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5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FED0"/>
    <a:srgbClr val="DDE2F0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332" autoAdjust="0"/>
  </p:normalViewPr>
  <p:slideViewPr>
    <p:cSldViewPr>
      <p:cViewPr>
        <p:scale>
          <a:sx n="143" d="100"/>
          <a:sy n="143" d="100"/>
        </p:scale>
        <p:origin x="-81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4A244-7B41-2E47-9018-EB26DA5CC8F8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7DA58-526E-9C44-930E-E6B395A292C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6BEE9-D5DE-964B-89E6-2AE47DA55844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6C5DC-99F1-D846-A431-C8E5C162DC7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08B3A-68E9-1043-A417-F917D495983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A4BC9-9309-724B-A9E0-BF8D7EF13B4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2FA6A-3DD3-114D-99CB-EF76942D6556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611D4-9F90-104D-9084-6B3E7AA24B1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96714-19B2-0849-9971-619CA044BBE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67CC-E159-7F46-9F96-0A9CB43C2389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50A83-90B5-234D-825E-710D9099E0CA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title"/>
          </p:nvPr>
        </p:nvSpPr>
        <p:spPr bwMode="auto">
          <a:xfrm>
            <a:off x="893763" y="179388"/>
            <a:ext cx="73580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rbel" charset="0"/>
              </a:rPr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893763" y="1438275"/>
            <a:ext cx="73580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3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+mj-lt"/>
          <a:ea typeface="+mj-ea"/>
          <a:cs typeface="+mj-cs"/>
          <a:sym typeface="Corbel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9pPr>
    </p:titleStyle>
    <p:bodyStyle>
      <a:lvl1pPr marL="342900" indent="-3429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11430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16002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20574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6" name="AutoShape 36"/>
          <p:cNvSpPr>
            <a:spLocks/>
          </p:cNvSpPr>
          <p:nvPr/>
        </p:nvSpPr>
        <p:spPr bwMode="auto">
          <a:xfrm flipH="1">
            <a:off x="2133600" y="3581400"/>
            <a:ext cx="1295400" cy="239712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3281"/>
              </p:ext>
            </p:extLst>
          </p:nvPr>
        </p:nvGraphicFramePr>
        <p:xfrm>
          <a:off x="381000" y="2221468"/>
          <a:ext cx="1752600" cy="121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Page Object 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1FE"/>
                    </a:solidFill>
                  </a:tcPr>
                </a:tc>
              </a:tr>
              <a:tr h="326812">
                <a:tc>
                  <a:txBody>
                    <a:bodyPr/>
                    <a:lstStyle/>
                    <a:p>
                      <a:pPr algn="l" defTabSz="41073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perm: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67">
                <a:tc>
                  <a:txBody>
                    <a:bodyPr/>
                    <a:lstStyle/>
                    <a:p>
                      <a:pPr marL="0" marR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owner: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ø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Gill Sans" charset="0"/>
                        <a:ea typeface="ＭＳ Ｐゴシック" charset="0"/>
                        <a:cs typeface="Gill Sans" charset="0"/>
                        <a:sym typeface="Gill Sans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8255"/>
              </p:ext>
            </p:extLst>
          </p:nvPr>
        </p:nvGraphicFramePr>
        <p:xfrm>
          <a:off x="381000" y="3581400"/>
          <a:ext cx="1752600" cy="47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Physical Page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Sans Serif" charset="0"/>
                        <a:ea typeface="ＭＳ Ｐゴシック" charset="0"/>
                        <a:cs typeface="Microsoft Sans Serif" charset="0"/>
                        <a:sym typeface="Microsoft Sans Serif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AutoShape 36"/>
          <p:cNvSpPr>
            <a:spLocks/>
          </p:cNvSpPr>
          <p:nvPr/>
        </p:nvSpPr>
        <p:spPr bwMode="auto">
          <a:xfrm flipV="1">
            <a:off x="2133600" y="3886200"/>
            <a:ext cx="1295400" cy="239712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95028"/>
              </p:ext>
            </p:extLst>
          </p:nvPr>
        </p:nvGraphicFramePr>
        <p:xfrm>
          <a:off x="3429000" y="2221468"/>
          <a:ext cx="1752600" cy="121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Page Object 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1FE"/>
                    </a:solidFill>
                  </a:tcPr>
                </a:tc>
              </a:tr>
              <a:tr h="326812">
                <a:tc>
                  <a:txBody>
                    <a:bodyPr/>
                    <a:lstStyle/>
                    <a:p>
                      <a:pPr algn="l" defTabSz="41073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perm: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all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Microsoft Sans Serif" charset="0"/>
                        <a:ea typeface="ＭＳ Ｐゴシック" charset="0"/>
                        <a:cs typeface="Microsoft Sans Serif" charset="0"/>
                        <a:sym typeface="Microsoft Sans Serif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67">
                <a:tc>
                  <a:txBody>
                    <a:bodyPr/>
                    <a:lstStyle/>
                    <a:p>
                      <a:pPr marL="0" marR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owner: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all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Gill Sans" charset="0"/>
                        <a:ea typeface="ＭＳ Ｐゴシック" charset="0"/>
                        <a:cs typeface="Gill Sans" charset="0"/>
                        <a:sym typeface="Gill Sans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84856"/>
              </p:ext>
            </p:extLst>
          </p:nvPr>
        </p:nvGraphicFramePr>
        <p:xfrm>
          <a:off x="3429000" y="3581400"/>
          <a:ext cx="1752600" cy="47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Physical Page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Sans Serif" charset="0"/>
                        <a:ea typeface="ＭＳ Ｐゴシック" charset="0"/>
                        <a:cs typeface="Microsoft Sans Serif" charset="0"/>
                        <a:sym typeface="Microsoft Sans Serif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D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800" y="3212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(Body)"/>
                <a:cs typeface="Gill Sans (Body)"/>
              </a:rPr>
              <a:t>i</a:t>
            </a:r>
            <a:r>
              <a:rPr lang="zh-CN" altLang="en-US" dirty="0" smtClean="0">
                <a:latin typeface="Gill Sans (Body)"/>
                <a:cs typeface="Gill Sans (Body)"/>
              </a:rPr>
              <a:t> </a:t>
            </a:r>
            <a:r>
              <a:rPr lang="en-US" altLang="zh-CN" dirty="0" smtClean="0">
                <a:latin typeface="Gill Sans (Body)"/>
                <a:cs typeface="Gill Sans (Body)"/>
              </a:rPr>
              <a:t>=</a:t>
            </a:r>
            <a:r>
              <a:rPr lang="zh-CN" altLang="en-US" dirty="0" smtClean="0">
                <a:latin typeface="Gill Sans (Body)"/>
                <a:cs typeface="Gill Sans (Body)"/>
              </a:rPr>
              <a:t> </a:t>
            </a:r>
            <a:r>
              <a:rPr lang="en-US" dirty="0" err="1" smtClean="0">
                <a:latin typeface="Gill Sans (Body)"/>
                <a:cs typeface="Gill Sans (Body)"/>
              </a:rPr>
              <a:t>palloc</a:t>
            </a:r>
            <a:r>
              <a:rPr lang="en-US" dirty="0" smtClean="0">
                <a:latin typeface="Gill Sans (Body)"/>
                <a:cs typeface="Gill Sans (Body)"/>
              </a:rPr>
              <a:t>()</a:t>
            </a:r>
            <a:endParaRPr lang="en-US" dirty="0">
              <a:latin typeface="Gill Sans (Body)"/>
              <a:cs typeface="Gill Sans (Body)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2200" y="4114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(Body)"/>
                <a:cs typeface="Gill Sans (Body)"/>
              </a:rPr>
              <a:t>pfree</a:t>
            </a:r>
            <a:r>
              <a:rPr lang="en-US" dirty="0" smtClean="0">
                <a:latin typeface="Gill Sans (Body)"/>
                <a:cs typeface="Gill Sans (Body)"/>
              </a:rPr>
              <a:t>(</a:t>
            </a:r>
            <a:r>
              <a:rPr lang="en-US" dirty="0" err="1" smtClean="0">
                <a:latin typeface="Gill Sans (Body)"/>
                <a:cs typeface="Gill Sans (Body)"/>
              </a:rPr>
              <a:t>i</a:t>
            </a:r>
            <a:r>
              <a:rPr lang="en-US" dirty="0" smtClean="0">
                <a:latin typeface="Gill Sans (Body)"/>
                <a:cs typeface="Gill Sans (Body)"/>
              </a:rPr>
              <a:t>)</a:t>
            </a:r>
            <a:endParaRPr lang="en-US" dirty="0">
              <a:latin typeface="Gill Sans (Body)"/>
              <a:cs typeface="Gill Sans (Body)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24402"/>
              </p:ext>
            </p:extLst>
          </p:nvPr>
        </p:nvGraphicFramePr>
        <p:xfrm>
          <a:off x="7162800" y="1151468"/>
          <a:ext cx="1752600" cy="121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Page Object 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1FE"/>
                    </a:solidFill>
                  </a:tcPr>
                </a:tc>
              </a:tr>
              <a:tr h="326812">
                <a:tc>
                  <a:txBody>
                    <a:bodyPr/>
                    <a:lstStyle/>
                    <a:p>
                      <a:pPr algn="l" defTabSz="41073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perm: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67">
                <a:tc>
                  <a:txBody>
                    <a:bodyPr/>
                    <a:lstStyle/>
                    <a:p>
                      <a:pPr marL="0" marR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owner: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{</a:t>
                      </a:r>
                      <a:r>
                        <a:rPr lang="en-US" altLang="zh-CN" sz="1800" dirty="0" err="1" smtClean="0">
                          <a:latin typeface="Gill Sans (Body)"/>
                          <a:cs typeface="Gill Sans (Body)"/>
                        </a:rPr>
                        <a:t>Obj</a:t>
                      </a:r>
                      <a:r>
                        <a:rPr lang="en-US" altLang="zh-CN" sz="1400" dirty="0" err="1" smtClean="0">
                          <a:latin typeface="Gill Sans (Body)"/>
                          <a:cs typeface="Gill Sans (Body)"/>
                        </a:rPr>
                        <a:t>k</a:t>
                      </a:r>
                      <a:r>
                        <a:rPr lang="en-US" altLang="zh-CN" sz="1400" dirty="0" smtClean="0">
                          <a:latin typeface="Gill Sans (Body)"/>
                          <a:cs typeface="Gill Sans (Body)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}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Gill Sans" charset="0"/>
                        <a:ea typeface="ＭＳ Ｐゴシック" charset="0"/>
                        <a:cs typeface="Gill Sans" charset="0"/>
                        <a:sym typeface="Gill Sans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47826"/>
              </p:ext>
            </p:extLst>
          </p:nvPr>
        </p:nvGraphicFramePr>
        <p:xfrm>
          <a:off x="7162800" y="2492588"/>
          <a:ext cx="1752600" cy="47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Physical Page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Sans Serif" charset="0"/>
                        <a:ea typeface="ＭＳ Ｐゴシック" charset="0"/>
                        <a:cs typeface="Microsoft Sans Serif" charset="0"/>
                        <a:sym typeface="Microsoft Sans Serif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486400" y="229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Gill Sans (Body)"/>
                <a:cs typeface="Gill Sans (Body)"/>
              </a:rPr>
              <a:t>Obj</a:t>
            </a:r>
            <a:r>
              <a:rPr lang="en-US" altLang="zh-CN" sz="1400" dirty="0" err="1" smtClean="0">
                <a:latin typeface="Gill Sans (Body)"/>
                <a:cs typeface="Gill Sans (Body)"/>
              </a:rPr>
              <a:t>k</a:t>
            </a:r>
            <a:r>
              <a:rPr lang="en-US" altLang="zh-CN" dirty="0" err="1" smtClean="0">
                <a:latin typeface="Gill Sans (Body)"/>
                <a:cs typeface="Gill Sans (Body)"/>
              </a:rPr>
              <a:t>.create</a:t>
            </a:r>
            <a:r>
              <a:rPr lang="en-US" dirty="0" smtClean="0">
                <a:latin typeface="Gill Sans (Body)"/>
                <a:cs typeface="Gill Sans (Body)"/>
              </a:rPr>
              <a:t>(</a:t>
            </a:r>
            <a:r>
              <a:rPr lang="en-US" dirty="0" err="1" smtClean="0">
                <a:latin typeface="Gill Sans (Body)"/>
                <a:cs typeface="Gill Sans (Body)"/>
              </a:rPr>
              <a:t>i</a:t>
            </a:r>
            <a:r>
              <a:rPr lang="en-US" dirty="0" smtClean="0">
                <a:latin typeface="Gill Sans (Body)"/>
                <a:cs typeface="Gill Sans (Body)"/>
              </a:rPr>
              <a:t>)</a:t>
            </a:r>
            <a:endParaRPr lang="en-US" dirty="0">
              <a:latin typeface="Gill Sans (Body)"/>
              <a:cs typeface="Gill Sans (Body)"/>
            </a:endParaRPr>
          </a:p>
        </p:txBody>
      </p:sp>
      <p:sp>
        <p:nvSpPr>
          <p:cNvPr id="53" name="AutoShape 36"/>
          <p:cNvSpPr>
            <a:spLocks/>
          </p:cNvSpPr>
          <p:nvPr/>
        </p:nvSpPr>
        <p:spPr bwMode="auto">
          <a:xfrm rot="20097389" flipH="1">
            <a:off x="5059310" y="2896146"/>
            <a:ext cx="2158292" cy="239712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54" name="AutoShape 36"/>
          <p:cNvSpPr>
            <a:spLocks/>
          </p:cNvSpPr>
          <p:nvPr/>
        </p:nvSpPr>
        <p:spPr bwMode="auto">
          <a:xfrm rot="20019523" flipV="1">
            <a:off x="5102307" y="3166597"/>
            <a:ext cx="2219141" cy="239712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1840"/>
              </p:ext>
            </p:extLst>
          </p:nvPr>
        </p:nvGraphicFramePr>
        <p:xfrm>
          <a:off x="7162800" y="3581400"/>
          <a:ext cx="1752600" cy="121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Page Object 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1FE"/>
                    </a:solidFill>
                  </a:tcPr>
                </a:tc>
              </a:tr>
              <a:tr h="326812">
                <a:tc>
                  <a:txBody>
                    <a:bodyPr/>
                    <a:lstStyle/>
                    <a:p>
                      <a:pPr algn="l" defTabSz="41073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perm: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writable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67">
                <a:tc>
                  <a:txBody>
                    <a:bodyPr/>
                    <a:lstStyle/>
                    <a:p>
                      <a:pPr marL="0" marR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595959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owner: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{</a:t>
                      </a:r>
                      <a:r>
                        <a:rPr lang="en-US" altLang="zh-CN" sz="1800" dirty="0" err="1" smtClean="0">
                          <a:latin typeface="Gill Sans (Body)"/>
                          <a:cs typeface="Gill Sans (Body)"/>
                        </a:rPr>
                        <a:t>Obj</a:t>
                      </a:r>
                      <a:r>
                        <a:rPr lang="en-US" altLang="zh-CN" sz="1400" dirty="0" err="1" smtClean="0">
                          <a:latin typeface="Gill Sans (Body)"/>
                          <a:cs typeface="Gill Sans (Body)"/>
                        </a:rPr>
                        <a:t>k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 }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Gill Sans" charset="0"/>
                        <a:ea typeface="ＭＳ Ｐゴシック" charset="0"/>
                        <a:cs typeface="Gill Sans" charset="0"/>
                        <a:sym typeface="Gill Sans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60741"/>
              </p:ext>
            </p:extLst>
          </p:nvPr>
        </p:nvGraphicFramePr>
        <p:xfrm>
          <a:off x="7162800" y="4953000"/>
          <a:ext cx="1752600" cy="479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479212">
                <a:tc>
                  <a:txBody>
                    <a:bodyPr/>
                    <a:lstStyle/>
                    <a:p>
                      <a:pPr marL="0" marR="0" lvl="0" indent="0" algn="ctr" defTabSz="41073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Physical Page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Sans Serif" charset="0"/>
                          <a:ea typeface="ＭＳ Ｐゴシック" charset="0"/>
                          <a:cs typeface="Microsoft Sans Serif" charset="0"/>
                          <a:sym typeface="Microsoft Sans Serif" charset="0"/>
                        </a:rPr>
                        <a:t>i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Sans Serif" charset="0"/>
                        <a:ea typeface="ＭＳ Ｐゴシック" charset="0"/>
                        <a:cs typeface="Microsoft Sans Serif" charset="0"/>
                        <a:sym typeface="Microsoft Sans Serif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F0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7056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Gill Sans (Body)"/>
                <a:cs typeface="Gill Sans (Body)"/>
              </a:rPr>
              <a:t>Obj</a:t>
            </a:r>
            <a:r>
              <a:rPr lang="en-US" altLang="zh-CN" sz="1400" dirty="0" err="1" smtClean="0">
                <a:latin typeface="Gill Sans (Body)"/>
                <a:cs typeface="Gill Sans (Body)"/>
              </a:rPr>
              <a:t>k.</a:t>
            </a:r>
            <a:r>
              <a:rPr lang="en-US" altLang="zh-CN" dirty="0" err="1" smtClean="0">
                <a:latin typeface="Gill Sans (Body)"/>
                <a:cs typeface="Gill Sans (Body)"/>
              </a:rPr>
              <a:t>free</a:t>
            </a:r>
            <a:r>
              <a:rPr lang="en-US" dirty="0" smtClean="0">
                <a:latin typeface="Gill Sans (Body)"/>
                <a:cs typeface="Gill Sans (Body)"/>
              </a:rPr>
              <a:t>()</a:t>
            </a:r>
            <a:endParaRPr lang="en-US" dirty="0">
              <a:latin typeface="Gill Sans (Body)"/>
              <a:cs typeface="Gill Sans (Body)"/>
            </a:endParaRPr>
          </a:p>
        </p:txBody>
      </p:sp>
      <p:sp>
        <p:nvSpPr>
          <p:cNvPr id="60" name="AutoShape 36"/>
          <p:cNvSpPr>
            <a:spLocks/>
          </p:cNvSpPr>
          <p:nvPr/>
        </p:nvSpPr>
        <p:spPr bwMode="auto">
          <a:xfrm rot="1613271" flipV="1">
            <a:off x="4999940" y="4542945"/>
            <a:ext cx="2207313" cy="239712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" name="AutoShape 36"/>
          <p:cNvSpPr>
            <a:spLocks/>
          </p:cNvSpPr>
          <p:nvPr/>
        </p:nvSpPr>
        <p:spPr bwMode="auto">
          <a:xfrm rot="1686216" flipH="1">
            <a:off x="5094220" y="4318552"/>
            <a:ext cx="2219141" cy="239712"/>
          </a:xfrm>
          <a:custGeom>
            <a:avLst/>
            <a:gdLst>
              <a:gd name="T0" fmla="*/ 10800 w 21600"/>
              <a:gd name="T1" fmla="+- 0 10818 36"/>
              <a:gd name="T2" fmla="*/ 10818 h 21564"/>
              <a:gd name="T3" fmla="*/ 10800 w 21600"/>
              <a:gd name="T4" fmla="+- 0 10818 36"/>
              <a:gd name="T5" fmla="*/ 10818 h 21564"/>
              <a:gd name="T6" fmla="*/ 10800 w 21600"/>
              <a:gd name="T7" fmla="+- 0 10818 36"/>
              <a:gd name="T8" fmla="*/ 10818 h 21564"/>
              <a:gd name="T9" fmla="*/ 10800 w 21600"/>
              <a:gd name="T10" fmla="+- 0 10818 36"/>
              <a:gd name="T11" fmla="*/ 10818 h 2156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4">
                <a:moveTo>
                  <a:pt x="21600" y="19081"/>
                </a:moveTo>
                <a:cubicBezTo>
                  <a:pt x="21600" y="19081"/>
                  <a:pt x="17764" y="-36"/>
                  <a:pt x="10530" y="0"/>
                </a:cubicBezTo>
                <a:cubicBezTo>
                  <a:pt x="3297" y="36"/>
                  <a:pt x="0" y="21564"/>
                  <a:pt x="0" y="21564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8800" y="3810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Gill Sans (Body)"/>
                <a:cs typeface="Gill Sans (Body)"/>
              </a:rPr>
              <a:t>Obj</a:t>
            </a:r>
            <a:r>
              <a:rPr lang="en-US" altLang="zh-CN" sz="1400" dirty="0" err="1" smtClean="0">
                <a:latin typeface="Gill Sans (Body)"/>
                <a:cs typeface="Gill Sans (Body)"/>
              </a:rPr>
              <a:t>k</a:t>
            </a:r>
            <a:r>
              <a:rPr lang="en-US" altLang="zh-CN" dirty="0" err="1" smtClean="0">
                <a:latin typeface="Gill Sans (Body)"/>
                <a:cs typeface="Gill Sans (Body)"/>
              </a:rPr>
              <a:t>.assign</a:t>
            </a:r>
            <a:r>
              <a:rPr lang="en-US" dirty="0" smtClean="0">
                <a:latin typeface="Gill Sans (Body)"/>
                <a:cs typeface="Gill Sans (Body)"/>
              </a:rPr>
              <a:t>(</a:t>
            </a:r>
            <a:r>
              <a:rPr lang="en-US" dirty="0" err="1" smtClean="0">
                <a:latin typeface="Gill Sans (Body)"/>
                <a:cs typeface="Gill Sans (Body)"/>
              </a:rPr>
              <a:t>i</a:t>
            </a:r>
            <a:r>
              <a:rPr lang="en-US" dirty="0" smtClean="0">
                <a:latin typeface="Gill Sans (Body)"/>
                <a:cs typeface="Gill Sans (Body)"/>
              </a:rPr>
              <a:t>)</a:t>
            </a:r>
            <a:endParaRPr lang="en-US" dirty="0">
              <a:latin typeface="Gill Sans (Body)"/>
              <a:cs typeface="Gill Sans (Body)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76800" y="4888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Gill Sans (Body)"/>
                <a:cs typeface="Gill Sans (Body)"/>
              </a:rPr>
              <a:t>Obj</a:t>
            </a:r>
            <a:r>
              <a:rPr lang="en-US" altLang="zh-CN" sz="1400" dirty="0" err="1" smtClean="0">
                <a:latin typeface="Gill Sans (Body)"/>
                <a:cs typeface="Gill Sans (Body)"/>
              </a:rPr>
              <a:t>k</a:t>
            </a:r>
            <a:r>
              <a:rPr lang="en-US" altLang="zh-CN" dirty="0" err="1" smtClean="0">
                <a:latin typeface="Gill Sans (Body)"/>
                <a:cs typeface="Gill Sans (Body)"/>
              </a:rPr>
              <a:t>.release</a:t>
            </a:r>
            <a:r>
              <a:rPr lang="en-US" dirty="0" smtClean="0">
                <a:latin typeface="Gill Sans (Body)"/>
                <a:cs typeface="Gill Sans (Body)"/>
              </a:rPr>
              <a:t>(</a:t>
            </a:r>
            <a:r>
              <a:rPr lang="en-US" dirty="0" err="1" smtClean="0">
                <a:latin typeface="Gill Sans (Body)"/>
                <a:cs typeface="Gill Sans (Body)"/>
              </a:rPr>
              <a:t>i</a:t>
            </a:r>
            <a:r>
              <a:rPr lang="en-US" dirty="0" smtClean="0">
                <a:latin typeface="Gill Sans (Body)"/>
                <a:cs typeface="Gill Sans (Body)"/>
              </a:rPr>
              <a:t>)</a:t>
            </a:r>
            <a:endParaRPr lang="en-US" dirty="0">
              <a:latin typeface="Gill Sans (Body)"/>
              <a:cs typeface="Gill San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23774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orbel"/>
        <a:ea typeface="ＭＳ Ｐゴシック"/>
        <a:cs typeface="Corbel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52538</TotalTime>
  <Words>84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Ronghui Gu</cp:lastModifiedBy>
  <cp:revision>232</cp:revision>
  <cp:lastPrinted>2014-05-01T14:33:12Z</cp:lastPrinted>
  <dcterms:created xsi:type="dcterms:W3CDTF">2011-07-15T14:05:55Z</dcterms:created>
  <dcterms:modified xsi:type="dcterms:W3CDTF">2015-03-25T20:48:48Z</dcterms:modified>
</cp:coreProperties>
</file>