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91" r:id="rId3"/>
    <p:sldId id="268" r:id="rId4"/>
    <p:sldId id="257" r:id="rId5"/>
    <p:sldId id="260" r:id="rId6"/>
    <p:sldId id="261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80" r:id="rId21"/>
    <p:sldId id="279" r:id="rId22"/>
    <p:sldId id="281" r:id="rId23"/>
    <p:sldId id="282" r:id="rId24"/>
    <p:sldId id="283" r:id="rId25"/>
    <p:sldId id="284" r:id="rId26"/>
    <p:sldId id="285" r:id="rId27"/>
    <p:sldId id="287" r:id="rId28"/>
    <p:sldId id="286" r:id="rId29"/>
    <p:sldId id="288" r:id="rId30"/>
    <p:sldId id="289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-80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1F89-E99F-FC48-AA5E-6124F4BCC298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D84E-71F3-454E-9E64-FB9C3BC6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1F89-E99F-FC48-AA5E-6124F4BCC298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D84E-71F3-454E-9E64-FB9C3BC6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7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1F89-E99F-FC48-AA5E-6124F4BCC298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D84E-71F3-454E-9E64-FB9C3BC6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2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1F89-E99F-FC48-AA5E-6124F4BCC298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D84E-71F3-454E-9E64-FB9C3BC6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7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1F89-E99F-FC48-AA5E-6124F4BCC298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D84E-71F3-454E-9E64-FB9C3BC6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1F89-E99F-FC48-AA5E-6124F4BCC298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D84E-71F3-454E-9E64-FB9C3BC6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7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1F89-E99F-FC48-AA5E-6124F4BCC298}" type="datetimeFigureOut">
              <a:rPr lang="en-US" smtClean="0"/>
              <a:t>4/3/14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D84E-71F3-454E-9E64-FB9C3BC6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4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1F89-E99F-FC48-AA5E-6124F4BCC298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D84E-71F3-454E-9E64-FB9C3BC6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1F89-E99F-FC48-AA5E-6124F4BCC298}" type="datetimeFigureOut">
              <a:rPr lang="en-US" smtClean="0"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D84E-71F3-454E-9E64-FB9C3BC6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1F89-E99F-FC48-AA5E-6124F4BCC298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D84E-71F3-454E-9E64-FB9C3BC6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1F89-E99F-FC48-AA5E-6124F4BCC298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D84E-71F3-454E-9E64-FB9C3BC6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8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61F89-E99F-FC48-AA5E-6124F4BCC298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FD84E-71F3-454E-9E64-FB9C3BC6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3258"/>
            <a:ext cx="8229600" cy="1143000"/>
          </a:xfrm>
        </p:spPr>
        <p:txBody>
          <a:bodyPr/>
          <a:lstStyle/>
          <a:p>
            <a:r>
              <a:rPr lang="en-US" dirty="0" smtClean="0"/>
              <a:t>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mCertiKOS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2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58" y="2548759"/>
            <a:ext cx="8229600" cy="3836278"/>
          </a:xfrm>
        </p:spPr>
        <p:txBody>
          <a:bodyPr>
            <a:noAutofit/>
          </a:bodyPr>
          <a:lstStyle/>
          <a:p>
            <a:r>
              <a:rPr lang="en-US" sz="2400" dirty="0" smtClean="0"/>
              <a:t>Enable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mechanism</a:t>
            </a:r>
          </a:p>
          <a:p>
            <a:r>
              <a:rPr lang="en-US" sz="2400" dirty="0" smtClean="0"/>
              <a:t>Primitive</a:t>
            </a:r>
          </a:p>
          <a:p>
            <a:pPr lvl="1"/>
            <a:r>
              <a:rPr lang="en-US" altLang="zh-CN" sz="2400" dirty="0" err="1" smtClean="0">
                <a:solidFill>
                  <a:schemeClr val="accent3"/>
                </a:solidFill>
              </a:rPr>
              <a:t>PT_init</a:t>
            </a:r>
            <a:r>
              <a:rPr lang="en-US" altLang="zh-CN" sz="2400" dirty="0" smtClean="0">
                <a:solidFill>
                  <a:schemeClr val="accent3"/>
                </a:solidFill>
              </a:rPr>
              <a:t>:</a:t>
            </a:r>
            <a:r>
              <a:rPr lang="zh-CN" altLang="en-US" sz="2400" dirty="0" smtClean="0">
                <a:solidFill>
                  <a:schemeClr val="accent3"/>
                </a:solidFill>
              </a:rPr>
              <a:t> </a:t>
            </a:r>
            <a:endParaRPr lang="en-US" altLang="zh-CN" sz="2400" dirty="0" smtClean="0">
              <a:solidFill>
                <a:schemeClr val="accent3"/>
              </a:solidFill>
            </a:endParaRPr>
          </a:p>
          <a:p>
            <a:pPr lvl="2"/>
            <a:r>
              <a:rPr lang="en-US" altLang="zh-CN" dirty="0" smtClean="0"/>
              <a:t>Initialize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kernel’s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pt</a:t>
            </a:r>
            <a:r>
              <a:rPr lang="zh-CN" altLang="en-US" dirty="0" smtClean="0"/>
              <a:t> </a:t>
            </a:r>
            <a:r>
              <a:rPr lang="en-US" altLang="zh-CN" dirty="0" smtClean="0"/>
              <a:t>(call </a:t>
            </a:r>
            <a:r>
              <a:rPr lang="en-US" altLang="zh-CN" dirty="0" err="1" smtClean="0">
                <a:solidFill>
                  <a:schemeClr val="accent1"/>
                </a:solidFill>
              </a:rPr>
              <a:t>PTInitKern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en-US" altLang="zh-CN" dirty="0" smtClean="0">
                <a:solidFill>
                  <a:srgbClr val="000000"/>
                </a:solidFill>
              </a:rPr>
              <a:t>Set the start address of kernel’s </a:t>
            </a:r>
            <a:r>
              <a:rPr lang="en-US" altLang="zh-CN" dirty="0" err="1" smtClean="0">
                <a:solidFill>
                  <a:srgbClr val="000000"/>
                </a:solidFill>
              </a:rPr>
              <a:t>pt</a:t>
            </a:r>
            <a:r>
              <a:rPr lang="en-US" altLang="zh-CN" dirty="0" smtClean="0">
                <a:solidFill>
                  <a:srgbClr val="000000"/>
                </a:solidFill>
              </a:rPr>
              <a:t> to </a:t>
            </a:r>
            <a:r>
              <a:rPr lang="en-US" altLang="zh-CN" dirty="0" smtClean="0">
                <a:solidFill>
                  <a:srgbClr val="4F81BD"/>
                </a:solidFill>
              </a:rPr>
              <a:t>CR3</a:t>
            </a:r>
            <a:r>
              <a:rPr lang="en-US" altLang="zh-CN" dirty="0" smtClean="0">
                <a:solidFill>
                  <a:srgbClr val="000000"/>
                </a:solidFill>
              </a:rPr>
              <a:t> (call </a:t>
            </a:r>
            <a:r>
              <a:rPr lang="en-US" altLang="zh-CN" dirty="0" smtClean="0">
                <a:solidFill>
                  <a:schemeClr val="accent1"/>
                </a:solidFill>
              </a:rPr>
              <a:t>set_CR3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en-US" altLang="zh-CN" dirty="0" smtClean="0">
                <a:solidFill>
                  <a:srgbClr val="000000"/>
                </a:solidFill>
              </a:rPr>
              <a:t>Enable paging (call </a:t>
            </a:r>
            <a:r>
              <a:rPr lang="en-US" altLang="zh-CN" dirty="0" err="1" smtClean="0">
                <a:solidFill>
                  <a:srgbClr val="4F81BD"/>
                </a:solidFill>
              </a:rPr>
              <a:t>pe_set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: </a:t>
            </a:r>
            <a:r>
              <a:rPr lang="en-US" dirty="0" err="1" smtClean="0"/>
              <a:t>MPTInit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72509" y="1484610"/>
            <a:ext cx="7620000" cy="609600"/>
            <a:chOff x="772509" y="1484610"/>
            <a:chExt cx="7620000" cy="609600"/>
          </a:xfrm>
        </p:grpSpPr>
        <p:sp>
          <p:nvSpPr>
            <p:cNvPr id="42" name="Rounded Rectangle 41"/>
            <p:cNvSpPr/>
            <p:nvPr/>
          </p:nvSpPr>
          <p:spPr>
            <a:xfrm>
              <a:off x="772509" y="1484610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2509" y="1786433"/>
              <a:ext cx="2362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iflags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AT, PT,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ptp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591909" y="1789410"/>
              <a:ext cx="4724400" cy="304800"/>
              <a:chOff x="3364904" y="5867400"/>
              <a:chExt cx="4724400" cy="2286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174904" y="5867400"/>
                <a:ext cx="914400" cy="228600"/>
              </a:xfrm>
              <a:prstGeom prst="rect">
                <a:avLst/>
              </a:prstGeom>
              <a:solidFill>
                <a:srgbClr val="F2DCDB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iflags</a:t>
                </a:r>
                <a:r>
                  <a:rPr lang="en-US" altLang="zh-CN" sz="1400" dirty="0" err="1" smtClean="0"/>
                  <a:t>_set</a:t>
                </a:r>
                <a:endParaRPr lang="en-US" sz="1400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65304" y="5867400"/>
                <a:ext cx="6096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setPT</a:t>
                </a:r>
                <a:endParaRPr lang="en-US" sz="14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364904" y="5867400"/>
                <a:ext cx="9906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palloc</a:t>
                </a:r>
                <a:r>
                  <a:rPr lang="en-US" altLang="zh-CN" sz="1400" dirty="0" smtClean="0"/>
                  <a:t>/</a:t>
                </a:r>
                <a:r>
                  <a:rPr lang="en-US" sz="1400" dirty="0" smtClean="0"/>
                  <a:t>free</a:t>
                </a:r>
                <a:endParaRPr lang="en-US" sz="14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355504" y="5867400"/>
                <a:ext cx="1524000" cy="228600"/>
              </a:xfrm>
              <a:prstGeom prst="rect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PT_insrt</a:t>
                </a:r>
                <a:r>
                  <a:rPr lang="en-US" sz="1400" dirty="0" smtClean="0"/>
                  <a:t>/read/rmv</a:t>
                </a:r>
                <a:endParaRPr lang="en-US" sz="14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79504" y="5867400"/>
                <a:ext cx="6858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PT_init</a:t>
                </a:r>
                <a:endParaRPr lang="en-US" sz="1400" dirty="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848709" y="148461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MPTInit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040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58" y="2951656"/>
            <a:ext cx="8229600" cy="3564758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Introduce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bit map for page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pool</a:t>
            </a:r>
            <a:endParaRPr lang="en-US" sz="2400" dirty="0" smtClean="0"/>
          </a:p>
          <a:p>
            <a:r>
              <a:rPr lang="en-US" sz="2400" dirty="0" smtClean="0"/>
              <a:t>Abstract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State</a:t>
            </a:r>
          </a:p>
          <a:p>
            <a:pPr lvl="1"/>
            <a:r>
              <a:rPr lang="en-US" altLang="zh-CN" sz="2400" dirty="0" err="1" smtClean="0">
                <a:solidFill>
                  <a:srgbClr val="4F81BD"/>
                </a:solidFill>
              </a:rPr>
              <a:t>pbit</a:t>
            </a:r>
            <a:r>
              <a:rPr lang="en-US" altLang="zh-CN" sz="2400" dirty="0" smtClean="0"/>
              <a:t>: bit map for </a:t>
            </a:r>
            <a:r>
              <a:rPr lang="en-US" altLang="zh-CN" sz="2400" dirty="0" err="1" smtClean="0">
                <a:solidFill>
                  <a:srgbClr val="4F81BD"/>
                </a:solidFill>
              </a:rPr>
              <a:t>ptp</a:t>
            </a:r>
            <a:r>
              <a:rPr lang="en-US" altLang="zh-CN" sz="2400" dirty="0" smtClean="0"/>
              <a:t> </a:t>
            </a:r>
          </a:p>
          <a:p>
            <a:r>
              <a:rPr lang="en-US" sz="2400" dirty="0" smtClean="0"/>
              <a:t>Primitive</a:t>
            </a:r>
          </a:p>
          <a:p>
            <a:pPr lvl="1"/>
            <a:r>
              <a:rPr lang="en-US" sz="2400" dirty="0" smtClean="0">
                <a:solidFill>
                  <a:srgbClr val="4F81BD"/>
                </a:solidFill>
              </a:rPr>
              <a:t>get/</a:t>
            </a:r>
            <a:r>
              <a:rPr lang="en-US" sz="2400" dirty="0" err="1" smtClean="0">
                <a:solidFill>
                  <a:srgbClr val="4F81BD"/>
                </a:solidFill>
              </a:rPr>
              <a:t>set_bit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sz="2400" dirty="0" smtClean="0"/>
              <a:t>getter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setter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bit map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PT_new</a:t>
            </a:r>
            <a:r>
              <a:rPr lang="en-US" sz="2400" dirty="0" smtClean="0">
                <a:solidFill>
                  <a:srgbClr val="4F81BD"/>
                </a:solidFill>
              </a:rPr>
              <a:t>/free: </a:t>
            </a:r>
            <a:r>
              <a:rPr lang="en-US" sz="2400" dirty="0" smtClean="0"/>
              <a:t>allocate/free a </a:t>
            </a:r>
            <a:r>
              <a:rPr lang="en-US" sz="2400" dirty="0" err="1" smtClean="0"/>
              <a:t>pt</a:t>
            </a:r>
            <a:r>
              <a:rPr lang="en-US" sz="2400" dirty="0" smtClean="0"/>
              <a:t> from </a:t>
            </a:r>
            <a:r>
              <a:rPr lang="en-US" sz="2400" dirty="0" err="1" smtClean="0">
                <a:solidFill>
                  <a:srgbClr val="4F81BD"/>
                </a:solidFill>
              </a:rPr>
              <a:t>ptp</a:t>
            </a:r>
            <a:endParaRPr lang="en-US" altLang="zh-CN" sz="2400" dirty="0" smtClean="0">
              <a:solidFill>
                <a:srgbClr val="4F81BD"/>
              </a:solidFill>
            </a:endParaRP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PT_resv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sz="2400" dirty="0" smtClean="0"/>
              <a:t>allocate a page and insert a map into </a:t>
            </a:r>
            <a:r>
              <a:rPr lang="en-US" sz="2400" dirty="0" err="1" smtClean="0"/>
              <a:t>pt</a:t>
            </a:r>
            <a:endParaRPr lang="en-US" sz="2400" dirty="0" smtClean="0"/>
          </a:p>
          <a:p>
            <a:pPr lvl="1"/>
            <a:r>
              <a:rPr lang="en-US" altLang="zh-CN" sz="2400" dirty="0" err="1" smtClean="0">
                <a:solidFill>
                  <a:schemeClr val="accent3"/>
                </a:solidFill>
              </a:rPr>
              <a:t>pmap_init</a:t>
            </a:r>
            <a:r>
              <a:rPr lang="en-US" altLang="zh-CN" sz="2400" dirty="0" smtClean="0">
                <a:solidFill>
                  <a:schemeClr val="accent3"/>
                </a:solidFill>
              </a:rPr>
              <a:t>: </a:t>
            </a:r>
            <a:r>
              <a:rPr lang="en-US" sz="2400" dirty="0" smtClean="0"/>
              <a:t>enable paging and reserve the 0-th bit in </a:t>
            </a:r>
            <a:r>
              <a:rPr lang="en-US" sz="2400" dirty="0" err="1" smtClean="0">
                <a:solidFill>
                  <a:schemeClr val="accent1"/>
                </a:solidFill>
              </a:rPr>
              <a:t>pbit</a:t>
            </a:r>
            <a:r>
              <a:rPr lang="en-US" sz="2400" dirty="0" smtClean="0"/>
              <a:t>  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10: </a:t>
            </a:r>
            <a:r>
              <a:rPr lang="en-US" dirty="0" err="1" smtClean="0"/>
              <a:t>MPTBit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 – 11: </a:t>
            </a:r>
            <a:r>
              <a:rPr lang="en-US" altLang="zh-CN" dirty="0" err="1" smtClean="0"/>
              <a:t>MPTNew</a:t>
            </a:r>
            <a:r>
              <a:rPr lang="en-US" altLang="zh-CN" dirty="0" smtClean="0"/>
              <a:t> Layer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73544" y="1458804"/>
            <a:ext cx="7645400" cy="1371600"/>
            <a:chOff x="431800" y="228600"/>
            <a:chExt cx="7645400" cy="1371600"/>
          </a:xfrm>
        </p:grpSpPr>
        <p:sp>
          <p:nvSpPr>
            <p:cNvPr id="43" name="Rounded Rectangle 42"/>
            <p:cNvSpPr/>
            <p:nvPr/>
          </p:nvSpPr>
          <p:spPr>
            <a:xfrm>
              <a:off x="457200" y="990600"/>
              <a:ext cx="7620000" cy="609599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31800" y="228600"/>
              <a:ext cx="7645400" cy="609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" y="1292423"/>
              <a:ext cx="2362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iflags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AT, PT,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ptp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pbit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743200" y="1295400"/>
              <a:ext cx="5257800" cy="304800"/>
              <a:chOff x="1981200" y="152400"/>
              <a:chExt cx="5257800" cy="2286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324600" y="152400"/>
                <a:ext cx="914400" cy="228600"/>
              </a:xfrm>
              <a:prstGeom prst="rect">
                <a:avLst/>
              </a:prstGeom>
              <a:solidFill>
                <a:srgbClr val="F2DCDB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iflags</a:t>
                </a:r>
                <a:r>
                  <a:rPr lang="en-US" altLang="zh-CN" sz="1400" dirty="0" err="1" smtClean="0"/>
                  <a:t>_set</a:t>
                </a:r>
                <a:endParaRPr lang="en-US" sz="14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715000" y="152400"/>
                <a:ext cx="6096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setPT</a:t>
                </a:r>
                <a:endParaRPr lang="en-US" sz="14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981200" y="152400"/>
                <a:ext cx="9906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palloc</a:t>
                </a:r>
                <a:r>
                  <a:rPr lang="en-US" altLang="zh-CN" sz="1400" dirty="0" smtClean="0"/>
                  <a:t>/</a:t>
                </a:r>
                <a:r>
                  <a:rPr lang="en-US" sz="1400" dirty="0" smtClean="0"/>
                  <a:t>free</a:t>
                </a:r>
                <a:endParaRPr lang="en-US" sz="1400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971800" y="152400"/>
                <a:ext cx="9144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200" dirty="0" err="1" smtClean="0"/>
                  <a:t>PT_insrt</a:t>
                </a:r>
                <a:r>
                  <a:rPr lang="en-US" sz="1200" dirty="0" smtClean="0"/>
                  <a:t>/read/rmv</a:t>
                </a:r>
                <a:endParaRPr lang="en-US" sz="12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953000" y="152400"/>
                <a:ext cx="7620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PT_init</a:t>
                </a:r>
                <a:endParaRPr lang="en-US" sz="14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886200" y="152400"/>
                <a:ext cx="1066800" cy="228600"/>
              </a:xfrm>
              <a:prstGeom prst="rect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get/set_bit</a:t>
                </a:r>
                <a:endParaRPr lang="en-US" sz="1400" dirty="0"/>
              </a:p>
            </p:txBody>
          </p:sp>
        </p:grpSp>
        <p:cxnSp>
          <p:nvCxnSpPr>
            <p:cNvPr id="53" name="Straight Arrow Connector 52"/>
            <p:cNvCxnSpPr>
              <a:stCxn id="75" idx="2"/>
              <a:endCxn id="51" idx="0"/>
            </p:cNvCxnSpPr>
            <p:nvPr/>
          </p:nvCxnSpPr>
          <p:spPr>
            <a:xfrm>
              <a:off x="6057900" y="1140023"/>
              <a:ext cx="38100" cy="155377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75" idx="2"/>
              <a:endCxn id="52" idx="0"/>
            </p:cNvCxnSpPr>
            <p:nvPr/>
          </p:nvCxnSpPr>
          <p:spPr>
            <a:xfrm flipH="1">
              <a:off x="5181600" y="1140023"/>
              <a:ext cx="876300" cy="155377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76" idx="2"/>
              <a:endCxn id="52" idx="0"/>
            </p:cNvCxnSpPr>
            <p:nvPr/>
          </p:nvCxnSpPr>
          <p:spPr>
            <a:xfrm>
              <a:off x="4762500" y="1140023"/>
              <a:ext cx="419100" cy="155377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76" idx="2"/>
              <a:endCxn id="50" idx="0"/>
            </p:cNvCxnSpPr>
            <p:nvPr/>
          </p:nvCxnSpPr>
          <p:spPr>
            <a:xfrm flipH="1">
              <a:off x="4191000" y="1140023"/>
              <a:ext cx="571500" cy="155377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33400" y="228600"/>
              <a:ext cx="167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MPTNew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57200" y="530423"/>
              <a:ext cx="2971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iflags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AT, PT,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ptp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pbit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3124200" y="533400"/>
              <a:ext cx="4876800" cy="304800"/>
              <a:chOff x="3733800" y="152400"/>
              <a:chExt cx="4876800" cy="2286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7696200" y="152400"/>
                <a:ext cx="914400" cy="228600"/>
              </a:xfrm>
              <a:prstGeom prst="rect">
                <a:avLst/>
              </a:prstGeom>
              <a:solidFill>
                <a:srgbClr val="F2DCDB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iflags</a:t>
                </a:r>
                <a:r>
                  <a:rPr lang="en-US" altLang="zh-CN" sz="1400" dirty="0" err="1" smtClean="0"/>
                  <a:t>_set</a:t>
                </a:r>
                <a:endParaRPr lang="en-US" sz="1400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086600" y="152400"/>
                <a:ext cx="6096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setPT</a:t>
                </a:r>
                <a:endParaRPr lang="en-US" sz="14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733800" y="152400"/>
                <a:ext cx="9906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palloc</a:t>
                </a:r>
                <a:r>
                  <a:rPr lang="en-US" altLang="zh-CN" sz="1400" dirty="0" smtClean="0"/>
                  <a:t>/</a:t>
                </a:r>
                <a:r>
                  <a:rPr lang="en-US" sz="1400" dirty="0" smtClean="0"/>
                  <a:t>free</a:t>
                </a:r>
                <a:endParaRPr lang="en-US" sz="14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724400" y="152400"/>
                <a:ext cx="7620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200" dirty="0" err="1" smtClean="0"/>
                  <a:t>PT_resv</a:t>
                </a:r>
                <a:r>
                  <a:rPr lang="en-US" sz="1200" dirty="0" smtClean="0"/>
                  <a:t>/read</a:t>
                </a:r>
                <a:endParaRPr lang="en-US" sz="1200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248400" y="152400"/>
                <a:ext cx="838200" cy="228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pmapinit</a:t>
                </a:r>
                <a:endParaRPr lang="en-US" sz="1400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486400" y="152400"/>
                <a:ext cx="762000" cy="228600"/>
              </a:xfrm>
              <a:prstGeom prst="rect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200" dirty="0" err="1" smtClean="0"/>
                  <a:t>PT_new</a:t>
                </a:r>
                <a:r>
                  <a:rPr lang="en-US" sz="1200" dirty="0" smtClean="0"/>
                  <a:t>/free</a:t>
                </a:r>
                <a:endParaRPr lang="en-US" sz="1200" dirty="0"/>
              </a:p>
            </p:txBody>
          </p:sp>
        </p:grpSp>
        <p:cxnSp>
          <p:nvCxnSpPr>
            <p:cNvPr id="66" name="Straight Arrow Connector 65"/>
            <p:cNvCxnSpPr>
              <a:stCxn id="60" idx="2"/>
              <a:endCxn id="47" idx="0"/>
            </p:cNvCxnSpPr>
            <p:nvPr/>
          </p:nvCxnSpPr>
          <p:spPr>
            <a:xfrm>
              <a:off x="7543800" y="838200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1" idx="2"/>
              <a:endCxn id="48" idx="0"/>
            </p:cNvCxnSpPr>
            <p:nvPr/>
          </p:nvCxnSpPr>
          <p:spPr>
            <a:xfrm>
              <a:off x="6781800" y="838200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2" idx="2"/>
              <a:endCxn id="49" idx="0"/>
            </p:cNvCxnSpPr>
            <p:nvPr/>
          </p:nvCxnSpPr>
          <p:spPr>
            <a:xfrm flipH="1">
              <a:off x="3238500" y="838200"/>
              <a:ext cx="3810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4" idx="2"/>
              <a:endCxn id="75" idx="0"/>
            </p:cNvCxnSpPr>
            <p:nvPr/>
          </p:nvCxnSpPr>
          <p:spPr>
            <a:xfrm>
              <a:off x="6057900" y="838200"/>
              <a:ext cx="0" cy="14942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5" idx="2"/>
              <a:endCxn id="76" idx="0"/>
            </p:cNvCxnSpPr>
            <p:nvPr/>
          </p:nvCxnSpPr>
          <p:spPr>
            <a:xfrm flipH="1">
              <a:off x="4762500" y="838200"/>
              <a:ext cx="495300" cy="14942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78" idx="2"/>
              <a:endCxn id="50" idx="0"/>
            </p:cNvCxnSpPr>
            <p:nvPr/>
          </p:nvCxnSpPr>
          <p:spPr>
            <a:xfrm>
              <a:off x="4000500" y="1140023"/>
              <a:ext cx="190500" cy="155377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8" idx="2"/>
              <a:endCxn id="49" idx="0"/>
            </p:cNvCxnSpPr>
            <p:nvPr/>
          </p:nvCxnSpPr>
          <p:spPr>
            <a:xfrm flipH="1">
              <a:off x="3238500" y="1140023"/>
              <a:ext cx="762000" cy="155377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33400" y="990600"/>
              <a:ext cx="167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MPTBit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867400" y="987623"/>
              <a:ext cx="381000" cy="152400"/>
            </a:xfrm>
            <a:prstGeom prst="rect">
              <a:avLst/>
            </a:prstGeom>
            <a:solidFill>
              <a:srgbClr val="B7DEE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572000" y="987623"/>
              <a:ext cx="381000" cy="152400"/>
            </a:xfrm>
            <a:prstGeom prst="rect">
              <a:avLst/>
            </a:prstGeom>
            <a:solidFill>
              <a:srgbClr val="B7DEE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cxnSp>
          <p:nvCxnSpPr>
            <p:cNvPr id="77" name="Straight Arrow Connector 76"/>
            <p:cNvCxnSpPr>
              <a:stCxn id="63" idx="2"/>
              <a:endCxn id="78" idx="0"/>
            </p:cNvCxnSpPr>
            <p:nvPr/>
          </p:nvCxnSpPr>
          <p:spPr>
            <a:xfrm flipH="1">
              <a:off x="4000500" y="838200"/>
              <a:ext cx="495300" cy="14942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3810000" y="987623"/>
              <a:ext cx="381000" cy="152400"/>
            </a:xfrm>
            <a:prstGeom prst="rect">
              <a:avLst/>
            </a:prstGeom>
            <a:solidFill>
              <a:srgbClr val="B7DEE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657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3258"/>
            <a:ext cx="8229600" cy="1143000"/>
          </a:xfrm>
        </p:spPr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6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57" y="2951656"/>
            <a:ext cx="8225143" cy="3433382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Introduce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kernel context pool</a:t>
            </a:r>
            <a:endParaRPr lang="en-US" sz="2400" dirty="0" smtClean="0"/>
          </a:p>
          <a:p>
            <a:r>
              <a:rPr lang="en-US" sz="2400" dirty="0" smtClean="0"/>
              <a:t>Abstract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State</a:t>
            </a:r>
          </a:p>
          <a:p>
            <a:pPr lvl="1"/>
            <a:r>
              <a:rPr lang="en-US" altLang="zh-CN" sz="2400" dirty="0" err="1" smtClean="0">
                <a:solidFill>
                  <a:srgbClr val="4F81BD"/>
                </a:solidFill>
              </a:rPr>
              <a:t>kctxp</a:t>
            </a:r>
            <a:r>
              <a:rPr lang="en-US" altLang="zh-CN" sz="2400" dirty="0" smtClean="0"/>
              <a:t>: kernel context pool (using </a:t>
            </a:r>
            <a:r>
              <a:rPr lang="en-US" altLang="zh-CN" sz="2400" dirty="0" err="1" smtClean="0">
                <a:solidFill>
                  <a:srgbClr val="4F81BD"/>
                </a:solidFill>
              </a:rPr>
              <a:t>ptp</a:t>
            </a:r>
            <a:r>
              <a:rPr lang="en-US" altLang="zh-CN" sz="2400" dirty="0" smtClean="0">
                <a:solidFill>
                  <a:srgbClr val="4F81BD"/>
                </a:solidFill>
              </a:rPr>
              <a:t> </a:t>
            </a:r>
            <a:r>
              <a:rPr lang="en-US" altLang="zh-CN" sz="2400" dirty="0" smtClean="0"/>
              <a:t>as bit map)</a:t>
            </a:r>
          </a:p>
          <a:p>
            <a:r>
              <a:rPr lang="en-US" sz="2400" dirty="0" smtClean="0"/>
              <a:t>Primitive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kctx_switch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altLang="zh-CN" sz="2400" dirty="0" smtClean="0"/>
              <a:t>kernel context switch (written in assembly)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kctx_new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sz="2400" dirty="0" smtClean="0"/>
              <a:t>allocate a </a:t>
            </a:r>
            <a:r>
              <a:rPr lang="en-US" sz="2400" dirty="0" err="1" smtClean="0"/>
              <a:t>pt</a:t>
            </a:r>
            <a:r>
              <a:rPr lang="en-US" sz="2400" dirty="0" smtClean="0"/>
              <a:t> and kernel context (</a:t>
            </a:r>
            <a:r>
              <a:rPr lang="en-US" sz="2400" dirty="0" err="1" smtClean="0"/>
              <a:t>kctx</a:t>
            </a:r>
            <a:r>
              <a:rPr lang="en-US" sz="2400" dirty="0" smtClean="0"/>
              <a:t>) from </a:t>
            </a:r>
            <a:r>
              <a:rPr lang="en-US" sz="2400" dirty="0" err="1" smtClean="0">
                <a:solidFill>
                  <a:srgbClr val="4F81BD"/>
                </a:solidFill>
              </a:rPr>
              <a:t>ptp</a:t>
            </a:r>
            <a:endParaRPr lang="en-US" altLang="zh-CN" sz="2400" dirty="0" smtClean="0">
              <a:solidFill>
                <a:srgbClr val="4F81BD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accent4"/>
                </a:solidFill>
              </a:rPr>
              <a:t>mm.prim</a:t>
            </a:r>
            <a:r>
              <a:rPr lang="en-US" sz="2400" dirty="0" smtClean="0">
                <a:solidFill>
                  <a:schemeClr val="accent4"/>
                </a:solidFill>
              </a:rPr>
              <a:t>:</a:t>
            </a:r>
            <a:r>
              <a:rPr lang="en-US" sz="2400" dirty="0" smtClean="0">
                <a:solidFill>
                  <a:srgbClr val="4F81BD"/>
                </a:solidFill>
              </a:rPr>
              <a:t> </a:t>
            </a:r>
            <a:r>
              <a:rPr lang="en-US" sz="2400" dirty="0" smtClean="0"/>
              <a:t>primitives provided by memory management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12: </a:t>
            </a:r>
            <a:r>
              <a:rPr lang="en-US" dirty="0" err="1" smtClean="0"/>
              <a:t>PKCtx</a:t>
            </a:r>
            <a:r>
              <a:rPr lang="en-US" dirty="0" smtClean="0"/>
              <a:t> </a:t>
            </a:r>
            <a:r>
              <a:rPr lang="en-US" altLang="zh-CN" dirty="0" smtClean="0"/>
              <a:t>Layer – 13: </a:t>
            </a:r>
            <a:r>
              <a:rPr lang="en-US" altLang="zh-CN" dirty="0" err="1" smtClean="0"/>
              <a:t>PKCtxNew</a:t>
            </a:r>
            <a:r>
              <a:rPr lang="en-US" altLang="zh-CN" dirty="0" smtClean="0"/>
              <a:t> Layer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4848" y="1427275"/>
            <a:ext cx="7620000" cy="1371600"/>
            <a:chOff x="457200" y="8001000"/>
            <a:chExt cx="7620000" cy="1371600"/>
          </a:xfrm>
        </p:grpSpPr>
        <p:sp>
          <p:nvSpPr>
            <p:cNvPr id="40" name="Rounded Rectangle 39"/>
            <p:cNvSpPr/>
            <p:nvPr/>
          </p:nvSpPr>
          <p:spPr>
            <a:xfrm>
              <a:off x="457200" y="8001000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57200" y="8763000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7200" y="9064823"/>
              <a:ext cx="266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iflags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AT,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PT,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ptp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pbit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kctxp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9" name="Straight Arrow Connector 78"/>
            <p:cNvCxnSpPr>
              <a:stCxn id="80" idx="2"/>
              <a:endCxn id="96" idx="0"/>
            </p:cNvCxnSpPr>
            <p:nvPr/>
          </p:nvCxnSpPr>
          <p:spPr>
            <a:xfrm flipH="1">
              <a:off x="5676900" y="8915400"/>
              <a:ext cx="1524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5638800" y="8763000"/>
              <a:ext cx="381000" cy="152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3505200" y="8305800"/>
              <a:ext cx="4495800" cy="304800"/>
              <a:chOff x="2133600" y="8305800"/>
              <a:chExt cx="4495800" cy="22860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5715000" y="8305800"/>
                <a:ext cx="9144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mm</a:t>
                </a:r>
                <a:r>
                  <a:rPr lang="zh-CN" altLang="zh-CN" sz="1400" dirty="0" err="1"/>
                  <a:t>.</a:t>
                </a:r>
                <a:r>
                  <a:rPr lang="en-US" altLang="zh-CN" sz="1400" dirty="0" smtClean="0"/>
                  <a:t>prim</a:t>
                </a:r>
                <a:endParaRPr lang="en-US" sz="1400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133600" y="8305800"/>
                <a:ext cx="8382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pmapinit</a:t>
                </a:r>
                <a:endParaRPr lang="en-US" sz="1400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038600" y="8305800"/>
                <a:ext cx="914400" cy="228600"/>
              </a:xfrm>
              <a:prstGeom prst="rect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kctx</a:t>
                </a:r>
                <a:r>
                  <a:rPr lang="en-US" altLang="zh-CN" sz="1400" dirty="0" err="1" smtClean="0"/>
                  <a:t>_new</a:t>
                </a:r>
                <a:endParaRPr lang="en-US" sz="1400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971800" y="8305800"/>
                <a:ext cx="10668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altLang="zh-CN" sz="1400" dirty="0" err="1"/>
                  <a:t>kctx_switch</a:t>
                </a:r>
                <a:endParaRPr lang="en-US" sz="1400" dirty="0"/>
              </a:p>
            </p:txBody>
          </p:sp>
        </p:grpSp>
        <p:cxnSp>
          <p:nvCxnSpPr>
            <p:cNvPr id="86" name="Straight Arrow Connector 85"/>
            <p:cNvCxnSpPr>
              <a:stCxn id="82" idx="2"/>
              <a:endCxn id="91" idx="0"/>
            </p:cNvCxnSpPr>
            <p:nvPr/>
          </p:nvCxnSpPr>
          <p:spPr>
            <a:xfrm flipH="1">
              <a:off x="6705600" y="8610600"/>
              <a:ext cx="8382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3" idx="2"/>
              <a:endCxn id="92" idx="0"/>
            </p:cNvCxnSpPr>
            <p:nvPr/>
          </p:nvCxnSpPr>
          <p:spPr>
            <a:xfrm flipH="1">
              <a:off x="3619500" y="8610600"/>
              <a:ext cx="3048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5" idx="2"/>
              <a:endCxn id="95" idx="0"/>
            </p:cNvCxnSpPr>
            <p:nvPr/>
          </p:nvCxnSpPr>
          <p:spPr>
            <a:xfrm flipH="1">
              <a:off x="4572000" y="8610600"/>
              <a:ext cx="3048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2"/>
              <a:endCxn id="80" idx="0"/>
            </p:cNvCxnSpPr>
            <p:nvPr/>
          </p:nvCxnSpPr>
          <p:spPr>
            <a:xfrm flipH="1">
              <a:off x="5829300" y="8610600"/>
              <a:ext cx="381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>
              <a:off x="3200400" y="9067800"/>
              <a:ext cx="3962400" cy="304800"/>
              <a:chOff x="1447800" y="9677400"/>
              <a:chExt cx="3962400" cy="3048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4495800" y="9677400"/>
                <a:ext cx="914400" cy="3048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mm</a:t>
                </a:r>
                <a:r>
                  <a:rPr lang="en-US" altLang="zh-CN" sz="1400" dirty="0" err="1" smtClean="0"/>
                  <a:t>.prim</a:t>
                </a:r>
                <a:endParaRPr lang="en-US" sz="1400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447800" y="9677400"/>
                <a:ext cx="838200" cy="3048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pmapinit</a:t>
                </a:r>
                <a:endParaRPr lang="en-US" sz="1400" dirty="0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533400" y="8763000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PKCtx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33400" y="80010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PKCtxNew</a:t>
              </a:r>
              <a:r>
                <a:rPr lang="zh-CN" altLang="en-US" sz="16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038600" y="9067800"/>
              <a:ext cx="1066800" cy="3048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400" dirty="0" err="1" smtClean="0"/>
                <a:t>kctx_switch</a:t>
              </a:r>
              <a:endParaRPr lang="en-US" sz="14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105400" y="9067800"/>
              <a:ext cx="1143000" cy="3048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PT_new</a:t>
              </a:r>
              <a:r>
                <a:rPr lang="en-US" altLang="zh-CN" sz="1400" dirty="0" smtClean="0"/>
                <a:t>/free</a:t>
              </a:r>
              <a:endParaRPr 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7200" y="8305800"/>
              <a:ext cx="2590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iflags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AT,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PT,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ptp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pbit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kctxp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24600" y="8305800"/>
              <a:ext cx="762000" cy="3048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PT_</a:t>
              </a:r>
              <a:r>
                <a:rPr lang="en-US" altLang="zh-CN" sz="1400" dirty="0" err="1" smtClean="0"/>
                <a:t>free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97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57" y="2951656"/>
            <a:ext cx="8419584" cy="3433382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Introduce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 initialize 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thread control blocks (</a:t>
            </a:r>
            <a:r>
              <a:rPr lang="en-US" altLang="zh-CN" sz="2400" dirty="0" err="1" smtClean="0"/>
              <a:t>tcb</a:t>
            </a:r>
            <a:r>
              <a:rPr lang="en-US" altLang="zh-CN" sz="2400" dirty="0" smtClean="0"/>
              <a:t>) pool</a:t>
            </a:r>
            <a:endParaRPr lang="en-US" sz="2400" dirty="0" smtClean="0"/>
          </a:p>
          <a:p>
            <a:r>
              <a:rPr lang="en-US" sz="2400" dirty="0" smtClean="0"/>
              <a:t>Abstract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State</a:t>
            </a:r>
          </a:p>
          <a:p>
            <a:pPr lvl="1"/>
            <a:r>
              <a:rPr lang="en-US" altLang="zh-CN" sz="2400" dirty="0" err="1" smtClean="0">
                <a:solidFill>
                  <a:srgbClr val="4F81BD"/>
                </a:solidFill>
              </a:rPr>
              <a:t>Ltcbp</a:t>
            </a:r>
            <a:r>
              <a:rPr lang="en-US" altLang="zh-CN" sz="2400" dirty="0" smtClean="0"/>
              <a:t>: low-level </a:t>
            </a:r>
            <a:r>
              <a:rPr lang="en-US" altLang="zh-CN" sz="2400" dirty="0" err="1" smtClean="0"/>
              <a:t>tcb</a:t>
            </a:r>
            <a:r>
              <a:rPr lang="en-US" altLang="zh-CN" sz="2400" dirty="0" smtClean="0"/>
              <a:t> pool (using </a:t>
            </a:r>
            <a:r>
              <a:rPr lang="en-US" altLang="zh-CN" sz="2400" dirty="0" err="1" smtClean="0">
                <a:solidFill>
                  <a:srgbClr val="4F81BD"/>
                </a:solidFill>
              </a:rPr>
              <a:t>ptp</a:t>
            </a:r>
            <a:r>
              <a:rPr lang="en-US" altLang="zh-CN" sz="2400" dirty="0" smtClean="0">
                <a:solidFill>
                  <a:srgbClr val="4F81BD"/>
                </a:solidFill>
              </a:rPr>
              <a:t> </a:t>
            </a:r>
            <a:r>
              <a:rPr lang="en-US" altLang="zh-CN" sz="2400" dirty="0" smtClean="0"/>
              <a:t>as bit map)</a:t>
            </a:r>
          </a:p>
          <a:p>
            <a:pPr lvl="1"/>
            <a:r>
              <a:rPr lang="en-US" altLang="zh-CN" sz="2400" dirty="0" err="1" smtClean="0">
                <a:solidFill>
                  <a:srgbClr val="4F81BD"/>
                </a:solidFill>
              </a:rPr>
              <a:t>mm.abs</a:t>
            </a:r>
            <a:r>
              <a:rPr lang="en-US" altLang="zh-CN" sz="2400" dirty="0" smtClean="0">
                <a:solidFill>
                  <a:srgbClr val="4F81BD"/>
                </a:solidFill>
              </a:rPr>
              <a:t>: </a:t>
            </a:r>
            <a:r>
              <a:rPr lang="en-US" altLang="zh-CN" sz="2400" i="1" dirty="0" smtClean="0"/>
              <a:t>abs</a:t>
            </a:r>
            <a:r>
              <a:rPr lang="en-US" altLang="zh-CN" sz="2400" dirty="0" smtClean="0"/>
              <a:t> provided by memory management</a:t>
            </a:r>
          </a:p>
          <a:p>
            <a:r>
              <a:rPr lang="en-US" sz="2400" dirty="0" smtClean="0"/>
              <a:t>Primitive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Ltcb_get</a:t>
            </a:r>
            <a:r>
              <a:rPr lang="en-US" sz="2400" dirty="0" smtClean="0">
                <a:solidFill>
                  <a:srgbClr val="4F81BD"/>
                </a:solidFill>
              </a:rPr>
              <a:t>/set/</a:t>
            </a:r>
            <a:r>
              <a:rPr lang="en-US" sz="2400" dirty="0" err="1" smtClean="0">
                <a:solidFill>
                  <a:srgbClr val="4F81BD"/>
                </a:solidFill>
              </a:rPr>
              <a:t>init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altLang="zh-CN" sz="2400" dirty="0" smtClean="0"/>
              <a:t>getter and setter for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Ltcbp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kctx_free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sz="2400" dirty="0" smtClean="0"/>
              <a:t>free</a:t>
            </a:r>
            <a:r>
              <a:rPr lang="en-US" sz="2400" dirty="0" smtClean="0">
                <a:solidFill>
                  <a:srgbClr val="4F81BD"/>
                </a:solidFill>
              </a:rPr>
              <a:t> </a:t>
            </a:r>
            <a:r>
              <a:rPr lang="en-US" sz="2400" dirty="0" smtClean="0"/>
              <a:t>a </a:t>
            </a:r>
            <a:r>
              <a:rPr lang="en-US" sz="2400" dirty="0" err="1" smtClean="0"/>
              <a:t>pt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kctx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tcb</a:t>
            </a:r>
            <a:r>
              <a:rPr lang="en-US" sz="2400" dirty="0" smtClean="0"/>
              <a:t> from </a:t>
            </a:r>
            <a:r>
              <a:rPr lang="en-US" sz="2400" dirty="0" err="1" smtClean="0">
                <a:solidFill>
                  <a:srgbClr val="4F81BD"/>
                </a:solidFill>
              </a:rPr>
              <a:t>ptp</a:t>
            </a:r>
            <a:endParaRPr lang="en-US" altLang="zh-CN" sz="2400" dirty="0" smtClean="0">
              <a:solidFill>
                <a:srgbClr val="4F81BD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accent3"/>
                </a:solidFill>
              </a:rPr>
              <a:t>tcbinit</a:t>
            </a:r>
            <a:r>
              <a:rPr lang="en-US" sz="2400" dirty="0" smtClean="0">
                <a:solidFill>
                  <a:schemeClr val="accent3"/>
                </a:solidFill>
              </a:rPr>
              <a:t>:</a:t>
            </a:r>
            <a:r>
              <a:rPr lang="en-US" sz="2400" dirty="0" smtClean="0">
                <a:solidFill>
                  <a:srgbClr val="4F81BD"/>
                </a:solidFill>
              </a:rPr>
              <a:t> </a:t>
            </a:r>
            <a:r>
              <a:rPr lang="en-US" sz="2400" dirty="0" smtClean="0"/>
              <a:t>enable paging and initialize </a:t>
            </a:r>
            <a:r>
              <a:rPr lang="en-US" sz="2400" dirty="0" err="1" smtClean="0">
                <a:solidFill>
                  <a:srgbClr val="4F81BD"/>
                </a:solidFill>
              </a:rPr>
              <a:t>ptp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chemeClr val="accent1"/>
                </a:solidFill>
              </a:rPr>
              <a:t>Ltcbp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14: </a:t>
            </a:r>
            <a:r>
              <a:rPr lang="en-US" sz="3600" dirty="0" err="1" smtClean="0"/>
              <a:t>PTCBintro</a:t>
            </a:r>
            <a:r>
              <a:rPr lang="en-US" sz="3600" dirty="0" smtClean="0"/>
              <a:t> </a:t>
            </a:r>
            <a:r>
              <a:rPr lang="en-US" altLang="zh-CN" sz="3600" dirty="0" smtClean="0"/>
              <a:t>Layer – 15: </a:t>
            </a:r>
            <a:r>
              <a:rPr lang="en-US" altLang="zh-CN" sz="3600" dirty="0" err="1" smtClean="0"/>
              <a:t>PTCBInit</a:t>
            </a:r>
            <a:r>
              <a:rPr lang="en-US" altLang="zh-CN" sz="3600" dirty="0" smtClean="0"/>
              <a:t> Layer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786682" y="1404500"/>
            <a:ext cx="7632104" cy="1371600"/>
            <a:chOff x="786682" y="1404500"/>
            <a:chExt cx="7632104" cy="1371600"/>
          </a:xfrm>
        </p:grpSpPr>
        <p:sp>
          <p:nvSpPr>
            <p:cNvPr id="29" name="Rounded Rectangle 28"/>
            <p:cNvSpPr/>
            <p:nvPr/>
          </p:nvSpPr>
          <p:spPr>
            <a:xfrm>
              <a:off x="798786" y="1404500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98786" y="2166500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682" y="2468323"/>
              <a:ext cx="2602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mm.abs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kctxp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Ltcbp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932386" y="2471300"/>
              <a:ext cx="5410200" cy="304800"/>
              <a:chOff x="838200" y="8305800"/>
              <a:chExt cx="5410200" cy="2286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334000" y="8305800"/>
                <a:ext cx="9144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mm</a:t>
                </a:r>
                <a:r>
                  <a:rPr lang="zh-CN" altLang="zh-CN" sz="1400" dirty="0" err="1"/>
                  <a:t>.</a:t>
                </a:r>
                <a:r>
                  <a:rPr lang="en-US" altLang="zh-CN" sz="1400" dirty="0" smtClean="0"/>
                  <a:t>prim</a:t>
                </a:r>
                <a:endParaRPr lang="en-US" sz="14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38200" y="8305800"/>
                <a:ext cx="8382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pmapinit</a:t>
                </a:r>
                <a:endParaRPr lang="en-US" sz="14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676400" y="8305800"/>
                <a:ext cx="14478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Ltcb_get</a:t>
                </a:r>
                <a:r>
                  <a:rPr lang="en-US" sz="1400" dirty="0" smtClean="0"/>
                  <a:t>/set</a:t>
                </a:r>
                <a:r>
                  <a:rPr lang="en-US" altLang="zh-CN" sz="1400" dirty="0" smtClean="0"/>
                  <a:t>/</a:t>
                </a:r>
                <a:r>
                  <a:rPr lang="en-US" altLang="zh-CN" sz="1400" dirty="0" err="1" smtClean="0"/>
                  <a:t>init</a:t>
                </a:r>
                <a:endParaRPr lang="en-US" sz="14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124200" y="8305800"/>
                <a:ext cx="14478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altLang="zh-CN" sz="1400" dirty="0" err="1" smtClean="0"/>
                  <a:t>kctx</a:t>
                </a:r>
                <a:r>
                  <a:rPr lang="en-US" altLang="zh-CN" sz="1400" dirty="0" err="1"/>
                  <a:t>_</a:t>
                </a:r>
                <a:r>
                  <a:rPr lang="en-US" altLang="zh-CN" sz="1400" dirty="0" err="1" smtClean="0"/>
                  <a:t>switch</a:t>
                </a:r>
                <a:r>
                  <a:rPr lang="en-US" altLang="zh-CN" sz="1400" dirty="0" smtClean="0"/>
                  <a:t>/new</a:t>
                </a:r>
                <a:endParaRPr lang="en-US" sz="1400" dirty="0"/>
              </a:p>
            </p:txBody>
          </p:sp>
        </p:grpSp>
        <p:cxnSp>
          <p:nvCxnSpPr>
            <p:cNvPr id="37" name="Straight Arrow Connector 36"/>
            <p:cNvCxnSpPr>
              <a:stCxn id="53" idx="2"/>
              <a:endCxn id="35" idx="0"/>
            </p:cNvCxnSpPr>
            <p:nvPr/>
          </p:nvCxnSpPr>
          <p:spPr>
            <a:xfrm flipH="1">
              <a:off x="4494486" y="2318900"/>
              <a:ext cx="13716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3770586" y="2166500"/>
              <a:ext cx="381000" cy="152400"/>
            </a:xfrm>
            <a:prstGeom prst="rect">
              <a:avLst/>
            </a:prstGeom>
            <a:solidFill>
              <a:srgbClr val="B7DEE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cxnSp>
          <p:nvCxnSpPr>
            <p:cNvPr id="39" name="Straight Arrow Connector 38"/>
            <p:cNvCxnSpPr>
              <a:stCxn id="38" idx="2"/>
              <a:endCxn id="35" idx="0"/>
            </p:cNvCxnSpPr>
            <p:nvPr/>
          </p:nvCxnSpPr>
          <p:spPr>
            <a:xfrm>
              <a:off x="3961086" y="2318900"/>
              <a:ext cx="5334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3541986" y="1709300"/>
              <a:ext cx="4800600" cy="304800"/>
              <a:chOff x="1917104" y="6934200"/>
              <a:chExt cx="4800600" cy="2286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803304" y="6934200"/>
                <a:ext cx="9144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mm</a:t>
                </a:r>
                <a:r>
                  <a:rPr lang="zh-CN" altLang="zh-CN" sz="1400" dirty="0" err="1"/>
                  <a:t>.</a:t>
                </a:r>
                <a:r>
                  <a:rPr lang="en-US" altLang="zh-CN" sz="1400" dirty="0" smtClean="0"/>
                  <a:t>prim</a:t>
                </a:r>
                <a:endParaRPr lang="en-US" sz="14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917104" y="6934200"/>
                <a:ext cx="9144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tcbinit</a:t>
                </a:r>
                <a:endParaRPr lang="en-US" sz="1400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831504" y="6934200"/>
                <a:ext cx="11430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Ltcb</a:t>
                </a:r>
                <a:r>
                  <a:rPr lang="en-US" altLang="zh-CN" sz="1400" dirty="0" err="1" smtClean="0"/>
                  <a:t>_get</a:t>
                </a:r>
                <a:r>
                  <a:rPr lang="en-US" altLang="zh-CN" sz="1400" dirty="0" smtClean="0"/>
                  <a:t>/set</a:t>
                </a:r>
                <a:endParaRPr lang="en-US" sz="14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974504" y="6934200"/>
                <a:ext cx="18288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kctx</a:t>
                </a:r>
                <a:r>
                  <a:rPr lang="en-US" altLang="zh-CN" sz="1400" dirty="0" err="1" smtClean="0"/>
                  <a:t>_switch</a:t>
                </a:r>
                <a:r>
                  <a:rPr lang="en-US" altLang="zh-CN" sz="1400" dirty="0" smtClean="0"/>
                  <a:t>/new/free</a:t>
                </a:r>
                <a:endParaRPr lang="en-US" sz="1400" dirty="0"/>
              </a:p>
            </p:txBody>
          </p:sp>
        </p:grpSp>
        <p:cxnSp>
          <p:nvCxnSpPr>
            <p:cNvPr id="48" name="Straight Arrow Connector 47"/>
            <p:cNvCxnSpPr>
              <a:stCxn id="44" idx="2"/>
              <a:endCxn id="33" idx="0"/>
            </p:cNvCxnSpPr>
            <p:nvPr/>
          </p:nvCxnSpPr>
          <p:spPr>
            <a:xfrm>
              <a:off x="7885386" y="2014100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7" idx="2"/>
              <a:endCxn id="53" idx="0"/>
            </p:cNvCxnSpPr>
            <p:nvPr/>
          </p:nvCxnSpPr>
          <p:spPr>
            <a:xfrm flipH="1">
              <a:off x="5866086" y="2014100"/>
              <a:ext cx="6477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5" idx="2"/>
              <a:endCxn id="38" idx="0"/>
            </p:cNvCxnSpPr>
            <p:nvPr/>
          </p:nvCxnSpPr>
          <p:spPr>
            <a:xfrm flipH="1">
              <a:off x="3961086" y="2014100"/>
              <a:ext cx="381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74986" y="2166500"/>
              <a:ext cx="205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PTCBIntro</a:t>
              </a:r>
              <a:r>
                <a:rPr lang="zh-CN" altLang="en-US" sz="16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4986" y="1404500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PTCBInit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675586" y="2166500"/>
              <a:ext cx="381000" cy="152400"/>
            </a:xfrm>
            <a:prstGeom prst="rect">
              <a:avLst/>
            </a:prstGeom>
            <a:solidFill>
              <a:srgbClr val="B7DEE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8786" y="1706323"/>
              <a:ext cx="2602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 mm</a:t>
              </a:r>
              <a:r>
                <a:rPr lang="zh-CN" altLang="zh-CN" sz="1400" dirty="0">
                  <a:latin typeface="Arial" pitchFamily="34" charset="0"/>
                  <a:cs typeface="Arial" pitchFamily="34" charset="0"/>
                </a:rPr>
                <a:t>.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abs,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kctxp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Ltcbp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6" name="Straight Arrow Connector 55"/>
            <p:cNvCxnSpPr>
              <a:stCxn id="38" idx="2"/>
              <a:endCxn id="34" idx="0"/>
            </p:cNvCxnSpPr>
            <p:nvPr/>
          </p:nvCxnSpPr>
          <p:spPr>
            <a:xfrm flipH="1">
              <a:off x="3351486" y="2318900"/>
              <a:ext cx="6096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6" idx="2"/>
              <a:endCxn id="35" idx="0"/>
            </p:cNvCxnSpPr>
            <p:nvPr/>
          </p:nvCxnSpPr>
          <p:spPr>
            <a:xfrm flipH="1">
              <a:off x="4494486" y="2014100"/>
              <a:ext cx="5334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3" idx="2"/>
              <a:endCxn id="36" idx="0"/>
            </p:cNvCxnSpPr>
            <p:nvPr/>
          </p:nvCxnSpPr>
          <p:spPr>
            <a:xfrm>
              <a:off x="5866086" y="2318900"/>
              <a:ext cx="762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6666186" y="2471300"/>
              <a:ext cx="762000" cy="3048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PT_</a:t>
              </a:r>
              <a:r>
                <a:rPr lang="en-US" altLang="zh-CN" sz="1400" dirty="0" err="1" smtClean="0"/>
                <a:t>free</a:t>
              </a:r>
              <a:endParaRPr lang="en-US" sz="1400" dirty="0"/>
            </a:p>
          </p:txBody>
        </p:sp>
        <p:cxnSp>
          <p:nvCxnSpPr>
            <p:cNvPr id="60" name="Straight Arrow Connector 59"/>
            <p:cNvCxnSpPr>
              <a:stCxn id="53" idx="2"/>
              <a:endCxn id="59" idx="0"/>
            </p:cNvCxnSpPr>
            <p:nvPr/>
          </p:nvCxnSpPr>
          <p:spPr>
            <a:xfrm>
              <a:off x="5866086" y="2318900"/>
              <a:ext cx="11811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218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57" y="2951656"/>
            <a:ext cx="8225143" cy="3433382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Introduce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 initialize 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thread queue (td) pool</a:t>
            </a:r>
            <a:endParaRPr lang="en-US" sz="2400" dirty="0" smtClean="0"/>
          </a:p>
          <a:p>
            <a:r>
              <a:rPr lang="en-US" sz="2400" dirty="0" smtClean="0"/>
              <a:t>Abstract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State</a:t>
            </a:r>
          </a:p>
          <a:p>
            <a:pPr lvl="1"/>
            <a:r>
              <a:rPr lang="en-US" altLang="zh-CN" sz="2400" dirty="0" err="1" smtClean="0">
                <a:solidFill>
                  <a:srgbClr val="4F81BD"/>
                </a:solidFill>
              </a:rPr>
              <a:t>Ltqp</a:t>
            </a:r>
            <a:r>
              <a:rPr lang="en-US" altLang="zh-CN" sz="2400" dirty="0" smtClean="0"/>
              <a:t>: low-level td pool (using </a:t>
            </a:r>
            <a:r>
              <a:rPr lang="en-US" altLang="zh-CN" sz="2400" dirty="0" err="1" smtClean="0">
                <a:solidFill>
                  <a:srgbClr val="4F81BD"/>
                </a:solidFill>
              </a:rPr>
              <a:t>ptp</a:t>
            </a:r>
            <a:r>
              <a:rPr lang="en-US" altLang="zh-CN" sz="2400" dirty="0" smtClean="0">
                <a:solidFill>
                  <a:srgbClr val="4F81BD"/>
                </a:solidFill>
              </a:rPr>
              <a:t> </a:t>
            </a:r>
            <a:r>
              <a:rPr lang="en-US" altLang="zh-CN" sz="2400" dirty="0" smtClean="0"/>
              <a:t>as bit map)</a:t>
            </a:r>
          </a:p>
          <a:p>
            <a:r>
              <a:rPr lang="en-US" sz="2400" dirty="0" smtClean="0"/>
              <a:t>Primitive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Ltdq_get</a:t>
            </a:r>
            <a:r>
              <a:rPr lang="en-US" sz="2400" dirty="0" smtClean="0">
                <a:solidFill>
                  <a:srgbClr val="4F81BD"/>
                </a:solidFill>
              </a:rPr>
              <a:t>/set: </a:t>
            </a:r>
            <a:r>
              <a:rPr lang="en-US" altLang="zh-CN" sz="2400" dirty="0" smtClean="0"/>
              <a:t>getter and setter for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Ltdqp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dirty="0" smtClean="0">
                <a:solidFill>
                  <a:srgbClr val="4F81BD"/>
                </a:solidFill>
              </a:rPr>
              <a:t>Len/de/</a:t>
            </a:r>
            <a:r>
              <a:rPr lang="en-US" sz="2400" dirty="0" err="1" smtClean="0">
                <a:solidFill>
                  <a:srgbClr val="4F81BD"/>
                </a:solidFill>
              </a:rPr>
              <a:t>rm_queue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sz="2400" dirty="0" err="1" smtClean="0"/>
              <a:t>enqueue</a:t>
            </a:r>
            <a:r>
              <a:rPr lang="en-US" sz="2400" dirty="0" smtClean="0"/>
              <a:t>, </a:t>
            </a:r>
            <a:r>
              <a:rPr lang="en-US" sz="2400" dirty="0" err="1" smtClean="0"/>
              <a:t>dequeue</a:t>
            </a:r>
            <a:r>
              <a:rPr lang="en-US" sz="2400" dirty="0" smtClean="0"/>
              <a:t> and remove a thread from the low-level thread queue </a:t>
            </a:r>
          </a:p>
          <a:p>
            <a:pPr lvl="1"/>
            <a:r>
              <a:rPr lang="en-US" sz="2400" dirty="0" err="1" smtClean="0">
                <a:solidFill>
                  <a:schemeClr val="accent3"/>
                </a:solidFill>
              </a:rPr>
              <a:t>tdqinit</a:t>
            </a:r>
            <a:r>
              <a:rPr lang="en-US" sz="2400" dirty="0" smtClean="0">
                <a:solidFill>
                  <a:schemeClr val="accent3"/>
                </a:solidFill>
              </a:rPr>
              <a:t>:</a:t>
            </a:r>
            <a:r>
              <a:rPr lang="en-US" sz="2400" dirty="0" smtClean="0">
                <a:solidFill>
                  <a:srgbClr val="4F81BD"/>
                </a:solidFill>
              </a:rPr>
              <a:t> </a:t>
            </a:r>
            <a:r>
              <a:rPr lang="en-US" sz="2400" dirty="0" smtClean="0"/>
              <a:t>enable paging and initialize </a:t>
            </a:r>
            <a:r>
              <a:rPr lang="en-US" sz="2400" dirty="0" err="1" smtClean="0">
                <a:solidFill>
                  <a:srgbClr val="4F81BD"/>
                </a:solidFill>
              </a:rPr>
              <a:t>ptp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Ltcbp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dirty="0" err="1" smtClean="0">
                <a:solidFill>
                  <a:schemeClr val="accent1"/>
                </a:solidFill>
              </a:rPr>
              <a:t>Ltdp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16: </a:t>
            </a:r>
            <a:r>
              <a:rPr lang="en-US" sz="3600" dirty="0" err="1" smtClean="0"/>
              <a:t>PTDQintro</a:t>
            </a:r>
            <a:r>
              <a:rPr lang="en-US" sz="3600" dirty="0" smtClean="0"/>
              <a:t> </a:t>
            </a:r>
            <a:r>
              <a:rPr lang="en-US" altLang="zh-CN" sz="3600" dirty="0" smtClean="0"/>
              <a:t>Layer – 17: </a:t>
            </a:r>
            <a:r>
              <a:rPr lang="en-US" altLang="zh-CN" sz="3600" dirty="0" err="1" smtClean="0"/>
              <a:t>PTDQInit</a:t>
            </a:r>
            <a:r>
              <a:rPr lang="en-US" altLang="zh-CN" sz="3600" dirty="0" smtClean="0"/>
              <a:t> Layer</a:t>
            </a:r>
            <a:endParaRPr lang="en-US" sz="3600" dirty="0"/>
          </a:p>
        </p:txBody>
      </p:sp>
      <p:grpSp>
        <p:nvGrpSpPr>
          <p:cNvPr id="2" name="Group 1"/>
          <p:cNvGrpSpPr/>
          <p:nvPr/>
        </p:nvGrpSpPr>
        <p:grpSpPr>
          <a:xfrm>
            <a:off x="769171" y="1422017"/>
            <a:ext cx="7632104" cy="1371600"/>
            <a:chOff x="742894" y="1422017"/>
            <a:chExt cx="7632104" cy="1371600"/>
          </a:xfrm>
        </p:grpSpPr>
        <p:sp>
          <p:nvSpPr>
            <p:cNvPr id="40" name="Rounded Rectangle 39"/>
            <p:cNvSpPr/>
            <p:nvPr/>
          </p:nvSpPr>
          <p:spPr>
            <a:xfrm>
              <a:off x="754998" y="1422017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754998" y="2184017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2894" y="2485840"/>
              <a:ext cx="31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mm.abs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kctxp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Ltcbp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Ltqp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504326" y="2488817"/>
              <a:ext cx="4794472" cy="304800"/>
              <a:chOff x="3142432" y="5867400"/>
              <a:chExt cx="4794472" cy="2286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7022504" y="5867400"/>
                <a:ext cx="9144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mm</a:t>
                </a:r>
                <a:r>
                  <a:rPr lang="en-US" altLang="zh-CN" sz="1400" dirty="0" err="1" smtClean="0"/>
                  <a:t>.prim</a:t>
                </a:r>
                <a:endParaRPr lang="en-US" sz="14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828232" y="5867400"/>
                <a:ext cx="11430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Ltcb</a:t>
                </a:r>
                <a:r>
                  <a:rPr lang="en-US" altLang="zh-CN" sz="1400" dirty="0" err="1" smtClean="0"/>
                  <a:t>_get</a:t>
                </a:r>
                <a:r>
                  <a:rPr lang="en-US" altLang="zh-CN" sz="1400" dirty="0" smtClean="0"/>
                  <a:t>/set</a:t>
                </a:r>
                <a:endParaRPr lang="en-US" sz="14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972106" y="5867400"/>
                <a:ext cx="1135998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Ltdq</a:t>
                </a:r>
                <a:r>
                  <a:rPr lang="en-US" altLang="zh-CN" sz="1400" dirty="0" err="1" smtClean="0"/>
                  <a:t>_</a:t>
                </a:r>
                <a:r>
                  <a:rPr lang="en-US" sz="1400" dirty="0" err="1" smtClean="0"/>
                  <a:t>get</a:t>
                </a:r>
                <a:r>
                  <a:rPr lang="en-US" sz="1400" dirty="0" smtClean="0"/>
                  <a:t>/set</a:t>
                </a:r>
                <a:endParaRPr lang="en-US" sz="1400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142432" y="5867400"/>
                <a:ext cx="6858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tdqinit</a:t>
                </a:r>
                <a:endParaRPr lang="en-US" sz="14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574398" y="1726817"/>
              <a:ext cx="4724400" cy="304800"/>
              <a:chOff x="3136304" y="5867400"/>
              <a:chExt cx="4724400" cy="2286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6946304" y="5867400"/>
                <a:ext cx="9144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mm.prim</a:t>
                </a:r>
                <a:endParaRPr lang="en-US" sz="1400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65104" y="5867400"/>
                <a:ext cx="10668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200" dirty="0" smtClean="0"/>
                  <a:t>Len</a:t>
                </a:r>
                <a:r>
                  <a:rPr lang="en-US" altLang="zh-CN" sz="1200" dirty="0" smtClean="0"/>
                  <a:t>/de/</a:t>
                </a:r>
                <a:r>
                  <a:rPr lang="en-US" altLang="zh-CN" sz="1200" dirty="0" err="1" smtClean="0"/>
                  <a:t>rm_</a:t>
                </a:r>
                <a:r>
                  <a:rPr lang="en-US" sz="1200" dirty="0" err="1" smtClean="0"/>
                  <a:t>queue</a:t>
                </a:r>
                <a:endParaRPr lang="en-US" sz="1200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136304" y="5867400"/>
                <a:ext cx="7620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tdqinit</a:t>
                </a:r>
                <a:endParaRPr lang="en-US" sz="1400" dirty="0"/>
              </a:p>
            </p:txBody>
          </p:sp>
        </p:grpSp>
        <p:cxnSp>
          <p:nvCxnSpPr>
            <p:cNvPr id="69" name="Straight Arrow Connector 68"/>
            <p:cNvCxnSpPr>
              <a:stCxn id="76" idx="2"/>
              <a:endCxn id="63" idx="0"/>
            </p:cNvCxnSpPr>
            <p:nvPr/>
          </p:nvCxnSpPr>
          <p:spPr>
            <a:xfrm>
              <a:off x="5669898" y="2336417"/>
              <a:ext cx="232101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6" idx="2"/>
              <a:endCxn id="61" idx="0"/>
            </p:cNvCxnSpPr>
            <p:nvPr/>
          </p:nvCxnSpPr>
          <p:spPr>
            <a:xfrm>
              <a:off x="7841598" y="2031617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8" idx="2"/>
              <a:endCxn id="64" idx="0"/>
            </p:cNvCxnSpPr>
            <p:nvPr/>
          </p:nvCxnSpPr>
          <p:spPr>
            <a:xfrm flipH="1">
              <a:off x="3847226" y="2031617"/>
              <a:ext cx="108172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7" idx="2"/>
              <a:endCxn id="76" idx="0"/>
            </p:cNvCxnSpPr>
            <p:nvPr/>
          </p:nvCxnSpPr>
          <p:spPr>
            <a:xfrm flipH="1">
              <a:off x="5669898" y="2031617"/>
              <a:ext cx="2667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31198" y="2184017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PTDQIntro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1198" y="1422017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PTDQInit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479398" y="2184017"/>
              <a:ext cx="381000" cy="152400"/>
            </a:xfrm>
            <a:prstGeom prst="rect">
              <a:avLst/>
            </a:prstGeom>
            <a:solidFill>
              <a:srgbClr val="B7DEE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69998" y="2488817"/>
              <a:ext cx="9144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kctx</a:t>
              </a:r>
              <a:r>
                <a:rPr lang="en-US" altLang="zh-CN" sz="1200" dirty="0" err="1" smtClean="0"/>
                <a:t>_switch</a:t>
              </a:r>
              <a:r>
                <a:rPr lang="en-US" altLang="zh-CN" sz="1200" dirty="0" smtClean="0"/>
                <a:t>/new/free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54998" y="1726817"/>
              <a:ext cx="266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mm.abs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kctxp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Ltcbp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Ltqp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469998" y="1726817"/>
              <a:ext cx="9144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kctx</a:t>
              </a:r>
              <a:r>
                <a:rPr lang="en-US" altLang="zh-CN" sz="1200" dirty="0" err="1" smtClean="0"/>
                <a:t>_switch</a:t>
              </a:r>
              <a:r>
                <a:rPr lang="en-US" altLang="zh-CN" sz="1200" dirty="0" smtClean="0"/>
                <a:t>/new/free</a:t>
              </a:r>
              <a:endParaRPr lang="en-US" sz="1200" dirty="0"/>
            </a:p>
          </p:txBody>
        </p:sp>
        <p:cxnSp>
          <p:nvCxnSpPr>
            <p:cNvPr id="80" name="Straight Arrow Connector 79"/>
            <p:cNvCxnSpPr>
              <a:stCxn id="79" idx="2"/>
              <a:endCxn id="77" idx="0"/>
            </p:cNvCxnSpPr>
            <p:nvPr/>
          </p:nvCxnSpPr>
          <p:spPr>
            <a:xfrm>
              <a:off x="6927198" y="2031617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336398" y="1726817"/>
              <a:ext cx="11430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Ltcb</a:t>
              </a:r>
              <a:r>
                <a:rPr lang="en-US" altLang="zh-CN" sz="1400" dirty="0" err="1" smtClean="0"/>
                <a:t>_get</a:t>
              </a:r>
              <a:r>
                <a:rPr lang="en-US" altLang="zh-CN" sz="1400" dirty="0" smtClean="0"/>
                <a:t>/set</a:t>
              </a:r>
              <a:endParaRPr lang="en-US" sz="1400" dirty="0"/>
            </a:p>
          </p:txBody>
        </p:sp>
        <p:cxnSp>
          <p:nvCxnSpPr>
            <p:cNvPr id="82" name="Straight Arrow Connector 81"/>
            <p:cNvCxnSpPr>
              <a:stCxn id="81" idx="2"/>
              <a:endCxn id="62" idx="0"/>
            </p:cNvCxnSpPr>
            <p:nvPr/>
          </p:nvCxnSpPr>
          <p:spPr>
            <a:xfrm flipH="1">
              <a:off x="4761626" y="2031617"/>
              <a:ext cx="146272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6" idx="2"/>
              <a:endCxn id="62" idx="0"/>
            </p:cNvCxnSpPr>
            <p:nvPr/>
          </p:nvCxnSpPr>
          <p:spPr>
            <a:xfrm flipH="1">
              <a:off x="4761626" y="2336417"/>
              <a:ext cx="908272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374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18: </a:t>
            </a:r>
            <a:r>
              <a:rPr lang="en-US" dirty="0" err="1" smtClean="0"/>
              <a:t>PAbQueue</a:t>
            </a:r>
            <a:r>
              <a:rPr lang="en-US" dirty="0" smtClean="0"/>
              <a:t> </a:t>
            </a:r>
            <a:r>
              <a:rPr lang="en-US" altLang="zh-CN" dirty="0" smtClean="0"/>
              <a:t>Layer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23614" y="1417638"/>
            <a:ext cx="7620000" cy="612577"/>
            <a:chOff x="457200" y="4191000"/>
            <a:chExt cx="7620000" cy="612577"/>
          </a:xfrm>
        </p:grpSpPr>
        <p:sp>
          <p:nvSpPr>
            <p:cNvPr id="14" name="Rounded Rectangle 13"/>
            <p:cNvSpPr/>
            <p:nvPr/>
          </p:nvSpPr>
          <p:spPr>
            <a:xfrm>
              <a:off x="457200" y="4191000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200400" y="4495800"/>
              <a:ext cx="4800600" cy="304800"/>
              <a:chOff x="3822104" y="5867400"/>
              <a:chExt cx="4800600" cy="2286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708304" y="5867400"/>
                <a:ext cx="9144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mm</a:t>
                </a:r>
                <a:r>
                  <a:rPr lang="en-US" altLang="zh-CN" sz="1400" dirty="0" err="1" smtClean="0"/>
                  <a:t>.prim</a:t>
                </a:r>
                <a:endParaRPr lang="en-US" sz="14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22104" y="5867400"/>
                <a:ext cx="7620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htdqinit</a:t>
                </a:r>
                <a:endParaRPr lang="en-US" sz="1400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33400" y="4233446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PAbQueue</a:t>
              </a:r>
              <a:r>
                <a:rPr lang="zh-CN" altLang="en-US" sz="16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72200" y="4495800"/>
              <a:ext cx="9144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kctx</a:t>
              </a:r>
              <a:r>
                <a:rPr lang="en-US" altLang="zh-CN" sz="1200" dirty="0" err="1" smtClean="0"/>
                <a:t>_switch</a:t>
              </a:r>
              <a:r>
                <a:rPr lang="en-US" altLang="zh-CN" sz="1200" dirty="0" smtClean="0"/>
                <a:t>/new/free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2400" y="4495800"/>
              <a:ext cx="11430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/>
                <a:t>H</a:t>
              </a:r>
              <a:r>
                <a:rPr lang="en-US" sz="1400" dirty="0" err="1" smtClean="0"/>
                <a:t>tcb</a:t>
              </a:r>
              <a:r>
                <a:rPr lang="en-US" altLang="zh-CN" sz="1400" dirty="0" err="1" smtClean="0"/>
                <a:t>_get</a:t>
              </a:r>
              <a:r>
                <a:rPr lang="en-US" altLang="zh-CN" sz="1400" dirty="0" smtClean="0"/>
                <a:t>/set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05400" y="4495800"/>
              <a:ext cx="10668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Hen</a:t>
              </a:r>
              <a:r>
                <a:rPr lang="en-US" altLang="zh-CN" sz="1200" dirty="0" smtClean="0"/>
                <a:t>/de/</a:t>
              </a:r>
              <a:r>
                <a:rPr lang="en-US" altLang="zh-CN" sz="1200" dirty="0" err="1" smtClean="0"/>
                <a:t>rm_</a:t>
              </a:r>
              <a:r>
                <a:rPr lang="en-US" sz="1200" dirty="0" err="1" smtClean="0"/>
                <a:t>queue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200" y="4495800"/>
              <a:ext cx="266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mm.abs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kctxp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Htcbp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Htqp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461657" y="2242207"/>
            <a:ext cx="8225143" cy="4142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Introduce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 high-level (abstract) </a:t>
            </a:r>
            <a:r>
              <a:rPr lang="en-US" altLang="zh-CN" sz="2400" dirty="0" err="1" smtClean="0"/>
              <a:t>tcb</a:t>
            </a:r>
            <a:r>
              <a:rPr lang="en-US" altLang="zh-CN" sz="2400" dirty="0" smtClean="0"/>
              <a:t> and td</a:t>
            </a:r>
          </a:p>
          <a:p>
            <a:r>
              <a:rPr lang="en-US" sz="2400" dirty="0" smtClean="0"/>
              <a:t>Abstract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State</a:t>
            </a:r>
          </a:p>
          <a:p>
            <a:pPr lvl="1"/>
            <a:r>
              <a:rPr lang="en-US" altLang="zh-CN" sz="2400" dirty="0" err="1" smtClean="0">
                <a:solidFill>
                  <a:srgbClr val="4F81BD"/>
                </a:solidFill>
              </a:rPr>
              <a:t>Htcbp</a:t>
            </a:r>
            <a:r>
              <a:rPr lang="en-US" altLang="zh-CN" sz="2400" dirty="0" smtClean="0"/>
              <a:t>: high-level </a:t>
            </a:r>
            <a:r>
              <a:rPr lang="en-US" altLang="zh-CN" sz="2400" dirty="0" err="1" smtClean="0"/>
              <a:t>tcb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(defined as Coq inductive type) pool</a:t>
            </a:r>
          </a:p>
          <a:p>
            <a:pPr lvl="1"/>
            <a:r>
              <a:rPr lang="en-US" altLang="zh-CN" sz="2400" dirty="0" err="1">
                <a:solidFill>
                  <a:srgbClr val="4F81BD"/>
                </a:solidFill>
              </a:rPr>
              <a:t>H</a:t>
            </a:r>
            <a:r>
              <a:rPr lang="en-US" altLang="zh-CN" sz="2400" dirty="0" err="1" smtClean="0">
                <a:solidFill>
                  <a:srgbClr val="4F81BD"/>
                </a:solidFill>
              </a:rPr>
              <a:t>tqp</a:t>
            </a:r>
            <a:r>
              <a:rPr lang="en-US" altLang="zh-CN" sz="2400" dirty="0" smtClean="0"/>
              <a:t>: high-level td (defined as Coq list) pool</a:t>
            </a:r>
          </a:p>
          <a:p>
            <a:r>
              <a:rPr lang="en-US" sz="2400" dirty="0" smtClean="0"/>
              <a:t>Primitive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Htcb_get</a:t>
            </a:r>
            <a:r>
              <a:rPr lang="en-US" sz="2400" dirty="0" smtClean="0">
                <a:solidFill>
                  <a:srgbClr val="4F81BD"/>
                </a:solidFill>
              </a:rPr>
              <a:t>/set: </a:t>
            </a:r>
            <a:r>
              <a:rPr lang="en-US" altLang="zh-CN" sz="2400" dirty="0" smtClean="0"/>
              <a:t>getter and setter for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Htcb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dirty="0">
                <a:solidFill>
                  <a:srgbClr val="4F81BD"/>
                </a:solidFill>
              </a:rPr>
              <a:t>H</a:t>
            </a:r>
            <a:r>
              <a:rPr lang="en-US" sz="2400" dirty="0" smtClean="0">
                <a:solidFill>
                  <a:srgbClr val="4F81BD"/>
                </a:solidFill>
              </a:rPr>
              <a:t>en/de/</a:t>
            </a:r>
            <a:r>
              <a:rPr lang="en-US" sz="2400" dirty="0" err="1" smtClean="0">
                <a:solidFill>
                  <a:srgbClr val="4F81BD"/>
                </a:solidFill>
              </a:rPr>
              <a:t>rm_queue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sz="2400" dirty="0" err="1" smtClean="0"/>
              <a:t>enqueue</a:t>
            </a:r>
            <a:r>
              <a:rPr lang="en-US" sz="2400" dirty="0" smtClean="0"/>
              <a:t>, </a:t>
            </a:r>
            <a:r>
              <a:rPr lang="en-US" sz="2400" dirty="0" err="1" smtClean="0"/>
              <a:t>dequeue</a:t>
            </a:r>
            <a:r>
              <a:rPr lang="en-US" sz="2400" dirty="0" smtClean="0"/>
              <a:t> and remove a thread from the high-level thread queue </a:t>
            </a:r>
          </a:p>
          <a:p>
            <a:pPr lvl="1"/>
            <a:r>
              <a:rPr lang="en-US" sz="2400" dirty="0" err="1" smtClean="0">
                <a:solidFill>
                  <a:schemeClr val="accent3"/>
                </a:solidFill>
              </a:rPr>
              <a:t>htdqinit</a:t>
            </a:r>
            <a:r>
              <a:rPr lang="en-US" sz="2400" dirty="0" smtClean="0">
                <a:solidFill>
                  <a:schemeClr val="accent3"/>
                </a:solidFill>
              </a:rPr>
              <a:t>:</a:t>
            </a:r>
            <a:r>
              <a:rPr lang="en-US" sz="2400" dirty="0" smtClean="0">
                <a:solidFill>
                  <a:srgbClr val="4F81BD"/>
                </a:solidFill>
              </a:rPr>
              <a:t> </a:t>
            </a:r>
            <a:r>
              <a:rPr lang="en-US" sz="2400" dirty="0" smtClean="0"/>
              <a:t>enable paging and initialize </a:t>
            </a:r>
            <a:r>
              <a:rPr lang="en-US" sz="2400" dirty="0" err="1" smtClean="0">
                <a:solidFill>
                  <a:srgbClr val="4F81BD"/>
                </a:solidFill>
              </a:rPr>
              <a:t>ptp</a:t>
            </a:r>
            <a:r>
              <a:rPr lang="en-US" sz="2400" dirty="0" smtClean="0"/>
              <a:t>, </a:t>
            </a:r>
            <a:r>
              <a:rPr lang="en-US" sz="2400" dirty="0" err="1">
                <a:solidFill>
                  <a:schemeClr val="accent1"/>
                </a:solidFill>
              </a:rPr>
              <a:t>H</a:t>
            </a:r>
            <a:r>
              <a:rPr lang="en-US" sz="2400" dirty="0" err="1" smtClean="0">
                <a:solidFill>
                  <a:schemeClr val="accent1"/>
                </a:solidFill>
              </a:rPr>
              <a:t>tcbp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dirty="0" err="1">
                <a:solidFill>
                  <a:schemeClr val="accent1"/>
                </a:solidFill>
              </a:rPr>
              <a:t>H</a:t>
            </a:r>
            <a:r>
              <a:rPr lang="en-US" sz="2400" dirty="0" err="1" smtClean="0">
                <a:solidFill>
                  <a:schemeClr val="accent1"/>
                </a:solidFill>
              </a:rPr>
              <a:t>tdp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1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18: </a:t>
            </a:r>
            <a:r>
              <a:rPr lang="en-US" dirty="0" err="1" smtClean="0"/>
              <a:t>PAbQueue</a:t>
            </a:r>
            <a:r>
              <a:rPr lang="en-US" dirty="0" smtClean="0"/>
              <a:t> </a:t>
            </a:r>
            <a:r>
              <a:rPr lang="en-US" altLang="zh-CN" dirty="0" smtClean="0"/>
              <a:t>Layer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23614" y="1417638"/>
            <a:ext cx="7620000" cy="612577"/>
            <a:chOff x="457200" y="4191000"/>
            <a:chExt cx="7620000" cy="612577"/>
          </a:xfrm>
        </p:grpSpPr>
        <p:sp>
          <p:nvSpPr>
            <p:cNvPr id="14" name="Rounded Rectangle 13"/>
            <p:cNvSpPr/>
            <p:nvPr/>
          </p:nvSpPr>
          <p:spPr>
            <a:xfrm>
              <a:off x="457200" y="4191000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200400" y="4495800"/>
              <a:ext cx="4800600" cy="304800"/>
              <a:chOff x="3822104" y="5867400"/>
              <a:chExt cx="4800600" cy="2286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708304" y="5867400"/>
                <a:ext cx="9144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mm</a:t>
                </a:r>
                <a:r>
                  <a:rPr lang="en-US" altLang="zh-CN" sz="1400" dirty="0" err="1" smtClean="0"/>
                  <a:t>.prim</a:t>
                </a:r>
                <a:endParaRPr lang="en-US" sz="14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22104" y="5867400"/>
                <a:ext cx="7620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htdqinit</a:t>
                </a:r>
                <a:endParaRPr lang="en-US" sz="1400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33400" y="4233446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PAbQueue</a:t>
              </a:r>
              <a:r>
                <a:rPr lang="zh-CN" altLang="en-US" sz="16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72200" y="4495800"/>
              <a:ext cx="9144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kctx</a:t>
              </a:r>
              <a:r>
                <a:rPr lang="en-US" altLang="zh-CN" sz="1200" dirty="0" err="1" smtClean="0"/>
                <a:t>_switch</a:t>
              </a:r>
              <a:r>
                <a:rPr lang="en-US" altLang="zh-CN" sz="1200" dirty="0" smtClean="0"/>
                <a:t>/new/free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2400" y="4495800"/>
              <a:ext cx="11430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/>
                <a:t>H</a:t>
              </a:r>
              <a:r>
                <a:rPr lang="en-US" sz="1400" dirty="0" err="1" smtClean="0"/>
                <a:t>tcb</a:t>
              </a:r>
              <a:r>
                <a:rPr lang="en-US" altLang="zh-CN" sz="1400" dirty="0" err="1" smtClean="0"/>
                <a:t>_get</a:t>
              </a:r>
              <a:r>
                <a:rPr lang="en-US" altLang="zh-CN" sz="1400" dirty="0" smtClean="0"/>
                <a:t>/set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05400" y="4495800"/>
              <a:ext cx="10668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Hen</a:t>
              </a:r>
              <a:r>
                <a:rPr lang="en-US" altLang="zh-CN" sz="1200" dirty="0" smtClean="0"/>
                <a:t>/de/</a:t>
              </a:r>
              <a:r>
                <a:rPr lang="en-US" altLang="zh-CN" sz="1200" dirty="0" err="1" smtClean="0"/>
                <a:t>rm_</a:t>
              </a:r>
              <a:r>
                <a:rPr lang="en-US" sz="1200" dirty="0" err="1" smtClean="0"/>
                <a:t>queue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200" y="4495800"/>
              <a:ext cx="266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mm.abs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kctxp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Htcbp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Htqp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41" y="2845647"/>
            <a:ext cx="4007069" cy="31802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8071" y="2242208"/>
            <a:ext cx="4116539" cy="392386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0250" y="2304420"/>
            <a:ext cx="350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Low-level </a:t>
            </a:r>
            <a:r>
              <a:rPr lang="en-US" altLang="zh-CN" dirty="0" err="1" smtClean="0"/>
              <a:t>tcb</a:t>
            </a:r>
            <a:r>
              <a:rPr lang="en-US" altLang="zh-CN" dirty="0" smtClean="0"/>
              <a:t> and td defined in C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89373" y="2240454"/>
            <a:ext cx="3613798" cy="392386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26155" y="2302666"/>
            <a:ext cx="350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High-level </a:t>
            </a:r>
            <a:r>
              <a:rPr lang="en-US" altLang="zh-CN" dirty="0" err="1" smtClean="0"/>
              <a:t>tcb</a:t>
            </a:r>
            <a:r>
              <a:rPr lang="en-US" altLang="zh-CN" dirty="0" smtClean="0"/>
              <a:t> and td defined in Coq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394" y="2845647"/>
            <a:ext cx="3440943" cy="18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19: PCID </a:t>
            </a:r>
            <a:r>
              <a:rPr lang="en-US" altLang="zh-CN" dirty="0" smtClean="0"/>
              <a:t>Layer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61657" y="2242207"/>
            <a:ext cx="8225143" cy="4142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Introduce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 current thread id</a:t>
            </a:r>
          </a:p>
          <a:p>
            <a:r>
              <a:rPr lang="en-US" sz="2400" dirty="0" smtClean="0"/>
              <a:t>Abstract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State</a:t>
            </a:r>
          </a:p>
          <a:p>
            <a:pPr lvl="1"/>
            <a:r>
              <a:rPr lang="en-US" altLang="zh-CN" sz="2400" dirty="0" err="1" smtClean="0">
                <a:solidFill>
                  <a:srgbClr val="4F81BD"/>
                </a:solidFill>
              </a:rPr>
              <a:t>cid</a:t>
            </a:r>
            <a:r>
              <a:rPr lang="en-US" altLang="zh-CN" sz="2400" dirty="0" smtClean="0"/>
              <a:t>: current thread id</a:t>
            </a:r>
          </a:p>
          <a:p>
            <a:r>
              <a:rPr lang="en-US" sz="2400" dirty="0" smtClean="0"/>
              <a:t>Primitive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cid_get</a:t>
            </a:r>
            <a:r>
              <a:rPr lang="en-US" sz="2400" dirty="0" smtClean="0">
                <a:solidFill>
                  <a:srgbClr val="4F81BD"/>
                </a:solidFill>
              </a:rPr>
              <a:t>/set: </a:t>
            </a:r>
            <a:r>
              <a:rPr lang="en-US" altLang="zh-CN" sz="2400" dirty="0" smtClean="0"/>
              <a:t>getter and setter for </a:t>
            </a:r>
            <a:r>
              <a:rPr lang="en-US" altLang="zh-CN" sz="2400" dirty="0" err="1" smtClean="0">
                <a:solidFill>
                  <a:srgbClr val="4F81BD"/>
                </a:solidFill>
              </a:rPr>
              <a:t>cid</a:t>
            </a:r>
            <a:endParaRPr lang="en-US" altLang="zh-CN" sz="2400" dirty="0" smtClean="0">
              <a:solidFill>
                <a:srgbClr val="4F81BD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72511" y="1439010"/>
            <a:ext cx="7620000" cy="612577"/>
            <a:chOff x="772511" y="1395215"/>
            <a:chExt cx="7620000" cy="612577"/>
          </a:xfrm>
        </p:grpSpPr>
        <p:sp>
          <p:nvSpPr>
            <p:cNvPr id="19" name="Rounded Rectangle 18"/>
            <p:cNvSpPr/>
            <p:nvPr/>
          </p:nvSpPr>
          <p:spPr>
            <a:xfrm>
              <a:off x="772511" y="1395215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515711" y="1700015"/>
              <a:ext cx="4800600" cy="304800"/>
              <a:chOff x="3822104" y="5867400"/>
              <a:chExt cx="4800600" cy="2286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708304" y="5867400"/>
                <a:ext cx="9144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mm</a:t>
                </a:r>
                <a:r>
                  <a:rPr lang="en-US" altLang="zh-CN" sz="1400" dirty="0" err="1" smtClean="0"/>
                  <a:t>.prim</a:t>
                </a:r>
                <a:endParaRPr lang="en-US" sz="14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22104" y="5867400"/>
                <a:ext cx="7620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htdqinit</a:t>
                </a:r>
                <a:endParaRPr lang="en-US" sz="1400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848711" y="1437661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PCID</a:t>
              </a:r>
              <a:r>
                <a:rPr lang="zh-CN" altLang="en-US" sz="16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87511" y="1700015"/>
              <a:ext cx="9144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kctx</a:t>
              </a:r>
              <a:r>
                <a:rPr lang="en-US" altLang="zh-CN" sz="1200" dirty="0" err="1" smtClean="0"/>
                <a:t>_switch</a:t>
              </a:r>
              <a:r>
                <a:rPr lang="en-US" altLang="zh-CN" sz="1200" dirty="0" smtClean="0"/>
                <a:t>/new/free</a:t>
              </a:r>
              <a:endParaRPr lang="en-US" sz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63511" y="1700015"/>
              <a:ext cx="6858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Htcb</a:t>
              </a:r>
              <a:r>
                <a:rPr lang="en-US" altLang="zh-CN" sz="1200" dirty="0" smtClean="0"/>
                <a:t>_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zh-CN" sz="1200" dirty="0" smtClean="0"/>
                <a:t>get/set</a:t>
              </a:r>
              <a:endParaRPr lang="en-US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649311" y="1700015"/>
              <a:ext cx="8382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Hen</a:t>
              </a:r>
              <a:r>
                <a:rPr lang="en-US" altLang="zh-CN" sz="1200" dirty="0" smtClean="0"/>
                <a:t>/de/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zh-CN" sz="1200" dirty="0" err="1" smtClean="0"/>
                <a:t>rm_</a:t>
              </a:r>
              <a:r>
                <a:rPr lang="en-US" sz="1200" dirty="0" err="1" smtClean="0"/>
                <a:t>queue</a:t>
              </a:r>
              <a:endParaRPr lang="en-US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77711" y="1700015"/>
              <a:ext cx="6858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cid</a:t>
              </a:r>
              <a:r>
                <a:rPr lang="en-US" altLang="zh-CN" sz="1200" dirty="0" err="1" smtClean="0"/>
                <a:t>_get</a:t>
              </a:r>
              <a:r>
                <a:rPr lang="en-US" altLang="zh-CN" sz="1200" dirty="0" smtClean="0"/>
                <a:t>/set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2511" y="1700015"/>
              <a:ext cx="281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mm.abs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kctxp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Htcbp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Htqp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cid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77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57" y="2653862"/>
            <a:ext cx="8225143" cy="3888828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Introduce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 primitives for thread management</a:t>
            </a:r>
            <a:endParaRPr lang="en-US" sz="2400" dirty="0" smtClean="0"/>
          </a:p>
          <a:p>
            <a:r>
              <a:rPr lang="en-US" sz="2400" dirty="0" smtClean="0"/>
              <a:t>Primitive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thread_sched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sz="2400" dirty="0" smtClean="0">
                <a:solidFill>
                  <a:srgbClr val="000000"/>
                </a:solidFill>
              </a:rPr>
              <a:t>thread scheduler (non-preemptive)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thread_spawn</a:t>
            </a:r>
            <a:r>
              <a:rPr lang="en-US" sz="2400" dirty="0" smtClean="0">
                <a:solidFill>
                  <a:srgbClr val="4F81BD"/>
                </a:solidFill>
              </a:rPr>
              <a:t>/kill: </a:t>
            </a:r>
            <a:r>
              <a:rPr lang="en-US" sz="2400" dirty="0" smtClean="0"/>
              <a:t>spawn/kill a thread. Including allocate/free the corresponding </a:t>
            </a:r>
            <a:r>
              <a:rPr lang="en-US" sz="2400" dirty="0" err="1" smtClean="0"/>
              <a:t>pt</a:t>
            </a:r>
            <a:r>
              <a:rPr lang="en-US" sz="2400" dirty="0" smtClean="0"/>
              <a:t> and </a:t>
            </a:r>
            <a:r>
              <a:rPr lang="en-US" sz="2400" dirty="0" err="1" smtClean="0"/>
              <a:t>tcb</a:t>
            </a:r>
            <a:r>
              <a:rPr lang="en-US" sz="2400" dirty="0" smtClean="0"/>
              <a:t>, and modify the </a:t>
            </a:r>
            <a:r>
              <a:rPr lang="en-US" sz="2400" dirty="0" err="1" smtClean="0">
                <a:solidFill>
                  <a:schemeClr val="accent1"/>
                </a:solidFill>
              </a:rPr>
              <a:t>Htdp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thread_wakeup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sz="2400" dirty="0" smtClean="0"/>
              <a:t>wakeup a sleeping thread 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thread_sleep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sz="2400" dirty="0" smtClean="0"/>
              <a:t>sleep for a resource (such as a channel)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thread_yield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sz="2400" dirty="0" smtClean="0"/>
              <a:t>yield to the first ready thread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accent3"/>
                </a:solidFill>
              </a:rPr>
              <a:t>schedinit</a:t>
            </a:r>
            <a:r>
              <a:rPr lang="en-US" sz="2400" dirty="0" smtClean="0">
                <a:solidFill>
                  <a:schemeClr val="accent3"/>
                </a:solidFill>
              </a:rPr>
              <a:t>:</a:t>
            </a:r>
            <a:r>
              <a:rPr lang="en-US" sz="2400" dirty="0" smtClean="0">
                <a:solidFill>
                  <a:srgbClr val="4F81BD"/>
                </a:solidFill>
              </a:rPr>
              <a:t> </a:t>
            </a:r>
            <a:r>
              <a:rPr lang="en-US" sz="2400" dirty="0" smtClean="0"/>
              <a:t>enable paging, initialize </a:t>
            </a:r>
            <a:r>
              <a:rPr lang="en-US" sz="2400" dirty="0" err="1" smtClean="0">
                <a:solidFill>
                  <a:srgbClr val="4F81BD"/>
                </a:solidFill>
              </a:rPr>
              <a:t>ptp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Ltcbp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Ltdp</a:t>
            </a:r>
            <a:r>
              <a:rPr lang="en-US" sz="2400" dirty="0" smtClean="0"/>
              <a:t>, and </a:t>
            </a:r>
            <a:r>
              <a:rPr lang="en-US" sz="2400" dirty="0" err="1" smtClean="0">
                <a:solidFill>
                  <a:schemeClr val="accent1"/>
                </a:solidFill>
              </a:rPr>
              <a:t>cid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20: </a:t>
            </a:r>
            <a:r>
              <a:rPr lang="en-US" sz="4000" dirty="0" err="1" smtClean="0"/>
              <a:t>PSched</a:t>
            </a:r>
            <a:r>
              <a:rPr lang="en-US" sz="4000" dirty="0" smtClean="0"/>
              <a:t> </a:t>
            </a:r>
            <a:r>
              <a:rPr lang="en-US" altLang="zh-CN" sz="4000" dirty="0" smtClean="0"/>
              <a:t>Layer - 21: </a:t>
            </a:r>
            <a:r>
              <a:rPr lang="en-US" altLang="zh-CN" sz="4000" dirty="0" err="1" smtClean="0"/>
              <a:t>PThread</a:t>
            </a:r>
            <a:r>
              <a:rPr lang="en-US" altLang="zh-CN" sz="4000" dirty="0" smtClean="0"/>
              <a:t> Layer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811921" y="1282794"/>
            <a:ext cx="7620000" cy="1377554"/>
            <a:chOff x="457200" y="1899046"/>
            <a:chExt cx="7620000" cy="1377554"/>
          </a:xfrm>
        </p:grpSpPr>
        <p:sp>
          <p:nvSpPr>
            <p:cNvPr id="100" name="Rounded Rectangle 99"/>
            <p:cNvSpPr/>
            <p:nvPr/>
          </p:nvSpPr>
          <p:spPr>
            <a:xfrm>
              <a:off x="457200" y="1899046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457200" y="2664023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200400" y="2968823"/>
              <a:ext cx="4800600" cy="304800"/>
              <a:chOff x="4126904" y="5867400"/>
              <a:chExt cx="4800600" cy="22860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8013104" y="5867400"/>
                <a:ext cx="9144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mm</a:t>
                </a:r>
                <a:r>
                  <a:rPr lang="en-US" altLang="zh-CN" sz="1400" dirty="0" err="1" smtClean="0"/>
                  <a:t>.prim</a:t>
                </a:r>
                <a:endParaRPr lang="en-US" sz="1400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879504" y="58674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/>
                  <a:t>H</a:t>
                </a:r>
                <a:r>
                  <a:rPr lang="en-US" sz="1400" dirty="0" err="1" smtClean="0"/>
                  <a:t>tcb</a:t>
                </a:r>
                <a:r>
                  <a:rPr lang="en-US" altLang="zh-CN" sz="1400" dirty="0" err="1" smtClean="0"/>
                  <a:t>_set</a:t>
                </a:r>
                <a:endParaRPr lang="en-US" sz="1400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5041304" y="5867400"/>
                <a:ext cx="8382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cid</a:t>
                </a:r>
                <a:r>
                  <a:rPr lang="en-US" altLang="zh-CN" sz="1400" dirty="0" err="1" smtClean="0"/>
                  <a:t>_get</a:t>
                </a:r>
                <a:endParaRPr lang="en-US" sz="1400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126904" y="5867400"/>
                <a:ext cx="9144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schedinit</a:t>
                </a:r>
                <a:endParaRPr lang="en-US" sz="1400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3505200" y="2203846"/>
              <a:ext cx="4495800" cy="304800"/>
              <a:chOff x="3593504" y="5867400"/>
              <a:chExt cx="4495800" cy="22860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7174904" y="5867400"/>
                <a:ext cx="9144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mm</a:t>
                </a:r>
                <a:r>
                  <a:rPr lang="en-US" sz="1400" dirty="0" err="1"/>
                  <a:t>.</a:t>
                </a:r>
                <a:r>
                  <a:rPr lang="en-US" altLang="zh-CN" sz="1400" dirty="0" err="1" smtClean="0"/>
                  <a:t>prim</a:t>
                </a:r>
                <a:endParaRPr lang="en-US" sz="1400" dirty="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593504" y="5867400"/>
                <a:ext cx="9906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schedinit</a:t>
                </a:r>
                <a:endParaRPr lang="en-US" sz="1400" dirty="0"/>
              </a:p>
            </p:txBody>
          </p:sp>
        </p:grpSp>
        <p:cxnSp>
          <p:nvCxnSpPr>
            <p:cNvPr id="110" name="Straight Arrow Connector 109"/>
            <p:cNvCxnSpPr>
              <a:stCxn id="108" idx="2"/>
              <a:endCxn id="103" idx="0"/>
            </p:cNvCxnSpPr>
            <p:nvPr/>
          </p:nvCxnSpPr>
          <p:spPr>
            <a:xfrm>
              <a:off x="7543800" y="2508646"/>
              <a:ext cx="0" cy="4601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09" idx="2"/>
              <a:endCxn id="124" idx="0"/>
            </p:cNvCxnSpPr>
            <p:nvPr/>
          </p:nvCxnSpPr>
          <p:spPr>
            <a:xfrm flipH="1">
              <a:off x="3848100" y="2508646"/>
              <a:ext cx="152400" cy="1553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533400" y="2706469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PSched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3400" y="1941492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PThread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91200" y="2968823"/>
              <a:ext cx="12954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200" dirty="0" err="1" smtClean="0"/>
                <a:t>thread_sched</a:t>
              </a:r>
              <a:r>
                <a:rPr lang="en-US" altLang="zh-CN" sz="1200" dirty="0" smtClean="0"/>
                <a:t>/kill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zh-CN" sz="1200" dirty="0" smtClean="0"/>
                <a:t>/spawn/wakeup</a:t>
              </a:r>
              <a:endParaRPr lang="en-US" sz="12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57200" y="2968823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mm.abs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kctxp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Htcbp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Htqp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cid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57200" y="2203846"/>
              <a:ext cx="281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mm.abs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kctxp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Htcbp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Htqp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cid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7" name="Straight Arrow Connector 116"/>
            <p:cNvCxnSpPr>
              <a:stCxn id="119" idx="2"/>
              <a:endCxn id="114" idx="0"/>
            </p:cNvCxnSpPr>
            <p:nvPr/>
          </p:nvCxnSpPr>
          <p:spPr>
            <a:xfrm>
              <a:off x="6057900" y="2816423"/>
              <a:ext cx="3810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5334000" y="2203846"/>
              <a:ext cx="17526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200" dirty="0" err="1" smtClean="0"/>
                <a:t>thread_sleep</a:t>
              </a:r>
              <a:r>
                <a:rPr lang="en-US" altLang="zh-CN" sz="1200" dirty="0" smtClean="0"/>
                <a:t>/yield/spawn/kill/wakeup</a:t>
              </a:r>
              <a:endParaRPr lang="en-US" sz="12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867400" y="2664023"/>
              <a:ext cx="381000" cy="152400"/>
            </a:xfrm>
            <a:prstGeom prst="rect">
              <a:avLst/>
            </a:prstGeom>
            <a:solidFill>
              <a:srgbClr val="B7DEE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cxnSp>
          <p:nvCxnSpPr>
            <p:cNvPr id="120" name="Straight Arrow Connector 119"/>
            <p:cNvCxnSpPr>
              <a:stCxn id="119" idx="2"/>
              <a:endCxn id="104" idx="0"/>
            </p:cNvCxnSpPr>
            <p:nvPr/>
          </p:nvCxnSpPr>
          <p:spPr>
            <a:xfrm flipH="1">
              <a:off x="5372100" y="2816423"/>
              <a:ext cx="6858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18" idx="2"/>
              <a:endCxn id="119" idx="0"/>
            </p:cNvCxnSpPr>
            <p:nvPr/>
          </p:nvCxnSpPr>
          <p:spPr>
            <a:xfrm flipH="1">
              <a:off x="6057900" y="2508646"/>
              <a:ext cx="152400" cy="1553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4495800" y="2203846"/>
              <a:ext cx="8382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cid</a:t>
              </a:r>
              <a:r>
                <a:rPr lang="en-US" altLang="zh-CN" sz="1400" dirty="0" err="1" smtClean="0"/>
                <a:t>_get</a:t>
              </a:r>
              <a:endParaRPr lang="en-US" sz="1400" dirty="0"/>
            </a:p>
          </p:txBody>
        </p:sp>
        <p:cxnSp>
          <p:nvCxnSpPr>
            <p:cNvPr id="123" name="Straight Arrow Connector 122"/>
            <p:cNvCxnSpPr>
              <a:stCxn id="122" idx="2"/>
              <a:endCxn id="105" idx="0"/>
            </p:cNvCxnSpPr>
            <p:nvPr/>
          </p:nvCxnSpPr>
          <p:spPr>
            <a:xfrm flipH="1">
              <a:off x="4533900" y="2508646"/>
              <a:ext cx="381000" cy="4601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/>
            <p:cNvSpPr/>
            <p:nvPr/>
          </p:nvSpPr>
          <p:spPr>
            <a:xfrm>
              <a:off x="3657600" y="2664023"/>
              <a:ext cx="381000" cy="152400"/>
            </a:xfrm>
            <a:prstGeom prst="rect">
              <a:avLst/>
            </a:prstGeom>
            <a:solidFill>
              <a:srgbClr val="B7DEE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cxnSp>
          <p:nvCxnSpPr>
            <p:cNvPr id="125" name="Straight Arrow Connector 124"/>
            <p:cNvCxnSpPr>
              <a:stCxn id="124" idx="2"/>
              <a:endCxn id="104" idx="0"/>
            </p:cNvCxnSpPr>
            <p:nvPr/>
          </p:nvCxnSpPr>
          <p:spPr>
            <a:xfrm>
              <a:off x="3848100" y="2816423"/>
              <a:ext cx="15240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24" idx="2"/>
              <a:endCxn id="106" idx="0"/>
            </p:cNvCxnSpPr>
            <p:nvPr/>
          </p:nvCxnSpPr>
          <p:spPr>
            <a:xfrm flipH="1">
              <a:off x="3657600" y="2816423"/>
              <a:ext cx="1905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70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3258"/>
            <a:ext cx="8229600" cy="1143000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 smtClean="0"/>
              <a:t>mcertikos.parseapp.com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98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22: </a:t>
            </a:r>
            <a:r>
              <a:rPr lang="en-US" dirty="0" err="1" smtClean="0"/>
              <a:t>PIPCIntro</a:t>
            </a:r>
            <a:r>
              <a:rPr lang="en-US" dirty="0" smtClean="0"/>
              <a:t> </a:t>
            </a:r>
            <a:r>
              <a:rPr lang="en-US" altLang="zh-CN" dirty="0" smtClean="0"/>
              <a:t>Layer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61657" y="2242207"/>
            <a:ext cx="8225143" cy="4142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Introduce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 inter process communication channel pool</a:t>
            </a:r>
          </a:p>
          <a:p>
            <a:r>
              <a:rPr lang="en-US" sz="2400" dirty="0" smtClean="0"/>
              <a:t>Abstract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State</a:t>
            </a:r>
          </a:p>
          <a:p>
            <a:pPr lvl="1"/>
            <a:r>
              <a:rPr lang="en-US" altLang="zh-CN" sz="2400" dirty="0" err="1" smtClean="0">
                <a:solidFill>
                  <a:srgbClr val="4F81BD"/>
                </a:solidFill>
              </a:rPr>
              <a:t>chanp</a:t>
            </a:r>
            <a:r>
              <a:rPr lang="en-US" altLang="zh-CN" sz="2400" dirty="0" smtClean="0"/>
              <a:t>: channel pool for inter process communication</a:t>
            </a:r>
          </a:p>
          <a:p>
            <a:r>
              <a:rPr lang="en-US" sz="2400" dirty="0" smtClean="0"/>
              <a:t>Primitive</a:t>
            </a:r>
          </a:p>
          <a:p>
            <a:pPr lvl="1"/>
            <a:r>
              <a:rPr lang="en-US" sz="2400" dirty="0" smtClean="0">
                <a:solidFill>
                  <a:srgbClr val="4F81BD"/>
                </a:solidFill>
              </a:rPr>
              <a:t>get/</a:t>
            </a:r>
            <a:r>
              <a:rPr lang="en-US" sz="2400" dirty="0" err="1" smtClean="0">
                <a:solidFill>
                  <a:srgbClr val="4F81BD"/>
                </a:solidFill>
              </a:rPr>
              <a:t>set_chan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altLang="zh-CN" sz="2400" dirty="0" smtClean="0"/>
              <a:t>getter and setter for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chanp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accent4"/>
                </a:solidFill>
              </a:rPr>
              <a:t>thread.prim</a:t>
            </a:r>
            <a:r>
              <a:rPr lang="en-US" sz="2400" dirty="0" smtClean="0">
                <a:solidFill>
                  <a:schemeClr val="accent4"/>
                </a:solidFill>
              </a:rPr>
              <a:t>: </a:t>
            </a:r>
            <a:r>
              <a:rPr lang="en-US" sz="2400" dirty="0" smtClean="0"/>
              <a:t>primitives provided by thread management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442" y="1441813"/>
            <a:ext cx="7620000" cy="612577"/>
            <a:chOff x="457200" y="1140023"/>
            <a:chExt cx="7620000" cy="612577"/>
          </a:xfrm>
        </p:grpSpPr>
        <p:sp>
          <p:nvSpPr>
            <p:cNvPr id="12" name="Rounded Rectangle 11"/>
            <p:cNvSpPr/>
            <p:nvPr/>
          </p:nvSpPr>
          <p:spPr>
            <a:xfrm>
              <a:off x="457200" y="1140023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62400" y="1444823"/>
              <a:ext cx="4038600" cy="304800"/>
              <a:chOff x="4050704" y="5867400"/>
              <a:chExt cx="4038600" cy="2286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74904" y="5867400"/>
                <a:ext cx="9144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mm</a:t>
                </a:r>
                <a:r>
                  <a:rPr lang="en-US" sz="1400" dirty="0" err="1"/>
                  <a:t>.</a:t>
                </a:r>
                <a:r>
                  <a:rPr lang="en-US" altLang="zh-CN" sz="1400" dirty="0" err="1" smtClean="0"/>
                  <a:t>prim</a:t>
                </a:r>
                <a:endParaRPr lang="en-US" sz="14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050704" y="5867400"/>
                <a:ext cx="9144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schedinit</a:t>
                </a:r>
                <a:endParaRPr lang="en-US" sz="140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33400" y="1182469"/>
              <a:ext cx="2514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PIPCIntro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" y="1444823"/>
              <a:ext cx="3505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mm.abs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kctxp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Htcbp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Htqp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cid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chan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19800" y="1444823"/>
              <a:ext cx="1066800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thread.prim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76800" y="1444823"/>
              <a:ext cx="11430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get/</a:t>
              </a:r>
              <a:r>
                <a:rPr lang="en-US" sz="1400" dirty="0" err="1" smtClean="0"/>
                <a:t>set_chan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48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23: PIPC </a:t>
            </a:r>
            <a:r>
              <a:rPr lang="en-US" altLang="zh-CN" dirty="0" smtClean="0"/>
              <a:t>Layer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61657" y="2242207"/>
            <a:ext cx="8225143" cy="4142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Intitialize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 inter process communication channel pool</a:t>
            </a:r>
          </a:p>
          <a:p>
            <a:r>
              <a:rPr lang="en-US" sz="2400" dirty="0" smtClean="0"/>
              <a:t>Primitive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send_chan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altLang="zh-CN" sz="2400" dirty="0" smtClean="0"/>
              <a:t>send the message to a channel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check_chan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sz="2400" dirty="0" smtClean="0"/>
              <a:t>check whether its channel is full or not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recv_chan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sz="2400" dirty="0" smtClean="0"/>
              <a:t>receive the message from its own channel, and wakeup the first thread sleeping on the channel</a:t>
            </a:r>
          </a:p>
          <a:p>
            <a:pPr lvl="1"/>
            <a:r>
              <a:rPr lang="en-US" sz="2400" dirty="0" err="1" smtClean="0">
                <a:solidFill>
                  <a:schemeClr val="accent3"/>
                </a:solidFill>
              </a:rPr>
              <a:t>procinit</a:t>
            </a:r>
            <a:r>
              <a:rPr lang="en-US" sz="2400" dirty="0" smtClean="0">
                <a:solidFill>
                  <a:schemeClr val="accent3"/>
                </a:solidFill>
              </a:rPr>
              <a:t>:</a:t>
            </a:r>
            <a:r>
              <a:rPr lang="en-US" sz="2400" dirty="0" smtClean="0">
                <a:solidFill>
                  <a:srgbClr val="4F81BD"/>
                </a:solidFill>
              </a:rPr>
              <a:t> </a:t>
            </a:r>
            <a:r>
              <a:rPr lang="en-US" sz="2400" dirty="0" smtClean="0"/>
              <a:t>enable paging and initialize </a:t>
            </a:r>
            <a:r>
              <a:rPr lang="en-US" sz="2400" dirty="0" err="1" smtClean="0">
                <a:solidFill>
                  <a:srgbClr val="4F81BD"/>
                </a:solidFill>
              </a:rPr>
              <a:t>ptp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Ltcbp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Ltdp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chemeClr val="accent1"/>
                </a:solidFill>
              </a:rPr>
              <a:t>cid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dirty="0" err="1" smtClean="0">
                <a:solidFill>
                  <a:schemeClr val="accent1"/>
                </a:solidFill>
              </a:rPr>
              <a:t>chanp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lvl="1"/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1200" y="1404500"/>
            <a:ext cx="7620000" cy="612577"/>
            <a:chOff x="457200" y="378023"/>
            <a:chExt cx="7620000" cy="612577"/>
          </a:xfrm>
        </p:grpSpPr>
        <p:sp>
          <p:nvSpPr>
            <p:cNvPr id="19" name="Rounded Rectangle 18"/>
            <p:cNvSpPr/>
            <p:nvPr/>
          </p:nvSpPr>
          <p:spPr>
            <a:xfrm>
              <a:off x="457200" y="378023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267200" y="682823"/>
              <a:ext cx="3733800" cy="304800"/>
              <a:chOff x="4355504" y="5867400"/>
              <a:chExt cx="3733800" cy="2286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946304" y="5867400"/>
                <a:ext cx="11430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/>
                  <a:t>mm/</a:t>
                </a:r>
                <a:r>
                  <a:rPr lang="en-US" sz="1400" dirty="0" err="1" smtClean="0"/>
                  <a:t>thread</a:t>
                </a:r>
                <a:r>
                  <a:rPr lang="en-US" sz="1400" dirty="0" err="1"/>
                  <a:t>.</a:t>
                </a:r>
                <a:r>
                  <a:rPr lang="en-US" altLang="zh-CN" sz="1400" dirty="0" err="1" smtClean="0"/>
                  <a:t>prim</a:t>
                </a:r>
                <a:endParaRPr lang="en-US" sz="14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55504" y="5867400"/>
                <a:ext cx="7620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procinit</a:t>
                </a:r>
                <a:endParaRPr lang="en-US" sz="1400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33400" y="420469"/>
              <a:ext cx="2514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PIPC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" y="682823"/>
              <a:ext cx="3505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mm.abs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kctxp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Htcbp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Htqp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cid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chan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29200" y="682823"/>
              <a:ext cx="18288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send/</a:t>
              </a:r>
              <a:r>
                <a:rPr lang="en-US" sz="1400" dirty="0" err="1" smtClean="0"/>
                <a:t>recv</a:t>
              </a:r>
              <a:r>
                <a:rPr lang="en-US" sz="1400" dirty="0" smtClean="0"/>
                <a:t>/</a:t>
              </a:r>
              <a:r>
                <a:rPr lang="en-US" sz="1400" dirty="0" err="1" smtClean="0"/>
                <a:t>check_chan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2329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57" y="2951656"/>
            <a:ext cx="8419584" cy="3433382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Introduce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user process context (</a:t>
            </a:r>
            <a:r>
              <a:rPr lang="en-US" altLang="zh-CN" sz="2400" dirty="0" err="1" smtClean="0"/>
              <a:t>uctx</a:t>
            </a:r>
            <a:r>
              <a:rPr lang="en-US" altLang="zh-CN" sz="2400" dirty="0" smtClean="0"/>
              <a:t>) pool</a:t>
            </a:r>
            <a:endParaRPr lang="en-US" sz="2400" dirty="0" smtClean="0"/>
          </a:p>
          <a:p>
            <a:r>
              <a:rPr lang="en-US" sz="2400" dirty="0" smtClean="0"/>
              <a:t>Abstract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State</a:t>
            </a:r>
          </a:p>
          <a:p>
            <a:pPr lvl="1"/>
            <a:r>
              <a:rPr lang="en-US" altLang="zh-CN" sz="2400" dirty="0" err="1" smtClean="0">
                <a:solidFill>
                  <a:srgbClr val="4F81BD"/>
                </a:solidFill>
              </a:rPr>
              <a:t>uctx</a:t>
            </a:r>
            <a:r>
              <a:rPr lang="en-US" altLang="zh-CN" sz="2400" dirty="0" err="1">
                <a:solidFill>
                  <a:srgbClr val="4F81BD"/>
                </a:solidFill>
              </a:rPr>
              <a:t>p</a:t>
            </a:r>
            <a:r>
              <a:rPr lang="en-US" altLang="zh-CN" sz="2400" dirty="0" smtClean="0"/>
              <a:t>: user process context pool (using </a:t>
            </a:r>
            <a:r>
              <a:rPr lang="en-US" altLang="zh-CN" sz="2400" dirty="0" err="1" smtClean="0">
                <a:solidFill>
                  <a:srgbClr val="4F81BD"/>
                </a:solidFill>
              </a:rPr>
              <a:t>ptp</a:t>
            </a:r>
            <a:r>
              <a:rPr lang="en-US" altLang="zh-CN" sz="2400" dirty="0" smtClean="0">
                <a:solidFill>
                  <a:srgbClr val="4F81BD"/>
                </a:solidFill>
              </a:rPr>
              <a:t> </a:t>
            </a:r>
            <a:r>
              <a:rPr lang="en-US" altLang="zh-CN" sz="2400" dirty="0" smtClean="0"/>
              <a:t>as bit map)</a:t>
            </a:r>
          </a:p>
          <a:p>
            <a:pPr lvl="1"/>
            <a:r>
              <a:rPr lang="en-US" altLang="zh-CN" sz="2400" dirty="0" smtClean="0">
                <a:solidFill>
                  <a:srgbClr val="4F81BD"/>
                </a:solidFill>
              </a:rPr>
              <a:t>thread/</a:t>
            </a:r>
            <a:r>
              <a:rPr lang="en-US" altLang="zh-CN" sz="2400" dirty="0" err="1" smtClean="0">
                <a:solidFill>
                  <a:srgbClr val="4F81BD"/>
                </a:solidFill>
              </a:rPr>
              <a:t>proc.abs</a:t>
            </a:r>
            <a:r>
              <a:rPr lang="en-US" altLang="zh-CN" sz="2400" dirty="0" smtClean="0"/>
              <a:t>: </a:t>
            </a:r>
            <a:r>
              <a:rPr lang="en-US" altLang="zh-CN" sz="2400" i="1" dirty="0" smtClean="0"/>
              <a:t>abs</a:t>
            </a:r>
            <a:r>
              <a:rPr lang="en-US" altLang="zh-CN" sz="2400" dirty="0" smtClean="0"/>
              <a:t> provided by thread/</a:t>
            </a:r>
            <a:r>
              <a:rPr lang="en-US" altLang="zh-CN" sz="2400" dirty="0" err="1" smtClean="0"/>
              <a:t>proc</a:t>
            </a:r>
            <a:r>
              <a:rPr lang="en-US" altLang="zh-CN" sz="2400" dirty="0" smtClean="0"/>
              <a:t> management</a:t>
            </a:r>
          </a:p>
          <a:p>
            <a:r>
              <a:rPr lang="en-US" sz="2400" dirty="0" smtClean="0"/>
              <a:t>Primitive</a:t>
            </a:r>
          </a:p>
          <a:p>
            <a:pPr lvl="1"/>
            <a:r>
              <a:rPr lang="en-US" sz="2400" dirty="0" smtClean="0">
                <a:solidFill>
                  <a:srgbClr val="4F81BD"/>
                </a:solidFill>
              </a:rPr>
              <a:t>get/set/save/</a:t>
            </a:r>
            <a:r>
              <a:rPr lang="en-US" sz="2400" dirty="0" err="1" smtClean="0">
                <a:solidFill>
                  <a:srgbClr val="4F81BD"/>
                </a:solidFill>
              </a:rPr>
              <a:t>restore_uctx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altLang="zh-CN" sz="2400" dirty="0" smtClean="0"/>
              <a:t>getter and setter for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uctxp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proc_create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sz="2400" dirty="0" smtClean="0"/>
              <a:t>create a user process and initialize the </a:t>
            </a:r>
            <a:r>
              <a:rPr lang="en-US" sz="2400" dirty="0" err="1" smtClean="0"/>
              <a:t>uctx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proc_start</a:t>
            </a:r>
            <a:r>
              <a:rPr lang="en-US" sz="2400" dirty="0" smtClean="0">
                <a:solidFill>
                  <a:srgbClr val="4F81BD"/>
                </a:solidFill>
              </a:rPr>
              <a:t>/exit: </a:t>
            </a:r>
            <a:r>
              <a:rPr lang="en-US" sz="2400" dirty="0" smtClean="0">
                <a:solidFill>
                  <a:srgbClr val="000000"/>
                </a:solidFill>
              </a:rPr>
              <a:t>start/exit </a:t>
            </a:r>
            <a:r>
              <a:rPr lang="en-US" sz="2400" dirty="0" smtClean="0"/>
              <a:t>a user process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24: </a:t>
            </a:r>
            <a:r>
              <a:rPr lang="en-US" sz="4000" dirty="0" err="1" smtClean="0"/>
              <a:t>PUCtx</a:t>
            </a:r>
            <a:r>
              <a:rPr lang="en-US" sz="4000" dirty="0" smtClean="0"/>
              <a:t> </a:t>
            </a:r>
            <a:r>
              <a:rPr lang="en-US" altLang="zh-CN" sz="4000" dirty="0" smtClean="0"/>
              <a:t>Layer – 25: </a:t>
            </a:r>
            <a:r>
              <a:rPr lang="en-US" altLang="zh-CN" sz="4000" dirty="0" err="1" smtClean="0"/>
              <a:t>PProc</a:t>
            </a:r>
            <a:r>
              <a:rPr lang="en-US" altLang="zh-CN" sz="4000" dirty="0" smtClean="0"/>
              <a:t> Layer</a:t>
            </a:r>
            <a:endParaRPr lang="en-US" sz="4000" dirty="0"/>
          </a:p>
        </p:txBody>
      </p:sp>
      <p:grpSp>
        <p:nvGrpSpPr>
          <p:cNvPr id="4" name="Group 3"/>
          <p:cNvGrpSpPr/>
          <p:nvPr/>
        </p:nvGrpSpPr>
        <p:grpSpPr>
          <a:xfrm>
            <a:off x="728719" y="1417638"/>
            <a:ext cx="7620000" cy="1374577"/>
            <a:chOff x="457200" y="-1143000"/>
            <a:chExt cx="7620000" cy="1374577"/>
          </a:xfrm>
        </p:grpSpPr>
        <p:sp>
          <p:nvSpPr>
            <p:cNvPr id="31" name="Rounded Rectangle 30"/>
            <p:cNvSpPr/>
            <p:nvPr/>
          </p:nvSpPr>
          <p:spPr>
            <a:xfrm>
              <a:off x="457200" y="-381000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191000" y="-76200"/>
              <a:ext cx="3810000" cy="304800"/>
              <a:chOff x="4279304" y="5867400"/>
              <a:chExt cx="3810000" cy="2286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946304" y="5867400"/>
                <a:ext cx="11430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/>
                  <a:t>mm/</a:t>
                </a:r>
                <a:r>
                  <a:rPr lang="en-US" sz="1400" dirty="0" err="1" smtClean="0"/>
                  <a:t>thread</a:t>
                </a:r>
                <a:r>
                  <a:rPr lang="en-US" sz="1400" dirty="0" err="1"/>
                  <a:t>.</a:t>
                </a:r>
                <a:r>
                  <a:rPr lang="en-US" altLang="zh-CN" sz="1400" dirty="0" err="1" smtClean="0"/>
                  <a:t>prim</a:t>
                </a:r>
                <a:endParaRPr lang="en-US" sz="14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279304" y="5867400"/>
                <a:ext cx="7620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procinit</a:t>
                </a:r>
                <a:endParaRPr lang="en-US" sz="14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33400" y="-338554"/>
              <a:ext cx="2514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PUCtx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200" y="-76200"/>
              <a:ext cx="2514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mm.abs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thread.abs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uctxp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53000" y="-76200"/>
              <a:ext cx="19050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/>
                <a:t>send/</a:t>
              </a:r>
              <a:r>
                <a:rPr lang="en-US" sz="1400" dirty="0" err="1"/>
                <a:t>recv</a:t>
              </a:r>
              <a:r>
                <a:rPr lang="en-US" sz="1400" dirty="0"/>
                <a:t>/</a:t>
              </a:r>
              <a:r>
                <a:rPr lang="en-US" sz="1400" dirty="0" err="1" smtClean="0"/>
                <a:t>check_chan</a:t>
              </a:r>
              <a:endParaRPr lang="en-US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24200" y="-76200"/>
              <a:ext cx="10668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get/set/save/</a:t>
              </a:r>
              <a:r>
                <a:rPr lang="en-US" sz="1200" dirty="0" err="1" smtClean="0"/>
                <a:t>restore_uctx</a:t>
              </a:r>
              <a:endParaRPr lang="en-US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7200" y="-1143000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352800" y="-838200"/>
              <a:ext cx="4648200" cy="304800"/>
              <a:chOff x="3441104" y="5867400"/>
              <a:chExt cx="4648200" cy="2286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946304" y="5867400"/>
                <a:ext cx="11430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mm/</a:t>
                </a:r>
                <a:r>
                  <a:rPr lang="en-US" sz="1400" dirty="0" err="1" smtClean="0"/>
                  <a:t>thread</a:t>
                </a:r>
                <a:r>
                  <a:rPr lang="en-US" sz="1400" dirty="0" err="1"/>
                  <a:t>.</a:t>
                </a:r>
                <a:r>
                  <a:rPr lang="en-US" altLang="zh-CN" sz="1400" dirty="0" err="1" smtClean="0"/>
                  <a:t>prim</a:t>
                </a:r>
                <a:endParaRPr lang="en-US" sz="14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441104" y="5867400"/>
                <a:ext cx="7620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procinit</a:t>
                </a:r>
                <a:endParaRPr lang="en-US" sz="1400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33400" y="-1100554"/>
              <a:ext cx="2514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PProc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" y="-838200"/>
              <a:ext cx="2590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mm.abs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proc.abs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14800" y="-838200"/>
              <a:ext cx="9144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send/</a:t>
              </a:r>
              <a:r>
                <a:rPr lang="en-US" sz="1200" dirty="0" err="1" smtClean="0"/>
                <a:t>recv</a:t>
              </a:r>
              <a:r>
                <a:rPr lang="en-US" sz="1200" dirty="0" smtClean="0"/>
                <a:t>/</a:t>
              </a:r>
              <a:r>
                <a:rPr lang="en-US" sz="1200" dirty="0" err="1" smtClean="0"/>
                <a:t>check_chan</a:t>
              </a:r>
              <a:endParaRPr lang="en-US" sz="12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09800" y="-838200"/>
              <a:ext cx="11430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get/</a:t>
              </a:r>
              <a:r>
                <a:rPr lang="en-US" sz="1400" dirty="0" err="1" smtClean="0"/>
                <a:t>set_uctx</a:t>
              </a:r>
              <a:endParaRPr lang="en-US" sz="14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9200" y="-838200"/>
              <a:ext cx="18288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proc_create</a:t>
              </a:r>
              <a:r>
                <a:rPr lang="en-US" sz="1400" dirty="0" smtClean="0"/>
                <a:t>/start/ exit</a:t>
              </a:r>
              <a:endParaRPr lang="en-US" sz="1400" dirty="0"/>
            </a:p>
          </p:txBody>
        </p:sp>
        <p:cxnSp>
          <p:nvCxnSpPr>
            <p:cNvPr id="51" name="Straight Arrow Connector 50"/>
            <p:cNvCxnSpPr>
              <a:stCxn id="48" idx="2"/>
              <a:endCxn id="37" idx="0"/>
            </p:cNvCxnSpPr>
            <p:nvPr/>
          </p:nvCxnSpPr>
          <p:spPr>
            <a:xfrm>
              <a:off x="4572000" y="-533400"/>
              <a:ext cx="13335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9" idx="2"/>
              <a:endCxn id="38" idx="0"/>
            </p:cNvCxnSpPr>
            <p:nvPr/>
          </p:nvCxnSpPr>
          <p:spPr>
            <a:xfrm>
              <a:off x="2781300" y="-533400"/>
              <a:ext cx="8763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2"/>
              <a:endCxn id="34" idx="0"/>
            </p:cNvCxnSpPr>
            <p:nvPr/>
          </p:nvCxnSpPr>
          <p:spPr>
            <a:xfrm>
              <a:off x="3733800" y="-533400"/>
              <a:ext cx="8382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6629400" y="-381000"/>
              <a:ext cx="381000" cy="152400"/>
            </a:xfrm>
            <a:prstGeom prst="rect">
              <a:avLst/>
            </a:prstGeom>
            <a:solidFill>
              <a:srgbClr val="B7DEE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cxnSp>
          <p:nvCxnSpPr>
            <p:cNvPr id="56" name="Straight Arrow Connector 55"/>
            <p:cNvCxnSpPr>
              <a:stCxn id="44" idx="2"/>
              <a:endCxn id="33" idx="0"/>
            </p:cNvCxnSpPr>
            <p:nvPr/>
          </p:nvCxnSpPr>
          <p:spPr>
            <a:xfrm>
              <a:off x="7429500" y="-533400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0" idx="2"/>
              <a:endCxn id="55" idx="0"/>
            </p:cNvCxnSpPr>
            <p:nvPr/>
          </p:nvCxnSpPr>
          <p:spPr>
            <a:xfrm>
              <a:off x="5943600" y="-533400"/>
              <a:ext cx="8763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2"/>
              <a:endCxn id="33" idx="0"/>
            </p:cNvCxnSpPr>
            <p:nvPr/>
          </p:nvCxnSpPr>
          <p:spPr>
            <a:xfrm>
              <a:off x="6819900" y="-228600"/>
              <a:ext cx="6096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87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3258"/>
            <a:ext cx="8229600" cy="1143000"/>
          </a:xfrm>
        </p:spPr>
        <p:txBody>
          <a:bodyPr/>
          <a:lstStyle/>
          <a:p>
            <a:r>
              <a:rPr lang="en-US" dirty="0" smtClean="0"/>
              <a:t>Virtual Machine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2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57" y="2951656"/>
            <a:ext cx="8419584" cy="3433382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Introduce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 initialize the (guest) nested page table</a:t>
            </a:r>
            <a:endParaRPr lang="en-US" sz="2400" dirty="0" smtClean="0"/>
          </a:p>
          <a:p>
            <a:r>
              <a:rPr lang="en-US" sz="2400" dirty="0" smtClean="0"/>
              <a:t>Abstract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State</a:t>
            </a:r>
          </a:p>
          <a:p>
            <a:pPr lvl="1"/>
            <a:r>
              <a:rPr lang="en-US" altLang="zh-CN" sz="2400" dirty="0" err="1" smtClean="0">
                <a:solidFill>
                  <a:srgbClr val="4F81BD"/>
                </a:solidFill>
              </a:rPr>
              <a:t>npt</a:t>
            </a:r>
            <a:r>
              <a:rPr lang="en-US" altLang="zh-CN" sz="2400" dirty="0" smtClean="0"/>
              <a:t>: nested page table (for guest mode)</a:t>
            </a:r>
          </a:p>
          <a:p>
            <a:r>
              <a:rPr lang="en-US" sz="2400" dirty="0" smtClean="0"/>
              <a:t>Primitive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set_NPDE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altLang="zh-CN" sz="2400" dirty="0" smtClean="0"/>
              <a:t>setter for the first-level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npt</a:t>
            </a:r>
            <a:r>
              <a:rPr lang="en-US" altLang="zh-CN" sz="2400" dirty="0" smtClean="0"/>
              <a:t> entry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set_NPTE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altLang="zh-CN" sz="2400" dirty="0" smtClean="0"/>
              <a:t>setter for the second-level </a:t>
            </a:r>
            <a:r>
              <a:rPr lang="en-US" altLang="zh-CN" sz="2400" dirty="0" err="1" smtClean="0">
                <a:solidFill>
                  <a:srgbClr val="4F81BD"/>
                </a:solidFill>
              </a:rPr>
              <a:t>npt</a:t>
            </a:r>
            <a:r>
              <a:rPr lang="en-US" altLang="zh-CN" sz="2400" dirty="0" smtClean="0"/>
              <a:t> entry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accent3"/>
                </a:solidFill>
              </a:rPr>
              <a:t>nptinit</a:t>
            </a:r>
            <a:r>
              <a:rPr lang="en-US" sz="2400" dirty="0" smtClean="0">
                <a:solidFill>
                  <a:schemeClr val="accent3"/>
                </a:solidFill>
              </a:rPr>
              <a:t>:</a:t>
            </a:r>
            <a:r>
              <a:rPr lang="en-US" sz="2400" dirty="0" smtClean="0">
                <a:solidFill>
                  <a:srgbClr val="4F81BD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initialize the process management (PM) and the </a:t>
            </a:r>
            <a:r>
              <a:rPr lang="en-US" sz="2400" dirty="0" err="1" smtClean="0">
                <a:solidFill>
                  <a:schemeClr val="accent1"/>
                </a:solidFill>
              </a:rPr>
              <a:t>npt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lvl="1"/>
            <a:r>
              <a:rPr lang="en-US" altLang="zh-CN" sz="2400" dirty="0" err="1" smtClean="0">
                <a:solidFill>
                  <a:schemeClr val="accent4"/>
                </a:solidFill>
              </a:rPr>
              <a:t>proc.prim</a:t>
            </a:r>
            <a:r>
              <a:rPr lang="en-US" altLang="zh-CN" sz="2400" dirty="0" smtClean="0">
                <a:solidFill>
                  <a:schemeClr val="accent4"/>
                </a:solidFill>
              </a:rPr>
              <a:t>: </a:t>
            </a:r>
            <a:r>
              <a:rPr lang="en-US" altLang="zh-CN" sz="2400" dirty="0" smtClean="0"/>
              <a:t>primitives provided by PM</a:t>
            </a: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26: </a:t>
            </a:r>
            <a:r>
              <a:rPr lang="en-US" sz="3600" dirty="0" err="1" smtClean="0"/>
              <a:t>VNPTIntro</a:t>
            </a:r>
            <a:r>
              <a:rPr lang="en-US" sz="3600" dirty="0" smtClean="0"/>
              <a:t> </a:t>
            </a:r>
            <a:r>
              <a:rPr lang="en-US" altLang="zh-CN" sz="3600" dirty="0" smtClean="0"/>
              <a:t>Layer – 27: </a:t>
            </a:r>
            <a:r>
              <a:rPr lang="en-US" altLang="zh-CN" sz="3600" dirty="0" err="1" smtClean="0"/>
              <a:t>VNPTInit</a:t>
            </a:r>
            <a:r>
              <a:rPr lang="en-US" altLang="zh-CN" sz="3600" dirty="0" smtClean="0"/>
              <a:t> Layer</a:t>
            </a:r>
            <a:endParaRPr lang="en-US" sz="3600" dirty="0"/>
          </a:p>
        </p:txBody>
      </p:sp>
      <p:grpSp>
        <p:nvGrpSpPr>
          <p:cNvPr id="2" name="Group 1"/>
          <p:cNvGrpSpPr/>
          <p:nvPr/>
        </p:nvGrpSpPr>
        <p:grpSpPr>
          <a:xfrm>
            <a:off x="736600" y="1379483"/>
            <a:ext cx="7645400" cy="1371600"/>
            <a:chOff x="457200" y="4953000"/>
            <a:chExt cx="7645400" cy="1371600"/>
          </a:xfrm>
        </p:grpSpPr>
        <p:sp>
          <p:nvSpPr>
            <p:cNvPr id="29" name="Rounded Rectangle 28"/>
            <p:cNvSpPr/>
            <p:nvPr/>
          </p:nvSpPr>
          <p:spPr>
            <a:xfrm>
              <a:off x="457200" y="4953000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7200" y="5254823"/>
              <a:ext cx="266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mm.abd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proc.abs</a:t>
              </a:r>
              <a:r>
                <a:rPr lang="zh-CN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npt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3400" y="4953000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VNPTInit</a:t>
              </a:r>
              <a:r>
                <a:rPr lang="zh-CN" altLang="en-US" sz="16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57200" y="5715000"/>
              <a:ext cx="7645400" cy="609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8800" y="5715000"/>
              <a:ext cx="187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VNPTIntro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2600" y="6016823"/>
              <a:ext cx="2971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mm.abd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proc</a:t>
              </a:r>
              <a:r>
                <a:rPr lang="zh-CN" altLang="zh-CN" sz="1400" dirty="0">
                  <a:latin typeface="Arial" pitchFamily="34" charset="0"/>
                  <a:cs typeface="Arial" pitchFamily="34" charset="0"/>
                </a:rPr>
                <a:t>.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abs,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npt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3429000" y="6019800"/>
              <a:ext cx="3581400" cy="304800"/>
              <a:chOff x="3517304" y="5867400"/>
              <a:chExt cx="3581400" cy="2286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6108104" y="5867400"/>
                <a:ext cx="9906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mm/</a:t>
                </a:r>
                <a:r>
                  <a:rPr lang="en-US" sz="1400" dirty="0" err="1" smtClean="0"/>
                  <a:t>proc</a:t>
                </a:r>
                <a:r>
                  <a:rPr lang="zh-CN" altLang="zh-CN" sz="1400" dirty="0" smtClean="0"/>
                  <a:t>.</a:t>
                </a:r>
                <a:r>
                  <a:rPr lang="en-US" altLang="zh-CN" sz="1400" dirty="0" smtClean="0"/>
                  <a:t>prim</a:t>
                </a:r>
                <a:endParaRPr lang="en-US" sz="1400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517304" y="5867400"/>
                <a:ext cx="7620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procinit</a:t>
                </a:r>
                <a:endParaRPr lang="en-US" sz="1400" dirty="0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5105400" y="6019800"/>
              <a:ext cx="9144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</a:t>
              </a:r>
              <a:r>
                <a:rPr lang="en-US" altLang="zh-CN" sz="1400" dirty="0" err="1" smtClean="0"/>
                <a:t>_NPTE</a:t>
              </a:r>
              <a:endParaRPr lang="en-US" sz="14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191000" y="6019800"/>
              <a:ext cx="9144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</a:t>
              </a:r>
              <a:r>
                <a:rPr lang="en-US" altLang="zh-CN" sz="1400" dirty="0" err="1" smtClean="0"/>
                <a:t>_NPDE</a:t>
              </a:r>
              <a:endParaRPr lang="en-US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029200" y="5257800"/>
              <a:ext cx="9144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NPT</a:t>
              </a:r>
              <a:r>
                <a:rPr lang="en-US" altLang="zh-CN" sz="1400" dirty="0" err="1" smtClean="0"/>
                <a:t>_insrt</a:t>
              </a:r>
              <a:endParaRPr lang="en-US" sz="1400" dirty="0"/>
            </a:p>
          </p:txBody>
        </p:sp>
        <p:cxnSp>
          <p:nvCxnSpPr>
            <p:cNvPr id="65" name="Straight Arrow Connector 64"/>
            <p:cNvCxnSpPr>
              <a:stCxn id="64" idx="2"/>
              <a:endCxn id="66" idx="0"/>
            </p:cNvCxnSpPr>
            <p:nvPr/>
          </p:nvCxnSpPr>
          <p:spPr>
            <a:xfrm flipH="1">
              <a:off x="5448300" y="5562600"/>
              <a:ext cx="381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5257800" y="5715000"/>
              <a:ext cx="381000" cy="152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cxnSp>
          <p:nvCxnSpPr>
            <p:cNvPr id="67" name="Straight Arrow Connector 66"/>
            <p:cNvCxnSpPr>
              <a:stCxn id="66" idx="2"/>
              <a:endCxn id="62" idx="0"/>
            </p:cNvCxnSpPr>
            <p:nvPr/>
          </p:nvCxnSpPr>
          <p:spPr>
            <a:xfrm>
              <a:off x="5448300" y="5867400"/>
              <a:ext cx="1143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4419600" y="5715000"/>
              <a:ext cx="381000" cy="152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cxnSp>
          <p:nvCxnSpPr>
            <p:cNvPr id="69" name="Straight Arrow Connector 68"/>
            <p:cNvCxnSpPr>
              <a:stCxn id="68" idx="2"/>
              <a:endCxn id="62" idx="0"/>
            </p:cNvCxnSpPr>
            <p:nvPr/>
          </p:nvCxnSpPr>
          <p:spPr>
            <a:xfrm>
              <a:off x="4610100" y="5867400"/>
              <a:ext cx="9525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8" idx="2"/>
              <a:endCxn id="63" idx="0"/>
            </p:cNvCxnSpPr>
            <p:nvPr/>
          </p:nvCxnSpPr>
          <p:spPr>
            <a:xfrm>
              <a:off x="4610100" y="5867400"/>
              <a:ext cx="381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8" idx="2"/>
              <a:endCxn id="61" idx="0"/>
            </p:cNvCxnSpPr>
            <p:nvPr/>
          </p:nvCxnSpPr>
          <p:spPr>
            <a:xfrm flipH="1">
              <a:off x="3810000" y="5867400"/>
              <a:ext cx="8001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4267200" y="5257800"/>
              <a:ext cx="3733800" cy="304800"/>
              <a:chOff x="4355504" y="5867400"/>
              <a:chExt cx="3733800" cy="2286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098704" y="5867400"/>
                <a:ext cx="9906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mm/</a:t>
                </a:r>
                <a:r>
                  <a:rPr lang="en-US" altLang="zh-CN" sz="1400" dirty="0" err="1" smtClean="0"/>
                  <a:t>proc</a:t>
                </a:r>
                <a:r>
                  <a:rPr lang="zh-CN" altLang="zh-CN" sz="1400" dirty="0" smtClean="0"/>
                  <a:t>.</a:t>
                </a:r>
                <a:r>
                  <a:rPr lang="en-US" altLang="zh-CN" sz="1400" dirty="0" smtClean="0"/>
                  <a:t>prim</a:t>
                </a:r>
                <a:endParaRPr lang="en-US" sz="1400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355504" y="5867400"/>
                <a:ext cx="7620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nptinit</a:t>
                </a:r>
                <a:endParaRPr lang="en-US" sz="1400" dirty="0"/>
              </a:p>
            </p:txBody>
          </p:sp>
        </p:grpSp>
        <p:cxnSp>
          <p:nvCxnSpPr>
            <p:cNvPr id="76" name="Straight Arrow Connector 75"/>
            <p:cNvCxnSpPr>
              <a:stCxn id="74" idx="2"/>
              <a:endCxn id="60" idx="0"/>
            </p:cNvCxnSpPr>
            <p:nvPr/>
          </p:nvCxnSpPr>
          <p:spPr>
            <a:xfrm flipH="1">
              <a:off x="6515100" y="5562600"/>
              <a:ext cx="9906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5" idx="2"/>
              <a:endCxn id="68" idx="0"/>
            </p:cNvCxnSpPr>
            <p:nvPr/>
          </p:nvCxnSpPr>
          <p:spPr>
            <a:xfrm flipH="1">
              <a:off x="4610100" y="5562600"/>
              <a:ext cx="381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938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57" y="2517530"/>
            <a:ext cx="8419584" cy="3867508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Introduce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 context for host mode</a:t>
            </a:r>
            <a:endParaRPr lang="en-US" sz="2400" dirty="0" smtClean="0"/>
          </a:p>
          <a:p>
            <a:r>
              <a:rPr lang="en-US" sz="2400" dirty="0" smtClean="0"/>
              <a:t>Abstract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State</a:t>
            </a:r>
          </a:p>
          <a:p>
            <a:pPr lvl="1"/>
            <a:r>
              <a:rPr lang="en-US" altLang="zh-CN" sz="2400" dirty="0" err="1" smtClean="0">
                <a:solidFill>
                  <a:srgbClr val="4F81BD"/>
                </a:solidFill>
              </a:rPr>
              <a:t>hctx</a:t>
            </a:r>
            <a:r>
              <a:rPr lang="en-US" altLang="zh-CN" sz="2400" dirty="0" smtClean="0"/>
              <a:t>: host context</a:t>
            </a:r>
          </a:p>
          <a:p>
            <a:r>
              <a:rPr lang="en-US" sz="2400" dirty="0" smtClean="0"/>
              <a:t>Primitive</a:t>
            </a:r>
          </a:p>
          <a:p>
            <a:pPr lvl="1"/>
            <a:r>
              <a:rPr lang="en-US" sz="2400" dirty="0" smtClean="0">
                <a:solidFill>
                  <a:srgbClr val="4F81BD"/>
                </a:solidFill>
              </a:rPr>
              <a:t>restore/</a:t>
            </a:r>
            <a:r>
              <a:rPr lang="en-US" sz="2400" dirty="0" err="1" smtClean="0">
                <a:solidFill>
                  <a:srgbClr val="4F81BD"/>
                </a:solidFill>
              </a:rPr>
              <a:t>save_hctx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altLang="zh-CN" sz="2400" dirty="0" smtClean="0"/>
              <a:t>restore and save the host context</a:t>
            </a: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28: </a:t>
            </a:r>
            <a:r>
              <a:rPr lang="en-US" sz="3600" dirty="0" err="1" smtClean="0"/>
              <a:t>VSVMSwitch</a:t>
            </a:r>
            <a:r>
              <a:rPr lang="en-US" sz="3600" dirty="0" smtClean="0"/>
              <a:t> </a:t>
            </a:r>
            <a:r>
              <a:rPr lang="en-US" altLang="zh-CN" sz="3600" dirty="0" smtClean="0"/>
              <a:t>Layer </a:t>
            </a:r>
            <a:endParaRPr lang="en-US" sz="3600" dirty="0"/>
          </a:p>
        </p:txBody>
      </p:sp>
      <p:grpSp>
        <p:nvGrpSpPr>
          <p:cNvPr id="2" name="Group 1"/>
          <p:cNvGrpSpPr/>
          <p:nvPr/>
        </p:nvGrpSpPr>
        <p:grpSpPr>
          <a:xfrm>
            <a:off x="850607" y="1497926"/>
            <a:ext cx="7620000" cy="612577"/>
            <a:chOff x="768052" y="2246586"/>
            <a:chExt cx="7620000" cy="612577"/>
          </a:xfrm>
        </p:grpSpPr>
        <p:sp>
          <p:nvSpPr>
            <p:cNvPr id="32" name="Rounded Rectangle 31"/>
            <p:cNvSpPr/>
            <p:nvPr/>
          </p:nvSpPr>
          <p:spPr>
            <a:xfrm>
              <a:off x="768052" y="2246586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252" y="2246586"/>
              <a:ext cx="2209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VSVMSwitch</a:t>
              </a:r>
              <a:r>
                <a:rPr lang="zh-CN" altLang="en-US" sz="16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8052" y="2551386"/>
              <a:ext cx="2590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mm.abs</a:t>
              </a:r>
              <a:r>
                <a:rPr lang="zh-CN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proc.abs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npt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hctx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120852" y="2551386"/>
              <a:ext cx="4191000" cy="304800"/>
              <a:chOff x="3898304" y="5867400"/>
              <a:chExt cx="4191000" cy="2286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098704" y="5867400"/>
                <a:ext cx="9906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mm/</a:t>
                </a:r>
                <a:r>
                  <a:rPr lang="en-US" sz="1400" dirty="0" err="1" smtClean="0"/>
                  <a:t>proc</a:t>
                </a:r>
                <a:r>
                  <a:rPr lang="zh-CN" altLang="zh-CN" sz="1400" dirty="0" smtClean="0"/>
                  <a:t>.</a:t>
                </a:r>
                <a:r>
                  <a:rPr lang="en-US" altLang="zh-CN" sz="1400" dirty="0" smtClean="0"/>
                  <a:t>prim</a:t>
                </a:r>
                <a:endParaRPr lang="en-US" sz="14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898304" y="5867400"/>
                <a:ext cx="7620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nptinit</a:t>
                </a:r>
                <a:endParaRPr lang="en-US" sz="1400" dirty="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4882852" y="2551386"/>
              <a:ext cx="9144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NPT</a:t>
              </a:r>
              <a:r>
                <a:rPr lang="en-US" altLang="zh-CN" sz="1400" dirty="0" err="1" smtClean="0"/>
                <a:t>_insrt</a:t>
              </a:r>
              <a:endParaRPr lang="en-US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97252" y="2551386"/>
              <a:ext cx="15240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restore</a:t>
              </a:r>
              <a:r>
                <a:rPr lang="en-US" altLang="zh-CN" sz="1400" dirty="0" smtClean="0"/>
                <a:t>/</a:t>
              </a:r>
              <a:r>
                <a:rPr lang="en-US" sz="1400" dirty="0" err="1" smtClean="0"/>
                <a:t>save</a:t>
              </a:r>
              <a:r>
                <a:rPr lang="en-US" altLang="zh-CN" sz="1400" dirty="0" err="1" smtClean="0"/>
                <a:t>_hctx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2290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57" y="2951656"/>
            <a:ext cx="8419584" cy="3433382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Introduce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 initialize the virtual machine control block</a:t>
            </a:r>
            <a:endParaRPr lang="en-US" sz="2400" dirty="0" smtClean="0"/>
          </a:p>
          <a:p>
            <a:r>
              <a:rPr lang="en-US" sz="2400" dirty="0" smtClean="0"/>
              <a:t>Abstract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State</a:t>
            </a:r>
          </a:p>
          <a:p>
            <a:pPr lvl="1"/>
            <a:r>
              <a:rPr lang="en-US" altLang="zh-CN" sz="2400" dirty="0" err="1" smtClean="0">
                <a:solidFill>
                  <a:srgbClr val="4F81BD"/>
                </a:solidFill>
              </a:rPr>
              <a:t>vmcb</a:t>
            </a:r>
            <a:r>
              <a:rPr lang="en-US" altLang="zh-CN" sz="2400" dirty="0" smtClean="0"/>
              <a:t>: virtual machine control block</a:t>
            </a:r>
          </a:p>
          <a:p>
            <a:r>
              <a:rPr lang="en-US" sz="2400" dirty="0" smtClean="0"/>
              <a:t>Primitive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vmcb_read</a:t>
            </a:r>
            <a:r>
              <a:rPr lang="en-US" sz="2400" dirty="0" smtClean="0">
                <a:solidFill>
                  <a:srgbClr val="4F81BD"/>
                </a:solidFill>
              </a:rPr>
              <a:t>/write: </a:t>
            </a:r>
            <a:r>
              <a:rPr lang="en-US" altLang="zh-CN" sz="2400" dirty="0" smtClean="0"/>
              <a:t>getter and setter for </a:t>
            </a:r>
            <a:r>
              <a:rPr lang="en-US" sz="2400" dirty="0" err="1" smtClean="0">
                <a:solidFill>
                  <a:srgbClr val="4F81BD"/>
                </a:solidFill>
              </a:rPr>
              <a:t>vmcb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accent3"/>
                </a:solidFill>
              </a:rPr>
              <a:t>vmcbinit</a:t>
            </a:r>
            <a:r>
              <a:rPr lang="en-US" sz="2400" dirty="0" smtClean="0">
                <a:solidFill>
                  <a:schemeClr val="accent3"/>
                </a:solidFill>
              </a:rPr>
              <a:t>:</a:t>
            </a:r>
            <a:r>
              <a:rPr lang="en-US" sz="2400" dirty="0" smtClean="0">
                <a:solidFill>
                  <a:srgbClr val="4F81BD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initialize the PM, </a:t>
            </a:r>
            <a:r>
              <a:rPr lang="en-US" sz="2400" dirty="0" err="1" smtClean="0">
                <a:solidFill>
                  <a:schemeClr val="accent1"/>
                </a:solidFill>
              </a:rPr>
              <a:t>npt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/>
              <a:t>and </a:t>
            </a:r>
            <a:r>
              <a:rPr lang="en-US" sz="2400" dirty="0" err="1" smtClean="0">
                <a:solidFill>
                  <a:srgbClr val="4F81BD"/>
                </a:solidFill>
              </a:rPr>
              <a:t>vmcb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500" dirty="0" smtClean="0"/>
              <a:t>29: </a:t>
            </a:r>
            <a:r>
              <a:rPr lang="en-US" sz="3500" dirty="0" err="1" smtClean="0"/>
              <a:t>VVMCBIntro</a:t>
            </a:r>
            <a:r>
              <a:rPr lang="en-US" sz="3500" dirty="0" smtClean="0"/>
              <a:t> </a:t>
            </a:r>
            <a:r>
              <a:rPr lang="en-US" altLang="zh-CN" sz="3500" dirty="0" smtClean="0"/>
              <a:t>Layer – 30: </a:t>
            </a:r>
            <a:r>
              <a:rPr lang="en-US" altLang="zh-CN" sz="3500" dirty="0" err="1" smtClean="0"/>
              <a:t>VMCBInit</a:t>
            </a:r>
            <a:r>
              <a:rPr lang="en-US" altLang="zh-CN" sz="3500" dirty="0" smtClean="0"/>
              <a:t> Layer</a:t>
            </a:r>
            <a:endParaRPr lang="en-US" sz="3500" dirty="0"/>
          </a:p>
        </p:txBody>
      </p:sp>
      <p:grpSp>
        <p:nvGrpSpPr>
          <p:cNvPr id="2" name="Group 1"/>
          <p:cNvGrpSpPr/>
          <p:nvPr/>
        </p:nvGrpSpPr>
        <p:grpSpPr>
          <a:xfrm>
            <a:off x="675290" y="1532758"/>
            <a:ext cx="7620000" cy="1371600"/>
            <a:chOff x="457200" y="1905000"/>
            <a:chExt cx="7620000" cy="1371600"/>
          </a:xfrm>
        </p:grpSpPr>
        <p:sp>
          <p:nvSpPr>
            <p:cNvPr id="28" name="Rounded Rectangle 27"/>
            <p:cNvSpPr/>
            <p:nvPr/>
          </p:nvSpPr>
          <p:spPr>
            <a:xfrm>
              <a:off x="457200" y="1905000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57200" y="2667000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3400" y="2709446"/>
              <a:ext cx="2209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VVMCBIntro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3400" y="1905000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VVMCBInit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200" y="2968823"/>
              <a:ext cx="3124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mm/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proc.abs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npt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hctx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vmcb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48000" y="2971800"/>
              <a:ext cx="4953000" cy="304800"/>
              <a:chOff x="3136304" y="5867400"/>
              <a:chExt cx="4953000" cy="2286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7098704" y="5867400"/>
                <a:ext cx="9906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mm/</a:t>
                </a:r>
                <a:r>
                  <a:rPr lang="en-US" sz="1400" dirty="0" err="1" smtClean="0"/>
                  <a:t>proc</a:t>
                </a:r>
                <a:r>
                  <a:rPr lang="zh-CN" altLang="zh-CN" sz="1400" dirty="0" smtClean="0"/>
                  <a:t>.</a:t>
                </a:r>
                <a:r>
                  <a:rPr lang="en-US" altLang="zh-CN" sz="1400" dirty="0" smtClean="0"/>
                  <a:t>prim</a:t>
                </a:r>
                <a:endParaRPr lang="en-US" sz="1400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136304" y="5867400"/>
                <a:ext cx="6858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nptinit</a:t>
                </a:r>
                <a:endParaRPr lang="en-US" sz="1400" dirty="0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5181600" y="2971800"/>
              <a:ext cx="9144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NPT</a:t>
              </a:r>
              <a:r>
                <a:rPr lang="en-US" altLang="zh-CN" sz="1400" dirty="0" err="1" smtClean="0"/>
                <a:t>_insrt</a:t>
              </a:r>
              <a:endParaRPr lang="en-US" sz="14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96000" y="2971800"/>
              <a:ext cx="9144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/>
                <a:t>restore</a:t>
              </a:r>
              <a:r>
                <a:rPr lang="en-US" altLang="zh-CN" sz="1200" dirty="0"/>
                <a:t>/</a:t>
              </a:r>
              <a:r>
                <a:rPr lang="en-US" sz="1200" dirty="0" err="1" smtClean="0"/>
                <a:t>save</a:t>
              </a:r>
              <a:r>
                <a:rPr lang="en-US" altLang="zh-CN" sz="1200" dirty="0" err="1" smtClean="0"/>
                <a:t>_hctx</a:t>
              </a:r>
              <a:endParaRPr lang="en-US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733800" y="2971800"/>
              <a:ext cx="14478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vmcb</a:t>
              </a:r>
              <a:r>
                <a:rPr lang="en-US" altLang="zh-CN" sz="1400" dirty="0" err="1" smtClean="0"/>
                <a:t>_read</a:t>
              </a:r>
              <a:r>
                <a:rPr lang="en-US" altLang="zh-CN" sz="1400" dirty="0" smtClean="0"/>
                <a:t>/write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7200" y="2206823"/>
              <a:ext cx="3124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mm/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proc.abs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npt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hctx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vmcb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352800" y="2209800"/>
              <a:ext cx="4648200" cy="304800"/>
              <a:chOff x="3441104" y="5867400"/>
              <a:chExt cx="4648200" cy="2286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7098704" y="5867400"/>
                <a:ext cx="9906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mm/</a:t>
                </a:r>
                <a:r>
                  <a:rPr lang="en-US" sz="1400" dirty="0" err="1" smtClean="0"/>
                  <a:t>proc</a:t>
                </a:r>
                <a:r>
                  <a:rPr lang="zh-CN" altLang="zh-CN" sz="1400" dirty="0" smtClean="0"/>
                  <a:t>.</a:t>
                </a:r>
                <a:r>
                  <a:rPr lang="en-US" altLang="zh-CN" sz="1400" dirty="0" smtClean="0"/>
                  <a:t>prim</a:t>
                </a:r>
                <a:endParaRPr lang="en-US" sz="1400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441104" y="5867400"/>
                <a:ext cx="8382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vmcbinit</a:t>
                </a:r>
                <a:endParaRPr lang="en-US" sz="1400" dirty="0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5105400" y="2209800"/>
              <a:ext cx="9906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NPT</a:t>
              </a:r>
              <a:r>
                <a:rPr lang="en-US" altLang="zh-CN" sz="1400" dirty="0" err="1" smtClean="0"/>
                <a:t>_insrt</a:t>
              </a:r>
              <a:endParaRPr lang="en-US" sz="1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96000" y="2209800"/>
              <a:ext cx="9144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/>
                <a:t>restore</a:t>
              </a:r>
              <a:r>
                <a:rPr lang="en-US" altLang="zh-CN" sz="1200" dirty="0"/>
                <a:t>/</a:t>
              </a:r>
              <a:r>
                <a:rPr lang="en-US" sz="1200" dirty="0" err="1"/>
                <a:t>save</a:t>
              </a:r>
              <a:r>
                <a:rPr lang="en-US" altLang="zh-CN" sz="1200" dirty="0" err="1"/>
                <a:t>_hctx</a:t>
              </a:r>
              <a:endParaRPr lang="en-US" sz="12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191000" y="2209800"/>
              <a:ext cx="9144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vmcb</a:t>
              </a:r>
              <a:r>
                <a:rPr lang="en-US" altLang="zh-CN" sz="1200" dirty="0" err="1" smtClean="0"/>
                <a:t>_read</a:t>
              </a:r>
              <a:r>
                <a:rPr lang="en-US" altLang="zh-CN" sz="1200" dirty="0" smtClean="0"/>
                <a:t>/write</a:t>
              </a:r>
              <a:endParaRPr lang="en-US" sz="1200" dirty="0"/>
            </a:p>
          </p:txBody>
        </p:sp>
        <p:cxnSp>
          <p:nvCxnSpPr>
            <p:cNvPr id="69" name="Straight Arrow Connector 68"/>
            <p:cNvCxnSpPr>
              <a:stCxn id="64" idx="2"/>
              <a:endCxn id="54" idx="0"/>
            </p:cNvCxnSpPr>
            <p:nvPr/>
          </p:nvCxnSpPr>
          <p:spPr>
            <a:xfrm>
              <a:off x="7505700" y="2514600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7" idx="2"/>
              <a:endCxn id="60" idx="0"/>
            </p:cNvCxnSpPr>
            <p:nvPr/>
          </p:nvCxnSpPr>
          <p:spPr>
            <a:xfrm>
              <a:off x="6553200" y="2514600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6" idx="2"/>
              <a:endCxn id="59" idx="0"/>
            </p:cNvCxnSpPr>
            <p:nvPr/>
          </p:nvCxnSpPr>
          <p:spPr>
            <a:xfrm>
              <a:off x="5600700" y="2514600"/>
              <a:ext cx="381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8" idx="2"/>
              <a:endCxn id="61" idx="0"/>
            </p:cNvCxnSpPr>
            <p:nvPr/>
          </p:nvCxnSpPr>
          <p:spPr>
            <a:xfrm flipH="1">
              <a:off x="4457700" y="2514600"/>
              <a:ext cx="1905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3657600" y="2667000"/>
              <a:ext cx="381000" cy="152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cxnSp>
          <p:nvCxnSpPr>
            <p:cNvPr id="75" name="Straight Arrow Connector 74"/>
            <p:cNvCxnSpPr>
              <a:stCxn id="74" idx="2"/>
              <a:endCxn id="58" idx="0"/>
            </p:cNvCxnSpPr>
            <p:nvPr/>
          </p:nvCxnSpPr>
          <p:spPr>
            <a:xfrm flipH="1">
              <a:off x="3390900" y="2819400"/>
              <a:ext cx="4572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4" idx="2"/>
              <a:endCxn id="61" idx="0"/>
            </p:cNvCxnSpPr>
            <p:nvPr/>
          </p:nvCxnSpPr>
          <p:spPr>
            <a:xfrm>
              <a:off x="3848100" y="2819400"/>
              <a:ext cx="6096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5" idx="2"/>
              <a:endCxn id="74" idx="0"/>
            </p:cNvCxnSpPr>
            <p:nvPr/>
          </p:nvCxnSpPr>
          <p:spPr>
            <a:xfrm>
              <a:off x="3771900" y="2514600"/>
              <a:ext cx="762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246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57" y="2277241"/>
            <a:ext cx="8419584" cy="4107797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Introduce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 virtual machine state</a:t>
            </a:r>
            <a:endParaRPr lang="en-US" sz="2400" dirty="0" smtClean="0"/>
          </a:p>
          <a:p>
            <a:r>
              <a:rPr lang="en-US" sz="2400" dirty="0" smtClean="0"/>
              <a:t>Abstract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State</a:t>
            </a:r>
          </a:p>
          <a:p>
            <a:pPr lvl="1"/>
            <a:r>
              <a:rPr lang="en-US" altLang="zh-CN" sz="2400" dirty="0" err="1" smtClean="0">
                <a:solidFill>
                  <a:srgbClr val="4F81BD"/>
                </a:solidFill>
              </a:rPr>
              <a:t>vmst</a:t>
            </a:r>
            <a:r>
              <a:rPr lang="en-US" altLang="zh-CN" sz="2400" dirty="0" smtClean="0"/>
              <a:t>: virtual machine state, including </a:t>
            </a:r>
            <a:r>
              <a:rPr lang="en-US" altLang="zh-CN" sz="2400" dirty="0" err="1" smtClean="0">
                <a:solidFill>
                  <a:srgbClr val="4F81BD"/>
                </a:solidFill>
              </a:rPr>
              <a:t>vmcb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and other registers (EBX, ECX, EDX, ESI, EDI, EBP)</a:t>
            </a:r>
          </a:p>
          <a:p>
            <a:r>
              <a:rPr lang="en-US" sz="2400" dirty="0" smtClean="0"/>
              <a:t>Primitive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vm_st_read</a:t>
            </a:r>
            <a:r>
              <a:rPr lang="en-US" sz="2400" dirty="0" smtClean="0">
                <a:solidFill>
                  <a:srgbClr val="4F81BD"/>
                </a:solidFill>
              </a:rPr>
              <a:t>/write: </a:t>
            </a:r>
            <a:r>
              <a:rPr lang="en-US" altLang="zh-CN" sz="2400" dirty="0" smtClean="0"/>
              <a:t>getter and setter for </a:t>
            </a:r>
            <a:r>
              <a:rPr lang="en-US" sz="2400" dirty="0" err="1" smtClean="0">
                <a:solidFill>
                  <a:srgbClr val="4F81BD"/>
                </a:solidFill>
              </a:rPr>
              <a:t>vmst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31: </a:t>
            </a:r>
            <a:r>
              <a:rPr lang="en-US" sz="4000" dirty="0" err="1" smtClean="0"/>
              <a:t>VSVMIntro</a:t>
            </a:r>
            <a:r>
              <a:rPr lang="en-US" sz="4000" dirty="0" smtClean="0"/>
              <a:t> </a:t>
            </a:r>
            <a:r>
              <a:rPr lang="en-US" altLang="zh-CN" sz="4000" dirty="0" smtClean="0"/>
              <a:t>Layer</a:t>
            </a:r>
            <a:endParaRPr 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685800" y="1417638"/>
            <a:ext cx="7620000" cy="612577"/>
            <a:chOff x="609600" y="1528380"/>
            <a:chExt cx="7620000" cy="612577"/>
          </a:xfrm>
        </p:grpSpPr>
        <p:sp>
          <p:nvSpPr>
            <p:cNvPr id="32" name="Rounded Rectangle 31"/>
            <p:cNvSpPr/>
            <p:nvPr/>
          </p:nvSpPr>
          <p:spPr>
            <a:xfrm>
              <a:off x="609600" y="1528380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5800" y="1528380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VSVMIntro</a:t>
              </a:r>
              <a:r>
                <a:rPr lang="zh-CN" altLang="en-US" sz="16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9600" y="1833180"/>
              <a:ext cx="3124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mm/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proc.abs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npt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hctx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vmst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505200" y="1836157"/>
              <a:ext cx="4648200" cy="304800"/>
              <a:chOff x="3441104" y="5867400"/>
              <a:chExt cx="4648200" cy="2286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098704" y="5867400"/>
                <a:ext cx="9906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mm/</a:t>
                </a:r>
                <a:r>
                  <a:rPr lang="en-US" sz="1400" dirty="0" err="1" smtClean="0"/>
                  <a:t>proc</a:t>
                </a:r>
                <a:r>
                  <a:rPr lang="zh-CN" altLang="zh-CN" sz="1400" dirty="0" smtClean="0"/>
                  <a:t>.</a:t>
                </a:r>
                <a:r>
                  <a:rPr lang="en-US" altLang="zh-CN" sz="1400" dirty="0" smtClean="0"/>
                  <a:t>prim</a:t>
                </a:r>
                <a:endParaRPr lang="en-US" sz="14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441104" y="5867400"/>
                <a:ext cx="8382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vmcbinit</a:t>
                </a:r>
                <a:endParaRPr lang="en-US" sz="1400" dirty="0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5257800" y="1836157"/>
              <a:ext cx="9906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NPT</a:t>
              </a:r>
              <a:r>
                <a:rPr lang="en-US" altLang="zh-CN" sz="1400" dirty="0" err="1" smtClean="0"/>
                <a:t>_insrt</a:t>
              </a:r>
              <a:endParaRPr lang="en-US" sz="1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48400" y="1836157"/>
              <a:ext cx="9144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/>
                <a:t>restore</a:t>
              </a:r>
              <a:r>
                <a:rPr lang="en-US" altLang="zh-CN" sz="1200" dirty="0"/>
                <a:t>/</a:t>
              </a:r>
              <a:r>
                <a:rPr lang="en-US" sz="1200" dirty="0" err="1" smtClean="0"/>
                <a:t>save</a:t>
              </a:r>
              <a:r>
                <a:rPr lang="en-US" altLang="zh-CN" sz="1200" dirty="0" err="1" smtClean="0"/>
                <a:t>_hctx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43400" y="1836157"/>
              <a:ext cx="9144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vm</a:t>
              </a:r>
              <a:r>
                <a:rPr lang="en-US" altLang="zh-CN" sz="1200" dirty="0" err="1" smtClean="0"/>
                <a:t>_</a:t>
              </a:r>
              <a:r>
                <a:rPr lang="en-US" sz="1200" dirty="0" err="1" smtClean="0"/>
                <a:t>st</a:t>
              </a:r>
              <a:r>
                <a:rPr lang="en-US" altLang="zh-CN" sz="1200" dirty="0" err="1" smtClean="0"/>
                <a:t>_read</a:t>
              </a:r>
              <a:r>
                <a:rPr lang="en-US" altLang="zh-CN" sz="1200" dirty="0" smtClean="0"/>
                <a:t>/write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540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57" y="3442335"/>
            <a:ext cx="8419584" cy="305561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Introduce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 initialize the virtual machine control block</a:t>
            </a:r>
            <a:endParaRPr lang="en-US" sz="2400" dirty="0" smtClean="0"/>
          </a:p>
          <a:p>
            <a:r>
              <a:rPr lang="en-US" sz="2400" dirty="0" smtClean="0"/>
              <a:t>Primitive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vm_run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altLang="zh-CN" sz="2400" dirty="0" smtClean="0"/>
              <a:t>run a virtual machine, save/restore the </a:t>
            </a:r>
            <a:r>
              <a:rPr lang="en-US" altLang="zh-CN" sz="2400" dirty="0" err="1" smtClean="0">
                <a:solidFill>
                  <a:srgbClr val="4F81BD"/>
                </a:solidFill>
              </a:rPr>
              <a:t>hctx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>
                <a:solidFill>
                  <a:srgbClr val="4F81BD"/>
                </a:solidFill>
              </a:rPr>
              <a:t>vmst</a:t>
            </a:r>
            <a:r>
              <a:rPr lang="en-US" sz="2400" dirty="0" err="1" smtClean="0">
                <a:solidFill>
                  <a:srgbClr val="4F81BD"/>
                </a:solidFill>
              </a:rPr>
              <a:t>vmcb_check</a:t>
            </a:r>
            <a:r>
              <a:rPr lang="en-US" sz="2400" dirty="0" smtClean="0">
                <a:solidFill>
                  <a:srgbClr val="4F81BD"/>
                </a:solidFill>
              </a:rPr>
              <a:t>/clear/inject/set/get</a:t>
            </a:r>
            <a:r>
              <a:rPr lang="en-US" sz="2400" dirty="0">
                <a:solidFill>
                  <a:srgbClr val="4F81BD"/>
                </a:solidFill>
              </a:rPr>
              <a:t> </a:t>
            </a:r>
            <a:r>
              <a:rPr lang="en-US" sz="2400" dirty="0" smtClean="0">
                <a:solidFill>
                  <a:srgbClr val="4F81BD"/>
                </a:solidFill>
              </a:rPr>
              <a:t>(13): </a:t>
            </a:r>
            <a:r>
              <a:rPr lang="en-US" sz="2400" dirty="0" smtClean="0"/>
              <a:t>13 primitives to read and modify the </a:t>
            </a:r>
            <a:r>
              <a:rPr lang="en-US" sz="2400" dirty="0" err="1" smtClean="0">
                <a:solidFill>
                  <a:srgbClr val="4F81BD"/>
                </a:solidFill>
              </a:rPr>
              <a:t>vmcb</a:t>
            </a:r>
            <a:endParaRPr lang="en-US" sz="2400" dirty="0" smtClean="0">
              <a:solidFill>
                <a:srgbClr val="4F81BD"/>
              </a:solidFill>
            </a:endParaRP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svm_check</a:t>
            </a:r>
            <a:r>
              <a:rPr lang="en-US" sz="2400" dirty="0" smtClean="0">
                <a:solidFill>
                  <a:srgbClr val="4F81BD"/>
                </a:solidFill>
              </a:rPr>
              <a:t>/exit/sync/inject/set/get (16): </a:t>
            </a:r>
            <a:r>
              <a:rPr lang="en-US" sz="2400" dirty="0" smtClean="0"/>
              <a:t>16 primitives to read and modify the </a:t>
            </a:r>
            <a:r>
              <a:rPr lang="en-US" sz="2400" dirty="0" err="1" smtClean="0">
                <a:solidFill>
                  <a:schemeClr val="accent1"/>
                </a:solidFill>
              </a:rPr>
              <a:t>vmst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32: </a:t>
            </a:r>
            <a:r>
              <a:rPr lang="en-US" sz="3600" dirty="0" err="1" smtClean="0"/>
              <a:t>VMCBOp</a:t>
            </a:r>
            <a:r>
              <a:rPr lang="en-US" sz="3600" dirty="0" smtClean="0"/>
              <a:t> </a:t>
            </a:r>
            <a:r>
              <a:rPr lang="en-US" altLang="zh-CN" sz="3600" dirty="0" smtClean="0"/>
              <a:t>Layer – 3</a:t>
            </a:r>
            <a:r>
              <a:rPr lang="en-US" altLang="zh-CN" sz="3600" dirty="0"/>
              <a:t>4</a:t>
            </a:r>
            <a:r>
              <a:rPr lang="en-US" altLang="zh-CN" sz="3600" dirty="0" smtClean="0"/>
              <a:t>: </a:t>
            </a:r>
            <a:r>
              <a:rPr lang="en-US" altLang="zh-CN" sz="3600" dirty="0" err="1" smtClean="0"/>
              <a:t>VSVMSave</a:t>
            </a:r>
            <a:r>
              <a:rPr lang="en-US" altLang="zh-CN" sz="3600" dirty="0" smtClean="0"/>
              <a:t> Layer</a:t>
            </a:r>
            <a:endParaRPr lang="en-US" sz="3600" dirty="0"/>
          </a:p>
        </p:txBody>
      </p:sp>
      <p:grpSp>
        <p:nvGrpSpPr>
          <p:cNvPr id="2" name="Group 1"/>
          <p:cNvGrpSpPr/>
          <p:nvPr/>
        </p:nvGrpSpPr>
        <p:grpSpPr>
          <a:xfrm>
            <a:off x="838200" y="1283079"/>
            <a:ext cx="7620000" cy="2136577"/>
            <a:chOff x="838200" y="1181019"/>
            <a:chExt cx="7620000" cy="2136577"/>
          </a:xfrm>
        </p:grpSpPr>
        <p:sp>
          <p:nvSpPr>
            <p:cNvPr id="33" name="Rounded Rectangle 32"/>
            <p:cNvSpPr/>
            <p:nvPr/>
          </p:nvSpPr>
          <p:spPr>
            <a:xfrm>
              <a:off x="838200" y="2705019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4400" y="2705019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VMCBOp</a:t>
              </a:r>
              <a:r>
                <a:rPr lang="zh-CN" altLang="en-US" sz="16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38200" y="1943019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4400" y="1985465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VSVM</a:t>
              </a:r>
              <a:r>
                <a:rPr lang="zh-CN" altLang="en-US" sz="16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8200" y="3006842"/>
              <a:ext cx="3124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mm/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proc.abs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npt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hctx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vmst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429000" y="3012796"/>
              <a:ext cx="4953000" cy="304800"/>
              <a:chOff x="3136304" y="5867400"/>
              <a:chExt cx="4953000" cy="2286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7098704" y="5867400"/>
                <a:ext cx="9906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mm/</a:t>
                </a:r>
                <a:r>
                  <a:rPr lang="en-US" sz="1400" dirty="0" err="1" smtClean="0"/>
                  <a:t>proc</a:t>
                </a:r>
                <a:r>
                  <a:rPr lang="zh-CN" altLang="zh-CN" sz="1400" dirty="0" smtClean="0"/>
                  <a:t>.</a:t>
                </a:r>
                <a:r>
                  <a:rPr lang="en-US" altLang="zh-CN" sz="1400" dirty="0" smtClean="0"/>
                  <a:t>prim</a:t>
                </a:r>
                <a:endParaRPr lang="en-US" sz="14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136304" y="5867400"/>
                <a:ext cx="8382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vmcbinit</a:t>
                </a:r>
                <a:endParaRPr lang="en-US" sz="1400" dirty="0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6553200" y="3012796"/>
              <a:ext cx="8382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NPT</a:t>
              </a:r>
              <a:r>
                <a:rPr lang="zh-CN" altLang="zh-CN" sz="1200" dirty="0" err="1"/>
                <a:t>_</a:t>
              </a:r>
              <a:r>
                <a:rPr lang="en-US" altLang="zh-CN" sz="1200" dirty="0" err="1" smtClean="0"/>
                <a:t>insrt</a:t>
              </a:r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638800" y="3012796"/>
              <a:ext cx="9144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/>
                <a:t>restore</a:t>
              </a:r>
              <a:r>
                <a:rPr lang="en-US" altLang="zh-CN" sz="1200" dirty="0"/>
                <a:t>/</a:t>
              </a:r>
              <a:r>
                <a:rPr lang="en-US" sz="1200" dirty="0" err="1"/>
                <a:t>save</a:t>
              </a:r>
              <a:r>
                <a:rPr lang="en-US" altLang="zh-CN" sz="1200" dirty="0" err="1"/>
                <a:t>_hctx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67200" y="3012796"/>
              <a:ext cx="13716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vmcb</a:t>
              </a:r>
              <a:r>
                <a:rPr lang="en-US" altLang="zh-CN" sz="1200" dirty="0" err="1" smtClean="0"/>
                <a:t>_check</a:t>
              </a:r>
              <a:r>
                <a:rPr lang="en-US" altLang="zh-CN" sz="1200" dirty="0" smtClean="0"/>
                <a:t>/clear/inject/set/get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(13)</a:t>
              </a:r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38200" y="2244842"/>
              <a:ext cx="3124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mm/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proc.abs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npt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hctx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vmst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429000" y="2247819"/>
              <a:ext cx="4953000" cy="304800"/>
              <a:chOff x="3136304" y="5867400"/>
              <a:chExt cx="4953000" cy="2286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7098704" y="5867400"/>
                <a:ext cx="9906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altLang="zh-CN" sz="1400" dirty="0" smtClean="0"/>
                  <a:t>mm/</a:t>
                </a:r>
                <a:r>
                  <a:rPr lang="en-US" altLang="zh-CN" sz="1400" dirty="0" err="1" smtClean="0"/>
                  <a:t>proc</a:t>
                </a:r>
                <a:r>
                  <a:rPr lang="zh-CN" altLang="zh-CN" sz="1400" dirty="0" smtClean="0"/>
                  <a:t>.</a:t>
                </a:r>
                <a:r>
                  <a:rPr lang="en-US" altLang="zh-CN" sz="1400" dirty="0" smtClean="0"/>
                  <a:t>prim</a:t>
                </a:r>
                <a:endParaRPr lang="en-US" sz="14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136304" y="5867400"/>
                <a:ext cx="7620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200" dirty="0" err="1" smtClean="0"/>
                  <a:t>vmcbinit</a:t>
                </a:r>
                <a:endParaRPr lang="en-US" sz="1200" dirty="0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6858000" y="2247819"/>
              <a:ext cx="5334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NPT</a:t>
              </a:r>
              <a:r>
                <a:rPr lang="zh-CN" altLang="zh-CN" sz="1200" dirty="0" err="1"/>
                <a:t>_</a:t>
              </a:r>
              <a:r>
                <a:rPr lang="en-US" altLang="zh-CN" sz="1200" dirty="0" err="1" smtClean="0"/>
                <a:t>insrt</a:t>
              </a:r>
              <a:endParaRPr lang="en-US" sz="12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715000" y="2247819"/>
              <a:ext cx="4572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vm</a:t>
              </a:r>
              <a:r>
                <a:rPr lang="en-US" altLang="zh-CN" sz="1200" dirty="0" err="1" smtClean="0"/>
                <a:t>_</a:t>
              </a:r>
              <a:r>
                <a:rPr lang="en-US" sz="1200" dirty="0" err="1" smtClean="0"/>
                <a:t>run</a:t>
              </a:r>
              <a:endParaRPr lang="en-US" sz="12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191000" y="2247819"/>
              <a:ext cx="15240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200" dirty="0" err="1" smtClean="0"/>
                <a:t>svm_check</a:t>
              </a:r>
              <a:r>
                <a:rPr lang="en-US" altLang="zh-CN" sz="1200" dirty="0" smtClean="0"/>
                <a:t>/exit/sync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zh-CN" sz="1200" dirty="0" smtClean="0"/>
                <a:t>/inject/set/get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(16)</a:t>
              </a:r>
              <a:endParaRPr lang="en-US" sz="1200" dirty="0"/>
            </a:p>
          </p:txBody>
        </p:sp>
        <p:cxnSp>
          <p:nvCxnSpPr>
            <p:cNvPr id="61" name="Straight Arrow Connector 60"/>
            <p:cNvCxnSpPr>
              <a:stCxn id="56" idx="2"/>
              <a:endCxn id="42" idx="0"/>
            </p:cNvCxnSpPr>
            <p:nvPr/>
          </p:nvCxnSpPr>
          <p:spPr>
            <a:xfrm>
              <a:off x="7886700" y="2552619"/>
              <a:ext cx="0" cy="4601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2"/>
              <a:endCxn id="68" idx="0"/>
            </p:cNvCxnSpPr>
            <p:nvPr/>
          </p:nvCxnSpPr>
          <p:spPr>
            <a:xfrm flipH="1">
              <a:off x="5753100" y="2552619"/>
              <a:ext cx="1905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2"/>
              <a:endCxn id="44" idx="0"/>
            </p:cNvCxnSpPr>
            <p:nvPr/>
          </p:nvCxnSpPr>
          <p:spPr>
            <a:xfrm flipH="1">
              <a:off x="6972300" y="2552619"/>
              <a:ext cx="152400" cy="4601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0" idx="2"/>
              <a:endCxn id="66" idx="0"/>
            </p:cNvCxnSpPr>
            <p:nvPr/>
          </p:nvCxnSpPr>
          <p:spPr>
            <a:xfrm flipH="1">
              <a:off x="4914900" y="2552619"/>
              <a:ext cx="381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7" idx="2"/>
              <a:endCxn id="43" idx="0"/>
            </p:cNvCxnSpPr>
            <p:nvPr/>
          </p:nvCxnSpPr>
          <p:spPr>
            <a:xfrm>
              <a:off x="3810000" y="2552619"/>
              <a:ext cx="38100" cy="4601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724400" y="2705019"/>
              <a:ext cx="381000" cy="152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cxnSp>
          <p:nvCxnSpPr>
            <p:cNvPr id="67" name="Straight Arrow Connector 66"/>
            <p:cNvCxnSpPr>
              <a:stCxn id="66" idx="2"/>
              <a:endCxn id="46" idx="0"/>
            </p:cNvCxnSpPr>
            <p:nvPr/>
          </p:nvCxnSpPr>
          <p:spPr>
            <a:xfrm>
              <a:off x="4914900" y="2857419"/>
              <a:ext cx="38100" cy="155377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5562600" y="2705019"/>
              <a:ext cx="381000" cy="152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cxnSp>
          <p:nvCxnSpPr>
            <p:cNvPr id="69" name="Straight Arrow Connector 68"/>
            <p:cNvCxnSpPr>
              <a:stCxn id="68" idx="2"/>
              <a:endCxn id="45" idx="0"/>
            </p:cNvCxnSpPr>
            <p:nvPr/>
          </p:nvCxnSpPr>
          <p:spPr>
            <a:xfrm>
              <a:off x="5753100" y="2857419"/>
              <a:ext cx="342900" cy="155377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8" idx="2"/>
              <a:endCxn id="46" idx="0"/>
            </p:cNvCxnSpPr>
            <p:nvPr/>
          </p:nvCxnSpPr>
          <p:spPr>
            <a:xfrm flipH="1">
              <a:off x="4953000" y="2857419"/>
              <a:ext cx="800100" cy="155377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ounded Rectangle 71"/>
            <p:cNvSpPr/>
            <p:nvPr/>
          </p:nvSpPr>
          <p:spPr>
            <a:xfrm>
              <a:off x="838200" y="1181019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14400" y="1223465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VSVMSave</a:t>
              </a:r>
              <a:r>
                <a:rPr lang="zh-CN" altLang="en-US" sz="16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8200" y="1482842"/>
              <a:ext cx="3124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mm/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proc.abs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npt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hctx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vmst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429000" y="1485819"/>
              <a:ext cx="4953000" cy="304800"/>
              <a:chOff x="3136304" y="5867400"/>
              <a:chExt cx="4953000" cy="2286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098704" y="5867400"/>
                <a:ext cx="9906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altLang="zh-CN" sz="1400" dirty="0" smtClean="0"/>
                  <a:t>mm/</a:t>
                </a:r>
                <a:r>
                  <a:rPr lang="en-US" altLang="zh-CN" sz="1400" dirty="0" err="1" smtClean="0"/>
                  <a:t>proc</a:t>
                </a:r>
                <a:r>
                  <a:rPr lang="zh-CN" altLang="zh-CN" sz="1400" dirty="0" smtClean="0"/>
                  <a:t>.</a:t>
                </a:r>
                <a:r>
                  <a:rPr lang="en-US" altLang="zh-CN" sz="1400" dirty="0" smtClean="0"/>
                  <a:t>prim</a:t>
                </a:r>
                <a:endParaRPr lang="en-US" sz="14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36304" y="5867400"/>
                <a:ext cx="8382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vmcbinit</a:t>
                </a:r>
                <a:endParaRPr lang="en-US" sz="1400" dirty="0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6553200" y="1485819"/>
              <a:ext cx="8382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NPT</a:t>
              </a:r>
              <a:r>
                <a:rPr lang="zh-CN" altLang="zh-CN" sz="1200" dirty="0" err="1"/>
                <a:t>_</a:t>
              </a:r>
              <a:r>
                <a:rPr lang="en-US" altLang="zh-CN" sz="1200" dirty="0" err="1" smtClean="0"/>
                <a:t>insrt</a:t>
              </a:r>
              <a:endParaRPr lang="en-US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791200" y="1485819"/>
              <a:ext cx="7620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vm</a:t>
              </a:r>
              <a:r>
                <a:rPr lang="en-US" altLang="zh-CN" sz="1400" dirty="0" err="1" smtClean="0"/>
                <a:t>_</a:t>
              </a:r>
              <a:r>
                <a:rPr lang="en-US" sz="1400" dirty="0" err="1" smtClean="0"/>
                <a:t>run</a:t>
              </a:r>
              <a:r>
                <a:rPr lang="en-US" altLang="zh-CN" sz="1400" dirty="0" smtClean="0"/>
                <a:t>/exit</a:t>
              </a:r>
              <a:endParaRPr lang="en-US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267200" y="1485819"/>
              <a:ext cx="15240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200" dirty="0" err="1" smtClean="0"/>
                <a:t>svm_check</a:t>
              </a:r>
              <a:r>
                <a:rPr lang="en-US" altLang="zh-CN" sz="1200" dirty="0" smtClean="0"/>
                <a:t>/exit/sync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zh-CN" sz="1200" dirty="0" smtClean="0"/>
                <a:t>/inject/set/get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(16)</a:t>
              </a:r>
              <a:endParaRPr lang="en-US" sz="12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72200" y="2247819"/>
              <a:ext cx="6858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200" dirty="0" err="1" smtClean="0"/>
                <a:t>restore_hctx</a:t>
              </a:r>
              <a:endParaRPr lang="en-US" sz="1200" dirty="0"/>
            </a:p>
          </p:txBody>
        </p:sp>
        <p:cxnSp>
          <p:nvCxnSpPr>
            <p:cNvPr id="99" name="Straight Arrow Connector 98"/>
            <p:cNvCxnSpPr>
              <a:stCxn id="81" idx="2"/>
              <a:endCxn id="45" idx="0"/>
            </p:cNvCxnSpPr>
            <p:nvPr/>
          </p:nvCxnSpPr>
          <p:spPr>
            <a:xfrm flipH="1">
              <a:off x="6096000" y="2552619"/>
              <a:ext cx="419100" cy="4601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76" idx="2"/>
              <a:endCxn id="56" idx="0"/>
            </p:cNvCxnSpPr>
            <p:nvPr/>
          </p:nvCxnSpPr>
          <p:spPr>
            <a:xfrm>
              <a:off x="7886700" y="1790619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78" idx="2"/>
              <a:endCxn id="58" idx="0"/>
            </p:cNvCxnSpPr>
            <p:nvPr/>
          </p:nvCxnSpPr>
          <p:spPr>
            <a:xfrm>
              <a:off x="6972300" y="1790619"/>
              <a:ext cx="1524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80" idx="2"/>
              <a:endCxn id="60" idx="0"/>
            </p:cNvCxnSpPr>
            <p:nvPr/>
          </p:nvCxnSpPr>
          <p:spPr>
            <a:xfrm flipH="1">
              <a:off x="4953000" y="1790619"/>
              <a:ext cx="762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77" idx="2"/>
              <a:endCxn id="57" idx="0"/>
            </p:cNvCxnSpPr>
            <p:nvPr/>
          </p:nvCxnSpPr>
          <p:spPr>
            <a:xfrm flipH="1">
              <a:off x="3810000" y="1790619"/>
              <a:ext cx="381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79" idx="2"/>
              <a:endCxn id="105" idx="0"/>
            </p:cNvCxnSpPr>
            <p:nvPr/>
          </p:nvCxnSpPr>
          <p:spPr>
            <a:xfrm flipH="1">
              <a:off x="5981700" y="1790619"/>
              <a:ext cx="1905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5791200" y="1943019"/>
              <a:ext cx="381000" cy="152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cxnSp>
          <p:nvCxnSpPr>
            <p:cNvPr id="106" name="Straight Arrow Connector 105"/>
            <p:cNvCxnSpPr>
              <a:stCxn id="105" idx="2"/>
              <a:endCxn id="81" idx="0"/>
            </p:cNvCxnSpPr>
            <p:nvPr/>
          </p:nvCxnSpPr>
          <p:spPr>
            <a:xfrm>
              <a:off x="5981700" y="2095419"/>
              <a:ext cx="5334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105" idx="2"/>
              <a:endCxn id="60" idx="0"/>
            </p:cNvCxnSpPr>
            <p:nvPr/>
          </p:nvCxnSpPr>
          <p:spPr>
            <a:xfrm flipH="1">
              <a:off x="4953000" y="2095419"/>
              <a:ext cx="10287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05" idx="2"/>
              <a:endCxn id="59" idx="0"/>
            </p:cNvCxnSpPr>
            <p:nvPr/>
          </p:nvCxnSpPr>
          <p:spPr>
            <a:xfrm flipH="1">
              <a:off x="5943600" y="2095419"/>
              <a:ext cx="381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865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3258"/>
            <a:ext cx="8229600" cy="1143000"/>
          </a:xfrm>
        </p:spPr>
        <p:txBody>
          <a:bodyPr/>
          <a:lstStyle/>
          <a:p>
            <a:r>
              <a:rPr lang="en-US" dirty="0" smtClean="0"/>
              <a:t>Trap Handler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0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3258"/>
            <a:ext cx="8229600" cy="1143000"/>
          </a:xfrm>
        </p:spPr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9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57" y="2855310"/>
            <a:ext cx="8419584" cy="3529728"/>
          </a:xfrm>
        </p:spPr>
        <p:txBody>
          <a:bodyPr>
            <a:noAutofit/>
          </a:bodyPr>
          <a:lstStyle/>
          <a:p>
            <a:r>
              <a:rPr lang="en-US" sz="2400" dirty="0" smtClean="0"/>
              <a:t>Wrap the trap handler body with the argument getter and return value setter</a:t>
            </a:r>
          </a:p>
          <a:p>
            <a:r>
              <a:rPr lang="en-US" sz="2400" dirty="0" smtClean="0"/>
              <a:t>Abstract State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virt.abs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altLang="zh-CN" sz="2400" i="1" dirty="0" smtClean="0"/>
              <a:t>abs</a:t>
            </a:r>
            <a:r>
              <a:rPr lang="en-US" altLang="zh-CN" sz="2400" dirty="0" smtClean="0"/>
              <a:t> provided by Virtual Machine Module</a:t>
            </a:r>
            <a:endParaRPr lang="en-US" sz="2400" dirty="0" smtClean="0"/>
          </a:p>
          <a:p>
            <a:r>
              <a:rPr lang="en-US" sz="2400" dirty="0" smtClean="0"/>
              <a:t>Primitive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get_arg</a:t>
            </a:r>
            <a:r>
              <a:rPr lang="en-US" sz="2400" dirty="0" smtClean="0">
                <a:solidFill>
                  <a:srgbClr val="4F81BD"/>
                </a:solidFill>
              </a:rPr>
              <a:t>/</a:t>
            </a:r>
            <a:r>
              <a:rPr lang="en-US" sz="2400" dirty="0" err="1" smtClean="0">
                <a:solidFill>
                  <a:srgbClr val="4F81BD"/>
                </a:solidFill>
              </a:rPr>
              <a:t>set_ret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sz="2400" dirty="0" smtClean="0"/>
              <a:t>getter and return value setter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sys_check</a:t>
            </a:r>
            <a:r>
              <a:rPr lang="en-US" sz="2400" dirty="0" smtClean="0">
                <a:solidFill>
                  <a:srgbClr val="4F81BD"/>
                </a:solidFill>
              </a:rPr>
              <a:t>/exit/sync/inject/set/</a:t>
            </a:r>
            <a:r>
              <a:rPr lang="en-US" sz="2400" dirty="0" err="1" smtClean="0">
                <a:solidFill>
                  <a:srgbClr val="4F81BD"/>
                </a:solidFill>
              </a:rPr>
              <a:t>chan</a:t>
            </a:r>
            <a:r>
              <a:rPr lang="en-US" sz="2400" dirty="0" smtClean="0">
                <a:solidFill>
                  <a:srgbClr val="4F81BD"/>
                </a:solidFill>
              </a:rPr>
              <a:t> (17): </a:t>
            </a:r>
            <a:r>
              <a:rPr lang="en-US" sz="2400" dirty="0" smtClean="0"/>
              <a:t>17 system calls</a:t>
            </a:r>
          </a:p>
          <a:p>
            <a:pPr lvl="1"/>
            <a:r>
              <a:rPr lang="en-US" sz="2400" dirty="0" err="1" smtClean="0">
                <a:solidFill>
                  <a:schemeClr val="accent4"/>
                </a:solidFill>
              </a:rPr>
              <a:t>virt.prim</a:t>
            </a:r>
            <a:r>
              <a:rPr lang="en-US" sz="2400" dirty="0" smtClean="0">
                <a:solidFill>
                  <a:schemeClr val="accent4"/>
                </a:solidFill>
              </a:rPr>
              <a:t>: </a:t>
            </a:r>
            <a:r>
              <a:rPr lang="en-US" altLang="zh-CN" sz="2400" dirty="0" smtClean="0"/>
              <a:t>primitives provided by Virtual Machine Module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35: </a:t>
            </a:r>
            <a:r>
              <a:rPr lang="en-US" sz="3600" dirty="0" err="1" smtClean="0"/>
              <a:t>TTrapArg</a:t>
            </a:r>
            <a:r>
              <a:rPr lang="en-US" sz="3600" dirty="0" smtClean="0"/>
              <a:t> </a:t>
            </a:r>
            <a:r>
              <a:rPr lang="en-US" altLang="zh-CN" sz="3600" dirty="0" smtClean="0"/>
              <a:t>Layer – 36: </a:t>
            </a:r>
            <a:r>
              <a:rPr lang="en-US" altLang="zh-CN" sz="3600" dirty="0" err="1" smtClean="0"/>
              <a:t>TTrap</a:t>
            </a:r>
            <a:r>
              <a:rPr lang="en-US" altLang="zh-CN" sz="3600" dirty="0" smtClean="0"/>
              <a:t> Layer</a:t>
            </a:r>
            <a:endParaRPr lang="en-US" sz="3600" dirty="0"/>
          </a:p>
        </p:txBody>
      </p:sp>
      <p:grpSp>
        <p:nvGrpSpPr>
          <p:cNvPr id="2" name="Group 1"/>
          <p:cNvGrpSpPr/>
          <p:nvPr/>
        </p:nvGrpSpPr>
        <p:grpSpPr>
          <a:xfrm>
            <a:off x="698062" y="1394338"/>
            <a:ext cx="7620000" cy="1371600"/>
            <a:chOff x="838200" y="4267200"/>
            <a:chExt cx="7620000" cy="1371600"/>
          </a:xfrm>
        </p:grpSpPr>
        <p:sp>
          <p:nvSpPr>
            <p:cNvPr id="33" name="Rounded Rectangle 32"/>
            <p:cNvSpPr/>
            <p:nvPr/>
          </p:nvSpPr>
          <p:spPr>
            <a:xfrm>
              <a:off x="838200" y="5029200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4400" y="5071646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TTrapArg</a:t>
              </a:r>
              <a:r>
                <a:rPr lang="zh-CN" altLang="en-US" sz="16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8200" y="5331023"/>
              <a:ext cx="3124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mm/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proc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/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virt.abs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2514600" y="5334000"/>
              <a:ext cx="5867400" cy="304800"/>
              <a:chOff x="2221904" y="5867400"/>
              <a:chExt cx="5867400" cy="2286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098704" y="5867400"/>
                <a:ext cx="9906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altLang="zh-CN" sz="1400" dirty="0" err="1" smtClean="0"/>
                  <a:t>virt</a:t>
                </a:r>
                <a:r>
                  <a:rPr lang="en-US" altLang="zh-CN" sz="1400" dirty="0" smtClean="0"/>
                  <a:t>/mm/</a:t>
                </a:r>
                <a:r>
                  <a:rPr lang="en-US" altLang="zh-CN" sz="1400" dirty="0" err="1" smtClean="0"/>
                  <a:t>proc</a:t>
                </a:r>
                <a:r>
                  <a:rPr lang="zh-CN" altLang="zh-CN" sz="1400" dirty="0" smtClean="0"/>
                  <a:t>.</a:t>
                </a:r>
                <a:r>
                  <a:rPr lang="en-US" altLang="zh-CN" sz="1400" dirty="0" smtClean="0"/>
                  <a:t>prim</a:t>
                </a:r>
                <a:endParaRPr lang="en-US" sz="14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221904" y="5867400"/>
                <a:ext cx="8382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vmcbinit</a:t>
                </a:r>
                <a:endParaRPr lang="en-US" sz="1400" dirty="0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3352800" y="5334000"/>
              <a:ext cx="7620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vm</a:t>
              </a:r>
              <a:r>
                <a:rPr lang="en-US" altLang="zh-CN" sz="1400" dirty="0" err="1" smtClean="0"/>
                <a:t>_</a:t>
              </a:r>
              <a:r>
                <a:rPr lang="en-US" sz="1400" dirty="0" err="1" smtClean="0"/>
                <a:t>run</a:t>
              </a:r>
              <a:r>
                <a:rPr lang="en-US" altLang="zh-CN" sz="1400" dirty="0" smtClean="0"/>
                <a:t>/exit</a:t>
              </a:r>
              <a:endParaRPr lang="en-US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91200" y="5334000"/>
              <a:ext cx="16002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200" dirty="0" err="1" smtClean="0"/>
                <a:t>svm_check</a:t>
              </a:r>
              <a:r>
                <a:rPr lang="en-US" altLang="zh-CN" sz="1200" dirty="0" smtClean="0"/>
                <a:t>/exit/</a:t>
              </a:r>
              <a:r>
                <a:rPr lang="en-US" altLang="zh-CN" sz="1200" dirty="0"/>
                <a:t>sync/</a:t>
              </a:r>
              <a:r>
                <a:rPr lang="en-US" altLang="zh-CN" sz="1200" dirty="0" smtClean="0"/>
                <a:t>inject/set/get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(16)</a:t>
              </a:r>
              <a:endParaRPr lang="en-US" sz="12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53000" y="5331023"/>
              <a:ext cx="8382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get</a:t>
              </a:r>
              <a:r>
                <a:rPr lang="en-US" altLang="zh-CN" sz="1400" dirty="0" err="1" smtClean="0"/>
                <a:t>_arg</a:t>
              </a:r>
              <a:r>
                <a:rPr lang="en-US" altLang="zh-CN" sz="1400" dirty="0" smtClean="0"/>
                <a:t>/</a:t>
              </a:r>
              <a:r>
                <a:rPr lang="en-US" altLang="zh-CN" sz="1400" dirty="0" err="1" smtClean="0"/>
                <a:t>set_ret</a:t>
              </a:r>
              <a:endParaRPr lang="en-US" sz="14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838200" y="4267200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14400" y="4309646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TTrap</a:t>
              </a:r>
              <a:r>
                <a:rPr lang="zh-CN" altLang="en-US" sz="16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38200" y="4569023"/>
              <a:ext cx="3124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mm/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proc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/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virt.abs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2514600" y="4572000"/>
              <a:ext cx="5867400" cy="304800"/>
              <a:chOff x="2221904" y="5867400"/>
              <a:chExt cx="5867400" cy="2286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7098704" y="5867400"/>
                <a:ext cx="990600" cy="228600"/>
              </a:xfrm>
              <a:prstGeom prst="rect">
                <a:avLst/>
              </a:prstGeom>
              <a:solidFill>
                <a:srgbClr val="CCC1DA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altLang="zh-CN" sz="1400" dirty="0" smtClean="0"/>
                  <a:t>mm/</a:t>
                </a:r>
                <a:r>
                  <a:rPr lang="en-US" altLang="zh-CN" sz="1400" dirty="0" err="1" smtClean="0"/>
                  <a:t>proc</a:t>
                </a:r>
                <a:r>
                  <a:rPr lang="zh-CN" altLang="zh-CN" sz="1400" dirty="0" smtClean="0"/>
                  <a:t>.</a:t>
                </a:r>
                <a:r>
                  <a:rPr lang="en-US" altLang="zh-CN" sz="1400" dirty="0" smtClean="0"/>
                  <a:t>prim</a:t>
                </a:r>
                <a:endParaRPr lang="en-US" sz="14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21904" y="5867400"/>
                <a:ext cx="8382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vmcbinit</a:t>
                </a:r>
                <a:endParaRPr lang="en-US" sz="1400" dirty="0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352800" y="4572000"/>
              <a:ext cx="7620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vm</a:t>
              </a:r>
              <a:r>
                <a:rPr lang="en-US" altLang="zh-CN" sz="1400" dirty="0" err="1" smtClean="0"/>
                <a:t>_</a:t>
              </a:r>
              <a:r>
                <a:rPr lang="en-US" sz="1400" dirty="0" err="1" smtClean="0"/>
                <a:t>run</a:t>
              </a:r>
              <a:r>
                <a:rPr lang="en-US" altLang="zh-CN" sz="1400" dirty="0" smtClean="0"/>
                <a:t>/exit</a:t>
              </a:r>
              <a:endParaRPr lang="en-US" sz="14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867400" y="4572000"/>
              <a:ext cx="15240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200" dirty="0" err="1" smtClean="0"/>
                <a:t>sys_check</a:t>
              </a:r>
              <a:r>
                <a:rPr lang="en-US" altLang="zh-CN" sz="1200" dirty="0" smtClean="0"/>
                <a:t>/exit/</a:t>
              </a:r>
              <a:r>
                <a:rPr lang="en-US" altLang="zh-CN" sz="1200" dirty="0"/>
                <a:t>sync/</a:t>
              </a:r>
              <a:r>
                <a:rPr lang="en-US" altLang="zh-CN" sz="1200" dirty="0" smtClean="0"/>
                <a:t>inject/set</a:t>
              </a:r>
              <a:r>
                <a:rPr lang="zh-CN" altLang="zh-CN" sz="1200" dirty="0" smtClean="0"/>
                <a:t>/</a:t>
              </a:r>
              <a:r>
                <a:rPr lang="en-US" altLang="zh-CN" sz="1200" dirty="0" err="1" smtClean="0"/>
                <a:t>chan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(17)</a:t>
              </a:r>
              <a:endParaRPr lang="en-US" sz="12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29200" y="4569023"/>
              <a:ext cx="8382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get</a:t>
              </a:r>
              <a:r>
                <a:rPr lang="en-US" altLang="zh-CN" sz="1400" dirty="0" err="1" smtClean="0"/>
                <a:t>_arg</a:t>
              </a:r>
              <a:r>
                <a:rPr lang="en-US" altLang="zh-CN" sz="1400" dirty="0" smtClean="0"/>
                <a:t>/</a:t>
              </a:r>
              <a:r>
                <a:rPr lang="en-US" altLang="zh-CN" sz="1400" dirty="0" err="1" smtClean="0"/>
                <a:t>set_ret</a:t>
              </a:r>
              <a:endParaRPr lang="en-US" sz="14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00800" y="5026223"/>
              <a:ext cx="381000" cy="152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cxnSp>
          <p:nvCxnSpPr>
            <p:cNvPr id="62" name="Straight Arrow Connector 61"/>
            <p:cNvCxnSpPr>
              <a:stCxn id="61" idx="2"/>
              <a:endCxn id="43" idx="0"/>
            </p:cNvCxnSpPr>
            <p:nvPr/>
          </p:nvCxnSpPr>
          <p:spPr>
            <a:xfrm>
              <a:off x="6591300" y="5178623"/>
              <a:ext cx="0" cy="155377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1" idx="2"/>
              <a:endCxn id="44" idx="0"/>
            </p:cNvCxnSpPr>
            <p:nvPr/>
          </p:nvCxnSpPr>
          <p:spPr>
            <a:xfrm flipH="1">
              <a:off x="5372100" y="5178623"/>
              <a:ext cx="12192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1" idx="2"/>
              <a:endCxn id="40" idx="0"/>
            </p:cNvCxnSpPr>
            <p:nvPr/>
          </p:nvCxnSpPr>
          <p:spPr>
            <a:xfrm>
              <a:off x="6591300" y="5178623"/>
              <a:ext cx="1295400" cy="155377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6" idx="2"/>
              <a:endCxn id="40" idx="0"/>
            </p:cNvCxnSpPr>
            <p:nvPr/>
          </p:nvCxnSpPr>
          <p:spPr>
            <a:xfrm>
              <a:off x="7886700" y="4876800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0" idx="2"/>
              <a:endCxn id="44" idx="0"/>
            </p:cNvCxnSpPr>
            <p:nvPr/>
          </p:nvCxnSpPr>
          <p:spPr>
            <a:xfrm flipH="1">
              <a:off x="5372100" y="4873823"/>
              <a:ext cx="762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9" idx="2"/>
              <a:endCxn id="61" idx="0"/>
            </p:cNvCxnSpPr>
            <p:nvPr/>
          </p:nvCxnSpPr>
          <p:spPr>
            <a:xfrm flipH="1">
              <a:off x="6591300" y="4876800"/>
              <a:ext cx="38100" cy="14942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8" idx="2"/>
              <a:endCxn id="42" idx="0"/>
            </p:cNvCxnSpPr>
            <p:nvPr/>
          </p:nvCxnSpPr>
          <p:spPr>
            <a:xfrm>
              <a:off x="3733800" y="4876800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7" idx="2"/>
              <a:endCxn id="41" idx="0"/>
            </p:cNvCxnSpPr>
            <p:nvPr/>
          </p:nvCxnSpPr>
          <p:spPr>
            <a:xfrm>
              <a:off x="2933700" y="4876800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2145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57" y="3871310"/>
            <a:ext cx="8419584" cy="2513727"/>
          </a:xfrm>
        </p:spPr>
        <p:txBody>
          <a:bodyPr>
            <a:noAutofit/>
          </a:bodyPr>
          <a:lstStyle/>
          <a:p>
            <a:r>
              <a:rPr lang="en-US" sz="2400" dirty="0" smtClean="0"/>
              <a:t>Top Layer: system calls and internal primitives of </a:t>
            </a:r>
            <a:r>
              <a:rPr lang="en-US" sz="2400" dirty="0" err="1" smtClean="0"/>
              <a:t>mCertiKOS</a:t>
            </a:r>
            <a:endParaRPr lang="en-US" sz="2400" dirty="0" smtClean="0"/>
          </a:p>
          <a:p>
            <a:r>
              <a:rPr lang="en-US" sz="2400" dirty="0" smtClean="0"/>
              <a:t>Primitive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sys_run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sz="2400" dirty="0" smtClean="0"/>
              <a:t>system call to run a virtual machine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pagefault_handler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sz="2400" dirty="0" smtClean="0"/>
              <a:t>get the linear address that page fault happens from CR2 register, allocate a page and insert a </a:t>
            </a:r>
            <a:r>
              <a:rPr lang="en-US" sz="2400" dirty="0" err="1" smtClean="0"/>
              <a:t>pt</a:t>
            </a:r>
            <a:r>
              <a:rPr lang="en-US" sz="2400" dirty="0" smtClean="0"/>
              <a:t> map, and re-execute the instruction causes page fault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37: </a:t>
            </a:r>
            <a:r>
              <a:rPr lang="en-US" sz="4000" dirty="0" err="1" smtClean="0"/>
              <a:t>TSysCall</a:t>
            </a:r>
            <a:r>
              <a:rPr lang="en-US" sz="4000" dirty="0" smtClean="0"/>
              <a:t> </a:t>
            </a:r>
            <a:r>
              <a:rPr lang="en-US" altLang="zh-CN" sz="4000" dirty="0" smtClean="0"/>
              <a:t>Layer</a:t>
            </a:r>
            <a:endParaRPr lang="en-US" sz="4000" dirty="0"/>
          </a:p>
        </p:txBody>
      </p:sp>
      <p:grpSp>
        <p:nvGrpSpPr>
          <p:cNvPr id="4" name="Group 3"/>
          <p:cNvGrpSpPr/>
          <p:nvPr/>
        </p:nvGrpSpPr>
        <p:grpSpPr>
          <a:xfrm>
            <a:off x="826821" y="1319040"/>
            <a:ext cx="7620000" cy="2438400"/>
            <a:chOff x="838200" y="521664"/>
            <a:chExt cx="7620000" cy="2438400"/>
          </a:xfrm>
        </p:grpSpPr>
        <p:sp>
          <p:nvSpPr>
            <p:cNvPr id="32" name="Rounded Rectangle 31"/>
            <p:cNvSpPr/>
            <p:nvPr/>
          </p:nvSpPr>
          <p:spPr>
            <a:xfrm>
              <a:off x="838200" y="521664"/>
              <a:ext cx="7620000" cy="2438400"/>
            </a:xfrm>
            <a:prstGeom prst="roundRect">
              <a:avLst>
                <a:gd name="adj" fmla="val 6622"/>
              </a:avLst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14400" y="572869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TSysCall</a:t>
              </a:r>
              <a:r>
                <a:rPr lang="zh-CN" altLang="en-US" sz="16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14400" y="908446"/>
              <a:ext cx="7391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pe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ikern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ihost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ipt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AT,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PT,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ptp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pbit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kctxp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Htcbp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Htqp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cid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chanp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uctxp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npt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hctx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vmst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47800" y="2511623"/>
              <a:ext cx="838200" cy="3048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vmcbinit</a:t>
              </a:r>
              <a:endParaRPr lang="en-US" sz="14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86000" y="2511623"/>
              <a:ext cx="16002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pagefault</a:t>
              </a:r>
              <a:r>
                <a:rPr lang="en-US" altLang="zh-CN" sz="1400" dirty="0" err="1" smtClean="0"/>
                <a:t>_handler</a:t>
              </a:r>
              <a:endParaRPr lang="en-US" sz="14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34200" y="2511623"/>
              <a:ext cx="8382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vm</a:t>
              </a:r>
              <a:r>
                <a:rPr lang="en-US" altLang="zh-CN" sz="1400" dirty="0" err="1" smtClean="0"/>
                <a:t>_exit</a:t>
              </a:r>
              <a:endParaRPr lang="en-US" sz="1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447800" y="1597223"/>
              <a:ext cx="25908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sys</a:t>
              </a:r>
              <a:r>
                <a:rPr lang="en-US" altLang="zh-CN" sz="1400" dirty="0" err="1" smtClean="0"/>
                <a:t>_chan_send</a:t>
              </a:r>
              <a:r>
                <a:rPr lang="zh-CN" altLang="zh-CN" sz="1400" dirty="0" smtClean="0"/>
                <a:t>/</a:t>
              </a:r>
              <a:r>
                <a:rPr lang="en-US" altLang="zh-CN" sz="1400" dirty="0" err="1" smtClean="0"/>
                <a:t>recv</a:t>
              </a:r>
              <a:r>
                <a:rPr lang="en-US" altLang="zh-CN" sz="1400" dirty="0" smtClean="0"/>
                <a:t>/wait/check</a:t>
              </a:r>
              <a:endParaRPr lang="en-US" sz="14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38600" y="1597223"/>
              <a:ext cx="9144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sys</a:t>
              </a:r>
              <a:r>
                <a:rPr lang="en-US" altLang="zh-CN" sz="1400" dirty="0" err="1" smtClean="0"/>
                <a:t>_yield</a:t>
              </a:r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96000" y="2511623"/>
              <a:ext cx="8382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sys</a:t>
              </a:r>
              <a:r>
                <a:rPr lang="en-US" altLang="zh-CN" sz="1400" dirty="0" err="1" smtClean="0"/>
                <a:t>_run</a:t>
              </a:r>
              <a:endParaRPr lang="en-US" sz="1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47800" y="2206823"/>
              <a:ext cx="35052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sys</a:t>
              </a:r>
              <a:r>
                <a:rPr lang="en-US" altLang="zh-CN" sz="1400" dirty="0" err="1" smtClean="0"/>
                <a:t>_get_exit_io_</a:t>
              </a:r>
              <a:r>
                <a:rPr lang="en-US" altLang="zh-CN" sz="1400" dirty="0" err="1"/>
                <a:t>width</a:t>
              </a:r>
              <a:r>
                <a:rPr lang="en-US" altLang="zh-CN" sz="1400" dirty="0"/>
                <a:t>/</a:t>
              </a:r>
              <a:r>
                <a:rPr lang="en-US" altLang="zh-CN" sz="1400" dirty="0" smtClean="0"/>
                <a:t>port/rep/</a:t>
              </a:r>
              <a:r>
                <a:rPr lang="en-US" altLang="zh-CN" sz="1400" dirty="0" err="1" smtClean="0"/>
                <a:t>str</a:t>
              </a:r>
              <a:r>
                <a:rPr lang="en-US" altLang="zh-CN" sz="1400" dirty="0" smtClean="0"/>
                <a:t>/write/</a:t>
              </a:r>
              <a:r>
                <a:rPr lang="en-US" altLang="zh-CN" sz="1400" dirty="0" err="1" smtClean="0"/>
                <a:t>eip</a:t>
              </a:r>
              <a:endParaRPr lang="en-US" sz="14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57800" y="2511623"/>
              <a:ext cx="8382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sys</a:t>
              </a:r>
              <a:r>
                <a:rPr lang="en-US" altLang="zh-CN" sz="1400" dirty="0" err="1" smtClean="0"/>
                <a:t>_sync</a:t>
              </a:r>
              <a:endParaRPr lang="en-US" sz="14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86200" y="2511623"/>
              <a:ext cx="13716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sys</a:t>
              </a:r>
              <a:r>
                <a:rPr lang="en-US" altLang="zh-CN" sz="1400" dirty="0" err="1" smtClean="0"/>
                <a:t>_reg_get</a:t>
              </a:r>
              <a:r>
                <a:rPr lang="en-US" altLang="zh-CN" sz="1400" dirty="0" smtClean="0"/>
                <a:t>/set</a:t>
              </a:r>
              <a:endParaRPr lang="en-US" sz="14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638800" y="1902023"/>
              <a:ext cx="11430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sys</a:t>
              </a:r>
              <a:r>
                <a:rPr lang="en-US" altLang="zh-CN" sz="1400" dirty="0" err="1" smtClean="0"/>
                <a:t>_set_seg</a:t>
              </a:r>
              <a:endParaRPr lang="en-US" sz="14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781800" y="1902023"/>
              <a:ext cx="9906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sys</a:t>
              </a:r>
              <a:r>
                <a:rPr lang="en-US" altLang="zh-CN" sz="1400" dirty="0" err="1" smtClean="0"/>
                <a:t>_inject</a:t>
              </a:r>
              <a:endParaRPr lang="en-US" sz="14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953000" y="1597223"/>
              <a:ext cx="17526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sys</a:t>
              </a:r>
              <a:r>
                <a:rPr lang="en-US" altLang="zh-CN" sz="1400" dirty="0" err="1" smtClean="0"/>
                <a:t>_get_exit_reason</a:t>
              </a:r>
              <a:endParaRPr lang="en-US" sz="1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447800" y="1902023"/>
              <a:ext cx="27432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sys</a:t>
              </a:r>
              <a:r>
                <a:rPr lang="en-US" altLang="zh-CN" sz="1400" dirty="0" err="1" smtClean="0"/>
                <a:t>_check_shadow</a:t>
              </a:r>
              <a:r>
                <a:rPr lang="en-US" altLang="zh-CN" sz="1400" dirty="0" smtClean="0"/>
                <a:t>/</a:t>
              </a:r>
              <a:r>
                <a:rPr lang="en-US" altLang="zh-CN" sz="1400" dirty="0" err="1" smtClean="0"/>
                <a:t>pending_event</a:t>
              </a:r>
              <a:endParaRPr lang="en-US" sz="14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191000" y="1902023"/>
              <a:ext cx="14478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sys</a:t>
              </a:r>
              <a:r>
                <a:rPr lang="en-US" altLang="zh-CN" sz="1400" dirty="0" err="1" smtClean="0"/>
                <a:t>_proc_create</a:t>
              </a:r>
              <a:endParaRPr lang="en-US" sz="14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553200" y="2206823"/>
              <a:ext cx="12192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sys</a:t>
              </a:r>
              <a:r>
                <a:rPr lang="en-US" altLang="zh-CN" sz="1400" dirty="0" err="1" smtClean="0"/>
                <a:t>_npt_instr</a:t>
              </a:r>
              <a:endParaRPr lang="en-US" sz="14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953000" y="2206823"/>
              <a:ext cx="16002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sys</a:t>
              </a:r>
              <a:r>
                <a:rPr lang="en-US" altLang="zh-CN" sz="1400" dirty="0" err="1" smtClean="0"/>
                <a:t>_set_intcept_int</a:t>
              </a:r>
              <a:endParaRPr lang="en-US" sz="14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800600" y="1292423"/>
              <a:ext cx="1143000" cy="304800"/>
            </a:xfrm>
            <a:prstGeom prst="rect">
              <a:avLst/>
            </a:prstGeom>
            <a:solidFill>
              <a:srgbClr val="E6E0EC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400" dirty="0" smtClean="0"/>
                <a:t>get/</a:t>
              </a:r>
              <a:r>
                <a:rPr lang="en-US" altLang="zh-CN" sz="1400" dirty="0" err="1" smtClean="0"/>
                <a:t>set_uctx</a:t>
              </a:r>
              <a:endParaRPr lang="en-US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47800" y="1292423"/>
              <a:ext cx="2514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thread</a:t>
              </a:r>
              <a:r>
                <a:rPr lang="en-US" altLang="zh-CN" sz="1400" dirty="0" err="1" smtClean="0"/>
                <a:t>_wakeup</a:t>
              </a:r>
              <a:r>
                <a:rPr lang="en-US" altLang="zh-CN" sz="1400" dirty="0" smtClean="0"/>
                <a:t>/kill/</a:t>
              </a:r>
              <a:r>
                <a:rPr lang="en-US" altLang="zh-CN" sz="1400" dirty="0"/>
                <a:t>sleep/yield</a:t>
              </a:r>
              <a:endParaRPr lang="en-US" sz="14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943600" y="1292423"/>
              <a:ext cx="1066800" cy="304800"/>
            </a:xfrm>
            <a:prstGeom prst="rect">
              <a:avLst/>
            </a:prstGeom>
            <a:solidFill>
              <a:srgbClr val="E6E0EC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/free</a:t>
              </a:r>
              <a:endParaRPr lang="en-US" sz="14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962400" y="1292423"/>
              <a:ext cx="838200" cy="304800"/>
            </a:xfrm>
            <a:prstGeom prst="rect">
              <a:avLst/>
            </a:prstGeom>
            <a:solidFill>
              <a:srgbClr val="E6E0EC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400" dirty="0" err="1" smtClean="0"/>
                <a:t>pt_read</a:t>
              </a:r>
              <a:endParaRPr lang="en-US" sz="14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010400" y="1292423"/>
              <a:ext cx="762000" cy="304800"/>
            </a:xfrm>
            <a:prstGeom prst="rect">
              <a:avLst/>
            </a:prstGeom>
            <a:solidFill>
              <a:srgbClr val="E6E0EC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400" dirty="0" err="1" smtClean="0"/>
                <a:t>cid_get</a:t>
              </a:r>
              <a:endParaRPr lang="en-US" sz="14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705600" y="1597223"/>
              <a:ext cx="10668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sys</a:t>
              </a:r>
              <a:r>
                <a:rPr lang="en-US" altLang="zh-CN" sz="1400" dirty="0" err="1" smtClean="0"/>
                <a:t>_get</a:t>
              </a:r>
              <a:r>
                <a:rPr lang="zh-CN" altLang="zh-CN" sz="1400" dirty="0" smtClean="0"/>
                <a:t>_</a:t>
              </a:r>
              <a:r>
                <a:rPr lang="en-US" altLang="zh-CN" sz="1400" dirty="0" err="1" smtClean="0"/>
                <a:t>eip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50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0966"/>
            <a:ext cx="8229600" cy="4046482"/>
          </a:xfrm>
        </p:spPr>
        <p:txBody>
          <a:bodyPr>
            <a:noAutofit/>
          </a:bodyPr>
          <a:lstStyle/>
          <a:p>
            <a:r>
              <a:rPr lang="en-US" sz="2400" dirty="0" smtClean="0"/>
              <a:t>Abstract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State (</a:t>
            </a:r>
            <a:r>
              <a:rPr lang="en-US" altLang="zh-CN" sz="2400" i="1" dirty="0" smtClean="0"/>
              <a:t>abs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400" dirty="0" smtClean="0">
                <a:solidFill>
                  <a:schemeClr val="accent1"/>
                </a:solidFill>
              </a:rPr>
              <a:t>MM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physical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memory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information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init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(logical)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whether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boot-loader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called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not</a:t>
            </a:r>
          </a:p>
          <a:p>
            <a:pPr lvl="1"/>
            <a:r>
              <a:rPr lang="en-US" altLang="zh-CN" sz="2400" dirty="0" smtClean="0">
                <a:solidFill>
                  <a:srgbClr val="4F81BD"/>
                </a:solidFill>
              </a:rPr>
              <a:t>CR3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abstract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CR3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register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(start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address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table)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pe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abstract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CR0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register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(paging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enabled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not)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ikern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whether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kernel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not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ihost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whether it is in the host mode or not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ipt</a:t>
            </a:r>
            <a:r>
              <a:rPr lang="en-US" sz="2400" dirty="0" smtClean="0"/>
              <a:t>: </a:t>
            </a:r>
            <a:r>
              <a:rPr lang="en-US" altLang="zh-CN" sz="2400" dirty="0" smtClean="0"/>
              <a:t>(logical)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whether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kernel’s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  <a:endParaRPr lang="en-US" sz="2400" dirty="0"/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err="1" smtClean="0"/>
              <a:t>MBoot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05019" y="1380104"/>
            <a:ext cx="8763000" cy="609600"/>
            <a:chOff x="205019" y="1380104"/>
            <a:chExt cx="8763000" cy="609600"/>
          </a:xfrm>
        </p:grpSpPr>
        <p:sp>
          <p:nvSpPr>
            <p:cNvPr id="41" name="Rounded Rectangle 40"/>
            <p:cNvSpPr/>
            <p:nvPr/>
          </p:nvSpPr>
          <p:spPr>
            <a:xfrm>
              <a:off x="205019" y="1380104"/>
              <a:ext cx="8763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5019" y="1681927"/>
              <a:ext cx="3733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M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M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init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CR3,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PFInfo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pe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ikern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ihost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ipt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780643" y="1684904"/>
              <a:ext cx="4111176" cy="304800"/>
              <a:chOff x="3585024" y="9677400"/>
              <a:chExt cx="4111176" cy="3048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585024" y="9677400"/>
                <a:ext cx="834576" cy="3048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m</a:t>
                </a:r>
                <a:r>
                  <a:rPr lang="en-US" sz="1400" dirty="0" err="1"/>
                  <a:t>m</a:t>
                </a:r>
                <a:r>
                  <a:rPr lang="en-US" sz="1400" dirty="0" err="1" smtClean="0"/>
                  <a:t>_get</a:t>
                </a:r>
                <a:endParaRPr lang="en-US" sz="1400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096000" y="9677400"/>
                <a:ext cx="1600200" cy="3048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altLang="zh-CN" sz="1400" dirty="0" err="1" smtClean="0"/>
                  <a:t>pe</a:t>
                </a:r>
                <a:r>
                  <a:rPr lang="en-US" altLang="zh-CN" sz="1400" dirty="0" smtClean="0"/>
                  <a:t>/</a:t>
                </a:r>
                <a:r>
                  <a:rPr lang="en-US" altLang="zh-CN" sz="1400" dirty="0" err="1" smtClean="0"/>
                  <a:t>ikern</a:t>
                </a:r>
                <a:r>
                  <a:rPr lang="en-US" altLang="zh-CN" sz="1400" dirty="0" smtClean="0"/>
                  <a:t>/</a:t>
                </a:r>
                <a:r>
                  <a:rPr lang="en-US" altLang="zh-CN" sz="1400" dirty="0" err="1" smtClean="0"/>
                  <a:t>ihost_set</a:t>
                </a:r>
                <a:endParaRPr lang="en-US" sz="14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10200" y="9677400"/>
                <a:ext cx="685800" cy="3048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setcr3</a:t>
                </a:r>
                <a:endParaRPr lang="en-US" sz="14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419600" y="9677400"/>
                <a:ext cx="990600" cy="3048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bootloader</a:t>
                </a:r>
                <a:endParaRPr lang="en-US" sz="14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81219" y="1380104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MBoot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90051" y="1684904"/>
              <a:ext cx="9906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pf</a:t>
              </a:r>
              <a:r>
                <a:rPr lang="en-US" sz="1400" dirty="0" err="1" smtClean="0"/>
                <a:t>_get</a:t>
              </a:r>
              <a:r>
                <a:rPr lang="en-US" altLang="zh-CN" sz="1400" dirty="0" smtClean="0"/>
                <a:t>/ret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06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0966"/>
            <a:ext cx="8229600" cy="4046482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Primitives</a:t>
            </a:r>
          </a:p>
          <a:p>
            <a:pPr lvl="1"/>
            <a:r>
              <a:rPr lang="en-US" sz="2400" dirty="0" err="1" smtClean="0">
                <a:solidFill>
                  <a:schemeClr val="accent1"/>
                </a:solidFill>
              </a:rPr>
              <a:t>mm_get</a:t>
            </a:r>
            <a:r>
              <a:rPr lang="en-US" altLang="zh-CN" sz="2400" dirty="0" smtClean="0"/>
              <a:t>: read the </a:t>
            </a:r>
            <a:r>
              <a:rPr lang="en-US" altLang="zh-CN" sz="2400" dirty="0" smtClean="0"/>
              <a:t>MM</a:t>
            </a:r>
            <a:r>
              <a:rPr lang="en-US" altLang="zh-CN" sz="2400" dirty="0" smtClean="0">
                <a:solidFill>
                  <a:srgbClr val="4F81BD"/>
                </a:solidFill>
              </a:rPr>
              <a:t>setcr3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start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address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pe</a:t>
            </a:r>
            <a:r>
              <a:rPr lang="en-US" altLang="zh-CN" sz="2400" dirty="0" smtClean="0">
                <a:solidFill>
                  <a:srgbClr val="4F81BD"/>
                </a:solidFill>
              </a:rPr>
              <a:t>/</a:t>
            </a:r>
            <a:r>
              <a:rPr lang="en-US" altLang="zh-CN" sz="2400" dirty="0" err="1" smtClean="0">
                <a:solidFill>
                  <a:srgbClr val="4F81BD"/>
                </a:solidFill>
              </a:rPr>
              <a:t>ikern</a:t>
            </a:r>
            <a:r>
              <a:rPr lang="en-US" altLang="zh-CN" sz="2400" dirty="0" smtClean="0">
                <a:solidFill>
                  <a:srgbClr val="4F81BD"/>
                </a:solidFill>
              </a:rPr>
              <a:t>/</a:t>
            </a:r>
            <a:r>
              <a:rPr lang="en-US" altLang="zh-CN" sz="2400" dirty="0" err="1" smtClean="0">
                <a:solidFill>
                  <a:srgbClr val="4F81BD"/>
                </a:solidFill>
              </a:rPr>
              <a:t>ihost_set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corresponding</a:t>
            </a:r>
            <a:r>
              <a:rPr lang="zh-CN" altLang="en-US" sz="2400" dirty="0" smtClean="0"/>
              <a:t> </a:t>
            </a:r>
            <a:r>
              <a:rPr lang="en-US" altLang="zh-CN" sz="2400" i="1" dirty="0" smtClean="0"/>
              <a:t>abs</a:t>
            </a:r>
          </a:p>
          <a:p>
            <a:pPr lvl="1"/>
            <a:r>
              <a:rPr lang="en-US" altLang="zh-CN" sz="2400" dirty="0" err="1" smtClean="0">
                <a:solidFill>
                  <a:schemeClr val="accent3"/>
                </a:solidFill>
              </a:rPr>
              <a:t>bootloader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boot-loader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mCertiKOS</a:t>
            </a:r>
            <a:endParaRPr lang="en-US" altLang="zh-CN" sz="2400" dirty="0" smtClean="0"/>
          </a:p>
          <a:p>
            <a:r>
              <a:rPr lang="en-US" altLang="zh-CN" sz="2400" dirty="0" smtClean="0"/>
              <a:t>Initialization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marked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by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9BBB59"/>
                </a:solidFill>
              </a:rPr>
              <a:t>green</a:t>
            </a: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: </a:t>
            </a:r>
            <a:r>
              <a:rPr lang="en-US" dirty="0" err="1" smtClean="0"/>
              <a:t>MBoot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5019" y="1380104"/>
            <a:ext cx="8763000" cy="609600"/>
            <a:chOff x="205019" y="1380104"/>
            <a:chExt cx="8763000" cy="609600"/>
          </a:xfrm>
        </p:grpSpPr>
        <p:sp>
          <p:nvSpPr>
            <p:cNvPr id="14" name="Rounded Rectangle 13"/>
            <p:cNvSpPr/>
            <p:nvPr/>
          </p:nvSpPr>
          <p:spPr>
            <a:xfrm>
              <a:off x="205019" y="1380104"/>
              <a:ext cx="8763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5019" y="1681927"/>
              <a:ext cx="3733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M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M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init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CR3,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PFInfo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pe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ikern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ihost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ipt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780643" y="1684904"/>
              <a:ext cx="4111176" cy="304800"/>
              <a:chOff x="3585024" y="9677400"/>
              <a:chExt cx="4111176" cy="3048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585024" y="9677400"/>
                <a:ext cx="834576" cy="3048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m</a:t>
                </a:r>
                <a:r>
                  <a:rPr lang="en-US" sz="1400" dirty="0" err="1"/>
                  <a:t>m</a:t>
                </a:r>
                <a:r>
                  <a:rPr lang="en-US" sz="1400" dirty="0" err="1" smtClean="0"/>
                  <a:t>_get</a:t>
                </a:r>
                <a:endParaRPr lang="en-US" sz="1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096000" y="9677400"/>
                <a:ext cx="1600200" cy="3048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altLang="zh-CN" sz="1400" dirty="0" err="1" smtClean="0"/>
                  <a:t>pe</a:t>
                </a:r>
                <a:r>
                  <a:rPr lang="en-US" altLang="zh-CN" sz="1400" dirty="0" smtClean="0"/>
                  <a:t>/</a:t>
                </a:r>
                <a:r>
                  <a:rPr lang="en-US" altLang="zh-CN" sz="1400" dirty="0" err="1" smtClean="0"/>
                  <a:t>ikern</a:t>
                </a:r>
                <a:r>
                  <a:rPr lang="en-US" altLang="zh-CN" sz="1400" dirty="0" smtClean="0"/>
                  <a:t>/</a:t>
                </a:r>
                <a:r>
                  <a:rPr lang="en-US" altLang="zh-CN" sz="1400" dirty="0" err="1" smtClean="0"/>
                  <a:t>ihost_set</a:t>
                </a:r>
                <a:endParaRPr lang="en-US" sz="14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10200" y="9677400"/>
                <a:ext cx="685800" cy="3048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setcr3</a:t>
                </a:r>
                <a:endParaRPr lang="en-US" sz="14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419600" y="9677400"/>
                <a:ext cx="990600" cy="3048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bootloader</a:t>
                </a:r>
                <a:endParaRPr lang="en-US" sz="1400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81219" y="1380104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MBoot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90051" y="1684904"/>
              <a:ext cx="9906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pf</a:t>
              </a:r>
              <a:r>
                <a:rPr lang="en-US" sz="1400" dirty="0" err="1" smtClean="0"/>
                <a:t>_get</a:t>
              </a:r>
              <a:r>
                <a:rPr lang="en-US" altLang="zh-CN" sz="1400" dirty="0" smtClean="0"/>
                <a:t>/ret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895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58" y="2172138"/>
            <a:ext cx="8229600" cy="4212899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Introduce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allocation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  <a:endParaRPr lang="en-US" sz="2400" dirty="0" smtClean="0"/>
          </a:p>
          <a:p>
            <a:r>
              <a:rPr lang="en-US" sz="2400" dirty="0" smtClean="0"/>
              <a:t>Abstract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State</a:t>
            </a:r>
          </a:p>
          <a:p>
            <a:pPr lvl="1"/>
            <a:r>
              <a:rPr lang="en-US" altLang="zh-CN" sz="2400" dirty="0" err="1" smtClean="0">
                <a:solidFill>
                  <a:schemeClr val="accent1"/>
                </a:solidFill>
              </a:rPr>
              <a:t>iflags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pe</a:t>
            </a:r>
            <a:r>
              <a:rPr lang="en-US" altLang="zh-CN" sz="2400" dirty="0" smtClean="0">
                <a:solidFill>
                  <a:schemeClr val="accent1"/>
                </a:solidFill>
              </a:rPr>
              <a:t>,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ikern</a:t>
            </a:r>
            <a:r>
              <a:rPr lang="en-US" altLang="zh-CN" sz="2400" dirty="0" smtClean="0">
                <a:solidFill>
                  <a:schemeClr val="accent1"/>
                </a:solidFill>
              </a:rPr>
              <a:t>,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ihost</a:t>
            </a:r>
            <a:r>
              <a:rPr lang="en-US" altLang="zh-CN" sz="2400" dirty="0" smtClean="0">
                <a:solidFill>
                  <a:schemeClr val="accent1"/>
                </a:solidFill>
              </a:rPr>
              <a:t>,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ipt</a:t>
            </a:r>
            <a:r>
              <a:rPr lang="en-US" altLang="zh-CN" sz="2400" dirty="0" smtClean="0"/>
              <a:t>) </a:t>
            </a:r>
          </a:p>
          <a:p>
            <a:pPr lvl="1"/>
            <a:r>
              <a:rPr lang="en-US" altLang="zh-CN" sz="2400" dirty="0" smtClean="0">
                <a:solidFill>
                  <a:srgbClr val="4F81BD"/>
                </a:solidFill>
              </a:rPr>
              <a:t>AT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a</a:t>
            </a:r>
            <a:r>
              <a:rPr lang="en-US" altLang="zh-CN" sz="2400" dirty="0" smtClean="0"/>
              <a:t>llocation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t</a:t>
            </a:r>
            <a:r>
              <a:rPr lang="en-US" altLang="zh-CN" sz="2400" dirty="0" smtClean="0"/>
              <a:t>able</a:t>
            </a:r>
          </a:p>
          <a:p>
            <a:pPr lvl="1"/>
            <a:r>
              <a:rPr lang="en-US" altLang="zh-CN" sz="2400" dirty="0" err="1" smtClean="0">
                <a:solidFill>
                  <a:srgbClr val="4F81BD"/>
                </a:solidFill>
              </a:rPr>
              <a:t>nps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number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physical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pages</a:t>
            </a:r>
          </a:p>
          <a:p>
            <a:r>
              <a:rPr lang="en-US" sz="2400" dirty="0" smtClean="0"/>
              <a:t>Primitive</a:t>
            </a:r>
          </a:p>
          <a:p>
            <a:pPr lvl="1"/>
            <a:r>
              <a:rPr lang="en-US" sz="2400" dirty="0" err="1" smtClean="0">
                <a:solidFill>
                  <a:schemeClr val="accent6"/>
                </a:solidFill>
              </a:rPr>
              <a:t>iflags</a:t>
            </a:r>
            <a:r>
              <a:rPr lang="en-US" altLang="zh-CN" sz="2400" dirty="0" err="1" smtClean="0">
                <a:solidFill>
                  <a:schemeClr val="accent6"/>
                </a:solidFill>
              </a:rPr>
              <a:t>_set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primitives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value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>
                <a:solidFill>
                  <a:srgbClr val="4F81BD"/>
                </a:solidFill>
              </a:rPr>
              <a:t>iflags</a:t>
            </a:r>
            <a:endParaRPr lang="en-US" altLang="zh-CN" sz="2400" dirty="0" smtClean="0">
              <a:solidFill>
                <a:srgbClr val="4F81BD"/>
              </a:solidFill>
            </a:endParaRPr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at_get</a:t>
            </a:r>
            <a:r>
              <a:rPr lang="en-US" sz="2400" dirty="0" smtClean="0">
                <a:solidFill>
                  <a:srgbClr val="4F81BD"/>
                </a:solidFill>
              </a:rPr>
              <a:t>/set: </a:t>
            </a:r>
            <a:r>
              <a:rPr lang="en-US" sz="2400" dirty="0" smtClean="0"/>
              <a:t>getter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setter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chemeClr val="accent1"/>
                </a:solidFill>
              </a:rPr>
              <a:t>AT</a:t>
            </a:r>
          </a:p>
          <a:p>
            <a:pPr lvl="1"/>
            <a:r>
              <a:rPr lang="en-US" sz="2400" dirty="0" err="1" smtClean="0">
                <a:solidFill>
                  <a:schemeClr val="accent1"/>
                </a:solidFill>
              </a:rPr>
              <a:t>nps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_get</a:t>
            </a:r>
            <a:r>
              <a:rPr lang="en-US" altLang="zh-CN" sz="2400" dirty="0" smtClean="0">
                <a:solidFill>
                  <a:schemeClr val="accent1"/>
                </a:solidFill>
              </a:rPr>
              <a:t>/set:</a:t>
            </a:r>
            <a:r>
              <a:rPr lang="zh-CN" alt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getter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setter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nps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: </a:t>
            </a:r>
            <a:r>
              <a:rPr lang="en-US" dirty="0" err="1" smtClean="0"/>
              <a:t>MATIntro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9832" y="1352133"/>
            <a:ext cx="8763000" cy="609600"/>
            <a:chOff x="189832" y="1352133"/>
            <a:chExt cx="8763000" cy="609600"/>
          </a:xfrm>
        </p:grpSpPr>
        <p:sp>
          <p:nvSpPr>
            <p:cNvPr id="29" name="Rounded Rectangle 28"/>
            <p:cNvSpPr/>
            <p:nvPr/>
          </p:nvSpPr>
          <p:spPr>
            <a:xfrm>
              <a:off x="189832" y="1352133"/>
              <a:ext cx="8763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9832" y="1653956"/>
              <a:ext cx="3200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(MM,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init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CR3,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PFInfo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iflags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AT,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nps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838032" y="1656933"/>
              <a:ext cx="4038600" cy="304800"/>
              <a:chOff x="2971800" y="8305800"/>
              <a:chExt cx="4038600" cy="2286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96000" y="8305800"/>
                <a:ext cx="914400" cy="228600"/>
              </a:xfrm>
              <a:prstGeom prst="rect">
                <a:avLst/>
              </a:prstGeom>
              <a:solidFill>
                <a:srgbClr val="F2DCDB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iflags</a:t>
                </a:r>
                <a:r>
                  <a:rPr lang="en-US" altLang="zh-CN" sz="1400" dirty="0" err="1" smtClean="0"/>
                  <a:t>_set</a:t>
                </a:r>
                <a:endParaRPr lang="en-US" sz="14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410200" y="8305800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setcr3</a:t>
                </a:r>
                <a:endParaRPr lang="en-US" sz="14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419600" y="8305800"/>
                <a:ext cx="9906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bootloader</a:t>
                </a:r>
                <a:endParaRPr lang="en-US" sz="14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71800" y="8305800"/>
                <a:ext cx="685800" cy="228600"/>
              </a:xfrm>
              <a:prstGeom prst="rect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200" dirty="0" err="1" smtClean="0"/>
                  <a:t>at_get</a:t>
                </a:r>
                <a:r>
                  <a:rPr lang="en-US" altLang="zh-CN" sz="1200" dirty="0" smtClean="0"/>
                  <a:t>/</a:t>
                </a:r>
                <a:r>
                  <a:rPr lang="en-US" sz="1200" dirty="0" smtClean="0"/>
                  <a:t>set</a:t>
                </a:r>
                <a:endParaRPr lang="en-US" sz="12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657600" y="8305800"/>
                <a:ext cx="7620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200" dirty="0" smtClean="0"/>
                  <a:t>nps_get/set</a:t>
                </a:r>
                <a:endParaRPr lang="en-US" sz="1200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66032" y="1352133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MATIntro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47432" y="1656933"/>
              <a:ext cx="9906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pf</a:t>
              </a:r>
              <a:r>
                <a:rPr lang="en-US" sz="1400" dirty="0" err="1" smtClean="0"/>
                <a:t>_get</a:t>
              </a:r>
              <a:r>
                <a:rPr lang="en-US" altLang="zh-CN" sz="1400" dirty="0" smtClean="0"/>
                <a:t>/ret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0653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58" y="2995448"/>
            <a:ext cx="8229600" cy="3389589"/>
          </a:xfrm>
        </p:spPr>
        <p:txBody>
          <a:bodyPr>
            <a:noAutofit/>
          </a:bodyPr>
          <a:lstStyle/>
          <a:p>
            <a:r>
              <a:rPr lang="en-US" sz="2400" dirty="0" smtClean="0"/>
              <a:t>Initialize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allocation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provide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primitives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manipulate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allocation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</a:p>
          <a:p>
            <a:r>
              <a:rPr lang="en-US" sz="2400" dirty="0" smtClean="0"/>
              <a:t>Abstract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State</a:t>
            </a:r>
          </a:p>
          <a:p>
            <a:pPr lvl="1"/>
            <a:r>
              <a:rPr lang="en-US" sz="2000" dirty="0" err="1" smtClean="0">
                <a:solidFill>
                  <a:schemeClr val="accent1"/>
                </a:solidFill>
              </a:rPr>
              <a:t>minfo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>
                <a:solidFill>
                  <a:srgbClr val="4F81BD"/>
                </a:solidFill>
              </a:rPr>
              <a:t>nps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hidden</a:t>
            </a:r>
            <a:endParaRPr lang="en-US" sz="2000" dirty="0" smtClean="0"/>
          </a:p>
          <a:p>
            <a:r>
              <a:rPr lang="en-US" sz="2400" dirty="0" smtClean="0"/>
              <a:t>Primitive</a:t>
            </a:r>
          </a:p>
          <a:p>
            <a:pPr lvl="1"/>
            <a:r>
              <a:rPr lang="en-US" altLang="zh-CN" sz="2400" dirty="0" err="1" smtClean="0">
                <a:solidFill>
                  <a:schemeClr val="accent3"/>
                </a:solidFill>
              </a:rPr>
              <a:t>meminit</a:t>
            </a:r>
            <a:r>
              <a:rPr lang="en-US" altLang="zh-CN" sz="2400" dirty="0" smtClean="0">
                <a:solidFill>
                  <a:srgbClr val="9BBB59"/>
                </a:solidFill>
              </a:rPr>
              <a:t>:</a:t>
            </a:r>
            <a:r>
              <a:rPr lang="zh-CN" altLang="en-US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/>
              <a:t>initialize</a:t>
            </a:r>
            <a:r>
              <a:rPr lang="zh-CN" altLang="en-US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</a:rPr>
              <a:t>AT</a:t>
            </a:r>
            <a:r>
              <a:rPr lang="zh-CN" altLang="en-US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</a:rPr>
              <a:t>and</a:t>
            </a:r>
            <a:r>
              <a:rPr lang="zh-CN" altLang="en-US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nps</a:t>
            </a:r>
            <a:r>
              <a:rPr lang="zh-CN" alt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minfo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lvl="1"/>
            <a:r>
              <a:rPr lang="en-US" altLang="zh-CN" sz="2400" dirty="0" err="1" smtClean="0">
                <a:solidFill>
                  <a:srgbClr val="4F81BD"/>
                </a:solidFill>
              </a:rPr>
              <a:t>palloc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allocate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High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Memory</a:t>
            </a:r>
          </a:p>
          <a:p>
            <a:pPr lvl="1"/>
            <a:r>
              <a:rPr lang="en-US" altLang="zh-CN" sz="2400" dirty="0" err="1" smtClean="0">
                <a:solidFill>
                  <a:srgbClr val="4F81BD"/>
                </a:solidFill>
              </a:rPr>
              <a:t>pfree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free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  <a:endParaRPr lang="en-US" sz="2400" dirty="0" smtClean="0"/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err="1" smtClean="0"/>
              <a:t>MATOp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4: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0648" y="1417638"/>
            <a:ext cx="8775104" cy="1371600"/>
            <a:chOff x="260648" y="1417638"/>
            <a:chExt cx="8775104" cy="1371600"/>
          </a:xfrm>
        </p:grpSpPr>
        <p:sp>
          <p:nvSpPr>
            <p:cNvPr id="52" name="Rounded Rectangle 51"/>
            <p:cNvSpPr/>
            <p:nvPr/>
          </p:nvSpPr>
          <p:spPr>
            <a:xfrm>
              <a:off x="272752" y="1417638"/>
              <a:ext cx="8763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72752" y="2179638"/>
              <a:ext cx="8763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0648" y="2481461"/>
              <a:ext cx="3212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MM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init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CR3,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PFInfo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iflags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AT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nps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768552" y="2484438"/>
              <a:ext cx="4191000" cy="304800"/>
              <a:chOff x="2971800" y="8305800"/>
              <a:chExt cx="4191000" cy="2286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248400" y="8305800"/>
                <a:ext cx="914400" cy="228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iflags</a:t>
                </a:r>
                <a:r>
                  <a:rPr lang="en-US" altLang="zh-CN" sz="1400" dirty="0" err="1" smtClean="0"/>
                  <a:t>_set</a:t>
                </a:r>
                <a:endParaRPr lang="en-US" sz="14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562600" y="8305800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setcr3</a:t>
                </a:r>
                <a:endParaRPr lang="en-US" sz="14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724400" y="8305800"/>
                <a:ext cx="8382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meminit</a:t>
                </a:r>
                <a:endParaRPr lang="en-US" sz="1400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971800" y="8305800"/>
                <a:ext cx="9906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at_get/set</a:t>
                </a:r>
                <a:endParaRPr lang="en-US" sz="1400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962400" y="8305800"/>
                <a:ext cx="7620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nps_get</a:t>
                </a:r>
                <a:endParaRPr lang="en-US" sz="1400" dirty="0"/>
              </a:p>
            </p:txBody>
          </p:sp>
        </p:grpSp>
        <p:cxnSp>
          <p:nvCxnSpPr>
            <p:cNvPr id="66" name="Straight Arrow Connector 65"/>
            <p:cNvCxnSpPr>
              <a:stCxn id="86" idx="2"/>
              <a:endCxn id="65" idx="0"/>
            </p:cNvCxnSpPr>
            <p:nvPr/>
          </p:nvCxnSpPr>
          <p:spPr>
            <a:xfrm>
              <a:off x="5340052" y="2332038"/>
              <a:ext cx="8001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86" idx="2"/>
              <a:endCxn id="64" idx="0"/>
            </p:cNvCxnSpPr>
            <p:nvPr/>
          </p:nvCxnSpPr>
          <p:spPr>
            <a:xfrm flipH="1">
              <a:off x="5263852" y="2332038"/>
              <a:ext cx="762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85" idx="2"/>
              <a:endCxn id="64" idx="0"/>
            </p:cNvCxnSpPr>
            <p:nvPr/>
          </p:nvCxnSpPr>
          <p:spPr>
            <a:xfrm>
              <a:off x="4959052" y="2332038"/>
              <a:ext cx="3048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60648" y="1719461"/>
              <a:ext cx="2831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init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CR3,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PFInfo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iflags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AT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nps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158952" y="1722438"/>
              <a:ext cx="4800600" cy="304800"/>
              <a:chOff x="2374304" y="6934200"/>
              <a:chExt cx="4800600" cy="2286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6260504" y="6934200"/>
                <a:ext cx="914400" cy="228600"/>
              </a:xfrm>
              <a:prstGeom prst="rect">
                <a:avLst/>
              </a:prstGeom>
              <a:solidFill>
                <a:srgbClr val="F2DCDB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iflags</a:t>
                </a:r>
                <a:r>
                  <a:rPr lang="en-US" altLang="zh-CN" sz="1400" dirty="0" err="1" smtClean="0"/>
                  <a:t>_set</a:t>
                </a:r>
                <a:endParaRPr lang="en-US" sz="1400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498504" y="6934200"/>
                <a:ext cx="7620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setcr3</a:t>
                </a:r>
                <a:endParaRPr lang="en-US" sz="14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660304" y="6934200"/>
                <a:ext cx="8382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meminit</a:t>
                </a:r>
                <a:endParaRPr lang="en-US" sz="1400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374304" y="6934200"/>
                <a:ext cx="621704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pfree</a:t>
                </a:r>
                <a:endParaRPr lang="en-US" sz="14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983904" y="6934200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smtClean="0"/>
                  <a:t>palloc</a:t>
                </a:r>
                <a:endParaRPr lang="en-US" sz="1400" dirty="0"/>
              </a:p>
            </p:txBody>
          </p:sp>
        </p:grpSp>
        <p:cxnSp>
          <p:nvCxnSpPr>
            <p:cNvPr id="77" name="Straight Arrow Connector 76"/>
            <p:cNvCxnSpPr>
              <a:stCxn id="72" idx="2"/>
              <a:endCxn id="61" idx="0"/>
            </p:cNvCxnSpPr>
            <p:nvPr/>
          </p:nvCxnSpPr>
          <p:spPr>
            <a:xfrm>
              <a:off x="8502352" y="2027238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3" idx="2"/>
              <a:endCxn id="62" idx="0"/>
            </p:cNvCxnSpPr>
            <p:nvPr/>
          </p:nvCxnSpPr>
          <p:spPr>
            <a:xfrm>
              <a:off x="7664152" y="2027238"/>
              <a:ext cx="381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4" idx="2"/>
              <a:endCxn id="63" idx="0"/>
            </p:cNvCxnSpPr>
            <p:nvPr/>
          </p:nvCxnSpPr>
          <p:spPr>
            <a:xfrm>
              <a:off x="6864052" y="2027238"/>
              <a:ext cx="762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6" idx="2"/>
              <a:endCxn id="86" idx="0"/>
            </p:cNvCxnSpPr>
            <p:nvPr/>
          </p:nvCxnSpPr>
          <p:spPr>
            <a:xfrm>
              <a:off x="5111452" y="2027238"/>
              <a:ext cx="2286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5" idx="2"/>
              <a:endCxn id="85" idx="0"/>
            </p:cNvCxnSpPr>
            <p:nvPr/>
          </p:nvCxnSpPr>
          <p:spPr>
            <a:xfrm>
              <a:off x="4469804" y="2027238"/>
              <a:ext cx="489248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48952" y="2179638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MATOp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8952" y="1417638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MAT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4768552" y="2179638"/>
              <a:ext cx="762000" cy="152400"/>
              <a:chOff x="5105400" y="6324600"/>
              <a:chExt cx="762000" cy="152400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5105400" y="6324600"/>
                <a:ext cx="381000" cy="152400"/>
              </a:xfrm>
              <a:prstGeom prst="rect">
                <a:avLst/>
              </a:prstGeom>
              <a:solidFill>
                <a:srgbClr val="B7DEE8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endParaRPr lang="en-US" sz="1100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5486400" y="6324600"/>
                <a:ext cx="381000" cy="152400"/>
              </a:xfrm>
              <a:prstGeom prst="rect">
                <a:avLst/>
              </a:prstGeom>
              <a:solidFill>
                <a:srgbClr val="B7DEE8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endParaRPr lang="en-US" sz="1100" dirty="0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3777952" y="2484438"/>
              <a:ext cx="9906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pf</a:t>
              </a:r>
              <a:r>
                <a:rPr lang="en-US" sz="1400" dirty="0" err="1" smtClean="0"/>
                <a:t>_get</a:t>
              </a:r>
              <a:r>
                <a:rPr lang="en-US" altLang="zh-CN" sz="1400" dirty="0" smtClean="0"/>
                <a:t>/ret</a:t>
              </a:r>
              <a:endParaRPr lang="en-US" sz="14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549352" y="1722438"/>
              <a:ext cx="609600" cy="3048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pf</a:t>
              </a:r>
              <a:r>
                <a:rPr lang="en-US" sz="1200" dirty="0" err="1" smtClean="0"/>
                <a:t>_get</a:t>
              </a:r>
              <a:r>
                <a:rPr lang="en-US" altLang="zh-CN" sz="1200" dirty="0" smtClean="0"/>
                <a:t>/ret</a:t>
              </a:r>
              <a:endParaRPr lang="en-US" sz="1200" dirty="0"/>
            </a:p>
          </p:txBody>
        </p:sp>
        <p:cxnSp>
          <p:nvCxnSpPr>
            <p:cNvPr id="92" name="Straight Arrow Connector 91"/>
            <p:cNvCxnSpPr>
              <a:stCxn id="91" idx="2"/>
              <a:endCxn id="90" idx="0"/>
            </p:cNvCxnSpPr>
            <p:nvPr/>
          </p:nvCxnSpPr>
          <p:spPr>
            <a:xfrm>
              <a:off x="3854152" y="2027238"/>
              <a:ext cx="4191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7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58" y="2172138"/>
            <a:ext cx="8229600" cy="4212899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Introduce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two-level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pool</a:t>
            </a:r>
            <a:endParaRPr lang="en-US" sz="2400" dirty="0" smtClean="0"/>
          </a:p>
          <a:p>
            <a:r>
              <a:rPr lang="en-US" sz="2400" dirty="0" smtClean="0"/>
              <a:t>Abstract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State</a:t>
            </a:r>
          </a:p>
          <a:p>
            <a:pPr lvl="1"/>
            <a:r>
              <a:rPr lang="en-US" altLang="zh-CN" sz="2400" dirty="0" smtClean="0">
                <a:solidFill>
                  <a:srgbClr val="4F81BD"/>
                </a:solidFill>
              </a:rPr>
              <a:t>PT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current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index</a:t>
            </a:r>
          </a:p>
          <a:p>
            <a:pPr lvl="1"/>
            <a:r>
              <a:rPr lang="en-US" altLang="zh-CN" sz="2400" dirty="0" err="1" smtClean="0">
                <a:solidFill>
                  <a:srgbClr val="4F81BD"/>
                </a:solidFill>
              </a:rPr>
              <a:t>ptp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pool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(64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tables)</a:t>
            </a:r>
          </a:p>
          <a:p>
            <a:r>
              <a:rPr lang="en-US" sz="2400" dirty="0" smtClean="0"/>
              <a:t>Primitive</a:t>
            </a:r>
          </a:p>
          <a:p>
            <a:pPr lvl="1"/>
            <a:r>
              <a:rPr lang="en-US" altLang="zh-CN" sz="2400" dirty="0" err="1" smtClean="0">
                <a:solidFill>
                  <a:schemeClr val="accent1"/>
                </a:solidFill>
              </a:rPr>
              <a:t>setPDE</a:t>
            </a:r>
            <a:r>
              <a:rPr lang="en-US" altLang="zh-CN" sz="2400" dirty="0" smtClean="0">
                <a:solidFill>
                  <a:schemeClr val="accent1"/>
                </a:solidFill>
              </a:rPr>
              <a:t>:</a:t>
            </a:r>
            <a:r>
              <a:rPr lang="zh-CN" altLang="en-US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/>
              <a:t>s</a:t>
            </a:r>
            <a:r>
              <a:rPr lang="en-US" sz="2400" dirty="0" smtClean="0"/>
              <a:t>etter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first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level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 entry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lvl="1"/>
            <a:r>
              <a:rPr lang="en-US" sz="2400" dirty="0" smtClean="0">
                <a:solidFill>
                  <a:srgbClr val="4F81BD"/>
                </a:solidFill>
              </a:rPr>
              <a:t>get/set</a:t>
            </a:r>
            <a:r>
              <a:rPr lang="en-US" altLang="zh-CN" sz="2400" dirty="0" smtClean="0">
                <a:solidFill>
                  <a:srgbClr val="4F81BD"/>
                </a:solidFill>
              </a:rPr>
              <a:t>/</a:t>
            </a:r>
            <a:r>
              <a:rPr lang="en-US" altLang="zh-CN" sz="2400" dirty="0" err="1" smtClean="0">
                <a:solidFill>
                  <a:srgbClr val="4F81BD"/>
                </a:solidFill>
              </a:rPr>
              <a:t>rmv_PTE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sz="2400" dirty="0" smtClean="0"/>
              <a:t>getter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setter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second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level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entry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5: </a:t>
            </a:r>
            <a:r>
              <a:rPr lang="en-US" dirty="0" err="1" smtClean="0"/>
              <a:t>MPTIntro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49896" y="1417638"/>
            <a:ext cx="7632104" cy="609600"/>
            <a:chOff x="749896" y="1417638"/>
            <a:chExt cx="7632104" cy="609600"/>
          </a:xfrm>
        </p:grpSpPr>
        <p:sp>
          <p:nvSpPr>
            <p:cNvPr id="13" name="Rounded Rectangle 12"/>
            <p:cNvSpPr/>
            <p:nvPr/>
          </p:nvSpPr>
          <p:spPr>
            <a:xfrm>
              <a:off x="762000" y="1417638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9896" y="1719461"/>
              <a:ext cx="2069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init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iflags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AT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PT,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ptp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505200" y="1722438"/>
              <a:ext cx="4800600" cy="304800"/>
              <a:chOff x="3136304" y="5867400"/>
              <a:chExt cx="4800600" cy="2286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022504" y="5867400"/>
                <a:ext cx="914400" cy="228600"/>
              </a:xfrm>
              <a:prstGeom prst="rect">
                <a:avLst/>
              </a:prstGeom>
              <a:solidFill>
                <a:srgbClr val="F2DCDB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iflags</a:t>
                </a:r>
                <a:r>
                  <a:rPr lang="en-US" altLang="zh-CN" sz="1400" dirty="0" err="1" smtClean="0"/>
                  <a:t>_set</a:t>
                </a:r>
                <a:endParaRPr lang="en-US" sz="14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412904" y="5867400"/>
                <a:ext cx="6096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setPT</a:t>
                </a:r>
                <a:endParaRPr lang="en-US" sz="14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136304" y="5867400"/>
                <a:ext cx="9906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palloc</a:t>
                </a:r>
                <a:r>
                  <a:rPr lang="en-US" altLang="zh-CN" sz="1400" dirty="0" smtClean="0"/>
                  <a:t>/</a:t>
                </a:r>
                <a:r>
                  <a:rPr lang="en-US" sz="1400" dirty="0" smtClean="0"/>
                  <a:t>free</a:t>
                </a:r>
                <a:endParaRPr lang="en-US" sz="14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26904" y="5867400"/>
                <a:ext cx="7620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200" dirty="0" smtClean="0"/>
                  <a:t>get/set/</a:t>
                </a:r>
                <a:r>
                  <a:rPr lang="en-US" sz="1200" dirty="0" err="1" smtClean="0"/>
                  <a:t>rmv_PTE</a:t>
                </a:r>
                <a:endParaRPr lang="en-US" sz="12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888904" y="5867400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setPDE</a:t>
                </a:r>
                <a:endParaRPr lang="en-US" sz="14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574704" y="5867400"/>
                <a:ext cx="8382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meminit</a:t>
                </a:r>
                <a:endParaRPr lang="en-US" sz="14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838200" y="1417638"/>
              <a:ext cx="167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MPTIntro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884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58" y="3696146"/>
            <a:ext cx="8229600" cy="2785242"/>
          </a:xfrm>
        </p:spPr>
        <p:txBody>
          <a:bodyPr>
            <a:noAutofit/>
          </a:bodyPr>
          <a:lstStyle/>
          <a:p>
            <a:r>
              <a:rPr lang="en-US" sz="2400" dirty="0" smtClean="0"/>
              <a:t>Initialize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pt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pool</a:t>
            </a:r>
          </a:p>
          <a:p>
            <a:r>
              <a:rPr lang="en-US" sz="2400" dirty="0" smtClean="0"/>
              <a:t>Primitive</a:t>
            </a:r>
          </a:p>
          <a:p>
            <a:pPr lvl="1"/>
            <a:r>
              <a:rPr lang="en-US" altLang="zh-CN" sz="2400" dirty="0" err="1" smtClean="0">
                <a:solidFill>
                  <a:schemeClr val="accent1"/>
                </a:solidFill>
              </a:rPr>
              <a:t>PT_inst</a:t>
            </a:r>
            <a:r>
              <a:rPr lang="en-US" altLang="zh-CN" sz="2400" dirty="0" smtClean="0">
                <a:solidFill>
                  <a:schemeClr val="accent1"/>
                </a:solidFill>
              </a:rPr>
              <a:t>/read/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rmv</a:t>
            </a:r>
            <a:r>
              <a:rPr lang="en-US" altLang="zh-CN" sz="2400" dirty="0" smtClean="0">
                <a:solidFill>
                  <a:schemeClr val="accent1"/>
                </a:solidFill>
              </a:rPr>
              <a:t>:</a:t>
            </a:r>
            <a:r>
              <a:rPr lang="zh-CN" altLang="en-US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/>
              <a:t>insert/read/remove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to/from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pt</a:t>
            </a:r>
            <a:endParaRPr lang="en-US" altLang="zh-CN" sz="2400" dirty="0" smtClean="0"/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PTinitComm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sz="2400" dirty="0" smtClean="0"/>
              <a:t>initialize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Memory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part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pts</a:t>
            </a:r>
            <a:endParaRPr lang="en-US" altLang="zh-CN" sz="2400" dirty="0" smtClean="0"/>
          </a:p>
          <a:p>
            <a:pPr lvl="1"/>
            <a:r>
              <a:rPr lang="en-US" sz="2400" dirty="0" err="1" smtClean="0">
                <a:solidFill>
                  <a:srgbClr val="4F81BD"/>
                </a:solidFill>
              </a:rPr>
              <a:t>PTinitKern</a:t>
            </a:r>
            <a:r>
              <a:rPr lang="en-US" sz="2400" dirty="0" smtClean="0">
                <a:solidFill>
                  <a:srgbClr val="4F81BD"/>
                </a:solidFill>
              </a:rPr>
              <a:t>: </a:t>
            </a:r>
            <a:r>
              <a:rPr lang="en-US" sz="2400" dirty="0" smtClean="0"/>
              <a:t>initialize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smtClean="0"/>
              <a:t>High</a:t>
            </a:r>
            <a:r>
              <a:rPr lang="zh-CN" altLang="en-US" sz="2400" smtClean="0"/>
              <a:t> </a:t>
            </a:r>
            <a:r>
              <a:rPr lang="en-US" altLang="zh-CN" sz="2400" dirty="0" smtClean="0"/>
              <a:t>Memory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part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kernel’s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pt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index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0)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6</a:t>
            </a:r>
            <a:r>
              <a:rPr lang="en-US" dirty="0" smtClean="0"/>
              <a:t>: </a:t>
            </a:r>
            <a:r>
              <a:rPr lang="en-US" dirty="0" err="1" smtClean="0"/>
              <a:t>MPTOp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8: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MPTKern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62000" y="1440441"/>
            <a:ext cx="7620000" cy="2133600"/>
            <a:chOff x="762000" y="1440441"/>
            <a:chExt cx="7620000" cy="2133600"/>
          </a:xfrm>
        </p:grpSpPr>
        <p:sp>
          <p:nvSpPr>
            <p:cNvPr id="22" name="Rounded Rectangle 21"/>
            <p:cNvSpPr/>
            <p:nvPr/>
          </p:nvSpPr>
          <p:spPr>
            <a:xfrm>
              <a:off x="762000" y="1440441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62000" y="2202441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62000" y="2964441"/>
              <a:ext cx="7620000" cy="609600"/>
            </a:xfrm>
            <a:prstGeom prst="roundRect">
              <a:avLst/>
            </a:prstGeom>
            <a:solidFill>
              <a:srgbClr val="F2F2F2"/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2000" y="3266264"/>
              <a:ext cx="198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init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iflags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AT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 PT,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ptp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352800" y="3269241"/>
              <a:ext cx="4953000" cy="304800"/>
              <a:chOff x="2907704" y="5867400"/>
              <a:chExt cx="4953000" cy="2286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946304" y="5867400"/>
                <a:ext cx="914400" cy="228600"/>
              </a:xfrm>
              <a:prstGeom prst="rect">
                <a:avLst/>
              </a:prstGeom>
              <a:solidFill>
                <a:srgbClr val="F2DCDB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iflags</a:t>
                </a:r>
                <a:r>
                  <a:rPr lang="en-US" altLang="zh-CN" sz="1400" dirty="0" err="1" smtClean="0"/>
                  <a:t>_set</a:t>
                </a:r>
                <a:endParaRPr lang="en-US" sz="14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336704" y="5867400"/>
                <a:ext cx="6096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setPT</a:t>
                </a:r>
                <a:endParaRPr lang="en-US" sz="14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907704" y="5867400"/>
                <a:ext cx="9906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palloc</a:t>
                </a:r>
                <a:r>
                  <a:rPr lang="en-US" altLang="zh-CN" sz="1400" dirty="0" smtClean="0"/>
                  <a:t>/</a:t>
                </a:r>
                <a:r>
                  <a:rPr lang="en-US" sz="1400" dirty="0" smtClean="0"/>
                  <a:t>free</a:t>
                </a:r>
                <a:endParaRPr lang="en-US" sz="14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898304" y="5867400"/>
                <a:ext cx="9144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200" dirty="0" err="1" smtClean="0"/>
                  <a:t>PT_insrt</a:t>
                </a:r>
                <a:r>
                  <a:rPr lang="en-US" sz="1200" dirty="0" smtClean="0"/>
                  <a:t>/read/rmv</a:t>
                </a:r>
                <a:endParaRPr lang="en-US" sz="12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812704" y="5867400"/>
                <a:ext cx="6858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setPDE</a:t>
                </a:r>
                <a:endParaRPr lang="en-US" sz="14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498504" y="5867400"/>
                <a:ext cx="8382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meminit</a:t>
                </a:r>
                <a:endParaRPr lang="en-US" sz="1400" dirty="0"/>
              </a:p>
            </p:txBody>
          </p:sp>
        </p:grpSp>
        <p:cxnSp>
          <p:nvCxnSpPr>
            <p:cNvPr id="34" name="Straight Arrow Connector 33"/>
            <p:cNvCxnSpPr>
              <a:stCxn id="69" idx="2"/>
              <a:endCxn id="32" idx="0"/>
            </p:cNvCxnSpPr>
            <p:nvPr/>
          </p:nvCxnSpPr>
          <p:spPr>
            <a:xfrm>
              <a:off x="5600700" y="3116841"/>
              <a:ext cx="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69" idx="2"/>
              <a:endCxn id="31" idx="0"/>
            </p:cNvCxnSpPr>
            <p:nvPr/>
          </p:nvCxnSpPr>
          <p:spPr>
            <a:xfrm flipH="1">
              <a:off x="4800600" y="3116841"/>
              <a:ext cx="8001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69" idx="2"/>
              <a:endCxn id="33" idx="0"/>
            </p:cNvCxnSpPr>
            <p:nvPr/>
          </p:nvCxnSpPr>
          <p:spPr>
            <a:xfrm>
              <a:off x="5600700" y="3116841"/>
              <a:ext cx="7620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62000" y="2504264"/>
              <a:ext cx="198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init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iflags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AT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 PT,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ptp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124200" y="2507241"/>
              <a:ext cx="5181600" cy="304800"/>
              <a:chOff x="3441104" y="5867400"/>
              <a:chExt cx="5181600" cy="2286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708304" y="5867400"/>
                <a:ext cx="914400" cy="228600"/>
              </a:xfrm>
              <a:prstGeom prst="rect">
                <a:avLst/>
              </a:prstGeom>
              <a:solidFill>
                <a:srgbClr val="F2DCDB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iflags</a:t>
                </a:r>
                <a:r>
                  <a:rPr lang="en-US" altLang="zh-CN" sz="1400" dirty="0" err="1" smtClean="0"/>
                  <a:t>_set</a:t>
                </a:r>
                <a:endParaRPr lang="en-US" sz="1400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098704" y="5867400"/>
                <a:ext cx="6096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setPT</a:t>
                </a:r>
                <a:endParaRPr lang="en-US" sz="14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41104" y="5867400"/>
                <a:ext cx="9906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palloc</a:t>
                </a:r>
                <a:r>
                  <a:rPr lang="en-US" altLang="zh-CN" sz="1400" dirty="0" smtClean="0"/>
                  <a:t>/</a:t>
                </a:r>
                <a:r>
                  <a:rPr lang="en-US" sz="1400" dirty="0" smtClean="0"/>
                  <a:t>free</a:t>
                </a:r>
                <a:endParaRPr lang="en-US" sz="14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431704" y="5867400"/>
                <a:ext cx="1524000" cy="228600"/>
              </a:xfrm>
              <a:prstGeom prst="rect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PT_insrt</a:t>
                </a:r>
                <a:r>
                  <a:rPr lang="en-US" sz="1400" dirty="0" smtClean="0"/>
                  <a:t>/read/rmv</a:t>
                </a:r>
                <a:endParaRPr lang="en-US" sz="14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955704" y="5867400"/>
                <a:ext cx="11430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PTInitComm</a:t>
                </a:r>
                <a:endParaRPr lang="en-US" sz="1400" dirty="0"/>
              </a:p>
            </p:txBody>
          </p:sp>
        </p:grpSp>
        <p:cxnSp>
          <p:nvCxnSpPr>
            <p:cNvPr id="44" name="Straight Arrow Connector 43"/>
            <p:cNvCxnSpPr>
              <a:stCxn id="71" idx="2"/>
              <a:endCxn id="42" idx="0"/>
            </p:cNvCxnSpPr>
            <p:nvPr/>
          </p:nvCxnSpPr>
          <p:spPr>
            <a:xfrm flipH="1">
              <a:off x="4876800" y="2354841"/>
              <a:ext cx="8763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71" idx="2"/>
              <a:endCxn id="43" idx="0"/>
            </p:cNvCxnSpPr>
            <p:nvPr/>
          </p:nvCxnSpPr>
          <p:spPr>
            <a:xfrm>
              <a:off x="5753100" y="2354841"/>
              <a:ext cx="457200" cy="15240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9" idx="2"/>
              <a:endCxn id="28" idx="0"/>
            </p:cNvCxnSpPr>
            <p:nvPr/>
          </p:nvCxnSpPr>
          <p:spPr>
            <a:xfrm>
              <a:off x="7848600" y="2812041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0" idx="2"/>
              <a:endCxn id="29" idx="0"/>
            </p:cNvCxnSpPr>
            <p:nvPr/>
          </p:nvCxnSpPr>
          <p:spPr>
            <a:xfrm>
              <a:off x="7086600" y="2812041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1" idx="2"/>
              <a:endCxn id="30" idx="0"/>
            </p:cNvCxnSpPr>
            <p:nvPr/>
          </p:nvCxnSpPr>
          <p:spPr>
            <a:xfrm>
              <a:off x="3619500" y="2812041"/>
              <a:ext cx="2286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2" idx="2"/>
              <a:endCxn id="31" idx="0"/>
            </p:cNvCxnSpPr>
            <p:nvPr/>
          </p:nvCxnSpPr>
          <p:spPr>
            <a:xfrm flipH="1">
              <a:off x="4800600" y="2812041"/>
              <a:ext cx="762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3" idx="2"/>
              <a:endCxn id="69" idx="0"/>
            </p:cNvCxnSpPr>
            <p:nvPr/>
          </p:nvCxnSpPr>
          <p:spPr>
            <a:xfrm flipH="1">
              <a:off x="5600700" y="2812041"/>
              <a:ext cx="6096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62000" y="1742264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init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err="1" smtClean="0">
                  <a:latin typeface="Arial" pitchFamily="34" charset="0"/>
                  <a:cs typeface="Arial" pitchFamily="34" charset="0"/>
                </a:rPr>
                <a:t>iflags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</a:t>
              </a:r>
              <a:r>
                <a:rPr lang="zh-CN" alt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400" dirty="0" smtClean="0">
                  <a:latin typeface="Arial" pitchFamily="34" charset="0"/>
                  <a:cs typeface="Arial" pitchFamily="34" charset="0"/>
                </a:rPr>
                <a:t>AT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, PT, </a:t>
              </a:r>
              <a:r>
                <a:rPr lang="en-US" altLang="zh-CN" sz="1400" dirty="0" err="1">
                  <a:latin typeface="Arial" pitchFamily="34" charset="0"/>
                  <a:cs typeface="Arial" pitchFamily="34" charset="0"/>
                </a:rPr>
                <a:t>ptp</a:t>
              </a:r>
              <a:r>
                <a:rPr lang="en-US" altLang="zh-CN" sz="1400" dirty="0">
                  <a:latin typeface="Arial" pitchFamily="34" charset="0"/>
                  <a:cs typeface="Arial" pitchFamily="34" charset="0"/>
                </a:rPr>
                <a:t>)   </a:t>
              </a:r>
              <a:endParaRPr lang="zh-CN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76600" y="1745241"/>
              <a:ext cx="5029200" cy="304800"/>
              <a:chOff x="3898304" y="5867400"/>
              <a:chExt cx="5029200" cy="2286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8013104" y="5867400"/>
                <a:ext cx="914400" cy="228600"/>
              </a:xfrm>
              <a:prstGeom prst="rect">
                <a:avLst/>
              </a:prstGeom>
              <a:solidFill>
                <a:srgbClr val="F2DCDB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iflags</a:t>
                </a:r>
                <a:r>
                  <a:rPr lang="en-US" altLang="zh-CN" sz="1400" dirty="0" err="1" smtClean="0"/>
                  <a:t>_set</a:t>
                </a:r>
                <a:endParaRPr lang="en-US" sz="14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403504" y="5867400"/>
                <a:ext cx="6096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setPT</a:t>
                </a:r>
                <a:endParaRPr lang="en-US" sz="1400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898304" y="5867400"/>
                <a:ext cx="9906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palloc</a:t>
                </a:r>
                <a:r>
                  <a:rPr lang="en-US" altLang="zh-CN" sz="1400" dirty="0" smtClean="0"/>
                  <a:t>/</a:t>
                </a:r>
                <a:r>
                  <a:rPr lang="en-US" sz="1400" dirty="0" smtClean="0"/>
                  <a:t>free</a:t>
                </a:r>
                <a:endParaRPr lang="en-US" sz="14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888904" y="5867400"/>
                <a:ext cx="1524000" cy="228600"/>
              </a:xfrm>
              <a:prstGeom prst="rect">
                <a:avLst/>
              </a:prstGeom>
              <a:solidFill>
                <a:srgbClr val="FFFFFF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PT_insrt</a:t>
                </a:r>
                <a:r>
                  <a:rPr lang="en-US" sz="1400" dirty="0" smtClean="0"/>
                  <a:t>/read/rmv</a:t>
                </a:r>
                <a:endParaRPr lang="en-US" sz="14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412904" y="5867400"/>
                <a:ext cx="990600" cy="228600"/>
              </a:xfrm>
              <a:prstGeom prst="rect">
                <a:avLst/>
              </a:prstGeom>
              <a:solidFill>
                <a:srgbClr val="D7E4B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 err="1" smtClean="0"/>
                  <a:t>PTInitKern</a:t>
                </a:r>
                <a:endParaRPr lang="en-US" sz="1400" dirty="0"/>
              </a:p>
            </p:txBody>
          </p:sp>
        </p:grpSp>
        <p:cxnSp>
          <p:nvCxnSpPr>
            <p:cNvPr id="60" name="Straight Arrow Connector 59"/>
            <p:cNvCxnSpPr>
              <a:stCxn id="53" idx="2"/>
              <a:endCxn id="39" idx="0"/>
            </p:cNvCxnSpPr>
            <p:nvPr/>
          </p:nvCxnSpPr>
          <p:spPr>
            <a:xfrm>
              <a:off x="7848600" y="2050041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4" idx="2"/>
              <a:endCxn id="40" idx="0"/>
            </p:cNvCxnSpPr>
            <p:nvPr/>
          </p:nvCxnSpPr>
          <p:spPr>
            <a:xfrm>
              <a:off x="7086600" y="2050041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5" idx="2"/>
              <a:endCxn id="41" idx="0"/>
            </p:cNvCxnSpPr>
            <p:nvPr/>
          </p:nvCxnSpPr>
          <p:spPr>
            <a:xfrm flipH="1">
              <a:off x="3619500" y="2050041"/>
              <a:ext cx="1524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6" idx="2"/>
              <a:endCxn id="42" idx="0"/>
            </p:cNvCxnSpPr>
            <p:nvPr/>
          </p:nvCxnSpPr>
          <p:spPr>
            <a:xfrm flipH="1">
              <a:off x="4876800" y="2050041"/>
              <a:ext cx="1524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7" idx="2"/>
              <a:endCxn id="71" idx="0"/>
            </p:cNvCxnSpPr>
            <p:nvPr/>
          </p:nvCxnSpPr>
          <p:spPr>
            <a:xfrm flipH="1">
              <a:off x="5753100" y="2050041"/>
              <a:ext cx="5334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838200" y="2964441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MPTOp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8200" y="2202441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MPTComm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8200" y="1440441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>
                  <a:latin typeface="Arial" pitchFamily="34" charset="0"/>
                  <a:cs typeface="Arial" pitchFamily="34" charset="0"/>
                </a:rPr>
                <a:t>MPTKern</a:t>
              </a:r>
              <a:r>
                <a:rPr lang="en-US" altLang="zh-CN" sz="1600" b="1" dirty="0" smtClean="0">
                  <a:latin typeface="Arial" pitchFamily="34" charset="0"/>
                  <a:cs typeface="Arial" pitchFamily="34" charset="0"/>
                </a:rPr>
                <a:t> Layer</a:t>
              </a:r>
              <a:endParaRPr lang="zh-CN" alt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410200" y="2964441"/>
              <a:ext cx="381000" cy="152400"/>
            </a:xfrm>
            <a:prstGeom prst="rect">
              <a:avLst/>
            </a:prstGeom>
            <a:solidFill>
              <a:srgbClr val="B7DEE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562600" y="2202441"/>
              <a:ext cx="381000" cy="152400"/>
            </a:xfrm>
            <a:prstGeom prst="rect">
              <a:avLst/>
            </a:prstGeom>
            <a:solidFill>
              <a:srgbClr val="B7DEE8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395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2539</Words>
  <Application>Microsoft Macintosh PowerPoint</Application>
  <PresentationFormat>On-screen Show (4:3)</PresentationFormat>
  <Paragraphs>483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Layer Details of mCertiKOS</vt:lpstr>
      <vt:lpstr>http://mcertikos.parseapp.com</vt:lpstr>
      <vt:lpstr>Memory Management</vt:lpstr>
      <vt:lpstr>1: MBoot Layer</vt:lpstr>
      <vt:lpstr>1: MBoot Layer</vt:lpstr>
      <vt:lpstr>2: MATIntro Layer</vt:lpstr>
      <vt:lpstr>3: MATOp Layer – 4: MAT Layer</vt:lpstr>
      <vt:lpstr>5: MPTIntro Layer</vt:lpstr>
      <vt:lpstr>6: MPTOp Layer – 8: MPTKern Layer</vt:lpstr>
      <vt:lpstr>9: MPTInit Layer</vt:lpstr>
      <vt:lpstr>10: MPTBit Layer – 11: MPTNew Layer</vt:lpstr>
      <vt:lpstr>Process Management</vt:lpstr>
      <vt:lpstr>12: PKCtx Layer – 13: PKCtxNew Layer</vt:lpstr>
      <vt:lpstr>14: PTCBintro Layer – 15: PTCBInit Layer</vt:lpstr>
      <vt:lpstr>16: PTDQintro Layer – 17: PTDQInit Layer</vt:lpstr>
      <vt:lpstr>18: PAbQueue Layer</vt:lpstr>
      <vt:lpstr>18: PAbQueue Layer</vt:lpstr>
      <vt:lpstr>19: PCID Layer</vt:lpstr>
      <vt:lpstr>20: PSched Layer - 21: PThread Layer</vt:lpstr>
      <vt:lpstr>22: PIPCIntro Layer</vt:lpstr>
      <vt:lpstr>23: PIPC Layer</vt:lpstr>
      <vt:lpstr>24: PUCtx Layer – 25: PProc Layer</vt:lpstr>
      <vt:lpstr>Virtual Machine Module</vt:lpstr>
      <vt:lpstr>26: VNPTIntro Layer – 27: VNPTInit Layer</vt:lpstr>
      <vt:lpstr>28: VSVMSwitch Layer </vt:lpstr>
      <vt:lpstr>29: VVMCBIntro Layer – 30: VMCBInit Layer</vt:lpstr>
      <vt:lpstr>31: VSVMIntro Layer</vt:lpstr>
      <vt:lpstr>32: VMCBOp Layer – 34: VSVMSave Layer</vt:lpstr>
      <vt:lpstr>Trap Handler Module</vt:lpstr>
      <vt:lpstr>35: TTrapArg Layer – 36: TTrap Layer</vt:lpstr>
      <vt:lpstr>37: TSysCall Layer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 Details of mCertiKOS</dc:title>
  <dc:creator>Ronghui Gu</dc:creator>
  <cp:lastModifiedBy>Ronghui Gu</cp:lastModifiedBy>
  <cp:revision>389</cp:revision>
  <dcterms:created xsi:type="dcterms:W3CDTF">2013-12-07T09:31:52Z</dcterms:created>
  <dcterms:modified xsi:type="dcterms:W3CDTF">2014-04-04T22:09:29Z</dcterms:modified>
</cp:coreProperties>
</file>