
<file path=[Content_Types].xml><?xml version="1.0" encoding="utf-8"?>
<Types xmlns="http://schemas.openxmlformats.org/package/2006/content-types">
  <Default Extension="jpeg" ContentType="image/jpeg"/>
  <Default Extension="jpg" ContentType="image/pn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9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F1503-D49F-3D46-8B06-B80557934012}" type="datetimeFigureOut">
              <a:rPr kumimoji="1" lang="zh-CN" altLang="en-US" smtClean="0"/>
              <a:t>2020/6/7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FBA4A-8862-B146-A94D-01C67B3257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525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First, I group the data by variable 21,and look into the location characteristic in two groups.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FBA4A-8862-B146-A94D-01C67B32572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5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Then, I look into the difference between two groups in calling numbers. And the customers who leave and not leave seems has the same percentage of calling numbers in four business.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FBA4A-8862-B146-A94D-01C67B32572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44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FBA4A-8862-B146-A94D-01C67B32572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047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94A9C-12D3-C541-AC69-5905C9880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Customer leaving of  telephone operator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19E540-C830-5341-94C3-DC724A2C9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27851"/>
            <a:ext cx="8825658" cy="861420"/>
          </a:xfrm>
        </p:spPr>
        <p:txBody>
          <a:bodyPr/>
          <a:lstStyle/>
          <a:p>
            <a:r>
              <a:rPr kumimoji="1" lang="en-US" altLang="zh-CN" dirty="0"/>
              <a:t>Analyzing big data 1</a:t>
            </a:r>
          </a:p>
          <a:p>
            <a:r>
              <a:rPr kumimoji="1" lang="en-US" altLang="zh-CN" dirty="0"/>
              <a:t>Analyst: Rong </a:t>
            </a:r>
            <a:r>
              <a:rPr kumimoji="1" lang="en-US" altLang="zh-CN" dirty="0" err="1"/>
              <a:t>jia</a:t>
            </a:r>
            <a:r>
              <a:rPr kumimoji="1" lang="en-US" altLang="zh-CN" dirty="0"/>
              <a:t> Jing</a:t>
            </a:r>
            <a:endParaRPr kumimoji="1" lang="zh-CN" altLang="en-US" dirty="0"/>
          </a:p>
        </p:txBody>
      </p:sp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A61FE653-67B7-8546-9784-E4079A004A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7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8"/>
    </mc:Choice>
    <mc:Fallback xmlns="">
      <p:transition spd="slow" advTm="85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7D9EC-116C-D341-A8B4-CBBA904E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Location characteristic in two groups</a:t>
            </a:r>
            <a:endParaRPr kumimoji="1" lang="zh-CN" altLang="en-US" dirty="0"/>
          </a:p>
        </p:txBody>
      </p:sp>
      <p:pic>
        <p:nvPicPr>
          <p:cNvPr id="5" name="内容占位符 4" descr="截图里有图片&#10;&#10;描述已自动生成">
            <a:extLst>
              <a:ext uri="{FF2B5EF4-FFF2-40B4-BE49-F238E27FC236}">
                <a16:creationId xmlns:a16="http://schemas.microsoft.com/office/drawing/2014/main" id="{EDBAE3D9-C147-A14A-8BD7-DBF41C37E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5852"/>
          <a:stretch/>
        </p:blipFill>
        <p:spPr>
          <a:xfrm>
            <a:off x="5189576" y="3164112"/>
            <a:ext cx="5230369" cy="3588365"/>
          </a:xfrm>
        </p:spPr>
      </p:pic>
      <p:pic>
        <p:nvPicPr>
          <p:cNvPr id="7" name="图片 6" descr="图片包含 游戏机, 铅笔&#10;&#10;描述已自动生成">
            <a:extLst>
              <a:ext uri="{FF2B5EF4-FFF2-40B4-BE49-F238E27FC236}">
                <a16:creationId xmlns:a16="http://schemas.microsoft.com/office/drawing/2014/main" id="{2DC092B4-1FD9-4345-9179-6C10D0AEE5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95" r="28767"/>
          <a:stretch/>
        </p:blipFill>
        <p:spPr>
          <a:xfrm>
            <a:off x="2248274" y="3164112"/>
            <a:ext cx="2721710" cy="35883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F83B805-9EA2-D143-9B15-481B59A15893}"/>
              </a:ext>
            </a:extLst>
          </p:cNvPr>
          <p:cNvSpPr txBox="1"/>
          <p:nvPr/>
        </p:nvSpPr>
        <p:spPr>
          <a:xfrm>
            <a:off x="1999488" y="232867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C6367B-59BF-FC46-B6B3-A8E0D054AB3E}"/>
              </a:ext>
            </a:extLst>
          </p:cNvPr>
          <p:cNvSpPr txBox="1"/>
          <p:nvPr/>
        </p:nvSpPr>
        <p:spPr>
          <a:xfrm>
            <a:off x="1350694" y="2374838"/>
            <a:ext cx="9725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States with biggest number of customers leave are NJ(28),TX(26),WA(24) and WV(22).</a:t>
            </a:r>
          </a:p>
          <a:p>
            <a:r>
              <a:rPr kumimoji="1" lang="en-US" altLang="zh-CN" dirty="0"/>
              <a:t>States with biggest number of not leaving customers is WV(136), and VA(112), AL(111).</a:t>
            </a:r>
            <a:endParaRPr kumimoji="1" lang="zh-CN" altLang="en-US" dirty="0"/>
          </a:p>
        </p:txBody>
      </p:sp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E088B43A-01F4-1D4D-97CF-14E5AA0FE9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8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12"/>
    </mc:Choice>
    <mc:Fallback xmlns="">
      <p:transition spd="slow" advTm="55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EC850-2C5F-9F4F-9DC7-9FF56195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Number of calls in two groups</a:t>
            </a:r>
            <a:endParaRPr kumimoji="1" lang="zh-CN" altLang="en-US" dirty="0"/>
          </a:p>
        </p:txBody>
      </p:sp>
      <p:pic>
        <p:nvPicPr>
          <p:cNvPr id="5" name="内容占位符 4" descr="卡通人物&#10;&#10;描述已自动生成">
            <a:extLst>
              <a:ext uri="{FF2B5EF4-FFF2-40B4-BE49-F238E27FC236}">
                <a16:creationId xmlns:a16="http://schemas.microsoft.com/office/drawing/2014/main" id="{C3F88B6D-5C6B-384B-BBCD-FA78D1707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5553" b="22030"/>
          <a:stretch/>
        </p:blipFill>
        <p:spPr>
          <a:xfrm>
            <a:off x="1011148" y="3133905"/>
            <a:ext cx="4372111" cy="2684525"/>
          </a:xfrm>
        </p:spPr>
      </p:pic>
      <p:pic>
        <p:nvPicPr>
          <p:cNvPr id="7" name="图片 6" descr="卡通人物&#10;&#10;描述已自动生成">
            <a:extLst>
              <a:ext uri="{FF2B5EF4-FFF2-40B4-BE49-F238E27FC236}">
                <a16:creationId xmlns:a16="http://schemas.microsoft.com/office/drawing/2014/main" id="{54BD792F-AA6E-0A4B-ACED-DEF6236E91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20" b="15385"/>
          <a:stretch/>
        </p:blipFill>
        <p:spPr>
          <a:xfrm>
            <a:off x="5852183" y="3133905"/>
            <a:ext cx="4165112" cy="28799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D59E5B-175D-294B-8A24-74A83F7B8599}"/>
              </a:ext>
            </a:extLst>
          </p:cNvPr>
          <p:cNvSpPr txBox="1"/>
          <p:nvPr/>
        </p:nvSpPr>
        <p:spPr>
          <a:xfrm>
            <a:off x="1443357" y="601387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Group of Customers who didn’t  leave</a:t>
            </a:r>
            <a:endParaRPr kumimoji="1"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5E6B1F-37EB-2C48-8C08-769953DBAFBB}"/>
              </a:ext>
            </a:extLst>
          </p:cNvPr>
          <p:cNvSpPr txBox="1"/>
          <p:nvPr/>
        </p:nvSpPr>
        <p:spPr>
          <a:xfrm>
            <a:off x="6096000" y="6013873"/>
            <a:ext cx="2893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Group of Customers who leave</a:t>
            </a:r>
            <a:endParaRPr kumimoji="1"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0D03AA-EEAC-BB40-B7C0-9C41ADBB8944}"/>
              </a:ext>
            </a:extLst>
          </p:cNvPr>
          <p:cNvSpPr txBox="1"/>
          <p:nvPr/>
        </p:nvSpPr>
        <p:spPr>
          <a:xfrm>
            <a:off x="1403589" y="2487574"/>
            <a:ext cx="842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As is shown in the two pie charts, there is no obvious difference between two groups of customers in number of average calls.</a:t>
            </a:r>
            <a:endParaRPr kumimoji="1" lang="zh-CN" altLang="en-US" dirty="0"/>
          </a:p>
        </p:txBody>
      </p:sp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79E184F2-644C-6249-9D49-CFBF1C4DE9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5"/>
    </mc:Choice>
    <mc:Fallback xmlns="">
      <p:transition spd="slow" advTm="147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EC850-2C5F-9F4F-9DC7-9FF56195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 of calls in two groups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D59E5B-175D-294B-8A24-74A83F7B8599}"/>
              </a:ext>
            </a:extLst>
          </p:cNvPr>
          <p:cNvSpPr txBox="1"/>
          <p:nvPr/>
        </p:nvSpPr>
        <p:spPr>
          <a:xfrm>
            <a:off x="557081" y="5825207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Group of Customers who didn’t  leave</a:t>
            </a:r>
            <a:endParaRPr kumimoji="1"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5E6B1F-37EB-2C48-8C08-769953DBAFBB}"/>
              </a:ext>
            </a:extLst>
          </p:cNvPr>
          <p:cNvSpPr txBox="1"/>
          <p:nvPr/>
        </p:nvSpPr>
        <p:spPr>
          <a:xfrm>
            <a:off x="4415587" y="5825207"/>
            <a:ext cx="2893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Group of Customers who leave</a:t>
            </a:r>
            <a:endParaRPr kumimoji="1"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0D03AA-EEAC-BB40-B7C0-9C41ADBB8944}"/>
              </a:ext>
            </a:extLst>
          </p:cNvPr>
          <p:cNvSpPr txBox="1"/>
          <p:nvPr/>
        </p:nvSpPr>
        <p:spPr>
          <a:xfrm>
            <a:off x="851015" y="2457648"/>
            <a:ext cx="1073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There is no obvious difference between the percentage of  customer groups in average time of calls. But customers who leave have slight longer time of calls in four businesses.</a:t>
            </a:r>
            <a:endParaRPr kumimoji="1" lang="zh-CN" altLang="en-US" dirty="0"/>
          </a:p>
        </p:txBody>
      </p:sp>
      <p:pic>
        <p:nvPicPr>
          <p:cNvPr id="11" name="图片 10" descr="卡通人物&#10;&#10;描述已自动生成">
            <a:extLst>
              <a:ext uri="{FF2B5EF4-FFF2-40B4-BE49-F238E27FC236}">
                <a16:creationId xmlns:a16="http://schemas.microsoft.com/office/drawing/2014/main" id="{F10B6775-E79C-F644-B904-F2FF6FBD9C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49" b="23075"/>
          <a:stretch/>
        </p:blipFill>
        <p:spPr>
          <a:xfrm>
            <a:off x="4081585" y="3437970"/>
            <a:ext cx="3561746" cy="2245259"/>
          </a:xfrm>
          <a:prstGeom prst="rect">
            <a:avLst/>
          </a:prstGeom>
        </p:spPr>
      </p:pic>
      <p:pic>
        <p:nvPicPr>
          <p:cNvPr id="13" name="图片 12" descr="卡通人物&#10;&#10;描述已自动生成">
            <a:extLst>
              <a:ext uri="{FF2B5EF4-FFF2-40B4-BE49-F238E27FC236}">
                <a16:creationId xmlns:a16="http://schemas.microsoft.com/office/drawing/2014/main" id="{C5C1C617-E8CD-1F4C-81B8-51DE4D0F49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49" b="20147"/>
          <a:stretch/>
        </p:blipFill>
        <p:spPr>
          <a:xfrm>
            <a:off x="768953" y="3416319"/>
            <a:ext cx="3431161" cy="2245259"/>
          </a:xfrm>
          <a:prstGeom prst="rect">
            <a:avLst/>
          </a:prstGeom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E82D041-488E-3F48-8B88-AF77F4D1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25181"/>
              </p:ext>
            </p:extLst>
          </p:nvPr>
        </p:nvGraphicFramePr>
        <p:xfrm>
          <a:off x="7937836" y="3648781"/>
          <a:ext cx="3561747" cy="203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531">
                  <a:extLst>
                    <a:ext uri="{9D8B030D-6E8A-4147-A177-3AD203B41FA5}">
                      <a16:colId xmlns:a16="http://schemas.microsoft.com/office/drawing/2014/main" val="1628052766"/>
                    </a:ext>
                  </a:extLst>
                </a:gridCol>
                <a:gridCol w="1023721">
                  <a:extLst>
                    <a:ext uri="{9D8B030D-6E8A-4147-A177-3AD203B41FA5}">
                      <a16:colId xmlns:a16="http://schemas.microsoft.com/office/drawing/2014/main" val="1509089076"/>
                    </a:ext>
                  </a:extLst>
                </a:gridCol>
                <a:gridCol w="869495">
                  <a:extLst>
                    <a:ext uri="{9D8B030D-6E8A-4147-A177-3AD203B41FA5}">
                      <a16:colId xmlns:a16="http://schemas.microsoft.com/office/drawing/2014/main" val="2909573521"/>
                    </a:ext>
                  </a:extLst>
                </a:gridCol>
              </a:tblGrid>
              <a:tr h="3839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60549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65142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33770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62108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international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489464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B65185C6-E0E4-2946-81FE-675A23B081FF}"/>
              </a:ext>
            </a:extLst>
          </p:cNvPr>
          <p:cNvSpPr txBox="1"/>
          <p:nvPr/>
        </p:nvSpPr>
        <p:spPr>
          <a:xfrm>
            <a:off x="7937836" y="5825206"/>
            <a:ext cx="3531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Average calling minutes of two groups</a:t>
            </a:r>
            <a:endParaRPr kumimoji="1" lang="zh-CN" altLang="en-US" sz="1400" dirty="0"/>
          </a:p>
        </p:txBody>
      </p:sp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4A5E71D7-90A3-5348-93E6-2F6D92521F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9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99"/>
    </mc:Choice>
    <mc:Fallback xmlns="">
      <p:transition spd="slow" advTm="349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6931E-DB28-9C46-BDBE-3B1CCC6B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Charge of calls in two groups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AE00760-38F6-0A47-B413-09E44A928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647093"/>
              </p:ext>
            </p:extLst>
          </p:nvPr>
        </p:nvGraphicFramePr>
        <p:xfrm>
          <a:off x="1248179" y="3344112"/>
          <a:ext cx="8388510" cy="2730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6478">
                  <a:extLst>
                    <a:ext uri="{9D8B030D-6E8A-4147-A177-3AD203B41FA5}">
                      <a16:colId xmlns:a16="http://schemas.microsoft.com/office/drawing/2014/main" val="838513988"/>
                    </a:ext>
                  </a:extLst>
                </a:gridCol>
                <a:gridCol w="762593">
                  <a:extLst>
                    <a:ext uri="{9D8B030D-6E8A-4147-A177-3AD203B41FA5}">
                      <a16:colId xmlns:a16="http://schemas.microsoft.com/office/drawing/2014/main" val="2612027461"/>
                    </a:ext>
                  </a:extLst>
                </a:gridCol>
                <a:gridCol w="778479">
                  <a:extLst>
                    <a:ext uri="{9D8B030D-6E8A-4147-A177-3AD203B41FA5}">
                      <a16:colId xmlns:a16="http://schemas.microsoft.com/office/drawing/2014/main" val="862599983"/>
                    </a:ext>
                  </a:extLst>
                </a:gridCol>
                <a:gridCol w="746705">
                  <a:extLst>
                    <a:ext uri="{9D8B030D-6E8A-4147-A177-3AD203B41FA5}">
                      <a16:colId xmlns:a16="http://schemas.microsoft.com/office/drawing/2014/main" val="1876686330"/>
                    </a:ext>
                  </a:extLst>
                </a:gridCol>
                <a:gridCol w="873803">
                  <a:extLst>
                    <a:ext uri="{9D8B030D-6E8A-4147-A177-3AD203B41FA5}">
                      <a16:colId xmlns:a16="http://schemas.microsoft.com/office/drawing/2014/main" val="2570782651"/>
                    </a:ext>
                  </a:extLst>
                </a:gridCol>
                <a:gridCol w="762593">
                  <a:extLst>
                    <a:ext uri="{9D8B030D-6E8A-4147-A177-3AD203B41FA5}">
                      <a16:colId xmlns:a16="http://schemas.microsoft.com/office/drawing/2014/main" val="3281862584"/>
                    </a:ext>
                  </a:extLst>
                </a:gridCol>
                <a:gridCol w="905577">
                  <a:extLst>
                    <a:ext uri="{9D8B030D-6E8A-4147-A177-3AD203B41FA5}">
                      <a16:colId xmlns:a16="http://schemas.microsoft.com/office/drawing/2014/main" val="1314811998"/>
                    </a:ext>
                  </a:extLst>
                </a:gridCol>
                <a:gridCol w="778479">
                  <a:extLst>
                    <a:ext uri="{9D8B030D-6E8A-4147-A177-3AD203B41FA5}">
                      <a16:colId xmlns:a16="http://schemas.microsoft.com/office/drawing/2014/main" val="3590860877"/>
                    </a:ext>
                  </a:extLst>
                </a:gridCol>
                <a:gridCol w="873803">
                  <a:extLst>
                    <a:ext uri="{9D8B030D-6E8A-4147-A177-3AD203B41FA5}">
                      <a16:colId xmlns:a16="http://schemas.microsoft.com/office/drawing/2014/main" val="177555852"/>
                    </a:ext>
                  </a:extLst>
                </a:gridCol>
              </a:tblGrid>
              <a:tr h="4735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Daytime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Evening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Night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International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2459"/>
                  </a:ext>
                </a:extLst>
              </a:tr>
              <a:tr h="4735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TRUE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FALSE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TRUE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FALSE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TRUE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FALSE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TRUE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FALSE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5206232"/>
                  </a:ext>
                </a:extLst>
              </a:tr>
              <a:tr h="51546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Average charge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35.3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29.9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16.9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9.27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8.98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2.89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2.75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1893146"/>
                  </a:ext>
                </a:extLst>
              </a:tr>
              <a:tr h="47351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SD of charge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11.7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8.44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4.38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4.26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2.24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2.28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0.75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7964917"/>
                  </a:ext>
                </a:extLst>
              </a:tr>
              <a:tr h="279102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</a:rPr>
                        <a:t>Max charge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59.8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53.6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30.9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30.8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17.2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17.8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5.4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5.32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5975057"/>
                  </a:ext>
                </a:extLst>
              </a:tr>
              <a:tr h="515468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</a:rPr>
                        <a:t>Median charge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36.7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30.3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17.9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9.28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8.96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2.86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2.78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824971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2337E1D-83FC-F649-B0CC-4CCCDFF9C5B2}"/>
              </a:ext>
            </a:extLst>
          </p:cNvPr>
          <p:cNvSpPr txBox="1"/>
          <p:nvPr/>
        </p:nvSpPr>
        <p:spPr>
          <a:xfrm>
            <a:off x="3368789" y="6108451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Charge of calls in Four different business</a:t>
            </a:r>
            <a:endParaRPr kumimoji="1"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B0C1DC-6580-8844-9D1F-D1DEB96D24A4}"/>
              </a:ext>
            </a:extLst>
          </p:cNvPr>
          <p:cNvSpPr txBox="1"/>
          <p:nvPr/>
        </p:nvSpPr>
        <p:spPr>
          <a:xfrm>
            <a:off x="1248179" y="2494757"/>
            <a:ext cx="857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 four different business field, customers who leave are charged </a:t>
            </a:r>
            <a:r>
              <a:rPr kumimoji="1" lang="en-US" altLang="zh-CN" b="1" dirty="0"/>
              <a:t>obviously higher telephone fee </a:t>
            </a:r>
            <a:r>
              <a:rPr kumimoji="1" lang="en-US" altLang="zh-CN" dirty="0"/>
              <a:t>than those who did not leave.</a:t>
            </a:r>
            <a:endParaRPr kumimoji="1" lang="zh-CN" altLang="en-US" dirty="0"/>
          </a:p>
        </p:txBody>
      </p:sp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9AE5299B-821B-D34A-A3E5-4F7857F2D5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2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70"/>
    </mc:Choice>
    <mc:Fallback xmlns="">
      <p:transition spd="slow" advTm="605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A7B94-C7D7-D849-935A-A50E1403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Other variables</a:t>
            </a:r>
            <a:endParaRPr kumimoji="1"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90954DD-DAC6-D04D-B18B-16A3439E283D}"/>
              </a:ext>
            </a:extLst>
          </p:cNvPr>
          <p:cNvGrpSpPr/>
          <p:nvPr/>
        </p:nvGrpSpPr>
        <p:grpSpPr>
          <a:xfrm>
            <a:off x="594961" y="3391045"/>
            <a:ext cx="11272446" cy="2887851"/>
            <a:chOff x="331848" y="4185511"/>
            <a:chExt cx="10784740" cy="2422500"/>
          </a:xfrm>
        </p:grpSpPr>
        <p:pic>
          <p:nvPicPr>
            <p:cNvPr id="7" name="图片 6" descr="图片包含 游戏机, 截图&#10;&#10;描述已自动生成">
              <a:extLst>
                <a:ext uri="{FF2B5EF4-FFF2-40B4-BE49-F238E27FC236}">
                  <a16:creationId xmlns:a16="http://schemas.microsoft.com/office/drawing/2014/main" id="{61847583-2236-F341-A542-522CCBA40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1675" y="4217348"/>
              <a:ext cx="3594913" cy="2390662"/>
            </a:xfrm>
            <a:prstGeom prst="rect">
              <a:avLst/>
            </a:prstGeom>
          </p:spPr>
        </p:pic>
        <p:pic>
          <p:nvPicPr>
            <p:cNvPr id="9" name="图片 8" descr="截图里有图片&#10;&#10;描述已自动生成">
              <a:extLst>
                <a:ext uri="{FF2B5EF4-FFF2-40B4-BE49-F238E27FC236}">
                  <a16:creationId xmlns:a16="http://schemas.microsoft.com/office/drawing/2014/main" id="{ECCA5A46-43B9-504E-9967-EEAFAEDA7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848" y="4185511"/>
              <a:ext cx="3594913" cy="2390662"/>
            </a:xfrm>
            <a:prstGeom prst="rect">
              <a:avLst/>
            </a:prstGeom>
          </p:spPr>
        </p:pic>
        <p:pic>
          <p:nvPicPr>
            <p:cNvPr id="11" name="图片 10" descr="手机屏幕截图&#10;&#10;描述已自动生成">
              <a:extLst>
                <a:ext uri="{FF2B5EF4-FFF2-40B4-BE49-F238E27FC236}">
                  <a16:creationId xmlns:a16="http://schemas.microsoft.com/office/drawing/2014/main" id="{7B8E244D-FBDA-8640-90E5-9B4190F6E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26761" y="4217349"/>
              <a:ext cx="3594914" cy="2390662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E96C2EF-D964-9D40-BF48-850C9E2E3B4C}"/>
              </a:ext>
            </a:extLst>
          </p:cNvPr>
          <p:cNvSpPr txBox="1"/>
          <p:nvPr/>
        </p:nvSpPr>
        <p:spPr>
          <a:xfrm>
            <a:off x="735836" y="2459791"/>
            <a:ext cx="1113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Customers who leave have </a:t>
            </a:r>
            <a:r>
              <a:rPr kumimoji="1" lang="en-US" altLang="zh-CN" b="1" dirty="0"/>
              <a:t>higher number of vmail messages</a:t>
            </a:r>
            <a:r>
              <a:rPr kumimoji="1" lang="en-US" altLang="zh-CN" dirty="0"/>
              <a:t> and </a:t>
            </a:r>
            <a:r>
              <a:rPr kumimoji="1" lang="en-US" altLang="zh-CN" b="1" dirty="0"/>
              <a:t>higher numbers of service calls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Meanwhile, the customers who didn’t leave is gathered in areas with small area code.  </a:t>
            </a:r>
            <a:endParaRPr kumimoji="1" lang="zh-CN" altLang="en-US" dirty="0"/>
          </a:p>
        </p:txBody>
      </p:sp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DE1CEC68-1783-CE49-AFD3-FC0F299B73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69"/>
    </mc:Choice>
    <mc:Fallback xmlns="">
      <p:transition spd="slow" advTm="69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5FE38-BACC-0C46-BCB4-FE9FA978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84662-9F23-0845-B5B4-0F6977B3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There are several reasons for customers’ leaving. </a:t>
            </a:r>
          </a:p>
          <a:p>
            <a:r>
              <a:rPr kumimoji="1" lang="en-US" altLang="zh-CN" dirty="0"/>
              <a:t>The biggest reason is the telephone fee that operator charges. Customers who leave have higher telephone fee, and thus disappointing them.</a:t>
            </a:r>
          </a:p>
          <a:p>
            <a:r>
              <a:rPr kumimoji="1" lang="en-US" altLang="zh-CN" dirty="0"/>
              <a:t>There are also some clues to show the relationship between area and customers’ leaving, it seems that customers in WV,  VA and, AL have higher consumer loyalty.</a:t>
            </a:r>
          </a:p>
          <a:p>
            <a:r>
              <a:rPr kumimoji="1" lang="en-US" altLang="zh-CN" dirty="0"/>
              <a:t>Other variables have no obvious relationship with the problems but we can look further with other advanced tools.</a:t>
            </a:r>
          </a:p>
        </p:txBody>
      </p:sp>
      <p:pic>
        <p:nvPicPr>
          <p:cNvPr id="5" name="音频 4">
            <a:hlinkClick r:id="" action="ppaction://media"/>
            <a:extLst>
              <a:ext uri="{FF2B5EF4-FFF2-40B4-BE49-F238E27FC236}">
                <a16:creationId xmlns:a16="http://schemas.microsoft.com/office/drawing/2014/main" id="{F2D53052-A340-7648-8A20-4A9B7C0961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24"/>
    </mc:Choice>
    <mc:Fallback xmlns="">
      <p:transition spd="slow" advTm="498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830</TotalTime>
  <Words>443</Words>
  <Application>Microsoft Macintosh PowerPoint</Application>
  <PresentationFormat>Widescreen</PresentationFormat>
  <Paragraphs>96</Paragraphs>
  <Slides>7</Slides>
  <Notes>3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Century Gothic</vt:lpstr>
      <vt:lpstr>Wingdings 3</vt:lpstr>
      <vt:lpstr>离子会议室</vt:lpstr>
      <vt:lpstr>Customer leaving of  telephone operator</vt:lpstr>
      <vt:lpstr>Location characteristic in two groups</vt:lpstr>
      <vt:lpstr>Number of calls in two groups</vt:lpstr>
      <vt:lpstr>time of calls in two groups</vt:lpstr>
      <vt:lpstr>Charge of calls in two groups</vt:lpstr>
      <vt:lpstr>Other variables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leaving of  telephone operator</dc:title>
  <dc:creator>odej</dc:creator>
  <cp:lastModifiedBy>RongjiaJing</cp:lastModifiedBy>
  <cp:revision>14</cp:revision>
  <dcterms:created xsi:type="dcterms:W3CDTF">2019-11-13T21:05:02Z</dcterms:created>
  <dcterms:modified xsi:type="dcterms:W3CDTF">2020-06-07T14:31:45Z</dcterms:modified>
</cp:coreProperties>
</file>