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85" r:id="rId3"/>
    <p:sldId id="582" r:id="rId5"/>
    <p:sldId id="584" r:id="rId6"/>
    <p:sldId id="275" r:id="rId7"/>
    <p:sldId id="581" r:id="rId8"/>
    <p:sldId id="608" r:id="rId9"/>
    <p:sldId id="609" r:id="rId10"/>
    <p:sldId id="610" r:id="rId11"/>
    <p:sldId id="585" r:id="rId12"/>
    <p:sldId id="586" r:id="rId13"/>
    <p:sldId id="587" r:id="rId14"/>
    <p:sldId id="588" r:id="rId15"/>
    <p:sldId id="621" r:id="rId16"/>
    <p:sldId id="598" r:id="rId17"/>
    <p:sldId id="589" r:id="rId18"/>
    <p:sldId id="593" r:id="rId19"/>
    <p:sldId id="592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790" userDrawn="1">
          <p15:clr>
            <a:srgbClr val="A4A3A4"/>
          </p15:clr>
        </p15:guide>
        <p15:guide id="3" orient="horz" pos="1663" userDrawn="1">
          <p15:clr>
            <a:srgbClr val="A4A3A4"/>
          </p15:clr>
        </p15:guide>
        <p15:guide id="4" orient="horz" pos="690" userDrawn="1">
          <p15:clr>
            <a:srgbClr val="A4A3A4"/>
          </p15:clr>
        </p15:guide>
        <p15:guide id="5" orient="horz" pos="2874" userDrawn="1">
          <p15:clr>
            <a:srgbClr val="A4A3A4"/>
          </p15:clr>
        </p15:guide>
        <p15:guide id="6" pos="2946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D9DADE"/>
    <a:srgbClr val="394C84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494" autoAdjust="0"/>
  </p:normalViewPr>
  <p:slideViewPr>
    <p:cSldViewPr snapToGrid="0" snapToObjects="1" showGuides="1">
      <p:cViewPr varScale="1">
        <p:scale>
          <a:sx n="95" d="100"/>
          <a:sy n="95" d="100"/>
        </p:scale>
        <p:origin x="80" y="844"/>
      </p:cViewPr>
      <p:guideLst>
        <p:guide orient="horz" pos="2172"/>
        <p:guide pos="3790"/>
        <p:guide orient="horz" pos="1663"/>
        <p:guide orient="horz" pos="690"/>
        <p:guide orient="horz" pos="2874"/>
        <p:guide pos="2946"/>
        <p:guide pos="340"/>
        <p:guide pos="5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54000"/>
            <a:ext cx="821869" cy="6858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868" y="54000"/>
            <a:ext cx="7693481" cy="6858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07DB26E-7550-4A68-B9ED-0930F4C79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D81BC2DF-976F-4C49-92B9-E79BD60CFE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5089500"/>
            <a:ext cx="9144000" cy="54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7" y="179093"/>
            <a:ext cx="396350" cy="39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2552">
        <p:fade/>
      </p:transition>
    </mc:Choice>
    <mc:Fallback>
      <p:transition spd="med" advTm="255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634701" y="3027593"/>
            <a:ext cx="155956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指导老师：曾</a:t>
            </a:r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剑平</a:t>
            </a:r>
            <a:endParaRPr lang="zh-CN" altLang="en-US" b="1" dirty="0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2776" y="3027593"/>
            <a:ext cx="138176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汇报人：张士鹏</a:t>
            </a:r>
            <a:endParaRPr kumimoji="1" 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5839485" cy="930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基于大语言模型生成电商恶意评论的研究</a:t>
            </a:r>
            <a:endParaRPr lang="zh-CN" altLang="en-US" sz="2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40" y="2900045"/>
            <a:ext cx="4293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205" y="1633220"/>
            <a:ext cx="3896360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软件学院 电子信息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303530"/>
            <a:ext cx="1240790" cy="116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9545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2.1 </a:t>
            </a:r>
            <a:r>
              <a:rPr lang="zh-CN" altLang="en-US" sz="2400" b="1" dirty="0">
                <a:solidFill>
                  <a:schemeClr val="accent1"/>
                </a:solidFill>
              </a:rPr>
              <a:t>基座</a:t>
            </a:r>
            <a:r>
              <a:rPr lang="zh-CN" altLang="en-US" sz="2400" b="1" dirty="0">
                <a:solidFill>
                  <a:schemeClr val="accent1"/>
                </a:solidFill>
              </a:rPr>
              <a:t>模型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1248410"/>
            <a:ext cx="4108450" cy="331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33680" y="698500"/>
            <a:ext cx="2812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GB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基座模型</a:t>
            </a:r>
            <a:r>
              <a:rPr lang="zh-CN" altLang="en-GB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endParaRPr lang="zh-CN" altLang="en-GB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1205230"/>
            <a:ext cx="457200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chatGPT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问世后，参数量数十亿上百亿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预训练大模型纷纷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涌现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考虑到模型的中文表现和硬件要求，本文选择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wen-2.5-7B-Instruct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作为生成器的模型基座；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Qwen-2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这类大模型参数量很大，可能会记住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成器的模式，而不是学会泛化，所以判别器选择了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，它在捕捉复杂语义和深层次语言特征方面表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突出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6497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2.2 </a:t>
            </a:r>
            <a:r>
              <a:rPr lang="zh-CN" altLang="en-US" sz="2400" b="1" dirty="0">
                <a:solidFill>
                  <a:schemeClr val="accent1"/>
                </a:solidFill>
              </a:rPr>
              <a:t>数据集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9"/>
          <p:cNvSpPr txBox="1"/>
          <p:nvPr/>
        </p:nvSpPr>
        <p:spPr>
          <a:xfrm>
            <a:off x="844550" y="901700"/>
            <a:ext cx="4596765" cy="9207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JD.com E-Commerce Data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中文淘宝评论数据集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p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1782445"/>
            <a:ext cx="5082540" cy="266827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9545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2.3 </a:t>
            </a:r>
            <a:r>
              <a:rPr lang="zh-CN" altLang="en-US" sz="2400" b="1" dirty="0">
                <a:solidFill>
                  <a:schemeClr val="accent1"/>
                </a:solidFill>
              </a:rPr>
              <a:t>训练</a:t>
            </a:r>
            <a:r>
              <a:rPr lang="zh-CN" altLang="en-US" sz="2400" b="1" dirty="0">
                <a:solidFill>
                  <a:schemeClr val="accent1"/>
                </a:solidFill>
              </a:rPr>
              <a:t>流程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698500"/>
            <a:ext cx="83223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生成对抗网络结合生成器和判别器，通过交替训练实现优化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初始训练阶段。为生成器提供一组带标注的电商评论数据（包括真实和恶意评论），利用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Qwen-2.5-7B-Instruct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生成初始恶意评论样本。判别器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BERT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在这批数据上进行初始训练，学会区分真实与生成的文本。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抗训练阶段。生成器优化：生成器生成恶意评论，并通过判别器反馈调整生成策略，使生成文本更加逼真且多样化。判别器优化：判别器在生成器生成的样本和真实数据上继续训练，提高其对复杂生成文本的识别能力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损失函数设计。生成器损失函数：用判别器的反馈概率值作为生成器的优化目标，最大化判别器判断为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真实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的概率。判别器损失函数：使用交叉熵损失（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Cross-Entropy Loss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）区分真实文本和生成文本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模式崩溃是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GAN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的常见问题，表现为生成器仅能生成有限的模式，无法覆盖真实分布的多样性。为了解决这一问题，在判别器中引入梯度惩罚项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3449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2.4 </a:t>
            </a:r>
            <a:r>
              <a:rPr lang="zh-CN" altLang="en-US" sz="2400" b="1" dirty="0">
                <a:solidFill>
                  <a:schemeClr val="accent1"/>
                </a:solidFill>
              </a:rPr>
              <a:t>实验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698500"/>
            <a:ext cx="832231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SwanLab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对训练细节的监控十分强大，提供可视化界面，直观呈现训练过程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通过真实性与可能性、多样性、与真实数据的相似性等多个维度验证生成数据的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通过每次移除或者修改一个组件来进行消融实验：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将生成器替换成未经微调的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Qwen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模型，评估生成数据语义是否连贯或者结果是否多样性；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将判别器替换成未经微调的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，评估判别器分类准确性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1" descr="sw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687003"/>
            <a:ext cx="5274310" cy="174942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9545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2.5 </a:t>
            </a:r>
            <a:r>
              <a:rPr lang="zh-CN" altLang="en-US" sz="2400" b="1" dirty="0">
                <a:solidFill>
                  <a:schemeClr val="accent1"/>
                </a:solidFill>
              </a:rPr>
              <a:t>系统</a:t>
            </a:r>
            <a:r>
              <a:rPr lang="zh-CN" altLang="en-US" sz="2400" b="1" dirty="0">
                <a:solidFill>
                  <a:schemeClr val="accent1"/>
                </a:solidFill>
              </a:rPr>
              <a:t>设计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7075" y="994410"/>
            <a:ext cx="74942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27305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QwenGAN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的用户评价数据生成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系统。该系统为通用的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技术开发。通过页面交互而不是枯燥的命令行程序，提升了用户使用体验。首先介绍了系统设计的概况以及主要模块，随后对系统的整体流程进行分别详细介绍，最后展示系统的实际运行效果，包含文件预览、通过按钮生成数据、数据集预览等功能，用户也可以直接在页面下载生成的数据集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70469" y="2738516"/>
            <a:ext cx="1538416" cy="667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文件上传</a:t>
            </a:r>
            <a:endParaRPr 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6320979" y="3161564"/>
            <a:ext cx="1538416" cy="667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  <a:r>
              <a:rPr lang="zh-CN" altLang="en-US" dirty="0"/>
              <a:t>下载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8826" y="2639713"/>
            <a:ext cx="1983259" cy="809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  <a:endParaRPr lang="en-US" dirty="0"/>
          </a:p>
        </p:txBody>
      </p:sp>
      <p:sp>
        <p:nvSpPr>
          <p:cNvPr id="5" name="箭头: 右 4"/>
          <p:cNvSpPr/>
          <p:nvPr/>
        </p:nvSpPr>
        <p:spPr>
          <a:xfrm>
            <a:off x="2620096" y="2843599"/>
            <a:ext cx="537519" cy="401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右 15"/>
          <p:cNvSpPr/>
          <p:nvPr/>
        </p:nvSpPr>
        <p:spPr>
          <a:xfrm>
            <a:off x="5479655" y="2836171"/>
            <a:ext cx="537519" cy="4015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折角 6"/>
          <p:cNvSpPr/>
          <p:nvPr/>
        </p:nvSpPr>
        <p:spPr>
          <a:xfrm>
            <a:off x="6320790" y="2120900"/>
            <a:ext cx="1439545" cy="851535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展示结果</a:t>
            </a:r>
            <a:endParaRPr lang="en-US" dirty="0"/>
          </a:p>
        </p:txBody>
      </p:sp>
    </p:spTree>
  </p:cSld>
  <p:clrMapOvr>
    <a:masterClrMapping/>
  </p:clrMapOvr>
  <p:transition spd="slow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698511" y="1953606"/>
            <a:ext cx="5839485" cy="49911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现存问题与</a:t>
            </a:r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计划</a:t>
            </a:r>
            <a:endParaRPr lang="zh-CN" altLang="en-US" sz="2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303530"/>
            <a:ext cx="1240790" cy="1167765"/>
          </a:xfrm>
          <a:prstGeom prst="rect">
            <a:avLst/>
          </a:prstGeom>
        </p:spPr>
      </p:pic>
      <p:sp>
        <p:nvSpPr>
          <p:cNvPr id="13" name="流程图: 手动输入 12"/>
          <p:cNvSpPr/>
          <p:nvPr/>
        </p:nvSpPr>
        <p:spPr>
          <a:xfrm rot="16200000" flipH="1">
            <a:off x="5261611" y="1261109"/>
            <a:ext cx="5143500" cy="2621282"/>
          </a:xfrm>
          <a:prstGeom prst="flowChartManualInp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22026" y="969969"/>
            <a:ext cx="1736373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50" dirty="0">
                <a:solidFill>
                  <a:schemeClr val="bg1"/>
                </a:solidFill>
              </a:rPr>
              <a:t>3</a:t>
            </a:r>
            <a:endParaRPr lang="en-US" altLang="zh-CN" sz="2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785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3.1 </a:t>
            </a:r>
            <a:r>
              <a:rPr lang="zh-CN" altLang="en-US" sz="2400" b="1" dirty="0">
                <a:solidFill>
                  <a:schemeClr val="accent1"/>
                </a:solidFill>
              </a:rPr>
              <a:t>现存问题与研究</a:t>
            </a:r>
            <a:r>
              <a:rPr lang="zh-CN" altLang="en-US" sz="2400" b="1" dirty="0">
                <a:solidFill>
                  <a:schemeClr val="accent1"/>
                </a:solidFill>
              </a:rPr>
              <a:t>计划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36220" y="1477804"/>
            <a:ext cx="26727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问题：当前尝试的方法可行，但效果不达预期，还需要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36220" y="2169319"/>
            <a:ext cx="2672715" cy="1303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后续研究计划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尝试更多的微调方法对比效果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在生成过程中添加随机性（温度调节、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Top-k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采样等），进一步提升生成样本的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11555" y="882491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高效参数微调</a:t>
            </a: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3086576" y="1383983"/>
            <a:ext cx="0" cy="293941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3214211" y="1477804"/>
            <a:ext cx="2576989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问题：在当前硬件基础上微调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Qwen2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模型依然经常出现显存不足或者其他系统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336030" y="2419350"/>
            <a:ext cx="26555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后续研究计划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开发完成整个前后端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考虑通过网络通信的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方式实现服务间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3894296" y="8877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实验</a:t>
            </a:r>
            <a:r>
              <a:rPr lang="zh-CN" altLang="en-US" sz="1800"/>
              <a:t>设计</a:t>
            </a:r>
            <a:endParaRPr lang="zh-CN" altLang="en-US" sz="1800"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6245543" y="1381125"/>
            <a:ext cx="0" cy="293941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6800850" y="882491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系统实现</a:t>
            </a:r>
            <a:endParaRPr lang="zh-CN" altLang="en-US" sz="1800"/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6245701" y="1507014"/>
            <a:ext cx="2576989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问题：目前系统开发尚未完成，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服务与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模型运行的服务互相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调用仍然存在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3341211" y="2546350"/>
            <a:ext cx="2903696" cy="1303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后续研究计划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在更高规格的硬件以及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服务器上进行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尝试不同的算法以及组件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变化完成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对比和消融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882965" y="1953092"/>
            <a:ext cx="5839485" cy="500137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请各位老师批评指导！</a:t>
            </a:r>
            <a:endParaRPr lang="zh-CN" altLang="en-US" sz="2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303530"/>
            <a:ext cx="1240790" cy="116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7720" y="1075199"/>
            <a:ext cx="457200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研究内容介绍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研究工作进度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现存问题与计划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698511" y="1953606"/>
            <a:ext cx="5839485" cy="49911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研究内容</a:t>
            </a:r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介绍</a:t>
            </a:r>
            <a:endParaRPr lang="zh-CN" altLang="en-US" sz="2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303530"/>
            <a:ext cx="1240790" cy="1167765"/>
          </a:xfrm>
          <a:prstGeom prst="rect">
            <a:avLst/>
          </a:prstGeom>
        </p:spPr>
      </p:pic>
      <p:sp>
        <p:nvSpPr>
          <p:cNvPr id="13" name="流程图: 手动输入 12"/>
          <p:cNvSpPr/>
          <p:nvPr/>
        </p:nvSpPr>
        <p:spPr>
          <a:xfrm rot="16200000" flipH="1">
            <a:off x="5261611" y="1261109"/>
            <a:ext cx="5143500" cy="2621282"/>
          </a:xfrm>
          <a:prstGeom prst="flowChartManualInp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22026" y="969969"/>
            <a:ext cx="1736373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50" dirty="0">
                <a:solidFill>
                  <a:schemeClr val="bg1"/>
                </a:solidFill>
              </a:rPr>
              <a:t>1</a:t>
            </a:r>
            <a:endParaRPr lang="en-US" altLang="zh-CN" sz="2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97361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1.1 </a:t>
            </a:r>
            <a:r>
              <a:rPr lang="zh-CN" altLang="en-US" sz="2400" b="1" dirty="0">
                <a:solidFill>
                  <a:schemeClr val="accent1"/>
                </a:solidFill>
              </a:rPr>
              <a:t>背景介绍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9885" y="883920"/>
            <a:ext cx="6503670" cy="3912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随着线上购物的发展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消费逐步升级，消费者对产品的品质要求越来越高；同时电商需要了解用户喜好和观点，来调整采购、营销的策略。用户评论是获取反馈的最重要的渠道之一。层出不穷的恶意评论（包括但不限于刷差评、刷好评、刷误导性的评价等），给消费者和电商都带来困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主流的检测电商恶意评论的解决方案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如情感分析和关键词提取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，需要依赖大量样本数据集来达到良好的检测效果，但用户评价符合长尾效应，大部分评价内容内容简短、信息量低，有价值、信息量高的文本很少。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本文将主要研究利用大语言模型构建生成对抗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网络，生成电商恶意用户评价的任务，旨在扩充样本数据集，提高检测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9545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1.2 </a:t>
            </a:r>
            <a:r>
              <a:rPr lang="zh-CN" altLang="en-US" sz="2400" b="1" dirty="0">
                <a:solidFill>
                  <a:schemeClr val="accent1"/>
                </a:solidFill>
              </a:rPr>
              <a:t>研究</a:t>
            </a:r>
            <a:r>
              <a:rPr lang="zh-CN" altLang="en-US" sz="2400" b="1" dirty="0">
                <a:solidFill>
                  <a:schemeClr val="accent1"/>
                </a:solidFill>
              </a:rPr>
              <a:t>意义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698500"/>
            <a:ext cx="858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电商用户评价属于商业价值很高但又很容易被商业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竞争对手恶意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刷单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985" y="1066800"/>
            <a:ext cx="982916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最近几年大语言模型迅猛发展，其在少样本乃至零样本情境下表现出色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26745" y="1573530"/>
            <a:ext cx="98298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研究意义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大模型生成文本时，往往偏向于生成概率较高的样本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这可能导致生成结果较为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单一或模式化，而通过生成对抗训练的模型可能生成多样化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大语言模型目前处于蓬勃发展但落地应用较少或缺乏实际价值，研究大语言模型在电商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平台的应用，能够提升企业的商业竞争力，探索大语言模型的实际应用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8689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1.3 </a:t>
            </a:r>
            <a:r>
              <a:rPr lang="zh-CN" altLang="en-US" sz="2400" b="1" dirty="0">
                <a:solidFill>
                  <a:schemeClr val="accent1"/>
                </a:solidFill>
              </a:rPr>
              <a:t>国内外研究</a:t>
            </a:r>
            <a:r>
              <a:rPr lang="zh-CN" altLang="en-US" sz="2400" b="1" dirty="0">
                <a:solidFill>
                  <a:schemeClr val="accent1"/>
                </a:solidFill>
              </a:rPr>
              <a:t>现状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698500"/>
            <a:ext cx="858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SeqGAN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通过强化学习解决文本是离散的、无法直接进行梯度传播的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985" y="1066800"/>
            <a:ext cx="982916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TextGAN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LSTM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作为生成器，利用最大均值差异（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Maximum Mean Discrepancy, MMD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衡量生成样本与真实样本的分布差异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RelGAN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引入注意力机制，显著提升了生成文本的上下文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一致性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5641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本文主要</a:t>
            </a:r>
            <a:r>
              <a:rPr lang="zh-CN" altLang="en-US" sz="2400" b="1" dirty="0">
                <a:solidFill>
                  <a:schemeClr val="accent1"/>
                </a:solidFill>
              </a:rPr>
              <a:t>工作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698500"/>
            <a:ext cx="858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Qwen-2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大模型作为生成器，通过微调，让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Qwen-2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生成符合特定需求的对抗性文本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985" y="1066800"/>
            <a:ext cx="982916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作为判别器，区分真实文本和生成文本，通过通过交叉熵损失优化判别器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，不断优化模型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本研究在国内主要的电商平台的用户评价数据集上做了可行性验证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QwenGAN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设计、开发的用户评价数据生成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系统，通过可视化的操作界面，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QwenGAN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的实用性。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56413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1.5 </a:t>
            </a:r>
            <a:r>
              <a:rPr lang="zh-CN" altLang="en-US" sz="2400" b="1" dirty="0">
                <a:solidFill>
                  <a:schemeClr val="accent1"/>
                </a:solidFill>
              </a:rPr>
              <a:t>本文目录</a:t>
            </a:r>
            <a:r>
              <a:rPr lang="zh-CN" altLang="en-US" sz="2400" b="1" dirty="0">
                <a:solidFill>
                  <a:schemeClr val="accent1"/>
                </a:solidFill>
              </a:rPr>
              <a:t>结构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779145"/>
            <a:ext cx="2779395" cy="3736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0060"/>
            <a:ext cx="3683000" cy="146177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698511" y="1953606"/>
            <a:ext cx="5839485" cy="49911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研究工作</a:t>
            </a:r>
            <a:r>
              <a:rPr lang="zh-CN" altLang="en-US" sz="2800" b="1" dirty="0">
                <a:solidFill>
                  <a:srgbClr val="071F65"/>
                </a:solidFill>
                <a:latin typeface="+mj-ea"/>
                <a:ea typeface="+mj-ea"/>
              </a:rPr>
              <a:t>进度</a:t>
            </a:r>
            <a:endParaRPr lang="zh-CN" altLang="en-US" sz="2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303530"/>
            <a:ext cx="1240790" cy="1167765"/>
          </a:xfrm>
          <a:prstGeom prst="rect">
            <a:avLst/>
          </a:prstGeom>
        </p:spPr>
      </p:pic>
      <p:sp>
        <p:nvSpPr>
          <p:cNvPr id="13" name="流程图: 手动输入 12"/>
          <p:cNvSpPr/>
          <p:nvPr/>
        </p:nvSpPr>
        <p:spPr>
          <a:xfrm rot="16200000" flipH="1">
            <a:off x="5261611" y="1261109"/>
            <a:ext cx="5143500" cy="2621282"/>
          </a:xfrm>
          <a:prstGeom prst="flowChartManualInp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22026" y="969969"/>
            <a:ext cx="1736373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50" dirty="0">
                <a:solidFill>
                  <a:schemeClr val="bg1"/>
                </a:solidFill>
              </a:rPr>
              <a:t>2</a:t>
            </a:r>
            <a:endParaRPr lang="en-US" altLang="zh-CN" sz="2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PRESENTATION_TITLE" val="PowerPoint 演示文稿"/>
  <p:tag name="COMMONDATA" val="eyJoZGlkIjoiMDFjZDY1MGNmMTllOTRmZjY0OTg1NjNlMDNlNjhkNG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2216</Words>
  <Application>WPS 演示</Application>
  <PresentationFormat>全屏显示(16:9)</PresentationFormat>
  <Paragraphs>144</Paragraphs>
  <Slides>17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Wingdings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张小鹏</cp:lastModifiedBy>
  <cp:revision>653</cp:revision>
  <dcterms:created xsi:type="dcterms:W3CDTF">2014-06-03T07:56:00Z</dcterms:created>
  <dcterms:modified xsi:type="dcterms:W3CDTF">2024-12-07T14:04:47Z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DF1261DC67964591BE2284B88A87D71B</vt:lpwstr>
  </property>
  <property fmtid="{D5CDD505-2E9C-101B-9397-08002B2CF9AE}" pid="3" name="KSOProductBuildVer">
    <vt:lpwstr>2052-12.1.0.18912</vt:lpwstr>
  </property>
</Properties>
</file>