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d5ec02f3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d5ec02f3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d5ec02f3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d5ec02f3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d5ec02f3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d5ec02f3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e853a0595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e853a0595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d6aafa270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d6aafa27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d266bfec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d266bfec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d6aafa27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d6aafa27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d6aafa2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d6aafa2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d6aafa27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7d6aafa27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d6aafa27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d6aafa27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67c3e725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67c3e725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Motivation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AutoNum type="arabicPeriod"/>
            </a:pPr>
            <a:r>
              <a:rPr lang="en" sz="2000">
                <a:solidFill>
                  <a:schemeClr val="accent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In July 2017, Google announced that Gmail had passed 1.2 billion active users.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AutoNum type="arabicPeriod"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Each user receives tens or hundreds emails every day.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AutoNum type="arabicPeriod"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Unorganized, difficult to find the emails you want.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AutoNum type="arabicPeriod"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Gmail filter only can label emails by letting user clearly define the fields “From, To, Subject, Has the words, Doesn’t have, Size’ .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AutoNum type="arabicPeriod"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Hand labeling emails is troublesome or even infeasible.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e853a0595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e853a0595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e853a0595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6e853a059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6e853a0595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6e853a0595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d6aafa27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d6aafa27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d6aafa27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d6aafa27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d6aafa270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d6aafa270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e624098c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e624098c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d6aafa27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d6aafa27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d6aafa27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d6aafa27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d5c82d55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d5c82d55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9" name="Google Shape;6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6" name="Google Shape;16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" name="Google Shape;27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" name="Google Shape;2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7" name="Google Shape;3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4" name="Google Shape;4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1" name="Google Shape;5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8" name="Google Shape;5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7.jpg"/><Relationship Id="rId6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7.jpg"/><Relationship Id="rId6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7.jpg"/><Relationship Id="rId6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hyperlink" Target="https://developers.google.com/machine-learning/guides/text-classification/step-2-5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jpg"/><Relationship Id="rId4" Type="http://schemas.openxmlformats.org/officeDocument/2006/relationships/image" Target="../media/image19.png"/><Relationship Id="rId10" Type="http://schemas.openxmlformats.org/officeDocument/2006/relationships/image" Target="../media/image23.png"/><Relationship Id="rId9" Type="http://schemas.openxmlformats.org/officeDocument/2006/relationships/image" Target="../media/image18.jpg"/><Relationship Id="rId5" Type="http://schemas.openxmlformats.org/officeDocument/2006/relationships/image" Target="../media/image15.png"/><Relationship Id="rId6" Type="http://schemas.openxmlformats.org/officeDocument/2006/relationships/image" Target="../media/image14.jpg"/><Relationship Id="rId7" Type="http://schemas.openxmlformats.org/officeDocument/2006/relationships/image" Target="../media/image21.png"/><Relationship Id="rId8" Type="http://schemas.openxmlformats.org/officeDocument/2006/relationships/hyperlink" Target="http://drive.google.com/file/d/1Lc7gGN9QJxkduRSQoWRE-KM4PN2u3O_E/view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s.google.com/machine-learning/guides/text-classification/step-2-5" TargetMode="External"/><Relationship Id="rId4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7.jpg"/><Relationship Id="rId6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425" y="390425"/>
            <a:ext cx="4236575" cy="40500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/>
          <p:nvPr>
            <p:ph idx="1" type="subTitle"/>
          </p:nvPr>
        </p:nvSpPr>
        <p:spPr>
          <a:xfrm>
            <a:off x="102175" y="2977750"/>
            <a:ext cx="7688100" cy="9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Rong Li</a:t>
            </a:r>
            <a:endParaRPr sz="30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rl.rongli@gmail.com</a:t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 txBox="1"/>
          <p:nvPr>
            <p:ph type="ctrTitle"/>
          </p:nvPr>
        </p:nvSpPr>
        <p:spPr>
          <a:xfrm>
            <a:off x="102175" y="9879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 AutoLabeler</a:t>
            </a:r>
            <a:endParaRPr b="0"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Automatically Label </a:t>
            </a:r>
            <a:r>
              <a:rPr b="0" lang="en" sz="2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Emails </a:t>
            </a:r>
            <a:endParaRPr b="0" sz="2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Without User-Defined Criteria</a:t>
            </a:r>
            <a:endParaRPr b="0" sz="2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/>
        </p:nvSpPr>
        <p:spPr>
          <a:xfrm>
            <a:off x="701925" y="0"/>
            <a:ext cx="78612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Email AutoLabeler Pipeline</a:t>
            </a:r>
            <a:endParaRPr b="1" sz="2600"/>
          </a:p>
        </p:txBody>
      </p:sp>
      <p:sp>
        <p:nvSpPr>
          <p:cNvPr id="203" name="Google Shape;203;p22"/>
          <p:cNvSpPr txBox="1"/>
          <p:nvPr/>
        </p:nvSpPr>
        <p:spPr>
          <a:xfrm>
            <a:off x="1469575" y="2715275"/>
            <a:ext cx="1465800" cy="18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Subject, Related Parties (From, To, CC, Bcc), Body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2"/>
          <p:cNvSpPr/>
          <p:nvPr/>
        </p:nvSpPr>
        <p:spPr>
          <a:xfrm>
            <a:off x="1436926" y="1420838"/>
            <a:ext cx="1094400" cy="1045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Parse Email Contents</a:t>
            </a: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53375" y="1597725"/>
            <a:ext cx="1039500" cy="71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Email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Message</a:t>
            </a: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2875363" y="1405838"/>
            <a:ext cx="1961700" cy="1045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2124"/>
                </a:solidFill>
              </a:rPr>
              <a:t>Preprocess </a:t>
            </a:r>
            <a:endParaRPr b="1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</a:rPr>
              <a:t>(Tokenization, Stop words removal, Lemmatization, Stemming)</a:t>
            </a:r>
            <a:endParaRPr>
              <a:solidFill>
                <a:srgbClr val="202124"/>
              </a:solidFill>
            </a:endParaRPr>
          </a:p>
        </p:txBody>
      </p:sp>
      <p:sp>
        <p:nvSpPr>
          <p:cNvPr id="207" name="Google Shape;207;p22"/>
          <p:cNvSpPr txBox="1"/>
          <p:nvPr/>
        </p:nvSpPr>
        <p:spPr>
          <a:xfrm>
            <a:off x="2930988" y="2685275"/>
            <a:ext cx="19617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</a:rPr>
              <a:t>Processed word list</a:t>
            </a:r>
            <a:endParaRPr>
              <a:solidFill>
                <a:srgbClr val="20212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2567300" y="1832425"/>
            <a:ext cx="2721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1145175" y="1844775"/>
            <a:ext cx="2721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75" y="3778125"/>
            <a:ext cx="1153400" cy="13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3413" y="3668550"/>
            <a:ext cx="16554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6850" y="3460837"/>
            <a:ext cx="3854775" cy="16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8025" y="3894113"/>
            <a:ext cx="1568900" cy="110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2"/>
          <p:cNvSpPr/>
          <p:nvPr/>
        </p:nvSpPr>
        <p:spPr>
          <a:xfrm>
            <a:off x="119625" y="514350"/>
            <a:ext cx="1319700" cy="645900"/>
          </a:xfrm>
          <a:prstGeom prst="homePlate">
            <a:avLst>
              <a:gd fmla="val 50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 Input</a:t>
            </a:r>
            <a:endParaRPr sz="1600"/>
          </a:p>
        </p:txBody>
      </p:sp>
      <p:sp>
        <p:nvSpPr>
          <p:cNvPr id="215" name="Google Shape;215;p22"/>
          <p:cNvSpPr/>
          <p:nvPr/>
        </p:nvSpPr>
        <p:spPr>
          <a:xfrm>
            <a:off x="1244000" y="526300"/>
            <a:ext cx="6110100" cy="645900"/>
          </a:xfrm>
          <a:prstGeom prst="chevron">
            <a:avLst>
              <a:gd fmla="val 50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 Cleaning and Feature Engineering</a:t>
            </a:r>
            <a:endParaRPr sz="1600"/>
          </a:p>
        </p:txBody>
      </p:sp>
      <p:sp>
        <p:nvSpPr>
          <p:cNvPr id="216" name="Google Shape;216;p22"/>
          <p:cNvSpPr/>
          <p:nvPr/>
        </p:nvSpPr>
        <p:spPr>
          <a:xfrm>
            <a:off x="7182300" y="526300"/>
            <a:ext cx="1961700" cy="645900"/>
          </a:xfrm>
          <a:prstGeom prst="chevron">
            <a:avLst>
              <a:gd fmla="val 50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/>
          <p:nvPr/>
        </p:nvSpPr>
        <p:spPr>
          <a:xfrm>
            <a:off x="701925" y="0"/>
            <a:ext cx="78612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Email AutoLabeler Pipeline</a:t>
            </a:r>
            <a:endParaRPr b="1" sz="2600"/>
          </a:p>
        </p:txBody>
      </p:sp>
      <p:sp>
        <p:nvSpPr>
          <p:cNvPr id="222" name="Google Shape;222;p23"/>
          <p:cNvSpPr txBox="1"/>
          <p:nvPr/>
        </p:nvSpPr>
        <p:spPr>
          <a:xfrm>
            <a:off x="1469575" y="2715275"/>
            <a:ext cx="1465800" cy="18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Subject, Related Parties (From, To, CC, Bcc), Body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3"/>
          <p:cNvSpPr txBox="1"/>
          <p:nvPr/>
        </p:nvSpPr>
        <p:spPr>
          <a:xfrm>
            <a:off x="2875375" y="1549775"/>
            <a:ext cx="23343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23"/>
          <p:cNvSpPr/>
          <p:nvPr/>
        </p:nvSpPr>
        <p:spPr>
          <a:xfrm>
            <a:off x="1436926" y="1420838"/>
            <a:ext cx="1094400" cy="1045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Parse Email Contents</a:t>
            </a:r>
            <a:endParaRPr/>
          </a:p>
        </p:txBody>
      </p:sp>
      <p:sp>
        <p:nvSpPr>
          <p:cNvPr id="225" name="Google Shape;225;p23"/>
          <p:cNvSpPr/>
          <p:nvPr/>
        </p:nvSpPr>
        <p:spPr>
          <a:xfrm>
            <a:off x="53375" y="1597725"/>
            <a:ext cx="1039500" cy="71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Email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Message</a:t>
            </a:r>
            <a:endParaRPr/>
          </a:p>
        </p:txBody>
      </p:sp>
      <p:sp>
        <p:nvSpPr>
          <p:cNvPr id="226" name="Google Shape;226;p23"/>
          <p:cNvSpPr/>
          <p:nvPr/>
        </p:nvSpPr>
        <p:spPr>
          <a:xfrm>
            <a:off x="2875363" y="1405838"/>
            <a:ext cx="1961700" cy="1045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2124"/>
                </a:solidFill>
              </a:rPr>
              <a:t>Preprocess </a:t>
            </a:r>
            <a:endParaRPr b="1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</a:rPr>
              <a:t>(Tokenization, Stop words removal, Lemmatization, Stemming)</a:t>
            </a:r>
            <a:endParaRPr>
              <a:solidFill>
                <a:srgbClr val="202124"/>
              </a:solidFill>
            </a:endParaRPr>
          </a:p>
        </p:txBody>
      </p:sp>
      <p:sp>
        <p:nvSpPr>
          <p:cNvPr id="227" name="Google Shape;227;p23"/>
          <p:cNvSpPr txBox="1"/>
          <p:nvPr/>
        </p:nvSpPr>
        <p:spPr>
          <a:xfrm>
            <a:off x="2930988" y="2685275"/>
            <a:ext cx="19617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</a:rPr>
              <a:t>Processed word list</a:t>
            </a:r>
            <a:endParaRPr>
              <a:solidFill>
                <a:srgbClr val="20212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23"/>
          <p:cNvSpPr/>
          <p:nvPr/>
        </p:nvSpPr>
        <p:spPr>
          <a:xfrm>
            <a:off x="5165550" y="1405838"/>
            <a:ext cx="1880700" cy="1045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Feature Extraction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(TF-IDFvectorizer, SelectKBest)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9" name="Google Shape;229;p23"/>
          <p:cNvSpPr txBox="1"/>
          <p:nvPr/>
        </p:nvSpPr>
        <p:spPr>
          <a:xfrm>
            <a:off x="5272550" y="2685275"/>
            <a:ext cx="1830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</a:rPr>
              <a:t>Number vectors </a:t>
            </a:r>
            <a:endParaRPr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23"/>
          <p:cNvSpPr/>
          <p:nvPr/>
        </p:nvSpPr>
        <p:spPr>
          <a:xfrm>
            <a:off x="2567300" y="1832425"/>
            <a:ext cx="2721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3"/>
          <p:cNvSpPr/>
          <p:nvPr/>
        </p:nvSpPr>
        <p:spPr>
          <a:xfrm>
            <a:off x="4883163" y="1817438"/>
            <a:ext cx="2721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3"/>
          <p:cNvSpPr/>
          <p:nvPr/>
        </p:nvSpPr>
        <p:spPr>
          <a:xfrm>
            <a:off x="1145175" y="1844775"/>
            <a:ext cx="2721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75" y="3778125"/>
            <a:ext cx="1153400" cy="13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3413" y="3668550"/>
            <a:ext cx="16554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6850" y="3460837"/>
            <a:ext cx="3854775" cy="16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8025" y="3894113"/>
            <a:ext cx="1568900" cy="110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3"/>
          <p:cNvSpPr/>
          <p:nvPr/>
        </p:nvSpPr>
        <p:spPr>
          <a:xfrm>
            <a:off x="119625" y="514350"/>
            <a:ext cx="1319700" cy="645900"/>
          </a:xfrm>
          <a:prstGeom prst="homePlate">
            <a:avLst>
              <a:gd fmla="val 50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 Input</a:t>
            </a:r>
            <a:endParaRPr sz="1600"/>
          </a:p>
        </p:txBody>
      </p:sp>
      <p:sp>
        <p:nvSpPr>
          <p:cNvPr id="238" name="Google Shape;238;p23"/>
          <p:cNvSpPr/>
          <p:nvPr/>
        </p:nvSpPr>
        <p:spPr>
          <a:xfrm>
            <a:off x="1244000" y="526300"/>
            <a:ext cx="6110100" cy="645900"/>
          </a:xfrm>
          <a:prstGeom prst="chevron">
            <a:avLst>
              <a:gd fmla="val 50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 Cleaning and Feature Engineering</a:t>
            </a:r>
            <a:endParaRPr sz="1600"/>
          </a:p>
        </p:txBody>
      </p:sp>
      <p:sp>
        <p:nvSpPr>
          <p:cNvPr id="239" name="Google Shape;239;p23"/>
          <p:cNvSpPr/>
          <p:nvPr/>
        </p:nvSpPr>
        <p:spPr>
          <a:xfrm>
            <a:off x="7182300" y="526300"/>
            <a:ext cx="1961700" cy="645900"/>
          </a:xfrm>
          <a:prstGeom prst="chevron">
            <a:avLst>
              <a:gd fmla="val 50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 txBox="1"/>
          <p:nvPr/>
        </p:nvSpPr>
        <p:spPr>
          <a:xfrm>
            <a:off x="701925" y="0"/>
            <a:ext cx="78612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Email AutoLabeler Pipeline</a:t>
            </a:r>
            <a:endParaRPr b="1" sz="2600"/>
          </a:p>
        </p:txBody>
      </p:sp>
      <p:sp>
        <p:nvSpPr>
          <p:cNvPr id="245" name="Google Shape;245;p24"/>
          <p:cNvSpPr txBox="1"/>
          <p:nvPr/>
        </p:nvSpPr>
        <p:spPr>
          <a:xfrm>
            <a:off x="1469575" y="2715275"/>
            <a:ext cx="1465800" cy="18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Subject, Related Parties (From, To, CC, Bcc), Body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24"/>
          <p:cNvSpPr txBox="1"/>
          <p:nvPr/>
        </p:nvSpPr>
        <p:spPr>
          <a:xfrm>
            <a:off x="2875375" y="1549775"/>
            <a:ext cx="23343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24"/>
          <p:cNvSpPr/>
          <p:nvPr/>
        </p:nvSpPr>
        <p:spPr>
          <a:xfrm>
            <a:off x="1436926" y="1420838"/>
            <a:ext cx="1094400" cy="1045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Parse Email Contents</a:t>
            </a:r>
            <a:endParaRPr/>
          </a:p>
        </p:txBody>
      </p:sp>
      <p:sp>
        <p:nvSpPr>
          <p:cNvPr id="248" name="Google Shape;248;p24"/>
          <p:cNvSpPr/>
          <p:nvPr/>
        </p:nvSpPr>
        <p:spPr>
          <a:xfrm>
            <a:off x="53375" y="1597725"/>
            <a:ext cx="1039500" cy="71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Email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Message</a:t>
            </a:r>
            <a:endParaRPr/>
          </a:p>
        </p:txBody>
      </p:sp>
      <p:sp>
        <p:nvSpPr>
          <p:cNvPr id="249" name="Google Shape;249;p24"/>
          <p:cNvSpPr/>
          <p:nvPr/>
        </p:nvSpPr>
        <p:spPr>
          <a:xfrm>
            <a:off x="2875363" y="1405838"/>
            <a:ext cx="1961700" cy="1045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2124"/>
                </a:solidFill>
              </a:rPr>
              <a:t>Preprocess </a:t>
            </a:r>
            <a:endParaRPr b="1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</a:rPr>
              <a:t>(Tokenization, Stop words removal, Lemmatization, Stemming)</a:t>
            </a:r>
            <a:endParaRPr>
              <a:solidFill>
                <a:srgbClr val="202124"/>
              </a:solidFill>
            </a:endParaRPr>
          </a:p>
        </p:txBody>
      </p:sp>
      <p:sp>
        <p:nvSpPr>
          <p:cNvPr id="250" name="Google Shape;250;p24"/>
          <p:cNvSpPr txBox="1"/>
          <p:nvPr/>
        </p:nvSpPr>
        <p:spPr>
          <a:xfrm>
            <a:off x="2930988" y="2685275"/>
            <a:ext cx="19617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</a:rPr>
              <a:t>Processed word list</a:t>
            </a:r>
            <a:endParaRPr>
              <a:solidFill>
                <a:srgbClr val="20212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24"/>
          <p:cNvSpPr/>
          <p:nvPr/>
        </p:nvSpPr>
        <p:spPr>
          <a:xfrm>
            <a:off x="5165550" y="1405838"/>
            <a:ext cx="1880700" cy="1045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Feature Extraction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(TF-IDFvectorizer, SelectKBest)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2" name="Google Shape;252;p24"/>
          <p:cNvSpPr txBox="1"/>
          <p:nvPr/>
        </p:nvSpPr>
        <p:spPr>
          <a:xfrm>
            <a:off x="5272550" y="2685275"/>
            <a:ext cx="1830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</a:rPr>
              <a:t>Number vectors </a:t>
            </a:r>
            <a:endParaRPr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24"/>
          <p:cNvSpPr/>
          <p:nvPr/>
        </p:nvSpPr>
        <p:spPr>
          <a:xfrm>
            <a:off x="7389700" y="1414388"/>
            <a:ext cx="1734300" cy="10167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2124"/>
                </a:solidFill>
              </a:rPr>
              <a:t>Classification</a:t>
            </a:r>
            <a:endParaRPr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</a:rPr>
              <a:t>Multilayer perceptron (MLP)</a:t>
            </a:r>
            <a:endParaRPr>
              <a:solidFill>
                <a:srgbClr val="202124"/>
              </a:solidFill>
            </a:endParaRPr>
          </a:p>
        </p:txBody>
      </p:sp>
      <p:sp>
        <p:nvSpPr>
          <p:cNvPr id="254" name="Google Shape;254;p24"/>
          <p:cNvSpPr txBox="1"/>
          <p:nvPr/>
        </p:nvSpPr>
        <p:spPr>
          <a:xfrm>
            <a:off x="7542125" y="2673275"/>
            <a:ext cx="13995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</a:rPr>
              <a:t>Labeled email</a:t>
            </a:r>
            <a:endParaRPr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24"/>
          <p:cNvSpPr/>
          <p:nvPr/>
        </p:nvSpPr>
        <p:spPr>
          <a:xfrm>
            <a:off x="2567300" y="1832425"/>
            <a:ext cx="2721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4"/>
          <p:cNvSpPr/>
          <p:nvPr/>
        </p:nvSpPr>
        <p:spPr>
          <a:xfrm>
            <a:off x="4883163" y="1817438"/>
            <a:ext cx="2721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4"/>
          <p:cNvSpPr/>
          <p:nvPr/>
        </p:nvSpPr>
        <p:spPr>
          <a:xfrm>
            <a:off x="7081913" y="1844775"/>
            <a:ext cx="2721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4"/>
          <p:cNvSpPr/>
          <p:nvPr/>
        </p:nvSpPr>
        <p:spPr>
          <a:xfrm>
            <a:off x="1145175" y="1844775"/>
            <a:ext cx="2721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75" y="3778125"/>
            <a:ext cx="1153400" cy="13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3413" y="3668550"/>
            <a:ext cx="16554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6850" y="3460837"/>
            <a:ext cx="3854775" cy="16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8025" y="3894113"/>
            <a:ext cx="1568900" cy="110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"/>
          <p:cNvSpPr/>
          <p:nvPr/>
        </p:nvSpPr>
        <p:spPr>
          <a:xfrm>
            <a:off x="119625" y="514350"/>
            <a:ext cx="1319700" cy="645900"/>
          </a:xfrm>
          <a:prstGeom prst="homePlate">
            <a:avLst>
              <a:gd fmla="val 50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 Input</a:t>
            </a:r>
            <a:endParaRPr sz="1600"/>
          </a:p>
        </p:txBody>
      </p:sp>
      <p:sp>
        <p:nvSpPr>
          <p:cNvPr id="264" name="Google Shape;264;p24"/>
          <p:cNvSpPr/>
          <p:nvPr/>
        </p:nvSpPr>
        <p:spPr>
          <a:xfrm>
            <a:off x="1244000" y="526300"/>
            <a:ext cx="6110100" cy="645900"/>
          </a:xfrm>
          <a:prstGeom prst="chevron">
            <a:avLst>
              <a:gd fmla="val 50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 Cleaning and Feature Engineering</a:t>
            </a:r>
            <a:endParaRPr sz="1600"/>
          </a:p>
        </p:txBody>
      </p:sp>
      <p:sp>
        <p:nvSpPr>
          <p:cNvPr id="265" name="Google Shape;265;p24"/>
          <p:cNvSpPr/>
          <p:nvPr/>
        </p:nvSpPr>
        <p:spPr>
          <a:xfrm>
            <a:off x="7182300" y="526300"/>
            <a:ext cx="1961700" cy="645900"/>
          </a:xfrm>
          <a:prstGeom prst="chevron">
            <a:avLst>
              <a:gd fmla="val 50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"/>
          <p:cNvSpPr/>
          <p:nvPr/>
        </p:nvSpPr>
        <p:spPr>
          <a:xfrm>
            <a:off x="837325" y="1578925"/>
            <a:ext cx="2942400" cy="3260400"/>
          </a:xfrm>
          <a:prstGeom prst="can">
            <a:avLst>
              <a:gd fmla="val 25000" name="adj"/>
            </a:avLst>
          </a:prstGeom>
          <a:solidFill>
            <a:srgbClr val="D9D9D9">
              <a:alpha val="620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5"/>
          <p:cNvSpPr txBox="1"/>
          <p:nvPr>
            <p:ph type="title"/>
          </p:nvPr>
        </p:nvSpPr>
        <p:spPr>
          <a:xfrm>
            <a:off x="727650" y="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Customized Classification Model for Each User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5"/>
          <p:cNvSpPr txBox="1"/>
          <p:nvPr>
            <p:ph idx="1" type="body"/>
          </p:nvPr>
        </p:nvSpPr>
        <p:spPr>
          <a:xfrm>
            <a:off x="715675" y="637513"/>
            <a:ext cx="3791400" cy="83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Enron email dataset: 500,000+ from 150 employees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     	  # of Emails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Steven             14505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Vincent              4481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Louise               4033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Darren               3786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" name="Google Shape;273;p25"/>
          <p:cNvCxnSpPr/>
          <p:nvPr/>
        </p:nvCxnSpPr>
        <p:spPr>
          <a:xfrm>
            <a:off x="2236825" y="4210400"/>
            <a:ext cx="0" cy="502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"/>
          <p:cNvSpPr/>
          <p:nvPr/>
        </p:nvSpPr>
        <p:spPr>
          <a:xfrm>
            <a:off x="6076475" y="1997600"/>
            <a:ext cx="2248800" cy="2715300"/>
          </a:xfrm>
          <a:prstGeom prst="can">
            <a:avLst>
              <a:gd fmla="val 25000" name="adj"/>
            </a:avLst>
          </a:prstGeom>
          <a:solidFill>
            <a:srgbClr val="D9D9D9">
              <a:alpha val="620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6"/>
          <p:cNvSpPr/>
          <p:nvPr/>
        </p:nvSpPr>
        <p:spPr>
          <a:xfrm>
            <a:off x="837325" y="1578925"/>
            <a:ext cx="2942400" cy="3260400"/>
          </a:xfrm>
          <a:prstGeom prst="can">
            <a:avLst>
              <a:gd fmla="val 25000" name="adj"/>
            </a:avLst>
          </a:prstGeom>
          <a:solidFill>
            <a:srgbClr val="D9D9D9">
              <a:alpha val="620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6"/>
          <p:cNvSpPr txBox="1"/>
          <p:nvPr>
            <p:ph type="title"/>
          </p:nvPr>
        </p:nvSpPr>
        <p:spPr>
          <a:xfrm>
            <a:off x="727650" y="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Customized Classification Model for Each User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6"/>
          <p:cNvSpPr txBox="1"/>
          <p:nvPr>
            <p:ph idx="1" type="body"/>
          </p:nvPr>
        </p:nvSpPr>
        <p:spPr>
          <a:xfrm>
            <a:off x="715675" y="637513"/>
            <a:ext cx="3791400" cy="83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Enron email dataset: 500,000+ from 150 employees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     	  # of Emails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Steven             14505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Vincent              4481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Louise               4033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Darren               3786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2" name="Google Shape;282;p26"/>
          <p:cNvCxnSpPr/>
          <p:nvPr/>
        </p:nvCxnSpPr>
        <p:spPr>
          <a:xfrm>
            <a:off x="2236825" y="4210400"/>
            <a:ext cx="0" cy="502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26"/>
          <p:cNvCxnSpPr/>
          <p:nvPr/>
        </p:nvCxnSpPr>
        <p:spPr>
          <a:xfrm>
            <a:off x="7194875" y="4219850"/>
            <a:ext cx="12000" cy="48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284" name="Google Shape;2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6519" y="2153100"/>
            <a:ext cx="1507768" cy="116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6"/>
          <p:cNvSpPr txBox="1"/>
          <p:nvPr>
            <p:ph idx="1" type="body"/>
          </p:nvPr>
        </p:nvSpPr>
        <p:spPr>
          <a:xfrm>
            <a:off x="5712525" y="379700"/>
            <a:ext cx="3234900" cy="3915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Louise’s emails:  4000+ 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Labels	            # of Emails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esvl               	 715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mrha/ooc              309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hr                          306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east_power           257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"/>
          <p:cNvSpPr txBox="1"/>
          <p:nvPr>
            <p:ph type="title"/>
          </p:nvPr>
        </p:nvSpPr>
        <p:spPr>
          <a:xfrm>
            <a:off x="526400" y="0"/>
            <a:ext cx="82692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Imbalanced Label Distribution: Stratified Split 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Random Under Sampling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350" y="1255975"/>
            <a:ext cx="8269199" cy="349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350" y="941875"/>
            <a:ext cx="3669976" cy="381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8"/>
          <p:cNvSpPr txBox="1"/>
          <p:nvPr/>
        </p:nvSpPr>
        <p:spPr>
          <a:xfrm>
            <a:off x="752700" y="0"/>
            <a:ext cx="82797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Long Emails Small Sample Size: Multi-Layer Perceptrons with Bag of Words</a:t>
            </a:r>
            <a:endParaRPr b="1" sz="2600"/>
          </a:p>
        </p:txBody>
      </p:sp>
      <p:sp>
        <p:nvSpPr>
          <p:cNvPr id="298" name="Google Shape;298;p28"/>
          <p:cNvSpPr txBox="1"/>
          <p:nvPr/>
        </p:nvSpPr>
        <p:spPr>
          <a:xfrm>
            <a:off x="891250" y="4608625"/>
            <a:ext cx="70809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https://developers.google.com/machine-learning/guides/text-classification/step-2-5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9" name="Google Shape;299;p28"/>
          <p:cNvCxnSpPr/>
          <p:nvPr/>
        </p:nvCxnSpPr>
        <p:spPr>
          <a:xfrm>
            <a:off x="4037450" y="3650950"/>
            <a:ext cx="0" cy="20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"/>
          <p:cNvSpPr txBox="1"/>
          <p:nvPr>
            <p:ph type="title"/>
          </p:nvPr>
        </p:nvSpPr>
        <p:spPr>
          <a:xfrm>
            <a:off x="7276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It Works Even for Medium Size of Folders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9"/>
          <p:cNvSpPr txBox="1"/>
          <p:nvPr/>
        </p:nvSpPr>
        <p:spPr>
          <a:xfrm>
            <a:off x="944975" y="567075"/>
            <a:ext cx="70788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Macro F1 Score: 0.67                              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6" name="Google Shape;3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50" y="1011475"/>
            <a:ext cx="8214900" cy="3864549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9"/>
          <p:cNvSpPr/>
          <p:nvPr/>
        </p:nvSpPr>
        <p:spPr>
          <a:xfrm>
            <a:off x="944975" y="1040650"/>
            <a:ext cx="7844100" cy="1148400"/>
          </a:xfrm>
          <a:prstGeom prst="roundRect">
            <a:avLst>
              <a:gd fmla="val 16667" name="adj"/>
            </a:avLst>
          </a:prstGeom>
          <a:solidFill>
            <a:srgbClr val="C27BA0">
              <a:alpha val="273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0"/>
          <p:cNvSpPr txBox="1"/>
          <p:nvPr>
            <p:ph type="title"/>
          </p:nvPr>
        </p:nvSpPr>
        <p:spPr>
          <a:xfrm>
            <a:off x="7276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Similar Topics Make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Classification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Harder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0"/>
          <p:cNvSpPr txBox="1"/>
          <p:nvPr/>
        </p:nvSpPr>
        <p:spPr>
          <a:xfrm>
            <a:off x="944975" y="567075"/>
            <a:ext cx="70788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Macro F1 Score: 0.67                              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4" name="Google Shape;3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50" y="1011475"/>
            <a:ext cx="8214900" cy="3864549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0"/>
          <p:cNvSpPr/>
          <p:nvPr/>
        </p:nvSpPr>
        <p:spPr>
          <a:xfrm>
            <a:off x="944975" y="2177025"/>
            <a:ext cx="7844100" cy="1076400"/>
          </a:xfrm>
          <a:prstGeom prst="roundRect">
            <a:avLst>
              <a:gd fmla="val 16667" name="adj"/>
            </a:avLst>
          </a:prstGeom>
          <a:solidFill>
            <a:srgbClr val="C27BA0">
              <a:alpha val="173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"/>
          <p:cNvSpPr txBox="1"/>
          <p:nvPr>
            <p:ph type="title"/>
          </p:nvPr>
        </p:nvSpPr>
        <p:spPr>
          <a:xfrm>
            <a:off x="7276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Small Sample Size May be a Problem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1"/>
          <p:cNvSpPr txBox="1"/>
          <p:nvPr/>
        </p:nvSpPr>
        <p:spPr>
          <a:xfrm>
            <a:off x="944975" y="567075"/>
            <a:ext cx="70788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Macro F1 Score: 0.67                              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2" name="Google Shape;3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50" y="1011475"/>
            <a:ext cx="8214900" cy="3864549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1"/>
          <p:cNvSpPr/>
          <p:nvPr/>
        </p:nvSpPr>
        <p:spPr>
          <a:xfrm>
            <a:off x="849275" y="3265550"/>
            <a:ext cx="7939800" cy="1076400"/>
          </a:xfrm>
          <a:prstGeom prst="roundRect">
            <a:avLst>
              <a:gd fmla="val 16667" name="adj"/>
            </a:avLst>
          </a:prstGeom>
          <a:solidFill>
            <a:srgbClr val="C27BA0">
              <a:alpha val="89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123950" y="0"/>
            <a:ext cx="9301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Unorganized Inbox: Disaster! 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Manually Labeling: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 Troublesome!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2550" y="928150"/>
            <a:ext cx="4604500" cy="34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5350" y="3814575"/>
            <a:ext cx="2609850" cy="124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575" y="637825"/>
            <a:ext cx="3193850" cy="3152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/>
          <p:nvPr>
            <p:ph idx="1" type="body"/>
          </p:nvPr>
        </p:nvSpPr>
        <p:spPr>
          <a:xfrm>
            <a:off x="253725" y="28573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Rong Li</a:t>
            </a:r>
            <a:endParaRPr b="1" sz="2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Ph.D in Electrical and Computer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Engineering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Scientist Intern at D4DT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rl.rongli@gmail.com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29" name="Google Shape;3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325" y="211950"/>
            <a:ext cx="1936499" cy="242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1219" y="2889650"/>
            <a:ext cx="2028106" cy="92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9313" y="2363975"/>
            <a:ext cx="2984687" cy="167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63886" y="3953425"/>
            <a:ext cx="1863476" cy="85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46994" y="3605850"/>
            <a:ext cx="1295431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2" title="Result_baby1_640_480.avi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43468" y="108825"/>
            <a:ext cx="3502482" cy="26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89200" y="237550"/>
            <a:ext cx="2617750" cy="23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3"/>
          <p:cNvSpPr txBox="1"/>
          <p:nvPr/>
        </p:nvSpPr>
        <p:spPr>
          <a:xfrm>
            <a:off x="752700" y="21775"/>
            <a:ext cx="82797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Long Emails Small Sample Size: Multi-Layer Perceptrons with Bag of Words</a:t>
            </a:r>
            <a:endParaRPr b="1" sz="2600"/>
          </a:p>
        </p:txBody>
      </p:sp>
      <p:sp>
        <p:nvSpPr>
          <p:cNvPr id="341" name="Google Shape;341;p33"/>
          <p:cNvSpPr txBox="1"/>
          <p:nvPr/>
        </p:nvSpPr>
        <p:spPr>
          <a:xfrm>
            <a:off x="6728350" y="4654200"/>
            <a:ext cx="24156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Step 2.5: Choose a Model | ML Universal Guides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2" name="Google Shape;34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2800" y="891250"/>
            <a:ext cx="4445550" cy="403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4"/>
          <p:cNvSpPr txBox="1"/>
          <p:nvPr>
            <p:ph type="title"/>
          </p:nvPr>
        </p:nvSpPr>
        <p:spPr>
          <a:xfrm>
            <a:off x="727650" y="69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Multi-Label Classification: MLP One versus Rest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Google Shape;34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925" y="1203825"/>
            <a:ext cx="5950149" cy="343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/>
          <p:nvPr/>
        </p:nvSpPr>
        <p:spPr>
          <a:xfrm>
            <a:off x="5245850" y="1360775"/>
            <a:ext cx="3451800" cy="312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342075" y="1319175"/>
            <a:ext cx="3523500" cy="312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>
            <p:ph type="title"/>
          </p:nvPr>
        </p:nvSpPr>
        <p:spPr>
          <a:xfrm>
            <a:off x="696950" y="0"/>
            <a:ext cx="8218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Current Filter Failed!  Email AutoLaber Succeed!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373875" y="1513950"/>
            <a:ext cx="3716400" cy="3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</a:rPr>
              <a:t>From</a:t>
            </a:r>
            <a:r>
              <a:rPr lang="en" sz="1800"/>
              <a:t>: Joseph Deffner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</a:rPr>
              <a:t>To</a:t>
            </a:r>
            <a:r>
              <a:rPr lang="en" sz="1800"/>
              <a:t>: Louise Kitchen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15"/>
          <p:cNvSpPr txBox="1"/>
          <p:nvPr/>
        </p:nvSpPr>
        <p:spPr>
          <a:xfrm>
            <a:off x="5245850" y="1513950"/>
            <a:ext cx="3669900" cy="38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</a:rPr>
              <a:t>From</a:t>
            </a:r>
            <a:r>
              <a:rPr lang="en" sz="1800"/>
              <a:t>: David Gorte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</a:rPr>
              <a:t>To</a:t>
            </a:r>
            <a:r>
              <a:rPr lang="en" sz="1800"/>
              <a:t>: Louise Kitchen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0" name="Google Shape;100;p15"/>
          <p:cNvSpPr txBox="1"/>
          <p:nvPr/>
        </p:nvSpPr>
        <p:spPr>
          <a:xfrm>
            <a:off x="2214025" y="456225"/>
            <a:ext cx="49215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Two sample emails in Label: Finance</a:t>
            </a:r>
            <a:endParaRPr b="1" sz="2000"/>
          </a:p>
        </p:txBody>
      </p:sp>
      <p:sp>
        <p:nvSpPr>
          <p:cNvPr id="101" name="Google Shape;101;p15"/>
          <p:cNvSpPr txBox="1"/>
          <p:nvPr/>
        </p:nvSpPr>
        <p:spPr>
          <a:xfrm>
            <a:off x="3833700" y="875025"/>
            <a:ext cx="13419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55CC"/>
                </a:solidFill>
              </a:rPr>
              <a:t>Different </a:t>
            </a:r>
            <a:endParaRPr sz="24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55CC"/>
                </a:solidFill>
              </a:rPr>
              <a:t>senders</a:t>
            </a:r>
            <a:endParaRPr sz="2400">
              <a:solidFill>
                <a:srgbClr val="1155CC"/>
              </a:solidFill>
            </a:endParaRPr>
          </a:p>
        </p:txBody>
      </p:sp>
      <p:cxnSp>
        <p:nvCxnSpPr>
          <p:cNvPr id="102" name="Google Shape;102;p15"/>
          <p:cNvCxnSpPr>
            <a:stCxn id="101" idx="3"/>
          </p:cNvCxnSpPr>
          <p:nvPr/>
        </p:nvCxnSpPr>
        <p:spPr>
          <a:xfrm>
            <a:off x="5175600" y="1323375"/>
            <a:ext cx="380700" cy="3195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5"/>
          <p:cNvCxnSpPr/>
          <p:nvPr/>
        </p:nvCxnSpPr>
        <p:spPr>
          <a:xfrm flipH="1">
            <a:off x="3253275" y="1308650"/>
            <a:ext cx="612300" cy="3840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5245850" y="1360775"/>
            <a:ext cx="3451800" cy="312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342075" y="1319175"/>
            <a:ext cx="3523500" cy="312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>
            <p:ph type="title"/>
          </p:nvPr>
        </p:nvSpPr>
        <p:spPr>
          <a:xfrm>
            <a:off x="696950" y="0"/>
            <a:ext cx="8218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Current Filter Failed!  Email AutoLaber Succeed!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373875" y="1513950"/>
            <a:ext cx="3716400" cy="3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</a:rPr>
              <a:t>From</a:t>
            </a:r>
            <a:r>
              <a:rPr lang="en" sz="1800"/>
              <a:t>: Joseph Deffner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</a:rPr>
              <a:t>To</a:t>
            </a:r>
            <a:r>
              <a:rPr lang="en" sz="1800"/>
              <a:t>: Louise Kitchen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CC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</a:rPr>
              <a:t>Subject</a:t>
            </a:r>
            <a:r>
              <a:rPr lang="en" sz="1800"/>
              <a:t>: Funds Flow Targets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2" name="Google Shape;112;p16"/>
          <p:cNvSpPr txBox="1"/>
          <p:nvPr/>
        </p:nvSpPr>
        <p:spPr>
          <a:xfrm>
            <a:off x="5245850" y="1513950"/>
            <a:ext cx="3669900" cy="38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</a:rPr>
              <a:t>From</a:t>
            </a:r>
            <a:r>
              <a:rPr lang="en" sz="1800"/>
              <a:t>: David Gorte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</a:rPr>
              <a:t>To</a:t>
            </a:r>
            <a:r>
              <a:rPr lang="en" sz="1800"/>
              <a:t>: Louise Kitchen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</a:rPr>
              <a:t>Subject</a:t>
            </a:r>
            <a:r>
              <a:rPr lang="en" sz="1800"/>
              <a:t>: Updated NEPCO Data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3" name="Google Shape;113;p16"/>
          <p:cNvSpPr txBox="1"/>
          <p:nvPr/>
        </p:nvSpPr>
        <p:spPr>
          <a:xfrm>
            <a:off x="2214025" y="456225"/>
            <a:ext cx="49215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Two sample emails in Label: Finance</a:t>
            </a:r>
            <a:endParaRPr b="1" sz="2000"/>
          </a:p>
        </p:txBody>
      </p:sp>
      <p:sp>
        <p:nvSpPr>
          <p:cNvPr id="114" name="Google Shape;114;p16"/>
          <p:cNvSpPr txBox="1"/>
          <p:nvPr/>
        </p:nvSpPr>
        <p:spPr>
          <a:xfrm>
            <a:off x="3833700" y="875025"/>
            <a:ext cx="13419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55CC"/>
                </a:solidFill>
              </a:rPr>
              <a:t>Different </a:t>
            </a:r>
            <a:endParaRPr sz="24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55CC"/>
                </a:solidFill>
              </a:rPr>
              <a:t>senders</a:t>
            </a:r>
            <a:endParaRPr sz="2400">
              <a:solidFill>
                <a:srgbClr val="1155CC"/>
              </a:solidFill>
            </a:endParaRPr>
          </a:p>
        </p:txBody>
      </p:sp>
      <p:cxnSp>
        <p:nvCxnSpPr>
          <p:cNvPr id="115" name="Google Shape;115;p16"/>
          <p:cNvCxnSpPr>
            <a:stCxn id="114" idx="3"/>
          </p:cNvCxnSpPr>
          <p:nvPr/>
        </p:nvCxnSpPr>
        <p:spPr>
          <a:xfrm>
            <a:off x="5175600" y="1323375"/>
            <a:ext cx="380700" cy="3195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6"/>
          <p:cNvCxnSpPr/>
          <p:nvPr/>
        </p:nvCxnSpPr>
        <p:spPr>
          <a:xfrm flipH="1">
            <a:off x="3253275" y="1308650"/>
            <a:ext cx="612300" cy="3840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6"/>
          <p:cNvSpPr txBox="1"/>
          <p:nvPr/>
        </p:nvSpPr>
        <p:spPr>
          <a:xfrm>
            <a:off x="3865575" y="2759675"/>
            <a:ext cx="14766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1155CC"/>
                </a:solidFill>
              </a:rPr>
              <a:t>Different subjects</a:t>
            </a:r>
            <a:endParaRPr sz="2200">
              <a:solidFill>
                <a:srgbClr val="1155CC"/>
              </a:solidFill>
            </a:endParaRPr>
          </a:p>
        </p:txBody>
      </p:sp>
      <p:cxnSp>
        <p:nvCxnSpPr>
          <p:cNvPr id="118" name="Google Shape;118;p16"/>
          <p:cNvCxnSpPr/>
          <p:nvPr/>
        </p:nvCxnSpPr>
        <p:spPr>
          <a:xfrm rot="10800000">
            <a:off x="3421050" y="2654750"/>
            <a:ext cx="552000" cy="2445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6"/>
          <p:cNvCxnSpPr/>
          <p:nvPr/>
        </p:nvCxnSpPr>
        <p:spPr>
          <a:xfrm flipH="1" rot="10800000">
            <a:off x="4874700" y="2617550"/>
            <a:ext cx="435900" cy="2361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/>
          <p:nvPr/>
        </p:nvSpPr>
        <p:spPr>
          <a:xfrm>
            <a:off x="5245850" y="1360775"/>
            <a:ext cx="3451800" cy="312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342075" y="1319175"/>
            <a:ext cx="3523500" cy="312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 txBox="1"/>
          <p:nvPr>
            <p:ph type="title"/>
          </p:nvPr>
        </p:nvSpPr>
        <p:spPr>
          <a:xfrm>
            <a:off x="696950" y="0"/>
            <a:ext cx="8218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Current Filter Failed!  Email AutoLaber Succeed!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373875" y="1513950"/>
            <a:ext cx="3716400" cy="3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</a:rPr>
              <a:t>From</a:t>
            </a:r>
            <a:r>
              <a:rPr lang="en" sz="1800"/>
              <a:t>: Joseph Deffner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</a:rPr>
              <a:t>To</a:t>
            </a:r>
            <a:r>
              <a:rPr lang="en" sz="1800"/>
              <a:t>: Louise Kitchen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CC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</a:rPr>
              <a:t>Subject</a:t>
            </a:r>
            <a:r>
              <a:rPr lang="en" sz="1800"/>
              <a:t>: Funds Flow Targets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It should be priced more like prm activity than pure debt if it is to attract a capital charge.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8" name="Google Shape;128;p17"/>
          <p:cNvSpPr txBox="1"/>
          <p:nvPr/>
        </p:nvSpPr>
        <p:spPr>
          <a:xfrm>
            <a:off x="5245850" y="1513950"/>
            <a:ext cx="3669900" cy="38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</a:rPr>
              <a:t>From</a:t>
            </a:r>
            <a:r>
              <a:rPr lang="en" sz="1800"/>
              <a:t>: David Gorte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</a:rPr>
              <a:t>To</a:t>
            </a:r>
            <a:r>
              <a:rPr lang="en" sz="1800"/>
              <a:t>: Louise Kitchen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</a:rPr>
              <a:t>Subject</a:t>
            </a:r>
            <a:r>
              <a:rPr lang="en" sz="1800"/>
              <a:t>: Updated NEPCO Data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 have included expected project profitability in the comments section of the attached.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9" name="Google Shape;129;p17"/>
          <p:cNvSpPr txBox="1"/>
          <p:nvPr/>
        </p:nvSpPr>
        <p:spPr>
          <a:xfrm>
            <a:off x="2214025" y="456225"/>
            <a:ext cx="49215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Two sample emails in Label: Finance</a:t>
            </a:r>
            <a:endParaRPr b="1" sz="2000"/>
          </a:p>
        </p:txBody>
      </p:sp>
      <p:sp>
        <p:nvSpPr>
          <p:cNvPr id="130" name="Google Shape;130;p17"/>
          <p:cNvSpPr txBox="1"/>
          <p:nvPr/>
        </p:nvSpPr>
        <p:spPr>
          <a:xfrm>
            <a:off x="3833700" y="875025"/>
            <a:ext cx="13419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55CC"/>
                </a:solidFill>
              </a:rPr>
              <a:t>Different </a:t>
            </a:r>
            <a:endParaRPr sz="24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55CC"/>
                </a:solidFill>
              </a:rPr>
              <a:t>senders</a:t>
            </a:r>
            <a:endParaRPr sz="2400">
              <a:solidFill>
                <a:srgbClr val="1155CC"/>
              </a:solidFill>
            </a:endParaRPr>
          </a:p>
        </p:txBody>
      </p:sp>
      <p:cxnSp>
        <p:nvCxnSpPr>
          <p:cNvPr id="131" name="Google Shape;131;p17"/>
          <p:cNvCxnSpPr>
            <a:stCxn id="130" idx="3"/>
          </p:cNvCxnSpPr>
          <p:nvPr/>
        </p:nvCxnSpPr>
        <p:spPr>
          <a:xfrm>
            <a:off x="5175600" y="1323375"/>
            <a:ext cx="380700" cy="3195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7"/>
          <p:cNvCxnSpPr/>
          <p:nvPr/>
        </p:nvCxnSpPr>
        <p:spPr>
          <a:xfrm flipH="1">
            <a:off x="3253275" y="1308650"/>
            <a:ext cx="612300" cy="3840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17"/>
          <p:cNvSpPr txBox="1"/>
          <p:nvPr/>
        </p:nvSpPr>
        <p:spPr>
          <a:xfrm>
            <a:off x="3865575" y="2759675"/>
            <a:ext cx="14766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1155CC"/>
                </a:solidFill>
              </a:rPr>
              <a:t>Different subjects</a:t>
            </a:r>
            <a:endParaRPr sz="2200">
              <a:solidFill>
                <a:srgbClr val="1155CC"/>
              </a:solidFill>
            </a:endParaRPr>
          </a:p>
        </p:txBody>
      </p:sp>
      <p:cxnSp>
        <p:nvCxnSpPr>
          <p:cNvPr id="134" name="Google Shape;134;p17"/>
          <p:cNvCxnSpPr/>
          <p:nvPr/>
        </p:nvCxnSpPr>
        <p:spPr>
          <a:xfrm rot="10800000">
            <a:off x="3421050" y="2654750"/>
            <a:ext cx="552000" cy="2445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7"/>
          <p:cNvCxnSpPr/>
          <p:nvPr/>
        </p:nvCxnSpPr>
        <p:spPr>
          <a:xfrm flipH="1" rot="10800000">
            <a:off x="4874700" y="2617550"/>
            <a:ext cx="435900" cy="2361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17"/>
          <p:cNvSpPr txBox="1"/>
          <p:nvPr/>
        </p:nvSpPr>
        <p:spPr>
          <a:xfrm>
            <a:off x="3637350" y="4248000"/>
            <a:ext cx="186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1155CC"/>
                </a:solidFill>
              </a:rPr>
              <a:t>No common </a:t>
            </a:r>
            <a:endParaRPr sz="22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1155CC"/>
                </a:solidFill>
              </a:rPr>
              <a:t>topic words</a:t>
            </a:r>
            <a:endParaRPr sz="2200">
              <a:solidFill>
                <a:srgbClr val="1155CC"/>
              </a:solidFill>
            </a:endParaRPr>
          </a:p>
        </p:txBody>
      </p:sp>
      <p:cxnSp>
        <p:nvCxnSpPr>
          <p:cNvPr id="137" name="Google Shape;137;p17"/>
          <p:cNvCxnSpPr/>
          <p:nvPr/>
        </p:nvCxnSpPr>
        <p:spPr>
          <a:xfrm rot="10800000">
            <a:off x="3296475" y="3861350"/>
            <a:ext cx="525900" cy="5052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7"/>
          <p:cNvCxnSpPr/>
          <p:nvPr/>
        </p:nvCxnSpPr>
        <p:spPr>
          <a:xfrm flipH="1" rot="10800000">
            <a:off x="5130450" y="3828325"/>
            <a:ext cx="376200" cy="5697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/>
        </p:nvSpPr>
        <p:spPr>
          <a:xfrm>
            <a:off x="701925" y="0"/>
            <a:ext cx="78612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Email AutoLabeler: Time and Effort Saver</a:t>
            </a:r>
            <a:endParaRPr b="1" sz="2600"/>
          </a:p>
        </p:txBody>
      </p:sp>
      <p:sp>
        <p:nvSpPr>
          <p:cNvPr id="144" name="Google Shape;144;p18"/>
          <p:cNvSpPr/>
          <p:nvPr/>
        </p:nvSpPr>
        <p:spPr>
          <a:xfrm>
            <a:off x="5466463" y="1575063"/>
            <a:ext cx="2648400" cy="18399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Email AutoLabeler</a:t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4849675" y="2571775"/>
            <a:ext cx="466500" cy="25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500" y="2098413"/>
            <a:ext cx="4348974" cy="119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 txBox="1"/>
          <p:nvPr/>
        </p:nvSpPr>
        <p:spPr>
          <a:xfrm>
            <a:off x="29825" y="1412088"/>
            <a:ext cx="57948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155CC"/>
                </a:solidFill>
              </a:rPr>
              <a:t>Create label ‘DS’ and apply to old emails</a:t>
            </a:r>
            <a:endParaRPr sz="2000">
              <a:solidFill>
                <a:srgbClr val="1155CC"/>
              </a:solidFill>
            </a:endParaRPr>
          </a:p>
        </p:txBody>
      </p:sp>
      <p:cxnSp>
        <p:nvCxnSpPr>
          <p:cNvPr id="148" name="Google Shape;148;p18"/>
          <p:cNvCxnSpPr/>
          <p:nvPr/>
        </p:nvCxnSpPr>
        <p:spPr>
          <a:xfrm>
            <a:off x="2440175" y="1770325"/>
            <a:ext cx="13200" cy="3282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/>
        </p:nvSpPr>
        <p:spPr>
          <a:xfrm>
            <a:off x="701925" y="0"/>
            <a:ext cx="78612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Email AutoLabeler: Time and Effort Saver</a:t>
            </a:r>
            <a:endParaRPr b="1" sz="2600"/>
          </a:p>
        </p:txBody>
      </p:sp>
      <p:sp>
        <p:nvSpPr>
          <p:cNvPr id="154" name="Google Shape;154;p19"/>
          <p:cNvSpPr/>
          <p:nvPr/>
        </p:nvSpPr>
        <p:spPr>
          <a:xfrm>
            <a:off x="5466463" y="1575063"/>
            <a:ext cx="2648400" cy="18399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Email AutoLabeler</a:t>
            </a:r>
            <a:endParaRPr/>
          </a:p>
        </p:txBody>
      </p:sp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3175" y="563575"/>
            <a:ext cx="5794833" cy="49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/>
          <p:nvPr/>
        </p:nvSpPr>
        <p:spPr>
          <a:xfrm>
            <a:off x="4849675" y="2571775"/>
            <a:ext cx="466500" cy="25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6665275" y="1150413"/>
            <a:ext cx="250800" cy="334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500" y="2098413"/>
            <a:ext cx="4348974" cy="119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 txBox="1"/>
          <p:nvPr/>
        </p:nvSpPr>
        <p:spPr>
          <a:xfrm>
            <a:off x="29825" y="1412088"/>
            <a:ext cx="57948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155CC"/>
                </a:solidFill>
              </a:rPr>
              <a:t>Create label ‘DS’ and apply to old emails</a:t>
            </a:r>
            <a:endParaRPr sz="2000">
              <a:solidFill>
                <a:srgbClr val="1155CC"/>
              </a:solidFill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466500" y="563575"/>
            <a:ext cx="22248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155CC"/>
                </a:solidFill>
              </a:rPr>
              <a:t>New email arrives</a:t>
            </a:r>
            <a:endParaRPr sz="2000">
              <a:solidFill>
                <a:srgbClr val="1155CC"/>
              </a:solidFill>
            </a:endParaRPr>
          </a:p>
        </p:txBody>
      </p:sp>
      <p:cxnSp>
        <p:nvCxnSpPr>
          <p:cNvPr id="161" name="Google Shape;161;p19"/>
          <p:cNvCxnSpPr/>
          <p:nvPr/>
        </p:nvCxnSpPr>
        <p:spPr>
          <a:xfrm>
            <a:off x="2440175" y="1770325"/>
            <a:ext cx="13200" cy="3282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19"/>
          <p:cNvCxnSpPr>
            <a:endCxn id="155" idx="1"/>
          </p:cNvCxnSpPr>
          <p:nvPr/>
        </p:nvCxnSpPr>
        <p:spPr>
          <a:xfrm>
            <a:off x="2691275" y="801425"/>
            <a:ext cx="471900" cy="105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/>
        </p:nvSpPr>
        <p:spPr>
          <a:xfrm>
            <a:off x="701925" y="0"/>
            <a:ext cx="78612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Email AutoLabeler: Time and Effort Saver</a:t>
            </a:r>
            <a:endParaRPr b="1" sz="2600"/>
          </a:p>
        </p:txBody>
      </p:sp>
      <p:sp>
        <p:nvSpPr>
          <p:cNvPr id="168" name="Google Shape;168;p20"/>
          <p:cNvSpPr/>
          <p:nvPr/>
        </p:nvSpPr>
        <p:spPr>
          <a:xfrm>
            <a:off x="5466463" y="1575063"/>
            <a:ext cx="2648400" cy="18399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Email AutoLabeler</a:t>
            </a:r>
            <a:endParaRPr/>
          </a:p>
        </p:txBody>
      </p:sp>
      <p:pic>
        <p:nvPicPr>
          <p:cNvPr id="169" name="Google Shape;16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3175" y="563575"/>
            <a:ext cx="5794833" cy="49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0"/>
          <p:cNvSpPr/>
          <p:nvPr/>
        </p:nvSpPr>
        <p:spPr>
          <a:xfrm>
            <a:off x="4849675" y="2571775"/>
            <a:ext cx="466500" cy="25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6665275" y="1150413"/>
            <a:ext cx="250800" cy="334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500" y="2098413"/>
            <a:ext cx="4348974" cy="119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0175" y="3929775"/>
            <a:ext cx="6584574" cy="49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0"/>
          <p:cNvSpPr/>
          <p:nvPr/>
        </p:nvSpPr>
        <p:spPr>
          <a:xfrm>
            <a:off x="6665275" y="3505125"/>
            <a:ext cx="250800" cy="334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 txBox="1"/>
          <p:nvPr/>
        </p:nvSpPr>
        <p:spPr>
          <a:xfrm>
            <a:off x="29825" y="1412088"/>
            <a:ext cx="57948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155CC"/>
                </a:solidFill>
              </a:rPr>
              <a:t>Create label ‘DS’ and apply to old emails</a:t>
            </a:r>
            <a:endParaRPr sz="2000">
              <a:solidFill>
                <a:srgbClr val="1155CC"/>
              </a:solidFill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466500" y="563575"/>
            <a:ext cx="22248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155CC"/>
                </a:solidFill>
              </a:rPr>
              <a:t>New email arrives</a:t>
            </a:r>
            <a:endParaRPr sz="2000">
              <a:solidFill>
                <a:srgbClr val="1155CC"/>
              </a:solidFill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3796525" y="3545250"/>
            <a:ext cx="25728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155CC"/>
                </a:solidFill>
              </a:rPr>
              <a:t>New email labeled</a:t>
            </a:r>
            <a:endParaRPr sz="2000">
              <a:solidFill>
                <a:srgbClr val="1155CC"/>
              </a:solidFill>
            </a:endParaRPr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6175" y="4301162"/>
            <a:ext cx="1705300" cy="7346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20"/>
          <p:cNvCxnSpPr/>
          <p:nvPr/>
        </p:nvCxnSpPr>
        <p:spPr>
          <a:xfrm>
            <a:off x="2440175" y="1770325"/>
            <a:ext cx="13200" cy="3282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0"/>
          <p:cNvCxnSpPr>
            <a:endCxn id="169" idx="1"/>
          </p:cNvCxnSpPr>
          <p:nvPr/>
        </p:nvCxnSpPr>
        <p:spPr>
          <a:xfrm>
            <a:off x="2691275" y="801425"/>
            <a:ext cx="471900" cy="105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0"/>
          <p:cNvCxnSpPr/>
          <p:nvPr/>
        </p:nvCxnSpPr>
        <p:spPr>
          <a:xfrm>
            <a:off x="5717675" y="4010013"/>
            <a:ext cx="438900" cy="1905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/>
        </p:nvSpPr>
        <p:spPr>
          <a:xfrm>
            <a:off x="701925" y="0"/>
            <a:ext cx="78612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Email AutoLabeler Pipeline</a:t>
            </a:r>
            <a:endParaRPr b="1" sz="2600"/>
          </a:p>
        </p:txBody>
      </p:sp>
      <p:sp>
        <p:nvSpPr>
          <p:cNvPr id="187" name="Google Shape;187;p21"/>
          <p:cNvSpPr txBox="1"/>
          <p:nvPr/>
        </p:nvSpPr>
        <p:spPr>
          <a:xfrm>
            <a:off x="1469575" y="2715275"/>
            <a:ext cx="1465800" cy="18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Subject, Related Parties (From, To, CC, Bcc), Body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1"/>
          <p:cNvSpPr/>
          <p:nvPr/>
        </p:nvSpPr>
        <p:spPr>
          <a:xfrm>
            <a:off x="1436926" y="1420838"/>
            <a:ext cx="1094400" cy="1045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Parse Email Contents</a:t>
            </a:r>
            <a:endParaRPr/>
          </a:p>
        </p:txBody>
      </p:sp>
      <p:sp>
        <p:nvSpPr>
          <p:cNvPr id="189" name="Google Shape;189;p21"/>
          <p:cNvSpPr/>
          <p:nvPr/>
        </p:nvSpPr>
        <p:spPr>
          <a:xfrm>
            <a:off x="53375" y="1597725"/>
            <a:ext cx="1039500" cy="71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Email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Message</a:t>
            </a:r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1145175" y="1844775"/>
            <a:ext cx="2721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75" y="3778125"/>
            <a:ext cx="1153400" cy="13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3413" y="3668550"/>
            <a:ext cx="16554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6850" y="3460837"/>
            <a:ext cx="3854775" cy="16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8025" y="3894113"/>
            <a:ext cx="1568900" cy="110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1"/>
          <p:cNvSpPr/>
          <p:nvPr/>
        </p:nvSpPr>
        <p:spPr>
          <a:xfrm>
            <a:off x="119625" y="514350"/>
            <a:ext cx="1319700" cy="645900"/>
          </a:xfrm>
          <a:prstGeom prst="homePlate">
            <a:avLst>
              <a:gd fmla="val 50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 Input</a:t>
            </a:r>
            <a:endParaRPr sz="1600"/>
          </a:p>
        </p:txBody>
      </p:sp>
      <p:sp>
        <p:nvSpPr>
          <p:cNvPr id="196" name="Google Shape;196;p21"/>
          <p:cNvSpPr/>
          <p:nvPr/>
        </p:nvSpPr>
        <p:spPr>
          <a:xfrm>
            <a:off x="1244000" y="526300"/>
            <a:ext cx="6110100" cy="645900"/>
          </a:xfrm>
          <a:prstGeom prst="chevron">
            <a:avLst>
              <a:gd fmla="val 50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 Cleaning and F</a:t>
            </a:r>
            <a:r>
              <a:rPr lang="en" sz="1600"/>
              <a:t>e</a:t>
            </a:r>
            <a:r>
              <a:rPr lang="en" sz="1600"/>
              <a:t>ature Engineering</a:t>
            </a:r>
            <a:endParaRPr sz="1600"/>
          </a:p>
        </p:txBody>
      </p:sp>
      <p:sp>
        <p:nvSpPr>
          <p:cNvPr id="197" name="Google Shape;197;p21"/>
          <p:cNvSpPr/>
          <p:nvPr/>
        </p:nvSpPr>
        <p:spPr>
          <a:xfrm>
            <a:off x="7182300" y="526300"/>
            <a:ext cx="1961700" cy="645900"/>
          </a:xfrm>
          <a:prstGeom prst="chevron">
            <a:avLst>
              <a:gd fmla="val 50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