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4400213" cy="12599988"/>
  <p:notesSz cx="6858000" cy="9144000"/>
  <p:defaultTextStyle>
    <a:defPPr>
      <a:defRPr lang="zh-CN"/>
    </a:defPPr>
    <a:lvl1pPr marL="0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19999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39997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59996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79994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599993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19991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39990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59988" algn="l" defTabSz="1439997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339933"/>
    <a:srgbClr val="0033CC"/>
    <a:srgbClr val="953735"/>
    <a:srgbClr val="D78280"/>
    <a:srgbClr val="8E547E"/>
    <a:srgbClr val="FF7C80"/>
    <a:srgbClr val="3333FF"/>
    <a:srgbClr val="FFECD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 autoAdjust="0"/>
    <p:restoredTop sz="94660"/>
  </p:normalViewPr>
  <p:slideViewPr>
    <p:cSldViewPr>
      <p:cViewPr>
        <p:scale>
          <a:sx n="75" d="100"/>
          <a:sy n="75" d="100"/>
        </p:scale>
        <p:origin x="1581" y="27"/>
      </p:cViewPr>
      <p:guideLst>
        <p:guide orient="horz" pos="3968"/>
        <p:guide pos="4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C6294-35A7-4493-868B-9E0C3EFF1F1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66875" y="1143000"/>
            <a:ext cx="352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B50F-9E75-4C98-8A76-F9B17CC8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3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19999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39997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59996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79994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599993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19991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39990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59988" algn="l" defTabSz="1439997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016" y="3914167"/>
            <a:ext cx="12240181" cy="27008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032" y="7139996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154" y="504588"/>
            <a:ext cx="3240048" cy="107508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10" y="504588"/>
            <a:ext cx="9480140" cy="107508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17" y="8096660"/>
            <a:ext cx="12240181" cy="2502498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517" y="5340414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12" y="2939998"/>
            <a:ext cx="6360094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109" y="2939998"/>
            <a:ext cx="6360094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12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5" indent="0">
              <a:buNone/>
              <a:defRPr sz="1800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12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109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5" indent="0">
              <a:buNone/>
              <a:defRPr sz="1800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109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13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085" y="501670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13" y="2636667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5" indent="0">
              <a:buNone/>
              <a:defRPr sz="1000"/>
            </a:lvl3pPr>
            <a:lvl4pPr marL="1371652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3" indent="0">
              <a:buNone/>
              <a:defRPr sz="900"/>
            </a:lvl7pPr>
            <a:lvl8pPr marL="3200520" indent="0">
              <a:buNone/>
              <a:defRPr sz="900"/>
            </a:lvl8pPr>
            <a:lvl9pPr marL="36577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43" y="8819992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43" y="1125835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17" indent="0">
              <a:buNone/>
              <a:defRPr sz="2800"/>
            </a:lvl2pPr>
            <a:lvl3pPr marL="914435" indent="0">
              <a:buNone/>
              <a:defRPr sz="2400"/>
            </a:lvl3pPr>
            <a:lvl4pPr marL="1371652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3" indent="0">
              <a:buNone/>
              <a:defRPr sz="2000"/>
            </a:lvl7pPr>
            <a:lvl8pPr marL="3200520" indent="0">
              <a:buNone/>
              <a:defRPr sz="2000"/>
            </a:lvl8pPr>
            <a:lvl9pPr marL="365773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43" y="9861241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5" indent="0">
              <a:buNone/>
              <a:defRPr sz="1000"/>
            </a:lvl3pPr>
            <a:lvl4pPr marL="1371652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3" indent="0">
              <a:buNone/>
              <a:defRPr sz="900"/>
            </a:lvl7pPr>
            <a:lvl8pPr marL="3200520" indent="0">
              <a:buNone/>
              <a:defRPr sz="900"/>
            </a:lvl8pPr>
            <a:lvl9pPr marL="36577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13" y="504584"/>
            <a:ext cx="12960191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13" y="2939998"/>
            <a:ext cx="12960191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13" y="11678326"/>
            <a:ext cx="33600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073" y="11678326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155" y="11678326"/>
            <a:ext cx="33600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8" indent="-285761" algn="l" defTabSz="91443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9" algn="l" defTabSz="9144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6" indent="-228609" algn="l" defTabSz="9144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183"/>
          <p:cNvSpPr/>
          <p:nvPr/>
        </p:nvSpPr>
        <p:spPr>
          <a:xfrm>
            <a:off x="9616930" y="591234"/>
            <a:ext cx="4644000" cy="7436939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4864749" y="591234"/>
            <a:ext cx="4644000" cy="7436939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7902004" y="388435"/>
            <a:ext cx="15121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12696031" y="395338"/>
            <a:ext cx="15121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68" y="591234"/>
            <a:ext cx="4644000" cy="7436939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95650" y="388435"/>
            <a:ext cx="15121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9936410" y="4132183"/>
            <a:ext cx="1959321" cy="390939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79606" y="4129466"/>
            <a:ext cx="1959321" cy="390939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697274" y="604459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fumccm.m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2375569" y="4007469"/>
            <a:ext cx="2467713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technological change and economic growth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647378" y="104341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economic growth, climate change, and technological change</a:t>
            </a:r>
          </a:p>
        </p:txBody>
      </p:sp>
      <p:sp>
        <p:nvSpPr>
          <p:cNvPr id="5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921706" y="1979514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Initialset_clim.m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605787" y="4451450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655490" y="4993562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ces_allocation.m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2453358" y="1979514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Initialset_econ.m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2453358" y="2905330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calib_iec.m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2453358" y="3697418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calib_mac.m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3151633" y="240038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3151633" y="33235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697274" y="3984434"/>
            <a:ext cx="1454359" cy="467016"/>
            <a:chOff x="1232523" y="3347666"/>
            <a:chExt cx="2132842" cy="467016"/>
          </a:xfrm>
        </p:grpSpPr>
        <p:grpSp>
          <p:nvGrpSpPr>
            <p:cNvPr id="11" name="组合 10"/>
            <p:cNvGrpSpPr/>
            <p:nvPr/>
          </p:nvGrpSpPr>
          <p:grpSpPr>
            <a:xfrm>
              <a:off x="1232523" y="3454682"/>
              <a:ext cx="2130016" cy="360000"/>
              <a:chOff x="1232523" y="3454682"/>
              <a:chExt cx="2130016" cy="360000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E093F6B-C7A4-4C84-BF47-31036B39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531" y="3454682"/>
                <a:ext cx="0" cy="36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232523" y="3454682"/>
                <a:ext cx="2130016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接连接符 16"/>
            <p:cNvCxnSpPr/>
            <p:nvPr/>
          </p:nvCxnSpPr>
          <p:spPr>
            <a:xfrm>
              <a:off x="3365365" y="3347666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33817" y="3349979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3023642" y="2291617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induced efficiency change</a:t>
            </a:r>
          </a:p>
        </p:txBody>
      </p:sp>
      <p:sp>
        <p:nvSpPr>
          <p:cNvPr id="71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3042692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marginal abatement cost curve</a:t>
            </a:r>
          </a:p>
        </p:txBody>
      </p:sp>
      <p:sp>
        <p:nvSpPr>
          <p:cNvPr id="7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863402" y="3697418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calib_csi.m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929379" y="2905330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calib_tip.m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697274" y="2404699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697274" y="332783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215330" y="2291617"/>
            <a:ext cx="1552124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hazard rates of tipping points</a:t>
            </a:r>
          </a:p>
        </p:txBody>
      </p:sp>
      <p:sp>
        <p:nvSpPr>
          <p:cNvPr id="77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3498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carbon in surface soils and ocean biota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685463" y="928527"/>
            <a:ext cx="1466170" cy="1152129"/>
            <a:chOff x="5111938" y="532463"/>
            <a:chExt cx="1512104" cy="1152129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11938" y="1504592"/>
              <a:ext cx="1512000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5111999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42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867938" y="532463"/>
              <a:ext cx="0" cy="972129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2416421" y="4660449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2949288" y="4533410"/>
            <a:ext cx="1340786" cy="111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allocation of labor and investments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2418498" y="5209586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667406" y="5502067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ces_output.m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2407161" y="6640099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1406739" y="4511827"/>
            <a:ext cx="1013892" cy="2019134"/>
            <a:chOff x="1290824" y="4173370"/>
            <a:chExt cx="1013892" cy="2019134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BB3A9D8-C412-4CA5-9AAE-BDA1A614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824" y="4173370"/>
              <a:ext cx="37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298936" y="5965122"/>
              <a:ext cx="0" cy="227382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0824" y="6192504"/>
              <a:ext cx="1013892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290824" y="4173370"/>
              <a:ext cx="0" cy="2019134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2419993" y="5761274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667406" y="6080980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2747176" y="6031844"/>
            <a:ext cx="1872204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the carbon cycle, temperature change, and the impacts of climate tipping points</a:t>
            </a:r>
          </a:p>
        </p:txBody>
      </p:sp>
      <p:sp>
        <p:nvSpPr>
          <p:cNvPr id="104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435898" y="5173582"/>
            <a:ext cx="927016" cy="343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loop from 2015 to 2300</a:t>
            </a:r>
          </a:p>
        </p:txBody>
      </p:sp>
      <p:sp>
        <p:nvSpPr>
          <p:cNvPr id="49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6449802" y="611362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fumccm_para.m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5039866" y="4009521"/>
            <a:ext cx="2232248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Resetting parameters for sensitivity experiments</a:t>
            </a:r>
          </a:p>
        </p:txBody>
      </p:sp>
      <p:sp>
        <p:nvSpPr>
          <p:cNvPr id="52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5399906" y="1043410"/>
            <a:ext cx="18000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economic growth, climate change, and technological change</a:t>
            </a:r>
          </a:p>
        </p:txBody>
      </p:sp>
      <p:sp>
        <p:nvSpPr>
          <p:cNvPr id="56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5674234" y="198641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Initialset_clim.m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6358315" y="525526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6408018" y="5797377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ces_allocation.m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7205886" y="198641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Initialset_econ.m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7205886" y="2912233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calib_iec.m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7205886" y="3704321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calib_mac.m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7904161" y="240728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7904161" y="3330423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449802" y="3991337"/>
            <a:ext cx="1454359" cy="467016"/>
            <a:chOff x="1232523" y="3347666"/>
            <a:chExt cx="2132842" cy="467016"/>
          </a:xfrm>
        </p:grpSpPr>
        <p:grpSp>
          <p:nvGrpSpPr>
            <p:cNvPr id="92" name="组合 91"/>
            <p:cNvGrpSpPr/>
            <p:nvPr/>
          </p:nvGrpSpPr>
          <p:grpSpPr>
            <a:xfrm>
              <a:off x="1232523" y="3454682"/>
              <a:ext cx="2130016" cy="360000"/>
              <a:chOff x="1232523" y="3454682"/>
              <a:chExt cx="2130016" cy="360000"/>
            </a:xfrm>
          </p:grpSpPr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3E093F6B-C7A4-4C84-BF47-31036B39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531" y="3454682"/>
                <a:ext cx="0" cy="36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1232523" y="3454682"/>
                <a:ext cx="2130016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接连接符 92"/>
            <p:cNvCxnSpPr/>
            <p:nvPr/>
          </p:nvCxnSpPr>
          <p:spPr>
            <a:xfrm>
              <a:off x="3365365" y="3347666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33817" y="3349979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7776170" y="2291617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induced efficiency growth</a:t>
            </a:r>
          </a:p>
        </p:txBody>
      </p:sp>
      <p:sp>
        <p:nvSpPr>
          <p:cNvPr id="102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7795220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marginal abatement cost curve</a:t>
            </a:r>
          </a:p>
        </p:txBody>
      </p:sp>
      <p:sp>
        <p:nvSpPr>
          <p:cNvPr id="10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5615930" y="3704321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calib_csi.m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5681907" y="2915618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calib_tip.m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6449802" y="241160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6449802" y="333474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4895850" y="2291617"/>
            <a:ext cx="1604934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hazard rates of tipping points</a:t>
            </a:r>
          </a:p>
        </p:txBody>
      </p:sp>
      <p:sp>
        <p:nvSpPr>
          <p:cNvPr id="109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4756026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carbon in surface soils and ocean biota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6437991" y="935430"/>
            <a:ext cx="1466170" cy="1152129"/>
            <a:chOff x="5111938" y="532463"/>
            <a:chExt cx="1512104" cy="1152129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5111938" y="1504592"/>
              <a:ext cx="1512000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5111999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42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5867938" y="532463"/>
              <a:ext cx="0" cy="972129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7172521" y="5464264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7632154" y="5326937"/>
            <a:ext cx="1393546" cy="111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allocation of labor and investments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7172521" y="6013401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6419934" y="6305882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ces_output.m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7172521" y="7443914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6159267" y="5315642"/>
            <a:ext cx="1013892" cy="2019134"/>
            <a:chOff x="1290824" y="4173370"/>
            <a:chExt cx="1013892" cy="2019134"/>
          </a:xfrm>
        </p:grpSpPr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BB3A9D8-C412-4CA5-9AAE-BDA1A614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824" y="4173370"/>
              <a:ext cx="37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298936" y="5965122"/>
              <a:ext cx="0" cy="227382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1290824" y="6192504"/>
              <a:ext cx="1013892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290824" y="4173370"/>
              <a:ext cx="0" cy="2019134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7172521" y="6565089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6419934" y="688479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5188426" y="5977397"/>
            <a:ext cx="927016" cy="343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loop from 2015 to 2300</a:t>
            </a:r>
          </a:p>
        </p:txBody>
      </p:sp>
      <p:sp>
        <p:nvSpPr>
          <p:cNvPr id="129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5776902" y="4624669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calib_csi.m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7172521" y="4896513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7056090" y="462277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calib_tip.m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3870" y="4561514"/>
            <a:ext cx="2664296" cy="334999"/>
          </a:xfrm>
          <a:prstGeom prst="rect">
            <a:avLst/>
          </a:prstGeom>
          <a:noFill/>
          <a:ln w="9525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7272114" y="4787826"/>
            <a:ext cx="1934781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Technological change and economic growth</a:t>
            </a:r>
          </a:p>
        </p:txBody>
      </p:sp>
      <p:sp>
        <p:nvSpPr>
          <p:cNvPr id="13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088538" y="611362"/>
            <a:ext cx="168640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fumccm_monte.m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9792394" y="4009521"/>
            <a:ext cx="2232248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parameters for Monte Carlo simulations</a:t>
            </a:r>
          </a:p>
        </p:txBody>
      </p:sp>
      <p:sp>
        <p:nvSpPr>
          <p:cNvPr id="135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10152434" y="1043410"/>
            <a:ext cx="18000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economic growth, climate change, and technological change</a:t>
            </a:r>
          </a:p>
        </p:txBody>
      </p:sp>
      <p:sp>
        <p:nvSpPr>
          <p:cNvPr id="136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0426762" y="198641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Initialset_clim.m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110843" y="525526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160546" y="5797377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ces_allocation.m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958414" y="198641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Initialset_econ.m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958414" y="2912233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calib_iec.m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958414" y="3704321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calib_mac.m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2656689" y="240728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2656689" y="3330423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11202330" y="3991337"/>
            <a:ext cx="1454359" cy="467016"/>
            <a:chOff x="1232523" y="3347666"/>
            <a:chExt cx="2132842" cy="467016"/>
          </a:xfrm>
        </p:grpSpPr>
        <p:grpSp>
          <p:nvGrpSpPr>
            <p:cNvPr id="145" name="组合 144"/>
            <p:cNvGrpSpPr/>
            <p:nvPr/>
          </p:nvGrpSpPr>
          <p:grpSpPr>
            <a:xfrm>
              <a:off x="1232523" y="3454682"/>
              <a:ext cx="2130016" cy="360000"/>
              <a:chOff x="1232523" y="3454682"/>
              <a:chExt cx="2130016" cy="360000"/>
            </a:xfrm>
          </p:grpSpPr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3E093F6B-C7A4-4C84-BF47-31036B39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531" y="3454682"/>
                <a:ext cx="0" cy="36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1232523" y="3454682"/>
                <a:ext cx="2130016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直接连接符 145"/>
            <p:cNvCxnSpPr/>
            <p:nvPr/>
          </p:nvCxnSpPr>
          <p:spPr>
            <a:xfrm>
              <a:off x="3365365" y="3347666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33817" y="3349979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12672722" y="2291617"/>
            <a:ext cx="151216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induced efficiency growth</a:t>
            </a:r>
          </a:p>
        </p:txBody>
      </p:sp>
      <p:sp>
        <p:nvSpPr>
          <p:cNvPr id="151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12547748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marginal abatement cost curve</a:t>
            </a:r>
          </a:p>
        </p:txBody>
      </p:sp>
      <p:sp>
        <p:nvSpPr>
          <p:cNvPr id="15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0368458" y="3704321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calib_csi.m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0434435" y="2912233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calib_tip.m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1202330" y="241160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E093F6B-C7A4-4C84-BF47-31036B39093C}"/>
              </a:ext>
            </a:extLst>
          </p:cNvPr>
          <p:cNvCxnSpPr>
            <a:cxnSpLocks/>
          </p:cNvCxnSpPr>
          <p:nvPr/>
        </p:nvCxnSpPr>
        <p:spPr>
          <a:xfrm>
            <a:off x="11202330" y="333474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11190519" y="935430"/>
            <a:ext cx="1466170" cy="1152129"/>
            <a:chOff x="5111938" y="532463"/>
            <a:chExt cx="1512104" cy="1152129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5111938" y="1504592"/>
              <a:ext cx="1512000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5111999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C94C4431-D299-4EDD-9F7E-9BE73D7611A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042" y="1504592"/>
              <a:ext cx="0" cy="1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5867938" y="532463"/>
              <a:ext cx="0" cy="972129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11925049" y="5464264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12431296" y="5326937"/>
            <a:ext cx="1393546" cy="111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allocation of labor and investments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11925049" y="6013401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172462" y="6305882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ces_output.m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11925049" y="7443914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/>
          <p:cNvGrpSpPr/>
          <p:nvPr/>
        </p:nvGrpSpPr>
        <p:grpSpPr>
          <a:xfrm>
            <a:off x="10911795" y="5315642"/>
            <a:ext cx="1013892" cy="2019134"/>
            <a:chOff x="1290824" y="4173370"/>
            <a:chExt cx="1013892" cy="2019134"/>
          </a:xfrm>
        </p:grpSpPr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BB3A9D8-C412-4CA5-9AAE-BDA1A614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824" y="4173370"/>
              <a:ext cx="373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298936" y="5965122"/>
              <a:ext cx="0" cy="227382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1290824" y="6192504"/>
              <a:ext cx="1013892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290824" y="4173370"/>
              <a:ext cx="0" cy="2019134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11925049" y="6565089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172462" y="688479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climdyn.m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9940954" y="5977397"/>
            <a:ext cx="927016" cy="3432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loop from 2015 to 2300</a:t>
            </a:r>
          </a:p>
        </p:txBody>
      </p:sp>
      <p:sp>
        <p:nvSpPr>
          <p:cNvPr id="175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0529430" y="4624669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calib_csi.m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201DC74-3EF5-4B92-A4B7-46CEF656AAD0}"/>
              </a:ext>
            </a:extLst>
          </p:cNvPr>
          <p:cNvCxnSpPr>
            <a:cxnSpLocks/>
          </p:cNvCxnSpPr>
          <p:nvPr/>
        </p:nvCxnSpPr>
        <p:spPr>
          <a:xfrm>
            <a:off x="11925049" y="4896513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1808618" y="4622775"/>
            <a:ext cx="151216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 err="1">
                <a:solidFill>
                  <a:srgbClr val="95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calib_tip.m</a:t>
            </a:r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1300" b="1" dirty="0">
              <a:solidFill>
                <a:srgbClr val="9537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0596398" y="4561514"/>
            <a:ext cx="2664296" cy="334999"/>
          </a:xfrm>
          <a:prstGeom prst="rect">
            <a:avLst/>
          </a:prstGeom>
          <a:noFill/>
          <a:ln w="9525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46">
            <a:extLst>
              <a:ext uri="{FF2B5EF4-FFF2-40B4-BE49-F238E27FC236}">
                <a16:creationId xmlns:a16="http://schemas.microsoft.com/office/drawing/2014/main" id="{27BEF7CB-E16C-46BE-B870-773123FFF289}"/>
              </a:ext>
            </a:extLst>
          </p:cNvPr>
          <p:cNvSpPr/>
          <p:nvPr/>
        </p:nvSpPr>
        <p:spPr>
          <a:xfrm>
            <a:off x="12136538" y="4787826"/>
            <a:ext cx="1760312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Technological change and economic growth</a:t>
            </a:r>
          </a:p>
        </p:txBody>
      </p:sp>
      <p:sp>
        <p:nvSpPr>
          <p:cNvPr id="180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9648378" y="2291617"/>
            <a:ext cx="16056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hazard rates of tipping points</a:t>
            </a:r>
          </a:p>
        </p:txBody>
      </p:sp>
      <p:sp>
        <p:nvSpPr>
          <p:cNvPr id="181" name="矩形: 圆角 47">
            <a:extLst>
              <a:ext uri="{FF2B5EF4-FFF2-40B4-BE49-F238E27FC236}">
                <a16:creationId xmlns:a16="http://schemas.microsoft.com/office/drawing/2014/main" id="{E9EAC80C-2A65-4FCD-A186-EB9EB4439746}"/>
              </a:ext>
            </a:extLst>
          </p:cNvPr>
          <p:cNvSpPr/>
          <p:nvPr/>
        </p:nvSpPr>
        <p:spPr>
          <a:xfrm>
            <a:off x="9508554" y="3203650"/>
            <a:ext cx="1800200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carbon in surface soils and ocean biota</a:t>
            </a:r>
          </a:p>
        </p:txBody>
      </p:sp>
      <p:sp>
        <p:nvSpPr>
          <p:cNvPr id="182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3095650" y="49644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code</a:t>
            </a:r>
          </a:p>
        </p:txBody>
      </p:sp>
      <p:sp>
        <p:nvSpPr>
          <p:cNvPr id="185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7920186" y="496447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tests</a:t>
            </a:r>
          </a:p>
        </p:txBody>
      </p:sp>
      <p:sp>
        <p:nvSpPr>
          <p:cNvPr id="186" name="矩形: 圆角 31">
            <a:extLst>
              <a:ext uri="{FF2B5EF4-FFF2-40B4-BE49-F238E27FC236}">
                <a16:creationId xmlns:a16="http://schemas.microsoft.com/office/drawing/2014/main" id="{D8640345-DC80-4182-BC17-9C4B03B86C98}"/>
              </a:ext>
            </a:extLst>
          </p:cNvPr>
          <p:cNvSpPr/>
          <p:nvPr/>
        </p:nvSpPr>
        <p:spPr>
          <a:xfrm>
            <a:off x="12696031" y="485214"/>
            <a:ext cx="151216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</a:t>
            </a:r>
          </a:p>
          <a:p>
            <a:pPr algn="ctr"/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</a:p>
        </p:txBody>
      </p:sp>
      <p:sp>
        <p:nvSpPr>
          <p:cNvPr id="188" name="矩形: 圆角 46">
            <a:extLst>
              <a:ext uri="{FF2B5EF4-FFF2-40B4-BE49-F238E27FC236}">
                <a16:creationId xmlns:a16="http://schemas.microsoft.com/office/drawing/2014/main" id="{25481B97-6FFD-4771-A092-6661F1A6AC62}"/>
              </a:ext>
            </a:extLst>
          </p:cNvPr>
          <p:cNvSpPr/>
          <p:nvPr/>
        </p:nvSpPr>
        <p:spPr>
          <a:xfrm>
            <a:off x="899406" y="6986887"/>
            <a:ext cx="3226086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variables (CPRI, temperature, per capita consumption, CO</a:t>
            </a:r>
            <a:r>
              <a:rPr lang="en-US" altLang="zh-CN" sz="1300" baseline="-2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emissions, </a:t>
            </a:r>
            <a:r>
              <a:rPr lang="en-US" altLang="zh-CN" sz="13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2" name="矩形: 圆角 46">
            <a:extLst>
              <a:ext uri="{FF2B5EF4-FFF2-40B4-BE49-F238E27FC236}">
                <a16:creationId xmlns:a16="http://schemas.microsoft.com/office/drawing/2014/main" id="{29A1AB49-C5F1-451C-BCDB-A983882E70B0}"/>
              </a:ext>
            </a:extLst>
          </p:cNvPr>
          <p:cNvSpPr/>
          <p:nvPr/>
        </p:nvSpPr>
        <p:spPr>
          <a:xfrm>
            <a:off x="5561774" y="7548201"/>
            <a:ext cx="3438551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variables (CPRI and peak warming)</a:t>
            </a:r>
          </a:p>
        </p:txBody>
      </p:sp>
      <p:sp>
        <p:nvSpPr>
          <p:cNvPr id="193" name="矩形: 圆角 46">
            <a:extLst>
              <a:ext uri="{FF2B5EF4-FFF2-40B4-BE49-F238E27FC236}">
                <a16:creationId xmlns:a16="http://schemas.microsoft.com/office/drawing/2014/main" id="{14DA3594-C934-42CE-93D0-E76848C6BDC5}"/>
              </a:ext>
            </a:extLst>
          </p:cNvPr>
          <p:cNvSpPr/>
          <p:nvPr/>
        </p:nvSpPr>
        <p:spPr>
          <a:xfrm>
            <a:off x="10314283" y="7548201"/>
            <a:ext cx="3438551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variables (CPRI and peak warming)</a:t>
            </a:r>
          </a:p>
        </p:txBody>
      </p:sp>
      <p:sp>
        <p:nvSpPr>
          <p:cNvPr id="194" name="矩形: 圆角 46">
            <a:extLst>
              <a:ext uri="{FF2B5EF4-FFF2-40B4-BE49-F238E27FC236}">
                <a16:creationId xmlns:a16="http://schemas.microsoft.com/office/drawing/2014/main" id="{66BE3D1E-405C-407F-8EBC-4995CD78052C}"/>
              </a:ext>
            </a:extLst>
          </p:cNvPr>
          <p:cNvSpPr/>
          <p:nvPr/>
        </p:nvSpPr>
        <p:spPr>
          <a:xfrm>
            <a:off x="12212374" y="6723725"/>
            <a:ext cx="1872204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the carbon cycle, temperature change, and the impacts of climate tipping points</a:t>
            </a:r>
          </a:p>
        </p:txBody>
      </p:sp>
      <p:sp>
        <p:nvSpPr>
          <p:cNvPr id="195" name="矩形: 圆角 46">
            <a:extLst>
              <a:ext uri="{FF2B5EF4-FFF2-40B4-BE49-F238E27FC236}">
                <a16:creationId xmlns:a16="http://schemas.microsoft.com/office/drawing/2014/main" id="{5C94834E-C7C2-4242-B75A-C1B941B679E4}"/>
              </a:ext>
            </a:extLst>
          </p:cNvPr>
          <p:cNvSpPr/>
          <p:nvPr/>
        </p:nvSpPr>
        <p:spPr>
          <a:xfrm>
            <a:off x="7448585" y="6723725"/>
            <a:ext cx="1872204" cy="6240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89" tIns="21245" rIns="42489" bIns="212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the carbon cycle, temperature change, and the impacts of climate tipping points</a:t>
            </a:r>
          </a:p>
        </p:txBody>
      </p:sp>
    </p:spTree>
    <p:extLst>
      <p:ext uri="{BB962C8B-B14F-4D97-AF65-F5344CB8AC3E}">
        <p14:creationId xmlns:p14="http://schemas.microsoft.com/office/powerpoint/2010/main" val="307567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445</Words>
  <Application>Microsoft Office PowerPoint</Application>
  <PresentationFormat>自定义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wr 2</cp:lastModifiedBy>
  <cp:revision>312</cp:revision>
  <dcterms:created xsi:type="dcterms:W3CDTF">2020-07-02T03:41:53Z</dcterms:created>
  <dcterms:modified xsi:type="dcterms:W3CDTF">2023-11-28T09:06:55Z</dcterms:modified>
</cp:coreProperties>
</file>