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59" r:id="rId5"/>
    <p:sldId id="260" r:id="rId6"/>
    <p:sldId id="261" r:id="rId7"/>
    <p:sldId id="262" r:id="rId8"/>
    <p:sldId id="277" r:id="rId9"/>
    <p:sldId id="276" r:id="rId10"/>
    <p:sldId id="268" r:id="rId11"/>
    <p:sldId id="272" r:id="rId12"/>
    <p:sldId id="273" r:id="rId13"/>
    <p:sldId id="274"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8B42FB4-306F-4FD6-BCA1-D1A1E5107D5F}" type="datetimeFigureOut">
              <a:rPr lang="en-US" smtClean="0"/>
              <a:t>12/14/2019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72215A8-95E9-4C8F-BD98-66AE57C1129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002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42FB4-306F-4FD6-BCA1-D1A1E5107D5F}"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215A8-95E9-4C8F-BD98-66AE57C1129E}" type="slidenum">
              <a:rPr lang="en-US" smtClean="0"/>
              <a:t>‹#›</a:t>
            </a:fld>
            <a:endParaRPr lang="en-US"/>
          </a:p>
        </p:txBody>
      </p:sp>
    </p:spTree>
    <p:extLst>
      <p:ext uri="{BB962C8B-B14F-4D97-AF65-F5344CB8AC3E}">
        <p14:creationId xmlns:p14="http://schemas.microsoft.com/office/powerpoint/2010/main" val="1054071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42FB4-306F-4FD6-BCA1-D1A1E5107D5F}"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79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42FB4-306F-4FD6-BCA1-D1A1E5107D5F}"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7030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42FB4-306F-4FD6-BCA1-D1A1E5107D5F}"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spTree>
    <p:extLst>
      <p:ext uri="{BB962C8B-B14F-4D97-AF65-F5344CB8AC3E}">
        <p14:creationId xmlns:p14="http://schemas.microsoft.com/office/powerpoint/2010/main" val="1802687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42FB4-306F-4FD6-BCA1-D1A1E5107D5F}"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5135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42FB4-306F-4FD6-BCA1-D1A1E5107D5F}"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683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42FB4-306F-4FD6-BCA1-D1A1E5107D5F}"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000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42FB4-306F-4FD6-BCA1-D1A1E5107D5F}"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8634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42FB4-306F-4FD6-BCA1-D1A1E5107D5F}"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spTree>
    <p:extLst>
      <p:ext uri="{BB962C8B-B14F-4D97-AF65-F5344CB8AC3E}">
        <p14:creationId xmlns:p14="http://schemas.microsoft.com/office/powerpoint/2010/main" val="213258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42FB4-306F-4FD6-BCA1-D1A1E5107D5F}"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215A8-95E9-4C8F-BD98-66AE57C1129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04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42FB4-306F-4FD6-BCA1-D1A1E5107D5F}"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215A8-95E9-4C8F-BD98-66AE57C1129E}" type="slidenum">
              <a:rPr lang="en-US" smtClean="0"/>
              <a:t>‹#›</a:t>
            </a:fld>
            <a:endParaRPr lang="en-US"/>
          </a:p>
        </p:txBody>
      </p:sp>
    </p:spTree>
    <p:extLst>
      <p:ext uri="{BB962C8B-B14F-4D97-AF65-F5344CB8AC3E}">
        <p14:creationId xmlns:p14="http://schemas.microsoft.com/office/powerpoint/2010/main" val="407586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42FB4-306F-4FD6-BCA1-D1A1E5107D5F}" type="datetimeFigureOut">
              <a:rPr lang="en-US" smtClean="0"/>
              <a:t>12/14/2019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2215A8-95E9-4C8F-BD98-66AE57C1129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78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B42FB4-306F-4FD6-BCA1-D1A1E5107D5F}" type="datetimeFigureOut">
              <a:rPr lang="en-US" smtClean="0"/>
              <a:t>12/14/2019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2215A8-95E9-4C8F-BD98-66AE57C1129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28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42FB4-306F-4FD6-BCA1-D1A1E5107D5F}" type="datetimeFigureOut">
              <a:rPr lang="en-US" smtClean="0"/>
              <a:t>12/14/2019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2215A8-95E9-4C8F-BD98-66AE57C1129E}" type="slidenum">
              <a:rPr lang="en-US" smtClean="0"/>
              <a:t>‹#›</a:t>
            </a:fld>
            <a:endParaRPr lang="en-US"/>
          </a:p>
        </p:txBody>
      </p:sp>
    </p:spTree>
    <p:extLst>
      <p:ext uri="{BB962C8B-B14F-4D97-AF65-F5344CB8AC3E}">
        <p14:creationId xmlns:p14="http://schemas.microsoft.com/office/powerpoint/2010/main" val="357629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42FB4-306F-4FD6-BCA1-D1A1E5107D5F}"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215A8-95E9-4C8F-BD98-66AE57C1129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603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42FB4-306F-4FD6-BCA1-D1A1E5107D5F}"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215A8-95E9-4C8F-BD98-66AE57C1129E}" type="slidenum">
              <a:rPr lang="en-US" smtClean="0"/>
              <a:t>‹#›</a:t>
            </a:fld>
            <a:endParaRPr lang="en-US"/>
          </a:p>
        </p:txBody>
      </p:sp>
    </p:spTree>
    <p:extLst>
      <p:ext uri="{BB962C8B-B14F-4D97-AF65-F5344CB8AC3E}">
        <p14:creationId xmlns:p14="http://schemas.microsoft.com/office/powerpoint/2010/main" val="280803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B42FB4-306F-4FD6-BCA1-D1A1E5107D5F}" type="datetimeFigureOut">
              <a:rPr lang="en-US" smtClean="0"/>
              <a:t>12/14/2019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2215A8-95E9-4C8F-BD98-66AE57C1129E}" type="slidenum">
              <a:rPr lang="en-US" smtClean="0"/>
              <a:t>‹#›</a:t>
            </a:fld>
            <a:endParaRPr lang="en-US"/>
          </a:p>
        </p:txBody>
      </p:sp>
    </p:spTree>
    <p:extLst>
      <p:ext uri="{BB962C8B-B14F-4D97-AF65-F5344CB8AC3E}">
        <p14:creationId xmlns:p14="http://schemas.microsoft.com/office/powerpoint/2010/main" val="1497277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6907DC-E2AB-48A3-BB34-6279E93883D1}"/>
              </a:ext>
            </a:extLst>
          </p:cNvPr>
          <p:cNvSpPr>
            <a:spLocks noGrp="1"/>
          </p:cNvSpPr>
          <p:nvPr>
            <p:ph type="ctrTitle"/>
          </p:nvPr>
        </p:nvSpPr>
        <p:spPr>
          <a:xfrm>
            <a:off x="2692398" y="1913467"/>
            <a:ext cx="6815669" cy="1515533"/>
          </a:xfrm>
        </p:spPr>
        <p:txBody>
          <a:bodyPr/>
          <a:lstStyle/>
          <a:p>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XÂY DỰNG TỪ ĐIỂN SỬ DỤNG BẢNG BĂM</a:t>
            </a: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F85E01AD-1A00-4C9D-AB67-DE62DF677994}"/>
              </a:ext>
            </a:extLst>
          </p:cNvPr>
          <p:cNvSpPr>
            <a:spLocks noGrp="1"/>
          </p:cNvSpPr>
          <p:nvPr>
            <p:ph type="subTitle" idx="1"/>
          </p:nvPr>
        </p:nvSpPr>
        <p:spPr>
          <a:xfrm>
            <a:off x="3988904" y="3667539"/>
            <a:ext cx="5757702" cy="1642165"/>
          </a:xfrm>
        </p:spPr>
        <p:txBody>
          <a:bodyPr>
            <a:normAutofit fontScale="85000" lnSpcReduction="10000"/>
          </a:bodyPr>
          <a:lstStyle/>
          <a:p>
            <a:pPr algn="l"/>
            <a:r>
              <a:rPr lang="en-US" sz="2800" dirty="0">
                <a:latin typeface="Times New Roman" panose="02020603050405020304" pitchFamily="18" charset="0"/>
                <a:cs typeface="Times New Roman" panose="02020603050405020304" pitchFamily="18" charset="0"/>
              </a:rPr>
              <a:t>GVHD:    </a:t>
            </a:r>
            <a:r>
              <a:rPr lang="en-US" sz="2800" dirty="0" err="1" smtClean="0">
                <a:latin typeface="Times New Roman" panose="02020603050405020304" pitchFamily="18" charset="0"/>
                <a:cs typeface="Times New Roman" panose="02020603050405020304" pitchFamily="18" charset="0"/>
              </a:rPr>
              <a:t>Trần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Tú</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SVTH  :   </a:t>
            </a:r>
            <a:r>
              <a:rPr lang="en-US" sz="2800" dirty="0" smtClean="0">
                <a:latin typeface="Times New Roman" panose="02020603050405020304" pitchFamily="18" charset="0"/>
                <a:cs typeface="Times New Roman" panose="02020603050405020304" pitchFamily="18" charset="0"/>
              </a:rPr>
              <a:t>Đỗ Quốc Hùng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16110097</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Huỳnh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Bảo</a:t>
            </a:r>
            <a:r>
              <a:rPr lang="en-US" sz="2800" dirty="0" smtClean="0">
                <a:latin typeface="Times New Roman" panose="02020603050405020304" pitchFamily="18" charset="0"/>
                <a:cs typeface="Times New Roman" panose="02020603050405020304" pitchFamily="18" charset="0"/>
              </a:rPr>
              <a:t>   16110015</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7883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D9EC53-2072-4765-A6C0-95CBCF24C2B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37496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601BDE-8D58-4B27-9322-2CE52DF5A87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KẾT LUẬN</a:t>
            </a:r>
          </a:p>
        </p:txBody>
      </p:sp>
      <p:sp>
        <p:nvSpPr>
          <p:cNvPr id="3" name="Content Placeholder 2">
            <a:extLst>
              <a:ext uri="{FF2B5EF4-FFF2-40B4-BE49-F238E27FC236}">
                <a16:creationId xmlns="" xmlns:a16="http://schemas.microsoft.com/office/drawing/2014/main" id="{9CCF9F70-AD21-4C00-93BB-80562B272D9E}"/>
              </a:ext>
            </a:extLst>
          </p:cNvPr>
          <p:cNvSpPr>
            <a:spLocks noGrp="1"/>
          </p:cNvSpPr>
          <p:nvPr>
            <p:ph idx="1"/>
          </p:nvPr>
        </p:nvSpPr>
        <p:spPr/>
        <p:txBody>
          <a:bodyPr/>
          <a:lstStyle/>
          <a:p>
            <a:pPr marL="0" indent="0">
              <a:buNone/>
            </a:pPr>
            <a:r>
              <a:rPr lang="en-US" b="1" dirty="0" err="1" smtClean="0">
                <a:latin typeface="Times New Roman" panose="02020603050405020304" pitchFamily="18" charset="0"/>
                <a:cs typeface="Times New Roman" panose="02020603050405020304" pitchFamily="18" charset="0"/>
              </a:rPr>
              <a:t>Kết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quả</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đạt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được</a:t>
            </a:r>
            <a:endParaRPr lang="en-US" b="1"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search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006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0BF073-F51A-4AB4-A7A5-3769DC8C0BD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KẾT LUẬN</a:t>
            </a:r>
            <a:endParaRPr lang="en-US" dirty="0"/>
          </a:p>
        </p:txBody>
      </p:sp>
      <p:sp>
        <p:nvSpPr>
          <p:cNvPr id="3" name="Content Placeholder 2">
            <a:extLst>
              <a:ext uri="{FF2B5EF4-FFF2-40B4-BE49-F238E27FC236}">
                <a16:creationId xmlns="" xmlns:a16="http://schemas.microsoft.com/office/drawing/2014/main" id="{C4EFBB8A-F8A7-4406-99D3-96CEBE2AD913}"/>
              </a:ext>
            </a:extLst>
          </p:cNvPr>
          <p:cNvSpPr>
            <a:spLocks noGrp="1"/>
          </p:cNvSpPr>
          <p:nvPr>
            <p:ph idx="1"/>
          </p:nvPr>
        </p:nvSpPr>
        <p:spPr/>
        <p:txBody>
          <a:bodyPr/>
          <a:lstStyle/>
          <a:p>
            <a:pPr marL="0" indent="0">
              <a:buNone/>
            </a:pPr>
            <a:r>
              <a:rPr lang="en-US" b="1" dirty="0" err="1">
                <a:latin typeface="Times New Roman" panose="02020603050405020304" pitchFamily="18" charset="0"/>
                <a:cs typeface="Times New Roman" panose="02020603050405020304" pitchFamily="18" charset="0"/>
              </a:rPr>
              <a:t>Ưu</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điểm</a:t>
            </a:r>
            <a:endParaRPr lang="en-US" b="1" dirty="0">
              <a:latin typeface="Times New Roman" panose="02020603050405020304" pitchFamily="18" charset="0"/>
              <a:cs typeface="Times New Roman" panose="02020603050405020304" pitchFamily="18" charset="0"/>
            </a:endParaRPr>
          </a:p>
          <a:p>
            <a:pPr marL="0" indent="0">
              <a:buNone/>
            </a:pP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dụng</a:t>
            </a:r>
            <a:r>
              <a:rPr lang="en-US" dirty="0">
                <a:latin typeface="Times New Roman" panose="02020603050405020304" pitchFamily="18" charset="0"/>
                <a:cs typeface="Times New Roman" panose="02020603050405020304" pitchFamily="18" charset="0"/>
              </a:rPr>
              <a:t> có </a:t>
            </a:r>
            <a:r>
              <a:rPr lang="en-US" dirty="0" err="1">
                <a:latin typeface="Times New Roman" panose="02020603050405020304" pitchFamily="18" charset="0"/>
                <a:cs typeface="Times New Roman" panose="02020603050405020304" pitchFamily="18" charset="0"/>
              </a:rPr>
              <a:t>thê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rất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Mặt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khác</a:t>
            </a:r>
            <a:r>
              <a:rPr lang="en-US" dirty="0">
                <a:latin typeface="Times New Roman" panose="02020603050405020304" pitchFamily="18" charset="0"/>
                <a:cs typeface="Times New Roman" panose="02020603050405020304" pitchFamily="18" charset="0"/>
              </a:rPr>
              <a:t> có </a:t>
            </a:r>
            <a:r>
              <a:rPr lang="en-US" dirty="0" err="1">
                <a:latin typeface="Times New Roman" panose="02020603050405020304" pitchFamily="18" charset="0"/>
                <a:cs typeface="Times New Roman" panose="02020603050405020304" pitchFamily="18" charset="0"/>
              </a:rPr>
              <a:t>thê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chóng</a:t>
            </a:r>
            <a:r>
              <a:rPr lang="en-US" dirty="0" smtClean="0">
                <a:latin typeface="Times New Roman" panose="02020603050405020304" pitchFamily="18" charset="0"/>
                <a:cs typeface="Times New Roman" panose="02020603050405020304" pitchFamily="18" charset="0"/>
              </a:rPr>
              <a:t>.</a:t>
            </a:r>
          </a:p>
          <a:p>
            <a:pPr marL="0" lvl="0" indent="0">
              <a:buNone/>
            </a:pPr>
            <a:r>
              <a:rPr lang="en-US" dirty="0" err="1" smtClean="0">
                <a:latin typeface="Times New Roman" panose="02020603050405020304" pitchFamily="18" charset="0"/>
                <a:cs typeface="Times New Roman" panose="02020603050405020304" pitchFamily="18" charset="0"/>
              </a:rPr>
              <a:t>Chê</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âm</a:t>
            </a:r>
            <a:r>
              <a:rPr lang="en-US" dirty="0">
                <a:latin typeface="Times New Roman" panose="02020603050405020304" pitchFamily="18" charset="0"/>
                <a:cs typeface="Times New Roman" panose="02020603050405020304" pitchFamily="18" charset="0"/>
              </a:rPr>
              <a:t> có </a:t>
            </a:r>
            <a:r>
              <a:rPr lang="en-US" dirty="0" err="1">
                <a:latin typeface="Times New Roman" panose="02020603050405020304" pitchFamily="18" charset="0"/>
                <a:cs typeface="Times New Roman" panose="02020603050405020304" pitchFamily="18" charset="0"/>
              </a:rPr>
              <a:t>thê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tiếp</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780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79ED03-D7A6-4E12-8BE2-685F41CDBC5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KẾT LUẬN</a:t>
            </a:r>
            <a:endParaRPr lang="en-US" dirty="0"/>
          </a:p>
        </p:txBody>
      </p:sp>
      <p:sp>
        <p:nvSpPr>
          <p:cNvPr id="3" name="Content Placeholder 2">
            <a:extLst>
              <a:ext uri="{FF2B5EF4-FFF2-40B4-BE49-F238E27FC236}">
                <a16:creationId xmlns="" xmlns:a16="http://schemas.microsoft.com/office/drawing/2014/main" id="{3B887A39-F22B-456F-B6E0-B9A93BF6980F}"/>
              </a:ext>
            </a:extLst>
          </p:cNvPr>
          <p:cNvSpPr>
            <a:spLocks noGrp="1"/>
          </p:cNvSpPr>
          <p:nvPr>
            <p:ph idx="1"/>
          </p:nvPr>
        </p:nvSpPr>
        <p:spPr/>
        <p:txBody>
          <a:bodyPr/>
          <a:lstStyle/>
          <a:p>
            <a:pPr marL="0" indent="0">
              <a:buNone/>
            </a:pPr>
            <a:r>
              <a:rPr lang="en-US" b="1" dirty="0" err="1" smtClean="0">
                <a:latin typeface="Times New Roman" panose="02020603050405020304" pitchFamily="18" charset="0"/>
                <a:cs typeface="Times New Roman" panose="02020603050405020304" pitchFamily="18" charset="0"/>
              </a:rPr>
              <a:t>Nhược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điểm</a:t>
            </a:r>
            <a:endParaRPr lang="en-US" b="1"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đẹp</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Việt</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tiếng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t>.</a:t>
            </a:r>
          </a:p>
          <a:p>
            <a:pPr lvl="0"/>
            <a:endParaRPr lang="en-US" dirty="0" smtClean="0"/>
          </a:p>
        </p:txBody>
      </p:sp>
    </p:spTree>
    <p:extLst>
      <p:ext uri="{BB962C8B-B14F-4D97-AF65-F5344CB8AC3E}">
        <p14:creationId xmlns:p14="http://schemas.microsoft.com/office/powerpoint/2010/main" val="1098861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0918B8E-4044-404B-8A13-5F0D5413A93D}"/>
              </a:ext>
            </a:extLst>
          </p:cNvPr>
          <p:cNvSpPr txBox="1"/>
          <p:nvPr/>
        </p:nvSpPr>
        <p:spPr>
          <a:xfrm>
            <a:off x="762000" y="2705725"/>
            <a:ext cx="10668000" cy="1446550"/>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CẢM </a:t>
            </a:r>
            <a:r>
              <a:rPr lang="vi-VN" sz="4400" b="1" dirty="0">
                <a:latin typeface="Times New Roman" panose="02020603050405020304" pitchFamily="18" charset="0"/>
                <a:cs typeface="Times New Roman" panose="02020603050405020304" pitchFamily="18" charset="0"/>
              </a:rPr>
              <a:t>Ơ</a:t>
            </a:r>
            <a:r>
              <a:rPr lang="en-US" sz="4400" b="1" dirty="0">
                <a:latin typeface="Times New Roman" panose="02020603050405020304" pitchFamily="18" charset="0"/>
                <a:cs typeface="Times New Roman" panose="02020603050405020304" pitchFamily="18" charset="0"/>
              </a:rPr>
              <a:t>N THẦY CÔ VÀ CÁC BẠN </a:t>
            </a:r>
          </a:p>
          <a:p>
            <a:pPr algn="ctr"/>
            <a:r>
              <a:rPr lang="en-US" sz="4400" b="1" dirty="0">
                <a:latin typeface="Times New Roman" panose="02020603050405020304" pitchFamily="18" charset="0"/>
                <a:cs typeface="Times New Roman" panose="02020603050405020304" pitchFamily="18" charset="0"/>
              </a:rPr>
              <a:t>ĐÃ CHÚ Ý LẮNG NGHE!</a:t>
            </a:r>
          </a:p>
        </p:txBody>
      </p:sp>
      <p:sp>
        <p:nvSpPr>
          <p:cNvPr id="3" name="Star: 5 Points 2">
            <a:extLst>
              <a:ext uri="{FF2B5EF4-FFF2-40B4-BE49-F238E27FC236}">
                <a16:creationId xmlns="" xmlns:a16="http://schemas.microsoft.com/office/drawing/2014/main" id="{0A53373E-EA6C-46A3-8F09-912574CF38E3}"/>
              </a:ext>
            </a:extLst>
          </p:cNvPr>
          <p:cNvSpPr/>
          <p:nvPr/>
        </p:nvSpPr>
        <p:spPr>
          <a:xfrm>
            <a:off x="1563757" y="1166191"/>
            <a:ext cx="993913" cy="954157"/>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 xmlns:a16="http://schemas.microsoft.com/office/drawing/2014/main" id="{5EAE6814-4EB8-4876-ABA2-E831EDE2FD61}"/>
              </a:ext>
            </a:extLst>
          </p:cNvPr>
          <p:cNvSpPr/>
          <p:nvPr/>
        </p:nvSpPr>
        <p:spPr>
          <a:xfrm>
            <a:off x="5314122" y="2226365"/>
            <a:ext cx="331304" cy="318052"/>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Star: 5 Points 5">
            <a:extLst>
              <a:ext uri="{FF2B5EF4-FFF2-40B4-BE49-F238E27FC236}">
                <a16:creationId xmlns="" xmlns:a16="http://schemas.microsoft.com/office/drawing/2014/main" id="{09DFDD20-AE3F-497C-8164-C0F35B259352}"/>
              </a:ext>
            </a:extLst>
          </p:cNvPr>
          <p:cNvSpPr/>
          <p:nvPr/>
        </p:nvSpPr>
        <p:spPr>
          <a:xfrm>
            <a:off x="8030817" y="887896"/>
            <a:ext cx="1166192" cy="144655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Star: 5 Points 6">
            <a:extLst>
              <a:ext uri="{FF2B5EF4-FFF2-40B4-BE49-F238E27FC236}">
                <a16:creationId xmlns="" xmlns:a16="http://schemas.microsoft.com/office/drawing/2014/main" id="{3666BDC4-BA7F-45CB-AE64-06F5818F0941}"/>
              </a:ext>
            </a:extLst>
          </p:cNvPr>
          <p:cNvSpPr/>
          <p:nvPr/>
        </p:nvSpPr>
        <p:spPr>
          <a:xfrm>
            <a:off x="11012557" y="2544417"/>
            <a:ext cx="331304" cy="318052"/>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Star: 5 Points 7">
            <a:extLst>
              <a:ext uri="{FF2B5EF4-FFF2-40B4-BE49-F238E27FC236}">
                <a16:creationId xmlns="" xmlns:a16="http://schemas.microsoft.com/office/drawing/2014/main" id="{BF53C8DB-7D55-4CF7-817F-B5FA229F7F64}"/>
              </a:ext>
            </a:extLst>
          </p:cNvPr>
          <p:cNvSpPr/>
          <p:nvPr/>
        </p:nvSpPr>
        <p:spPr>
          <a:xfrm>
            <a:off x="9859617" y="887896"/>
            <a:ext cx="397566" cy="463826"/>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Star: 5 Points 8">
            <a:extLst>
              <a:ext uri="{FF2B5EF4-FFF2-40B4-BE49-F238E27FC236}">
                <a16:creationId xmlns="" xmlns:a16="http://schemas.microsoft.com/office/drawing/2014/main" id="{DEB492F2-DBA5-4022-82F5-AA9290E54BD6}"/>
              </a:ext>
            </a:extLst>
          </p:cNvPr>
          <p:cNvSpPr/>
          <p:nvPr/>
        </p:nvSpPr>
        <p:spPr>
          <a:xfrm>
            <a:off x="901149" y="887896"/>
            <a:ext cx="185529" cy="278295"/>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Star: 5 Points 9">
            <a:extLst>
              <a:ext uri="{FF2B5EF4-FFF2-40B4-BE49-F238E27FC236}">
                <a16:creationId xmlns="" xmlns:a16="http://schemas.microsoft.com/office/drawing/2014/main" id="{2D48A51A-2C29-44F3-8AE5-1CA4B4BF5679}"/>
              </a:ext>
            </a:extLst>
          </p:cNvPr>
          <p:cNvSpPr/>
          <p:nvPr/>
        </p:nvSpPr>
        <p:spPr>
          <a:xfrm>
            <a:off x="3684104" y="887896"/>
            <a:ext cx="662609" cy="715617"/>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Star: 5 Points 10">
            <a:extLst>
              <a:ext uri="{FF2B5EF4-FFF2-40B4-BE49-F238E27FC236}">
                <a16:creationId xmlns="" xmlns:a16="http://schemas.microsoft.com/office/drawing/2014/main" id="{79DFB6E8-3CE7-4C84-B57A-9B63E79D88CC}"/>
              </a:ext>
            </a:extLst>
          </p:cNvPr>
          <p:cNvSpPr/>
          <p:nvPr/>
        </p:nvSpPr>
        <p:spPr>
          <a:xfrm>
            <a:off x="901149" y="2705725"/>
            <a:ext cx="185529" cy="156744"/>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Star: 5 Points 11">
            <a:extLst>
              <a:ext uri="{FF2B5EF4-FFF2-40B4-BE49-F238E27FC236}">
                <a16:creationId xmlns="" xmlns:a16="http://schemas.microsoft.com/office/drawing/2014/main" id="{04979FFD-FC9A-45C8-B4D2-E9B1E2457ADE}"/>
              </a:ext>
            </a:extLst>
          </p:cNvPr>
          <p:cNvSpPr/>
          <p:nvPr/>
        </p:nvSpPr>
        <p:spPr>
          <a:xfrm>
            <a:off x="7301948" y="1166191"/>
            <a:ext cx="159026" cy="185531"/>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362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DEE6E7-207B-4C0D-A204-B89B711E9E44}"/>
              </a:ext>
            </a:extLst>
          </p:cNvPr>
          <p:cNvSpPr>
            <a:spLocks noGrp="1"/>
          </p:cNvSpPr>
          <p:nvPr>
            <p:ph type="title"/>
          </p:nvPr>
        </p:nvSpPr>
        <p:spPr>
          <a:xfrm>
            <a:off x="-1023729" y="1154410"/>
            <a:ext cx="9601196" cy="1303867"/>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CƠ SỞ LÝ THUYẾT</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D71BDD1B-404E-479C-9695-BC37B713B75A}"/>
              </a:ext>
            </a:extLst>
          </p:cNvPr>
          <p:cNvSpPr>
            <a:spLocks noGrp="1"/>
          </p:cNvSpPr>
          <p:nvPr>
            <p:ph idx="1"/>
          </p:nvPr>
        </p:nvSpPr>
        <p:spPr>
          <a:xfrm>
            <a:off x="1308652" y="2863938"/>
            <a:ext cx="5277677" cy="3318936"/>
          </a:xfrm>
        </p:spPr>
        <p:txBody>
          <a:bodyPr>
            <a:normAutofit/>
          </a:bodyPr>
          <a:lstStyle/>
          <a:p>
            <a:pPr marL="0" indent="0">
              <a:buNone/>
            </a:pPr>
            <a:r>
              <a:rPr lang="vi-VN" b="1" dirty="0"/>
              <a:t>Bảng băm</a:t>
            </a:r>
            <a:r>
              <a:rPr lang="vi-VN" dirty="0"/>
              <a:t> là một cấu trúc dữ liệu lưu trữ một tập hợp cho phép ta có thể nhanh chóng xác định xem một phần tử nào đó có nằm trong tập hợp hay không.</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748" y="2863938"/>
            <a:ext cx="3742857" cy="2352381"/>
          </a:xfrm>
          <a:prstGeom prst="rect">
            <a:avLst/>
          </a:prstGeom>
        </p:spPr>
      </p:pic>
    </p:spTree>
    <p:extLst>
      <p:ext uri="{BB962C8B-B14F-4D97-AF65-F5344CB8AC3E}">
        <p14:creationId xmlns:p14="http://schemas.microsoft.com/office/powerpoint/2010/main" val="446147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2" y="1885245"/>
            <a:ext cx="9601196" cy="214488"/>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002" y="1704622"/>
            <a:ext cx="9601196" cy="4154311"/>
          </a:xfrm>
        </p:spPr>
      </p:pic>
    </p:spTree>
    <p:extLst>
      <p:ext uri="{BB962C8B-B14F-4D97-AF65-F5344CB8AC3E}">
        <p14:creationId xmlns:p14="http://schemas.microsoft.com/office/powerpoint/2010/main" val="1650683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CE9C2477-C654-4F5F-ABED-36286B133A12}"/>
              </a:ext>
            </a:extLst>
          </p:cNvPr>
          <p:cNvSpPr txBox="1">
            <a:spLocks/>
          </p:cNvSpPr>
          <p:nvPr/>
        </p:nvSpPr>
        <p:spPr>
          <a:xfrm>
            <a:off x="-1235764" y="1117598"/>
            <a:ext cx="9601196" cy="1303867"/>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latin typeface="Times New Roman" panose="02020603050405020304" pitchFamily="18" charset="0"/>
                <a:cs typeface="Times New Roman" panose="02020603050405020304" pitchFamily="18" charset="0"/>
              </a:rPr>
              <a:t>CÁC PHƯƠNG PHÁP</a:t>
            </a:r>
            <a:r>
              <a:rPr lang="en-US" dirty="0"/>
              <a:t/>
            </a:r>
            <a:br>
              <a:rPr lang="en-US" dirty="0"/>
            </a:br>
            <a:endParaRPr lang="en-US" dirty="0"/>
          </a:p>
        </p:txBody>
      </p:sp>
      <p:sp>
        <p:nvSpPr>
          <p:cNvPr id="8" name="Content Placeholder 2">
            <a:extLst>
              <a:ext uri="{FF2B5EF4-FFF2-40B4-BE49-F238E27FC236}">
                <a16:creationId xmlns="" xmlns:a16="http://schemas.microsoft.com/office/drawing/2014/main" id="{0BD27B7A-FD1D-4CCD-9164-F6CDD9994E81}"/>
              </a:ext>
            </a:extLst>
          </p:cNvPr>
          <p:cNvSpPr txBox="1">
            <a:spLocks/>
          </p:cNvSpPr>
          <p:nvPr/>
        </p:nvSpPr>
        <p:spPr>
          <a:xfrm>
            <a:off x="1308652" y="2863938"/>
            <a:ext cx="5277677"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 xmlns:a16="http://schemas.microsoft.com/office/drawing/2014/main" id="{EFD492B5-6FCA-4E9B-B9C1-5F8EE1A76FD9}"/>
              </a:ext>
            </a:extLst>
          </p:cNvPr>
          <p:cNvSpPr/>
          <p:nvPr/>
        </p:nvSpPr>
        <p:spPr>
          <a:xfrm>
            <a:off x="1192696" y="2828834"/>
            <a:ext cx="5078894" cy="1661993"/>
          </a:xfrm>
          <a:prstGeom prst="rect">
            <a:avLst/>
          </a:prstGeom>
        </p:spPr>
        <p:txBody>
          <a:bodyPr wrap="square">
            <a:spAutoFit/>
          </a:bodyPr>
          <a:lstStyle/>
          <a:p>
            <a:r>
              <a:rPr lang="en-US" b="1" dirty="0" err="1"/>
              <a:t>Xích</a:t>
            </a:r>
            <a:r>
              <a:rPr lang="en-US" b="1" dirty="0"/>
              <a:t> </a:t>
            </a:r>
            <a:r>
              <a:rPr lang="en-US" b="1" dirty="0" err="1"/>
              <a:t>ngăn</a:t>
            </a:r>
            <a:r>
              <a:rPr lang="en-US" b="1" dirty="0"/>
              <a:t> </a:t>
            </a:r>
            <a:r>
              <a:rPr lang="en-US" b="1" dirty="0" err="1" smtClean="0"/>
              <a:t>cách</a:t>
            </a:r>
            <a:endParaRPr lang="en-US" b="1" dirty="0" smtClean="0"/>
          </a:p>
          <a:p>
            <a:endParaRPr lang="en-US" sz="2400" b="1" dirty="0"/>
          </a:p>
          <a:p>
            <a:r>
              <a:rPr lang="en-US" b="1" dirty="0" err="1"/>
              <a:t>Băm</a:t>
            </a:r>
            <a:r>
              <a:rPr lang="en-US" b="1" dirty="0"/>
              <a:t> </a:t>
            </a:r>
            <a:r>
              <a:rPr lang="en-US" b="1" dirty="0" err="1"/>
              <a:t>địa</a:t>
            </a:r>
            <a:r>
              <a:rPr lang="en-US" b="1" dirty="0"/>
              <a:t> </a:t>
            </a:r>
            <a:r>
              <a:rPr lang="en-US" b="1" dirty="0" err="1"/>
              <a:t>chỉ</a:t>
            </a:r>
            <a:r>
              <a:rPr lang="en-US" b="1" dirty="0"/>
              <a:t> </a:t>
            </a:r>
            <a:r>
              <a:rPr lang="en-US" b="1" dirty="0" err="1" smtClean="0"/>
              <a:t>mở</a:t>
            </a:r>
            <a:endParaRPr lang="en-US" b="1" dirty="0" smtClean="0"/>
          </a:p>
          <a:p>
            <a:endParaRPr lang="en-US" sz="2400" b="1" dirty="0"/>
          </a:p>
          <a:p>
            <a:r>
              <a:rPr lang="en-US" b="1" dirty="0" err="1"/>
              <a:t>Dò</a:t>
            </a:r>
            <a:r>
              <a:rPr lang="en-US" b="1" dirty="0"/>
              <a:t> </a:t>
            </a:r>
            <a:r>
              <a:rPr lang="en-US" b="1" dirty="0" err="1"/>
              <a:t>bậc</a:t>
            </a:r>
            <a:r>
              <a:rPr lang="en-US" b="1" dirty="0"/>
              <a:t> </a:t>
            </a:r>
            <a:r>
              <a:rPr lang="en-US" b="1" dirty="0" err="1"/>
              <a:t>hai</a:t>
            </a:r>
            <a:endParaRPr lang="en-US" sz="2400" dirty="0"/>
          </a:p>
        </p:txBody>
      </p:sp>
    </p:spTree>
    <p:extLst>
      <p:ext uri="{BB962C8B-B14F-4D97-AF65-F5344CB8AC3E}">
        <p14:creationId xmlns:p14="http://schemas.microsoft.com/office/powerpoint/2010/main" val="94971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62B93FF9-D380-412F-B330-36AAFD76065F}"/>
              </a:ext>
            </a:extLst>
          </p:cNvPr>
          <p:cNvSpPr>
            <a:spLocks noGrp="1"/>
          </p:cNvSpPr>
          <p:nvPr>
            <p:ph type="title"/>
          </p:nvPr>
        </p:nvSpPr>
        <p:spPr>
          <a:xfrm>
            <a:off x="-1063486" y="929123"/>
            <a:ext cx="9601196" cy="1303867"/>
          </a:xfrm>
        </p:spPr>
        <p:txBody>
          <a:bodyPr>
            <a:normAutofit/>
          </a:bodyPr>
          <a:lstStyle/>
          <a:p>
            <a:r>
              <a:rPr lang="en-US" dirty="0" err="1" smtClean="0"/>
              <a:t>Xích</a:t>
            </a:r>
            <a:r>
              <a:rPr lang="en-US" dirty="0" smtClean="0"/>
              <a:t> </a:t>
            </a:r>
            <a:r>
              <a:rPr lang="en-US" dirty="0" err="1" smtClean="0"/>
              <a:t>ngăn</a:t>
            </a:r>
            <a:r>
              <a:rPr lang="en-US" dirty="0" smtClean="0"/>
              <a:t> </a:t>
            </a:r>
            <a:r>
              <a:rPr lang="en-US" dirty="0" err="1" smtClean="0"/>
              <a:t>cách</a:t>
            </a:r>
            <a:endParaRPr lang="en-US" dirty="0"/>
          </a:p>
        </p:txBody>
      </p:sp>
      <p:sp>
        <p:nvSpPr>
          <p:cNvPr id="6" name="Content Placeholder 2">
            <a:extLst>
              <a:ext uri="{FF2B5EF4-FFF2-40B4-BE49-F238E27FC236}">
                <a16:creationId xmlns="" xmlns:a16="http://schemas.microsoft.com/office/drawing/2014/main" id="{93E128BA-EBD1-454F-B6EF-5EA925A74AD3}"/>
              </a:ext>
            </a:extLst>
          </p:cNvPr>
          <p:cNvSpPr>
            <a:spLocks noGrp="1"/>
          </p:cNvSpPr>
          <p:nvPr>
            <p:ph idx="1"/>
          </p:nvPr>
        </p:nvSpPr>
        <p:spPr>
          <a:xfrm>
            <a:off x="1308652" y="2863938"/>
            <a:ext cx="5277677" cy="3318936"/>
          </a:xfrm>
        </p:spPr>
        <p:txBody>
          <a:bodyPr>
            <a:normAutofit/>
          </a:bodyPr>
          <a:lstStyle/>
          <a:p>
            <a:pPr marL="0" indent="0">
              <a:buNone/>
            </a:pPr>
            <a:r>
              <a:rPr lang="vi-VN" dirty="0"/>
              <a:t>Đây có lẽ là cách thức giải quyết xung đột đơn giản nhất và trực quan nhất. Ta sẽ dùng một danh sách liên kết, gọi là xích ngăn cách, để liên kết các phần tử có cùng mã băm (xem hình dưới đây). HashMap trong Java sử dụng ý tưởng này.</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329" y="2724801"/>
            <a:ext cx="4466667" cy="2704762"/>
          </a:xfrm>
          <a:prstGeom prst="rect">
            <a:avLst/>
          </a:prstGeom>
        </p:spPr>
      </p:pic>
    </p:spTree>
    <p:extLst>
      <p:ext uri="{BB962C8B-B14F-4D97-AF65-F5344CB8AC3E}">
        <p14:creationId xmlns:p14="http://schemas.microsoft.com/office/powerpoint/2010/main" val="2723113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0DFB08F-4BB8-4011-BB74-A2C085093BC0}"/>
              </a:ext>
            </a:extLst>
          </p:cNvPr>
          <p:cNvSpPr>
            <a:spLocks noGrp="1"/>
          </p:cNvSpPr>
          <p:nvPr>
            <p:ph type="title"/>
          </p:nvPr>
        </p:nvSpPr>
        <p:spPr>
          <a:xfrm>
            <a:off x="980661" y="942375"/>
            <a:ext cx="5857461" cy="1303867"/>
          </a:xfrm>
        </p:spPr>
        <p:txBody>
          <a:bodyPr>
            <a:noAutofit/>
          </a:bodyPr>
          <a:lstStyle/>
          <a:p>
            <a:r>
              <a:rPr lang="en-US" sz="4000" b="1" dirty="0" smtClean="0">
                <a:latin typeface="Times New Roman" panose="02020603050405020304" pitchFamily="18" charset="0"/>
                <a:cs typeface="Times New Roman" panose="02020603050405020304" pitchFamily="18" charset="0"/>
              </a:rPr>
              <a:t>BĂM ĐỊA CHỈ MỞ</a:t>
            </a:r>
            <a:endParaRPr lang="en-US" sz="4000" dirty="0"/>
          </a:p>
        </p:txBody>
      </p:sp>
      <p:sp>
        <p:nvSpPr>
          <p:cNvPr id="6" name="Content Placeholder 2">
            <a:extLst>
              <a:ext uri="{FF2B5EF4-FFF2-40B4-BE49-F238E27FC236}">
                <a16:creationId xmlns="" xmlns:a16="http://schemas.microsoft.com/office/drawing/2014/main" id="{BC21CED7-E768-4BF1-9C2D-460BB041257B}"/>
              </a:ext>
            </a:extLst>
          </p:cNvPr>
          <p:cNvSpPr>
            <a:spLocks noGrp="1"/>
          </p:cNvSpPr>
          <p:nvPr>
            <p:ph idx="1"/>
          </p:nvPr>
        </p:nvSpPr>
        <p:spPr>
          <a:xfrm>
            <a:off x="1581978" y="2822960"/>
            <a:ext cx="4654826" cy="3193774"/>
          </a:xfrm>
        </p:spPr>
        <p:txBody>
          <a:bodyPr>
            <a:normAutofit/>
          </a:bodyPr>
          <a:lstStyle/>
          <a:p>
            <a:pPr marL="0" indent="0">
              <a:buNone/>
            </a:pPr>
            <a:r>
              <a:rPr lang="vi-VN"/>
              <a:t>Trong phương pháp giải quyết xung đột bằng xích ngăn cách, khá nhiều ô của bảng rỗng trong khi một số ô khác lại chứa khá nhiều phần tử. </a:t>
            </a:r>
            <a:r>
              <a:rPr lang="vi-VN" dirty="0"/>
              <a:t>Ngoài ra, ta cần duy trì một danh sách các con trỏ để liên kết các phần tử lại với nhau. Các liên kết này đương nhiên là sẽ tốn thêm bộ nhớ.</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804" y="2703336"/>
            <a:ext cx="4762500" cy="2647950"/>
          </a:xfrm>
          <a:prstGeom prst="rect">
            <a:avLst/>
          </a:prstGeom>
        </p:spPr>
      </p:pic>
    </p:spTree>
    <p:extLst>
      <p:ext uri="{BB962C8B-B14F-4D97-AF65-F5344CB8AC3E}">
        <p14:creationId xmlns:p14="http://schemas.microsoft.com/office/powerpoint/2010/main" val="3461810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8E2DC3-2EDE-4433-8745-14E14AB12CF5}"/>
              </a:ext>
            </a:extLst>
          </p:cNvPr>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DÒ BẬC HAI</a:t>
            </a:r>
            <a:r>
              <a:rPr lang="en-US" sz="40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 xmlns:a16="http://schemas.microsoft.com/office/drawing/2014/main" id="{45644D5E-305E-4020-8CB3-823A39380B25}"/>
              </a:ext>
            </a:extLst>
          </p:cNvPr>
          <p:cNvSpPr>
            <a:spLocks noGrp="1"/>
          </p:cNvSpPr>
          <p:nvPr>
            <p:ph idx="1"/>
          </p:nvPr>
        </p:nvSpPr>
        <p:spPr>
          <a:xfrm>
            <a:off x="1295402" y="3047262"/>
            <a:ext cx="4495798" cy="3318936"/>
          </a:xfrm>
        </p:spPr>
        <p:txBody>
          <a:bodyPr>
            <a:normAutofit/>
          </a:bodyPr>
          <a:lstStyle/>
          <a:p>
            <a:pPr marL="0" indent="0">
              <a:buNone/>
            </a:pPr>
            <a:r>
              <a:rPr lang="en-US" dirty="0"/>
              <a:t/>
            </a:r>
            <a:br>
              <a:rPr lang="en-US" dirty="0"/>
            </a:b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41690" y="3313445"/>
            <a:ext cx="4060266" cy="1190821"/>
          </a:xfrm>
          <a:prstGeom prst="rect">
            <a:avLst/>
          </a:prstGeom>
        </p:spPr>
      </p:pic>
    </p:spTree>
    <p:extLst>
      <p:ext uri="{BB962C8B-B14F-4D97-AF65-F5344CB8AC3E}">
        <p14:creationId xmlns:p14="http://schemas.microsoft.com/office/powerpoint/2010/main" val="267774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latin typeface="Times New Roman" panose="02020603050405020304" pitchFamily="18" charset="0"/>
                <a:cs typeface="Times New Roman" panose="02020603050405020304" pitchFamily="18" charset="0"/>
              </a:rPr>
              <a:t>Hàm</a:t>
            </a:r>
            <a:r>
              <a:rPr lang="en-US" sz="4000" b="1" dirty="0" smtClean="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a:t>
            </a:r>
            <a:r>
              <a:rPr lang="en-US" sz="4000" b="1" dirty="0" err="1" smtClean="0">
                <a:latin typeface="Times New Roman" panose="02020603050405020304" pitchFamily="18" charset="0"/>
                <a:cs typeface="Times New Roman" panose="02020603050405020304" pitchFamily="18" charset="0"/>
              </a:rPr>
              <a:t>ăm</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sư</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dụng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trong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chương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trình</a:t>
            </a:r>
            <a:endParaRPr lang="en-US" sz="4000" b="1" dirty="0">
              <a:latin typeface="Times New Roman" panose="02020603050405020304" pitchFamily="18" charset="0"/>
              <a:cs typeface="Times New Roman" panose="02020603050405020304" pitchFamily="18" charset="0"/>
            </a:endParaRPr>
          </a:p>
        </p:txBody>
      </p:sp>
      <p:pic>
        <p:nvPicPr>
          <p:cNvPr id="8" name="Ảnh 7"/>
          <p:cNvPicPr>
            <a:picLocks noChangeAspect="1"/>
          </p:cNvPicPr>
          <p:nvPr/>
        </p:nvPicPr>
        <p:blipFill>
          <a:blip r:embed="rId2"/>
          <a:stretch>
            <a:fillRect/>
          </a:stretch>
        </p:blipFill>
        <p:spPr>
          <a:xfrm>
            <a:off x="1295402" y="2139350"/>
            <a:ext cx="9601196" cy="3830130"/>
          </a:xfrm>
          <a:prstGeom prst="rect">
            <a:avLst/>
          </a:prstGeom>
        </p:spPr>
      </p:pic>
    </p:spTree>
    <p:extLst>
      <p:ext uri="{BB962C8B-B14F-4D97-AF65-F5344CB8AC3E}">
        <p14:creationId xmlns:p14="http://schemas.microsoft.com/office/powerpoint/2010/main" val="2612436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latin typeface="Times New Roman" panose="02020603050405020304" pitchFamily="18" charset="0"/>
                <a:cs typeface="Times New Roman" panose="02020603050405020304" pitchFamily="18" charset="0"/>
              </a:rPr>
              <a:t>Hàm</a:t>
            </a:r>
            <a:r>
              <a:rPr lang="en-US" sz="4000" b="1" dirty="0" smtClean="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a:t>
            </a:r>
            <a:r>
              <a:rPr lang="en-US" sz="4000" b="1" dirty="0" err="1" smtClean="0">
                <a:latin typeface="Times New Roman" panose="02020603050405020304" pitchFamily="18" charset="0"/>
                <a:cs typeface="Times New Roman" panose="02020603050405020304" pitchFamily="18" charset="0"/>
              </a:rPr>
              <a:t>ăm</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sư</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dụng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trong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chương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trình</a:t>
            </a:r>
            <a:endParaRPr lang="en-US" sz="4000" b="1" dirty="0">
              <a:latin typeface="Times New Roman" panose="02020603050405020304" pitchFamily="18" charset="0"/>
              <a:cs typeface="Times New Roman" panose="02020603050405020304" pitchFamily="18" charset="0"/>
            </a:endParaRPr>
          </a:p>
        </p:txBody>
      </p:sp>
      <p:pic>
        <p:nvPicPr>
          <p:cNvPr id="4" name="Ảnh 3"/>
          <p:cNvPicPr>
            <a:picLocks noChangeAspect="1"/>
          </p:cNvPicPr>
          <p:nvPr/>
        </p:nvPicPr>
        <p:blipFill>
          <a:blip r:embed="rId2"/>
          <a:stretch>
            <a:fillRect/>
          </a:stretch>
        </p:blipFill>
        <p:spPr>
          <a:xfrm>
            <a:off x="1408442" y="2515138"/>
            <a:ext cx="3181350" cy="847725"/>
          </a:xfrm>
          <a:prstGeom prst="rect">
            <a:avLst/>
          </a:prstGeom>
        </p:spPr>
      </p:pic>
      <p:pic>
        <p:nvPicPr>
          <p:cNvPr id="5" name="Ảnh 4"/>
          <p:cNvPicPr>
            <a:picLocks noChangeAspect="1"/>
          </p:cNvPicPr>
          <p:nvPr/>
        </p:nvPicPr>
        <p:blipFill>
          <a:blip r:embed="rId3"/>
          <a:stretch>
            <a:fillRect/>
          </a:stretch>
        </p:blipFill>
        <p:spPr>
          <a:xfrm>
            <a:off x="4735092" y="2366107"/>
            <a:ext cx="6448425" cy="1085850"/>
          </a:xfrm>
          <a:prstGeom prst="rect">
            <a:avLst/>
          </a:prstGeom>
        </p:spPr>
      </p:pic>
      <p:pic>
        <p:nvPicPr>
          <p:cNvPr id="6" name="Ảnh 5"/>
          <p:cNvPicPr>
            <a:picLocks noChangeAspect="1"/>
          </p:cNvPicPr>
          <p:nvPr/>
        </p:nvPicPr>
        <p:blipFill>
          <a:blip r:embed="rId4"/>
          <a:stretch>
            <a:fillRect/>
          </a:stretch>
        </p:blipFill>
        <p:spPr>
          <a:xfrm>
            <a:off x="1589597" y="3541051"/>
            <a:ext cx="9172575" cy="2657475"/>
          </a:xfrm>
          <a:prstGeom prst="rect">
            <a:avLst/>
          </a:prstGeom>
        </p:spPr>
      </p:pic>
    </p:spTree>
    <p:extLst>
      <p:ext uri="{BB962C8B-B14F-4D97-AF65-F5344CB8AC3E}">
        <p14:creationId xmlns:p14="http://schemas.microsoft.com/office/powerpoint/2010/main" val="3834417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698</TotalTime>
  <Words>345</Words>
  <Application>Microsoft Office PowerPoint</Application>
  <PresentationFormat>Màn hình rộng</PresentationFormat>
  <Paragraphs>35</Paragraphs>
  <Slides>14</Slides>
  <Notes>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14</vt:i4>
      </vt:variant>
    </vt:vector>
  </HeadingPairs>
  <TitlesOfParts>
    <vt:vector size="18" baseType="lpstr">
      <vt:lpstr>Arial</vt:lpstr>
      <vt:lpstr>Garamond</vt:lpstr>
      <vt:lpstr>Times New Roman</vt:lpstr>
      <vt:lpstr>Organic</vt:lpstr>
      <vt:lpstr>     XÂY DỰNG TỪ ĐIỂN SỬ DỤNG BẢNG BĂM</vt:lpstr>
      <vt:lpstr>CƠ SỞ LÝ THUYẾT </vt:lpstr>
      <vt:lpstr>Bản trình bày PowerPoint</vt:lpstr>
      <vt:lpstr>Bản trình bày PowerPoint</vt:lpstr>
      <vt:lpstr>Xích ngăn cách</vt:lpstr>
      <vt:lpstr>BĂM ĐỊA CHỈ MỞ</vt:lpstr>
      <vt:lpstr>DÒ BẬC HAI </vt:lpstr>
      <vt:lpstr>Hàm băm sử dụng trong chương trình</vt:lpstr>
      <vt:lpstr>Hàm băm sử dụng trong chương trình</vt:lpstr>
      <vt:lpstr>DEMO</vt:lpstr>
      <vt:lpstr>KẾT LUẬN</vt:lpstr>
      <vt:lpstr>KẾT LUẬN</vt:lpstr>
      <vt:lpstr>KẾT LUẬN</vt:lpstr>
      <vt:lpstr>Bản trình bày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BÀI TOÁN GỢI Ý PHỐI TRANG PHỤC DÙNG HỌC SÂU</dc:title>
  <dc:creator>levu</dc:creator>
  <cp:lastModifiedBy>HUỲNH TRẦN THÁI BẢO</cp:lastModifiedBy>
  <cp:revision>50</cp:revision>
  <dcterms:created xsi:type="dcterms:W3CDTF">2019-11-24T05:47:38Z</dcterms:created>
  <dcterms:modified xsi:type="dcterms:W3CDTF">2019-12-13T23:25:22Z</dcterms:modified>
</cp:coreProperties>
</file>