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5" r:id="rId4"/>
    <p:sldId id="259" r:id="rId5"/>
    <p:sldId id="260" r:id="rId6"/>
    <p:sldId id="261" r:id="rId7"/>
    <p:sldId id="262" r:id="rId8"/>
    <p:sldId id="276" r:id="rId9"/>
    <p:sldId id="268" r:id="rId10"/>
    <p:sldId id="272" r:id="rId11"/>
    <p:sldId id="273" r:id="rId12"/>
    <p:sldId id="274"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8B42FB4-306F-4FD6-BCA1-D1A1E5107D5F}" type="datetimeFigureOut">
              <a:rPr lang="en-US" smtClean="0"/>
              <a:t>12/13/2019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A72215A8-95E9-4C8F-BD98-66AE57C1129E}"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0028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B42FB4-306F-4FD6-BCA1-D1A1E5107D5F}" type="datetimeFigureOut">
              <a:rPr lang="en-US" smtClean="0"/>
              <a:t>12/13/2019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2215A8-95E9-4C8F-BD98-66AE57C1129E}" type="slidenum">
              <a:rPr lang="en-US" smtClean="0"/>
              <a:t>‹#›</a:t>
            </a:fld>
            <a:endParaRPr lang="en-US"/>
          </a:p>
        </p:txBody>
      </p:sp>
    </p:spTree>
    <p:extLst>
      <p:ext uri="{BB962C8B-B14F-4D97-AF65-F5344CB8AC3E}">
        <p14:creationId xmlns:p14="http://schemas.microsoft.com/office/powerpoint/2010/main" val="1054071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B42FB4-306F-4FD6-BCA1-D1A1E5107D5F}" type="datetimeFigureOut">
              <a:rPr lang="en-US" smtClean="0"/>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215A8-95E9-4C8F-BD98-66AE57C1129E}"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7791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B42FB4-306F-4FD6-BCA1-D1A1E5107D5F}" type="datetimeFigureOut">
              <a:rPr lang="en-US" smtClean="0"/>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215A8-95E9-4C8F-BD98-66AE57C1129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7030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B42FB4-306F-4FD6-BCA1-D1A1E5107D5F}" type="datetimeFigureOut">
              <a:rPr lang="en-US" smtClean="0"/>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215A8-95E9-4C8F-BD98-66AE57C1129E}" type="slidenum">
              <a:rPr lang="en-US" smtClean="0"/>
              <a:t>‹#›</a:t>
            </a:fld>
            <a:endParaRPr lang="en-US"/>
          </a:p>
        </p:txBody>
      </p:sp>
    </p:spTree>
    <p:extLst>
      <p:ext uri="{BB962C8B-B14F-4D97-AF65-F5344CB8AC3E}">
        <p14:creationId xmlns:p14="http://schemas.microsoft.com/office/powerpoint/2010/main" val="18026873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B42FB4-306F-4FD6-BCA1-D1A1E5107D5F}" type="datetimeFigureOut">
              <a:rPr lang="en-US" smtClean="0"/>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215A8-95E9-4C8F-BD98-66AE57C1129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51350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B42FB4-306F-4FD6-BCA1-D1A1E5107D5F}" type="datetimeFigureOut">
              <a:rPr lang="en-US" smtClean="0"/>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215A8-95E9-4C8F-BD98-66AE57C1129E}"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2683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B42FB4-306F-4FD6-BCA1-D1A1E5107D5F}" type="datetimeFigureOut">
              <a:rPr lang="en-US" smtClean="0"/>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215A8-95E9-4C8F-BD98-66AE57C1129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4000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B42FB4-306F-4FD6-BCA1-D1A1E5107D5F}" type="datetimeFigureOut">
              <a:rPr lang="en-US" smtClean="0"/>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215A8-95E9-4C8F-BD98-66AE57C1129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8634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B42FB4-306F-4FD6-BCA1-D1A1E5107D5F}" type="datetimeFigureOut">
              <a:rPr lang="en-US" smtClean="0"/>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215A8-95E9-4C8F-BD98-66AE57C1129E}" type="slidenum">
              <a:rPr lang="en-US" smtClean="0"/>
              <a:t>‹#›</a:t>
            </a:fld>
            <a:endParaRPr lang="en-US"/>
          </a:p>
        </p:txBody>
      </p:sp>
    </p:spTree>
    <p:extLst>
      <p:ext uri="{BB962C8B-B14F-4D97-AF65-F5344CB8AC3E}">
        <p14:creationId xmlns:p14="http://schemas.microsoft.com/office/powerpoint/2010/main" val="2132589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B42FB4-306F-4FD6-BCA1-D1A1E5107D5F}" type="datetimeFigureOut">
              <a:rPr lang="en-US" smtClean="0"/>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215A8-95E9-4C8F-BD98-66AE57C1129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0043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B42FB4-306F-4FD6-BCA1-D1A1E5107D5F}" type="datetimeFigureOut">
              <a:rPr lang="en-US" smtClean="0"/>
              <a:t>12/13/2019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2215A8-95E9-4C8F-BD98-66AE57C1129E}" type="slidenum">
              <a:rPr lang="en-US" smtClean="0"/>
              <a:t>‹#›</a:t>
            </a:fld>
            <a:endParaRPr lang="en-US"/>
          </a:p>
        </p:txBody>
      </p:sp>
    </p:spTree>
    <p:extLst>
      <p:ext uri="{BB962C8B-B14F-4D97-AF65-F5344CB8AC3E}">
        <p14:creationId xmlns:p14="http://schemas.microsoft.com/office/powerpoint/2010/main" val="407586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B42FB4-306F-4FD6-BCA1-D1A1E5107D5F}" type="datetimeFigureOut">
              <a:rPr lang="en-US" smtClean="0"/>
              <a:t>12/13/2019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2215A8-95E9-4C8F-BD98-66AE57C1129E}"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7875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B42FB4-306F-4FD6-BCA1-D1A1E5107D5F}" type="datetimeFigureOut">
              <a:rPr lang="en-US" smtClean="0"/>
              <a:t>12/13/2019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2215A8-95E9-4C8F-BD98-66AE57C1129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5283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B42FB4-306F-4FD6-BCA1-D1A1E5107D5F}" type="datetimeFigureOut">
              <a:rPr lang="en-US" smtClean="0"/>
              <a:t>12/13/2019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2215A8-95E9-4C8F-BD98-66AE57C1129E}" type="slidenum">
              <a:rPr lang="en-US" smtClean="0"/>
              <a:t>‹#›</a:t>
            </a:fld>
            <a:endParaRPr lang="en-US"/>
          </a:p>
        </p:txBody>
      </p:sp>
    </p:spTree>
    <p:extLst>
      <p:ext uri="{BB962C8B-B14F-4D97-AF65-F5344CB8AC3E}">
        <p14:creationId xmlns:p14="http://schemas.microsoft.com/office/powerpoint/2010/main" val="3576291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B42FB4-306F-4FD6-BCA1-D1A1E5107D5F}" type="datetimeFigureOut">
              <a:rPr lang="en-US" smtClean="0"/>
              <a:t>12/13/2019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2215A8-95E9-4C8F-BD98-66AE57C1129E}"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603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B42FB4-306F-4FD6-BCA1-D1A1E5107D5F}" type="datetimeFigureOut">
              <a:rPr lang="en-US" smtClean="0"/>
              <a:t>12/13/2019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2215A8-95E9-4C8F-BD98-66AE57C1129E}" type="slidenum">
              <a:rPr lang="en-US" smtClean="0"/>
              <a:t>‹#›</a:t>
            </a:fld>
            <a:endParaRPr lang="en-US"/>
          </a:p>
        </p:txBody>
      </p:sp>
    </p:spTree>
    <p:extLst>
      <p:ext uri="{BB962C8B-B14F-4D97-AF65-F5344CB8AC3E}">
        <p14:creationId xmlns:p14="http://schemas.microsoft.com/office/powerpoint/2010/main" val="2808036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8B42FB4-306F-4FD6-BCA1-D1A1E5107D5F}" type="datetimeFigureOut">
              <a:rPr lang="en-US" smtClean="0"/>
              <a:t>12/13/2019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72215A8-95E9-4C8F-BD98-66AE57C1129E}" type="slidenum">
              <a:rPr lang="en-US" smtClean="0"/>
              <a:t>‹#›</a:t>
            </a:fld>
            <a:endParaRPr lang="en-US"/>
          </a:p>
        </p:txBody>
      </p:sp>
    </p:spTree>
    <p:extLst>
      <p:ext uri="{BB962C8B-B14F-4D97-AF65-F5344CB8AC3E}">
        <p14:creationId xmlns:p14="http://schemas.microsoft.com/office/powerpoint/2010/main" val="14972775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6907DC-E2AB-48A3-BB34-6279E93883D1}"/>
              </a:ext>
            </a:extLst>
          </p:cNvPr>
          <p:cNvSpPr>
            <a:spLocks noGrp="1"/>
          </p:cNvSpPr>
          <p:nvPr>
            <p:ph type="ctrTitle"/>
          </p:nvPr>
        </p:nvSpPr>
        <p:spPr>
          <a:xfrm>
            <a:off x="2692398" y="1913467"/>
            <a:ext cx="6815669" cy="1515533"/>
          </a:xfrm>
        </p:spPr>
        <p:txBody>
          <a:bodyPr/>
          <a:lstStyle/>
          <a:p>
            <a:r>
              <a:rPr lang="en-US" sz="4000" b="1" dirty="0">
                <a:latin typeface="Times New Roman" panose="02020603050405020304" pitchFamily="18" charset="0"/>
                <a:cs typeface="Times New Roman" panose="02020603050405020304" pitchFamily="18" charset="0"/>
              </a:rPr>
              <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
            </a:r>
            <a:br>
              <a:rPr lang="en-US" sz="4000" b="1" dirty="0">
                <a:latin typeface="Times New Roman" panose="02020603050405020304" pitchFamily="18" charset="0"/>
                <a:cs typeface="Times New Roman" panose="02020603050405020304" pitchFamily="18" charset="0"/>
              </a:rPr>
            </a:br>
            <a:r>
              <a:rPr lang="en-US" sz="4000" b="1" dirty="0" smtClean="0">
                <a:latin typeface="Times New Roman" panose="02020603050405020304" pitchFamily="18" charset="0"/>
                <a:cs typeface="Times New Roman" panose="02020603050405020304" pitchFamily="18" charset="0"/>
              </a:rPr>
              <a:t>XÂY DỰNG TỪ ĐIỂN SỬ DỤNG BẢNG BĂM</a:t>
            </a:r>
            <a:endParaRPr lang="en-US"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F85E01AD-1A00-4C9D-AB67-DE62DF677994}"/>
              </a:ext>
            </a:extLst>
          </p:cNvPr>
          <p:cNvSpPr>
            <a:spLocks noGrp="1"/>
          </p:cNvSpPr>
          <p:nvPr>
            <p:ph type="subTitle" idx="1"/>
          </p:nvPr>
        </p:nvSpPr>
        <p:spPr>
          <a:xfrm>
            <a:off x="3988904" y="3667539"/>
            <a:ext cx="5757702" cy="1642165"/>
          </a:xfrm>
        </p:spPr>
        <p:txBody>
          <a:bodyPr>
            <a:normAutofit fontScale="85000" lnSpcReduction="10000"/>
          </a:bodyPr>
          <a:lstStyle/>
          <a:p>
            <a:pPr algn="l"/>
            <a:r>
              <a:rPr lang="en-US" sz="2800" dirty="0">
                <a:latin typeface="Times New Roman" panose="02020603050405020304" pitchFamily="18" charset="0"/>
                <a:cs typeface="Times New Roman" panose="02020603050405020304" pitchFamily="18" charset="0"/>
              </a:rPr>
              <a:t>GVHD:    </a:t>
            </a:r>
            <a:r>
              <a:rPr lang="en-US" sz="2800" dirty="0" err="1" smtClean="0">
                <a:latin typeface="Times New Roman" panose="02020603050405020304" pitchFamily="18" charset="0"/>
                <a:cs typeface="Times New Roman" panose="02020603050405020304" pitchFamily="18" charset="0"/>
              </a:rPr>
              <a:t>Trần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Tú</a:t>
            </a:r>
            <a:endParaRPr lang="en-US" sz="2800" dirty="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SVTH  :   </a:t>
            </a:r>
            <a:r>
              <a:rPr lang="en-US" sz="2800" dirty="0" smtClean="0">
                <a:latin typeface="Times New Roman" panose="02020603050405020304" pitchFamily="18" charset="0"/>
                <a:cs typeface="Times New Roman" panose="02020603050405020304" pitchFamily="18" charset="0"/>
              </a:rPr>
              <a:t>Đỗ Quốc Hùng </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16110097</a:t>
            </a:r>
            <a:endParaRPr lang="en-US" sz="2800" dirty="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Huỳnh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Thái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Bảo</a:t>
            </a:r>
            <a:r>
              <a:rPr lang="en-US" sz="2800" dirty="0" smtClean="0">
                <a:latin typeface="Times New Roman" panose="02020603050405020304" pitchFamily="18" charset="0"/>
                <a:cs typeface="Times New Roman" panose="02020603050405020304" pitchFamily="18" charset="0"/>
              </a:rPr>
              <a:t>   16110015</a:t>
            </a:r>
            <a:endParaRPr lang="en-US" sz="2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978833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601BDE-8D58-4B27-9322-2CE52DF5A871}"/>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KẾT LUẬN</a:t>
            </a:r>
          </a:p>
        </p:txBody>
      </p:sp>
      <p:sp>
        <p:nvSpPr>
          <p:cNvPr id="3" name="Content Placeholder 2">
            <a:extLst>
              <a:ext uri="{FF2B5EF4-FFF2-40B4-BE49-F238E27FC236}">
                <a16:creationId xmlns:a16="http://schemas.microsoft.com/office/drawing/2014/main" xmlns="" id="{9CCF9F70-AD21-4C00-93BB-80562B272D9E}"/>
              </a:ext>
            </a:extLst>
          </p:cNvPr>
          <p:cNvSpPr>
            <a:spLocks noGrp="1"/>
          </p:cNvSpPr>
          <p:nvPr>
            <p:ph idx="1"/>
          </p:nvPr>
        </p:nvSpPr>
        <p:spPr/>
        <p:txBody>
          <a:bodyPr/>
          <a:lstStyle/>
          <a:p>
            <a:pPr marL="0" indent="0">
              <a:buNone/>
            </a:pPr>
            <a:r>
              <a:rPr lang="en-US" b="1" dirty="0" err="1" smtClean="0">
                <a:latin typeface="Times New Roman" panose="02020603050405020304" pitchFamily="18" charset="0"/>
                <a:cs typeface="Times New Roman" panose="02020603050405020304" pitchFamily="18" charset="0"/>
              </a:rPr>
              <a:t>Kết</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quả</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đạt</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được</a:t>
            </a:r>
            <a:endParaRPr lang="en-US" b="1" dirty="0">
              <a:latin typeface="Times New Roman" panose="02020603050405020304" pitchFamily="18" charset="0"/>
              <a:cs typeface="Times New Roman" panose="02020603050405020304" pitchFamily="18" charset="0"/>
            </a:endParaRPr>
          </a:p>
          <a:p>
            <a:pPr marL="0" indent="0">
              <a:buNone/>
            </a:pPr>
            <a:r>
              <a:rPr lang="en-US" dirty="0" err="1"/>
              <a:t>Hoàn</a:t>
            </a:r>
            <a:r>
              <a:rPr lang="en-US" dirty="0"/>
              <a:t> </a:t>
            </a:r>
            <a:r>
              <a:rPr lang="en-US" dirty="0" err="1"/>
              <a:t>thành</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cơ</a:t>
            </a:r>
            <a:r>
              <a:rPr lang="en-US" dirty="0"/>
              <a:t> </a:t>
            </a:r>
            <a:r>
              <a:rPr lang="en-US" dirty="0" err="1"/>
              <a:t>bản</a:t>
            </a:r>
            <a:r>
              <a:rPr lang="en-US" dirty="0"/>
              <a:t> </a:t>
            </a:r>
            <a:r>
              <a:rPr lang="en-US" dirty="0" err="1"/>
              <a:t>của</a:t>
            </a:r>
            <a:r>
              <a:rPr lang="en-US" dirty="0"/>
              <a:t> 1 </a:t>
            </a:r>
            <a:r>
              <a:rPr lang="en-US" dirty="0" err="1"/>
              <a:t>từ</a:t>
            </a:r>
            <a:r>
              <a:rPr lang="en-US" dirty="0"/>
              <a:t> </a:t>
            </a:r>
            <a:r>
              <a:rPr lang="en-US" dirty="0" err="1"/>
              <a:t>điển</a:t>
            </a:r>
            <a:r>
              <a:rPr lang="en-US" dirty="0"/>
              <a:t> </a:t>
            </a:r>
            <a:r>
              <a:rPr lang="en-US" dirty="0" err="1"/>
              <a:t>như</a:t>
            </a:r>
            <a:r>
              <a:rPr lang="en-US" dirty="0"/>
              <a:t>: search </a:t>
            </a:r>
            <a:r>
              <a:rPr lang="en-US" dirty="0" err="1"/>
              <a:t>từ</a:t>
            </a:r>
            <a:r>
              <a:rPr lang="en-US" dirty="0"/>
              <a:t> </a:t>
            </a:r>
            <a:r>
              <a:rPr lang="en-US" dirty="0" err="1"/>
              <a:t>vựng</a:t>
            </a:r>
            <a:r>
              <a:rPr lang="en-US" dirty="0"/>
              <a:t>, </a:t>
            </a:r>
            <a:r>
              <a:rPr lang="en-US" dirty="0" err="1"/>
              <a:t>phát</a:t>
            </a:r>
            <a:r>
              <a:rPr lang="en-US" dirty="0"/>
              <a:t> </a:t>
            </a:r>
            <a:r>
              <a:rPr lang="en-US" dirty="0" err="1"/>
              <a:t>âm</a:t>
            </a:r>
            <a:r>
              <a:rPr lang="en-US" dirty="0"/>
              <a:t>, </a:t>
            </a:r>
            <a:r>
              <a:rPr lang="en-US" dirty="0" err="1"/>
              <a:t>thêm</a:t>
            </a:r>
            <a:r>
              <a:rPr lang="en-US" dirty="0"/>
              <a:t> </a:t>
            </a:r>
            <a:r>
              <a:rPr lang="en-US" dirty="0" err="1"/>
              <a:t>từ</a:t>
            </a:r>
            <a:r>
              <a:rPr lang="en-US" dirty="0"/>
              <a:t>, </a:t>
            </a:r>
            <a:r>
              <a:rPr lang="en-US" dirty="0" err="1"/>
              <a:t>xóa</a:t>
            </a:r>
            <a:r>
              <a:rPr lang="en-US" dirty="0"/>
              <a:t> </a:t>
            </a:r>
            <a:r>
              <a:rPr lang="en-US" dirty="0" err="1"/>
              <a:t>từ</a:t>
            </a:r>
            <a:r>
              <a:rPr lang="en-US" dirty="0"/>
              <a: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6006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0BF073-F51A-4AB4-A7A5-3769DC8C0BD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KẾT LUẬN</a:t>
            </a:r>
            <a:endParaRPr lang="en-US" dirty="0"/>
          </a:p>
        </p:txBody>
      </p:sp>
      <p:sp>
        <p:nvSpPr>
          <p:cNvPr id="3" name="Content Placeholder 2">
            <a:extLst>
              <a:ext uri="{FF2B5EF4-FFF2-40B4-BE49-F238E27FC236}">
                <a16:creationId xmlns:a16="http://schemas.microsoft.com/office/drawing/2014/main" xmlns="" id="{C4EFBB8A-F8A7-4406-99D3-96CEBE2AD913}"/>
              </a:ext>
            </a:extLst>
          </p:cNvPr>
          <p:cNvSpPr>
            <a:spLocks noGrp="1"/>
          </p:cNvSpPr>
          <p:nvPr>
            <p:ph idx="1"/>
          </p:nvPr>
        </p:nvSpPr>
        <p:spPr/>
        <p:txBody>
          <a:bodyPr/>
          <a:lstStyle/>
          <a:p>
            <a:pPr marL="0" indent="0">
              <a:buNone/>
            </a:pPr>
            <a:r>
              <a:rPr lang="en-US" b="1" dirty="0" err="1">
                <a:latin typeface="Times New Roman" panose="02020603050405020304" pitchFamily="18" charset="0"/>
                <a:cs typeface="Times New Roman" panose="02020603050405020304" pitchFamily="18" charset="0"/>
              </a:rPr>
              <a:t>Ưu</a:t>
            </a:r>
            <a:r>
              <a:rPr lang="en-US" b="1" dirty="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điểm</a:t>
            </a:r>
            <a:endParaRPr lang="en-US" b="1" dirty="0">
              <a:latin typeface="Times New Roman" panose="02020603050405020304" pitchFamily="18" charset="0"/>
              <a:cs typeface="Times New Roman" panose="02020603050405020304" pitchFamily="18" charset="0"/>
            </a:endParaRPr>
          </a:p>
          <a:p>
            <a:pPr marL="0" indent="0">
              <a:buNone/>
            </a:pPr>
            <a:r>
              <a:rPr lang="en-US" dirty="0" err="1" smtClean="0"/>
              <a:t>Với</a:t>
            </a:r>
            <a:r>
              <a:rPr lang="en-US" dirty="0" smtClean="0"/>
              <a:t> </a:t>
            </a:r>
            <a:r>
              <a:rPr lang="en-US" dirty="0" err="1"/>
              <a:t>phần</a:t>
            </a:r>
            <a:r>
              <a:rPr lang="en-US" dirty="0"/>
              <a:t> </a:t>
            </a:r>
            <a:r>
              <a:rPr lang="en-US" dirty="0" err="1"/>
              <a:t>mềm</a:t>
            </a:r>
            <a:r>
              <a:rPr lang="en-US" dirty="0"/>
              <a:t> </a:t>
            </a:r>
            <a:r>
              <a:rPr lang="en-US" dirty="0" err="1"/>
              <a:t>này</a:t>
            </a:r>
            <a:r>
              <a:rPr lang="en-US" dirty="0"/>
              <a:t> </a:t>
            </a:r>
            <a:r>
              <a:rPr lang="en-US" dirty="0" err="1"/>
              <a:t>người</a:t>
            </a:r>
            <a:r>
              <a:rPr lang="en-US" dirty="0"/>
              <a:t> </a:t>
            </a:r>
            <a:r>
              <a:rPr lang="en-US" dirty="0" err="1"/>
              <a:t>sư</a:t>
            </a:r>
            <a:r>
              <a:rPr lang="en-US" dirty="0"/>
              <a:t>̉ </a:t>
            </a:r>
            <a:r>
              <a:rPr lang="en-US" dirty="0" err="1"/>
              <a:t>dụng</a:t>
            </a:r>
            <a:r>
              <a:rPr lang="en-US" dirty="0"/>
              <a:t> có </a:t>
            </a:r>
            <a:r>
              <a:rPr lang="en-US" dirty="0" err="1"/>
              <a:t>thê</a:t>
            </a:r>
            <a:r>
              <a:rPr lang="en-US" dirty="0"/>
              <a:t>̉ </a:t>
            </a:r>
            <a:r>
              <a:rPr lang="en-US" dirty="0" err="1"/>
              <a:t>tra</a:t>
            </a:r>
            <a:r>
              <a:rPr lang="en-US" dirty="0"/>
              <a:t> </a:t>
            </a:r>
            <a:r>
              <a:rPr lang="en-US" dirty="0" err="1"/>
              <a:t>cứu</a:t>
            </a:r>
            <a:r>
              <a:rPr lang="en-US" dirty="0"/>
              <a:t> </a:t>
            </a:r>
            <a:r>
              <a:rPr lang="en-US" dirty="0" err="1"/>
              <a:t>nghĩa</a:t>
            </a:r>
            <a:r>
              <a:rPr lang="en-US" dirty="0"/>
              <a:t> </a:t>
            </a:r>
            <a:r>
              <a:rPr lang="en-US" dirty="0" err="1"/>
              <a:t>của</a:t>
            </a:r>
            <a:r>
              <a:rPr lang="en-US" dirty="0"/>
              <a:t> </a:t>
            </a:r>
            <a:r>
              <a:rPr lang="en-US" dirty="0" err="1"/>
              <a:t>tư</a:t>
            </a:r>
            <a:r>
              <a:rPr lang="en-US" dirty="0"/>
              <a:t>̀ vì </a:t>
            </a:r>
            <a:r>
              <a:rPr lang="en-US" dirty="0" err="1"/>
              <a:t>giao</a:t>
            </a:r>
            <a:r>
              <a:rPr lang="en-US" dirty="0"/>
              <a:t> </a:t>
            </a:r>
            <a:r>
              <a:rPr lang="en-US" dirty="0" err="1"/>
              <a:t>diện</a:t>
            </a:r>
            <a:r>
              <a:rPr lang="en-US" dirty="0"/>
              <a:t> </a:t>
            </a:r>
            <a:r>
              <a:rPr lang="en-US" dirty="0" err="1"/>
              <a:t>rất</a:t>
            </a:r>
            <a:r>
              <a:rPr lang="en-US" dirty="0"/>
              <a:t> </a:t>
            </a:r>
            <a:r>
              <a:rPr lang="en-US" dirty="0" err="1"/>
              <a:t>dê</a:t>
            </a:r>
            <a:r>
              <a:rPr lang="en-US" dirty="0"/>
              <a:t>̃ </a:t>
            </a:r>
            <a:r>
              <a:rPr lang="en-US" dirty="0" err="1"/>
              <a:t>sư</a:t>
            </a:r>
            <a:r>
              <a:rPr lang="en-US" dirty="0"/>
              <a:t>̉ </a:t>
            </a:r>
            <a:r>
              <a:rPr lang="en-US" dirty="0" err="1"/>
              <a:t>dụng</a:t>
            </a:r>
            <a:r>
              <a:rPr lang="en-US" dirty="0"/>
              <a:t>. </a:t>
            </a:r>
            <a:r>
              <a:rPr lang="en-US" dirty="0" err="1"/>
              <a:t>Mặt</a:t>
            </a:r>
            <a:r>
              <a:rPr lang="en-US" dirty="0"/>
              <a:t> </a:t>
            </a:r>
            <a:r>
              <a:rPr lang="en-US" dirty="0" err="1"/>
              <a:t>khác</a:t>
            </a:r>
            <a:r>
              <a:rPr lang="en-US" dirty="0"/>
              <a:t> có </a:t>
            </a:r>
            <a:r>
              <a:rPr lang="en-US" dirty="0" err="1"/>
              <a:t>thê</a:t>
            </a:r>
            <a:r>
              <a:rPr lang="en-US" dirty="0"/>
              <a:t>̉ </a:t>
            </a:r>
            <a:r>
              <a:rPr lang="en-US" dirty="0" err="1"/>
              <a:t>thêm</a:t>
            </a:r>
            <a:r>
              <a:rPr lang="en-US" dirty="0"/>
              <a:t> </a:t>
            </a:r>
            <a:r>
              <a:rPr lang="en-US" dirty="0" err="1"/>
              <a:t>vào</a:t>
            </a:r>
            <a:r>
              <a:rPr lang="en-US" dirty="0"/>
              <a:t> </a:t>
            </a:r>
            <a:r>
              <a:rPr lang="en-US" dirty="0" err="1"/>
              <a:t>những</a:t>
            </a:r>
            <a:r>
              <a:rPr lang="en-US" dirty="0"/>
              <a:t> </a:t>
            </a:r>
            <a:r>
              <a:rPr lang="en-US" dirty="0" err="1"/>
              <a:t>tư</a:t>
            </a:r>
            <a:r>
              <a:rPr lang="en-US" dirty="0"/>
              <a:t>̀, </a:t>
            </a:r>
            <a:r>
              <a:rPr lang="en-US" dirty="0" err="1"/>
              <a:t>cụm</a:t>
            </a:r>
            <a:r>
              <a:rPr lang="en-US" dirty="0"/>
              <a:t> </a:t>
            </a:r>
            <a:r>
              <a:rPr lang="en-US" dirty="0" err="1"/>
              <a:t>tư</a:t>
            </a:r>
            <a:r>
              <a:rPr lang="en-US" dirty="0"/>
              <a:t>̀ </a:t>
            </a:r>
            <a:r>
              <a:rPr lang="en-US" dirty="0" err="1"/>
              <a:t>mới</a:t>
            </a:r>
            <a:r>
              <a:rPr lang="en-US" dirty="0"/>
              <a:t> </a:t>
            </a:r>
            <a:r>
              <a:rPr lang="en-US" dirty="0" err="1"/>
              <a:t>vào</a:t>
            </a:r>
            <a:r>
              <a:rPr lang="en-US" dirty="0"/>
              <a:t> </a:t>
            </a:r>
            <a:r>
              <a:rPr lang="en-US" dirty="0" err="1"/>
              <a:t>kho</a:t>
            </a:r>
            <a:r>
              <a:rPr lang="en-US" dirty="0"/>
              <a:t> </a:t>
            </a:r>
            <a:r>
              <a:rPr lang="en-US" dirty="0" err="1"/>
              <a:t>tư</a:t>
            </a:r>
            <a:r>
              <a:rPr lang="en-US" dirty="0"/>
              <a:t>̀ </a:t>
            </a:r>
            <a:r>
              <a:rPr lang="en-US" dirty="0" err="1"/>
              <a:t>vựng</a:t>
            </a:r>
            <a:r>
              <a:rPr lang="en-US" dirty="0"/>
              <a:t> </a:t>
            </a:r>
            <a:r>
              <a:rPr lang="en-US" dirty="0" err="1"/>
              <a:t>của</a:t>
            </a:r>
            <a:r>
              <a:rPr lang="en-US" dirty="0"/>
              <a:t> </a:t>
            </a:r>
            <a:r>
              <a:rPr lang="en-US" dirty="0" err="1"/>
              <a:t>mình</a:t>
            </a:r>
            <a:r>
              <a:rPr lang="en-US" dirty="0"/>
              <a:t> </a:t>
            </a:r>
            <a:r>
              <a:rPr lang="en-US" dirty="0" err="1"/>
              <a:t>một</a:t>
            </a:r>
            <a:r>
              <a:rPr lang="en-US" dirty="0"/>
              <a:t> </a:t>
            </a:r>
            <a:r>
              <a:rPr lang="en-US" dirty="0" err="1"/>
              <a:t>cách</a:t>
            </a:r>
            <a:r>
              <a:rPr lang="en-US" dirty="0"/>
              <a:t> </a:t>
            </a:r>
            <a:r>
              <a:rPr lang="en-US" dirty="0" err="1"/>
              <a:t>nhanh</a:t>
            </a:r>
            <a:r>
              <a:rPr lang="en-US" dirty="0"/>
              <a:t> </a:t>
            </a:r>
            <a:r>
              <a:rPr lang="en-US" dirty="0" err="1"/>
              <a:t>chóng</a:t>
            </a:r>
            <a:r>
              <a:rPr lang="en-US" dirty="0" smtClean="0"/>
              <a:t>.</a:t>
            </a:r>
          </a:p>
          <a:p>
            <a:pPr marL="0" lvl="0" indent="0">
              <a:buNone/>
            </a:pPr>
            <a:r>
              <a:rPr lang="en-US" dirty="0" err="1" smtClean="0"/>
              <a:t>Chê</a:t>
            </a:r>
            <a:r>
              <a:rPr lang="en-US" dirty="0" smtClean="0"/>
              <a:t>́ </a:t>
            </a:r>
            <a:r>
              <a:rPr lang="en-US" dirty="0" err="1"/>
              <a:t>đô</a:t>
            </a:r>
            <a:r>
              <a:rPr lang="en-US" dirty="0"/>
              <a:t>̣ </a:t>
            </a:r>
            <a:r>
              <a:rPr lang="en-US" dirty="0" err="1"/>
              <a:t>phát</a:t>
            </a:r>
            <a:r>
              <a:rPr lang="en-US" dirty="0"/>
              <a:t> </a:t>
            </a:r>
            <a:r>
              <a:rPr lang="en-US" dirty="0" err="1"/>
              <a:t>âm</a:t>
            </a:r>
            <a:r>
              <a:rPr lang="en-US" dirty="0"/>
              <a:t> có </a:t>
            </a:r>
            <a:r>
              <a:rPr lang="en-US" dirty="0" err="1"/>
              <a:t>thê</a:t>
            </a:r>
            <a:r>
              <a:rPr lang="en-US" dirty="0"/>
              <a:t>̉ </a:t>
            </a:r>
            <a:r>
              <a:rPr lang="en-US" dirty="0" err="1"/>
              <a:t>cho</a:t>
            </a:r>
            <a:r>
              <a:rPr lang="en-US" dirty="0"/>
              <a:t> </a:t>
            </a:r>
            <a:r>
              <a:rPr lang="en-US" dirty="0" err="1"/>
              <a:t>người</a:t>
            </a:r>
            <a:r>
              <a:rPr lang="en-US" dirty="0"/>
              <a:t> </a:t>
            </a:r>
            <a:r>
              <a:rPr lang="en-US" dirty="0" err="1"/>
              <a:t>sư</a:t>
            </a:r>
            <a:r>
              <a:rPr lang="en-US" dirty="0"/>
              <a:t>̉ </a:t>
            </a:r>
            <a:r>
              <a:rPr lang="en-US" dirty="0" err="1"/>
              <a:t>dụng</a:t>
            </a:r>
            <a:r>
              <a:rPr lang="en-US" dirty="0"/>
              <a:t> </a:t>
            </a:r>
            <a:r>
              <a:rPr lang="en-US" dirty="0" err="1"/>
              <a:t>luyện</a:t>
            </a:r>
            <a:r>
              <a:rPr lang="en-US" dirty="0"/>
              <a:t> </a:t>
            </a:r>
            <a:r>
              <a:rPr lang="en-US" dirty="0" err="1"/>
              <a:t>tập</a:t>
            </a:r>
            <a:r>
              <a:rPr lang="en-US" dirty="0"/>
              <a:t> </a:t>
            </a:r>
            <a:r>
              <a:rPr lang="en-US" dirty="0" err="1"/>
              <a:t>được</a:t>
            </a:r>
            <a:r>
              <a:rPr lang="en-US" dirty="0"/>
              <a:t> </a:t>
            </a:r>
            <a:r>
              <a:rPr lang="en-US" dirty="0" err="1"/>
              <a:t>cách</a:t>
            </a:r>
            <a:r>
              <a:rPr lang="en-US" dirty="0"/>
              <a:t> </a:t>
            </a:r>
            <a:r>
              <a:rPr lang="en-US" dirty="0" err="1"/>
              <a:t>đọc</a:t>
            </a:r>
            <a:r>
              <a:rPr lang="en-US" dirty="0"/>
              <a:t> </a:t>
            </a:r>
            <a:r>
              <a:rPr lang="en-US" dirty="0" err="1"/>
              <a:t>đúng</a:t>
            </a:r>
            <a:r>
              <a:rPr lang="en-US" dirty="0"/>
              <a:t> </a:t>
            </a:r>
            <a:r>
              <a:rPr lang="en-US" dirty="0" err="1"/>
              <a:t>tư</a:t>
            </a:r>
            <a:r>
              <a:rPr lang="en-US" dirty="0"/>
              <a:t>̀ </a:t>
            </a:r>
            <a:r>
              <a:rPr lang="en-US" dirty="0" err="1"/>
              <a:t>vựng</a:t>
            </a:r>
            <a:r>
              <a:rPr lang="en-US" dirty="0"/>
              <a:t> </a:t>
            </a:r>
            <a:r>
              <a:rPr lang="en-US" dirty="0" err="1"/>
              <a:t>cho</a:t>
            </a:r>
            <a:r>
              <a:rPr lang="en-US" dirty="0"/>
              <a:t> </a:t>
            </a:r>
            <a:r>
              <a:rPr lang="en-US" dirty="0" err="1"/>
              <a:t>việc</a:t>
            </a:r>
            <a:r>
              <a:rPr lang="en-US" dirty="0"/>
              <a:t> </a:t>
            </a:r>
            <a:r>
              <a:rPr lang="en-US" dirty="0" err="1"/>
              <a:t>giao</a:t>
            </a:r>
            <a:r>
              <a:rPr lang="en-US" dirty="0"/>
              <a:t> </a:t>
            </a:r>
            <a:r>
              <a:rPr lang="en-US" dirty="0" err="1"/>
              <a:t>tiếp</a:t>
            </a:r>
            <a:r>
              <a:rPr lang="en-US" dirty="0"/>
              <a: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27806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79ED03-D7A6-4E12-8BE2-685F41CDBC5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KẾT LUẬN</a:t>
            </a:r>
            <a:endParaRPr lang="en-US" dirty="0"/>
          </a:p>
        </p:txBody>
      </p:sp>
      <p:sp>
        <p:nvSpPr>
          <p:cNvPr id="3" name="Content Placeholder 2">
            <a:extLst>
              <a:ext uri="{FF2B5EF4-FFF2-40B4-BE49-F238E27FC236}">
                <a16:creationId xmlns:a16="http://schemas.microsoft.com/office/drawing/2014/main" xmlns="" id="{3B887A39-F22B-456F-B6E0-B9A93BF6980F}"/>
              </a:ext>
            </a:extLst>
          </p:cNvPr>
          <p:cNvSpPr>
            <a:spLocks noGrp="1"/>
          </p:cNvSpPr>
          <p:nvPr>
            <p:ph idx="1"/>
          </p:nvPr>
        </p:nvSpPr>
        <p:spPr/>
        <p:txBody>
          <a:bodyPr/>
          <a:lstStyle/>
          <a:p>
            <a:pPr marL="0" indent="0">
              <a:buNone/>
            </a:pPr>
            <a:r>
              <a:rPr lang="en-US" b="1" dirty="0" err="1" smtClean="0">
                <a:latin typeface="Times New Roman" panose="02020603050405020304" pitchFamily="18" charset="0"/>
                <a:cs typeface="Times New Roman" panose="02020603050405020304" pitchFamily="18" charset="0"/>
              </a:rPr>
              <a:t>Nhược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điểm</a:t>
            </a:r>
            <a:endParaRPr lang="en-US" b="1" dirty="0">
              <a:latin typeface="Times New Roman" panose="02020603050405020304" pitchFamily="18" charset="0"/>
              <a:cs typeface="Times New Roman" panose="02020603050405020304" pitchFamily="18" charset="0"/>
            </a:endParaRPr>
          </a:p>
          <a:p>
            <a:pPr lvl="0"/>
            <a:r>
              <a:rPr lang="en-US" dirty="0" err="1"/>
              <a:t>Chưa</a:t>
            </a:r>
            <a:r>
              <a:rPr lang="en-US" dirty="0"/>
              <a:t> </a:t>
            </a:r>
            <a:r>
              <a:rPr lang="en-US" dirty="0" err="1"/>
              <a:t>tối</a:t>
            </a:r>
            <a:r>
              <a:rPr lang="en-US" dirty="0"/>
              <a:t> </a:t>
            </a:r>
            <a:r>
              <a:rPr lang="en-US" dirty="0" err="1"/>
              <a:t>ưu</a:t>
            </a:r>
            <a:r>
              <a:rPr lang="en-US" dirty="0"/>
              <a:t> </a:t>
            </a:r>
            <a:r>
              <a:rPr lang="en-US" dirty="0" err="1"/>
              <a:t>được</a:t>
            </a:r>
            <a:r>
              <a:rPr lang="en-US" dirty="0"/>
              <a:t> </a:t>
            </a:r>
            <a:r>
              <a:rPr lang="en-US" dirty="0" err="1"/>
              <a:t>hết</a:t>
            </a:r>
            <a:r>
              <a:rPr lang="en-US" dirty="0"/>
              <a:t> </a:t>
            </a:r>
            <a:r>
              <a:rPr lang="en-US" dirty="0" err="1"/>
              <a:t>các</a:t>
            </a:r>
            <a:r>
              <a:rPr lang="en-US" dirty="0"/>
              <a:t> </a:t>
            </a:r>
            <a:r>
              <a:rPr lang="en-US" dirty="0" err="1"/>
              <a:t>tính</a:t>
            </a:r>
            <a:r>
              <a:rPr lang="en-US" dirty="0"/>
              <a:t> </a:t>
            </a:r>
            <a:r>
              <a:rPr lang="en-US" dirty="0" err="1"/>
              <a:t>năng</a:t>
            </a:r>
            <a:r>
              <a:rPr lang="en-US" dirty="0"/>
              <a:t> </a:t>
            </a:r>
            <a:r>
              <a:rPr lang="en-US" dirty="0" err="1"/>
              <a:t>của</a:t>
            </a:r>
            <a:r>
              <a:rPr lang="en-US" dirty="0"/>
              <a:t> </a:t>
            </a:r>
            <a:r>
              <a:rPr lang="en-US" dirty="0" err="1"/>
              <a:t>của</a:t>
            </a:r>
            <a:r>
              <a:rPr lang="en-US" dirty="0"/>
              <a:t> </a:t>
            </a:r>
            <a:r>
              <a:rPr lang="en-US" dirty="0" err="1"/>
              <a:t>tư</a:t>
            </a:r>
            <a:r>
              <a:rPr lang="en-US" dirty="0"/>
              <a:t>̀ </a:t>
            </a:r>
            <a:r>
              <a:rPr lang="en-US" dirty="0" err="1"/>
              <a:t>điển</a:t>
            </a:r>
            <a:r>
              <a:rPr lang="en-US" dirty="0"/>
              <a:t> </a:t>
            </a:r>
            <a:r>
              <a:rPr lang="en-US" dirty="0" err="1"/>
              <a:t>như</a:t>
            </a:r>
            <a:r>
              <a:rPr lang="en-US" dirty="0"/>
              <a:t> </a:t>
            </a:r>
            <a:r>
              <a:rPr lang="en-US" dirty="0" err="1"/>
              <a:t>chỉnh</a:t>
            </a:r>
            <a:r>
              <a:rPr lang="en-US" dirty="0"/>
              <a:t> </a:t>
            </a:r>
            <a:r>
              <a:rPr lang="en-US" dirty="0" err="1"/>
              <a:t>sửa</a:t>
            </a:r>
            <a:r>
              <a:rPr lang="en-US" dirty="0"/>
              <a:t> </a:t>
            </a:r>
            <a:r>
              <a:rPr lang="en-US" dirty="0" err="1"/>
              <a:t>tư</a:t>
            </a:r>
            <a:r>
              <a:rPr lang="en-US" dirty="0"/>
              <a:t>̀, </a:t>
            </a:r>
            <a:r>
              <a:rPr lang="en-US" dirty="0" err="1"/>
              <a:t>xóa</a:t>
            </a:r>
            <a:r>
              <a:rPr lang="en-US" dirty="0"/>
              <a:t> </a:t>
            </a:r>
            <a:r>
              <a:rPr lang="en-US" dirty="0" err="1"/>
              <a:t>tư</a:t>
            </a:r>
            <a:r>
              <a:rPr lang="en-US" dirty="0"/>
              <a:t>̀</a:t>
            </a:r>
            <a:r>
              <a:rPr lang="en-US" dirty="0" smtClean="0"/>
              <a:t>.</a:t>
            </a:r>
          </a:p>
          <a:p>
            <a:r>
              <a:rPr lang="en-US" dirty="0" err="1"/>
              <a:t>Phần</a:t>
            </a:r>
            <a:r>
              <a:rPr lang="en-US" dirty="0"/>
              <a:t> </a:t>
            </a:r>
            <a:r>
              <a:rPr lang="en-US" dirty="0" err="1"/>
              <a:t>giao</a:t>
            </a:r>
            <a:r>
              <a:rPr lang="en-US" dirty="0"/>
              <a:t> </a:t>
            </a:r>
            <a:r>
              <a:rPr lang="en-US" dirty="0" err="1"/>
              <a:t>diện</a:t>
            </a:r>
            <a:r>
              <a:rPr lang="en-US" dirty="0"/>
              <a:t> </a:t>
            </a:r>
            <a:r>
              <a:rPr lang="en-US" dirty="0" err="1"/>
              <a:t>thiết</a:t>
            </a:r>
            <a:r>
              <a:rPr lang="en-US" dirty="0"/>
              <a:t> </a:t>
            </a:r>
            <a:r>
              <a:rPr lang="en-US" dirty="0" err="1"/>
              <a:t>kế</a:t>
            </a:r>
            <a:r>
              <a:rPr lang="en-US" dirty="0"/>
              <a:t> </a:t>
            </a:r>
            <a:r>
              <a:rPr lang="en-US" dirty="0" err="1"/>
              <a:t>chưa</a:t>
            </a:r>
            <a:r>
              <a:rPr lang="en-US" dirty="0"/>
              <a:t> </a:t>
            </a:r>
            <a:r>
              <a:rPr lang="en-US" dirty="0" err="1"/>
              <a:t>được</a:t>
            </a:r>
            <a:r>
              <a:rPr lang="en-US" dirty="0"/>
              <a:t> </a:t>
            </a:r>
            <a:r>
              <a:rPr lang="en-US" dirty="0" err="1"/>
              <a:t>đẹp</a:t>
            </a:r>
            <a:r>
              <a:rPr lang="en-US" dirty="0"/>
              <a:t>.</a:t>
            </a:r>
          </a:p>
          <a:p>
            <a:r>
              <a:rPr lang="en-US" dirty="0" err="1"/>
              <a:t>Chương</a:t>
            </a:r>
            <a:r>
              <a:rPr lang="en-US" dirty="0"/>
              <a:t> </a:t>
            </a:r>
            <a:r>
              <a:rPr lang="en-US" dirty="0" err="1"/>
              <a:t>trình</a:t>
            </a:r>
            <a:r>
              <a:rPr lang="en-US" dirty="0"/>
              <a:t> </a:t>
            </a:r>
            <a:r>
              <a:rPr lang="en-US" dirty="0" err="1"/>
              <a:t>chưa</a:t>
            </a:r>
            <a:r>
              <a:rPr lang="en-US" dirty="0"/>
              <a:t> </a:t>
            </a:r>
            <a:r>
              <a:rPr lang="en-US" dirty="0" err="1"/>
              <a:t>dịch</a:t>
            </a:r>
            <a:r>
              <a:rPr lang="en-US" dirty="0"/>
              <a:t> </a:t>
            </a:r>
            <a:r>
              <a:rPr lang="en-US" dirty="0" err="1"/>
              <a:t>được</a:t>
            </a:r>
            <a:r>
              <a:rPr lang="en-US" dirty="0"/>
              <a:t> </a:t>
            </a:r>
            <a:r>
              <a:rPr lang="en-US" dirty="0" err="1"/>
              <a:t>nghĩa</a:t>
            </a:r>
            <a:r>
              <a:rPr lang="en-US" dirty="0"/>
              <a:t> </a:t>
            </a:r>
            <a:r>
              <a:rPr lang="en-US" dirty="0" err="1"/>
              <a:t>ngược</a:t>
            </a:r>
            <a:r>
              <a:rPr lang="en-US" dirty="0"/>
              <a:t> </a:t>
            </a:r>
            <a:r>
              <a:rPr lang="en-US" dirty="0" err="1"/>
              <a:t>lại</a:t>
            </a:r>
            <a:r>
              <a:rPr lang="en-US" dirty="0"/>
              <a:t> </a:t>
            </a:r>
            <a:r>
              <a:rPr lang="en-US" dirty="0" err="1"/>
              <a:t>tư</a:t>
            </a:r>
            <a:r>
              <a:rPr lang="en-US" dirty="0"/>
              <a:t>̀ </a:t>
            </a:r>
            <a:r>
              <a:rPr lang="en-US" dirty="0" err="1"/>
              <a:t>tiếng</a:t>
            </a:r>
            <a:r>
              <a:rPr lang="en-US" dirty="0"/>
              <a:t> </a:t>
            </a:r>
            <a:r>
              <a:rPr lang="en-US" dirty="0" err="1"/>
              <a:t>Việt</a:t>
            </a:r>
            <a:r>
              <a:rPr lang="en-US" dirty="0"/>
              <a:t> sang </a:t>
            </a:r>
            <a:r>
              <a:rPr lang="en-US" dirty="0" err="1"/>
              <a:t>tiếng</a:t>
            </a:r>
            <a:r>
              <a:rPr lang="en-US" dirty="0"/>
              <a:t> </a:t>
            </a:r>
            <a:r>
              <a:rPr lang="en-US" dirty="0" err="1"/>
              <a:t>Anh</a:t>
            </a:r>
            <a:r>
              <a:rPr lang="en-US" dirty="0"/>
              <a:t>.</a:t>
            </a:r>
          </a:p>
          <a:p>
            <a:pPr lvl="0"/>
            <a:endParaRPr lang="en-US" dirty="0" smtClean="0"/>
          </a:p>
        </p:txBody>
      </p:sp>
    </p:spTree>
    <p:extLst>
      <p:ext uri="{BB962C8B-B14F-4D97-AF65-F5344CB8AC3E}">
        <p14:creationId xmlns:p14="http://schemas.microsoft.com/office/powerpoint/2010/main" val="10988617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0918B8E-4044-404B-8A13-5F0D5413A93D}"/>
              </a:ext>
            </a:extLst>
          </p:cNvPr>
          <p:cNvSpPr txBox="1"/>
          <p:nvPr/>
        </p:nvSpPr>
        <p:spPr>
          <a:xfrm>
            <a:off x="762000" y="2705725"/>
            <a:ext cx="10668000" cy="1446550"/>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CẢM </a:t>
            </a:r>
            <a:r>
              <a:rPr lang="vi-VN" sz="4400" b="1" dirty="0">
                <a:latin typeface="Times New Roman" panose="02020603050405020304" pitchFamily="18" charset="0"/>
                <a:cs typeface="Times New Roman" panose="02020603050405020304" pitchFamily="18" charset="0"/>
              </a:rPr>
              <a:t>Ơ</a:t>
            </a:r>
            <a:r>
              <a:rPr lang="en-US" sz="4400" b="1" dirty="0">
                <a:latin typeface="Times New Roman" panose="02020603050405020304" pitchFamily="18" charset="0"/>
                <a:cs typeface="Times New Roman" panose="02020603050405020304" pitchFamily="18" charset="0"/>
              </a:rPr>
              <a:t>N THẦY CÔ VÀ CÁC BẠN </a:t>
            </a:r>
          </a:p>
          <a:p>
            <a:pPr algn="ctr"/>
            <a:r>
              <a:rPr lang="en-US" sz="4400" b="1" dirty="0">
                <a:latin typeface="Times New Roman" panose="02020603050405020304" pitchFamily="18" charset="0"/>
                <a:cs typeface="Times New Roman" panose="02020603050405020304" pitchFamily="18" charset="0"/>
              </a:rPr>
              <a:t>ĐÃ CHÚ Ý LẮNG NGHE!</a:t>
            </a:r>
          </a:p>
        </p:txBody>
      </p:sp>
      <p:sp>
        <p:nvSpPr>
          <p:cNvPr id="3" name="Star: 5 Points 2">
            <a:extLst>
              <a:ext uri="{FF2B5EF4-FFF2-40B4-BE49-F238E27FC236}">
                <a16:creationId xmlns:a16="http://schemas.microsoft.com/office/drawing/2014/main" xmlns="" id="{0A53373E-EA6C-46A3-8F09-912574CF38E3}"/>
              </a:ext>
            </a:extLst>
          </p:cNvPr>
          <p:cNvSpPr/>
          <p:nvPr/>
        </p:nvSpPr>
        <p:spPr>
          <a:xfrm>
            <a:off x="1563757" y="1166191"/>
            <a:ext cx="993913" cy="954157"/>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xmlns="" id="{5EAE6814-4EB8-4876-ABA2-E831EDE2FD61}"/>
              </a:ext>
            </a:extLst>
          </p:cNvPr>
          <p:cNvSpPr/>
          <p:nvPr/>
        </p:nvSpPr>
        <p:spPr>
          <a:xfrm>
            <a:off x="5314122" y="2226365"/>
            <a:ext cx="331304" cy="318052"/>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Star: 5 Points 5">
            <a:extLst>
              <a:ext uri="{FF2B5EF4-FFF2-40B4-BE49-F238E27FC236}">
                <a16:creationId xmlns:a16="http://schemas.microsoft.com/office/drawing/2014/main" xmlns="" id="{09DFDD20-AE3F-497C-8164-C0F35B259352}"/>
              </a:ext>
            </a:extLst>
          </p:cNvPr>
          <p:cNvSpPr/>
          <p:nvPr/>
        </p:nvSpPr>
        <p:spPr>
          <a:xfrm>
            <a:off x="8030817" y="887896"/>
            <a:ext cx="1166192" cy="1446550"/>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Star: 5 Points 6">
            <a:extLst>
              <a:ext uri="{FF2B5EF4-FFF2-40B4-BE49-F238E27FC236}">
                <a16:creationId xmlns:a16="http://schemas.microsoft.com/office/drawing/2014/main" xmlns="" id="{3666BDC4-BA7F-45CB-AE64-06F5818F0941}"/>
              </a:ext>
            </a:extLst>
          </p:cNvPr>
          <p:cNvSpPr/>
          <p:nvPr/>
        </p:nvSpPr>
        <p:spPr>
          <a:xfrm>
            <a:off x="11012557" y="2544417"/>
            <a:ext cx="331304" cy="318052"/>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Star: 5 Points 7">
            <a:extLst>
              <a:ext uri="{FF2B5EF4-FFF2-40B4-BE49-F238E27FC236}">
                <a16:creationId xmlns:a16="http://schemas.microsoft.com/office/drawing/2014/main" xmlns="" id="{BF53C8DB-7D55-4CF7-817F-B5FA229F7F64}"/>
              </a:ext>
            </a:extLst>
          </p:cNvPr>
          <p:cNvSpPr/>
          <p:nvPr/>
        </p:nvSpPr>
        <p:spPr>
          <a:xfrm>
            <a:off x="9859617" y="887896"/>
            <a:ext cx="397566" cy="463826"/>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Star: 5 Points 8">
            <a:extLst>
              <a:ext uri="{FF2B5EF4-FFF2-40B4-BE49-F238E27FC236}">
                <a16:creationId xmlns:a16="http://schemas.microsoft.com/office/drawing/2014/main" xmlns="" id="{DEB492F2-DBA5-4022-82F5-AA9290E54BD6}"/>
              </a:ext>
            </a:extLst>
          </p:cNvPr>
          <p:cNvSpPr/>
          <p:nvPr/>
        </p:nvSpPr>
        <p:spPr>
          <a:xfrm>
            <a:off x="901149" y="887896"/>
            <a:ext cx="185529" cy="278295"/>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Star: 5 Points 9">
            <a:extLst>
              <a:ext uri="{FF2B5EF4-FFF2-40B4-BE49-F238E27FC236}">
                <a16:creationId xmlns:a16="http://schemas.microsoft.com/office/drawing/2014/main" xmlns="" id="{2D48A51A-2C29-44F3-8AE5-1CA4B4BF5679}"/>
              </a:ext>
            </a:extLst>
          </p:cNvPr>
          <p:cNvSpPr/>
          <p:nvPr/>
        </p:nvSpPr>
        <p:spPr>
          <a:xfrm>
            <a:off x="3684104" y="887896"/>
            <a:ext cx="662609" cy="715617"/>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Star: 5 Points 10">
            <a:extLst>
              <a:ext uri="{FF2B5EF4-FFF2-40B4-BE49-F238E27FC236}">
                <a16:creationId xmlns:a16="http://schemas.microsoft.com/office/drawing/2014/main" xmlns="" id="{79DFB6E8-3CE7-4C84-B57A-9B63E79D88CC}"/>
              </a:ext>
            </a:extLst>
          </p:cNvPr>
          <p:cNvSpPr/>
          <p:nvPr/>
        </p:nvSpPr>
        <p:spPr>
          <a:xfrm>
            <a:off x="901149" y="2705725"/>
            <a:ext cx="185529" cy="156744"/>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xmlns="" id="{04979FFD-FC9A-45C8-B4D2-E9B1E2457ADE}"/>
              </a:ext>
            </a:extLst>
          </p:cNvPr>
          <p:cNvSpPr/>
          <p:nvPr/>
        </p:nvSpPr>
        <p:spPr>
          <a:xfrm>
            <a:off x="7301948" y="1166191"/>
            <a:ext cx="159026" cy="185531"/>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93621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DEE6E7-207B-4C0D-A204-B89B711E9E44}"/>
              </a:ext>
            </a:extLst>
          </p:cNvPr>
          <p:cNvSpPr>
            <a:spLocks noGrp="1"/>
          </p:cNvSpPr>
          <p:nvPr>
            <p:ph type="title"/>
          </p:nvPr>
        </p:nvSpPr>
        <p:spPr>
          <a:xfrm>
            <a:off x="-1023729" y="1154410"/>
            <a:ext cx="9601196" cy="1303867"/>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CƠ SỞ LÝ THUYẾT</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D71BDD1B-404E-479C-9695-BC37B713B75A}"/>
              </a:ext>
            </a:extLst>
          </p:cNvPr>
          <p:cNvSpPr>
            <a:spLocks noGrp="1"/>
          </p:cNvSpPr>
          <p:nvPr>
            <p:ph idx="1"/>
          </p:nvPr>
        </p:nvSpPr>
        <p:spPr>
          <a:xfrm>
            <a:off x="1308652" y="2863938"/>
            <a:ext cx="5277677" cy="3318936"/>
          </a:xfrm>
        </p:spPr>
        <p:txBody>
          <a:bodyPr>
            <a:normAutofit/>
          </a:bodyPr>
          <a:lstStyle/>
          <a:p>
            <a:pPr marL="0" indent="0">
              <a:buNone/>
            </a:pPr>
            <a:r>
              <a:rPr lang="vi-VN" b="1" dirty="0"/>
              <a:t>Bảng băm</a:t>
            </a:r>
            <a:r>
              <a:rPr lang="vi-VN" dirty="0"/>
              <a:t> là một cấu trúc dữ liệu lưu trữ một tập hợp cho phép ta có thể nhanh chóng xác định xem một phần tử nào đó có nằm trong tập hợp hay không.</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6748" y="2863938"/>
            <a:ext cx="3742857" cy="2352381"/>
          </a:xfrm>
          <a:prstGeom prst="rect">
            <a:avLst/>
          </a:prstGeom>
        </p:spPr>
      </p:pic>
    </p:spTree>
    <p:extLst>
      <p:ext uri="{BB962C8B-B14F-4D97-AF65-F5344CB8AC3E}">
        <p14:creationId xmlns:p14="http://schemas.microsoft.com/office/powerpoint/2010/main" val="4461471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02" y="1885245"/>
            <a:ext cx="9601196" cy="214488"/>
          </a:xfrm>
        </p:spPr>
        <p:txBody>
          <a:bodyPr>
            <a:normAutofit fontScale="90000"/>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7002" y="1704622"/>
            <a:ext cx="9601196" cy="4154311"/>
          </a:xfrm>
        </p:spPr>
      </p:pic>
    </p:spTree>
    <p:extLst>
      <p:ext uri="{BB962C8B-B14F-4D97-AF65-F5344CB8AC3E}">
        <p14:creationId xmlns:p14="http://schemas.microsoft.com/office/powerpoint/2010/main" val="16506834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CE9C2477-C654-4F5F-ABED-36286B133A12}"/>
              </a:ext>
            </a:extLst>
          </p:cNvPr>
          <p:cNvSpPr txBox="1">
            <a:spLocks/>
          </p:cNvSpPr>
          <p:nvPr/>
        </p:nvSpPr>
        <p:spPr>
          <a:xfrm>
            <a:off x="-1235764" y="1117598"/>
            <a:ext cx="9601196" cy="1303867"/>
          </a:xfrm>
          <a:prstGeom prst="rect">
            <a:avLst/>
          </a:prstGeom>
          <a:effectLst/>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latin typeface="Times New Roman" panose="02020603050405020304" pitchFamily="18" charset="0"/>
                <a:cs typeface="Times New Roman" panose="02020603050405020304" pitchFamily="18" charset="0"/>
              </a:rPr>
              <a:t>CÁC PHƯƠNG PHÁP</a:t>
            </a:r>
            <a:r>
              <a:rPr lang="en-US" dirty="0"/>
              <a:t/>
            </a:r>
            <a:br>
              <a:rPr lang="en-US" dirty="0"/>
            </a:br>
            <a:endParaRPr lang="en-US" dirty="0"/>
          </a:p>
        </p:txBody>
      </p:sp>
      <p:sp>
        <p:nvSpPr>
          <p:cNvPr id="8" name="Content Placeholder 2">
            <a:extLst>
              <a:ext uri="{FF2B5EF4-FFF2-40B4-BE49-F238E27FC236}">
                <a16:creationId xmlns:a16="http://schemas.microsoft.com/office/drawing/2014/main" xmlns="" id="{0BD27B7A-FD1D-4CCD-9164-F6CDD9994E81}"/>
              </a:ext>
            </a:extLst>
          </p:cNvPr>
          <p:cNvSpPr txBox="1">
            <a:spLocks/>
          </p:cNvSpPr>
          <p:nvPr/>
        </p:nvSpPr>
        <p:spPr>
          <a:xfrm>
            <a:off x="1308652" y="2863938"/>
            <a:ext cx="5277677" cy="331893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endParaRPr lang="en-US"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xmlns="" id="{EFD492B5-6FCA-4E9B-B9C1-5F8EE1A76FD9}"/>
              </a:ext>
            </a:extLst>
          </p:cNvPr>
          <p:cNvSpPr/>
          <p:nvPr/>
        </p:nvSpPr>
        <p:spPr>
          <a:xfrm>
            <a:off x="1192696" y="2828834"/>
            <a:ext cx="5078894" cy="1661993"/>
          </a:xfrm>
          <a:prstGeom prst="rect">
            <a:avLst/>
          </a:prstGeom>
        </p:spPr>
        <p:txBody>
          <a:bodyPr wrap="square">
            <a:spAutoFit/>
          </a:bodyPr>
          <a:lstStyle/>
          <a:p>
            <a:r>
              <a:rPr lang="en-US" b="1" dirty="0" err="1"/>
              <a:t>Xích</a:t>
            </a:r>
            <a:r>
              <a:rPr lang="en-US" b="1" dirty="0"/>
              <a:t> </a:t>
            </a:r>
            <a:r>
              <a:rPr lang="en-US" b="1" dirty="0" err="1"/>
              <a:t>ngăn</a:t>
            </a:r>
            <a:r>
              <a:rPr lang="en-US" b="1" dirty="0"/>
              <a:t> </a:t>
            </a:r>
            <a:r>
              <a:rPr lang="en-US" b="1" dirty="0" err="1" smtClean="0"/>
              <a:t>cách</a:t>
            </a:r>
            <a:endParaRPr lang="en-US" b="1" dirty="0" smtClean="0"/>
          </a:p>
          <a:p>
            <a:endParaRPr lang="en-US" sz="2400" b="1" dirty="0"/>
          </a:p>
          <a:p>
            <a:r>
              <a:rPr lang="en-US" b="1" dirty="0" err="1"/>
              <a:t>Băm</a:t>
            </a:r>
            <a:r>
              <a:rPr lang="en-US" b="1" dirty="0"/>
              <a:t> </a:t>
            </a:r>
            <a:r>
              <a:rPr lang="en-US" b="1" dirty="0" err="1"/>
              <a:t>địa</a:t>
            </a:r>
            <a:r>
              <a:rPr lang="en-US" b="1" dirty="0"/>
              <a:t> </a:t>
            </a:r>
            <a:r>
              <a:rPr lang="en-US" b="1" dirty="0" err="1"/>
              <a:t>chỉ</a:t>
            </a:r>
            <a:r>
              <a:rPr lang="en-US" b="1" dirty="0"/>
              <a:t> </a:t>
            </a:r>
            <a:r>
              <a:rPr lang="en-US" b="1" dirty="0" err="1" smtClean="0"/>
              <a:t>mở</a:t>
            </a:r>
            <a:endParaRPr lang="en-US" b="1" dirty="0" smtClean="0"/>
          </a:p>
          <a:p>
            <a:endParaRPr lang="en-US" sz="2400" b="1" dirty="0"/>
          </a:p>
          <a:p>
            <a:r>
              <a:rPr lang="en-US" b="1" dirty="0" err="1"/>
              <a:t>Dò</a:t>
            </a:r>
            <a:r>
              <a:rPr lang="en-US" b="1" dirty="0"/>
              <a:t> </a:t>
            </a:r>
            <a:r>
              <a:rPr lang="en-US" b="1" dirty="0" err="1"/>
              <a:t>bậc</a:t>
            </a:r>
            <a:r>
              <a:rPr lang="en-US" b="1" dirty="0"/>
              <a:t> </a:t>
            </a:r>
            <a:r>
              <a:rPr lang="en-US" b="1" dirty="0" err="1"/>
              <a:t>hai</a:t>
            </a:r>
            <a:endParaRPr lang="en-US" sz="2400" dirty="0"/>
          </a:p>
        </p:txBody>
      </p:sp>
    </p:spTree>
    <p:extLst>
      <p:ext uri="{BB962C8B-B14F-4D97-AF65-F5344CB8AC3E}">
        <p14:creationId xmlns:p14="http://schemas.microsoft.com/office/powerpoint/2010/main" val="949716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62B93FF9-D380-412F-B330-36AAFD76065F}"/>
              </a:ext>
            </a:extLst>
          </p:cNvPr>
          <p:cNvSpPr>
            <a:spLocks noGrp="1"/>
          </p:cNvSpPr>
          <p:nvPr>
            <p:ph type="title"/>
          </p:nvPr>
        </p:nvSpPr>
        <p:spPr>
          <a:xfrm>
            <a:off x="-1063486" y="929123"/>
            <a:ext cx="9601196" cy="1303867"/>
          </a:xfrm>
        </p:spPr>
        <p:txBody>
          <a:bodyPr>
            <a:normAutofit/>
          </a:bodyPr>
          <a:lstStyle/>
          <a:p>
            <a:r>
              <a:rPr lang="en-US" dirty="0" err="1" smtClean="0"/>
              <a:t>Xích</a:t>
            </a:r>
            <a:r>
              <a:rPr lang="en-US" dirty="0" smtClean="0"/>
              <a:t> </a:t>
            </a:r>
            <a:r>
              <a:rPr lang="en-US" dirty="0" err="1" smtClean="0"/>
              <a:t>ngăn</a:t>
            </a:r>
            <a:r>
              <a:rPr lang="en-US" dirty="0" smtClean="0"/>
              <a:t> </a:t>
            </a:r>
            <a:r>
              <a:rPr lang="en-US" dirty="0" err="1" smtClean="0"/>
              <a:t>cách</a:t>
            </a:r>
            <a:endParaRPr lang="en-US" dirty="0"/>
          </a:p>
        </p:txBody>
      </p:sp>
      <p:sp>
        <p:nvSpPr>
          <p:cNvPr id="6" name="Content Placeholder 2">
            <a:extLst>
              <a:ext uri="{FF2B5EF4-FFF2-40B4-BE49-F238E27FC236}">
                <a16:creationId xmlns:a16="http://schemas.microsoft.com/office/drawing/2014/main" xmlns="" id="{93E128BA-EBD1-454F-B6EF-5EA925A74AD3}"/>
              </a:ext>
            </a:extLst>
          </p:cNvPr>
          <p:cNvSpPr>
            <a:spLocks noGrp="1"/>
          </p:cNvSpPr>
          <p:nvPr>
            <p:ph idx="1"/>
          </p:nvPr>
        </p:nvSpPr>
        <p:spPr>
          <a:xfrm>
            <a:off x="1308652" y="2863938"/>
            <a:ext cx="5277677" cy="3318936"/>
          </a:xfrm>
        </p:spPr>
        <p:txBody>
          <a:bodyPr>
            <a:normAutofit/>
          </a:bodyPr>
          <a:lstStyle/>
          <a:p>
            <a:pPr marL="0" indent="0">
              <a:buNone/>
            </a:pPr>
            <a:r>
              <a:rPr lang="vi-VN" dirty="0"/>
              <a:t>Đây có lẽ là cách thức giải quyết xung đột đơn giản nhất và trực quan nhất. Ta sẽ dùng một danh sách liên kết, gọi là xích ngăn cách, để liên kết các phần tử có cùng mã băm (xem hình dưới đây). HashMap trong Java sử dụng ý tưởng này.</a:t>
            </a:r>
            <a:endParaRPr 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6329" y="2724801"/>
            <a:ext cx="4466667" cy="2704762"/>
          </a:xfrm>
          <a:prstGeom prst="rect">
            <a:avLst/>
          </a:prstGeom>
        </p:spPr>
      </p:pic>
    </p:spTree>
    <p:extLst>
      <p:ext uri="{BB962C8B-B14F-4D97-AF65-F5344CB8AC3E}">
        <p14:creationId xmlns:p14="http://schemas.microsoft.com/office/powerpoint/2010/main" val="27231138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00DFB08F-4BB8-4011-BB74-A2C085093BC0}"/>
              </a:ext>
            </a:extLst>
          </p:cNvPr>
          <p:cNvSpPr>
            <a:spLocks noGrp="1"/>
          </p:cNvSpPr>
          <p:nvPr>
            <p:ph type="title"/>
          </p:nvPr>
        </p:nvSpPr>
        <p:spPr>
          <a:xfrm>
            <a:off x="980661" y="942375"/>
            <a:ext cx="5857461" cy="1303867"/>
          </a:xfrm>
        </p:spPr>
        <p:txBody>
          <a:bodyPr>
            <a:noAutofit/>
          </a:bodyPr>
          <a:lstStyle/>
          <a:p>
            <a:r>
              <a:rPr lang="en-US" sz="4000" b="1" dirty="0" smtClean="0">
                <a:latin typeface="Times New Roman" panose="02020603050405020304" pitchFamily="18" charset="0"/>
                <a:cs typeface="Times New Roman" panose="02020603050405020304" pitchFamily="18" charset="0"/>
              </a:rPr>
              <a:t>BĂM ĐỊA CHỈ MỞ</a:t>
            </a:r>
            <a:endParaRPr lang="en-US" sz="4000" dirty="0"/>
          </a:p>
        </p:txBody>
      </p:sp>
      <p:sp>
        <p:nvSpPr>
          <p:cNvPr id="6" name="Content Placeholder 2">
            <a:extLst>
              <a:ext uri="{FF2B5EF4-FFF2-40B4-BE49-F238E27FC236}">
                <a16:creationId xmlns:a16="http://schemas.microsoft.com/office/drawing/2014/main" xmlns="" id="{BC21CED7-E768-4BF1-9C2D-460BB041257B}"/>
              </a:ext>
            </a:extLst>
          </p:cNvPr>
          <p:cNvSpPr>
            <a:spLocks noGrp="1"/>
          </p:cNvSpPr>
          <p:nvPr>
            <p:ph idx="1"/>
          </p:nvPr>
        </p:nvSpPr>
        <p:spPr>
          <a:xfrm>
            <a:off x="1581978" y="2822960"/>
            <a:ext cx="4654826" cy="3193774"/>
          </a:xfrm>
        </p:spPr>
        <p:txBody>
          <a:bodyPr>
            <a:normAutofit/>
          </a:bodyPr>
          <a:lstStyle/>
          <a:p>
            <a:pPr marL="0" indent="0">
              <a:buNone/>
            </a:pPr>
            <a:r>
              <a:rPr lang="vi-VN"/>
              <a:t>Trong phương pháp giải quyết xung đột bằng xích ngăn cách, khá nhiều ô của bảng rỗng trong khi một số ô khác lại chứa khá nhiều phần tử. </a:t>
            </a:r>
            <a:r>
              <a:rPr lang="vi-VN" dirty="0"/>
              <a:t>Ngoài ra, ta cần duy trì một danh sách các con trỏ để liên kết các phần tử lại với nhau. Các liên kết này đương nhiên là sẽ tốn thêm bộ nhớ.</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6804" y="2703336"/>
            <a:ext cx="4762500" cy="2647950"/>
          </a:xfrm>
          <a:prstGeom prst="rect">
            <a:avLst/>
          </a:prstGeom>
        </p:spPr>
      </p:pic>
    </p:spTree>
    <p:extLst>
      <p:ext uri="{BB962C8B-B14F-4D97-AF65-F5344CB8AC3E}">
        <p14:creationId xmlns:p14="http://schemas.microsoft.com/office/powerpoint/2010/main" val="34618109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8E2DC3-2EDE-4433-8745-14E14AB12CF5}"/>
              </a:ext>
            </a:extLst>
          </p:cNvPr>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DÒ BẬC HAI</a:t>
            </a:r>
            <a:r>
              <a:rPr lang="en-US" sz="4000"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xmlns="" id="{45644D5E-305E-4020-8CB3-823A39380B25}"/>
              </a:ext>
            </a:extLst>
          </p:cNvPr>
          <p:cNvSpPr>
            <a:spLocks noGrp="1"/>
          </p:cNvSpPr>
          <p:nvPr>
            <p:ph idx="1"/>
          </p:nvPr>
        </p:nvSpPr>
        <p:spPr>
          <a:xfrm>
            <a:off x="1295402" y="3047262"/>
            <a:ext cx="4495798" cy="3318936"/>
          </a:xfrm>
        </p:spPr>
        <p:txBody>
          <a:bodyPr>
            <a:normAutofit/>
          </a:bodyPr>
          <a:lstStyle/>
          <a:p>
            <a:pPr marL="0" indent="0">
              <a:buNone/>
            </a:pPr>
            <a:r>
              <a:rPr lang="en-US" dirty="0"/>
              <a:t/>
            </a:r>
            <a:br>
              <a:rPr lang="en-US" dirty="0"/>
            </a:b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941690" y="3313445"/>
            <a:ext cx="4060266" cy="1190821"/>
          </a:xfrm>
          <a:prstGeom prst="rect">
            <a:avLst/>
          </a:prstGeom>
        </p:spPr>
      </p:pic>
    </p:spTree>
    <p:extLst>
      <p:ext uri="{BB962C8B-B14F-4D97-AF65-F5344CB8AC3E}">
        <p14:creationId xmlns:p14="http://schemas.microsoft.com/office/powerpoint/2010/main" val="2677749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err="1" smtClean="0">
                <a:latin typeface="Times New Roman" panose="02020603050405020304" pitchFamily="18" charset="0"/>
                <a:cs typeface="Times New Roman" panose="02020603050405020304" pitchFamily="18" charset="0"/>
              </a:rPr>
              <a:t>Hàm</a:t>
            </a:r>
            <a:r>
              <a:rPr lang="en-US" sz="4000" b="1" dirty="0" smtClean="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b</a:t>
            </a:r>
            <a:r>
              <a:rPr lang="en-US" sz="4000" b="1" dirty="0" err="1" smtClean="0">
                <a:latin typeface="Times New Roman" panose="02020603050405020304" pitchFamily="18" charset="0"/>
                <a:cs typeface="Times New Roman" panose="02020603050405020304" pitchFamily="18" charset="0"/>
              </a:rPr>
              <a:t>ăm</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sư</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dụng</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trong</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chương</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trình</a:t>
            </a:r>
            <a:endParaRPr lang="en-US" sz="4000" b="1" dirty="0">
              <a:latin typeface="Times New Roman" panose="02020603050405020304" pitchFamily="18" charset="0"/>
              <a:cs typeface="Times New Roman" panose="02020603050405020304" pitchFamily="18" charset="0"/>
            </a:endParaRPr>
          </a:p>
        </p:txBody>
      </p:sp>
      <p:pic>
        <p:nvPicPr>
          <p:cNvPr id="4" name="Ảnh 3"/>
          <p:cNvPicPr>
            <a:picLocks noChangeAspect="1"/>
          </p:cNvPicPr>
          <p:nvPr/>
        </p:nvPicPr>
        <p:blipFill>
          <a:blip r:embed="rId2"/>
          <a:stretch>
            <a:fillRect/>
          </a:stretch>
        </p:blipFill>
        <p:spPr>
          <a:xfrm>
            <a:off x="1408442" y="2515138"/>
            <a:ext cx="3181350" cy="847725"/>
          </a:xfrm>
          <a:prstGeom prst="rect">
            <a:avLst/>
          </a:prstGeom>
        </p:spPr>
      </p:pic>
      <p:pic>
        <p:nvPicPr>
          <p:cNvPr id="5" name="Ảnh 4"/>
          <p:cNvPicPr>
            <a:picLocks noChangeAspect="1"/>
          </p:cNvPicPr>
          <p:nvPr/>
        </p:nvPicPr>
        <p:blipFill>
          <a:blip r:embed="rId3"/>
          <a:stretch>
            <a:fillRect/>
          </a:stretch>
        </p:blipFill>
        <p:spPr>
          <a:xfrm>
            <a:off x="4786851" y="2455201"/>
            <a:ext cx="6448425" cy="1085850"/>
          </a:xfrm>
          <a:prstGeom prst="rect">
            <a:avLst/>
          </a:prstGeom>
        </p:spPr>
      </p:pic>
      <p:pic>
        <p:nvPicPr>
          <p:cNvPr id="6" name="Ảnh 5"/>
          <p:cNvPicPr>
            <a:picLocks noChangeAspect="1"/>
          </p:cNvPicPr>
          <p:nvPr/>
        </p:nvPicPr>
        <p:blipFill>
          <a:blip r:embed="rId4"/>
          <a:stretch>
            <a:fillRect/>
          </a:stretch>
        </p:blipFill>
        <p:spPr>
          <a:xfrm>
            <a:off x="1589597" y="3541051"/>
            <a:ext cx="9172575" cy="2657475"/>
          </a:xfrm>
          <a:prstGeom prst="rect">
            <a:avLst/>
          </a:prstGeom>
        </p:spPr>
      </p:pic>
    </p:spTree>
    <p:extLst>
      <p:ext uri="{BB962C8B-B14F-4D97-AF65-F5344CB8AC3E}">
        <p14:creationId xmlns:p14="http://schemas.microsoft.com/office/powerpoint/2010/main" val="3834417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D9EC53-2072-4765-A6C0-95CBCF24C2B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DEMO</a:t>
            </a:r>
          </a:p>
        </p:txBody>
      </p:sp>
      <p:sp>
        <p:nvSpPr>
          <p:cNvPr id="3" name="Content Placeholder 2">
            <a:extLst>
              <a:ext uri="{FF2B5EF4-FFF2-40B4-BE49-F238E27FC236}">
                <a16:creationId xmlns:a16="http://schemas.microsoft.com/office/drawing/2014/main" xmlns="" id="{7C389391-7EDF-4B8B-ABBE-1282F4CCE4A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4965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664</TotalTime>
  <Words>338</Words>
  <Application>Microsoft Office PowerPoint</Application>
  <PresentationFormat>Màn hình rộng</PresentationFormat>
  <Paragraphs>34</Paragraphs>
  <Slides>13</Slides>
  <Notes>0</Notes>
  <HiddenSlides>0</HiddenSlides>
  <MMClips>0</MMClips>
  <ScaleCrop>false</ScaleCrop>
  <HeadingPairs>
    <vt:vector size="6" baseType="variant">
      <vt:variant>
        <vt:lpstr>Phông được Dùng</vt:lpstr>
      </vt:variant>
      <vt:variant>
        <vt:i4>3</vt:i4>
      </vt:variant>
      <vt:variant>
        <vt:lpstr>Chủ đề</vt:lpstr>
      </vt:variant>
      <vt:variant>
        <vt:i4>1</vt:i4>
      </vt:variant>
      <vt:variant>
        <vt:lpstr>Tiêu đề Bản chiếu</vt:lpstr>
      </vt:variant>
      <vt:variant>
        <vt:i4>13</vt:i4>
      </vt:variant>
    </vt:vector>
  </HeadingPairs>
  <TitlesOfParts>
    <vt:vector size="17" baseType="lpstr">
      <vt:lpstr>Arial</vt:lpstr>
      <vt:lpstr>Garamond</vt:lpstr>
      <vt:lpstr>Times New Roman</vt:lpstr>
      <vt:lpstr>Organic</vt:lpstr>
      <vt:lpstr>     XÂY DỰNG TỪ ĐIỂN SỬ DỤNG BẢNG BĂM</vt:lpstr>
      <vt:lpstr>CƠ SỞ LÝ THUYẾT </vt:lpstr>
      <vt:lpstr>Bản trình bày PowerPoint</vt:lpstr>
      <vt:lpstr>Bản trình bày PowerPoint</vt:lpstr>
      <vt:lpstr>Xích ngăn cách</vt:lpstr>
      <vt:lpstr>BĂM ĐỊA CHỈ MỞ</vt:lpstr>
      <vt:lpstr>DÒ BẬC HAI </vt:lpstr>
      <vt:lpstr>Hàm băm sử dụng trong chương trình</vt:lpstr>
      <vt:lpstr>DEMO</vt:lpstr>
      <vt:lpstr>KẾT LUẬN</vt:lpstr>
      <vt:lpstr>KẾT LUẬN</vt:lpstr>
      <vt:lpstr>KẾT LUẬN</vt:lpstr>
      <vt:lpstr>Bản trình bày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BÀI TOÁN GỢI Ý PHỐI TRANG PHỤC DÙNG HỌC SÂU</dc:title>
  <dc:creator>levu</dc:creator>
  <cp:lastModifiedBy>HUỲNH TRẦN THÁI BẢO</cp:lastModifiedBy>
  <cp:revision>46</cp:revision>
  <dcterms:created xsi:type="dcterms:W3CDTF">2019-11-24T05:47:38Z</dcterms:created>
  <dcterms:modified xsi:type="dcterms:W3CDTF">2019-12-13T05:46:12Z</dcterms:modified>
</cp:coreProperties>
</file>