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6" r:id="rId4"/>
    <p:sldId id="265" r:id="rId5"/>
    <p:sldId id="257" r:id="rId6"/>
    <p:sldId id="267" r:id="rId7"/>
    <p:sldId id="268" r:id="rId8"/>
    <p:sldId id="269" r:id="rId9"/>
    <p:sldId id="270" r:id="rId10"/>
    <p:sldId id="275" r:id="rId11"/>
    <p:sldId id="271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1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9448E4-9C4D-2649-BCEB-A14D2963EFFB}" v="10" dt="2022-01-28T16:51:37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 autoAdjust="0"/>
    <p:restoredTop sz="81344"/>
  </p:normalViewPr>
  <p:slideViewPr>
    <p:cSldViewPr snapToGrid="0">
      <p:cViewPr varScale="1">
        <p:scale>
          <a:sx n="102" d="100"/>
          <a:sy n="102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91E3C-FD36-4848-BC62-4410E45B3FC3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62AE5-CFFC-9F48-AE53-27FB9053E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7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optimized a bit of our future topics. We want to remain within 10 or 9 sessions. We will further optimize as we learn about how the delivery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B6E8C-4FE4-4E44-83DF-4E5941EF30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56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90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wary of concurrently editing </a:t>
            </a:r>
            <a:r>
              <a:rPr lang="en-US" dirty="0" err="1"/>
              <a:t>xtables</a:t>
            </a:r>
            <a:r>
              <a:rPr lang="en-US" dirty="0"/>
              <a:t>. You have to assume that somebody else might be removing your rules (in a typical high density env) so rules are usually managed by a daemon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5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wary of concurrently editing </a:t>
            </a:r>
            <a:r>
              <a:rPr lang="en-US" dirty="0" err="1"/>
              <a:t>xtables</a:t>
            </a:r>
            <a:r>
              <a:rPr lang="en-US" dirty="0"/>
              <a:t>. You have to assume that somebody else might be removing your rules (in a typical high density env) so rules are usually managed by a daemon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80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wary of concurrently editing </a:t>
            </a:r>
            <a:r>
              <a:rPr lang="en-US" dirty="0" err="1"/>
              <a:t>xtables</a:t>
            </a:r>
            <a:r>
              <a:rPr lang="en-US" dirty="0"/>
              <a:t>. You have to assume that somebody else might be removing your rules (in a typical high density env) so rules are usually managed by a daemon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65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wary of concurrently editing </a:t>
            </a:r>
            <a:r>
              <a:rPr lang="en-US" dirty="0" err="1"/>
              <a:t>xtables</a:t>
            </a:r>
            <a:r>
              <a:rPr lang="en-US" dirty="0"/>
              <a:t>. You have to assume that somebody else might be removing your rules (in a typical high density env) so rules are usually managed by a daemon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0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8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wary of concurrently editing </a:t>
            </a:r>
            <a:r>
              <a:rPr lang="en-US" dirty="0" err="1"/>
              <a:t>xtables</a:t>
            </a:r>
            <a:r>
              <a:rPr lang="en-US" dirty="0"/>
              <a:t>. You have to assume that somebody else might be removing your rules (in a typical high density env) so rules are usually managed by a daemon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</a:t>
            </a:r>
            <a:r>
              <a:rPr lang="en-US" b="1" i="1" dirty="0" err="1"/>
              <a:t>ksoftirqd</a:t>
            </a:r>
            <a:r>
              <a:rPr lang="en-US" dirty="0"/>
              <a:t> is operates of list of deferred handlers (typed) executing them one by one in a window then preempted.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Tasklet</a:t>
            </a:r>
            <a:r>
              <a:rPr lang="en-US" dirty="0"/>
              <a:t>: concurrent CPUs can not run *same* type of </a:t>
            </a:r>
            <a:r>
              <a:rPr lang="en-US" dirty="0" err="1"/>
              <a:t>tasklet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Workqueues</a:t>
            </a:r>
            <a:r>
              <a:rPr lang="en-US" dirty="0"/>
              <a:t> are either shared (one across the entire kernel) or dev can create their own. Typically, the shared one is used unless…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19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CONNTrack</a:t>
            </a:r>
            <a:r>
              <a:rPr lang="en-US" dirty="0"/>
              <a:t> is a kernel module. However the interface between iptables-&gt;</a:t>
            </a:r>
            <a:r>
              <a:rPr lang="en-US" dirty="0" err="1"/>
              <a:t>conntrack</a:t>
            </a:r>
            <a:r>
              <a:rPr lang="en-US" dirty="0"/>
              <a:t> is an iptables modules.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5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5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CONNTrack</a:t>
            </a:r>
            <a:r>
              <a:rPr lang="en-US" dirty="0"/>
              <a:t> is a kernel module. However the interface between iptables-&gt;</a:t>
            </a:r>
            <a:r>
              <a:rPr lang="en-US" dirty="0" err="1"/>
              <a:t>conntrack</a:t>
            </a:r>
            <a:r>
              <a:rPr lang="en-US" dirty="0"/>
              <a:t> is an iptables modules.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13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76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62AE5-CFFC-9F48-AE53-27FB9053EC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v5.16/source/net/ipv4/netfilter/ip_tables.c#L24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cebookincubator/katran/blob/main/katran/lib/bpf/pckt_parsing.h#L7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8/tc-bpf.8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ldp.org/HOWTO/html_single/Traffic-Control-HOWT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v5.16/source/include/linux/skbuff.h#L91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poshub.com/python/networking-programming/fwmark-registry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-deep-dive-into-iptables-and-netfilter-architectu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cave.cc/multipath-routing-in-linux-part-2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nix.stackexchange.com/questions/499756/how-does-iptable-work-with-linux-bridge" TargetMode="External"/><Relationship Id="rId7" Type="http://schemas.openxmlformats.org/officeDocument/2006/relationships/hyperlink" Target="https://github.com/jpirko/libteam/wiki/Bonding-vs.-Team-featur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redhat.com/blog/2018/10/22/introduction-to-linux-interfaces-for-virtual-networking" TargetMode="External"/><Relationship Id="rId5" Type="http://schemas.openxmlformats.org/officeDocument/2006/relationships/hyperlink" Target="https://www.kernel.org/doc/html/latest/networking/net_failover.htm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mbeddedlinux.org.cn/linux_net/0596002556/understandlni-CHP-2-SECT-1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48801" cy="2387600"/>
          </a:xfrm>
        </p:spPr>
        <p:txBody>
          <a:bodyPr/>
          <a:lstStyle/>
          <a:p>
            <a:r>
              <a:rPr lang="en-US" sz="4400" dirty="0">
                <a:cs typeface="Calibri Light"/>
              </a:rPr>
              <a:t>[How Things Work]: Linux – Networking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khenidak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57DD52B-95E2-0C46-B095-1DF184AC5107}"/>
              </a:ext>
            </a:extLst>
          </p:cNvPr>
          <p:cNvSpPr txBox="1"/>
          <p:nvPr/>
        </p:nvSpPr>
        <p:spPr>
          <a:xfrm>
            <a:off x="21717" y="6396335"/>
            <a:ext cx="3761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does ingress look like?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CA03CD-9B6A-CA41-83AD-F64A994A8155}"/>
              </a:ext>
            </a:extLst>
          </p:cNvPr>
          <p:cNvSpPr/>
          <p:nvPr/>
        </p:nvSpPr>
        <p:spPr>
          <a:xfrm>
            <a:off x="146599" y="386171"/>
            <a:ext cx="658620" cy="461665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91303E-7098-E845-8005-97A0D52A8548}"/>
              </a:ext>
            </a:extLst>
          </p:cNvPr>
          <p:cNvSpPr/>
          <p:nvPr/>
        </p:nvSpPr>
        <p:spPr>
          <a:xfrm>
            <a:off x="805219" y="1009681"/>
            <a:ext cx="1180554" cy="52322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XDP (offload)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953956-7A4B-B04F-AFE4-F1620058713D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475909" y="847836"/>
            <a:ext cx="329310" cy="42345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EF92A90-E075-E143-B8B8-C52E2A9D9D4E}"/>
              </a:ext>
            </a:extLst>
          </p:cNvPr>
          <p:cNvSpPr/>
          <p:nvPr/>
        </p:nvSpPr>
        <p:spPr>
          <a:xfrm>
            <a:off x="3166327" y="2257061"/>
            <a:ext cx="1180554" cy="52322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sk_buff</a:t>
            </a:r>
            <a:r>
              <a:rPr lang="en-US" sz="1400" dirty="0"/>
              <a:t> created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3BD8EE8-9492-1C4A-A122-FAEED3B278BC}"/>
              </a:ext>
            </a:extLst>
          </p:cNvPr>
          <p:cNvSpPr/>
          <p:nvPr/>
        </p:nvSpPr>
        <p:spPr>
          <a:xfrm>
            <a:off x="7226740" y="296234"/>
            <a:ext cx="2667091" cy="426401"/>
          </a:xfrm>
          <a:prstGeom prst="roundRect">
            <a:avLst>
              <a:gd name="adj" fmla="val 7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F07AB3-2A81-2040-B768-FD3BBBDDB81B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084741" y="509435"/>
            <a:ext cx="3141999" cy="7680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A363500-2969-6743-B610-C65D98BFCE27}"/>
              </a:ext>
            </a:extLst>
          </p:cNvPr>
          <p:cNvSpPr txBox="1"/>
          <p:nvPr/>
        </p:nvSpPr>
        <p:spPr>
          <a:xfrm>
            <a:off x="5360584" y="298399"/>
            <a:ext cx="118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AF_XDP socket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44589FE-FDE1-D74B-93FC-5DDC6D74FDD0}"/>
              </a:ext>
            </a:extLst>
          </p:cNvPr>
          <p:cNvSpPr/>
          <p:nvPr/>
        </p:nvSpPr>
        <p:spPr>
          <a:xfrm>
            <a:off x="1985773" y="1633371"/>
            <a:ext cx="1180554" cy="52322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XDP (driver)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934CC9-B9EF-6E4E-A945-96F9E357585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4346881" y="1924451"/>
            <a:ext cx="1992385" cy="59422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FF16C36-02C7-B943-B935-887481056E7C}"/>
              </a:ext>
            </a:extLst>
          </p:cNvPr>
          <p:cNvSpPr txBox="1"/>
          <p:nvPr/>
        </p:nvSpPr>
        <p:spPr>
          <a:xfrm rot="19922909">
            <a:off x="6921747" y="1006940"/>
            <a:ext cx="1280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100" dirty="0"/>
              <a:t>AF_PACKET socket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95D8A9A-9DEF-6447-AC81-106B88DF5A4C}"/>
              </a:ext>
            </a:extLst>
          </p:cNvPr>
          <p:cNvSpPr/>
          <p:nvPr/>
        </p:nvSpPr>
        <p:spPr>
          <a:xfrm>
            <a:off x="5584854" y="3409646"/>
            <a:ext cx="1286827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BPF XDP/TC-Filter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E0F8F77-374D-D047-8D09-F575CA183483}"/>
              </a:ext>
            </a:extLst>
          </p:cNvPr>
          <p:cNvSpPr/>
          <p:nvPr/>
        </p:nvSpPr>
        <p:spPr>
          <a:xfrm>
            <a:off x="6965117" y="4039467"/>
            <a:ext cx="1286828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xtables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pre-routing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E4B6AD-987F-0E4B-9E8C-469EAC53BDF1}"/>
              </a:ext>
            </a:extLst>
          </p:cNvPr>
          <p:cNvCxnSpPr>
            <a:cxnSpLocks/>
            <a:stCxn id="39" idx="1"/>
            <a:endCxn id="6" idx="2"/>
          </p:cNvCxnSpPr>
          <p:nvPr/>
        </p:nvCxnSpPr>
        <p:spPr>
          <a:xfrm flipH="1" flipV="1">
            <a:off x="1395496" y="1532901"/>
            <a:ext cx="590277" cy="36208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702E3A-C872-DA45-98FC-9FE0A2B49C0E}"/>
              </a:ext>
            </a:extLst>
          </p:cNvPr>
          <p:cNvCxnSpPr>
            <a:cxnSpLocks/>
            <a:stCxn id="26" idx="1"/>
            <a:endCxn id="39" idx="2"/>
          </p:cNvCxnSpPr>
          <p:nvPr/>
        </p:nvCxnSpPr>
        <p:spPr>
          <a:xfrm flipH="1" flipV="1">
            <a:off x="2576050" y="2156591"/>
            <a:ext cx="590277" cy="36208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8CA62D-208D-584B-90CE-C153B370A1D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985773" y="559649"/>
            <a:ext cx="2098968" cy="71164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141BB82-73C1-9746-A568-7E4B97E5B924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3166327" y="586243"/>
            <a:ext cx="918414" cy="13087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987A184E-2938-2B4A-AA07-331B572925B7}"/>
              </a:ext>
            </a:extLst>
          </p:cNvPr>
          <p:cNvSpPr/>
          <p:nvPr/>
        </p:nvSpPr>
        <p:spPr>
          <a:xfrm>
            <a:off x="4412879" y="2859552"/>
            <a:ext cx="1048558" cy="52322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TC </a:t>
            </a:r>
            <a:r>
              <a:rPr lang="en-US" sz="1400" dirty="0" err="1"/>
              <a:t>qdisc</a:t>
            </a:r>
            <a:r>
              <a:rPr lang="en-US" sz="1400" dirty="0"/>
              <a:t> ingress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6C39169C-2279-554E-9F87-A071E87A1D06}"/>
              </a:ext>
            </a:extLst>
          </p:cNvPr>
          <p:cNvSpPr/>
          <p:nvPr/>
        </p:nvSpPr>
        <p:spPr>
          <a:xfrm>
            <a:off x="8398256" y="4616435"/>
            <a:ext cx="1141529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conntrack</a:t>
            </a:r>
            <a:endParaRPr lang="en-US" sz="14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3B93F55-C730-4F47-BBFF-455D45CB553C}"/>
              </a:ext>
            </a:extLst>
          </p:cNvPr>
          <p:cNvCxnSpPr>
            <a:cxnSpLocks/>
            <a:stCxn id="47" idx="1"/>
            <a:endCxn id="114" idx="2"/>
          </p:cNvCxnSpPr>
          <p:nvPr/>
        </p:nvCxnSpPr>
        <p:spPr>
          <a:xfrm flipH="1" flipV="1">
            <a:off x="4937158" y="3382772"/>
            <a:ext cx="647696" cy="31535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8CEF16-5FAA-274B-8727-3DB5DE4DAF9C}"/>
              </a:ext>
            </a:extLst>
          </p:cNvPr>
          <p:cNvCxnSpPr>
            <a:cxnSpLocks/>
            <a:stCxn id="114" idx="1"/>
            <a:endCxn id="26" idx="2"/>
          </p:cNvCxnSpPr>
          <p:nvPr/>
        </p:nvCxnSpPr>
        <p:spPr>
          <a:xfrm flipH="1" flipV="1">
            <a:off x="3756604" y="2780281"/>
            <a:ext cx="656275" cy="34088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3F147E2-1F08-2C44-AF34-E6A0E669A3A1}"/>
              </a:ext>
            </a:extLst>
          </p:cNvPr>
          <p:cNvCxnSpPr>
            <a:cxnSpLocks/>
            <a:stCxn id="49" idx="1"/>
            <a:endCxn id="47" idx="2"/>
          </p:cNvCxnSpPr>
          <p:nvPr/>
        </p:nvCxnSpPr>
        <p:spPr>
          <a:xfrm flipH="1" flipV="1">
            <a:off x="6228268" y="3986614"/>
            <a:ext cx="736849" cy="34133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7C3B5C3-4E95-CF4B-9E40-ED0CE9B47B6C}"/>
              </a:ext>
            </a:extLst>
          </p:cNvPr>
          <p:cNvCxnSpPr>
            <a:cxnSpLocks/>
            <a:stCxn id="116" idx="1"/>
            <a:endCxn id="49" idx="2"/>
          </p:cNvCxnSpPr>
          <p:nvPr/>
        </p:nvCxnSpPr>
        <p:spPr>
          <a:xfrm flipH="1" flipV="1">
            <a:off x="7608531" y="4616435"/>
            <a:ext cx="789725" cy="28848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D0B42B68-8FD0-F144-A3A3-E5EA54903383}"/>
              </a:ext>
            </a:extLst>
          </p:cNvPr>
          <p:cNvSpPr/>
          <p:nvPr/>
        </p:nvSpPr>
        <p:spPr>
          <a:xfrm>
            <a:off x="9724363" y="5301098"/>
            <a:ext cx="1141529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routing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338A6FF-0EFD-A54B-BCCB-F70ECA53851D}"/>
              </a:ext>
            </a:extLst>
          </p:cNvPr>
          <p:cNvCxnSpPr>
            <a:cxnSpLocks/>
            <a:stCxn id="166" idx="1"/>
            <a:endCxn id="116" idx="2"/>
          </p:cNvCxnSpPr>
          <p:nvPr/>
        </p:nvCxnSpPr>
        <p:spPr>
          <a:xfrm flipH="1" flipV="1">
            <a:off x="8969021" y="5193403"/>
            <a:ext cx="755342" cy="39617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21128BC1-7BDF-5F4A-BF6A-85720F43FC85}"/>
              </a:ext>
            </a:extLst>
          </p:cNvPr>
          <p:cNvSpPr/>
          <p:nvPr/>
        </p:nvSpPr>
        <p:spPr>
          <a:xfrm>
            <a:off x="9642776" y="3994876"/>
            <a:ext cx="1286828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xtables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input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C30A736-0621-304B-839A-EDDA5CCCFADC}"/>
              </a:ext>
            </a:extLst>
          </p:cNvPr>
          <p:cNvSpPr txBox="1"/>
          <p:nvPr/>
        </p:nvSpPr>
        <p:spPr>
          <a:xfrm>
            <a:off x="9642776" y="6541097"/>
            <a:ext cx="2531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xfrm</a:t>
            </a:r>
            <a:r>
              <a:rPr lang="en-US" sz="1600" dirty="0"/>
              <a:t> and bridge are omitted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0AF0676-0289-674A-A7F3-33D57C1C397E}"/>
              </a:ext>
            </a:extLst>
          </p:cNvPr>
          <p:cNvCxnSpPr>
            <a:cxnSpLocks/>
            <a:stCxn id="171" idx="2"/>
            <a:endCxn id="166" idx="0"/>
          </p:cNvCxnSpPr>
          <p:nvPr/>
        </p:nvCxnSpPr>
        <p:spPr>
          <a:xfrm>
            <a:off x="10286190" y="4571844"/>
            <a:ext cx="8938" cy="72925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4096F2F-8C08-CA4C-8D07-497BC5CD2BB2}"/>
              </a:ext>
            </a:extLst>
          </p:cNvPr>
          <p:cNvCxnSpPr>
            <a:cxnSpLocks/>
            <a:stCxn id="30" idx="2"/>
            <a:endCxn id="237" idx="0"/>
          </p:cNvCxnSpPr>
          <p:nvPr/>
        </p:nvCxnSpPr>
        <p:spPr>
          <a:xfrm>
            <a:off x="8560286" y="722635"/>
            <a:ext cx="1734841" cy="20174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26564A7-F207-0542-AFEA-BACBCA7A2CA8}"/>
              </a:ext>
            </a:extLst>
          </p:cNvPr>
          <p:cNvSpPr txBox="1"/>
          <p:nvPr/>
        </p:nvSpPr>
        <p:spPr>
          <a:xfrm rot="3191855">
            <a:off x="9293509" y="1681932"/>
            <a:ext cx="682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socket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0226499-2C93-C844-A098-53AD6550BED3}"/>
              </a:ext>
            </a:extLst>
          </p:cNvPr>
          <p:cNvCxnSpPr>
            <a:cxnSpLocks/>
            <a:endCxn id="166" idx="3"/>
          </p:cNvCxnSpPr>
          <p:nvPr/>
        </p:nvCxnSpPr>
        <p:spPr>
          <a:xfrm flipH="1">
            <a:off x="10865892" y="5589582"/>
            <a:ext cx="1198729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94B5ACCD-1A6C-5C48-B882-FC57B48F34BC}"/>
              </a:ext>
            </a:extLst>
          </p:cNvPr>
          <p:cNvSpPr txBox="1"/>
          <p:nvPr/>
        </p:nvSpPr>
        <p:spPr>
          <a:xfrm>
            <a:off x="10918235" y="5275363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A399E76F-24D0-7B44-8B60-6DFC42CFDB42}"/>
              </a:ext>
            </a:extLst>
          </p:cNvPr>
          <p:cNvSpPr/>
          <p:nvPr/>
        </p:nvSpPr>
        <p:spPr>
          <a:xfrm>
            <a:off x="146599" y="5039488"/>
            <a:ext cx="329310" cy="140339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627E01F-6C6A-5146-A18F-2839483FD50E}"/>
              </a:ext>
            </a:extLst>
          </p:cNvPr>
          <p:cNvSpPr txBox="1"/>
          <p:nvPr/>
        </p:nvSpPr>
        <p:spPr>
          <a:xfrm>
            <a:off x="528252" y="498682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HW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D565297D-E636-904F-B8D7-E91175B7FEDF}"/>
              </a:ext>
            </a:extLst>
          </p:cNvPr>
          <p:cNvSpPr/>
          <p:nvPr/>
        </p:nvSpPr>
        <p:spPr>
          <a:xfrm>
            <a:off x="146599" y="5321322"/>
            <a:ext cx="329310" cy="140339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A7582D6-85F7-9E4C-82AB-822227B20DA2}"/>
              </a:ext>
            </a:extLst>
          </p:cNvPr>
          <p:cNvSpPr txBox="1"/>
          <p:nvPr/>
        </p:nvSpPr>
        <p:spPr>
          <a:xfrm>
            <a:off x="528252" y="5275065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Driver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8141CF8-E39D-2042-BC4B-9DE50BE43E6E}"/>
              </a:ext>
            </a:extLst>
          </p:cNvPr>
          <p:cNvCxnSpPr>
            <a:cxnSpLocks/>
            <a:stCxn id="30" idx="1"/>
            <a:endCxn id="26" idx="3"/>
          </p:cNvCxnSpPr>
          <p:nvPr/>
        </p:nvCxnSpPr>
        <p:spPr>
          <a:xfrm flipH="1">
            <a:off x="4346881" y="509435"/>
            <a:ext cx="2879859" cy="200923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5CAA7BD3-5CFF-C948-AD0E-83CA163CBE03}"/>
              </a:ext>
            </a:extLst>
          </p:cNvPr>
          <p:cNvSpPr txBox="1"/>
          <p:nvPr/>
        </p:nvSpPr>
        <p:spPr>
          <a:xfrm rot="19516417">
            <a:off x="4791501" y="1253003"/>
            <a:ext cx="1890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RF ring + </a:t>
            </a:r>
            <a:r>
              <a:rPr lang="en-US" sz="1100" dirty="0" err="1"/>
              <a:t>napi</a:t>
            </a:r>
            <a:r>
              <a:rPr lang="en-US" sz="1100" dirty="0"/>
              <a:t>  (DPDK VPP)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AD904951-049B-C94A-A44E-97E2842C38E2}"/>
              </a:ext>
            </a:extLst>
          </p:cNvPr>
          <p:cNvSpPr/>
          <p:nvPr/>
        </p:nvSpPr>
        <p:spPr>
          <a:xfrm>
            <a:off x="146599" y="5599338"/>
            <a:ext cx="329310" cy="140339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DF64CA8-8E97-B341-A38F-447BA2E0F2B9}"/>
              </a:ext>
            </a:extLst>
          </p:cNvPr>
          <p:cNvSpPr txBox="1"/>
          <p:nvPr/>
        </p:nvSpPr>
        <p:spPr>
          <a:xfrm>
            <a:off x="528252" y="5553081"/>
            <a:ext cx="1153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Kernel/</a:t>
            </a:r>
            <a:r>
              <a:rPr lang="en-US" sz="1200" dirty="0" err="1"/>
              <a:t>kworker</a:t>
            </a:r>
            <a:endParaRPr lang="en-US" sz="1200" dirty="0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7C726CA-8230-2849-A075-DC3BE81B076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339266" y="722635"/>
            <a:ext cx="2221020" cy="120181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A5B7AE7C-B58E-0E4A-BB60-7AFCC38120B1}"/>
              </a:ext>
            </a:extLst>
          </p:cNvPr>
          <p:cNvSpPr txBox="1"/>
          <p:nvPr/>
        </p:nvSpPr>
        <p:spPr>
          <a:xfrm rot="20536547">
            <a:off x="5102058" y="1893921"/>
            <a:ext cx="1063779" cy="263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100" dirty="0" err="1"/>
              <a:t>qdisc</a:t>
            </a:r>
            <a:r>
              <a:rPr lang="en-US" sz="1100" dirty="0"/>
              <a:t> bypass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A70A236-8544-1240-9EB1-35DE5C95D7B8}"/>
              </a:ext>
            </a:extLst>
          </p:cNvPr>
          <p:cNvCxnSpPr>
            <a:cxnSpLocks/>
            <a:endCxn id="114" idx="3"/>
          </p:cNvCxnSpPr>
          <p:nvPr/>
        </p:nvCxnSpPr>
        <p:spPr>
          <a:xfrm flipH="1">
            <a:off x="5461437" y="1951325"/>
            <a:ext cx="861010" cy="11698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44590A20-8A94-A249-BD25-075E189F9DC6}"/>
              </a:ext>
            </a:extLst>
          </p:cNvPr>
          <p:cNvSpPr/>
          <p:nvPr/>
        </p:nvSpPr>
        <p:spPr>
          <a:xfrm>
            <a:off x="9651713" y="2740123"/>
            <a:ext cx="1286828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protocol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1465519-1CEC-5B49-AE36-1713C311F6FA}"/>
              </a:ext>
            </a:extLst>
          </p:cNvPr>
          <p:cNvCxnSpPr>
            <a:cxnSpLocks/>
            <a:stCxn id="237" idx="2"/>
            <a:endCxn id="171" idx="0"/>
          </p:cNvCxnSpPr>
          <p:nvPr/>
        </p:nvCxnSpPr>
        <p:spPr>
          <a:xfrm flipH="1">
            <a:off x="10286190" y="3317091"/>
            <a:ext cx="8937" cy="67778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AA0AACE-675C-454F-B8AE-E7F83FAAE06E}"/>
              </a:ext>
            </a:extLst>
          </p:cNvPr>
          <p:cNvCxnSpPr>
            <a:cxnSpLocks/>
            <a:endCxn id="237" idx="3"/>
          </p:cNvCxnSpPr>
          <p:nvPr/>
        </p:nvCxnSpPr>
        <p:spPr>
          <a:xfrm flipH="1">
            <a:off x="10938541" y="3028607"/>
            <a:ext cx="994302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71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536D-D80C-EF42-B8E7-BD7D9B6B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" y="410276"/>
            <a:ext cx="9813302" cy="60675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Data* arrives to </a:t>
            </a:r>
            <a:r>
              <a:rPr lang="en-US" sz="2000" dirty="0" err="1"/>
              <a:t>nic.</a:t>
            </a:r>
            <a:r>
              <a:rPr lang="en-US" sz="2000" dirty="0"/>
              <a:t> If there is an offload </a:t>
            </a:r>
            <a:r>
              <a:rPr lang="en-US" sz="2000" dirty="0" err="1"/>
              <a:t>xdp</a:t>
            </a:r>
            <a:r>
              <a:rPr lang="en-US" sz="2000" dirty="0"/>
              <a:t> program it will run it then raises surprise surprise! HW </a:t>
            </a:r>
            <a:r>
              <a:rPr lang="en-US" sz="2000" dirty="0" err="1"/>
              <a:t>irq</a:t>
            </a:r>
            <a:r>
              <a:rPr lang="en-U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To avoid </a:t>
            </a:r>
            <a:r>
              <a:rPr lang="en-US" sz="2000" dirty="0" err="1"/>
              <a:t>irq</a:t>
            </a:r>
            <a:r>
              <a:rPr lang="en-US" sz="2000" dirty="0"/>
              <a:t> storms the drivers lower-half can DMA *some* data directly into main memory or – preferred approach - raises a soft IRQ to engage NAPI poll mode to DMA data according to budgeted execution time or until </a:t>
            </a:r>
            <a:r>
              <a:rPr lang="en-US" sz="2000" dirty="0" err="1"/>
              <a:t>nic</a:t>
            </a:r>
            <a:r>
              <a:rPr lang="en-US" sz="2000" dirty="0"/>
              <a:t> is rained. At the end of this process </a:t>
            </a:r>
            <a:r>
              <a:rPr lang="en-US" sz="2000" dirty="0" err="1"/>
              <a:t>sk_buffs</a:t>
            </a:r>
            <a:r>
              <a:rPr lang="en-US" sz="2000" dirty="0"/>
              <a:t> are created in main memory and queued in kernel buffers.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Drivers || XDP can do their own decap/packet rewrite/TX/REDIRECT/DROP. Such as DNAT/SNAT/LB, VXLAN, VPN, CNI, 6in4 etc. Examples: FB’s </a:t>
            </a:r>
            <a:r>
              <a:rPr lang="en-US" sz="2000" dirty="0" err="1"/>
              <a:t>Katran</a:t>
            </a:r>
            <a:r>
              <a:rPr lang="en-US" sz="2000" dirty="0"/>
              <a:t> LB, or </a:t>
            </a:r>
            <a:r>
              <a:rPr lang="en-US" sz="2000" dirty="0" err="1"/>
              <a:t>Cillium</a:t>
            </a:r>
            <a:r>
              <a:rPr lang="en-US" sz="2000" dirty="0"/>
              <a:t> CNI).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Packets can be picked up by AF_XDP socket, RF_RING+NAPI, AF_PACKET (cloned) socket, or just keep going up the stack.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Use </a:t>
            </a:r>
            <a:r>
              <a:rPr lang="en-US" sz="2000" dirty="0" err="1">
                <a:highlight>
                  <a:srgbClr val="C0C0C0"/>
                </a:highlight>
              </a:rPr>
              <a:t>ethtool</a:t>
            </a:r>
            <a:r>
              <a:rPr lang="en-US" sz="2000" dirty="0">
                <a:highlight>
                  <a:srgbClr val="C0C0C0"/>
                </a:highlight>
              </a:rPr>
              <a:t> –S &lt;</a:t>
            </a:r>
            <a:r>
              <a:rPr lang="en-US" sz="2000" dirty="0" err="1">
                <a:highlight>
                  <a:srgbClr val="C0C0C0"/>
                </a:highlight>
              </a:rPr>
              <a:t>netdev</a:t>
            </a:r>
            <a:r>
              <a:rPr lang="en-US" sz="2000" dirty="0">
                <a:highlight>
                  <a:srgbClr val="C0C0C0"/>
                </a:highlight>
              </a:rPr>
              <a:t>&gt;</a:t>
            </a:r>
            <a:r>
              <a:rPr lang="en-US" sz="2000" dirty="0"/>
              <a:t> to learn about packet counters at </a:t>
            </a:r>
            <a:r>
              <a:rPr lang="en-US" sz="2000" dirty="0" err="1"/>
              <a:t>nic</a:t>
            </a:r>
            <a:r>
              <a:rPr lang="en-US" sz="2000" dirty="0"/>
              <a:t> level (driver may have other metrics using other tools).</a:t>
            </a:r>
          </a:p>
          <a:p>
            <a:r>
              <a:rPr lang="en-US" sz="2000" dirty="0"/>
              <a:t>Use </a:t>
            </a:r>
            <a:r>
              <a:rPr lang="en-US" sz="2000" dirty="0" err="1">
                <a:highlight>
                  <a:srgbClr val="C0C0C0"/>
                </a:highlight>
              </a:rPr>
              <a:t>ethtool</a:t>
            </a:r>
            <a:r>
              <a:rPr lang="en-US" sz="2000" dirty="0">
                <a:highlight>
                  <a:srgbClr val="C0C0C0"/>
                </a:highlight>
              </a:rPr>
              <a:t> –g</a:t>
            </a:r>
            <a:r>
              <a:rPr lang="en-US" sz="2000" dirty="0"/>
              <a:t> to learn about h/w buffer size.</a:t>
            </a:r>
          </a:p>
          <a:p>
            <a:r>
              <a:rPr lang="en-US" sz="2000" dirty="0"/>
              <a:t>Use </a:t>
            </a:r>
            <a:r>
              <a:rPr lang="en-US" sz="2000" dirty="0">
                <a:highlight>
                  <a:srgbClr val="C0C0C0"/>
                </a:highlight>
              </a:rPr>
              <a:t>netstat –s </a:t>
            </a:r>
            <a:r>
              <a:rPr lang="en-US" sz="2000" dirty="0"/>
              <a:t>to learn about packet counters at stack level.</a:t>
            </a:r>
          </a:p>
          <a:p>
            <a:r>
              <a:rPr lang="en-US" sz="2000" b="1" i="1" dirty="0"/>
              <a:t>Note</a:t>
            </a:r>
            <a:r>
              <a:rPr lang="en-US" sz="2000" dirty="0"/>
              <a:t> these </a:t>
            </a:r>
            <a:r>
              <a:rPr lang="en-US" sz="2000" dirty="0">
                <a:highlight>
                  <a:srgbClr val="C0C0C0"/>
                </a:highlight>
              </a:rPr>
              <a:t>/proc/sys/net/core/{</a:t>
            </a:r>
            <a:r>
              <a:rPr lang="en-US" sz="2000" dirty="0" err="1">
                <a:highlight>
                  <a:srgbClr val="C0C0C0"/>
                </a:highlight>
              </a:rPr>
              <a:t>rmem_default</a:t>
            </a:r>
            <a:r>
              <a:rPr lang="en-US" sz="2000" dirty="0">
                <a:highlight>
                  <a:srgbClr val="C0C0C0"/>
                </a:highlight>
              </a:rPr>
              <a:t>, </a:t>
            </a:r>
            <a:r>
              <a:rPr lang="en-US" sz="2000" dirty="0" err="1">
                <a:highlight>
                  <a:srgbClr val="C0C0C0"/>
                </a:highlight>
              </a:rPr>
              <a:t>rmem_max</a:t>
            </a:r>
            <a:r>
              <a:rPr lang="en-US" sz="2000" dirty="0">
                <a:highlight>
                  <a:srgbClr val="C0C0C0"/>
                </a:highlight>
              </a:rPr>
              <a:t>, w*, </a:t>
            </a:r>
            <a:r>
              <a:rPr lang="en-US" sz="2000" dirty="0" err="1">
                <a:highlight>
                  <a:srgbClr val="C0C0C0"/>
                </a:highlight>
              </a:rPr>
              <a:t>optmem_max</a:t>
            </a:r>
            <a:r>
              <a:rPr lang="en-US" sz="2000" dirty="0">
                <a:highlight>
                  <a:srgbClr val="C0C0C0"/>
                </a:highlight>
              </a:rPr>
              <a:t>} </a:t>
            </a:r>
            <a:r>
              <a:rPr lang="en-US" sz="2000" dirty="0"/>
              <a:t>are for SOCKET memory not NET STACK memory (more on that later).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DD52B-95E2-0C46-B095-1DF184AC5107}"/>
              </a:ext>
            </a:extLst>
          </p:cNvPr>
          <p:cNvSpPr txBox="1"/>
          <p:nvPr/>
        </p:nvSpPr>
        <p:spPr>
          <a:xfrm>
            <a:off x="0" y="0"/>
            <a:ext cx="2742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Let there be </a:t>
            </a:r>
            <a:r>
              <a:rPr lang="en-US" sz="2400" b="1" dirty="0" err="1"/>
              <a:t>sk_buff</a:t>
            </a:r>
            <a:endParaRPr lang="en-US" sz="2400" b="1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8BD44DF-7145-9F42-8763-21E845EAEB2C}"/>
              </a:ext>
            </a:extLst>
          </p:cNvPr>
          <p:cNvSpPr/>
          <p:nvPr/>
        </p:nvSpPr>
        <p:spPr>
          <a:xfrm>
            <a:off x="10194877" y="893591"/>
            <a:ext cx="1770831" cy="461665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2C50397-83AC-4F47-B2E4-6B07CB1A7AAD}"/>
              </a:ext>
            </a:extLst>
          </p:cNvPr>
          <p:cNvSpPr/>
          <p:nvPr/>
        </p:nvSpPr>
        <p:spPr>
          <a:xfrm>
            <a:off x="10490015" y="1908664"/>
            <a:ext cx="1180554" cy="52322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XDP (offload)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7C7A98-1045-2345-931A-A4F75C2A4A6C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11080292" y="1355256"/>
            <a:ext cx="1" cy="55340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0B1CDFE-E45F-ED4E-A960-A8780E34902B}"/>
              </a:ext>
            </a:extLst>
          </p:cNvPr>
          <p:cNvSpPr/>
          <p:nvPr/>
        </p:nvSpPr>
        <p:spPr>
          <a:xfrm>
            <a:off x="10490091" y="4433304"/>
            <a:ext cx="1180554" cy="52322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sk_buff</a:t>
            </a:r>
            <a:r>
              <a:rPr lang="en-US" sz="1400" dirty="0"/>
              <a:t> created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E3F1F6A-4C49-0949-8942-8B73D4CF1495}"/>
              </a:ext>
            </a:extLst>
          </p:cNvPr>
          <p:cNvSpPr/>
          <p:nvPr/>
        </p:nvSpPr>
        <p:spPr>
          <a:xfrm>
            <a:off x="10490015" y="3146504"/>
            <a:ext cx="1180554" cy="52322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XDP (driver)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B1FC16-6F1D-7F46-B18D-231B48E179C9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flipV="1">
            <a:off x="11080292" y="2431884"/>
            <a:ext cx="0" cy="71462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F6C616-8B88-E341-9231-23F5D5C2C058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11080292" y="3669724"/>
            <a:ext cx="76" cy="76358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332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536D-D80C-EF42-B8E7-BD7D9B6B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9" y="410277"/>
            <a:ext cx="11882727" cy="96814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sk_buff</a:t>
            </a:r>
            <a:r>
              <a:rPr lang="en-US" sz="1600" dirty="0"/>
              <a:t> is the *only* data structure that represents a packet irrespective of protocol type/version/etc.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Thus </a:t>
            </a:r>
            <a:r>
              <a:rPr lang="en-US" sz="1600" dirty="0" err="1"/>
              <a:t>sk_buff</a:t>
            </a:r>
            <a:r>
              <a:rPr lang="en-US" sz="1600" dirty="0"/>
              <a:t> – note: read below - does not have accessors in </a:t>
            </a:r>
            <a:r>
              <a:rPr lang="en-US" sz="1600" dirty="0" err="1"/>
              <a:t>bpf</a:t>
            </a:r>
            <a:r>
              <a:rPr lang="en-US" sz="1600" dirty="0"/>
              <a:t> program** (e.g., object-&gt;IsIPv4()) .. Nor protocol fields (e.g., object-&gt;</a:t>
            </a:r>
            <a:r>
              <a:rPr lang="en-US" sz="1600" dirty="0" err="1"/>
              <a:t>ethHeader</a:t>
            </a:r>
            <a:r>
              <a:rPr lang="en-US" sz="16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Packet parsing is done by calculating offsets and keeping indexed view of the packet (example below is </a:t>
            </a:r>
            <a:r>
              <a:rPr lang="en-US" sz="1600" dirty="0" err="1"/>
              <a:t>bpf</a:t>
            </a:r>
            <a:r>
              <a:rPr lang="en-US" sz="1600" dirty="0"/>
              <a:t> program)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DD52B-95E2-0C46-B095-1DF184AC5107}"/>
              </a:ext>
            </a:extLst>
          </p:cNvPr>
          <p:cNvSpPr txBox="1"/>
          <p:nvPr/>
        </p:nvSpPr>
        <p:spPr>
          <a:xfrm>
            <a:off x="0" y="0"/>
            <a:ext cx="873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sk_buff</a:t>
            </a:r>
            <a:r>
              <a:rPr lang="en-US" sz="2400" b="1"/>
              <a:t>: or </a:t>
            </a:r>
            <a:r>
              <a:rPr lang="en-US" sz="2400" b="1" i="1"/>
              <a:t>how </a:t>
            </a:r>
            <a:r>
              <a:rPr lang="en-US" sz="2400" b="1" i="1" dirty="0"/>
              <a:t>I Learned to Stop Worrying and Love Packet Parsing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D03F4-B0BE-0547-9BC6-48C57A7EC4DF}"/>
              </a:ext>
            </a:extLst>
          </p:cNvPr>
          <p:cNvSpPr txBox="1"/>
          <p:nvPr/>
        </p:nvSpPr>
        <p:spPr>
          <a:xfrm>
            <a:off x="1378423" y="1460307"/>
            <a:ext cx="8374215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static inline int </a:t>
            </a:r>
            <a:r>
              <a:rPr lang="en-US" sz="1400" dirty="0" err="1"/>
              <a:t>info_set</a:t>
            </a:r>
            <a:r>
              <a:rPr lang="en-US" sz="1400" dirty="0"/>
              <a:t>(struct </a:t>
            </a:r>
            <a:r>
              <a:rPr lang="en-US" sz="1400" dirty="0" err="1"/>
              <a:t>pmtuf_packet_info</a:t>
            </a:r>
            <a:r>
              <a:rPr lang="en-US" sz="1400" dirty="0"/>
              <a:t> *info,  struct </a:t>
            </a:r>
            <a:r>
              <a:rPr lang="en-US" sz="1400" dirty="0" err="1"/>
              <a:t>xdp_md</a:t>
            </a:r>
            <a:r>
              <a:rPr lang="en-US" sz="1400" dirty="0"/>
              <a:t> *</a:t>
            </a:r>
            <a:r>
              <a:rPr lang="en-US" sz="1400" dirty="0" err="1"/>
              <a:t>ctx</a:t>
            </a:r>
            <a:r>
              <a:rPr lang="en-US" sz="1400" dirty="0"/>
              <a:t>){ </a:t>
            </a:r>
          </a:p>
          <a:p>
            <a:r>
              <a:rPr lang="en-US" sz="1400" dirty="0"/>
              <a:t>   void *</a:t>
            </a:r>
            <a:r>
              <a:rPr lang="en-US" sz="1400" dirty="0" err="1"/>
              <a:t>data_end</a:t>
            </a:r>
            <a:r>
              <a:rPr lang="en-US" sz="1400" dirty="0"/>
              <a:t> = (void *)(long)</a:t>
            </a:r>
            <a:r>
              <a:rPr lang="en-US" sz="1400" dirty="0" err="1"/>
              <a:t>ctx</a:t>
            </a:r>
            <a:r>
              <a:rPr lang="en-US" sz="1400" dirty="0"/>
              <a:t>-&gt;</a:t>
            </a:r>
            <a:r>
              <a:rPr lang="en-US" sz="1400" dirty="0" err="1"/>
              <a:t>data_end</a:t>
            </a:r>
            <a:r>
              <a:rPr lang="en-US" sz="1400" dirty="0"/>
              <a:t>;</a:t>
            </a:r>
          </a:p>
          <a:p>
            <a:r>
              <a:rPr lang="en-US" sz="1400" dirty="0"/>
              <a:t>   void *data = (void *)(long)</a:t>
            </a:r>
            <a:r>
              <a:rPr lang="en-US" sz="1400" dirty="0" err="1"/>
              <a:t>ctx</a:t>
            </a:r>
            <a:r>
              <a:rPr lang="en-US" sz="1400" dirty="0"/>
              <a:t>-&gt;data; </a:t>
            </a:r>
          </a:p>
          <a:p>
            <a:r>
              <a:rPr lang="en-US" sz="1400" dirty="0"/>
              <a:t>   // set eth </a:t>
            </a:r>
          </a:p>
          <a:p>
            <a:r>
              <a:rPr lang="en-US" sz="1400" dirty="0"/>
              <a:t>   if (data + </a:t>
            </a:r>
            <a:r>
              <a:rPr lang="en-US" sz="1400" dirty="0" err="1"/>
              <a:t>sizeof</a:t>
            </a:r>
            <a:r>
              <a:rPr lang="en-US" sz="1400" dirty="0"/>
              <a:t>(struct </a:t>
            </a:r>
            <a:r>
              <a:rPr lang="en-US" sz="1400" dirty="0" err="1"/>
              <a:t>ethhdr</a:t>
            </a:r>
            <a:r>
              <a:rPr lang="en-US" sz="1400" dirty="0"/>
              <a:t>) &gt; </a:t>
            </a:r>
            <a:r>
              <a:rPr lang="en-US" sz="1400" dirty="0" err="1"/>
              <a:t>data_end</a:t>
            </a:r>
            <a:r>
              <a:rPr lang="en-US" sz="1400" dirty="0"/>
              <a:t>) return -1;</a:t>
            </a:r>
          </a:p>
          <a:p>
            <a:r>
              <a:rPr lang="en-US" sz="1400" dirty="0"/>
              <a:t>   struct </a:t>
            </a:r>
            <a:r>
              <a:rPr lang="en-US" sz="1400" dirty="0" err="1"/>
              <a:t>ethhdr</a:t>
            </a:r>
            <a:r>
              <a:rPr lang="en-US" sz="1400" dirty="0"/>
              <a:t> *eth = data; </a:t>
            </a:r>
          </a:p>
          <a:p>
            <a:r>
              <a:rPr lang="en-US" sz="1400" i="1" dirty="0"/>
              <a:t>   info-</a:t>
            </a:r>
            <a:r>
              <a:rPr lang="en-US" sz="1400" dirty="0"/>
              <a:t>&gt;l2_proto = eth-&gt;</a:t>
            </a:r>
            <a:r>
              <a:rPr lang="en-US" sz="1400" dirty="0" err="1"/>
              <a:t>h_proto</a:t>
            </a:r>
            <a:r>
              <a:rPr lang="en-US" sz="1400" dirty="0"/>
              <a:t>; </a:t>
            </a:r>
          </a:p>
          <a:p>
            <a:r>
              <a:rPr lang="en-US" sz="1400" dirty="0"/>
              <a:t>   // set </a:t>
            </a:r>
            <a:r>
              <a:rPr lang="en-US" sz="1400" dirty="0" err="1"/>
              <a:t>iph</a:t>
            </a:r>
            <a:r>
              <a:rPr lang="en-US" sz="1400" dirty="0"/>
              <a:t> </a:t>
            </a:r>
          </a:p>
          <a:p>
            <a:r>
              <a:rPr lang="en-US" sz="1400" dirty="0"/>
              <a:t>   if (data + </a:t>
            </a:r>
            <a:r>
              <a:rPr lang="en-US" sz="1400" dirty="0" err="1"/>
              <a:t>sizeof</a:t>
            </a:r>
            <a:r>
              <a:rPr lang="en-US" sz="1400" dirty="0"/>
              <a:t>(struct </a:t>
            </a:r>
            <a:r>
              <a:rPr lang="en-US" sz="1400" dirty="0" err="1"/>
              <a:t>ethhdr</a:t>
            </a:r>
            <a:r>
              <a:rPr lang="en-US" sz="1400" dirty="0"/>
              <a:t>) + </a:t>
            </a:r>
            <a:r>
              <a:rPr lang="en-US" sz="1400" dirty="0" err="1"/>
              <a:t>sizeof</a:t>
            </a:r>
            <a:r>
              <a:rPr lang="en-US" sz="1400" dirty="0"/>
              <a:t>(struct </a:t>
            </a:r>
            <a:r>
              <a:rPr lang="en-US" sz="1400" dirty="0" err="1"/>
              <a:t>iphdr</a:t>
            </a:r>
            <a:r>
              <a:rPr lang="en-US" sz="1400" dirty="0"/>
              <a:t>) &gt; </a:t>
            </a:r>
            <a:r>
              <a:rPr lang="en-US" sz="1400" dirty="0" err="1"/>
              <a:t>data_end</a:t>
            </a:r>
            <a:r>
              <a:rPr lang="en-US" sz="1400" dirty="0"/>
              <a:t>) return -1; </a:t>
            </a:r>
          </a:p>
          <a:p>
            <a:r>
              <a:rPr lang="en-US" sz="1400" dirty="0"/>
              <a:t>   struct </a:t>
            </a:r>
            <a:r>
              <a:rPr lang="en-US" sz="1400" dirty="0" err="1"/>
              <a:t>iphdr</a:t>
            </a:r>
            <a:r>
              <a:rPr lang="en-US" sz="1400" dirty="0"/>
              <a:t> *</a:t>
            </a:r>
            <a:r>
              <a:rPr lang="en-US" sz="1400" dirty="0" err="1"/>
              <a:t>ip</a:t>
            </a:r>
            <a:r>
              <a:rPr lang="en-US" sz="1400" dirty="0"/>
              <a:t> = data + </a:t>
            </a:r>
            <a:r>
              <a:rPr lang="en-US" sz="1400" dirty="0" err="1"/>
              <a:t>sizeof</a:t>
            </a:r>
            <a:r>
              <a:rPr lang="en-US" sz="1400" dirty="0"/>
              <a:t>(struct </a:t>
            </a:r>
            <a:r>
              <a:rPr lang="en-US" sz="1400" dirty="0" err="1"/>
              <a:t>ethhdr</a:t>
            </a:r>
            <a:r>
              <a:rPr lang="en-US" sz="1400" dirty="0"/>
              <a:t>); </a:t>
            </a:r>
          </a:p>
          <a:p>
            <a:r>
              <a:rPr lang="en-US" sz="1400" dirty="0"/>
              <a:t>   info-&gt;</a:t>
            </a:r>
            <a:r>
              <a:rPr lang="en-US" sz="1400" dirty="0" err="1"/>
              <a:t>dest_ip</a:t>
            </a:r>
            <a:r>
              <a:rPr lang="en-US" sz="1400" dirty="0"/>
              <a:t> = </a:t>
            </a:r>
            <a:r>
              <a:rPr lang="en-US" sz="1400" dirty="0" err="1"/>
              <a:t>ip</a:t>
            </a:r>
            <a:r>
              <a:rPr lang="en-US" sz="1400" dirty="0"/>
              <a:t>-&gt;</a:t>
            </a:r>
            <a:r>
              <a:rPr lang="en-US" sz="1400" dirty="0" err="1"/>
              <a:t>daddr</a:t>
            </a:r>
            <a:r>
              <a:rPr lang="en-US" sz="1400" dirty="0"/>
              <a:t>; </a:t>
            </a:r>
          </a:p>
          <a:p>
            <a:r>
              <a:rPr lang="en-US" sz="1400" dirty="0"/>
              <a:t>   return 0;</a:t>
            </a:r>
          </a:p>
          <a:p>
            <a:r>
              <a:rPr lang="en-US" sz="1400" dirty="0"/>
              <a:t> }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27E94BE-AB91-F14A-A561-0A4F7A991033}"/>
              </a:ext>
            </a:extLst>
          </p:cNvPr>
          <p:cNvSpPr txBox="1">
            <a:spLocks/>
          </p:cNvSpPr>
          <p:nvPr/>
        </p:nvSpPr>
        <p:spPr>
          <a:xfrm>
            <a:off x="154636" y="4435288"/>
            <a:ext cx="11882727" cy="23203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Modifying packet is by </a:t>
            </a:r>
          </a:p>
          <a:p>
            <a:pPr lvl="1"/>
            <a:r>
              <a:rPr lang="en-US" sz="1400" dirty="0"/>
              <a:t>Writing at an offset </a:t>
            </a:r>
          </a:p>
          <a:p>
            <a:pPr lvl="1"/>
            <a:r>
              <a:rPr lang="en-US" sz="1400" dirty="0"/>
              <a:t>Add headers (encap) by writing at gap between data/head pointers.</a:t>
            </a:r>
          </a:p>
          <a:p>
            <a:pPr lvl="1"/>
            <a:r>
              <a:rPr lang="en-US" sz="1400" dirty="0"/>
              <a:t>Add data (push payload) by writing at gap between tail/end (watch out for eth header because it has header and footer).</a:t>
            </a:r>
          </a:p>
          <a:p>
            <a:pPr lvl="1"/>
            <a:r>
              <a:rPr lang="en-US" sz="1400" dirty="0"/>
              <a:t>Move data pointer forward (decap).</a:t>
            </a:r>
          </a:p>
          <a:p>
            <a:pPr lvl="1"/>
            <a:r>
              <a:rPr lang="en-US" sz="1400" dirty="0"/>
              <a:t>You can also expand, copy or </a:t>
            </a:r>
            <a:r>
              <a:rPr lang="en-US" sz="1400" dirty="0" err="1"/>
              <a:t>copy+expand</a:t>
            </a:r>
            <a:r>
              <a:rPr lang="en-US" sz="1400" dirty="0"/>
              <a:t>.</a:t>
            </a:r>
          </a:p>
          <a:p>
            <a:r>
              <a:rPr lang="en-US" sz="1400" i="1" dirty="0"/>
              <a:t>Depending on environment </a:t>
            </a:r>
            <a:r>
              <a:rPr lang="en-US" sz="1400" dirty="0"/>
              <a:t>you will have access to </a:t>
            </a:r>
            <a:r>
              <a:rPr lang="en-US" sz="1400" dirty="0" err="1"/>
              <a:t>csum</a:t>
            </a:r>
            <a:r>
              <a:rPr lang="en-US" sz="1400" dirty="0"/>
              <a:t> calc and delta </a:t>
            </a:r>
            <a:r>
              <a:rPr lang="en-US" sz="1400" dirty="0" err="1"/>
              <a:t>csum</a:t>
            </a:r>
            <a:r>
              <a:rPr lang="en-US" sz="1400" dirty="0"/>
              <a:t>  call functions that are quick enough in most cases.</a:t>
            </a:r>
          </a:p>
          <a:p>
            <a:r>
              <a:rPr lang="en-US" sz="1400" dirty="0" err="1"/>
              <a:t>sk_buff</a:t>
            </a:r>
            <a:r>
              <a:rPr lang="en-US" sz="1400" dirty="0"/>
              <a:t> is different according to environment specifically inside </a:t>
            </a:r>
            <a:r>
              <a:rPr lang="en-US" sz="1400" dirty="0" err="1"/>
              <a:t>netfilter</a:t>
            </a:r>
            <a:r>
              <a:rPr lang="en-US" sz="1400" dirty="0"/>
              <a:t> (more helpers and accessors fields) and inside </a:t>
            </a:r>
            <a:r>
              <a:rPr lang="en-US" sz="1400" dirty="0" err="1"/>
              <a:t>epbf</a:t>
            </a:r>
            <a:r>
              <a:rPr lang="en-US" sz="1400" dirty="0"/>
              <a:t> 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¯\_(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ツ</a:t>
            </a:r>
            <a:r>
              <a:rPr lang="en-US" altLang="ja-JP" sz="11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)_/¯ RTFM!.</a:t>
            </a:r>
          </a:p>
          <a:p>
            <a:r>
              <a:rPr 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For in kernel example follow: </a:t>
            </a:r>
            <a:r>
              <a:rPr lang="en-US" sz="1400" dirty="0">
                <a:solidFill>
                  <a:srgbClr val="000000"/>
                </a:solidFill>
                <a:latin typeface="Helvetica Neue" panose="02000503000000020004" pitchFamily="2" charset="0"/>
                <a:hlinkClick r:id="rId3"/>
              </a:rPr>
              <a:t>https://elixir.bootlin.com/linux/v5.16/source/net/ipv4/netfilter/ip_tables.c#L245</a:t>
            </a:r>
            <a:r>
              <a:rPr 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and for </a:t>
            </a:r>
            <a:r>
              <a:rPr lang="en-US" sz="14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ebpf</a:t>
            </a:r>
            <a:r>
              <a:rPr 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follow </a:t>
            </a:r>
            <a:r>
              <a:rPr lang="en-US" sz="1400" dirty="0">
                <a:solidFill>
                  <a:srgbClr val="000000"/>
                </a:solidFill>
                <a:latin typeface="Helvetica Neue" panose="02000503000000020004" pitchFamily="2" charset="0"/>
                <a:hlinkClick r:id="rId4"/>
              </a:rPr>
              <a:t>https://github.com/facebookincubator/katran/blob/main/katran/lib/bpf/pckt_parsing.h#L76</a:t>
            </a:r>
            <a:r>
              <a:rPr lang="en-US" sz="1400" dirty="0">
                <a:solidFill>
                  <a:srgbClr val="000000"/>
                </a:solidFill>
                <a:latin typeface="Helvetica Neue" panose="02000503000000020004" pitchFamily="2" charset="0"/>
              </a:rPr>
              <a:t> 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600" dirty="0"/>
          </a:p>
          <a:p>
            <a:pPr marL="457200" indent="-457200">
              <a:buFont typeface="+mj-lt"/>
              <a:buAutoNum type="arabicPeriod"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15840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536D-D80C-EF42-B8E7-BD7D9B6B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9" y="410276"/>
            <a:ext cx="10122159" cy="6067590"/>
          </a:xfrm>
        </p:spPr>
        <p:txBody>
          <a:bodyPr>
            <a:normAutofit/>
          </a:bodyPr>
          <a:lstStyle/>
          <a:p>
            <a:r>
              <a:rPr lang="en-US" sz="2000" dirty="0"/>
              <a:t>One of kernel </a:t>
            </a:r>
            <a:r>
              <a:rPr lang="en-US" sz="2000" dirty="0" err="1"/>
              <a:t>kworkers</a:t>
            </a:r>
            <a:r>
              <a:rPr lang="en-US" sz="2000" dirty="0"/>
              <a:t> drives the packet from the lower end of the stack to top end of the stack and and follows </a:t>
            </a:r>
            <a:r>
              <a:rPr lang="en-US" sz="2000" i="1" dirty="0"/>
              <a:t>Traffic Control</a:t>
            </a:r>
            <a:r>
              <a:rPr lang="en-US" sz="2000" dirty="0"/>
              <a:t> </a:t>
            </a:r>
          </a:p>
          <a:p>
            <a:r>
              <a:rPr lang="en-US" sz="2400" dirty="0"/>
              <a:t>TC is a part of the kernel with a front end </a:t>
            </a:r>
            <a:r>
              <a:rPr lang="en-US" sz="2400" dirty="0" err="1"/>
              <a:t>userspace</a:t>
            </a:r>
            <a:r>
              <a:rPr lang="en-US" sz="2400" dirty="0"/>
              <a:t>  tool. Schedulers are module based.</a:t>
            </a:r>
          </a:p>
          <a:p>
            <a:r>
              <a:rPr lang="en-US" sz="2400" dirty="0"/>
              <a:t>TC shapes, classify, policy, filter and </a:t>
            </a:r>
            <a:r>
              <a:rPr lang="en-US" sz="2400" i="1" dirty="0"/>
              <a:t>marks</a:t>
            </a:r>
            <a:r>
              <a:rPr lang="en-US" sz="2400" dirty="0"/>
              <a:t> the packet.  IOW it can perform QoS like scheduling (e.g., more bandwidth to VOIP packets). TC can also do </a:t>
            </a:r>
            <a:r>
              <a:rPr lang="en-US" sz="2400" dirty="0" err="1"/>
              <a:t>NATing</a:t>
            </a:r>
            <a:r>
              <a:rPr lang="en-US" sz="2400" dirty="0"/>
              <a:t> and </a:t>
            </a:r>
            <a:r>
              <a:rPr lang="en-US" sz="2400" dirty="0" err="1"/>
              <a:t>DROPing</a:t>
            </a:r>
            <a:r>
              <a:rPr lang="en-US" sz="2400" dirty="0"/>
              <a:t> packets  </a:t>
            </a:r>
            <a:r>
              <a:rPr lang="en-US" altLang="ja-JP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¯\_(</a:t>
            </a:r>
            <a:r>
              <a:rPr lang="ja-JP" altLang="en-US" sz="1800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ツ</a:t>
            </a:r>
            <a:r>
              <a:rPr lang="en-US" altLang="ja-JP" sz="1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)_/</a:t>
            </a:r>
            <a:r>
              <a:rPr lang="en-US" altLang="ja-JP" sz="15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¯.</a:t>
            </a:r>
            <a:endParaRPr lang="en-US" sz="2400" dirty="0"/>
          </a:p>
          <a:p>
            <a:r>
              <a:rPr lang="en-US" sz="2400" dirty="0"/>
              <a:t>TC using its classification system calls </a:t>
            </a:r>
            <a:r>
              <a:rPr lang="en-US" sz="2400" dirty="0" err="1"/>
              <a:t>bpf</a:t>
            </a:r>
            <a:r>
              <a:rPr lang="en-US" sz="2400" dirty="0"/>
              <a:t> program (we have a session for that). Which returns a different (from XDP) set of actions </a:t>
            </a:r>
            <a:r>
              <a:rPr lang="en-US" sz="2400" dirty="0">
                <a:hlinkClick r:id="rId3"/>
              </a:rPr>
              <a:t>https://man7.org/linux/man-pages/man8/tc-bpf.8.html</a:t>
            </a:r>
            <a:r>
              <a:rPr lang="en-US" sz="2400" dirty="0"/>
              <a:t> (TC_ACT_OK, TC_ACT_SHOT, TC_ACTRECLASSIFY)</a:t>
            </a:r>
          </a:p>
          <a:p>
            <a:r>
              <a:rPr lang="en-US" sz="2400" dirty="0"/>
              <a:t>TC is massive!. It can have a HTW series on its own. But you can start here: </a:t>
            </a:r>
            <a:r>
              <a:rPr lang="en-US" sz="2400" dirty="0">
                <a:hlinkClick r:id="rId4"/>
              </a:rPr>
              <a:t>https://tldp.org/HOWTO/html_single/Traffic-Control-HOWTO/</a:t>
            </a:r>
            <a:r>
              <a:rPr lang="en-US" sz="2400" dirty="0"/>
              <a:t> </a:t>
            </a:r>
          </a:p>
          <a:p>
            <a:r>
              <a:rPr lang="en-US" sz="2400" dirty="0"/>
              <a:t>TC is fantastic networking disruption simulation tool.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DD52B-95E2-0C46-B095-1DF184AC5107}"/>
              </a:ext>
            </a:extLst>
          </p:cNvPr>
          <p:cNvSpPr txBox="1"/>
          <p:nvPr/>
        </p:nvSpPr>
        <p:spPr>
          <a:xfrm>
            <a:off x="0" y="0"/>
            <a:ext cx="395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Next: Let us process a packet!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11283C6-A721-D44E-98D6-5995A34E9A20}"/>
              </a:ext>
            </a:extLst>
          </p:cNvPr>
          <p:cNvSpPr/>
          <p:nvPr/>
        </p:nvSpPr>
        <p:spPr>
          <a:xfrm>
            <a:off x="10308181" y="2854055"/>
            <a:ext cx="1286827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BPF XDP/TC-Filter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51687D-B4F2-B745-B1BF-E376D553830B}"/>
              </a:ext>
            </a:extLst>
          </p:cNvPr>
          <p:cNvSpPr/>
          <p:nvPr/>
        </p:nvSpPr>
        <p:spPr>
          <a:xfrm>
            <a:off x="10427316" y="1566839"/>
            <a:ext cx="1048558" cy="52322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TC </a:t>
            </a:r>
            <a:r>
              <a:rPr lang="en-US" sz="1400" dirty="0" err="1"/>
              <a:t>qdisc</a:t>
            </a:r>
            <a:r>
              <a:rPr lang="en-US" sz="1400" dirty="0"/>
              <a:t> ingress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A7F3C1-76A1-3248-ACB2-1E97110B5D2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0951595" y="791570"/>
            <a:ext cx="0" cy="77526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C1A3F6-0002-F349-B5A4-CB084AE7C7C3}"/>
              </a:ext>
            </a:extLst>
          </p:cNvPr>
          <p:cNvCxnSpPr>
            <a:cxnSpLocks/>
          </p:cNvCxnSpPr>
          <p:nvPr/>
        </p:nvCxnSpPr>
        <p:spPr>
          <a:xfrm flipV="1">
            <a:off x="10951595" y="2090059"/>
            <a:ext cx="0" cy="77526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18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536D-D80C-EF42-B8E7-BD7D9B6B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" y="410276"/>
            <a:ext cx="11896374" cy="3452040"/>
          </a:xfrm>
        </p:spPr>
        <p:txBody>
          <a:bodyPr>
            <a:normAutofit/>
          </a:bodyPr>
          <a:lstStyle/>
          <a:p>
            <a:r>
              <a:rPr lang="en-US" sz="2000" dirty="0"/>
              <a:t>Reminder: Kernel does not know packet it knows </a:t>
            </a:r>
            <a:r>
              <a:rPr lang="en-US" sz="2000" dirty="0" err="1"/>
              <a:t>sk_buff</a:t>
            </a:r>
            <a:r>
              <a:rPr lang="en-US" sz="2000" dirty="0"/>
              <a:t>.</a:t>
            </a:r>
          </a:p>
          <a:p>
            <a:r>
              <a:rPr lang="en-US" sz="2000" dirty="0">
                <a:highlight>
                  <a:srgbClr val="C0C0C0"/>
                </a:highlight>
              </a:rPr>
              <a:t>struct </a:t>
            </a:r>
            <a:r>
              <a:rPr lang="en-US" sz="2000" dirty="0" err="1">
                <a:highlight>
                  <a:srgbClr val="C0C0C0"/>
                </a:highlight>
              </a:rPr>
              <a:t>sk_buff</a:t>
            </a:r>
            <a:r>
              <a:rPr lang="en-US" sz="2000" dirty="0"/>
              <a:t> carries a u32 field – used as a bitmask - called mark </a:t>
            </a:r>
            <a:r>
              <a:rPr lang="en-US" sz="2000" dirty="0">
                <a:hlinkClick r:id="rId3"/>
              </a:rPr>
              <a:t>https://elixir.bootlin.com/linux/v5.16/source/include/linux/skbuff.h#L914</a:t>
            </a:r>
            <a:endParaRPr lang="en-US" sz="2000" dirty="0"/>
          </a:p>
          <a:p>
            <a:r>
              <a:rPr lang="en-US" sz="2000" dirty="0"/>
              <a:t>The mark is not part of the packet metadata but is part of </a:t>
            </a:r>
            <a:r>
              <a:rPr lang="en-US" sz="2000" dirty="0">
                <a:highlight>
                  <a:srgbClr val="C0C0C0"/>
                </a:highlight>
              </a:rPr>
              <a:t>struct </a:t>
            </a:r>
            <a:r>
              <a:rPr lang="en-US" sz="2000" dirty="0" err="1">
                <a:highlight>
                  <a:srgbClr val="C0C0C0"/>
                </a:highlight>
              </a:rPr>
              <a:t>sk_buff</a:t>
            </a:r>
            <a:r>
              <a:rPr lang="en-US" sz="2000" dirty="0"/>
              <a:t>.</a:t>
            </a:r>
          </a:p>
          <a:p>
            <a:r>
              <a:rPr lang="en-US" sz="2000" dirty="0"/>
              <a:t>Networking stack can read, write and use the mark for decision making. A common example is marking packet by iptables and then use the mark during routing decision (e.g., route via a specific table).</a:t>
            </a:r>
          </a:p>
          <a:p>
            <a:r>
              <a:rPr lang="en-US" sz="2000" b="1" dirty="0"/>
              <a:t>Warning!</a:t>
            </a:r>
            <a:r>
              <a:rPr lang="en-US" sz="2000" dirty="0"/>
              <a:t>: it is common to have multiple parts of the net stack using the mark </a:t>
            </a:r>
            <a:r>
              <a:rPr lang="en-US" sz="2000" dirty="0">
                <a:hlinkClick r:id="rId4"/>
              </a:rPr>
              <a:t>https://reposhub.com/python/networking-programming/fwmark-registry.html</a:t>
            </a:r>
            <a:r>
              <a:rPr lang="en-US" sz="2000" dirty="0"/>
              <a:t> 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DD52B-95E2-0C46-B095-1DF184AC5107}"/>
              </a:ext>
            </a:extLst>
          </p:cNvPr>
          <p:cNvSpPr txBox="1"/>
          <p:nvPr/>
        </p:nvSpPr>
        <p:spPr>
          <a:xfrm>
            <a:off x="0" y="0"/>
            <a:ext cx="294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is Packet Mark?</a:t>
            </a:r>
          </a:p>
        </p:txBody>
      </p:sp>
    </p:spTree>
    <p:extLst>
      <p:ext uri="{BB962C8B-B14F-4D97-AF65-F5344CB8AC3E}">
        <p14:creationId xmlns:p14="http://schemas.microsoft.com/office/powerpoint/2010/main" val="346399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536D-D80C-EF42-B8E7-BD7D9B6B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9" y="410276"/>
            <a:ext cx="10122159" cy="606759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err="1"/>
              <a:t>xtables</a:t>
            </a:r>
            <a:r>
              <a:rPr lang="en-US" sz="2200" dirty="0"/>
              <a:t> {iptables, ip6tables, </a:t>
            </a:r>
            <a:r>
              <a:rPr lang="en-US" sz="2200" dirty="0" err="1"/>
              <a:t>arptables</a:t>
            </a:r>
            <a:r>
              <a:rPr lang="en-US" sz="2200" dirty="0"/>
              <a:t>, </a:t>
            </a:r>
            <a:r>
              <a:rPr lang="en-US" sz="2200" dirty="0" err="1"/>
              <a:t>ebtables</a:t>
            </a:r>
            <a:r>
              <a:rPr lang="en-US" sz="2200" dirty="0"/>
              <a:t>} are kernel modules that registers with </a:t>
            </a:r>
            <a:r>
              <a:rPr lang="en-US" sz="2200" dirty="0" err="1"/>
              <a:t>netfilter</a:t>
            </a:r>
            <a:r>
              <a:rPr lang="en-US" sz="2200" dirty="0"/>
              <a:t> hooks. They operate using the more-or-less the same concepts.</a:t>
            </a:r>
          </a:p>
          <a:p>
            <a:r>
              <a:rPr lang="en-US" sz="2200" dirty="0" err="1"/>
              <a:t>xtables</a:t>
            </a:r>
            <a:r>
              <a:rPr lang="en-US" sz="2200" dirty="0"/>
              <a:t> consists of chains. Each chain is called in a specific </a:t>
            </a:r>
            <a:r>
              <a:rPr lang="en-US" sz="2200" dirty="0" err="1"/>
              <a:t>netfilter</a:t>
            </a:r>
            <a:r>
              <a:rPr lang="en-US" sz="2200" dirty="0"/>
              <a:t> hook for example</a:t>
            </a:r>
          </a:p>
          <a:p>
            <a:pPr lvl="1"/>
            <a:r>
              <a:rPr lang="en-US" sz="1500" b="1" dirty="0"/>
              <a:t>PREROUTING</a:t>
            </a:r>
            <a:r>
              <a:rPr lang="en-US" sz="1500" dirty="0"/>
              <a:t> (IP_PRE_ROUTING):</a:t>
            </a:r>
            <a:r>
              <a:rPr lang="en-US" sz="1500" b="1" dirty="0"/>
              <a:t> </a:t>
            </a:r>
            <a:r>
              <a:rPr lang="en-US" sz="1500" dirty="0"/>
              <a:t>called before routing decision is made</a:t>
            </a:r>
          </a:p>
          <a:p>
            <a:pPr lvl="1"/>
            <a:r>
              <a:rPr lang="en-US" sz="1500" b="1" dirty="0"/>
              <a:t>INPUT </a:t>
            </a:r>
            <a:r>
              <a:rPr lang="en-US" sz="1500" dirty="0"/>
              <a:t>(IP_LOCAL_IN): after routing logic. If packet is *not* forwarded and destinated to local machine (irrespective of registered listener or not).</a:t>
            </a:r>
          </a:p>
          <a:p>
            <a:pPr lvl="1"/>
            <a:r>
              <a:rPr lang="en-US" sz="1500" b="1" dirty="0"/>
              <a:t>FORWARD </a:t>
            </a:r>
            <a:r>
              <a:rPr lang="en-US" sz="1500" dirty="0"/>
              <a:t>(IP_FORWARD): after routing logic. If packet is *not* destinated to local machine. More on this in TX path.</a:t>
            </a:r>
          </a:p>
          <a:p>
            <a:pPr lvl="1"/>
            <a:r>
              <a:rPr lang="en-US" sz="1500" dirty="0"/>
              <a:t>… : when we talk about TX/egress path.</a:t>
            </a:r>
            <a:endParaRPr lang="en-US" sz="1900" dirty="0"/>
          </a:p>
          <a:p>
            <a:r>
              <a:rPr lang="en-US" sz="2200" dirty="0"/>
              <a:t>Each chain consists of </a:t>
            </a:r>
            <a:r>
              <a:rPr lang="en-US" sz="2200" dirty="0">
                <a:hlinkClick r:id="rId3"/>
              </a:rPr>
              <a:t>tables</a:t>
            </a:r>
            <a:r>
              <a:rPr lang="en-US" sz="2200" dirty="0"/>
              <a:t>. Each table consists of </a:t>
            </a:r>
            <a:r>
              <a:rPr lang="en-US" sz="2200" b="1" i="1" dirty="0"/>
              <a:t>rules</a:t>
            </a:r>
            <a:r>
              <a:rPr lang="en-US" sz="2200" dirty="0"/>
              <a:t>. The rules are evaluated in order. Rules are either terminal or not. </a:t>
            </a:r>
          </a:p>
          <a:p>
            <a:r>
              <a:rPr lang="en-US" sz="2200" dirty="0"/>
              <a:t>Commands look like </a:t>
            </a:r>
            <a:r>
              <a:rPr lang="en-US" sz="2200" dirty="0">
                <a:highlight>
                  <a:srgbClr val="C0C0C0"/>
                </a:highlight>
              </a:rPr>
              <a:t>$ iptables –I  &lt;TABLE&gt; 2 -s &lt;IP&gt; -j &lt;ACTION&gt; </a:t>
            </a:r>
            <a:r>
              <a:rPr lang="en-US" sz="2200" dirty="0"/>
              <a:t> generally following </a:t>
            </a:r>
            <a:r>
              <a:rPr lang="en-US" sz="2200" dirty="0">
                <a:highlight>
                  <a:srgbClr val="C0C0C0"/>
                </a:highlight>
              </a:rPr>
              <a:t>&lt;table&gt; &lt;match expression&gt; &lt;action expression&gt;</a:t>
            </a:r>
          </a:p>
          <a:p>
            <a:r>
              <a:rPr lang="en-US" sz="2200" dirty="0" err="1"/>
              <a:t>conntrack</a:t>
            </a:r>
            <a:r>
              <a:rPr lang="en-US" sz="2200" dirty="0"/>
              <a:t> is in kernel memory table that holds status of active </a:t>
            </a:r>
            <a:r>
              <a:rPr lang="en-US" sz="2200" dirty="0" err="1"/>
              <a:t>tcp</a:t>
            </a:r>
            <a:r>
              <a:rPr lang="en-US" sz="2200" dirty="0"/>
              <a:t> connections. </a:t>
            </a:r>
            <a:r>
              <a:rPr lang="en-US" sz="2200" dirty="0" err="1"/>
              <a:t>conntrack</a:t>
            </a:r>
            <a:r>
              <a:rPr lang="en-US" sz="2200" dirty="0"/>
              <a:t> is </a:t>
            </a:r>
            <a:r>
              <a:rPr lang="en-US" sz="2200" b="1" i="1" dirty="0"/>
              <a:t>updated</a:t>
            </a:r>
            <a:r>
              <a:rPr lang="en-US" sz="2200" dirty="0"/>
              <a:t> *after* iptables processing.</a:t>
            </a:r>
          </a:p>
          <a:p>
            <a:r>
              <a:rPr lang="en-US" sz="2200" dirty="0" err="1"/>
              <a:t>xtables</a:t>
            </a:r>
            <a:r>
              <a:rPr lang="en-US" sz="2200" dirty="0"/>
              <a:t> processing is stateless. </a:t>
            </a:r>
            <a:r>
              <a:rPr lang="en-US" sz="2200" dirty="0" err="1"/>
              <a:t>xtables</a:t>
            </a:r>
            <a:r>
              <a:rPr lang="en-US" sz="2200" dirty="0"/>
              <a:t> modules integrates with </a:t>
            </a:r>
            <a:r>
              <a:rPr lang="en-US" sz="2200" dirty="0" err="1"/>
              <a:t>conntrack</a:t>
            </a:r>
            <a:r>
              <a:rPr lang="en-US" sz="2200" dirty="0"/>
              <a:t> allowing you to do stateful processing (e.g., </a:t>
            </a:r>
            <a:r>
              <a:rPr lang="en-US" sz="2200" dirty="0">
                <a:highlight>
                  <a:srgbClr val="C0C0C0"/>
                </a:highlight>
              </a:rPr>
              <a:t>if *</a:t>
            </a:r>
            <a:r>
              <a:rPr lang="en-US" sz="2200" dirty="0" err="1">
                <a:highlight>
                  <a:srgbClr val="C0C0C0"/>
                </a:highlight>
              </a:rPr>
              <a:t>tcp</a:t>
            </a:r>
            <a:r>
              <a:rPr lang="en-US" sz="2200" dirty="0">
                <a:highlight>
                  <a:srgbClr val="C0C0C0"/>
                </a:highlight>
              </a:rPr>
              <a:t>* packet is part of existing connection then &lt;action&gt;</a:t>
            </a:r>
            <a:r>
              <a:rPr lang="en-US" sz="2200" dirty="0"/>
              <a:t>). </a:t>
            </a:r>
            <a:r>
              <a:rPr lang="en-US" sz="2200" dirty="0" err="1"/>
              <a:t>xtables</a:t>
            </a:r>
            <a:r>
              <a:rPr lang="en-US" sz="2200" dirty="0"/>
              <a:t> can read, write, use </a:t>
            </a:r>
            <a:r>
              <a:rPr lang="en-US" sz="2200" dirty="0" err="1"/>
              <a:t>sk_buff</a:t>
            </a:r>
            <a:r>
              <a:rPr lang="en-US" sz="2200" dirty="0"/>
              <a:t> marks.</a:t>
            </a:r>
          </a:p>
          <a:p>
            <a:r>
              <a:rPr lang="en-US" sz="2200" dirty="0" err="1"/>
              <a:t>xtables</a:t>
            </a:r>
            <a:r>
              <a:rPr lang="en-US" sz="2200" dirty="0"/>
              <a:t> and </a:t>
            </a:r>
            <a:r>
              <a:rPr lang="en-US" sz="2200" dirty="0" err="1"/>
              <a:t>conntrack</a:t>
            </a:r>
            <a:r>
              <a:rPr lang="en-US" sz="2200" dirty="0"/>
              <a:t> both have their own their </a:t>
            </a:r>
            <a:r>
              <a:rPr lang="en-US" sz="2200" dirty="0" err="1"/>
              <a:t>userspace</a:t>
            </a:r>
            <a:r>
              <a:rPr lang="en-US" sz="2200" dirty="0"/>
              <a:t> tooling*. </a:t>
            </a:r>
            <a:r>
              <a:rPr lang="en-US" sz="2200" dirty="0" err="1"/>
              <a:t>netlink</a:t>
            </a:r>
            <a:r>
              <a:rPr lang="en-US" sz="2200" dirty="0"/>
              <a:t> supports </a:t>
            </a:r>
            <a:r>
              <a:rPr lang="en-US" sz="2200" dirty="0" err="1"/>
              <a:t>conntrack</a:t>
            </a:r>
            <a:r>
              <a:rPr lang="en-US" sz="2200" dirty="0"/>
              <a:t> (which technically part of </a:t>
            </a:r>
            <a:r>
              <a:rPr lang="en-US" sz="2200" dirty="0" err="1"/>
              <a:t>netstack</a:t>
            </a:r>
            <a:r>
              <a:rPr lang="en-US" sz="2200" dirty="0"/>
              <a:t>) but does not support </a:t>
            </a:r>
            <a:r>
              <a:rPr lang="en-US" sz="2200" dirty="0" err="1"/>
              <a:t>xtables</a:t>
            </a:r>
            <a:r>
              <a:rPr lang="en-US" sz="2200" dirty="0"/>
              <a:t> which is not part of the stack.</a:t>
            </a:r>
          </a:p>
          <a:p>
            <a:r>
              <a:rPr lang="en-US" sz="2200" dirty="0" err="1"/>
              <a:t>xtables</a:t>
            </a:r>
            <a:r>
              <a:rPr lang="en-US" sz="2200" dirty="0"/>
              <a:t> can stop processing packets and respond to packets (e.g., REJECT sends type 3 ICMP).</a:t>
            </a:r>
          </a:p>
          <a:p>
            <a:r>
              <a:rPr lang="en-US" sz="2200" dirty="0" err="1"/>
              <a:t>xtables</a:t>
            </a:r>
            <a:r>
              <a:rPr lang="en-US" sz="2200" dirty="0"/>
              <a:t> raw (pre routing) executing before </a:t>
            </a:r>
            <a:r>
              <a:rPr lang="en-US" sz="2200" dirty="0" err="1"/>
              <a:t>conntrack</a:t>
            </a:r>
            <a:r>
              <a:rPr lang="en-US" sz="2200" dirty="0"/>
              <a:t> </a:t>
            </a:r>
            <a:r>
              <a:rPr lang="en-US" altLang="ja-JP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 ¯\_(</a:t>
            </a:r>
            <a:r>
              <a:rPr lang="ja-JP" altLang="en-US" sz="1600" b="0" i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ツ</a:t>
            </a:r>
            <a:r>
              <a:rPr lang="en-US" altLang="ja-JP" sz="16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)_/¯</a:t>
            </a:r>
            <a:r>
              <a:rPr lang="en-US" sz="2200" dirty="0"/>
              <a:t>.</a:t>
            </a:r>
            <a:br>
              <a:rPr lang="en-US" sz="2200" dirty="0"/>
            </a:b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DD52B-95E2-0C46-B095-1DF184AC5107}"/>
              </a:ext>
            </a:extLst>
          </p:cNvPr>
          <p:cNvSpPr txBox="1"/>
          <p:nvPr/>
        </p:nvSpPr>
        <p:spPr>
          <a:xfrm>
            <a:off x="0" y="0"/>
            <a:ext cx="229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Next: </a:t>
            </a:r>
            <a:r>
              <a:rPr lang="en-US" sz="2400" b="1" dirty="0" err="1"/>
              <a:t>Prerouting</a:t>
            </a:r>
            <a:endParaRPr lang="en-US" sz="2400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A7F3C1-76A1-3248-ACB2-1E97110B5D28}"/>
              </a:ext>
            </a:extLst>
          </p:cNvPr>
          <p:cNvCxnSpPr>
            <a:cxnSpLocks/>
          </p:cNvCxnSpPr>
          <p:nvPr/>
        </p:nvCxnSpPr>
        <p:spPr>
          <a:xfrm flipV="1">
            <a:off x="10951595" y="791570"/>
            <a:ext cx="0" cy="77526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AAE046B-BCE3-AC44-86B8-D4450D8A7EB0}"/>
              </a:ext>
            </a:extLst>
          </p:cNvPr>
          <p:cNvSpPr/>
          <p:nvPr/>
        </p:nvSpPr>
        <p:spPr>
          <a:xfrm>
            <a:off x="10294877" y="1566839"/>
            <a:ext cx="1286828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xtables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pre-routing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3370E6E-D531-DE4F-BE60-65FED0F6F54E}"/>
              </a:ext>
            </a:extLst>
          </p:cNvPr>
          <p:cNvSpPr/>
          <p:nvPr/>
        </p:nvSpPr>
        <p:spPr>
          <a:xfrm>
            <a:off x="10367526" y="2919076"/>
            <a:ext cx="1141529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conntrack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45B5CF-B2E8-8E47-B87A-D7D6929834F8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0938291" y="2143807"/>
            <a:ext cx="0" cy="77526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91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536D-D80C-EF42-B8E7-BD7D9B6B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" y="410276"/>
            <a:ext cx="9364596" cy="6447724"/>
          </a:xfrm>
        </p:spPr>
        <p:txBody>
          <a:bodyPr>
            <a:normAutofit/>
          </a:bodyPr>
          <a:lstStyle/>
          <a:p>
            <a:r>
              <a:rPr lang="en-US" sz="2200" b="1" dirty="0"/>
              <a:t>Routing</a:t>
            </a:r>
            <a:r>
              <a:rPr lang="en-US" sz="2200" dirty="0"/>
              <a:t> </a:t>
            </a:r>
          </a:p>
          <a:p>
            <a:pPr lvl="1"/>
            <a:r>
              <a:rPr lang="en-US" sz="1800" dirty="0"/>
              <a:t>Linux is Policy Based. Kernel has a default routing table and user can add their own routing tables.</a:t>
            </a:r>
          </a:p>
          <a:p>
            <a:pPr lvl="1"/>
            <a:r>
              <a:rPr lang="en-US" sz="1800" dirty="0"/>
              <a:t>Routing tables are selected by route (from/to IPs) or by mark. Routing logic applies on table.</a:t>
            </a:r>
          </a:p>
          <a:p>
            <a:pPr lvl="1"/>
            <a:r>
              <a:rPr lang="en-US" sz="1800" dirty="0"/>
              <a:t>Routing Logic follows a “longest prefix to least match” using </a:t>
            </a:r>
            <a:r>
              <a:rPr lang="en-US" sz="1800" dirty="0" err="1"/>
              <a:t>trie</a:t>
            </a:r>
            <a:r>
              <a:rPr lang="en-US" sz="1800" dirty="0"/>
              <a:t> data structure. Routes are saved as path compressed routes. Default routes (e.g., to gateway) is fall back.</a:t>
            </a:r>
          </a:p>
          <a:p>
            <a:pPr lvl="1"/>
            <a:r>
              <a:rPr lang="en-US" sz="1800" dirty="0"/>
              <a:t>Routes metrics is used to evaluate which is a better route when a +1 are matched (e.g., multi-homed host).</a:t>
            </a:r>
          </a:p>
          <a:p>
            <a:pPr lvl="1"/>
            <a:r>
              <a:rPr lang="en-US" sz="1800" dirty="0"/>
              <a:t>Linux supports ECMP natively routes are selected based on a hash (hash is computed differently for every type of routing decision) </a:t>
            </a:r>
            <a:r>
              <a:rPr lang="en-US" sz="1800" dirty="0">
                <a:hlinkClick r:id="rId3"/>
              </a:rPr>
              <a:t>https://codecave.cc/multipath-routing-in-linux-part-2.html</a:t>
            </a:r>
            <a:r>
              <a:rPr lang="en-US" sz="1800" dirty="0"/>
              <a:t> this ensures that packets of same flows follow the same path (YMMV in case ECMP + LB, but that is not exactly Linux).</a:t>
            </a:r>
          </a:p>
          <a:p>
            <a:r>
              <a:rPr lang="en-US" sz="2200" b="1" dirty="0" err="1"/>
              <a:t>xtables</a:t>
            </a:r>
            <a:r>
              <a:rPr lang="en-US" sz="2200" dirty="0"/>
              <a:t>: input chain are then executed where you can mangle, rewrite, filter.</a:t>
            </a:r>
          </a:p>
          <a:p>
            <a:r>
              <a:rPr lang="en-US" sz="2200" b="1" dirty="0"/>
              <a:t>Protocol</a:t>
            </a:r>
            <a:r>
              <a:rPr lang="en-US" sz="2200" dirty="0"/>
              <a:t>:</a:t>
            </a:r>
          </a:p>
          <a:p>
            <a:pPr lvl="1"/>
            <a:r>
              <a:rPr lang="en-US" sz="1600" dirty="0"/>
              <a:t>Not all packets are then bubbled up to app.  For example, ICMP packets are processed at protocol level (</a:t>
            </a:r>
            <a:r>
              <a:rPr lang="en-US" sz="1600" dirty="0" err="1"/>
              <a:t>e.g</a:t>
            </a:r>
            <a:r>
              <a:rPr lang="en-US" sz="1600" dirty="0"/>
              <a:t>, responding with type 0 ECHO-RESPONSE to type 8 ECHO-REQUEST)</a:t>
            </a:r>
          </a:p>
          <a:p>
            <a:pPr lvl="1"/>
            <a:r>
              <a:rPr lang="en-US" sz="1600" dirty="0"/>
              <a:t>Some higher-level protocol packet processing: e.g., the 3-way hand-shake for TCP connection (which can be two way if </a:t>
            </a:r>
            <a:r>
              <a:rPr lang="en-US" sz="1600" i="1" dirty="0"/>
              <a:t>fast-open</a:t>
            </a:r>
            <a:r>
              <a:rPr lang="en-US" sz="1600" dirty="0"/>
              <a:t> is enabled).</a:t>
            </a:r>
          </a:p>
          <a:p>
            <a:pPr lvl="1"/>
            <a:r>
              <a:rPr lang="en-US" sz="1800" dirty="0"/>
              <a:t>TCP is notoriously complex implementation wise and has a out-of-band packets such as ack which are also handled by protocol (more on this shortly).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DD52B-95E2-0C46-B095-1DF184AC5107}"/>
              </a:ext>
            </a:extLst>
          </p:cNvPr>
          <p:cNvSpPr txBox="1"/>
          <p:nvPr/>
        </p:nvSpPr>
        <p:spPr>
          <a:xfrm>
            <a:off x="0" y="0"/>
            <a:ext cx="5445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Next: Routing -&gt; </a:t>
            </a:r>
            <a:r>
              <a:rPr lang="en-US" sz="2400" b="1" dirty="0" err="1"/>
              <a:t>xtables</a:t>
            </a:r>
            <a:r>
              <a:rPr lang="en-US" sz="2400" b="1" dirty="0"/>
              <a:t> Input -&gt; Protocol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2579A6F-C97E-834F-9D16-C73C84F7266F}"/>
              </a:ext>
            </a:extLst>
          </p:cNvPr>
          <p:cNvSpPr/>
          <p:nvPr/>
        </p:nvSpPr>
        <p:spPr>
          <a:xfrm>
            <a:off x="10088366" y="1607781"/>
            <a:ext cx="1141529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8AA43D3-A484-EF48-B389-BC569A0FC4E3}"/>
              </a:ext>
            </a:extLst>
          </p:cNvPr>
          <p:cNvSpPr/>
          <p:nvPr/>
        </p:nvSpPr>
        <p:spPr>
          <a:xfrm>
            <a:off x="10015716" y="2815901"/>
            <a:ext cx="1286828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xtables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input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9FA95F-73EE-8A45-BC48-38CFB4328B91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10659130" y="2184749"/>
            <a:ext cx="1" cy="63115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28402A-64EC-2942-8AE7-10CDA1AECF9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1229895" y="1896265"/>
            <a:ext cx="820143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51F698-2924-6A4B-B87D-7AA4F0547103}"/>
              </a:ext>
            </a:extLst>
          </p:cNvPr>
          <p:cNvSpPr txBox="1"/>
          <p:nvPr/>
        </p:nvSpPr>
        <p:spPr>
          <a:xfrm>
            <a:off x="11266490" y="3857174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2A1DB4C-EF5F-A84E-A75A-1241288DFB6E}"/>
              </a:ext>
            </a:extLst>
          </p:cNvPr>
          <p:cNvSpPr/>
          <p:nvPr/>
        </p:nvSpPr>
        <p:spPr>
          <a:xfrm>
            <a:off x="10015717" y="3938023"/>
            <a:ext cx="1286828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protocol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F91BC1-2823-7D47-854D-9664EC0C70B7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H="1" flipV="1">
            <a:off x="10659130" y="3392869"/>
            <a:ext cx="1" cy="54515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E6F129-84B2-EF44-8F48-995884EFC334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11302545" y="4226506"/>
            <a:ext cx="747493" cy="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2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536D-D80C-EF42-B8E7-BD7D9B6B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" y="613775"/>
            <a:ext cx="8906285" cy="6244225"/>
          </a:xfrm>
        </p:spPr>
        <p:txBody>
          <a:bodyPr>
            <a:normAutofit/>
          </a:bodyPr>
          <a:lstStyle/>
          <a:p>
            <a:r>
              <a:rPr lang="en-US" sz="1800" dirty="0"/>
              <a:t>Applications use listen(2) to “subscribe” to packets With:</a:t>
            </a:r>
          </a:p>
          <a:p>
            <a:pPr lvl="1"/>
            <a:r>
              <a:rPr lang="en-US" sz="1400" dirty="0"/>
              <a:t>prior </a:t>
            </a:r>
            <a:r>
              <a:rPr lang="en-US" sz="1400" dirty="0">
                <a:highlight>
                  <a:srgbClr val="C0C0C0"/>
                </a:highlight>
              </a:rPr>
              <a:t>socket(2)</a:t>
            </a:r>
            <a:r>
              <a:rPr lang="en-US" sz="1400" dirty="0"/>
              <a:t> call setting</a:t>
            </a:r>
          </a:p>
          <a:p>
            <a:pPr lvl="2"/>
            <a:r>
              <a:rPr lang="en-US" sz="1200" dirty="0"/>
              <a:t>Socket type AF_NET vs AF_XDP vs AF_PACKET etc..</a:t>
            </a:r>
          </a:p>
          <a:p>
            <a:pPr lvl="2"/>
            <a:r>
              <a:rPr lang="en-US" sz="1200" dirty="0"/>
              <a:t>Protocol SOCK_STREAM (TCP) v SOCK_DGRAM (UDP) v SOCK_RAW</a:t>
            </a:r>
          </a:p>
          <a:p>
            <a:pPr lvl="1"/>
            <a:r>
              <a:rPr lang="en-US" sz="1400" dirty="0"/>
              <a:t>Prior </a:t>
            </a:r>
            <a:r>
              <a:rPr lang="en-US" sz="1400" dirty="0">
                <a:highlight>
                  <a:srgbClr val="C0C0C0"/>
                </a:highlight>
              </a:rPr>
              <a:t>bind(2)</a:t>
            </a:r>
            <a:r>
              <a:rPr lang="en-US" sz="1400" dirty="0"/>
              <a:t> call with </a:t>
            </a:r>
            <a:r>
              <a:rPr lang="en-US" sz="1400" dirty="0">
                <a:highlight>
                  <a:srgbClr val="C0C0C0"/>
                </a:highlight>
              </a:rPr>
              <a:t>struct </a:t>
            </a:r>
            <a:r>
              <a:rPr lang="en-US" sz="1400" dirty="0" err="1">
                <a:highlight>
                  <a:srgbClr val="C0C0C0"/>
                </a:highlight>
              </a:rPr>
              <a:t>sockaddr_in</a:t>
            </a:r>
            <a:r>
              <a:rPr lang="en-US" sz="1400" dirty="0">
                <a:highlight>
                  <a:srgbClr val="C0C0C0"/>
                </a:highlight>
              </a:rPr>
              <a:t> </a:t>
            </a:r>
            <a:r>
              <a:rPr lang="en-US" sz="1400" dirty="0"/>
              <a:t>which enables listening to specific address or address family or all addresses assigned to host.</a:t>
            </a:r>
          </a:p>
          <a:p>
            <a:r>
              <a:rPr lang="en-US" sz="1800" dirty="0"/>
              <a:t>Once called</a:t>
            </a:r>
          </a:p>
          <a:p>
            <a:pPr lvl="1"/>
            <a:r>
              <a:rPr lang="en-US" sz="1400" dirty="0"/>
              <a:t>Two dedicated buffers are allocated for that sockets.</a:t>
            </a:r>
          </a:p>
          <a:p>
            <a:pPr lvl="1"/>
            <a:r>
              <a:rPr lang="en-US" sz="1400" dirty="0"/>
              <a:t>One for Send another for Receive</a:t>
            </a:r>
          </a:p>
          <a:p>
            <a:r>
              <a:rPr lang="en-US" sz="1800" dirty="0"/>
              <a:t>The buffers are controlled by </a:t>
            </a:r>
            <a:r>
              <a:rPr lang="en-US" sz="1800" dirty="0" err="1">
                <a:highlight>
                  <a:srgbClr val="C0C0C0"/>
                </a:highlight>
              </a:rPr>
              <a:t>setsockopt</a:t>
            </a:r>
            <a:r>
              <a:rPr lang="en-US" sz="1800" dirty="0">
                <a:highlight>
                  <a:srgbClr val="C0C0C0"/>
                </a:highlight>
              </a:rPr>
              <a:t>(2)</a:t>
            </a:r>
            <a:r>
              <a:rPr lang="en-US" sz="1800" dirty="0"/>
              <a:t> + </a:t>
            </a:r>
            <a:r>
              <a:rPr lang="en-US" sz="1800" dirty="0">
                <a:highlight>
                  <a:srgbClr val="C0C0C0"/>
                </a:highlight>
              </a:rPr>
              <a:t>SO_SNDBUF</a:t>
            </a:r>
            <a:r>
              <a:rPr lang="en-US" sz="1800" dirty="0"/>
              <a:t> and </a:t>
            </a:r>
            <a:r>
              <a:rPr lang="en-US" sz="1800" dirty="0">
                <a:highlight>
                  <a:srgbClr val="C0C0C0"/>
                </a:highlight>
              </a:rPr>
              <a:t>SO_RCVBUF</a:t>
            </a:r>
            <a:r>
              <a:rPr lang="en-US" sz="1800" dirty="0"/>
              <a:t>. The defaults are inherited from </a:t>
            </a:r>
            <a:r>
              <a:rPr lang="en-US" sz="1800" dirty="0">
                <a:highlight>
                  <a:srgbClr val="C0C0C0"/>
                </a:highlight>
              </a:rPr>
              <a:t>/proc/sys/net/{ r/w}</a:t>
            </a:r>
            <a:r>
              <a:rPr lang="en-US" sz="1800" dirty="0" err="1">
                <a:highlight>
                  <a:srgbClr val="C0C0C0"/>
                </a:highlight>
              </a:rPr>
              <a:t>mem_default</a:t>
            </a:r>
            <a:r>
              <a:rPr lang="en-US" sz="1800" dirty="0"/>
              <a:t> apps cannot exceed </a:t>
            </a:r>
            <a:r>
              <a:rPr lang="en-US" sz="1800" dirty="0">
                <a:highlight>
                  <a:srgbClr val="C0C0C0"/>
                </a:highlight>
              </a:rPr>
              <a:t>/proc/sys/net/{ r/w}</a:t>
            </a:r>
            <a:r>
              <a:rPr lang="en-US" sz="1800" dirty="0" err="1">
                <a:highlight>
                  <a:srgbClr val="C0C0C0"/>
                </a:highlight>
              </a:rPr>
              <a:t>mem_max</a:t>
            </a:r>
            <a:endParaRPr lang="en-US" sz="1800" dirty="0">
              <a:highlight>
                <a:srgbClr val="C0C0C0"/>
              </a:highlight>
            </a:endParaRPr>
          </a:p>
          <a:p>
            <a:r>
              <a:rPr lang="en-US" sz="1800" dirty="0"/>
              <a:t>If no space available in these buffers packet will be dropped (</a:t>
            </a:r>
            <a:r>
              <a:rPr lang="en-US" sz="1800" dirty="0">
                <a:highlight>
                  <a:srgbClr val="C0C0C0"/>
                </a:highlight>
              </a:rPr>
              <a:t>netstat </a:t>
            </a:r>
            <a:r>
              <a:rPr lang="en-US" sz="1800" dirty="0"/>
              <a:t>output).  </a:t>
            </a:r>
            <a:endParaRPr lang="en-US" sz="1800" dirty="0">
              <a:highlight>
                <a:srgbClr val="C0C0C0"/>
              </a:highlight>
            </a:endParaRPr>
          </a:p>
          <a:p>
            <a:r>
              <a:rPr lang="en-US" sz="1800" dirty="0"/>
              <a:t>Attached – if any – </a:t>
            </a:r>
            <a:r>
              <a:rPr lang="en-US" sz="1800" dirty="0" err="1"/>
              <a:t>bpf</a:t>
            </a:r>
            <a:r>
              <a:rPr lang="en-US" sz="1800" dirty="0"/>
              <a:t> sock programs will execute before placing buffers in in sock buffers.</a:t>
            </a:r>
          </a:p>
          <a:p>
            <a:r>
              <a:rPr lang="en-US" sz="1800" dirty="0"/>
              <a:t>Payload pointer are then placed into sock buffer. </a:t>
            </a:r>
            <a:r>
              <a:rPr lang="en-US" sz="1800" dirty="0" err="1"/>
              <a:t>sk_buff</a:t>
            </a:r>
            <a:r>
              <a:rPr lang="en-US" sz="1800" dirty="0"/>
              <a:t> is then deallocated.</a:t>
            </a:r>
          </a:p>
          <a:p>
            <a:r>
              <a:rPr lang="en-US" sz="1800" dirty="0" err="1">
                <a:highlight>
                  <a:srgbClr val="C0C0C0"/>
                </a:highlight>
              </a:rPr>
              <a:t>recv</a:t>
            </a:r>
            <a:r>
              <a:rPr lang="en-US" sz="1800" dirty="0">
                <a:highlight>
                  <a:srgbClr val="C0C0C0"/>
                </a:highlight>
              </a:rPr>
              <a:t>(2)</a:t>
            </a:r>
            <a:r>
              <a:rPr lang="en-US" sz="1800" dirty="0"/>
              <a:t> copies these from buffers into application allocation buffers.</a:t>
            </a:r>
          </a:p>
          <a:p>
            <a:r>
              <a:rPr lang="en-US" sz="1800" dirty="0"/>
              <a:t>Non blocking sockets (via </a:t>
            </a:r>
            <a:r>
              <a:rPr lang="en-US" sz="1800" dirty="0">
                <a:highlight>
                  <a:srgbClr val="C0C0C0"/>
                </a:highlight>
              </a:rPr>
              <a:t>SO_NONBLOCK</a:t>
            </a:r>
            <a:r>
              <a:rPr lang="en-US" sz="1800" dirty="0"/>
              <a:t>/</a:t>
            </a:r>
            <a:r>
              <a:rPr lang="en-US" sz="1800" dirty="0" err="1">
                <a:highlight>
                  <a:srgbClr val="C0C0C0"/>
                </a:highlight>
              </a:rPr>
              <a:t>epoll</a:t>
            </a:r>
            <a:r>
              <a:rPr lang="en-US" sz="1800" dirty="0">
                <a:highlight>
                  <a:srgbClr val="C0C0C0"/>
                </a:highlight>
              </a:rPr>
              <a:t>(2)</a:t>
            </a:r>
            <a:r>
              <a:rPr lang="en-US" sz="1800" dirty="0"/>
              <a:t>) looks at these buffers. </a:t>
            </a:r>
          </a:p>
          <a:p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DD52B-95E2-0C46-B095-1DF184AC5107}"/>
              </a:ext>
            </a:extLst>
          </p:cNvPr>
          <p:cNvSpPr txBox="1"/>
          <p:nvPr/>
        </p:nvSpPr>
        <p:spPr>
          <a:xfrm>
            <a:off x="0" y="0"/>
            <a:ext cx="264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Next: Socket -&gt; app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35B6F9-31B5-3B48-AD3F-8245E50412FF}"/>
              </a:ext>
            </a:extLst>
          </p:cNvPr>
          <p:cNvSpPr/>
          <p:nvPr/>
        </p:nvSpPr>
        <p:spPr>
          <a:xfrm>
            <a:off x="9293533" y="4722318"/>
            <a:ext cx="2667091" cy="426401"/>
          </a:xfrm>
          <a:prstGeom prst="roundRect">
            <a:avLst>
              <a:gd name="adj" fmla="val 7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066FE3-F934-5344-850E-5434CC14D68F}"/>
              </a:ext>
            </a:extLst>
          </p:cNvPr>
          <p:cNvSpPr/>
          <p:nvPr/>
        </p:nvSpPr>
        <p:spPr>
          <a:xfrm rot="16200000">
            <a:off x="9305284" y="3297482"/>
            <a:ext cx="1402916" cy="426401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AD6CA8-8340-4A4C-AC36-437966FB4847}"/>
              </a:ext>
            </a:extLst>
          </p:cNvPr>
          <p:cNvCxnSpPr>
            <a:cxnSpLocks/>
          </p:cNvCxnSpPr>
          <p:nvPr/>
        </p:nvCxnSpPr>
        <p:spPr>
          <a:xfrm flipH="1">
            <a:off x="9994573" y="3148631"/>
            <a:ext cx="12169" cy="84892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BC21F1-3E71-8B4C-8E64-34C97C22101C}"/>
              </a:ext>
            </a:extLst>
          </p:cNvPr>
          <p:cNvSpPr/>
          <p:nvPr/>
        </p:nvSpPr>
        <p:spPr>
          <a:xfrm rot="16200000">
            <a:off x="10315189" y="3297482"/>
            <a:ext cx="1402916" cy="426401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A5B835-BFAF-8547-B196-A9314CDCDAE1}"/>
              </a:ext>
            </a:extLst>
          </p:cNvPr>
          <p:cNvCxnSpPr>
            <a:cxnSpLocks/>
          </p:cNvCxnSpPr>
          <p:nvPr/>
        </p:nvCxnSpPr>
        <p:spPr>
          <a:xfrm flipV="1">
            <a:off x="11016647" y="3051901"/>
            <a:ext cx="0" cy="94565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AB4FD8-C558-414E-9E35-9A13FF4EB929}"/>
              </a:ext>
            </a:extLst>
          </p:cNvPr>
          <p:cNvCxnSpPr>
            <a:cxnSpLocks/>
            <a:stCxn id="32" idx="2"/>
            <a:endCxn id="10" idx="3"/>
          </p:cNvCxnSpPr>
          <p:nvPr/>
        </p:nvCxnSpPr>
        <p:spPr>
          <a:xfrm>
            <a:off x="10496810" y="1757043"/>
            <a:ext cx="519838" cy="105218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8758D9F-4182-7F4C-809A-43AB27B118B3}"/>
              </a:ext>
            </a:extLst>
          </p:cNvPr>
          <p:cNvSpPr/>
          <p:nvPr/>
        </p:nvSpPr>
        <p:spPr>
          <a:xfrm>
            <a:off x="9429158" y="1468560"/>
            <a:ext cx="2135304" cy="288483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protocol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A55691-2C06-3942-8429-54B2AC723A5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496810" y="726510"/>
            <a:ext cx="0" cy="7420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0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536D-D80C-EF42-B8E7-BD7D9B6B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" y="613775"/>
            <a:ext cx="8906285" cy="624422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Listening sockets of type AF_INET (</a:t>
            </a:r>
            <a:r>
              <a:rPr lang="en-US" sz="2000" dirty="0" err="1"/>
              <a:t>tcp</a:t>
            </a:r>
            <a:r>
              <a:rPr lang="en-US" sz="2000" dirty="0"/>
              <a:t>) has two logical queues (physically they are one queue):</a:t>
            </a:r>
          </a:p>
          <a:p>
            <a:pPr lvl="1"/>
            <a:r>
              <a:rPr lang="en-US" sz="1800" dirty="0"/>
              <a:t>Once a SYN packet is received the corresponding SYN-ACK (and retried. Count is configured by </a:t>
            </a:r>
            <a:r>
              <a:rPr lang="en-US" sz="1800" dirty="0">
                <a:highlight>
                  <a:srgbClr val="C0C0C0"/>
                </a:highlight>
              </a:rPr>
              <a:t>/proc/sys/net/core/</a:t>
            </a:r>
            <a:r>
              <a:rPr lang="en-US" sz="1800" dirty="0" err="1">
                <a:highlight>
                  <a:srgbClr val="C0C0C0"/>
                </a:highlight>
              </a:rPr>
              <a:t>tcp_synack_retries</a:t>
            </a:r>
            <a:r>
              <a:rPr lang="en-US" sz="1800" dirty="0"/>
              <a:t>) is sent back and the connection is placed in </a:t>
            </a:r>
            <a:r>
              <a:rPr lang="en-US" sz="1800" b="1" dirty="0"/>
              <a:t>SYN queue.</a:t>
            </a:r>
          </a:p>
          <a:p>
            <a:pPr lvl="1"/>
            <a:r>
              <a:rPr lang="en-US" sz="1800" dirty="0"/>
              <a:t>When the client sends ACK the connection is moved to </a:t>
            </a:r>
            <a:r>
              <a:rPr lang="en-US" sz="1800" b="1" dirty="0"/>
              <a:t>accept queue.</a:t>
            </a:r>
          </a:p>
          <a:p>
            <a:pPr lvl="1"/>
            <a:r>
              <a:rPr lang="en-US" sz="1800" dirty="0"/>
              <a:t>Apps calling accept(2) pulls from these queues not from the SND/RCV buffers.</a:t>
            </a:r>
          </a:p>
          <a:p>
            <a:pPr lvl="1"/>
            <a:r>
              <a:rPr lang="en-US" sz="1800" dirty="0"/>
              <a:t>Because the same principals (as sock buffers) apply </a:t>
            </a:r>
            <a:r>
              <a:rPr lang="en-US" sz="1800" dirty="0" err="1"/>
              <a:t>epoll</a:t>
            </a:r>
            <a:r>
              <a:rPr lang="en-US" sz="1800" dirty="0"/>
              <a:t> works as well with accept(2).</a:t>
            </a:r>
          </a:p>
          <a:p>
            <a:r>
              <a:rPr lang="en-US" sz="2200" dirty="0"/>
              <a:t>SYN queue can be replaced with SYN cookies (settings: </a:t>
            </a:r>
            <a:r>
              <a:rPr lang="en-US" sz="1600" b="0" i="0" dirty="0">
                <a:solidFill>
                  <a:srgbClr val="111111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/proc/sys/net/ipv4/</a:t>
            </a:r>
            <a:r>
              <a:rPr lang="en-US" sz="1600" b="0" i="0" dirty="0" err="1">
                <a:solidFill>
                  <a:srgbClr val="111111"/>
                </a:solidFill>
                <a:effectLst/>
                <a:highlight>
                  <a:srgbClr val="C0C0C0"/>
                </a:highlight>
                <a:latin typeface="Menlo" panose="020B0609030804020204" pitchFamily="49" charset="0"/>
              </a:rPr>
              <a:t>tcp_syncookies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2200" dirty="0"/>
              <a:t>: SC are calculated/magic # placed in SEQ field of SYNACK packet. The host does not maintain SYN queue. The final ACK in 3 way handshake’s SEQ field value can be decoded to create the original SYN state.</a:t>
            </a:r>
          </a:p>
          <a:p>
            <a:r>
              <a:rPr lang="en-US" sz="2200" dirty="0"/>
              <a:t>The entire process is bypassed (connection is placed directly in accept queue) when TCP fast open (rfc:7413) is used.</a:t>
            </a:r>
          </a:p>
          <a:p>
            <a:r>
              <a:rPr lang="en-US" sz="2200" dirty="0"/>
              <a:t>The queue size is controlled by </a:t>
            </a:r>
            <a:r>
              <a:rPr lang="en-US" sz="2200" dirty="0">
                <a:highlight>
                  <a:srgbClr val="C0C0C0"/>
                </a:highlight>
              </a:rPr>
              <a:t>proc/sys/net/core/</a:t>
            </a:r>
            <a:r>
              <a:rPr lang="en-US" sz="2200" dirty="0" err="1">
                <a:highlight>
                  <a:srgbClr val="C0C0C0"/>
                </a:highlight>
              </a:rPr>
              <a:t>somaxconn</a:t>
            </a:r>
            <a:r>
              <a:rPr lang="en-US" sz="2200" dirty="0"/>
              <a:t> or the </a:t>
            </a:r>
            <a:r>
              <a:rPr lang="en-US" sz="2200" i="1" dirty="0"/>
              <a:t>backlog</a:t>
            </a:r>
            <a:r>
              <a:rPr lang="en-US" sz="2200" dirty="0"/>
              <a:t> argument of </a:t>
            </a:r>
            <a:r>
              <a:rPr lang="en-US" sz="2200" dirty="0">
                <a:highlight>
                  <a:srgbClr val="C0C0C0"/>
                </a:highlight>
              </a:rPr>
              <a:t>listen(2)</a:t>
            </a:r>
            <a:r>
              <a:rPr lang="en-US" sz="2200" dirty="0"/>
              <a:t> When the queue is full connection attempts will result into ICMP type 3 (connection refused). Drop Stats via </a:t>
            </a:r>
            <a:r>
              <a:rPr lang="en-US" sz="2200" dirty="0" err="1">
                <a:highlight>
                  <a:srgbClr val="C0C0C0"/>
                </a:highlight>
              </a:rPr>
              <a:t>nstat</a:t>
            </a:r>
            <a:r>
              <a:rPr lang="en-US" sz="2200" dirty="0">
                <a:highlight>
                  <a:srgbClr val="C0C0C0"/>
                </a:highlight>
              </a:rPr>
              <a:t> -</a:t>
            </a:r>
            <a:r>
              <a:rPr lang="en-US" sz="2200" dirty="0" err="1">
                <a:highlight>
                  <a:srgbClr val="C0C0C0"/>
                </a:highlight>
              </a:rPr>
              <a:t>az</a:t>
            </a:r>
            <a:r>
              <a:rPr lang="en-US" sz="2200" dirty="0">
                <a:highlight>
                  <a:srgbClr val="C0C0C0"/>
                </a:highlight>
              </a:rPr>
              <a:t> </a:t>
            </a:r>
            <a:r>
              <a:rPr lang="en-US" sz="2200" dirty="0" err="1">
                <a:highlight>
                  <a:srgbClr val="C0C0C0"/>
                </a:highlight>
              </a:rPr>
              <a:t>TcpExtListenDrops</a:t>
            </a:r>
            <a:r>
              <a:rPr lang="en-US" sz="2200" dirty="0"/>
              <a:t> </a:t>
            </a:r>
            <a:br>
              <a:rPr lang="en-US" sz="2200" dirty="0"/>
            </a:br>
            <a:endParaRPr lang="en-US" sz="2200" dirty="0">
              <a:highlight>
                <a:srgbClr val="C0C0C0"/>
              </a:highlight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DD52B-95E2-0C46-B095-1DF184AC5107}"/>
              </a:ext>
            </a:extLst>
          </p:cNvPr>
          <p:cNvSpPr txBox="1"/>
          <p:nvPr/>
        </p:nvSpPr>
        <p:spPr>
          <a:xfrm>
            <a:off x="-1" y="0"/>
            <a:ext cx="551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Next: Protocol: </a:t>
            </a:r>
            <a:r>
              <a:rPr lang="en-US" sz="2400" b="1" dirty="0" err="1"/>
              <a:t>tcp</a:t>
            </a:r>
            <a:r>
              <a:rPr lang="en-US" sz="2400" b="1" dirty="0"/>
              <a:t> three-way handshake 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D35B6F9-31B5-3B48-AD3F-8245E50412FF}"/>
              </a:ext>
            </a:extLst>
          </p:cNvPr>
          <p:cNvSpPr/>
          <p:nvPr/>
        </p:nvSpPr>
        <p:spPr>
          <a:xfrm>
            <a:off x="9293532" y="5437289"/>
            <a:ext cx="2667091" cy="426401"/>
          </a:xfrm>
          <a:prstGeom prst="roundRect">
            <a:avLst>
              <a:gd name="adj" fmla="val 7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2BC21F1-3E71-8B4C-8E64-34C97C22101C}"/>
              </a:ext>
            </a:extLst>
          </p:cNvPr>
          <p:cNvSpPr/>
          <p:nvPr/>
        </p:nvSpPr>
        <p:spPr>
          <a:xfrm rot="16200000">
            <a:off x="9923266" y="3917257"/>
            <a:ext cx="1402916" cy="426401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AB4FD8-C558-414E-9E35-9A13FF4EB929}"/>
              </a:ext>
            </a:extLst>
          </p:cNvPr>
          <p:cNvCxnSpPr>
            <a:cxnSpLocks/>
            <a:stCxn id="6" idx="1"/>
            <a:endCxn id="10" idx="3"/>
          </p:cNvCxnSpPr>
          <p:nvPr/>
        </p:nvCxnSpPr>
        <p:spPr>
          <a:xfrm flipH="1">
            <a:off x="10624725" y="2924595"/>
            <a:ext cx="2354" cy="50440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A55691-2C06-3942-8429-54B2AC723A5B}"/>
              </a:ext>
            </a:extLst>
          </p:cNvPr>
          <p:cNvCxnSpPr>
            <a:cxnSpLocks/>
          </p:cNvCxnSpPr>
          <p:nvPr/>
        </p:nvCxnSpPr>
        <p:spPr>
          <a:xfrm flipV="1">
            <a:off x="10084256" y="1521678"/>
            <a:ext cx="0" cy="331023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B477D4-021E-FA48-8B1B-589E9426D6A3}"/>
              </a:ext>
            </a:extLst>
          </p:cNvPr>
          <p:cNvSpPr/>
          <p:nvPr/>
        </p:nvSpPr>
        <p:spPr>
          <a:xfrm rot="16200000">
            <a:off x="9925620" y="2009936"/>
            <a:ext cx="1402916" cy="426401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C8557-4D7A-E743-BD09-5FA258471EC4}"/>
              </a:ext>
            </a:extLst>
          </p:cNvPr>
          <p:cNvSpPr txBox="1"/>
          <p:nvPr/>
        </p:nvSpPr>
        <p:spPr>
          <a:xfrm>
            <a:off x="10711923" y="5020283"/>
            <a:ext cx="106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accept(2)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027CE3-F157-1F4A-BCFE-181B6D471BA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0612198" y="4831915"/>
            <a:ext cx="14880" cy="60537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92C38D-E94F-6E4A-9DCA-0344130CAD9C}"/>
              </a:ext>
            </a:extLst>
          </p:cNvPr>
          <p:cNvSpPr txBox="1"/>
          <p:nvPr/>
        </p:nvSpPr>
        <p:spPr>
          <a:xfrm>
            <a:off x="10887281" y="2131677"/>
            <a:ext cx="796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SYN 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168FF-9EE4-7C41-898C-F23AC70EB4AD}"/>
              </a:ext>
            </a:extLst>
          </p:cNvPr>
          <p:cNvSpPr txBox="1"/>
          <p:nvPr/>
        </p:nvSpPr>
        <p:spPr>
          <a:xfrm>
            <a:off x="10887281" y="3748100"/>
            <a:ext cx="804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  <a:br>
              <a:rPr lang="en-US" dirty="0"/>
            </a:br>
            <a:r>
              <a:rPr lang="en-US" dirty="0"/>
              <a:t>queue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B5968-50DC-2D4D-A0AE-6C59EB45E90F}"/>
              </a:ext>
            </a:extLst>
          </p:cNvPr>
          <p:cNvSpPr txBox="1"/>
          <p:nvPr/>
        </p:nvSpPr>
        <p:spPr>
          <a:xfrm rot="16200000">
            <a:off x="9352482" y="2980334"/>
            <a:ext cx="97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4965CF-219F-A944-9C68-CB9DDA908AF8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10612198" y="714586"/>
            <a:ext cx="14881" cy="80709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8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57DD52B-95E2-0C46-B095-1DF184AC5107}"/>
              </a:ext>
            </a:extLst>
          </p:cNvPr>
          <p:cNvSpPr txBox="1"/>
          <p:nvPr/>
        </p:nvSpPr>
        <p:spPr>
          <a:xfrm>
            <a:off x="21717" y="6396335"/>
            <a:ext cx="354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Let us tell the story again..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CA03CD-9B6A-CA41-83AD-F64A994A8155}"/>
              </a:ext>
            </a:extLst>
          </p:cNvPr>
          <p:cNvSpPr/>
          <p:nvPr/>
        </p:nvSpPr>
        <p:spPr>
          <a:xfrm>
            <a:off x="146599" y="386171"/>
            <a:ext cx="658620" cy="461665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91303E-7098-E845-8005-97A0D52A8548}"/>
              </a:ext>
            </a:extLst>
          </p:cNvPr>
          <p:cNvSpPr/>
          <p:nvPr/>
        </p:nvSpPr>
        <p:spPr>
          <a:xfrm>
            <a:off x="805219" y="1009681"/>
            <a:ext cx="1180554" cy="52322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XDP (offload)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953956-7A4B-B04F-AFE4-F1620058713D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475909" y="847836"/>
            <a:ext cx="329310" cy="42345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EF92A90-E075-E143-B8B8-C52E2A9D9D4E}"/>
              </a:ext>
            </a:extLst>
          </p:cNvPr>
          <p:cNvSpPr/>
          <p:nvPr/>
        </p:nvSpPr>
        <p:spPr>
          <a:xfrm>
            <a:off x="3166327" y="2257061"/>
            <a:ext cx="1180554" cy="52322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sk_buff</a:t>
            </a:r>
            <a:r>
              <a:rPr lang="en-US" sz="1400" dirty="0"/>
              <a:t> created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3BD8EE8-9492-1C4A-A122-FAEED3B278BC}"/>
              </a:ext>
            </a:extLst>
          </p:cNvPr>
          <p:cNvSpPr/>
          <p:nvPr/>
        </p:nvSpPr>
        <p:spPr>
          <a:xfrm>
            <a:off x="7226740" y="296234"/>
            <a:ext cx="2667091" cy="426401"/>
          </a:xfrm>
          <a:prstGeom prst="roundRect">
            <a:avLst>
              <a:gd name="adj" fmla="val 7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F07AB3-2A81-2040-B768-FD3BBBDDB81B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4084741" y="509435"/>
            <a:ext cx="3141999" cy="76808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A363500-2969-6743-B610-C65D98BFCE27}"/>
              </a:ext>
            </a:extLst>
          </p:cNvPr>
          <p:cNvSpPr txBox="1"/>
          <p:nvPr/>
        </p:nvSpPr>
        <p:spPr>
          <a:xfrm>
            <a:off x="5360584" y="298399"/>
            <a:ext cx="1180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AF_XDP socket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44589FE-FDE1-D74B-93FC-5DDC6D74FDD0}"/>
              </a:ext>
            </a:extLst>
          </p:cNvPr>
          <p:cNvSpPr/>
          <p:nvPr/>
        </p:nvSpPr>
        <p:spPr>
          <a:xfrm>
            <a:off x="1985773" y="1633371"/>
            <a:ext cx="1180554" cy="52322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XDP (driver)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934CC9-B9EF-6E4E-A945-96F9E357585E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4346881" y="1924451"/>
            <a:ext cx="1992385" cy="59422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FF16C36-02C7-B943-B935-887481056E7C}"/>
              </a:ext>
            </a:extLst>
          </p:cNvPr>
          <p:cNvSpPr txBox="1"/>
          <p:nvPr/>
        </p:nvSpPr>
        <p:spPr>
          <a:xfrm rot="19922909">
            <a:off x="6921747" y="1006940"/>
            <a:ext cx="12807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100" dirty="0"/>
              <a:t>AF_PACKET socket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95D8A9A-9DEF-6447-AC81-106B88DF5A4C}"/>
              </a:ext>
            </a:extLst>
          </p:cNvPr>
          <p:cNvSpPr/>
          <p:nvPr/>
        </p:nvSpPr>
        <p:spPr>
          <a:xfrm>
            <a:off x="5584854" y="3409646"/>
            <a:ext cx="1286827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BPF XDP/TC-Filter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E0F8F77-374D-D047-8D09-F575CA183483}"/>
              </a:ext>
            </a:extLst>
          </p:cNvPr>
          <p:cNvSpPr/>
          <p:nvPr/>
        </p:nvSpPr>
        <p:spPr>
          <a:xfrm>
            <a:off x="6965117" y="4039467"/>
            <a:ext cx="1286828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xtables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pre-routing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6E4B6AD-987F-0E4B-9E8C-469EAC53BDF1}"/>
              </a:ext>
            </a:extLst>
          </p:cNvPr>
          <p:cNvCxnSpPr>
            <a:cxnSpLocks/>
            <a:stCxn id="39" idx="1"/>
            <a:endCxn id="6" idx="2"/>
          </p:cNvCxnSpPr>
          <p:nvPr/>
        </p:nvCxnSpPr>
        <p:spPr>
          <a:xfrm flipH="1" flipV="1">
            <a:off x="1395496" y="1532901"/>
            <a:ext cx="590277" cy="36208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702E3A-C872-DA45-98FC-9FE0A2B49C0E}"/>
              </a:ext>
            </a:extLst>
          </p:cNvPr>
          <p:cNvCxnSpPr>
            <a:cxnSpLocks/>
            <a:stCxn id="26" idx="1"/>
            <a:endCxn id="39" idx="2"/>
          </p:cNvCxnSpPr>
          <p:nvPr/>
        </p:nvCxnSpPr>
        <p:spPr>
          <a:xfrm flipH="1" flipV="1">
            <a:off x="2576050" y="2156591"/>
            <a:ext cx="590277" cy="36208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8CA62D-208D-584B-90CE-C153B370A1D4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1985773" y="559649"/>
            <a:ext cx="2098968" cy="71164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141BB82-73C1-9746-A568-7E4B97E5B924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3166327" y="586243"/>
            <a:ext cx="918414" cy="13087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987A184E-2938-2B4A-AA07-331B572925B7}"/>
              </a:ext>
            </a:extLst>
          </p:cNvPr>
          <p:cNvSpPr/>
          <p:nvPr/>
        </p:nvSpPr>
        <p:spPr>
          <a:xfrm>
            <a:off x="4412879" y="2859552"/>
            <a:ext cx="1048558" cy="523220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TC </a:t>
            </a:r>
            <a:r>
              <a:rPr lang="en-US" sz="1400" dirty="0" err="1"/>
              <a:t>qdisc</a:t>
            </a:r>
            <a:r>
              <a:rPr lang="en-US" sz="1400" dirty="0"/>
              <a:t> ingress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6C39169C-2279-554E-9F87-A071E87A1D06}"/>
              </a:ext>
            </a:extLst>
          </p:cNvPr>
          <p:cNvSpPr/>
          <p:nvPr/>
        </p:nvSpPr>
        <p:spPr>
          <a:xfrm>
            <a:off x="8398256" y="4616435"/>
            <a:ext cx="1141529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conntrack</a:t>
            </a:r>
            <a:endParaRPr lang="en-US" sz="14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3B93F55-C730-4F47-BBFF-455D45CB553C}"/>
              </a:ext>
            </a:extLst>
          </p:cNvPr>
          <p:cNvCxnSpPr>
            <a:cxnSpLocks/>
            <a:stCxn id="47" idx="1"/>
            <a:endCxn id="114" idx="2"/>
          </p:cNvCxnSpPr>
          <p:nvPr/>
        </p:nvCxnSpPr>
        <p:spPr>
          <a:xfrm flipH="1" flipV="1">
            <a:off x="4937158" y="3382772"/>
            <a:ext cx="647696" cy="31535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98CEF16-5FAA-274B-8727-3DB5DE4DAF9C}"/>
              </a:ext>
            </a:extLst>
          </p:cNvPr>
          <p:cNvCxnSpPr>
            <a:cxnSpLocks/>
            <a:stCxn id="114" idx="1"/>
            <a:endCxn id="26" idx="2"/>
          </p:cNvCxnSpPr>
          <p:nvPr/>
        </p:nvCxnSpPr>
        <p:spPr>
          <a:xfrm flipH="1" flipV="1">
            <a:off x="3756604" y="2780281"/>
            <a:ext cx="656275" cy="340881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3F147E2-1F08-2C44-AF34-E6A0E669A3A1}"/>
              </a:ext>
            </a:extLst>
          </p:cNvPr>
          <p:cNvCxnSpPr>
            <a:cxnSpLocks/>
            <a:stCxn id="49" idx="1"/>
            <a:endCxn id="47" idx="2"/>
          </p:cNvCxnSpPr>
          <p:nvPr/>
        </p:nvCxnSpPr>
        <p:spPr>
          <a:xfrm flipH="1" flipV="1">
            <a:off x="6228268" y="3986614"/>
            <a:ext cx="736849" cy="34133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7C3B5C3-4E95-CF4B-9E40-ED0CE9B47B6C}"/>
              </a:ext>
            </a:extLst>
          </p:cNvPr>
          <p:cNvCxnSpPr>
            <a:cxnSpLocks/>
            <a:stCxn id="116" idx="1"/>
            <a:endCxn id="49" idx="2"/>
          </p:cNvCxnSpPr>
          <p:nvPr/>
        </p:nvCxnSpPr>
        <p:spPr>
          <a:xfrm flipH="1" flipV="1">
            <a:off x="7608531" y="4616435"/>
            <a:ext cx="789725" cy="28848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D0B42B68-8FD0-F144-A3A3-E5EA54903383}"/>
              </a:ext>
            </a:extLst>
          </p:cNvPr>
          <p:cNvSpPr/>
          <p:nvPr/>
        </p:nvSpPr>
        <p:spPr>
          <a:xfrm>
            <a:off x="9724363" y="5301098"/>
            <a:ext cx="1141529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routing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338A6FF-0EFD-A54B-BCCB-F70ECA53851D}"/>
              </a:ext>
            </a:extLst>
          </p:cNvPr>
          <p:cNvCxnSpPr>
            <a:cxnSpLocks/>
            <a:stCxn id="166" idx="1"/>
            <a:endCxn id="116" idx="2"/>
          </p:cNvCxnSpPr>
          <p:nvPr/>
        </p:nvCxnSpPr>
        <p:spPr>
          <a:xfrm flipH="1" flipV="1">
            <a:off x="8969021" y="5193403"/>
            <a:ext cx="755342" cy="39617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21128BC1-7BDF-5F4A-BF6A-85720F43FC85}"/>
              </a:ext>
            </a:extLst>
          </p:cNvPr>
          <p:cNvSpPr/>
          <p:nvPr/>
        </p:nvSpPr>
        <p:spPr>
          <a:xfrm>
            <a:off x="9642776" y="3994876"/>
            <a:ext cx="1286828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xtables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input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C30A736-0621-304B-839A-EDDA5CCCFADC}"/>
              </a:ext>
            </a:extLst>
          </p:cNvPr>
          <p:cNvSpPr txBox="1"/>
          <p:nvPr/>
        </p:nvSpPr>
        <p:spPr>
          <a:xfrm>
            <a:off x="9642776" y="6541097"/>
            <a:ext cx="2531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xfrm</a:t>
            </a:r>
            <a:r>
              <a:rPr lang="en-US" sz="1600" dirty="0"/>
              <a:t> and bridge are omitted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0AF0676-0289-674A-A7F3-33D57C1C397E}"/>
              </a:ext>
            </a:extLst>
          </p:cNvPr>
          <p:cNvCxnSpPr>
            <a:cxnSpLocks/>
            <a:stCxn id="171" idx="2"/>
            <a:endCxn id="166" idx="0"/>
          </p:cNvCxnSpPr>
          <p:nvPr/>
        </p:nvCxnSpPr>
        <p:spPr>
          <a:xfrm>
            <a:off x="10286190" y="4571844"/>
            <a:ext cx="8938" cy="72925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4096F2F-8C08-CA4C-8D07-497BC5CD2BB2}"/>
              </a:ext>
            </a:extLst>
          </p:cNvPr>
          <p:cNvCxnSpPr>
            <a:cxnSpLocks/>
            <a:stCxn id="30" idx="2"/>
            <a:endCxn id="237" idx="0"/>
          </p:cNvCxnSpPr>
          <p:nvPr/>
        </p:nvCxnSpPr>
        <p:spPr>
          <a:xfrm>
            <a:off x="8560286" y="722635"/>
            <a:ext cx="1734841" cy="20174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26564A7-F207-0542-AFEA-BACBCA7A2CA8}"/>
              </a:ext>
            </a:extLst>
          </p:cNvPr>
          <p:cNvSpPr txBox="1"/>
          <p:nvPr/>
        </p:nvSpPr>
        <p:spPr>
          <a:xfrm rot="3191855">
            <a:off x="9293509" y="1681932"/>
            <a:ext cx="682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socket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0226499-2C93-C844-A098-53AD6550BED3}"/>
              </a:ext>
            </a:extLst>
          </p:cNvPr>
          <p:cNvCxnSpPr>
            <a:cxnSpLocks/>
            <a:endCxn id="166" idx="3"/>
          </p:cNvCxnSpPr>
          <p:nvPr/>
        </p:nvCxnSpPr>
        <p:spPr>
          <a:xfrm flipH="1">
            <a:off x="10865892" y="5589582"/>
            <a:ext cx="1198729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94B5ACCD-1A6C-5C48-B882-FC57B48F34BC}"/>
              </a:ext>
            </a:extLst>
          </p:cNvPr>
          <p:cNvSpPr txBox="1"/>
          <p:nvPr/>
        </p:nvSpPr>
        <p:spPr>
          <a:xfrm>
            <a:off x="10918235" y="5275363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A399E76F-24D0-7B44-8B60-6DFC42CFDB42}"/>
              </a:ext>
            </a:extLst>
          </p:cNvPr>
          <p:cNvSpPr/>
          <p:nvPr/>
        </p:nvSpPr>
        <p:spPr>
          <a:xfrm>
            <a:off x="146599" y="5039488"/>
            <a:ext cx="329310" cy="140339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627E01F-6C6A-5146-A18F-2839483FD50E}"/>
              </a:ext>
            </a:extLst>
          </p:cNvPr>
          <p:cNvSpPr txBox="1"/>
          <p:nvPr/>
        </p:nvSpPr>
        <p:spPr>
          <a:xfrm>
            <a:off x="528252" y="4986826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HW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D565297D-E636-904F-B8D7-E91175B7FEDF}"/>
              </a:ext>
            </a:extLst>
          </p:cNvPr>
          <p:cNvSpPr/>
          <p:nvPr/>
        </p:nvSpPr>
        <p:spPr>
          <a:xfrm>
            <a:off x="146599" y="5321322"/>
            <a:ext cx="329310" cy="140339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A7582D6-85F7-9E4C-82AB-822227B20DA2}"/>
              </a:ext>
            </a:extLst>
          </p:cNvPr>
          <p:cNvSpPr txBox="1"/>
          <p:nvPr/>
        </p:nvSpPr>
        <p:spPr>
          <a:xfrm>
            <a:off x="528252" y="5275065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Driver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18141CF8-E39D-2042-BC4B-9DE50BE43E6E}"/>
              </a:ext>
            </a:extLst>
          </p:cNvPr>
          <p:cNvCxnSpPr>
            <a:cxnSpLocks/>
            <a:stCxn id="30" idx="1"/>
            <a:endCxn id="26" idx="3"/>
          </p:cNvCxnSpPr>
          <p:nvPr/>
        </p:nvCxnSpPr>
        <p:spPr>
          <a:xfrm flipH="1">
            <a:off x="4346881" y="509435"/>
            <a:ext cx="2879859" cy="200923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5CAA7BD3-5CFF-C948-AD0E-83CA163CBE03}"/>
              </a:ext>
            </a:extLst>
          </p:cNvPr>
          <p:cNvSpPr txBox="1"/>
          <p:nvPr/>
        </p:nvSpPr>
        <p:spPr>
          <a:xfrm rot="19516417">
            <a:off x="4791501" y="1253003"/>
            <a:ext cx="1890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RF ring + </a:t>
            </a:r>
            <a:r>
              <a:rPr lang="en-US" sz="1100" dirty="0" err="1"/>
              <a:t>napi</a:t>
            </a:r>
            <a:r>
              <a:rPr lang="en-US" sz="1100" dirty="0"/>
              <a:t>  (DPDK VPP)</a:t>
            </a:r>
          </a:p>
        </p:txBody>
      </p:sp>
      <p:sp>
        <p:nvSpPr>
          <p:cNvPr id="210" name="Rounded Rectangle 209">
            <a:extLst>
              <a:ext uri="{FF2B5EF4-FFF2-40B4-BE49-F238E27FC236}">
                <a16:creationId xmlns:a16="http://schemas.microsoft.com/office/drawing/2014/main" id="{AD904951-049B-C94A-A44E-97E2842C38E2}"/>
              </a:ext>
            </a:extLst>
          </p:cNvPr>
          <p:cNvSpPr/>
          <p:nvPr/>
        </p:nvSpPr>
        <p:spPr>
          <a:xfrm>
            <a:off x="146599" y="5599338"/>
            <a:ext cx="329310" cy="140339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DF64CA8-8E97-B341-A38F-447BA2E0F2B9}"/>
              </a:ext>
            </a:extLst>
          </p:cNvPr>
          <p:cNvSpPr txBox="1"/>
          <p:nvPr/>
        </p:nvSpPr>
        <p:spPr>
          <a:xfrm>
            <a:off x="528252" y="5553081"/>
            <a:ext cx="1153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Kernel/</a:t>
            </a:r>
            <a:r>
              <a:rPr lang="en-US" sz="1200" dirty="0" err="1"/>
              <a:t>kworker</a:t>
            </a:r>
            <a:endParaRPr lang="en-US" sz="1200" dirty="0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F7C726CA-8230-2849-A075-DC3BE81B076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339266" y="722635"/>
            <a:ext cx="2221020" cy="1201816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A5B7AE7C-B58E-0E4A-BB60-7AFCC38120B1}"/>
              </a:ext>
            </a:extLst>
          </p:cNvPr>
          <p:cNvSpPr txBox="1"/>
          <p:nvPr/>
        </p:nvSpPr>
        <p:spPr>
          <a:xfrm rot="20536547">
            <a:off x="5102058" y="1893921"/>
            <a:ext cx="1063779" cy="263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100" dirty="0" err="1"/>
              <a:t>qdisc</a:t>
            </a:r>
            <a:r>
              <a:rPr lang="en-US" sz="1100" dirty="0"/>
              <a:t> bypass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A70A236-8544-1240-9EB1-35DE5C95D7B8}"/>
              </a:ext>
            </a:extLst>
          </p:cNvPr>
          <p:cNvCxnSpPr>
            <a:cxnSpLocks/>
            <a:endCxn id="114" idx="3"/>
          </p:cNvCxnSpPr>
          <p:nvPr/>
        </p:nvCxnSpPr>
        <p:spPr>
          <a:xfrm flipH="1">
            <a:off x="5461437" y="1951325"/>
            <a:ext cx="861010" cy="11698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44590A20-8A94-A249-BD25-075E189F9DC6}"/>
              </a:ext>
            </a:extLst>
          </p:cNvPr>
          <p:cNvSpPr/>
          <p:nvPr/>
        </p:nvSpPr>
        <p:spPr>
          <a:xfrm>
            <a:off x="9651713" y="2740123"/>
            <a:ext cx="1286828" cy="576968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protocol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1465519-1CEC-5B49-AE36-1713C311F6FA}"/>
              </a:ext>
            </a:extLst>
          </p:cNvPr>
          <p:cNvCxnSpPr>
            <a:cxnSpLocks/>
            <a:stCxn id="237" idx="2"/>
            <a:endCxn id="171" idx="0"/>
          </p:cNvCxnSpPr>
          <p:nvPr/>
        </p:nvCxnSpPr>
        <p:spPr>
          <a:xfrm flipH="1">
            <a:off x="10286190" y="3317091"/>
            <a:ext cx="8937" cy="67778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AA0AACE-675C-454F-B8AE-E7F83FAAE06E}"/>
              </a:ext>
            </a:extLst>
          </p:cNvPr>
          <p:cNvCxnSpPr>
            <a:cxnSpLocks/>
            <a:endCxn id="237" idx="3"/>
          </p:cNvCxnSpPr>
          <p:nvPr/>
        </p:nvCxnSpPr>
        <p:spPr>
          <a:xfrm flipH="1">
            <a:off x="10938541" y="3028607"/>
            <a:ext cx="994302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46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48BF-B246-8042-BA30-CDAFA8D9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05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Where we are. Where we are going.</a:t>
            </a:r>
            <a:br>
              <a:rPr lang="en-US" dirty="0"/>
            </a:br>
            <a:r>
              <a:rPr lang="en-US" b="1" u="sng" dirty="0"/>
              <a:t>https://</a:t>
            </a:r>
            <a:r>
              <a:rPr lang="en-US" b="1" u="sng" dirty="0" err="1"/>
              <a:t>aka.ms</a:t>
            </a:r>
            <a:r>
              <a:rPr lang="en-US" b="1" u="sng" dirty="0"/>
              <a:t>/k8s/</a:t>
            </a:r>
            <a:r>
              <a:rPr lang="en-US" b="1" u="sng" dirty="0" err="1"/>
              <a:t>howthingswork</a:t>
            </a:r>
            <a:endParaRPr lang="en-US" b="1" u="s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AE4F02-76BF-3A48-BD2D-9A1FA9E4C446}"/>
              </a:ext>
            </a:extLst>
          </p:cNvPr>
          <p:cNvCxnSpPr/>
          <p:nvPr/>
        </p:nvCxnSpPr>
        <p:spPr>
          <a:xfrm>
            <a:off x="535258" y="3161370"/>
            <a:ext cx="1128503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16F3F1-E2A9-804E-A984-3CBD7767A77A}"/>
              </a:ext>
            </a:extLst>
          </p:cNvPr>
          <p:cNvSpPr/>
          <p:nvPr/>
        </p:nvSpPr>
        <p:spPr>
          <a:xfrm>
            <a:off x="1103970" y="3055433"/>
            <a:ext cx="223024" cy="21187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1B8BB-373F-D14F-AA53-EA0BA0B7B101}"/>
              </a:ext>
            </a:extLst>
          </p:cNvPr>
          <p:cNvSpPr txBox="1"/>
          <p:nvPr/>
        </p:nvSpPr>
        <p:spPr>
          <a:xfrm>
            <a:off x="798188" y="3556361"/>
            <a:ext cx="83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Processes </a:t>
            </a:r>
            <a:br>
              <a:rPr lang="en-US" sz="1200" b="1" dirty="0"/>
            </a:br>
            <a:r>
              <a:rPr lang="en-US" sz="1200" b="1" dirty="0"/>
              <a:t>+ IPC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902EAC-EECE-8249-B3BB-C64DCB64D798}"/>
              </a:ext>
            </a:extLst>
          </p:cNvPr>
          <p:cNvSpPr/>
          <p:nvPr/>
        </p:nvSpPr>
        <p:spPr>
          <a:xfrm>
            <a:off x="2201488" y="3056313"/>
            <a:ext cx="223024" cy="21187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4C64E-EEB3-5847-9B12-A1139E4F1DEB}"/>
              </a:ext>
            </a:extLst>
          </p:cNvPr>
          <p:cNvSpPr txBox="1"/>
          <p:nvPr/>
        </p:nvSpPr>
        <p:spPr>
          <a:xfrm>
            <a:off x="1906864" y="3557241"/>
            <a:ext cx="812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FS + </a:t>
            </a:r>
            <a:br>
              <a:rPr lang="en-US" sz="1200" b="1" dirty="0"/>
            </a:br>
            <a:r>
              <a:rPr lang="en-US" sz="1200" b="1" dirty="0"/>
              <a:t>Block Dev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3F47CD-BEFA-E84D-B369-FB217436D741}"/>
              </a:ext>
            </a:extLst>
          </p:cNvPr>
          <p:cNvSpPr/>
          <p:nvPr/>
        </p:nvSpPr>
        <p:spPr>
          <a:xfrm>
            <a:off x="3209796" y="3055433"/>
            <a:ext cx="223024" cy="21187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FC90B7-22C4-1048-9626-F797325ABCB7}"/>
              </a:ext>
            </a:extLst>
          </p:cNvPr>
          <p:cNvSpPr txBox="1"/>
          <p:nvPr/>
        </p:nvSpPr>
        <p:spPr>
          <a:xfrm>
            <a:off x="3123178" y="3556361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I/O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804D0B-4F49-A247-BBC4-C9E49963905E}"/>
              </a:ext>
            </a:extLst>
          </p:cNvPr>
          <p:cNvSpPr txBox="1"/>
          <p:nvPr/>
        </p:nvSpPr>
        <p:spPr>
          <a:xfrm>
            <a:off x="3066585" y="4081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A736ED-2479-304B-B6F4-716A3F4BEBB4}"/>
              </a:ext>
            </a:extLst>
          </p:cNvPr>
          <p:cNvSpPr/>
          <p:nvPr/>
        </p:nvSpPr>
        <p:spPr>
          <a:xfrm>
            <a:off x="4193212" y="3052746"/>
            <a:ext cx="223024" cy="21187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63844-1296-FB43-8971-6AFB54B879F8}"/>
              </a:ext>
            </a:extLst>
          </p:cNvPr>
          <p:cNvSpPr txBox="1"/>
          <p:nvPr/>
        </p:nvSpPr>
        <p:spPr>
          <a:xfrm>
            <a:off x="3779943" y="3553674"/>
            <a:ext cx="104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Networking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24A915-8BC1-A943-9923-58C20E2D7A10}"/>
              </a:ext>
            </a:extLst>
          </p:cNvPr>
          <p:cNvSpPr/>
          <p:nvPr/>
        </p:nvSpPr>
        <p:spPr>
          <a:xfrm>
            <a:off x="5260013" y="3060181"/>
            <a:ext cx="223024" cy="21187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ECA2EC-C303-C84A-9785-E289A59E1944}"/>
              </a:ext>
            </a:extLst>
          </p:cNvPr>
          <p:cNvSpPr txBox="1"/>
          <p:nvPr/>
        </p:nvSpPr>
        <p:spPr>
          <a:xfrm>
            <a:off x="4846747" y="3561109"/>
            <a:ext cx="1049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Networking 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2BAF26-A3DD-9746-AA3F-102F8E478299}"/>
              </a:ext>
            </a:extLst>
          </p:cNvPr>
          <p:cNvSpPr/>
          <p:nvPr/>
        </p:nvSpPr>
        <p:spPr>
          <a:xfrm>
            <a:off x="6385658" y="3043015"/>
            <a:ext cx="223024" cy="21187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974421-633F-2B4A-A1BF-5AFD61D00B6B}"/>
              </a:ext>
            </a:extLst>
          </p:cNvPr>
          <p:cNvSpPr txBox="1"/>
          <p:nvPr/>
        </p:nvSpPr>
        <p:spPr>
          <a:xfrm>
            <a:off x="5972902" y="3543943"/>
            <a:ext cx="1048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Virtualization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23C422-3CB5-CF4F-8A91-92C2BF6CC26C}"/>
              </a:ext>
            </a:extLst>
          </p:cNvPr>
          <p:cNvSpPr/>
          <p:nvPr/>
        </p:nvSpPr>
        <p:spPr>
          <a:xfrm>
            <a:off x="7729016" y="3043015"/>
            <a:ext cx="223024" cy="21187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C0D66F-5866-D849-B166-F8A62826AD85}"/>
              </a:ext>
            </a:extLst>
          </p:cNvPr>
          <p:cNvSpPr txBox="1"/>
          <p:nvPr/>
        </p:nvSpPr>
        <p:spPr>
          <a:xfrm>
            <a:off x="7405132" y="3543943"/>
            <a:ext cx="870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Containers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D10100-DCA8-D24B-8FF1-56A47DB7A6D2}"/>
              </a:ext>
            </a:extLst>
          </p:cNvPr>
          <p:cNvSpPr/>
          <p:nvPr/>
        </p:nvSpPr>
        <p:spPr>
          <a:xfrm>
            <a:off x="9009638" y="3041556"/>
            <a:ext cx="223024" cy="21187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D5ED51-48CD-FC48-BFEB-D5620156214B}"/>
              </a:ext>
            </a:extLst>
          </p:cNvPr>
          <p:cNvSpPr txBox="1"/>
          <p:nvPr/>
        </p:nvSpPr>
        <p:spPr>
          <a:xfrm>
            <a:off x="8486922" y="3542484"/>
            <a:ext cx="1268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Boot + </a:t>
            </a:r>
            <a:br>
              <a:rPr lang="en-US" sz="1200" b="1" dirty="0"/>
            </a:br>
            <a:r>
              <a:rPr lang="en-US" sz="1200" b="1" dirty="0"/>
              <a:t>Extending Kernel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D8D146C-EBE7-F240-829E-225C4EB2884A}"/>
              </a:ext>
            </a:extLst>
          </p:cNvPr>
          <p:cNvSpPr/>
          <p:nvPr/>
        </p:nvSpPr>
        <p:spPr>
          <a:xfrm>
            <a:off x="10318677" y="3060181"/>
            <a:ext cx="223024" cy="21187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6E390-CB89-9245-9DDA-643077E1CC70}"/>
              </a:ext>
            </a:extLst>
          </p:cNvPr>
          <p:cNvSpPr txBox="1"/>
          <p:nvPr/>
        </p:nvSpPr>
        <p:spPr>
          <a:xfrm>
            <a:off x="10045871" y="3561109"/>
            <a:ext cx="7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Security </a:t>
            </a:r>
            <a:br>
              <a:rPr lang="en-US" sz="1200" b="1" dirty="0"/>
            </a:br>
            <a:r>
              <a:rPr lang="en-US" sz="1200" b="1" dirty="0"/>
              <a:t>Roundup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63CE31-2FF5-CD47-B173-6D4210E5CEB8}"/>
              </a:ext>
            </a:extLst>
          </p:cNvPr>
          <p:cNvCxnSpPr>
            <a:cxnSpLocks/>
          </p:cNvCxnSpPr>
          <p:nvPr/>
        </p:nvCxnSpPr>
        <p:spPr>
          <a:xfrm>
            <a:off x="4277226" y="1958359"/>
            <a:ext cx="0" cy="91571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C85BC5-97E0-0C42-9C5A-1049CE5A1D88}"/>
              </a:ext>
            </a:extLst>
          </p:cNvPr>
          <p:cNvSpPr txBox="1"/>
          <p:nvPr/>
        </p:nvSpPr>
        <p:spPr>
          <a:xfrm>
            <a:off x="3960294" y="1445401"/>
            <a:ext cx="68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you are </a:t>
            </a:r>
            <a:br>
              <a:rPr lang="en-US" sz="1200" dirty="0"/>
            </a:br>
            <a:r>
              <a:rPr lang="en-US" sz="120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472476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536D-D80C-EF42-B8E7-BD7D9B6B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9" y="613775"/>
            <a:ext cx="11437585" cy="3770335"/>
          </a:xfrm>
        </p:spPr>
        <p:txBody>
          <a:bodyPr>
            <a:normAutofit/>
          </a:bodyPr>
          <a:lstStyle/>
          <a:p>
            <a:r>
              <a:rPr lang="en-US" sz="1400" dirty="0"/>
              <a:t>We will discuss </a:t>
            </a:r>
            <a:r>
              <a:rPr lang="en-US" sz="1400" b="1" i="1" dirty="0"/>
              <a:t>TCP window scaling</a:t>
            </a:r>
            <a:r>
              <a:rPr lang="en-US" sz="1400" dirty="0"/>
              <a:t> (flow and congestion control) in RX session.</a:t>
            </a:r>
          </a:p>
          <a:p>
            <a:r>
              <a:rPr lang="en-US" sz="1400" dirty="0"/>
              <a:t>TCP </a:t>
            </a:r>
            <a:r>
              <a:rPr lang="en-US" sz="1400" b="1" i="1" dirty="0"/>
              <a:t>keep alive</a:t>
            </a:r>
            <a:r>
              <a:rPr lang="en-US" sz="1400" dirty="0"/>
              <a:t> =&gt; RX session.</a:t>
            </a:r>
          </a:p>
          <a:p>
            <a:r>
              <a:rPr lang="en-US" sz="1400" dirty="0" err="1"/>
              <a:t>xfrm</a:t>
            </a:r>
            <a:r>
              <a:rPr lang="en-US" sz="1400" dirty="0"/>
              <a:t> (</a:t>
            </a:r>
            <a:r>
              <a:rPr lang="en-US" sz="1400" dirty="0" err="1"/>
              <a:t>IPSec</a:t>
            </a:r>
            <a:r>
              <a:rPr lang="en-US" sz="1400" dirty="0"/>
              <a:t>) decoding and requeuing. Once decap-ed the packet is requeued back into kernel before finding its eventual final destination which could change from local to forward. IPSEC with ESP header encrypts </a:t>
            </a:r>
            <a:r>
              <a:rPr lang="en-US" sz="1400" i="1" dirty="0"/>
              <a:t>everything after </a:t>
            </a:r>
            <a:r>
              <a:rPr lang="en-US" sz="1400" i="1" dirty="0" err="1"/>
              <a:t>iph</a:t>
            </a:r>
            <a:r>
              <a:rPr lang="en-US" sz="1400" i="1" dirty="0"/>
              <a:t>(</a:t>
            </a:r>
            <a:r>
              <a:rPr lang="en-US" sz="1400" i="1" dirty="0" err="1"/>
              <a:t>tcp</a:t>
            </a:r>
            <a:r>
              <a:rPr lang="en-US" sz="1400" i="1" dirty="0"/>
              <a:t>/</a:t>
            </a:r>
            <a:r>
              <a:rPr lang="en-US" sz="1400" i="1" dirty="0" err="1"/>
              <a:t>udp</a:t>
            </a:r>
            <a:r>
              <a:rPr lang="en-US" sz="1400" i="1" dirty="0"/>
              <a:t> + payload)</a:t>
            </a:r>
            <a:r>
              <a:rPr lang="en-US" sz="1400" dirty="0"/>
              <a:t>. Kernel can’t really make a proper routing decision until packet security is asserted and then de-caped.</a:t>
            </a:r>
          </a:p>
          <a:p>
            <a:r>
              <a:rPr lang="en-US" sz="1400" dirty="0"/>
              <a:t>Bridges are in kernel implementation forwarding. Bridges enables the use of virtual devices. Bridges are not hooked to </a:t>
            </a:r>
            <a:r>
              <a:rPr lang="en-US" sz="1400" dirty="0" err="1"/>
              <a:t>netfiler</a:t>
            </a:r>
            <a:r>
              <a:rPr lang="en-US" sz="1400" dirty="0"/>
              <a:t>. The entire stack checks if there is a bridge involved. However, </a:t>
            </a:r>
            <a:r>
              <a:rPr lang="en-US" sz="1400" dirty="0" err="1"/>
              <a:t>xtables</a:t>
            </a:r>
            <a:r>
              <a:rPr lang="en-US" sz="1400" dirty="0"/>
              <a:t> processing is a </a:t>
            </a:r>
            <a:r>
              <a:rPr lang="en-US" sz="1400" i="1" dirty="0">
                <a:hlinkClick r:id="rId3"/>
              </a:rPr>
              <a:t>messy</a:t>
            </a:r>
            <a:r>
              <a:rPr lang="en-US" sz="1400" i="1" dirty="0"/>
              <a:t> </a:t>
            </a:r>
            <a:r>
              <a:rPr lang="en-US" sz="1400" dirty="0"/>
              <a:t>(before kernel 5.1)</a:t>
            </a:r>
          </a:p>
          <a:p>
            <a:pPr lvl="1"/>
            <a:r>
              <a:rPr lang="en-US" sz="1400" b="1" dirty="0"/>
              <a:t>tun</a:t>
            </a:r>
            <a:r>
              <a:rPr lang="en-US" sz="1400" dirty="0"/>
              <a:t>: receives IP packets.</a:t>
            </a:r>
          </a:p>
          <a:p>
            <a:pPr lvl="1"/>
            <a:r>
              <a:rPr lang="en-US" sz="1400" b="1" dirty="0"/>
              <a:t>tap</a:t>
            </a:r>
            <a:r>
              <a:rPr lang="en-US" sz="1400" dirty="0"/>
              <a:t>: receives eth frames.</a:t>
            </a:r>
          </a:p>
          <a:p>
            <a:pPr lvl="1"/>
            <a:r>
              <a:rPr lang="en-US" sz="1400" b="1" dirty="0" err="1"/>
              <a:t>veth</a:t>
            </a:r>
            <a:r>
              <a:rPr lang="en-US" sz="1400" dirty="0"/>
              <a:t>: comes in pairs (similar to duplex pipes or </a:t>
            </a:r>
            <a:r>
              <a:rPr lang="en-US" sz="1400" i="1" dirty="0"/>
              <a:t>patch cables</a:t>
            </a:r>
            <a:r>
              <a:rPr lang="en-US" sz="1400" dirty="0"/>
              <a:t>) allowing forwarding from one default net-stack to namespace-ed net-stack (we will discuss more about them in container discussion).</a:t>
            </a:r>
          </a:p>
          <a:p>
            <a:pPr lvl="1"/>
            <a:r>
              <a:rPr lang="en-US" sz="1400" dirty="0"/>
              <a:t>The key difference with bridges is specialized </a:t>
            </a:r>
            <a:r>
              <a:rPr lang="en-US" sz="1400" dirty="0" err="1"/>
              <a:t>xtables</a:t>
            </a:r>
            <a:r>
              <a:rPr lang="en-US" sz="1400" dirty="0"/>
              <a:t> tables (</a:t>
            </a:r>
            <a:r>
              <a:rPr lang="en-US" sz="1400" dirty="0" err="1"/>
              <a:t>broute</a:t>
            </a:r>
            <a:r>
              <a:rPr lang="en-US" sz="1400" dirty="0"/>
              <a:t> and </a:t>
            </a:r>
            <a:r>
              <a:rPr lang="en-US" sz="1400" dirty="0" err="1"/>
              <a:t>nat</a:t>
            </a:r>
            <a:r>
              <a:rPr lang="en-US" sz="1400" dirty="0"/>
              <a:t>) are executed *before* </a:t>
            </a:r>
            <a:r>
              <a:rPr lang="en-US" sz="1400" dirty="0" err="1"/>
              <a:t>conntrack</a:t>
            </a:r>
            <a:r>
              <a:rPr lang="en-US" sz="14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DD52B-95E2-0C46-B095-1DF184AC5107}"/>
              </a:ext>
            </a:extLst>
          </p:cNvPr>
          <p:cNvSpPr txBox="1"/>
          <p:nvPr/>
        </p:nvSpPr>
        <p:spPr>
          <a:xfrm>
            <a:off x="-1" y="0"/>
            <a:ext cx="551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Next: is that all, really?</a:t>
            </a:r>
          </a:p>
        </p:txBody>
      </p:sp>
      <p:pic>
        <p:nvPicPr>
          <p:cNvPr id="14338" name="Picture 2" descr="image1">
            <a:extLst>
              <a:ext uri="{FF2B5EF4-FFF2-40B4-BE49-F238E27FC236}">
                <a16:creationId xmlns:a16="http://schemas.microsoft.com/office/drawing/2014/main" id="{4B17F2C9-9B79-264B-8B07-9863ECE7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414" y="3690833"/>
            <a:ext cx="6942056" cy="233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14D17D-6197-ED4B-93C0-AD3C50981CE0}"/>
              </a:ext>
            </a:extLst>
          </p:cNvPr>
          <p:cNvSpPr txBox="1"/>
          <p:nvPr/>
        </p:nvSpPr>
        <p:spPr>
          <a:xfrm>
            <a:off x="964504" y="6125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18E2E62-B285-2347-923D-C7A33E5698F4}"/>
              </a:ext>
            </a:extLst>
          </p:cNvPr>
          <p:cNvSpPr txBox="1">
            <a:spLocks/>
          </p:cNvSpPr>
          <p:nvPr/>
        </p:nvSpPr>
        <p:spPr>
          <a:xfrm>
            <a:off x="377207" y="6117046"/>
            <a:ext cx="11437585" cy="571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Other virtual devices (including </a:t>
            </a:r>
            <a:r>
              <a:rPr lang="en-US" sz="1400" dirty="0" err="1">
                <a:hlinkClick r:id="rId5"/>
              </a:rPr>
              <a:t>net_failover</a:t>
            </a:r>
            <a:r>
              <a:rPr lang="en-US" sz="1400" dirty="0"/>
              <a:t>) such as bonded devices or teamed devices (enables dealing with multiple physical </a:t>
            </a:r>
            <a:r>
              <a:rPr lang="en-US" sz="1400" dirty="0" err="1"/>
              <a:t>nics</a:t>
            </a:r>
            <a:r>
              <a:rPr lang="en-US" sz="1400" dirty="0"/>
              <a:t>  as one logical device this enables LB/active-passive failover at </a:t>
            </a:r>
            <a:r>
              <a:rPr lang="en-US" sz="1400" dirty="0" err="1"/>
              <a:t>nic</a:t>
            </a:r>
            <a:r>
              <a:rPr lang="en-US" sz="1400" dirty="0"/>
              <a:t> level). Typically used in data centers at host level </a:t>
            </a:r>
            <a:r>
              <a:rPr lang="en-US" sz="1400" dirty="0">
                <a:hlinkClick r:id="rId6"/>
              </a:rPr>
              <a:t>https://developers.redhat.com/blog/2018/10/22/introduction-to-linux-interfaces-for-virtual-networking</a:t>
            </a:r>
            <a:r>
              <a:rPr lang="en-US" sz="1400" dirty="0"/>
              <a:t> and </a:t>
            </a:r>
            <a:r>
              <a:rPr lang="en-US" sz="1400" dirty="0">
                <a:hlinkClick r:id="rId7"/>
              </a:rPr>
              <a:t>https://github.com/jpirko/libteam/wiki/Bonding-vs.-Team-features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500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293C-88B8-6F4F-9330-6FF9698B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4B57E-0A7E-B849-914F-8B447E02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in Linux is *MASSIVE*. This session will not tell you everything about everything </a:t>
            </a:r>
            <a:r>
              <a:rPr lang="en-US" dirty="0" err="1"/>
              <a:t>Networking+Linux</a:t>
            </a:r>
            <a:r>
              <a:rPr lang="en-US" dirty="0"/>
              <a:t>.</a:t>
            </a:r>
          </a:p>
          <a:p>
            <a:r>
              <a:rPr lang="en-US" dirty="0"/>
              <a:t>We will try to enumerate with a degree of details most of the things in </a:t>
            </a:r>
            <a:r>
              <a:rPr lang="en-US" dirty="0" err="1"/>
              <a:t>networking+kernel</a:t>
            </a:r>
            <a:r>
              <a:rPr lang="en-US" dirty="0"/>
              <a:t>. This is not going to be “how to use iptables” session but “how does iptables </a:t>
            </a:r>
            <a:r>
              <a:rPr lang="en-US" i="1" dirty="0"/>
              <a:t>fit in </a:t>
            </a:r>
            <a:r>
              <a:rPr lang="en-US" i="1" dirty="0" err="1"/>
              <a:t>linux</a:t>
            </a:r>
            <a:r>
              <a:rPr lang="en-US" i="1" dirty="0"/>
              <a:t> networking</a:t>
            </a:r>
            <a:r>
              <a:rPr lang="en-US" dirty="0"/>
              <a:t>” kind of session.</a:t>
            </a:r>
          </a:p>
          <a:p>
            <a:r>
              <a:rPr lang="en-US" dirty="0"/>
              <a:t>We will spend the first ~10m on core concepts that you may or may not be familiar with.</a:t>
            </a:r>
          </a:p>
          <a:p>
            <a:r>
              <a:rPr lang="en-US" dirty="0"/>
              <a:t>We will split the content over two session. </a:t>
            </a:r>
            <a:r>
              <a:rPr lang="en-US" i="1" dirty="0"/>
              <a:t>RX </a:t>
            </a:r>
            <a:r>
              <a:rPr lang="en-US" dirty="0"/>
              <a:t>and </a:t>
            </a:r>
            <a:r>
              <a:rPr lang="en-US" i="1" dirty="0"/>
              <a:t>TX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5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DE50-98EA-4A4A-952C-B30D7EC7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HTW: Code that runs on Linux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31B6AA-9850-1F4B-8A71-C170B912F2E3}"/>
              </a:ext>
            </a:extLst>
          </p:cNvPr>
          <p:cNvCxnSpPr>
            <a:cxnSpLocks/>
          </p:cNvCxnSpPr>
          <p:nvPr/>
        </p:nvCxnSpPr>
        <p:spPr>
          <a:xfrm>
            <a:off x="1321771" y="1690688"/>
            <a:ext cx="0" cy="1918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075908-B631-164C-AD2E-8D8F222C11E5}"/>
              </a:ext>
            </a:extLst>
          </p:cNvPr>
          <p:cNvSpPr txBox="1"/>
          <p:nvPr/>
        </p:nvSpPr>
        <p:spPr>
          <a:xfrm>
            <a:off x="257572" y="2099955"/>
            <a:ext cx="113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that runs</a:t>
            </a:r>
          </a:p>
          <a:p>
            <a:r>
              <a:rPr lang="en-US" sz="1200" dirty="0"/>
              <a:t> in a process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A2FE03-3E0E-C346-B105-79CE08C8B2AD}"/>
              </a:ext>
            </a:extLst>
          </p:cNvPr>
          <p:cNvCxnSpPr>
            <a:cxnSpLocks/>
          </p:cNvCxnSpPr>
          <p:nvPr/>
        </p:nvCxnSpPr>
        <p:spPr>
          <a:xfrm>
            <a:off x="3756902" y="3598223"/>
            <a:ext cx="0" cy="21138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A86939-CF98-FB4C-A79B-938430496223}"/>
              </a:ext>
            </a:extLst>
          </p:cNvPr>
          <p:cNvCxnSpPr/>
          <p:nvPr/>
        </p:nvCxnSpPr>
        <p:spPr>
          <a:xfrm>
            <a:off x="3756902" y="1603169"/>
            <a:ext cx="0" cy="19950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E91B98-9A89-6946-9A65-41A4A82DB0D8}"/>
              </a:ext>
            </a:extLst>
          </p:cNvPr>
          <p:cNvCxnSpPr>
            <a:cxnSpLocks/>
          </p:cNvCxnSpPr>
          <p:nvPr/>
        </p:nvCxnSpPr>
        <p:spPr>
          <a:xfrm>
            <a:off x="2450616" y="3598223"/>
            <a:ext cx="261257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215EC3B-4D13-464C-A1D3-B16C4EF122C4}"/>
              </a:ext>
            </a:extLst>
          </p:cNvPr>
          <p:cNvSpPr txBox="1"/>
          <p:nvPr/>
        </p:nvSpPr>
        <p:spPr>
          <a:xfrm>
            <a:off x="2070069" y="3763893"/>
            <a:ext cx="1716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Code that runs in kernel space executing a </a:t>
            </a:r>
            <a:r>
              <a:rPr lang="en-US" sz="1200" dirty="0" err="1"/>
              <a:t>syscall</a:t>
            </a:r>
            <a:r>
              <a:rPr lang="en-US" sz="1200" dirty="0"/>
              <a:t> on behalf of a process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24182-60AA-D848-8FED-D6329C56ACF3}"/>
              </a:ext>
            </a:extLst>
          </p:cNvPr>
          <p:cNvCxnSpPr>
            <a:cxnSpLocks/>
          </p:cNvCxnSpPr>
          <p:nvPr/>
        </p:nvCxnSpPr>
        <p:spPr>
          <a:xfrm>
            <a:off x="7085614" y="3598223"/>
            <a:ext cx="0" cy="211380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C7B1BF-2043-D643-978B-AE9D3E41E034}"/>
              </a:ext>
            </a:extLst>
          </p:cNvPr>
          <p:cNvCxnSpPr>
            <a:cxnSpLocks/>
          </p:cNvCxnSpPr>
          <p:nvPr/>
        </p:nvCxnSpPr>
        <p:spPr>
          <a:xfrm>
            <a:off x="5703777" y="3598223"/>
            <a:ext cx="261257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7D8E20-B5BC-F441-97A6-32581C4BC0C9}"/>
              </a:ext>
            </a:extLst>
          </p:cNvPr>
          <p:cNvSpPr txBox="1"/>
          <p:nvPr/>
        </p:nvSpPr>
        <p:spPr>
          <a:xfrm>
            <a:off x="5937749" y="3772873"/>
            <a:ext cx="109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Kernel thread</a:t>
            </a:r>
            <a:br>
              <a:rPr lang="en-US" sz="1200" dirty="0"/>
            </a:br>
            <a:r>
              <a:rPr lang="en-US" sz="1200" dirty="0"/>
              <a:t>(top half)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D80A00E-935B-0642-91B1-349104288795}"/>
              </a:ext>
            </a:extLst>
          </p:cNvPr>
          <p:cNvCxnSpPr>
            <a:cxnSpLocks/>
          </p:cNvCxnSpPr>
          <p:nvPr/>
        </p:nvCxnSpPr>
        <p:spPr>
          <a:xfrm flipV="1">
            <a:off x="10344309" y="3598223"/>
            <a:ext cx="0" cy="220881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C1CCBD-64BB-AE45-A5C9-4B0F23C1C44F}"/>
              </a:ext>
            </a:extLst>
          </p:cNvPr>
          <p:cNvCxnSpPr>
            <a:cxnSpLocks/>
          </p:cNvCxnSpPr>
          <p:nvPr/>
        </p:nvCxnSpPr>
        <p:spPr>
          <a:xfrm>
            <a:off x="8993680" y="3609513"/>
            <a:ext cx="2612572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406A77-D40B-5E4C-B0C4-7597F363A098}"/>
              </a:ext>
            </a:extLst>
          </p:cNvPr>
          <p:cNvSpPr txBox="1"/>
          <p:nvPr/>
        </p:nvSpPr>
        <p:spPr>
          <a:xfrm>
            <a:off x="9042736" y="3701359"/>
            <a:ext cx="131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handler</a:t>
            </a:r>
          </a:p>
          <a:p>
            <a:r>
              <a:rPr lang="en-US" sz="1200" dirty="0"/>
              <a:t>(bottom half)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E2B838-877F-C64B-B822-0A95E5265685}"/>
              </a:ext>
            </a:extLst>
          </p:cNvPr>
          <p:cNvSpPr txBox="1"/>
          <p:nvPr/>
        </p:nvSpPr>
        <p:spPr>
          <a:xfrm>
            <a:off x="10414326" y="539680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H/W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BAD83-B07A-C344-9EAA-26FB62341DB4}"/>
              </a:ext>
            </a:extLst>
          </p:cNvPr>
          <p:cNvSpPr txBox="1"/>
          <p:nvPr/>
        </p:nvSpPr>
        <p:spPr>
          <a:xfrm>
            <a:off x="2522235" y="2890445"/>
            <a:ext cx="81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softirq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167D6F-2412-764B-B4D2-4016D5321ED8}"/>
              </a:ext>
            </a:extLst>
          </p:cNvPr>
          <p:cNvSpPr txBox="1"/>
          <p:nvPr/>
        </p:nvSpPr>
        <p:spPr>
          <a:xfrm>
            <a:off x="5703777" y="1502351"/>
            <a:ext cx="59966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H/W interrupt handlers can’t run long and can’t sleep. Interrupts do minimal work then </a:t>
            </a:r>
            <a:r>
              <a:rPr lang="en-US" sz="1400" i="1" dirty="0"/>
              <a:t>defer</a:t>
            </a:r>
            <a:r>
              <a:rPr lang="en-US" sz="1400" dirty="0"/>
              <a:t> the rest. Kernel has many mechanisms for handling deferred work:</a:t>
            </a:r>
          </a:p>
          <a:p>
            <a:pPr marL="342900" indent="-342900">
              <a:buAutoNum type="arabicPeriod"/>
            </a:pPr>
            <a:r>
              <a:rPr lang="en-US" sz="1400" dirty="0"/>
              <a:t>* </a:t>
            </a:r>
            <a:r>
              <a:rPr lang="en-US" sz="1400" dirty="0" err="1"/>
              <a:t>softirq</a:t>
            </a:r>
            <a:r>
              <a:rPr lang="en-US" sz="1400" dirty="0"/>
              <a:t> (</a:t>
            </a:r>
            <a:r>
              <a:rPr lang="en-US" sz="1400" dirty="0" err="1"/>
              <a:t>staticly</a:t>
            </a:r>
            <a:r>
              <a:rPr lang="en-US" sz="1400" dirty="0"/>
              <a:t> defined. Run on thread per core: </a:t>
            </a:r>
            <a:r>
              <a:rPr lang="en-US" sz="1400" dirty="0" err="1"/>
              <a:t>ksoftirqd</a:t>
            </a:r>
            <a:r>
              <a:rPr lang="en-US" sz="1400" dirty="0"/>
              <a:t>).</a:t>
            </a:r>
          </a:p>
          <a:p>
            <a:pPr marL="342900" indent="-342900">
              <a:buAutoNum type="arabicPeriod"/>
            </a:pPr>
            <a:r>
              <a:rPr lang="en-US" sz="1400" dirty="0"/>
              <a:t>* </a:t>
            </a:r>
            <a:r>
              <a:rPr lang="en-US" sz="1400" dirty="0" err="1"/>
              <a:t>Tasklets</a:t>
            </a:r>
            <a:r>
              <a:rPr lang="en-US" sz="1400" dirty="0"/>
              <a:t> (runtime version of </a:t>
            </a:r>
            <a:r>
              <a:rPr lang="en-US" sz="1400" dirty="0" err="1"/>
              <a:t>softirq</a:t>
            </a:r>
            <a:r>
              <a:rPr lang="en-US" sz="1400" dirty="0"/>
              <a:t> runs on same infra).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Workqueue</a:t>
            </a:r>
            <a:r>
              <a:rPr lang="en-US" sz="1400" dirty="0"/>
              <a:t>: thread pool like implementation with </a:t>
            </a:r>
            <a:r>
              <a:rPr lang="en-US" sz="1400" i="1" dirty="0"/>
              <a:t>delay</a:t>
            </a:r>
            <a:r>
              <a:rPr lang="en-US" sz="1400" dirty="0"/>
              <a:t> capability.</a:t>
            </a:r>
          </a:p>
          <a:p>
            <a:br>
              <a:rPr lang="en-US" sz="1400" dirty="0"/>
            </a:br>
            <a:r>
              <a:rPr lang="en-US" sz="1400" dirty="0"/>
              <a:t>* runs with interrupts disabled on CPU.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497BE8-1921-4449-8F31-7FC6C8691FBF}"/>
              </a:ext>
            </a:extLst>
          </p:cNvPr>
          <p:cNvCxnSpPr>
            <a:cxnSpLocks/>
          </p:cNvCxnSpPr>
          <p:nvPr/>
        </p:nvCxnSpPr>
        <p:spPr>
          <a:xfrm>
            <a:off x="3268646" y="3259777"/>
            <a:ext cx="488256" cy="3384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21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C0E1A7-790C-1E41-B34A-423C91B76639}"/>
              </a:ext>
            </a:extLst>
          </p:cNvPr>
          <p:cNvSpPr/>
          <p:nvPr/>
        </p:nvSpPr>
        <p:spPr>
          <a:xfrm>
            <a:off x="1327299" y="5092967"/>
            <a:ext cx="2665142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NIC-A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42F3E2-74AB-044B-924A-2649EAA2D820}"/>
              </a:ext>
            </a:extLst>
          </p:cNvPr>
          <p:cNvSpPr/>
          <p:nvPr/>
        </p:nvSpPr>
        <p:spPr>
          <a:xfrm>
            <a:off x="8442925" y="5092967"/>
            <a:ext cx="2665142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NIC-B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B94A76-CEFE-D247-9955-410066387DC7}"/>
              </a:ext>
            </a:extLst>
          </p:cNvPr>
          <p:cNvCxnSpPr>
            <a:cxnSpLocks/>
          </p:cNvCxnSpPr>
          <p:nvPr/>
        </p:nvCxnSpPr>
        <p:spPr>
          <a:xfrm>
            <a:off x="4177439" y="5328285"/>
            <a:ext cx="4207871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E2A4E2-215E-D74F-B76A-A6C1DD576CAE}"/>
              </a:ext>
            </a:extLst>
          </p:cNvPr>
          <p:cNvSpPr txBox="1"/>
          <p:nvPr/>
        </p:nvSpPr>
        <p:spPr>
          <a:xfrm>
            <a:off x="5635764" y="5328285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Signaling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C5821-8D50-3A40-9119-1B5BB3C2BAB7}"/>
              </a:ext>
            </a:extLst>
          </p:cNvPr>
          <p:cNvSpPr txBox="1"/>
          <p:nvPr/>
        </p:nvSpPr>
        <p:spPr>
          <a:xfrm>
            <a:off x="10972435" y="6581001"/>
            <a:ext cx="1219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Networking 101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99C19-EF82-2E4D-8DDA-C6FD3CE3D031}"/>
              </a:ext>
            </a:extLst>
          </p:cNvPr>
          <p:cNvSpPr txBox="1"/>
          <p:nvPr/>
        </p:nvSpPr>
        <p:spPr>
          <a:xfrm>
            <a:off x="0" y="0"/>
            <a:ext cx="589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Exercise</a:t>
            </a:r>
            <a:r>
              <a:rPr lang="en-US" dirty="0"/>
              <a:t>: Send “</a:t>
            </a:r>
            <a:r>
              <a:rPr lang="en-US" i="1" dirty="0"/>
              <a:t>Hello World!</a:t>
            </a:r>
            <a:r>
              <a:rPr lang="en-US" dirty="0"/>
              <a:t>” from Machine A to Machine B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E93D0CF-6E26-6049-AEF4-9DF872148A55}"/>
              </a:ext>
            </a:extLst>
          </p:cNvPr>
          <p:cNvSpPr/>
          <p:nvPr/>
        </p:nvSpPr>
        <p:spPr>
          <a:xfrm>
            <a:off x="6756067" y="511446"/>
            <a:ext cx="1683835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World!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359A39D-3E65-C248-B8DD-E8F5C8DCDB8B}"/>
              </a:ext>
            </a:extLst>
          </p:cNvPr>
          <p:cNvSpPr/>
          <p:nvPr/>
        </p:nvSpPr>
        <p:spPr>
          <a:xfrm>
            <a:off x="1327299" y="2552771"/>
            <a:ext cx="2665142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E4E7A1E-C001-D94B-8C16-BD36AD300FD0}"/>
              </a:ext>
            </a:extLst>
          </p:cNvPr>
          <p:cNvSpPr/>
          <p:nvPr/>
        </p:nvSpPr>
        <p:spPr>
          <a:xfrm>
            <a:off x="1327299" y="3188387"/>
            <a:ext cx="2665142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BFE14C9-34A5-764E-81DC-E08DD3B70544}"/>
              </a:ext>
            </a:extLst>
          </p:cNvPr>
          <p:cNvSpPr/>
          <p:nvPr/>
        </p:nvSpPr>
        <p:spPr>
          <a:xfrm>
            <a:off x="5506987" y="511446"/>
            <a:ext cx="1249080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Ports+Proto</a:t>
            </a:r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FBEBBA4-9037-4644-AC0A-C6E5EEBF94E7}"/>
              </a:ext>
            </a:extLst>
          </p:cNvPr>
          <p:cNvSpPr/>
          <p:nvPr/>
        </p:nvSpPr>
        <p:spPr>
          <a:xfrm>
            <a:off x="1327299" y="3824003"/>
            <a:ext cx="2665142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941167B-C572-1840-950E-FBD785D5EB43}"/>
              </a:ext>
            </a:extLst>
          </p:cNvPr>
          <p:cNvSpPr/>
          <p:nvPr/>
        </p:nvSpPr>
        <p:spPr>
          <a:xfrm>
            <a:off x="4114801" y="511446"/>
            <a:ext cx="1392184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1C633C-5B58-2843-B494-DE4506A313DA}"/>
              </a:ext>
            </a:extLst>
          </p:cNvPr>
          <p:cNvSpPr/>
          <p:nvPr/>
        </p:nvSpPr>
        <p:spPr>
          <a:xfrm>
            <a:off x="1327299" y="4407594"/>
            <a:ext cx="2665142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Link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91606E9-C025-8E45-AEF6-EF3284DD9E7A}"/>
              </a:ext>
            </a:extLst>
          </p:cNvPr>
          <p:cNvSpPr/>
          <p:nvPr/>
        </p:nvSpPr>
        <p:spPr>
          <a:xfrm>
            <a:off x="2865720" y="511446"/>
            <a:ext cx="1249079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40E5BBF-D309-7042-B989-4BD20E2B8C14}"/>
              </a:ext>
            </a:extLst>
          </p:cNvPr>
          <p:cNvSpPr/>
          <p:nvPr/>
        </p:nvSpPr>
        <p:spPr>
          <a:xfrm>
            <a:off x="8439904" y="511446"/>
            <a:ext cx="364128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08DDFC-76DE-664C-8C71-2E15EE19333D}"/>
              </a:ext>
            </a:extLst>
          </p:cNvPr>
          <p:cNvCxnSpPr>
            <a:cxnSpLocks/>
          </p:cNvCxnSpPr>
          <p:nvPr/>
        </p:nvCxnSpPr>
        <p:spPr>
          <a:xfrm>
            <a:off x="1082672" y="2684731"/>
            <a:ext cx="0" cy="283198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114CD0-6482-F74F-8B81-796850049DF7}"/>
              </a:ext>
            </a:extLst>
          </p:cNvPr>
          <p:cNvCxnSpPr>
            <a:cxnSpLocks/>
          </p:cNvCxnSpPr>
          <p:nvPr/>
        </p:nvCxnSpPr>
        <p:spPr>
          <a:xfrm flipV="1">
            <a:off x="9752050" y="2764643"/>
            <a:ext cx="0" cy="225083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4EC0B0-DBB0-C740-9158-A447AD0C64C7}"/>
              </a:ext>
            </a:extLst>
          </p:cNvPr>
          <p:cNvCxnSpPr>
            <a:cxnSpLocks/>
          </p:cNvCxnSpPr>
          <p:nvPr/>
        </p:nvCxnSpPr>
        <p:spPr>
          <a:xfrm>
            <a:off x="2865720" y="1062847"/>
            <a:ext cx="5938312" cy="0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F1D9B7-E614-2345-9918-78537A802F97}"/>
              </a:ext>
            </a:extLst>
          </p:cNvPr>
          <p:cNvSpPr txBox="1"/>
          <p:nvPr/>
        </p:nvSpPr>
        <p:spPr>
          <a:xfrm>
            <a:off x="5319761" y="990963"/>
            <a:ext cx="7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588F26-6FCC-5346-B8A0-88E297725464}"/>
              </a:ext>
            </a:extLst>
          </p:cNvPr>
          <p:cNvSpPr txBox="1"/>
          <p:nvPr/>
        </p:nvSpPr>
        <p:spPr>
          <a:xfrm>
            <a:off x="2015362" y="5593674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-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3829AC-93FD-C24A-B6F4-DFFD36191551}"/>
              </a:ext>
            </a:extLst>
          </p:cNvPr>
          <p:cNvSpPr txBox="1"/>
          <p:nvPr/>
        </p:nvSpPr>
        <p:spPr>
          <a:xfrm>
            <a:off x="9100269" y="5516711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- 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B82355-4A5B-9D42-A421-89283B553507}"/>
              </a:ext>
            </a:extLst>
          </p:cNvPr>
          <p:cNvSpPr txBox="1"/>
          <p:nvPr/>
        </p:nvSpPr>
        <p:spPr>
          <a:xfrm>
            <a:off x="9756288" y="2984148"/>
            <a:ext cx="2199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–X can be</a:t>
            </a:r>
          </a:p>
          <a:p>
            <a:r>
              <a:rPr lang="en-US" dirty="0"/>
              <a:t>a router or the eventual receiver. IOW process locally or “route/forward”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508A7C5-A29A-AC4F-98AD-C5BC23786D49}"/>
              </a:ext>
            </a:extLst>
          </p:cNvPr>
          <p:cNvSpPr/>
          <p:nvPr/>
        </p:nvSpPr>
        <p:spPr>
          <a:xfrm>
            <a:off x="7426246" y="1479413"/>
            <a:ext cx="1683835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 World!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E108019-90E3-CD4C-894A-F75CDDC066F0}"/>
              </a:ext>
            </a:extLst>
          </p:cNvPr>
          <p:cNvSpPr/>
          <p:nvPr/>
        </p:nvSpPr>
        <p:spPr>
          <a:xfrm>
            <a:off x="6177166" y="1479413"/>
            <a:ext cx="1249080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Ports+Proto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C9042AB-EB84-2B47-88E5-E7A2B014DA6A}"/>
              </a:ext>
            </a:extLst>
          </p:cNvPr>
          <p:cNvSpPr/>
          <p:nvPr/>
        </p:nvSpPr>
        <p:spPr>
          <a:xfrm>
            <a:off x="4784980" y="1479413"/>
            <a:ext cx="1392184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DCA6A9D-DA89-C74F-8833-3B681DB4E008}"/>
              </a:ext>
            </a:extLst>
          </p:cNvPr>
          <p:cNvSpPr/>
          <p:nvPr/>
        </p:nvSpPr>
        <p:spPr>
          <a:xfrm>
            <a:off x="2132524" y="1485183"/>
            <a:ext cx="1249079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4658FB1-FF09-564C-8778-8BEBEBEA4040}"/>
              </a:ext>
            </a:extLst>
          </p:cNvPr>
          <p:cNvSpPr/>
          <p:nvPr/>
        </p:nvSpPr>
        <p:spPr>
          <a:xfrm>
            <a:off x="9110083" y="1479413"/>
            <a:ext cx="364128" cy="423744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B34A8B-6949-0D40-8490-688488F7F3E1}"/>
              </a:ext>
            </a:extLst>
          </p:cNvPr>
          <p:cNvCxnSpPr>
            <a:cxnSpLocks/>
          </p:cNvCxnSpPr>
          <p:nvPr/>
        </p:nvCxnSpPr>
        <p:spPr>
          <a:xfrm>
            <a:off x="2132524" y="2030814"/>
            <a:ext cx="7341687" cy="0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C96CFCF6-CE2E-E243-AFF8-EE0827E77A81}"/>
              </a:ext>
            </a:extLst>
          </p:cNvPr>
          <p:cNvSpPr/>
          <p:nvPr/>
        </p:nvSpPr>
        <p:spPr>
          <a:xfrm>
            <a:off x="3392794" y="1479413"/>
            <a:ext cx="1392184" cy="423744"/>
          </a:xfrm>
          <a:prstGeom prst="roundRect">
            <a:avLst>
              <a:gd name="adj" fmla="val 7143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encap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DC78C9-1986-884B-9380-7043EDCEB0A4}"/>
              </a:ext>
            </a:extLst>
          </p:cNvPr>
          <p:cNvSpPr txBox="1"/>
          <p:nvPr/>
        </p:nvSpPr>
        <p:spPr>
          <a:xfrm>
            <a:off x="9665000" y="1479413"/>
            <a:ext cx="2115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Encap for vxlan, </a:t>
            </a:r>
            <a:r>
              <a:rPr lang="en-US" sz="1400" dirty="0" err="1"/>
              <a:t>ipsec</a:t>
            </a:r>
            <a:r>
              <a:rPr lang="en-US" sz="1400" dirty="0"/>
              <a:t>, tunnels, 6in4, 4in6, etc..</a:t>
            </a:r>
          </a:p>
        </p:txBody>
      </p:sp>
    </p:spTree>
    <p:extLst>
      <p:ext uri="{BB962C8B-B14F-4D97-AF65-F5344CB8AC3E}">
        <p14:creationId xmlns:p14="http://schemas.microsoft.com/office/powerpoint/2010/main" val="259596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8" grpId="0"/>
      <p:bldP spid="40" grpId="0"/>
      <p:bldP spid="41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536D-D80C-EF42-B8E7-BD7D9B6B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59" y="369331"/>
            <a:ext cx="8688747" cy="6488667"/>
          </a:xfrm>
        </p:spPr>
        <p:txBody>
          <a:bodyPr>
            <a:normAutofit fontScale="47500" lnSpcReduction="20000"/>
          </a:bodyPr>
          <a:lstStyle/>
          <a:p>
            <a:r>
              <a:rPr lang="en-US" sz="3300" dirty="0"/>
              <a:t>The stack is layered component stack. Packets flow </a:t>
            </a:r>
            <a:r>
              <a:rPr lang="en-US" sz="3300" b="1" i="1" dirty="0"/>
              <a:t>downward on send</a:t>
            </a:r>
            <a:r>
              <a:rPr lang="en-US" sz="3300" dirty="0"/>
              <a:t> and </a:t>
            </a:r>
            <a:r>
              <a:rPr lang="en-US" sz="3300" b="1" i="1" dirty="0"/>
              <a:t>upward on receive</a:t>
            </a:r>
            <a:r>
              <a:rPr lang="en-US" sz="3300" dirty="0"/>
              <a:t>. A packet does not have to complete the journey e2e. It can be </a:t>
            </a:r>
            <a:r>
              <a:rPr lang="en-US" sz="3300" b="1" dirty="0"/>
              <a:t>dropped</a:t>
            </a:r>
            <a:r>
              <a:rPr lang="en-US" sz="3300" dirty="0"/>
              <a:t>, </a:t>
            </a:r>
            <a:r>
              <a:rPr lang="en-US" sz="3300" b="1" dirty="0"/>
              <a:t>routed</a:t>
            </a:r>
            <a:r>
              <a:rPr lang="en-US" sz="3300" dirty="0"/>
              <a:t>, </a:t>
            </a:r>
            <a:r>
              <a:rPr lang="en-US" sz="3300" b="1" dirty="0"/>
              <a:t>re-written</a:t>
            </a:r>
            <a:r>
              <a:rPr lang="en-US" sz="3300" dirty="0"/>
              <a:t>* at various stages of the stack.</a:t>
            </a:r>
          </a:p>
          <a:p>
            <a:r>
              <a:rPr lang="en-US" sz="3300" dirty="0"/>
              <a:t>Packets are represented as ”struct </a:t>
            </a:r>
            <a:r>
              <a:rPr lang="en-US" sz="3300" dirty="0" err="1"/>
              <a:t>sk_buff</a:t>
            </a:r>
            <a:r>
              <a:rPr lang="en-US" sz="3300" dirty="0"/>
              <a:t>” (</a:t>
            </a:r>
            <a:r>
              <a:rPr lang="en-US" sz="3300" b="1" dirty="0" err="1"/>
              <a:t>skbuff</a:t>
            </a:r>
            <a:r>
              <a:rPr lang="en-US" sz="3300" b="1" dirty="0"/>
              <a:t> || SKB</a:t>
            </a:r>
            <a:r>
              <a:rPr lang="en-US" sz="3300" dirty="0"/>
              <a:t>) linked list in kernel. Pointers to </a:t>
            </a:r>
            <a:r>
              <a:rPr lang="en-US" sz="3300" dirty="0" err="1"/>
              <a:t>skbuff</a:t>
            </a:r>
            <a:r>
              <a:rPr lang="en-US" sz="3300" dirty="0"/>
              <a:t> is moved </a:t>
            </a:r>
            <a:r>
              <a:rPr lang="en-US" sz="3300" b="1" i="1" dirty="0"/>
              <a:t>up/down the stack</a:t>
            </a:r>
            <a:r>
              <a:rPr lang="en-US" sz="3300" dirty="0"/>
              <a:t>. </a:t>
            </a:r>
            <a:r>
              <a:rPr lang="en-US" sz="3300" dirty="0" err="1"/>
              <a:t>Skbuff</a:t>
            </a:r>
            <a:r>
              <a:rPr lang="en-US" sz="3300" dirty="0"/>
              <a:t> is </a:t>
            </a:r>
            <a:r>
              <a:rPr lang="en-US" sz="3300" b="1" i="1" dirty="0"/>
              <a:t>rarely-if-never</a:t>
            </a:r>
            <a:r>
              <a:rPr lang="en-US" sz="3300" dirty="0"/>
              <a:t> copied though </a:t>
            </a:r>
            <a:r>
              <a:rPr lang="en-US" sz="3300" b="1" dirty="0"/>
              <a:t>some</a:t>
            </a:r>
            <a:r>
              <a:rPr lang="en-US" sz="3300" dirty="0"/>
              <a:t>* copying is inevitable.</a:t>
            </a:r>
          </a:p>
          <a:p>
            <a:r>
              <a:rPr lang="en-US" sz="3300" dirty="0"/>
              <a:t>The interaction with the stack depends on what you are trying to do:</a:t>
            </a:r>
          </a:p>
          <a:p>
            <a:pPr lvl="1"/>
            <a:r>
              <a:rPr lang="en-US" sz="3300" dirty="0"/>
              <a:t>Applications using </a:t>
            </a:r>
            <a:r>
              <a:rPr lang="en-US" sz="3300" b="1" i="1" dirty="0"/>
              <a:t>syscall interface </a:t>
            </a:r>
            <a:r>
              <a:rPr lang="en-US" sz="3300" dirty="0"/>
              <a:t>(listen(2) open(2), send(2), receive(2) etc..) for various data plane functions.</a:t>
            </a:r>
          </a:p>
          <a:p>
            <a:pPr lvl="1"/>
            <a:r>
              <a:rPr lang="en-US" sz="3300" dirty="0"/>
              <a:t>Users using </a:t>
            </a:r>
            <a:r>
              <a:rPr lang="en-US" sz="3300" b="1" i="1" dirty="0" err="1"/>
              <a:t>ip</a:t>
            </a:r>
            <a:r>
              <a:rPr lang="en-US" sz="3300" b="1" i="1" dirty="0"/>
              <a:t> tool </a:t>
            </a:r>
            <a:r>
              <a:rPr lang="en-US" sz="3300" dirty="0"/>
              <a:t>(iproute2 package) to configure control plane devices, address, and routes.</a:t>
            </a:r>
          </a:p>
          <a:p>
            <a:pPr lvl="1"/>
            <a:r>
              <a:rPr lang="en-US" sz="3300" dirty="0"/>
              <a:t>Applications using </a:t>
            </a:r>
            <a:r>
              <a:rPr lang="en-US" sz="3300" b="1" i="1" dirty="0" err="1"/>
              <a:t>netlink</a:t>
            </a:r>
            <a:r>
              <a:rPr lang="en-US" sz="3300" dirty="0"/>
              <a:t> </a:t>
            </a:r>
            <a:r>
              <a:rPr lang="en-US" sz="3300" dirty="0" err="1"/>
              <a:t>api</a:t>
            </a:r>
            <a:r>
              <a:rPr lang="en-US" sz="3300" dirty="0"/>
              <a:t> to configure the stack. </a:t>
            </a:r>
            <a:r>
              <a:rPr lang="en-US" sz="3300" b="1" dirty="0" err="1"/>
              <a:t>Netlink</a:t>
            </a:r>
            <a:r>
              <a:rPr lang="en-US" sz="3300" b="1" dirty="0"/>
              <a:t> is control plane over data plane implementation</a:t>
            </a:r>
            <a:r>
              <a:rPr lang="en-US" sz="3300" dirty="0"/>
              <a:t>. As in send a specifically formatted packet over a socket to perform a control plane function.</a:t>
            </a:r>
          </a:p>
          <a:p>
            <a:pPr lvl="1"/>
            <a:r>
              <a:rPr lang="en-US" sz="3300" dirty="0"/>
              <a:t>The stack exposes it is own scheduler logic (</a:t>
            </a:r>
            <a:r>
              <a:rPr lang="en-US" sz="3300" b="1" dirty="0"/>
              <a:t>Traffic Control</a:t>
            </a:r>
            <a:r>
              <a:rPr lang="en-US" sz="3300" dirty="0"/>
              <a:t>). </a:t>
            </a:r>
            <a:r>
              <a:rPr lang="en-US" sz="3300" b="1" dirty="0"/>
              <a:t>TC</a:t>
            </a:r>
            <a:r>
              <a:rPr lang="en-US" sz="3300" dirty="0"/>
              <a:t> is </a:t>
            </a:r>
            <a:r>
              <a:rPr lang="en-US" sz="3300" b="1" i="1" dirty="0"/>
              <a:t>hierarchal token bucket implementation</a:t>
            </a:r>
            <a:r>
              <a:rPr lang="en-US" sz="3300" dirty="0"/>
              <a:t>. This configurable logic (e.g., limit bandwidth to IP or per device) is used by </a:t>
            </a:r>
            <a:r>
              <a:rPr lang="en-US" sz="3300" dirty="0" err="1"/>
              <a:t>kworkers</a:t>
            </a:r>
            <a:r>
              <a:rPr lang="en-US" sz="3300" dirty="0"/>
              <a:t> that move packets along the stack. The basic principle is to </a:t>
            </a:r>
            <a:r>
              <a:rPr lang="en-US" sz="3300" b="1" i="1" dirty="0"/>
              <a:t>classify packets to match a queue discipline</a:t>
            </a:r>
            <a:r>
              <a:rPr lang="en-US" sz="3300" dirty="0"/>
              <a:t>.</a:t>
            </a:r>
          </a:p>
          <a:p>
            <a:pPr lvl="1"/>
            <a:r>
              <a:rPr lang="en-US" sz="3300" dirty="0"/>
              <a:t>The stack offers </a:t>
            </a:r>
            <a:r>
              <a:rPr lang="en-US" sz="3300" b="1" i="1" dirty="0"/>
              <a:t>FIVE hooks</a:t>
            </a:r>
            <a:r>
              <a:rPr lang="en-US" sz="3300" dirty="0"/>
              <a:t> (</a:t>
            </a:r>
            <a:r>
              <a:rPr lang="en-US" sz="3300" dirty="0" err="1"/>
              <a:t>netfilter</a:t>
            </a:r>
            <a:r>
              <a:rPr lang="en-US" sz="3300" dirty="0"/>
              <a:t>) </a:t>
            </a:r>
            <a:r>
              <a:rPr lang="en-US" sz="3300" b="1" dirty="0"/>
              <a:t>IP_PRE_ROUTING, IP_LOCAL_IN, IP_FORWARD, IP_LOCAL_OUT, IP_POST_ROUTING</a:t>
            </a:r>
            <a:r>
              <a:rPr lang="en-US" sz="3300" dirty="0"/>
              <a:t> various in-kernel modules can register with these hooks to provide added capabilities. This is what powers </a:t>
            </a:r>
            <a:r>
              <a:rPr lang="en-US" sz="3300" b="1" dirty="0" err="1"/>
              <a:t>xtables</a:t>
            </a:r>
            <a:r>
              <a:rPr lang="en-US" sz="3300" dirty="0"/>
              <a:t> (e.g., iptables) modules and the likes of </a:t>
            </a:r>
            <a:r>
              <a:rPr lang="en-US" sz="3300" b="1" dirty="0"/>
              <a:t>IPVS</a:t>
            </a:r>
            <a:r>
              <a:rPr lang="en-US" sz="3300" dirty="0"/>
              <a:t>. Some of these modules have it is </a:t>
            </a:r>
            <a:r>
              <a:rPr lang="en-US" sz="3300" b="1" i="1" dirty="0"/>
              <a:t>own submodules </a:t>
            </a:r>
            <a:r>
              <a:rPr lang="en-US" sz="3300" dirty="0"/>
              <a:t>(e.g., CONTRACK**). Each of those kernel modules have it is own “</a:t>
            </a:r>
            <a:r>
              <a:rPr lang="en-US" sz="3300" b="1" dirty="0"/>
              <a:t>front-end</a:t>
            </a:r>
            <a:r>
              <a:rPr lang="en-US" sz="3300" dirty="0"/>
              <a:t>” </a:t>
            </a:r>
            <a:r>
              <a:rPr lang="en-US" sz="3300" dirty="0" err="1"/>
              <a:t>userspace</a:t>
            </a:r>
            <a:r>
              <a:rPr lang="en-US" sz="3300" dirty="0"/>
              <a:t> configuration tool that the kernel does not know or care about. These hooks are also used for </a:t>
            </a:r>
            <a:r>
              <a:rPr lang="en-US" sz="3300" dirty="0" err="1"/>
              <a:t>xfrm</a:t>
            </a:r>
            <a:r>
              <a:rPr lang="en-US" sz="3300" dirty="0"/>
              <a:t>.</a:t>
            </a:r>
          </a:p>
          <a:p>
            <a:pPr lvl="1"/>
            <a:r>
              <a:rPr lang="en-US" sz="3300" dirty="0"/>
              <a:t>The stack allows programmability </a:t>
            </a:r>
            <a:r>
              <a:rPr lang="en-US" sz="3300" b="1" i="1" dirty="0"/>
              <a:t>via </a:t>
            </a:r>
            <a:r>
              <a:rPr lang="en-US" sz="3300" b="1" i="1" dirty="0" err="1"/>
              <a:t>ebpf</a:t>
            </a:r>
            <a:r>
              <a:rPr lang="en-US" sz="3300" b="1" i="1" dirty="0"/>
              <a:t> </a:t>
            </a:r>
            <a:r>
              <a:rPr lang="en-US" sz="3300" dirty="0"/>
              <a:t>via XDP (</a:t>
            </a:r>
            <a:r>
              <a:rPr lang="en-US" sz="3300" b="1" i="1" dirty="0"/>
              <a:t>RX Only</a:t>
            </a:r>
            <a:r>
              <a:rPr lang="en-US" sz="3300" i="1" dirty="0"/>
              <a:t>)</a:t>
            </a:r>
            <a:r>
              <a:rPr lang="en-US" sz="3300" dirty="0"/>
              <a:t> only works on pre </a:t>
            </a:r>
            <a:r>
              <a:rPr lang="en-US" sz="3300" dirty="0" err="1"/>
              <a:t>skbuff</a:t>
            </a:r>
            <a:r>
              <a:rPr lang="en-US" sz="3300" dirty="0"/>
              <a:t> creation (in kernel or offloaded to device). Or </a:t>
            </a:r>
            <a:r>
              <a:rPr lang="en-US" sz="3300" b="1" i="1" dirty="0"/>
              <a:t>called via TC (OFFLOAD, RX,TX)</a:t>
            </a:r>
            <a:r>
              <a:rPr lang="en-US" sz="3300" dirty="0"/>
              <a:t>. Or attached to the </a:t>
            </a:r>
            <a:r>
              <a:rPr lang="en-US" sz="3300" b="1" i="1" dirty="0"/>
              <a:t>socket </a:t>
            </a:r>
            <a:r>
              <a:rPr lang="en-US" sz="3300" dirty="0"/>
              <a:t>itself (applications has to create the socket then attach the program to it).</a:t>
            </a:r>
          </a:p>
          <a:p>
            <a:r>
              <a:rPr lang="en-US" sz="2900" dirty="0"/>
              <a:t>The stack itself can be bypassed in multiple ways</a:t>
            </a:r>
          </a:p>
          <a:p>
            <a:pPr lvl="1"/>
            <a:r>
              <a:rPr lang="en-US" sz="2900" dirty="0"/>
              <a:t>Applications can send/receive packets (i.e., raw sockets). Raw socket is a privileged operation.</a:t>
            </a:r>
          </a:p>
          <a:p>
            <a:pPr lvl="1"/>
            <a:r>
              <a:rPr lang="en-US" sz="2900" dirty="0"/>
              <a:t>Applications can read packets off the NIC directly (e.g., DPDK VPP).</a:t>
            </a:r>
          </a:p>
          <a:p>
            <a:pPr lvl="1"/>
            <a:r>
              <a:rPr lang="en-US" sz="2900" dirty="0" err="1"/>
              <a:t>Userspace</a:t>
            </a:r>
            <a:r>
              <a:rPr lang="en-US" sz="2900" dirty="0"/>
              <a:t> networking stack*.</a:t>
            </a:r>
          </a:p>
          <a:p>
            <a:endParaRPr lang="en-US" sz="20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01EEA76-583E-364B-B00B-19AA1724EA96}"/>
              </a:ext>
            </a:extLst>
          </p:cNvPr>
          <p:cNvSpPr/>
          <p:nvPr/>
        </p:nvSpPr>
        <p:spPr>
          <a:xfrm>
            <a:off x="9077278" y="1778413"/>
            <a:ext cx="2667091" cy="268025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DF8869-4D27-784C-8BEC-E7CAB2C94B59}"/>
              </a:ext>
            </a:extLst>
          </p:cNvPr>
          <p:cNvSpPr/>
          <p:nvPr/>
        </p:nvSpPr>
        <p:spPr>
          <a:xfrm>
            <a:off x="9077279" y="768705"/>
            <a:ext cx="2667091" cy="268025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EB0E70-ED0B-D644-BCA6-C9198A12CB9B}"/>
              </a:ext>
            </a:extLst>
          </p:cNvPr>
          <p:cNvSpPr/>
          <p:nvPr/>
        </p:nvSpPr>
        <p:spPr>
          <a:xfrm>
            <a:off x="9077279" y="1084271"/>
            <a:ext cx="2667091" cy="268025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DA1D70B-EEEE-4D48-8D8F-D4638C82ADC8}"/>
              </a:ext>
            </a:extLst>
          </p:cNvPr>
          <p:cNvSpPr/>
          <p:nvPr/>
        </p:nvSpPr>
        <p:spPr>
          <a:xfrm>
            <a:off x="9077278" y="1412471"/>
            <a:ext cx="2667091" cy="268025"/>
          </a:xfrm>
          <a:prstGeom prst="roundRect">
            <a:avLst>
              <a:gd name="adj" fmla="val 714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Link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C5CBD8-F86B-B748-9FAC-B90B7906C5FA}"/>
              </a:ext>
            </a:extLst>
          </p:cNvPr>
          <p:cNvSpPr txBox="1"/>
          <p:nvPr/>
        </p:nvSpPr>
        <p:spPr>
          <a:xfrm>
            <a:off x="9399458" y="2093555"/>
            <a:ext cx="182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Networking Stack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2D84F2A-17FC-4544-B86D-0F068C4C5CF6}"/>
              </a:ext>
            </a:extLst>
          </p:cNvPr>
          <p:cNvSpPr/>
          <p:nvPr/>
        </p:nvSpPr>
        <p:spPr>
          <a:xfrm>
            <a:off x="9077280" y="422659"/>
            <a:ext cx="2667091" cy="268025"/>
          </a:xfrm>
          <a:prstGeom prst="roundRect">
            <a:avLst>
              <a:gd name="adj" fmla="val 71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DD52B-95E2-0C46-B095-1DF184AC5107}"/>
              </a:ext>
            </a:extLst>
          </p:cNvPr>
          <p:cNvSpPr txBox="1"/>
          <p:nvPr/>
        </p:nvSpPr>
        <p:spPr>
          <a:xfrm>
            <a:off x="0" y="0"/>
            <a:ext cx="242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Linux Networking Stack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88DD7F-82B0-D544-B0EF-22E45F55B6DC}"/>
              </a:ext>
            </a:extLst>
          </p:cNvPr>
          <p:cNvCxnSpPr>
            <a:cxnSpLocks/>
          </p:cNvCxnSpPr>
          <p:nvPr/>
        </p:nvCxnSpPr>
        <p:spPr>
          <a:xfrm>
            <a:off x="11901760" y="453370"/>
            <a:ext cx="0" cy="157297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45978F-151C-084B-B961-8EF3A530C1B5}"/>
              </a:ext>
            </a:extLst>
          </p:cNvPr>
          <p:cNvCxnSpPr>
            <a:cxnSpLocks/>
          </p:cNvCxnSpPr>
          <p:nvPr/>
        </p:nvCxnSpPr>
        <p:spPr>
          <a:xfrm>
            <a:off x="9003575" y="1731891"/>
            <a:ext cx="2799169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8048B1-6ECB-894E-8D76-CEC779D56218}"/>
              </a:ext>
            </a:extLst>
          </p:cNvPr>
          <p:cNvCxnSpPr>
            <a:cxnSpLocks/>
          </p:cNvCxnSpPr>
          <p:nvPr/>
        </p:nvCxnSpPr>
        <p:spPr>
          <a:xfrm>
            <a:off x="8985840" y="731324"/>
            <a:ext cx="2799169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0E90CA-7E4F-4749-B880-68B6FE3C2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3" y="2732458"/>
            <a:ext cx="30734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FE5061F-18C2-6343-B6FF-F3006C64C51D}"/>
              </a:ext>
            </a:extLst>
          </p:cNvPr>
          <p:cNvSpPr txBox="1"/>
          <p:nvPr/>
        </p:nvSpPr>
        <p:spPr>
          <a:xfrm>
            <a:off x="9577767" y="5844090"/>
            <a:ext cx="17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sk_buff</a:t>
            </a:r>
            <a:r>
              <a:rPr lang="en-US" dirty="0"/>
              <a:t>*: </a:t>
            </a:r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4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57DD52B-95E2-0C46-B095-1DF184AC5107}"/>
              </a:ext>
            </a:extLst>
          </p:cNvPr>
          <p:cNvSpPr txBox="1"/>
          <p:nvPr/>
        </p:nvSpPr>
        <p:spPr>
          <a:xfrm>
            <a:off x="0" y="0"/>
            <a:ext cx="289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Networking Stack: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0795B-07FC-FD40-883D-18660278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899" y="425905"/>
            <a:ext cx="8054235" cy="60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50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A9B0-BC64-5A43-A1EF-968D0BCF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RX/Ingress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C3A39-0DC1-B040-B894-2D257F516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CE943B-BCBA-1747-B666-D4602924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Got Packet! Now What?</a:t>
            </a:r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2478B0-2189-D547-9398-3DEFEA9F5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11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Packet arrive at </a:t>
            </a:r>
            <a:r>
              <a:rPr lang="en-US" dirty="0" err="1"/>
              <a:t>nic</a:t>
            </a:r>
            <a:r>
              <a:rPr lang="en-US" dirty="0"/>
              <a:t> which has its own buffer. Then </a:t>
            </a:r>
            <a:r>
              <a:rPr lang="en-US" b="1" i="1" dirty="0"/>
              <a:t>passed</a:t>
            </a:r>
            <a:r>
              <a:rPr lang="en-US" dirty="0"/>
              <a:t> to kernel. A packet must be</a:t>
            </a:r>
          </a:p>
          <a:p>
            <a:r>
              <a:rPr lang="en-US" b="1" dirty="0"/>
              <a:t>Processed (aka LOCAL_IN)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Picked by a </a:t>
            </a:r>
            <a:r>
              <a:rPr lang="en-US" dirty="0" err="1"/>
              <a:t>userspace</a:t>
            </a:r>
            <a:r>
              <a:rPr lang="en-US" dirty="0"/>
              <a:t> registered listener at socket via listen(2) or raw socket level via listen(2) + AF_PACKET + SOCK_RAW.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nic</a:t>
            </a:r>
            <a:r>
              <a:rPr lang="en-US" dirty="0"/>
              <a:t> buffers by driver+&lt;thing&gt;. Thing == DPDK || VPP || ?.</a:t>
            </a:r>
          </a:p>
          <a:p>
            <a:pPr lvl="1"/>
            <a:r>
              <a:rPr lang="en-US" dirty="0"/>
              <a:t>Bypass the entire stack by AF_XDP (</a:t>
            </a:r>
            <a:r>
              <a:rPr lang="en-US" dirty="0" err="1"/>
              <a:t>xdp</a:t>
            </a:r>
            <a:r>
              <a:rPr lang="en-US" dirty="0"/>
              <a:t> socket in </a:t>
            </a:r>
            <a:r>
              <a:rPr lang="en-US" dirty="0" err="1"/>
              <a:t>userspace</a:t>
            </a:r>
            <a:r>
              <a:rPr lang="en-US" dirty="0"/>
              <a:t>)</a:t>
            </a:r>
          </a:p>
          <a:p>
            <a:r>
              <a:rPr lang="en-US" b="1" dirty="0"/>
              <a:t>Routed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Bypass the entire stack by XDP_TX action (goes directly to egress path)</a:t>
            </a:r>
          </a:p>
          <a:p>
            <a:pPr lvl="1"/>
            <a:r>
              <a:rPr lang="en-US" dirty="0"/>
              <a:t>System configured for “packet forwarding” + matching route exists.</a:t>
            </a:r>
          </a:p>
          <a:p>
            <a:pPr lvl="1"/>
            <a:r>
              <a:rPr lang="en-US" dirty="0"/>
              <a:t>Routing can be internal (e.g., network namespace, other v-</a:t>
            </a:r>
            <a:r>
              <a:rPr lang="en-US" dirty="0" err="1"/>
              <a:t>nic</a:t>
            </a:r>
            <a:r>
              <a:rPr lang="en-US" dirty="0"/>
              <a:t>) or external.</a:t>
            </a:r>
          </a:p>
          <a:p>
            <a:r>
              <a:rPr lang="en-US" b="1" dirty="0"/>
              <a:t>Dropped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Buffers are full </a:t>
            </a:r>
          </a:p>
          <a:p>
            <a:pPr lvl="2"/>
            <a:r>
              <a:rPr lang="en-US" dirty="0" err="1"/>
              <a:t>nic</a:t>
            </a:r>
            <a:r>
              <a:rPr lang="en-US" dirty="0"/>
              <a:t> buffer is out of space.</a:t>
            </a:r>
          </a:p>
          <a:p>
            <a:pPr lvl="2"/>
            <a:r>
              <a:rPr lang="en-US" dirty="0"/>
              <a:t>Kernel is out of mem (</a:t>
            </a:r>
            <a:r>
              <a:rPr lang="en-US" dirty="0" err="1"/>
              <a:t>dma</a:t>
            </a:r>
            <a:r>
              <a:rPr lang="en-US" dirty="0"/>
              <a:t> zone*).</a:t>
            </a:r>
          </a:p>
          <a:p>
            <a:pPr lvl="2"/>
            <a:r>
              <a:rPr lang="en-US" dirty="0"/>
              <a:t>Socket buffer (normal zone) is out of space.</a:t>
            </a:r>
          </a:p>
          <a:p>
            <a:pPr lvl="1"/>
            <a:r>
              <a:rPr lang="en-US" dirty="0"/>
              <a:t>Special: </a:t>
            </a:r>
            <a:r>
              <a:rPr lang="en-US" b="1" i="1" dirty="0"/>
              <a:t>App’s</a:t>
            </a:r>
            <a:r>
              <a:rPr lang="en-US" dirty="0"/>
              <a:t> </a:t>
            </a:r>
            <a:r>
              <a:rPr lang="en-US" b="1" i="1" dirty="0"/>
              <a:t>Accept Queue</a:t>
            </a:r>
            <a:r>
              <a:rPr lang="en-US" dirty="0"/>
              <a:t> is full.</a:t>
            </a:r>
          </a:p>
          <a:p>
            <a:pPr lvl="1"/>
            <a:r>
              <a:rPr lang="en-US" dirty="0"/>
              <a:t>By [</a:t>
            </a:r>
            <a:r>
              <a:rPr lang="en-US" dirty="0" err="1"/>
              <a:t>xdp</a:t>
            </a:r>
            <a:r>
              <a:rPr lang="en-US" dirty="0"/>
              <a:t>] </a:t>
            </a:r>
            <a:r>
              <a:rPr lang="en-US" dirty="0" err="1"/>
              <a:t>ebpf</a:t>
            </a:r>
            <a:r>
              <a:rPr lang="en-US" dirty="0"/>
              <a:t> (</a:t>
            </a:r>
            <a:r>
              <a:rPr lang="en-US" dirty="0" err="1"/>
              <a:t>offloadd</a:t>
            </a:r>
            <a:r>
              <a:rPr lang="en-US" dirty="0"/>
              <a:t> on </a:t>
            </a:r>
            <a:r>
              <a:rPr lang="en-US" dirty="0" err="1"/>
              <a:t>nic</a:t>
            </a:r>
            <a:r>
              <a:rPr lang="en-US" dirty="0"/>
              <a:t> or running before </a:t>
            </a:r>
            <a:r>
              <a:rPr lang="en-US" b="1" i="1" dirty="0"/>
              <a:t>kernel logic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one of various processing stages (e.g., iptables rule, [TC]</a:t>
            </a:r>
            <a:r>
              <a:rPr lang="en-US" dirty="0" err="1"/>
              <a:t>ebpf</a:t>
            </a:r>
            <a:r>
              <a:rPr lang="en-US" dirty="0"/>
              <a:t>)</a:t>
            </a:r>
          </a:p>
          <a:p>
            <a:r>
              <a:rPr lang="en-US" b="1" dirty="0"/>
              <a:t>Rejected:</a:t>
            </a:r>
          </a:p>
          <a:p>
            <a:pPr lvl="1"/>
            <a:r>
              <a:rPr lang="en-US" dirty="0"/>
              <a:t>Protocol specific such as responding with ICMP packet type 3 (destination unreachable).</a:t>
            </a:r>
          </a:p>
        </p:txBody>
      </p:sp>
    </p:spTree>
    <p:extLst>
      <p:ext uri="{BB962C8B-B14F-4D97-AF65-F5344CB8AC3E}">
        <p14:creationId xmlns:p14="http://schemas.microsoft.com/office/powerpoint/2010/main" val="178616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6278</TotalTime>
  <Words>4014</Words>
  <Application>Microsoft Macintosh PowerPoint</Application>
  <PresentationFormat>Widescreen</PresentationFormat>
  <Paragraphs>302</Paragraphs>
  <Slides>20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Menlo</vt:lpstr>
      <vt:lpstr>office theme</vt:lpstr>
      <vt:lpstr>[How Things Work]: Linux – Networking 1</vt:lpstr>
      <vt:lpstr>Where we are. Where we are going. https://aka.ms/k8s/howthingswork</vt:lpstr>
      <vt:lpstr>Prologue</vt:lpstr>
      <vt:lpstr>Previously on HTW: Code that runs on Linux</vt:lpstr>
      <vt:lpstr>PowerPoint Presentation</vt:lpstr>
      <vt:lpstr>PowerPoint Presentation</vt:lpstr>
      <vt:lpstr>PowerPoint Presentation</vt:lpstr>
      <vt:lpstr>RX/Ingress</vt:lpstr>
      <vt:lpstr>Got Packet! Now What?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Khaled Henidak (KAL)</cp:lastModifiedBy>
  <cp:revision>4</cp:revision>
  <dcterms:created xsi:type="dcterms:W3CDTF">2022-01-10T18:07:12Z</dcterms:created>
  <dcterms:modified xsi:type="dcterms:W3CDTF">2022-01-28T19:16:30Z</dcterms:modified>
</cp:coreProperties>
</file>