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8" r:id="rId3"/>
    <p:sldId id="266" r:id="rId4"/>
    <p:sldId id="257" r:id="rId5"/>
    <p:sldId id="297" r:id="rId6"/>
    <p:sldId id="303" r:id="rId7"/>
    <p:sldId id="298" r:id="rId8"/>
    <p:sldId id="299" r:id="rId9"/>
    <p:sldId id="300" r:id="rId10"/>
    <p:sldId id="301" r:id="rId11"/>
    <p:sldId id="304" r:id="rId12"/>
    <p:sldId id="302" r:id="rId13"/>
    <p:sldId id="305" r:id="rId14"/>
    <p:sldId id="306" r:id="rId15"/>
    <p:sldId id="307" r:id="rId16"/>
    <p:sldId id="308" r:id="rId17"/>
    <p:sldId id="309" r:id="rId18"/>
    <p:sldId id="310" r:id="rId19"/>
    <p:sldId id="311" r:id="rId20"/>
    <p:sldId id="317" r:id="rId21"/>
    <p:sldId id="312" r:id="rId22"/>
    <p:sldId id="313" r:id="rId23"/>
    <p:sldId id="314" r:id="rId24"/>
    <p:sldId id="316" r:id="rId25"/>
    <p:sldId id="315" r:id="rId26"/>
    <p:sldId id="318" r:id="rId27"/>
    <p:sldId id="3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BC740F-B831-DE46-B928-14FE80E9C6AB}">
          <p14:sldIdLst>
            <p14:sldId id="256"/>
            <p14:sldId id="258"/>
            <p14:sldId id="266"/>
            <p14:sldId id="257"/>
            <p14:sldId id="297"/>
            <p14:sldId id="303"/>
            <p14:sldId id="298"/>
            <p14:sldId id="299"/>
            <p14:sldId id="300"/>
            <p14:sldId id="301"/>
            <p14:sldId id="304"/>
            <p14:sldId id="302"/>
            <p14:sldId id="305"/>
            <p14:sldId id="306"/>
            <p14:sldId id="307"/>
            <p14:sldId id="308"/>
            <p14:sldId id="309"/>
            <p14:sldId id="310"/>
            <p14:sldId id="311"/>
            <p14:sldId id="317"/>
            <p14:sldId id="312"/>
            <p14:sldId id="313"/>
            <p14:sldId id="314"/>
            <p14:sldId id="316"/>
            <p14:sldId id="315"/>
            <p14:sldId id="318"/>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034B9-31D1-394E-92C7-0763E43EE1BF}" v="1" dt="2022-02-25T16:41:57.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81338"/>
  </p:normalViewPr>
  <p:slideViewPr>
    <p:cSldViewPr snapToGrid="0">
      <p:cViewPr varScale="1">
        <p:scale>
          <a:sx n="99" d="100"/>
          <a:sy n="99" d="100"/>
        </p:scale>
        <p:origin x="10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91E3C-FD36-4848-BC62-4410E45B3FC3}" type="datetimeFigureOut">
              <a:rPr lang="en-US" smtClean="0"/>
              <a:t>2/25/22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62AE5-CFFC-9F48-AE53-27FB9053EC55}" type="slidenum">
              <a:rPr lang="en-US" smtClean="0"/>
              <a:t>‹#›</a:t>
            </a:fld>
            <a:endParaRPr lang="en-US"/>
          </a:p>
        </p:txBody>
      </p:sp>
    </p:spTree>
    <p:extLst>
      <p:ext uri="{BB962C8B-B14F-4D97-AF65-F5344CB8AC3E}">
        <p14:creationId xmlns:p14="http://schemas.microsoft.com/office/powerpoint/2010/main" val="1697674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optimized a bit of our future topics. We want to remain within 10 or 9 sessions. We will further optimize as we learn about how the delivery mechanism</a:t>
            </a:r>
          </a:p>
        </p:txBody>
      </p:sp>
      <p:sp>
        <p:nvSpPr>
          <p:cNvPr id="4" name="Slide Number Placeholder 3"/>
          <p:cNvSpPr>
            <a:spLocks noGrp="1"/>
          </p:cNvSpPr>
          <p:nvPr>
            <p:ph type="sldNum" sz="quarter" idx="5"/>
          </p:nvPr>
        </p:nvSpPr>
        <p:spPr/>
        <p:txBody>
          <a:bodyPr/>
          <a:lstStyle/>
          <a:p>
            <a:fld id="{721B6E8C-4FE4-4E44-83DF-4E5941EF30AB}" type="slidenum">
              <a:rPr lang="en-US" smtClean="0"/>
              <a:t>2</a:t>
            </a:fld>
            <a:endParaRPr lang="en-US"/>
          </a:p>
        </p:txBody>
      </p:sp>
    </p:spTree>
    <p:extLst>
      <p:ext uri="{BB962C8B-B14F-4D97-AF65-F5344CB8AC3E}">
        <p14:creationId xmlns:p14="http://schemas.microsoft.com/office/powerpoint/2010/main" val="1957156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14</a:t>
            </a:fld>
            <a:endParaRPr lang="en-US"/>
          </a:p>
        </p:txBody>
      </p:sp>
    </p:spTree>
    <p:extLst>
      <p:ext uri="{BB962C8B-B14F-4D97-AF65-F5344CB8AC3E}">
        <p14:creationId xmlns:p14="http://schemas.microsoft.com/office/powerpoint/2010/main" val="3543415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15</a:t>
            </a:fld>
            <a:endParaRPr lang="en-US"/>
          </a:p>
        </p:txBody>
      </p:sp>
    </p:spTree>
    <p:extLst>
      <p:ext uri="{BB962C8B-B14F-4D97-AF65-F5344CB8AC3E}">
        <p14:creationId xmlns:p14="http://schemas.microsoft.com/office/powerpoint/2010/main" val="40785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16</a:t>
            </a:fld>
            <a:endParaRPr lang="en-US"/>
          </a:p>
        </p:txBody>
      </p:sp>
    </p:spTree>
    <p:extLst>
      <p:ext uri="{BB962C8B-B14F-4D97-AF65-F5344CB8AC3E}">
        <p14:creationId xmlns:p14="http://schemas.microsoft.com/office/powerpoint/2010/main" val="3859562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18</a:t>
            </a:fld>
            <a:endParaRPr lang="en-US"/>
          </a:p>
        </p:txBody>
      </p:sp>
    </p:spTree>
    <p:extLst>
      <p:ext uri="{BB962C8B-B14F-4D97-AF65-F5344CB8AC3E}">
        <p14:creationId xmlns:p14="http://schemas.microsoft.com/office/powerpoint/2010/main" val="80498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19</a:t>
            </a:fld>
            <a:endParaRPr lang="en-US"/>
          </a:p>
        </p:txBody>
      </p:sp>
    </p:spTree>
    <p:extLst>
      <p:ext uri="{BB962C8B-B14F-4D97-AF65-F5344CB8AC3E}">
        <p14:creationId xmlns:p14="http://schemas.microsoft.com/office/powerpoint/2010/main" val="1767204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21</a:t>
            </a:fld>
            <a:endParaRPr lang="en-US"/>
          </a:p>
        </p:txBody>
      </p:sp>
    </p:spTree>
    <p:extLst>
      <p:ext uri="{BB962C8B-B14F-4D97-AF65-F5344CB8AC3E}">
        <p14:creationId xmlns:p14="http://schemas.microsoft.com/office/powerpoint/2010/main" val="1899239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22</a:t>
            </a:fld>
            <a:endParaRPr lang="en-US"/>
          </a:p>
        </p:txBody>
      </p:sp>
    </p:spTree>
    <p:extLst>
      <p:ext uri="{BB962C8B-B14F-4D97-AF65-F5344CB8AC3E}">
        <p14:creationId xmlns:p14="http://schemas.microsoft.com/office/powerpoint/2010/main" val="1117766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23</a:t>
            </a:fld>
            <a:endParaRPr lang="en-US"/>
          </a:p>
        </p:txBody>
      </p:sp>
    </p:spTree>
    <p:extLst>
      <p:ext uri="{BB962C8B-B14F-4D97-AF65-F5344CB8AC3E}">
        <p14:creationId xmlns:p14="http://schemas.microsoft.com/office/powerpoint/2010/main" val="3516476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24</a:t>
            </a:fld>
            <a:endParaRPr lang="en-US"/>
          </a:p>
        </p:txBody>
      </p:sp>
    </p:spTree>
    <p:extLst>
      <p:ext uri="{BB962C8B-B14F-4D97-AF65-F5344CB8AC3E}">
        <p14:creationId xmlns:p14="http://schemas.microsoft.com/office/powerpoint/2010/main" val="2939099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25</a:t>
            </a:fld>
            <a:endParaRPr lang="en-US"/>
          </a:p>
        </p:txBody>
      </p:sp>
    </p:spTree>
    <p:extLst>
      <p:ext uri="{BB962C8B-B14F-4D97-AF65-F5344CB8AC3E}">
        <p14:creationId xmlns:p14="http://schemas.microsoft.com/office/powerpoint/2010/main" val="38649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4</a:t>
            </a:fld>
            <a:endParaRPr lang="en-US"/>
          </a:p>
        </p:txBody>
      </p:sp>
    </p:spTree>
    <p:extLst>
      <p:ext uri="{BB962C8B-B14F-4D97-AF65-F5344CB8AC3E}">
        <p14:creationId xmlns:p14="http://schemas.microsoft.com/office/powerpoint/2010/main" val="414911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5</a:t>
            </a:fld>
            <a:endParaRPr lang="en-US"/>
          </a:p>
        </p:txBody>
      </p:sp>
    </p:spTree>
    <p:extLst>
      <p:ext uri="{BB962C8B-B14F-4D97-AF65-F5344CB8AC3E}">
        <p14:creationId xmlns:p14="http://schemas.microsoft.com/office/powerpoint/2010/main" val="4046855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7</a:t>
            </a:fld>
            <a:endParaRPr lang="en-US"/>
          </a:p>
        </p:txBody>
      </p:sp>
    </p:spTree>
    <p:extLst>
      <p:ext uri="{BB962C8B-B14F-4D97-AF65-F5344CB8AC3E}">
        <p14:creationId xmlns:p14="http://schemas.microsoft.com/office/powerpoint/2010/main" val="783097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8</a:t>
            </a:fld>
            <a:endParaRPr lang="en-US"/>
          </a:p>
        </p:txBody>
      </p:sp>
    </p:spTree>
    <p:extLst>
      <p:ext uri="{BB962C8B-B14F-4D97-AF65-F5344CB8AC3E}">
        <p14:creationId xmlns:p14="http://schemas.microsoft.com/office/powerpoint/2010/main" val="488625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9</a:t>
            </a:fld>
            <a:endParaRPr lang="en-US"/>
          </a:p>
        </p:txBody>
      </p:sp>
    </p:spTree>
    <p:extLst>
      <p:ext uri="{BB962C8B-B14F-4D97-AF65-F5344CB8AC3E}">
        <p14:creationId xmlns:p14="http://schemas.microsoft.com/office/powerpoint/2010/main" val="2763700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10</a:t>
            </a:fld>
            <a:endParaRPr lang="en-US"/>
          </a:p>
        </p:txBody>
      </p:sp>
    </p:spTree>
    <p:extLst>
      <p:ext uri="{BB962C8B-B14F-4D97-AF65-F5344CB8AC3E}">
        <p14:creationId xmlns:p14="http://schemas.microsoft.com/office/powerpoint/2010/main" val="544480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11</a:t>
            </a:fld>
            <a:endParaRPr lang="en-US"/>
          </a:p>
        </p:txBody>
      </p:sp>
    </p:spTree>
    <p:extLst>
      <p:ext uri="{BB962C8B-B14F-4D97-AF65-F5344CB8AC3E}">
        <p14:creationId xmlns:p14="http://schemas.microsoft.com/office/powerpoint/2010/main" val="1523107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12</a:t>
            </a:fld>
            <a:endParaRPr lang="en-US"/>
          </a:p>
        </p:txBody>
      </p:sp>
    </p:spTree>
    <p:extLst>
      <p:ext uri="{BB962C8B-B14F-4D97-AF65-F5344CB8AC3E}">
        <p14:creationId xmlns:p14="http://schemas.microsoft.com/office/powerpoint/2010/main" val="1540702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n7.org/linux/man-pages/man2/execve.2.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ka.ms/k8s/howthingswor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on-linux"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448801" cy="2387600"/>
          </a:xfrm>
        </p:spPr>
        <p:txBody>
          <a:bodyPr/>
          <a:lstStyle/>
          <a:p>
            <a:r>
              <a:rPr lang="en-US" sz="4400" dirty="0">
                <a:cs typeface="Calibri Light"/>
              </a:rPr>
              <a:t>[How Things Work]: Linux – Containers</a:t>
            </a:r>
            <a:endParaRPr lang="en-US" dirty="0"/>
          </a:p>
        </p:txBody>
      </p:sp>
      <p:sp>
        <p:nvSpPr>
          <p:cNvPr id="3" name="Subtitle 2"/>
          <p:cNvSpPr>
            <a:spLocks noGrp="1"/>
          </p:cNvSpPr>
          <p:nvPr>
            <p:ph type="subTitle" idx="1"/>
          </p:nvPr>
        </p:nvSpPr>
        <p:spPr/>
        <p:txBody>
          <a:bodyPr/>
          <a:lstStyle/>
          <a:p>
            <a:r>
              <a:rPr lang="en-US" dirty="0"/>
              <a:t>@</a:t>
            </a:r>
            <a:r>
              <a:rPr lang="en-US" dirty="0" err="1"/>
              <a:t>khenidak</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1480983" cy="369332"/>
          </a:xfrm>
          <a:prstGeom prst="rect">
            <a:avLst/>
          </a:prstGeom>
          <a:noFill/>
        </p:spPr>
        <p:txBody>
          <a:bodyPr wrap="none" rtlCol="0">
            <a:spAutoFit/>
          </a:bodyPr>
          <a:lstStyle/>
          <a:p>
            <a:r>
              <a:rPr lang="en-US" b="1" dirty="0"/>
              <a:t>On Mount NS</a:t>
            </a:r>
            <a:endParaRPr lang="en-US" dirty="0"/>
          </a:p>
        </p:txBody>
      </p:sp>
      <p:sp>
        <p:nvSpPr>
          <p:cNvPr id="3" name="TextBox 2">
            <a:extLst>
              <a:ext uri="{FF2B5EF4-FFF2-40B4-BE49-F238E27FC236}">
                <a16:creationId xmlns:a16="http://schemas.microsoft.com/office/drawing/2014/main" id="{81D95785-4A8D-D749-A778-8E4ECD9289B3}"/>
              </a:ext>
            </a:extLst>
          </p:cNvPr>
          <p:cNvSpPr txBox="1"/>
          <p:nvPr/>
        </p:nvSpPr>
        <p:spPr>
          <a:xfrm>
            <a:off x="152399" y="369332"/>
            <a:ext cx="11887201" cy="6463308"/>
          </a:xfrm>
          <a:prstGeom prst="rect">
            <a:avLst/>
          </a:prstGeom>
          <a:noFill/>
        </p:spPr>
        <p:txBody>
          <a:bodyPr wrap="square" rtlCol="0">
            <a:spAutoFit/>
          </a:bodyPr>
          <a:lstStyle/>
          <a:p>
            <a:pPr marL="285750" indent="-285750">
              <a:buFont typeface="Arial" panose="020B0604020202020204" pitchFamily="34" charset="0"/>
              <a:buChar char="•"/>
            </a:pPr>
            <a:r>
              <a:rPr lang="en-US" b="1" dirty="0"/>
              <a:t>Why:</a:t>
            </a:r>
          </a:p>
          <a:p>
            <a:pPr marL="742950" lvl="1" indent="-285750">
              <a:buFont typeface="Arial" panose="020B0604020202020204" pitchFamily="34" charset="0"/>
              <a:buChar char="•"/>
            </a:pPr>
            <a:r>
              <a:rPr lang="en-US" dirty="0"/>
              <a:t>Applications that are packaged with its deps usually use a shared path e.g., /bin /</a:t>
            </a:r>
            <a:r>
              <a:rPr lang="en-US" dirty="0" err="1"/>
              <a:t>sbin</a:t>
            </a:r>
            <a:r>
              <a:rPr lang="en-US" dirty="0"/>
              <a:t> by changing the mount tree and root applications “think” they are running alone on the host with no dep conflicts</a:t>
            </a:r>
          </a:p>
          <a:p>
            <a:pPr marL="742950" lvl="1" indent="-285750">
              <a:buFont typeface="Arial" panose="020B0604020202020204" pitchFamily="34" charset="0"/>
              <a:buChar char="•"/>
            </a:pPr>
            <a:r>
              <a:rPr lang="en-US" dirty="0"/>
              <a:t>Configurations are typically files. By changing mount namespace, you can have a different configuration for your Proc as an example </a:t>
            </a:r>
            <a:r>
              <a:rPr lang="en-US" dirty="0">
                <a:highlight>
                  <a:srgbClr val="C0C0C0"/>
                </a:highlight>
              </a:rPr>
              <a:t>/</a:t>
            </a:r>
            <a:r>
              <a:rPr lang="en-US" dirty="0" err="1">
                <a:highlight>
                  <a:srgbClr val="C0C0C0"/>
                </a:highlight>
              </a:rPr>
              <a:t>etc</a:t>
            </a:r>
            <a:r>
              <a:rPr lang="en-US" dirty="0">
                <a:highlight>
                  <a:srgbClr val="C0C0C0"/>
                </a:highlight>
              </a:rPr>
              <a:t>/hosts</a:t>
            </a:r>
          </a:p>
          <a:p>
            <a:pPr marL="285750" indent="-285750">
              <a:buFont typeface="Arial" panose="020B0604020202020204" pitchFamily="34" charset="0"/>
              <a:buChar char="•"/>
            </a:pPr>
            <a:r>
              <a:rPr lang="en-US" b="1" dirty="0"/>
              <a:t>Behavior </a:t>
            </a:r>
          </a:p>
          <a:p>
            <a:pPr marL="742950" lvl="1" indent="-285750">
              <a:buFont typeface="Arial" panose="020B0604020202020204" pitchFamily="34" charset="0"/>
              <a:buChar char="•"/>
            </a:pPr>
            <a:r>
              <a:rPr lang="en-US" dirty="0"/>
              <a:t>The new mount namespace already contain mounted file systems mainly </a:t>
            </a:r>
            <a:r>
              <a:rPr lang="en-US" dirty="0">
                <a:highlight>
                  <a:srgbClr val="C0C0C0"/>
                </a:highlight>
              </a:rPr>
              <a:t>/sys</a:t>
            </a:r>
            <a:r>
              <a:rPr lang="en-US" dirty="0"/>
              <a:t> </a:t>
            </a:r>
            <a:r>
              <a:rPr lang="en-US" dirty="0">
                <a:highlight>
                  <a:srgbClr val="C0C0C0"/>
                </a:highlight>
              </a:rPr>
              <a:t>/dev</a:t>
            </a:r>
            <a:r>
              <a:rPr lang="en-US" dirty="0"/>
              <a:t> </a:t>
            </a:r>
            <a:r>
              <a:rPr lang="en-US" dirty="0">
                <a:highlight>
                  <a:srgbClr val="C0C0C0"/>
                </a:highlight>
              </a:rPr>
              <a:t>/run</a:t>
            </a:r>
            <a:r>
              <a:rPr lang="en-US" dirty="0"/>
              <a:t> </a:t>
            </a:r>
            <a:r>
              <a:rPr lang="en-US" dirty="0">
                <a:highlight>
                  <a:srgbClr val="C0C0C0"/>
                </a:highlight>
              </a:rPr>
              <a:t>/boot</a:t>
            </a:r>
            <a:r>
              <a:rPr lang="en-US" dirty="0"/>
              <a:t> – The reason behind that is mount propagation. When file system are mounted there is an optional propagation flag that sets:</a:t>
            </a:r>
          </a:p>
          <a:p>
            <a:pPr marL="1657350" lvl="3" indent="-285750">
              <a:buFont typeface="Arial" panose="020B0604020202020204" pitchFamily="34" charset="0"/>
              <a:buChar char="•"/>
            </a:pPr>
            <a:r>
              <a:rPr lang="en-US" dirty="0">
                <a:highlight>
                  <a:srgbClr val="C0C0C0"/>
                </a:highlight>
              </a:rPr>
              <a:t>Shared:</a:t>
            </a:r>
            <a:r>
              <a:rPr lang="en-US" dirty="0"/>
              <a:t> mounts propagate from/to child mount namespaces</a:t>
            </a:r>
          </a:p>
          <a:p>
            <a:pPr marL="1657350" lvl="3" indent="-285750">
              <a:buFont typeface="Arial" panose="020B0604020202020204" pitchFamily="34" charset="0"/>
              <a:buChar char="•"/>
            </a:pPr>
            <a:r>
              <a:rPr lang="en-US" dirty="0">
                <a:highlight>
                  <a:srgbClr val="C0C0C0"/>
                </a:highlight>
              </a:rPr>
              <a:t>Slave</a:t>
            </a:r>
            <a:r>
              <a:rPr lang="en-US" dirty="0"/>
              <a:t>: mounts propagate one way from parent to child namespace.</a:t>
            </a:r>
          </a:p>
          <a:p>
            <a:pPr marL="1657350" lvl="3" indent="-285750">
              <a:buFont typeface="Arial" panose="020B0604020202020204" pitchFamily="34" charset="0"/>
              <a:buChar char="•"/>
            </a:pPr>
            <a:r>
              <a:rPr lang="en-US" dirty="0">
                <a:highlight>
                  <a:srgbClr val="C0C0C0"/>
                </a:highlight>
              </a:rPr>
              <a:t>Shared and Slave</a:t>
            </a:r>
            <a:r>
              <a:rPr lang="en-US" dirty="0"/>
              <a:t>: parent of parents. Where one parent can notify its children of mount changes but top parents does not get these notifications</a:t>
            </a:r>
          </a:p>
          <a:p>
            <a:pPr marL="1657350" lvl="3" indent="-285750">
              <a:buFont typeface="Arial" panose="020B0604020202020204" pitchFamily="34" charset="0"/>
              <a:buChar char="•"/>
            </a:pPr>
            <a:r>
              <a:rPr lang="en-US" dirty="0">
                <a:highlight>
                  <a:srgbClr val="C0C0C0"/>
                </a:highlight>
              </a:rPr>
              <a:t>Private</a:t>
            </a:r>
            <a:r>
              <a:rPr lang="en-US" dirty="0"/>
              <a:t>: does not send/receive mount notifications.</a:t>
            </a:r>
          </a:p>
          <a:p>
            <a:pPr marL="1657350" lvl="3" indent="-285750">
              <a:buFont typeface="Arial" panose="020B0604020202020204" pitchFamily="34" charset="0"/>
              <a:buChar char="•"/>
            </a:pPr>
            <a:r>
              <a:rPr lang="en-US" dirty="0" err="1">
                <a:highlight>
                  <a:srgbClr val="C0C0C0"/>
                </a:highlight>
              </a:rPr>
              <a:t>Unbindable</a:t>
            </a:r>
            <a:r>
              <a:rPr lang="en-US" dirty="0"/>
              <a:t>: private and can not be bound </a:t>
            </a:r>
          </a:p>
          <a:p>
            <a:pPr marL="742950" lvl="1" indent="-285750">
              <a:buFont typeface="Arial" panose="020B0604020202020204" pitchFamily="34" charset="0"/>
              <a:buChar char="•"/>
            </a:pPr>
            <a:r>
              <a:rPr lang="en-US" dirty="0"/>
              <a:t>In practice the are mount namespaces are structured as </a:t>
            </a:r>
            <a:r>
              <a:rPr lang="en-US" i="1" dirty="0"/>
              <a:t>peer groups</a:t>
            </a:r>
            <a:r>
              <a:rPr lang="en-US" dirty="0"/>
              <a:t> in a tree like structure and mount events are shared. Having multi level mount namespaces is a debugging nightmare. Container runtimes usually remount filesystems privately in container mount namespace. All those PVs/Volumes that container runtime offers are mounted privately in container mount namespace.</a:t>
            </a:r>
            <a:endParaRPr lang="en-US" dirty="0">
              <a:highlight>
                <a:srgbClr val="C0C0C0"/>
              </a:highlight>
            </a:endParaRPr>
          </a:p>
          <a:p>
            <a:pPr marL="285750" indent="-285750">
              <a:buFont typeface="Arial" panose="020B0604020202020204" pitchFamily="34" charset="0"/>
              <a:buChar char="•"/>
            </a:pPr>
            <a:r>
              <a:rPr lang="en-US" b="1" dirty="0"/>
              <a:t>How (shell):</a:t>
            </a:r>
          </a:p>
          <a:p>
            <a:pPr marL="742950" lvl="1" indent="-285750">
              <a:buFont typeface="Arial" panose="020B0604020202020204" pitchFamily="34" charset="0"/>
              <a:buChar char="•"/>
            </a:pPr>
            <a:r>
              <a:rPr lang="en-US" dirty="0"/>
              <a:t>Create a new root e.g., </a:t>
            </a:r>
            <a:r>
              <a:rPr lang="en-US" dirty="0" err="1">
                <a:highlight>
                  <a:srgbClr val="C0C0C0"/>
                </a:highlight>
              </a:rPr>
              <a:t>mkdir</a:t>
            </a:r>
            <a:r>
              <a:rPr lang="en-US" dirty="0">
                <a:highlight>
                  <a:srgbClr val="C0C0C0"/>
                </a:highlight>
              </a:rPr>
              <a:t> /opt/</a:t>
            </a:r>
            <a:r>
              <a:rPr lang="en-US" dirty="0" err="1">
                <a:highlight>
                  <a:srgbClr val="C0C0C0"/>
                </a:highlight>
              </a:rPr>
              <a:t>fakeroot</a:t>
            </a:r>
            <a:r>
              <a:rPr lang="en-US" dirty="0">
                <a:highlight>
                  <a:srgbClr val="C0C0C0"/>
                </a:highlight>
              </a:rPr>
              <a:t> </a:t>
            </a:r>
            <a:r>
              <a:rPr lang="en-US" dirty="0"/>
              <a:t>container runtime usually then expand the image at that new fake root. You can now chroot into the new mount ns.</a:t>
            </a:r>
          </a:p>
          <a:p>
            <a:pPr marL="742950" lvl="1" indent="-285750">
              <a:buFont typeface="Arial" panose="020B0604020202020204" pitchFamily="34" charset="0"/>
              <a:buChar char="•"/>
            </a:pPr>
            <a:r>
              <a:rPr lang="en-US" dirty="0"/>
              <a:t>Go into new mount namespace </a:t>
            </a:r>
            <a:r>
              <a:rPr lang="en-US" dirty="0" err="1">
                <a:highlight>
                  <a:srgbClr val="C0C0C0"/>
                </a:highlight>
              </a:rPr>
              <a:t>unshare</a:t>
            </a:r>
            <a:r>
              <a:rPr lang="en-US" dirty="0">
                <a:highlight>
                  <a:srgbClr val="C0C0C0"/>
                </a:highlight>
              </a:rPr>
              <a:t> –</a:t>
            </a:r>
            <a:r>
              <a:rPr lang="en-US" dirty="0" err="1">
                <a:highlight>
                  <a:srgbClr val="C0C0C0"/>
                </a:highlight>
              </a:rPr>
              <a:t>Umr</a:t>
            </a:r>
            <a:r>
              <a:rPr lang="en-US" dirty="0"/>
              <a:t> (new user ns, new </a:t>
            </a:r>
            <a:r>
              <a:rPr lang="en-US" dirty="0" err="1"/>
              <a:t>mont</a:t>
            </a:r>
            <a:r>
              <a:rPr lang="en-US" dirty="0"/>
              <a:t> ns, and map effective </a:t>
            </a:r>
            <a:r>
              <a:rPr lang="en-US" dirty="0" err="1"/>
              <a:t>uid</a:t>
            </a:r>
            <a:r>
              <a:rPr lang="en-US" dirty="0"/>
              <a:t>/gid into new namespace).</a:t>
            </a:r>
          </a:p>
        </p:txBody>
      </p:sp>
    </p:spTree>
    <p:extLst>
      <p:ext uri="{BB962C8B-B14F-4D97-AF65-F5344CB8AC3E}">
        <p14:creationId xmlns:p14="http://schemas.microsoft.com/office/powerpoint/2010/main" val="4086482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1160895" cy="369332"/>
          </a:xfrm>
          <a:prstGeom prst="rect">
            <a:avLst/>
          </a:prstGeom>
          <a:noFill/>
        </p:spPr>
        <p:txBody>
          <a:bodyPr wrap="none" rtlCol="0">
            <a:spAutoFit/>
          </a:bodyPr>
          <a:lstStyle/>
          <a:p>
            <a:r>
              <a:rPr lang="en-US" b="1" dirty="0"/>
              <a:t>On PID NS</a:t>
            </a:r>
            <a:endParaRPr lang="en-US" dirty="0"/>
          </a:p>
        </p:txBody>
      </p:sp>
      <p:sp>
        <p:nvSpPr>
          <p:cNvPr id="3" name="TextBox 2">
            <a:extLst>
              <a:ext uri="{FF2B5EF4-FFF2-40B4-BE49-F238E27FC236}">
                <a16:creationId xmlns:a16="http://schemas.microsoft.com/office/drawing/2014/main" id="{81D95785-4A8D-D749-A778-8E4ECD9289B3}"/>
              </a:ext>
            </a:extLst>
          </p:cNvPr>
          <p:cNvSpPr txBox="1"/>
          <p:nvPr/>
        </p:nvSpPr>
        <p:spPr>
          <a:xfrm>
            <a:off x="152399" y="369332"/>
            <a:ext cx="11887201"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Why:</a:t>
            </a:r>
          </a:p>
          <a:p>
            <a:pPr marL="742950" lvl="1" indent="-285750">
              <a:buFont typeface="Arial" panose="020B0604020202020204" pitchFamily="34" charset="0"/>
              <a:buChar char="•"/>
            </a:pPr>
            <a:r>
              <a:rPr lang="en-US" dirty="0"/>
              <a:t>Having access on other process means that you can enumerate them and “control them” via signals and – if IPC NS is same – you can access shared memory objects (we talked about this in our 1</a:t>
            </a:r>
            <a:r>
              <a:rPr lang="en-US" baseline="30000" dirty="0"/>
              <a:t>st</a:t>
            </a:r>
            <a:r>
              <a:rPr lang="en-US" dirty="0"/>
              <a:t> session).</a:t>
            </a:r>
          </a:p>
          <a:p>
            <a:pPr marL="285750" indent="-285750">
              <a:buFont typeface="Arial" panose="020B0604020202020204" pitchFamily="34" charset="0"/>
              <a:buChar char="•"/>
            </a:pPr>
            <a:r>
              <a:rPr lang="en-US" b="1" dirty="0"/>
              <a:t>Behavior</a:t>
            </a:r>
            <a:r>
              <a:rPr lang="en-US" dirty="0"/>
              <a:t>:</a:t>
            </a:r>
          </a:p>
          <a:p>
            <a:pPr marL="742950" lvl="1" indent="-285750">
              <a:buFont typeface="Arial" panose="020B0604020202020204" pitchFamily="34" charset="0"/>
              <a:buChar char="•"/>
            </a:pPr>
            <a:r>
              <a:rPr lang="en-US" dirty="0"/>
              <a:t>Linux assigns a </a:t>
            </a:r>
            <a:r>
              <a:rPr lang="en-US" dirty="0" err="1"/>
              <a:t>pid</a:t>
            </a:r>
            <a:r>
              <a:rPr lang="en-US" dirty="0"/>
              <a:t> (starting from 1-&gt;</a:t>
            </a:r>
            <a:r>
              <a:rPr lang="en-US" dirty="0" err="1"/>
              <a:t>size_t</a:t>
            </a:r>
            <a:r>
              <a:rPr lang="en-US" dirty="0"/>
              <a:t>). That counter starts from 1 for each new </a:t>
            </a:r>
            <a:r>
              <a:rPr lang="en-US" dirty="0" err="1"/>
              <a:t>pid</a:t>
            </a:r>
            <a:r>
              <a:rPr lang="en-US" dirty="0"/>
              <a:t> namespace.</a:t>
            </a:r>
          </a:p>
          <a:p>
            <a:pPr marL="285750" indent="-285750">
              <a:buFont typeface="Arial" panose="020B0604020202020204" pitchFamily="34" charset="0"/>
              <a:buChar char="•"/>
            </a:pPr>
            <a:r>
              <a:rPr lang="en-US" b="1" dirty="0"/>
              <a:t>How(shell):</a:t>
            </a:r>
            <a:endParaRPr lang="en-US" sz="2400" b="1" dirty="0"/>
          </a:p>
          <a:p>
            <a:pPr marL="742950" lvl="1" indent="-285750">
              <a:buFont typeface="Arial" panose="020B0604020202020204" pitchFamily="34" charset="0"/>
              <a:buChar char="•"/>
            </a:pPr>
            <a:r>
              <a:rPr lang="en-US" dirty="0"/>
              <a:t>start a new </a:t>
            </a:r>
            <a:r>
              <a:rPr lang="en-US" dirty="0" err="1"/>
              <a:t>pid</a:t>
            </a:r>
            <a:r>
              <a:rPr lang="en-US" dirty="0"/>
              <a:t> namespace by </a:t>
            </a:r>
            <a:r>
              <a:rPr lang="en-US" dirty="0" err="1">
                <a:highlight>
                  <a:srgbClr val="C0C0C0"/>
                </a:highlight>
              </a:rPr>
              <a:t>ushare</a:t>
            </a:r>
            <a:r>
              <a:rPr lang="en-US" dirty="0">
                <a:highlight>
                  <a:srgbClr val="C0C0C0"/>
                </a:highlight>
              </a:rPr>
              <a:t> -</a:t>
            </a:r>
            <a:r>
              <a:rPr lang="en-US" dirty="0" err="1">
                <a:highlight>
                  <a:srgbClr val="C0C0C0"/>
                </a:highlight>
              </a:rPr>
              <a:t>fp</a:t>
            </a:r>
            <a:r>
              <a:rPr lang="en-US" dirty="0"/>
              <a:t>  (fork the </a:t>
            </a:r>
            <a:r>
              <a:rPr lang="en-US" dirty="0" err="1"/>
              <a:t>unshare</a:t>
            </a:r>
            <a:r>
              <a:rPr lang="en-US" dirty="0"/>
              <a:t> process and start new </a:t>
            </a:r>
            <a:r>
              <a:rPr lang="en-US" dirty="0" err="1"/>
              <a:t>pid</a:t>
            </a:r>
            <a:r>
              <a:rPr lang="en-US" dirty="0"/>
              <a:t> namespace). The forked process is the new </a:t>
            </a:r>
            <a:r>
              <a:rPr lang="en-US" dirty="0" err="1">
                <a:highlight>
                  <a:srgbClr val="C0C0C0"/>
                </a:highlight>
              </a:rPr>
              <a:t>init</a:t>
            </a:r>
            <a:r>
              <a:rPr lang="en-US" dirty="0"/>
              <a:t> process for </a:t>
            </a:r>
            <a:r>
              <a:rPr lang="en-US" dirty="0" err="1"/>
              <a:t>pid</a:t>
            </a:r>
            <a:r>
              <a:rPr lang="en-US" dirty="0"/>
              <a:t> ns</a:t>
            </a:r>
          </a:p>
          <a:p>
            <a:pPr marL="742950" lvl="1" indent="-285750">
              <a:buFont typeface="Arial" panose="020B0604020202020204" pitchFamily="34" charset="0"/>
              <a:buChar char="•"/>
            </a:pPr>
            <a:r>
              <a:rPr lang="en-US" dirty="0"/>
              <a:t>Note: Tools like </a:t>
            </a:r>
            <a:r>
              <a:rPr lang="en-US" dirty="0" err="1"/>
              <a:t>ps</a:t>
            </a:r>
            <a:r>
              <a:rPr lang="en-US" dirty="0"/>
              <a:t> are not exactly namespace aware and since </a:t>
            </a:r>
            <a:r>
              <a:rPr lang="en-US" dirty="0">
                <a:highlight>
                  <a:srgbClr val="C0C0C0"/>
                </a:highlight>
              </a:rPr>
              <a:t>/proc</a:t>
            </a:r>
            <a:r>
              <a:rPr lang="en-US" dirty="0"/>
              <a:t> is the same when you run </a:t>
            </a:r>
            <a:r>
              <a:rPr lang="en-US" dirty="0" err="1">
                <a:highlight>
                  <a:srgbClr val="C0C0C0"/>
                </a:highlight>
              </a:rPr>
              <a:t>ps</a:t>
            </a:r>
            <a:r>
              <a:rPr lang="en-US" dirty="0">
                <a:highlight>
                  <a:srgbClr val="C0C0C0"/>
                </a:highlight>
              </a:rPr>
              <a:t> -aux</a:t>
            </a:r>
            <a:r>
              <a:rPr lang="en-US" dirty="0"/>
              <a:t> in the new </a:t>
            </a:r>
            <a:r>
              <a:rPr lang="en-US" dirty="0" err="1"/>
              <a:t>pid</a:t>
            </a:r>
            <a:r>
              <a:rPr lang="en-US" dirty="0"/>
              <a:t> namespace you see everything. This is why </a:t>
            </a:r>
            <a:r>
              <a:rPr lang="en-US" dirty="0" err="1"/>
              <a:t>pid</a:t>
            </a:r>
            <a:r>
              <a:rPr lang="en-US" dirty="0"/>
              <a:t> namespace is usually combined with starting both mount namespace and </a:t>
            </a:r>
            <a:r>
              <a:rPr lang="en-US" dirty="0" err="1"/>
              <a:t>pid</a:t>
            </a:r>
            <a:r>
              <a:rPr lang="en-US" dirty="0"/>
              <a:t> namespace or via a simple short cut as </a:t>
            </a:r>
            <a:r>
              <a:rPr lang="en-US" dirty="0" err="1">
                <a:highlight>
                  <a:srgbClr val="C0C0C0"/>
                </a:highlight>
              </a:rPr>
              <a:t>unshare</a:t>
            </a:r>
            <a:r>
              <a:rPr lang="en-US" dirty="0">
                <a:highlight>
                  <a:srgbClr val="C0C0C0"/>
                </a:highlight>
              </a:rPr>
              <a:t> -</a:t>
            </a:r>
            <a:r>
              <a:rPr lang="en-US" dirty="0" err="1">
                <a:highlight>
                  <a:srgbClr val="C0C0C0"/>
                </a:highlight>
              </a:rPr>
              <a:t>Urfp</a:t>
            </a:r>
            <a:r>
              <a:rPr lang="en-US" dirty="0">
                <a:highlight>
                  <a:srgbClr val="C0C0C0"/>
                </a:highlight>
              </a:rPr>
              <a:t> -mount-proc</a:t>
            </a:r>
          </a:p>
        </p:txBody>
      </p:sp>
    </p:spTree>
    <p:extLst>
      <p:ext uri="{BB962C8B-B14F-4D97-AF65-F5344CB8AC3E}">
        <p14:creationId xmlns:p14="http://schemas.microsoft.com/office/powerpoint/2010/main" val="654549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1662315" cy="369332"/>
          </a:xfrm>
          <a:prstGeom prst="rect">
            <a:avLst/>
          </a:prstGeom>
          <a:noFill/>
        </p:spPr>
        <p:txBody>
          <a:bodyPr wrap="none" rtlCol="0">
            <a:spAutoFit/>
          </a:bodyPr>
          <a:lstStyle/>
          <a:p>
            <a:r>
              <a:rPr lang="en-US" b="1" dirty="0"/>
              <a:t>On Network NS</a:t>
            </a:r>
            <a:endParaRPr lang="en-US" dirty="0"/>
          </a:p>
        </p:txBody>
      </p:sp>
      <p:sp>
        <p:nvSpPr>
          <p:cNvPr id="2" name="TextBox 1">
            <a:extLst>
              <a:ext uri="{FF2B5EF4-FFF2-40B4-BE49-F238E27FC236}">
                <a16:creationId xmlns:a16="http://schemas.microsoft.com/office/drawing/2014/main" id="{ACD3E733-EFC6-CB46-847D-E04C1E001C65}"/>
              </a:ext>
            </a:extLst>
          </p:cNvPr>
          <p:cNvSpPr txBox="1"/>
          <p:nvPr/>
        </p:nvSpPr>
        <p:spPr>
          <a:xfrm>
            <a:off x="152399" y="369332"/>
            <a:ext cx="11887201" cy="5355312"/>
          </a:xfrm>
          <a:prstGeom prst="rect">
            <a:avLst/>
          </a:prstGeom>
          <a:noFill/>
        </p:spPr>
        <p:txBody>
          <a:bodyPr wrap="square" rtlCol="0">
            <a:spAutoFit/>
          </a:bodyPr>
          <a:lstStyle/>
          <a:p>
            <a:pPr marL="285750" indent="-285750">
              <a:buFont typeface="Arial" panose="020B0604020202020204" pitchFamily="34" charset="0"/>
              <a:buChar char="•"/>
            </a:pPr>
            <a:r>
              <a:rPr lang="en-US" b="1" dirty="0"/>
              <a:t>Why:</a:t>
            </a:r>
          </a:p>
          <a:p>
            <a:pPr marL="742950" lvl="1" indent="-285750">
              <a:buFont typeface="Arial" panose="020B0604020202020204" pitchFamily="34" charset="0"/>
              <a:buChar char="•"/>
            </a:pPr>
            <a:r>
              <a:rPr lang="en-US" dirty="0"/>
              <a:t>Having a different network stack allows containers to run with its own network control/data plane. Example: port sharing, different IP, different </a:t>
            </a:r>
            <a:r>
              <a:rPr lang="en-US" dirty="0" err="1"/>
              <a:t>dns</a:t>
            </a:r>
            <a:r>
              <a:rPr lang="en-US" dirty="0"/>
              <a:t> server (via mount namespace). It also enables you to hook different </a:t>
            </a:r>
            <a:r>
              <a:rPr lang="en-US" dirty="0" err="1"/>
              <a:t>bpf</a:t>
            </a:r>
            <a:r>
              <a:rPr lang="en-US" dirty="0"/>
              <a:t> programs specific to containers (instead of root that performs a lookup on every packet).</a:t>
            </a:r>
          </a:p>
          <a:p>
            <a:pPr marL="285750" indent="-285750">
              <a:buFont typeface="Arial" panose="020B0604020202020204" pitchFamily="34" charset="0"/>
              <a:buChar char="•"/>
            </a:pPr>
            <a:r>
              <a:rPr lang="en-US" b="1" dirty="0"/>
              <a:t>Behavior</a:t>
            </a:r>
            <a:r>
              <a:rPr lang="en-US" dirty="0"/>
              <a:t>:</a:t>
            </a:r>
          </a:p>
          <a:p>
            <a:pPr marL="742950" lvl="1" indent="-285750">
              <a:buFont typeface="Arial" panose="020B0604020202020204" pitchFamily="34" charset="0"/>
              <a:buChar char="•"/>
            </a:pPr>
            <a:r>
              <a:rPr lang="en-US" dirty="0"/>
              <a:t>A new network namespace starts with empty network stack (not even lo interface). You are required to configure it all. Container runtime offload this entire process to CNI not just because of the </a:t>
            </a:r>
            <a:r>
              <a:rPr lang="en-US" dirty="0" err="1"/>
              <a:t>complixities</a:t>
            </a:r>
            <a:r>
              <a:rPr lang="en-US" dirty="0"/>
              <a:t> but also because it requires coordination w/ external entities such as breaking down the </a:t>
            </a:r>
            <a:r>
              <a:rPr lang="en-US" dirty="0" err="1"/>
              <a:t>ip</a:t>
            </a:r>
            <a:r>
              <a:rPr lang="en-US" dirty="0"/>
              <a:t>-space, configuring network routes etc.</a:t>
            </a:r>
          </a:p>
          <a:p>
            <a:pPr marL="285750" indent="-285750">
              <a:buFont typeface="Arial" panose="020B0604020202020204" pitchFamily="34" charset="0"/>
              <a:buChar char="•"/>
            </a:pPr>
            <a:r>
              <a:rPr lang="en-US" b="1" dirty="0"/>
              <a:t>How(shell):</a:t>
            </a:r>
            <a:endParaRPr lang="en-US" sz="2400" b="1" dirty="0"/>
          </a:p>
          <a:p>
            <a:pPr marL="742950" lvl="1" indent="-285750">
              <a:buFont typeface="Arial" panose="020B0604020202020204" pitchFamily="34" charset="0"/>
              <a:buChar char="•"/>
            </a:pPr>
            <a:r>
              <a:rPr lang="en-US" dirty="0"/>
              <a:t>use </a:t>
            </a:r>
            <a:r>
              <a:rPr lang="en-US" dirty="0" err="1">
                <a:highlight>
                  <a:srgbClr val="C0C0C0"/>
                </a:highlight>
              </a:rPr>
              <a:t>ushare</a:t>
            </a:r>
            <a:r>
              <a:rPr lang="en-US" dirty="0">
                <a:highlight>
                  <a:srgbClr val="C0C0C0"/>
                </a:highlight>
              </a:rPr>
              <a:t> -</a:t>
            </a:r>
            <a:r>
              <a:rPr lang="en-US" dirty="0" err="1">
                <a:highlight>
                  <a:srgbClr val="C0C0C0"/>
                </a:highlight>
              </a:rPr>
              <a:t>fn</a:t>
            </a:r>
            <a:r>
              <a:rPr lang="en-US" dirty="0">
                <a:highlight>
                  <a:srgbClr val="C0C0C0"/>
                </a:highlight>
              </a:rPr>
              <a:t> /bin/bash</a:t>
            </a:r>
            <a:r>
              <a:rPr lang="en-US" dirty="0"/>
              <a:t> to fork into a new net ns or </a:t>
            </a:r>
            <a:r>
              <a:rPr lang="en-US" dirty="0" err="1">
                <a:highlight>
                  <a:srgbClr val="C0C0C0"/>
                </a:highlight>
              </a:rPr>
              <a:t>ip</a:t>
            </a:r>
            <a:r>
              <a:rPr lang="en-US" dirty="0">
                <a:highlight>
                  <a:srgbClr val="C0C0C0"/>
                </a:highlight>
              </a:rPr>
              <a:t> </a:t>
            </a:r>
            <a:r>
              <a:rPr lang="en-US" dirty="0" err="1">
                <a:highlight>
                  <a:srgbClr val="C0C0C0"/>
                </a:highlight>
              </a:rPr>
              <a:t>netns</a:t>
            </a:r>
            <a:r>
              <a:rPr lang="en-US" dirty="0">
                <a:highlight>
                  <a:srgbClr val="C0C0C0"/>
                </a:highlight>
              </a:rPr>
              <a:t> add &lt;name&gt;</a:t>
            </a:r>
          </a:p>
          <a:p>
            <a:pPr marL="742950" lvl="1" indent="-285750">
              <a:buFont typeface="Arial" panose="020B0604020202020204" pitchFamily="34" charset="0"/>
              <a:buChar char="•"/>
            </a:pPr>
            <a:r>
              <a:rPr lang="en-US" dirty="0"/>
              <a:t>Configure the new net ns via </a:t>
            </a:r>
            <a:r>
              <a:rPr lang="en-US" dirty="0" err="1"/>
              <a:t>ip</a:t>
            </a:r>
            <a:r>
              <a:rPr lang="en-US" dirty="0"/>
              <a:t> command via </a:t>
            </a:r>
          </a:p>
          <a:p>
            <a:pPr marL="1200150" lvl="2" indent="-285750">
              <a:buFont typeface="Arial" panose="020B0604020202020204" pitchFamily="34" charset="0"/>
              <a:buChar char="•"/>
            </a:pPr>
            <a:r>
              <a:rPr lang="en-US" dirty="0">
                <a:highlight>
                  <a:srgbClr val="C0C0C0"/>
                </a:highlight>
              </a:rPr>
              <a:t>Ip link set &lt;dev-name&gt; </a:t>
            </a:r>
            <a:r>
              <a:rPr lang="en-US" dirty="0" err="1">
                <a:highlight>
                  <a:srgbClr val="C0C0C0"/>
                </a:highlight>
              </a:rPr>
              <a:t>netns</a:t>
            </a:r>
            <a:r>
              <a:rPr lang="en-US" dirty="0">
                <a:highlight>
                  <a:srgbClr val="C0C0C0"/>
                </a:highlight>
              </a:rPr>
              <a:t> &lt;name&gt;</a:t>
            </a:r>
          </a:p>
          <a:p>
            <a:pPr marL="1200150" lvl="2" indent="-285750">
              <a:buFont typeface="Arial" panose="020B0604020202020204" pitchFamily="34" charset="0"/>
              <a:buChar char="•"/>
            </a:pPr>
            <a:r>
              <a:rPr lang="en-US" dirty="0">
                <a:highlight>
                  <a:srgbClr val="C0C0C0"/>
                </a:highlight>
              </a:rPr>
              <a:t>Ip </a:t>
            </a:r>
            <a:r>
              <a:rPr lang="en-US" dirty="0" err="1">
                <a:highlight>
                  <a:srgbClr val="C0C0C0"/>
                </a:highlight>
              </a:rPr>
              <a:t>netns</a:t>
            </a:r>
            <a:r>
              <a:rPr lang="en-US" dirty="0">
                <a:highlight>
                  <a:srgbClr val="C0C0C0"/>
                </a:highlight>
              </a:rPr>
              <a:t> exec &lt;command&gt;</a:t>
            </a:r>
          </a:p>
          <a:p>
            <a:pPr marL="742950" lvl="1" indent="-285750">
              <a:buFont typeface="Arial" panose="020B0604020202020204" pitchFamily="34" charset="0"/>
              <a:buChar char="•"/>
            </a:pPr>
            <a:r>
              <a:rPr lang="en-US" dirty="0"/>
              <a:t>But how do we route traffic into and out of new </a:t>
            </a:r>
            <a:r>
              <a:rPr lang="en-US" dirty="0" err="1"/>
              <a:t>netns</a:t>
            </a:r>
            <a:r>
              <a:rPr lang="en-US" dirty="0"/>
              <a:t>?</a:t>
            </a:r>
          </a:p>
          <a:p>
            <a:pPr marL="1200150" lvl="2" indent="-285750">
              <a:buFont typeface="Arial" panose="020B0604020202020204" pitchFamily="34" charset="0"/>
              <a:buChar char="•"/>
            </a:pPr>
            <a:r>
              <a:rPr lang="en-US" dirty="0"/>
              <a:t>Bridges either </a:t>
            </a:r>
            <a:r>
              <a:rPr lang="en-US" dirty="0" err="1"/>
              <a:t>linux</a:t>
            </a:r>
            <a:r>
              <a:rPr lang="en-US" dirty="0"/>
              <a:t> own or some arbitrary implementation. Usually coupled with </a:t>
            </a:r>
            <a:r>
              <a:rPr lang="en-US" dirty="0" err="1"/>
              <a:t>veth</a:t>
            </a:r>
            <a:r>
              <a:rPr lang="en-US" dirty="0"/>
              <a:t> pairs</a:t>
            </a:r>
          </a:p>
          <a:p>
            <a:pPr marL="1200150" lvl="2" indent="-285750">
              <a:buFont typeface="Arial" panose="020B0604020202020204" pitchFamily="34" charset="0"/>
              <a:buChar char="•"/>
            </a:pPr>
            <a:r>
              <a:rPr lang="en-US" dirty="0"/>
              <a:t>Switches such as </a:t>
            </a:r>
            <a:r>
              <a:rPr lang="en-US" dirty="0" err="1"/>
              <a:t>ovs</a:t>
            </a:r>
            <a:endParaRPr lang="en-US" dirty="0"/>
          </a:p>
          <a:p>
            <a:pPr marL="1200150" lvl="2" indent="-285750">
              <a:buFont typeface="Arial" panose="020B0604020202020204" pitchFamily="34" charset="0"/>
              <a:buChar char="•"/>
            </a:pPr>
            <a:r>
              <a:rPr lang="en-US" dirty="0"/>
              <a:t>Custom encap/decap/routing rules.</a:t>
            </a:r>
          </a:p>
          <a:p>
            <a:pPr marL="1200150" lvl="2" indent="-285750">
              <a:buFont typeface="Arial" panose="020B0604020202020204" pitchFamily="34" charset="0"/>
              <a:buChar char="•"/>
            </a:pPr>
            <a:r>
              <a:rPr lang="en-US" dirty="0"/>
              <a:t>(review networking sessions </a:t>
            </a:r>
            <a:r>
              <a:rPr lang="en-US" dirty="0">
                <a:sym typeface="Wingdings" pitchFamily="2" charset="2"/>
              </a:rPr>
              <a:t>)</a:t>
            </a: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34958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76131-DE59-154B-BB15-2177715D16CE}"/>
              </a:ext>
            </a:extLst>
          </p:cNvPr>
          <p:cNvSpPr>
            <a:spLocks noGrp="1"/>
          </p:cNvSpPr>
          <p:nvPr>
            <p:ph type="title"/>
          </p:nvPr>
        </p:nvSpPr>
        <p:spPr/>
        <p:txBody>
          <a:bodyPr/>
          <a:lstStyle/>
          <a:p>
            <a:r>
              <a:rPr lang="en-US" dirty="0" err="1"/>
              <a:t>cgroups</a:t>
            </a:r>
            <a:endParaRPr lang="en-US" dirty="0"/>
          </a:p>
        </p:txBody>
      </p:sp>
      <p:sp>
        <p:nvSpPr>
          <p:cNvPr id="5" name="Text Placeholder 4">
            <a:extLst>
              <a:ext uri="{FF2B5EF4-FFF2-40B4-BE49-F238E27FC236}">
                <a16:creationId xmlns:a16="http://schemas.microsoft.com/office/drawing/2014/main" id="{A144C602-B299-3947-A7DC-E1623904CF01}"/>
              </a:ext>
            </a:extLst>
          </p:cNvPr>
          <p:cNvSpPr>
            <a:spLocks noGrp="1"/>
          </p:cNvSpPr>
          <p:nvPr>
            <p:ph type="body" idx="1"/>
          </p:nvPr>
        </p:nvSpPr>
        <p:spPr/>
        <p:txBody>
          <a:bodyPr/>
          <a:lstStyle/>
          <a:p>
            <a:r>
              <a:rPr lang="en-US" dirty="0"/>
              <a:t>Limit what them procs can use</a:t>
            </a:r>
          </a:p>
        </p:txBody>
      </p:sp>
    </p:spTree>
    <p:extLst>
      <p:ext uri="{BB962C8B-B14F-4D97-AF65-F5344CB8AC3E}">
        <p14:creationId xmlns:p14="http://schemas.microsoft.com/office/powerpoint/2010/main" val="2332480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3920497" cy="369332"/>
          </a:xfrm>
          <a:prstGeom prst="rect">
            <a:avLst/>
          </a:prstGeom>
          <a:noFill/>
        </p:spPr>
        <p:txBody>
          <a:bodyPr wrap="none" rtlCol="0">
            <a:spAutoFit/>
          </a:bodyPr>
          <a:lstStyle/>
          <a:p>
            <a:r>
              <a:rPr lang="en-US" b="1" dirty="0"/>
              <a:t>Resource Governance – C</a:t>
            </a:r>
            <a:r>
              <a:rPr lang="en-US" dirty="0"/>
              <a:t>ontrol</a:t>
            </a:r>
            <a:r>
              <a:rPr lang="en-US" b="1" dirty="0"/>
              <a:t> Groups</a:t>
            </a:r>
            <a:endParaRPr lang="en-US" dirty="0"/>
          </a:p>
        </p:txBody>
      </p:sp>
      <p:sp>
        <p:nvSpPr>
          <p:cNvPr id="2" name="TextBox 1">
            <a:extLst>
              <a:ext uri="{FF2B5EF4-FFF2-40B4-BE49-F238E27FC236}">
                <a16:creationId xmlns:a16="http://schemas.microsoft.com/office/drawing/2014/main" id="{ACD3E733-EFC6-CB46-847D-E04C1E001C65}"/>
              </a:ext>
            </a:extLst>
          </p:cNvPr>
          <p:cNvSpPr txBox="1"/>
          <p:nvPr/>
        </p:nvSpPr>
        <p:spPr>
          <a:xfrm>
            <a:off x="152399" y="369332"/>
            <a:ext cx="11887201" cy="6740307"/>
          </a:xfrm>
          <a:prstGeom prst="rect">
            <a:avLst/>
          </a:prstGeom>
          <a:noFill/>
        </p:spPr>
        <p:txBody>
          <a:bodyPr wrap="square" rtlCol="0">
            <a:spAutoFit/>
          </a:bodyPr>
          <a:lstStyle/>
          <a:p>
            <a:pPr marL="285750" indent="-285750">
              <a:buFont typeface="Arial" panose="020B0604020202020204" pitchFamily="34" charset="0"/>
              <a:buChar char="•"/>
            </a:pPr>
            <a:r>
              <a:rPr lang="en-US" dirty="0"/>
              <a:t>In order to enable resource governance, you need </a:t>
            </a:r>
            <a:r>
              <a:rPr lang="en-US" b="1" dirty="0"/>
              <a:t>resource</a:t>
            </a:r>
            <a:r>
              <a:rPr lang="en-US" dirty="0"/>
              <a:t>, </a:t>
            </a:r>
            <a:r>
              <a:rPr lang="en-US" b="1" dirty="0"/>
              <a:t>controller</a:t>
            </a:r>
            <a:r>
              <a:rPr lang="en-US" dirty="0"/>
              <a:t>, and </a:t>
            </a:r>
            <a:r>
              <a:rPr lang="en-US" b="1" dirty="0"/>
              <a:t>accounting</a:t>
            </a:r>
            <a:r>
              <a:rPr lang="en-US" dirty="0"/>
              <a:t>. And that is pretty much how Linux does it</a:t>
            </a:r>
          </a:p>
          <a:p>
            <a:pPr marL="742950" lvl="1" indent="-285750">
              <a:buFont typeface="Arial" panose="020B0604020202020204" pitchFamily="34" charset="0"/>
              <a:buChar char="•"/>
            </a:pPr>
            <a:r>
              <a:rPr lang="en-US" dirty="0"/>
              <a:t>Each resource* is owned by a controller and that controller performs the accounting on the resource:</a:t>
            </a:r>
          </a:p>
          <a:p>
            <a:pPr marL="1200150" lvl="2" indent="-285750">
              <a:buFont typeface="Arial" panose="020B0604020202020204" pitchFamily="34" charset="0"/>
              <a:buChar char="•"/>
            </a:pPr>
            <a:r>
              <a:rPr lang="en-US" b="1" dirty="0" err="1"/>
              <a:t>blkio</a:t>
            </a:r>
            <a:r>
              <a:rPr lang="en-US" dirty="0"/>
              <a:t>: rate limiting io against </a:t>
            </a:r>
            <a:r>
              <a:rPr lang="en-US" dirty="0" err="1"/>
              <a:t>blkdevs</a:t>
            </a:r>
            <a:r>
              <a:rPr lang="en-US" dirty="0"/>
              <a:t>.</a:t>
            </a:r>
          </a:p>
          <a:p>
            <a:pPr marL="1200150" lvl="2" indent="-285750">
              <a:buFont typeface="Arial" panose="020B0604020202020204" pitchFamily="34" charset="0"/>
              <a:buChar char="•"/>
            </a:pPr>
            <a:r>
              <a:rPr lang="en-US" b="1" dirty="0" err="1"/>
              <a:t>cpu</a:t>
            </a:r>
            <a:r>
              <a:rPr lang="en-US" dirty="0"/>
              <a:t>: time slices* # and sizes assigned to procs.</a:t>
            </a:r>
          </a:p>
          <a:p>
            <a:pPr marL="1200150" lvl="2" indent="-285750">
              <a:buFont typeface="Arial" panose="020B0604020202020204" pitchFamily="34" charset="0"/>
              <a:buChar char="•"/>
            </a:pPr>
            <a:r>
              <a:rPr lang="en-US" b="1" dirty="0" err="1"/>
              <a:t>cpuacct</a:t>
            </a:r>
            <a:r>
              <a:rPr lang="en-US" dirty="0"/>
              <a:t>: report-only against </a:t>
            </a:r>
            <a:r>
              <a:rPr lang="en-US" dirty="0" err="1"/>
              <a:t>cpu</a:t>
            </a:r>
            <a:r>
              <a:rPr lang="en-US" dirty="0"/>
              <a:t> usage.</a:t>
            </a:r>
          </a:p>
          <a:p>
            <a:pPr marL="1200150" lvl="2" indent="-285750">
              <a:buFont typeface="Arial" panose="020B0604020202020204" pitchFamily="34" charset="0"/>
              <a:buChar char="•"/>
            </a:pPr>
            <a:r>
              <a:rPr lang="en-US" b="1" dirty="0" err="1"/>
              <a:t>cpuset</a:t>
            </a:r>
            <a:r>
              <a:rPr lang="en-US" dirty="0"/>
              <a:t>: procs access on </a:t>
            </a:r>
            <a:r>
              <a:rPr lang="en-US" dirty="0" err="1"/>
              <a:t>cpu</a:t>
            </a:r>
            <a:r>
              <a:rPr lang="en-US" dirty="0"/>
              <a:t> cores.</a:t>
            </a:r>
          </a:p>
          <a:p>
            <a:pPr marL="1200150" lvl="2" indent="-285750">
              <a:buFont typeface="Arial" panose="020B0604020202020204" pitchFamily="34" charset="0"/>
              <a:buChar char="•"/>
            </a:pPr>
            <a:r>
              <a:rPr lang="en-US" b="1" dirty="0"/>
              <a:t>Memory</a:t>
            </a:r>
            <a:r>
              <a:rPr lang="en-US" dirty="0"/>
              <a:t>: limit how much memory a proc can use.</a:t>
            </a:r>
          </a:p>
          <a:p>
            <a:pPr marL="1200150" lvl="2" indent="-285750">
              <a:buFont typeface="Arial" panose="020B0604020202020204" pitchFamily="34" charset="0"/>
              <a:buChar char="•"/>
            </a:pPr>
            <a:r>
              <a:rPr lang="en-US" b="1" dirty="0"/>
              <a:t>devices</a:t>
            </a:r>
            <a:r>
              <a:rPr lang="en-US" dirty="0"/>
              <a:t>: access/denial on various system devices.</a:t>
            </a:r>
          </a:p>
          <a:p>
            <a:pPr marL="1200150" lvl="2" indent="-285750">
              <a:buFont typeface="Arial" panose="020B0604020202020204" pitchFamily="34" charset="0"/>
              <a:buChar char="•"/>
            </a:pPr>
            <a:r>
              <a:rPr lang="en-US" b="1" dirty="0"/>
              <a:t>freezer</a:t>
            </a:r>
            <a:r>
              <a:rPr lang="en-US" dirty="0"/>
              <a:t>: procs that are member of this group are “suspended”.</a:t>
            </a:r>
          </a:p>
          <a:p>
            <a:pPr marL="1200150" lvl="2" indent="-285750">
              <a:buFont typeface="Arial" panose="020B0604020202020204" pitchFamily="34" charset="0"/>
              <a:buChar char="•"/>
            </a:pPr>
            <a:r>
              <a:rPr lang="en-US" b="1" dirty="0" err="1"/>
              <a:t>net_cls</a:t>
            </a:r>
            <a:r>
              <a:rPr lang="en-US" dirty="0"/>
              <a:t>: interfaces with </a:t>
            </a:r>
            <a:r>
              <a:rPr lang="en-US" dirty="0" err="1"/>
              <a:t>linux</a:t>
            </a:r>
            <a:r>
              <a:rPr lang="en-US" dirty="0"/>
              <a:t> TC to enable rate limiting network traffic usage.</a:t>
            </a:r>
          </a:p>
          <a:p>
            <a:pPr marL="1200150" lvl="2" indent="-285750">
              <a:buFont typeface="Arial" panose="020B0604020202020204" pitchFamily="34" charset="0"/>
              <a:buChar char="•"/>
            </a:pPr>
            <a:r>
              <a:rPr lang="en-US" b="1" dirty="0" err="1"/>
              <a:t>net_prio</a:t>
            </a:r>
            <a:r>
              <a:rPr lang="en-US" dirty="0"/>
              <a:t>: similar to </a:t>
            </a:r>
            <a:r>
              <a:rPr lang="en-US" dirty="0" err="1"/>
              <a:t>cls</a:t>
            </a:r>
            <a:r>
              <a:rPr lang="en-US" dirty="0"/>
              <a:t> but operates on traffic priority.</a:t>
            </a:r>
          </a:p>
          <a:p>
            <a:pPr marL="1200150" lvl="2" indent="-285750">
              <a:buFont typeface="Arial" panose="020B0604020202020204" pitchFamily="34" charset="0"/>
              <a:buChar char="•"/>
            </a:pPr>
            <a:r>
              <a:rPr lang="en-US" dirty="0"/>
              <a:t>(</a:t>
            </a:r>
            <a:r>
              <a:rPr lang="en-US" dirty="0" err="1"/>
              <a:t>perf_events</a:t>
            </a:r>
            <a:r>
              <a:rPr lang="en-US" dirty="0"/>
              <a:t>, ns, </a:t>
            </a:r>
            <a:r>
              <a:rPr lang="en-US" dirty="0" err="1"/>
              <a:t>hugetlb</a:t>
            </a:r>
            <a:r>
              <a:rPr lang="en-US" dirty="0"/>
              <a:t>, </a:t>
            </a:r>
            <a:r>
              <a:rPr lang="en-US" dirty="0" err="1"/>
              <a:t>rdma</a:t>
            </a:r>
            <a:r>
              <a:rPr lang="en-US" dirty="0"/>
              <a:t> are omitted).</a:t>
            </a:r>
          </a:p>
          <a:p>
            <a:pPr marL="285750" indent="-285750">
              <a:buFont typeface="Arial" panose="020B0604020202020204" pitchFamily="34" charset="0"/>
              <a:buChar char="•"/>
            </a:pPr>
            <a:r>
              <a:rPr lang="en-US" dirty="0"/>
              <a:t>The basic principle, is the entire structure is represented by a file system (</a:t>
            </a:r>
            <a:r>
              <a:rPr lang="en-US" dirty="0" err="1"/>
              <a:t>cgroups</a:t>
            </a:r>
            <a:r>
              <a:rPr lang="en-US" dirty="0"/>
              <a:t> fs). Each controller is mounted on the tree and uses two things</a:t>
            </a:r>
          </a:p>
          <a:p>
            <a:pPr marL="742950" lvl="1" indent="-285750">
              <a:buFont typeface="Arial" panose="020B0604020202020204" pitchFamily="34" charset="0"/>
              <a:buChar char="•"/>
            </a:pPr>
            <a:r>
              <a:rPr lang="en-US" dirty="0"/>
              <a:t>A set configuration of files (each control uses a different format specific to it).</a:t>
            </a:r>
          </a:p>
          <a:p>
            <a:pPr marL="742950" lvl="1" indent="-285750">
              <a:buFont typeface="Arial" panose="020B0604020202020204" pitchFamily="34" charset="0"/>
              <a:buChar char="•"/>
            </a:pPr>
            <a:r>
              <a:rPr lang="en-US" dirty="0"/>
              <a:t>Adding a proc to </a:t>
            </a:r>
            <a:r>
              <a:rPr lang="en-US" dirty="0" err="1"/>
              <a:t>cgroup</a:t>
            </a:r>
            <a:r>
              <a:rPr lang="en-US" dirty="0"/>
              <a:t> is by writing it into one of the many places into that tree.</a:t>
            </a:r>
          </a:p>
          <a:p>
            <a:pPr marL="285750" indent="-285750">
              <a:buFont typeface="Arial" panose="020B0604020202020204" pitchFamily="34" charset="0"/>
              <a:buChar char="•"/>
            </a:pPr>
            <a:r>
              <a:rPr lang="en-US" b="1" dirty="0"/>
              <a:t>Note</a:t>
            </a:r>
            <a:r>
              <a:rPr lang="en-US" dirty="0"/>
              <a:t>:</a:t>
            </a:r>
          </a:p>
          <a:p>
            <a:pPr marL="742950" lvl="1" indent="-285750">
              <a:buFont typeface="Arial" panose="020B0604020202020204" pitchFamily="34" charset="0"/>
              <a:buChar char="•"/>
            </a:pPr>
            <a:r>
              <a:rPr lang="en-US" dirty="0"/>
              <a:t>Reaching </a:t>
            </a:r>
            <a:r>
              <a:rPr lang="en-US" dirty="0" err="1"/>
              <a:t>ulimit</a:t>
            </a:r>
            <a:r>
              <a:rPr lang="en-US" dirty="0"/>
              <a:t> of mem will trigger </a:t>
            </a:r>
            <a:r>
              <a:rPr lang="en-US" dirty="0" err="1"/>
              <a:t>alloc</a:t>
            </a:r>
            <a:r>
              <a:rPr lang="en-US" dirty="0"/>
              <a:t> failures (malloc() == NULL), reaching limit in </a:t>
            </a:r>
            <a:r>
              <a:rPr lang="en-US" dirty="0" err="1"/>
              <a:t>cgroups</a:t>
            </a:r>
            <a:r>
              <a:rPr lang="en-US" dirty="0"/>
              <a:t> will trigger </a:t>
            </a:r>
            <a:r>
              <a:rPr lang="en-US" dirty="0" err="1"/>
              <a:t>oomkiller</a:t>
            </a:r>
            <a:r>
              <a:rPr lang="en-US" dirty="0"/>
              <a:t>*. Whichever less will trigger first. </a:t>
            </a:r>
          </a:p>
          <a:p>
            <a:pPr marL="742950" lvl="1" indent="-285750">
              <a:buFont typeface="Arial" panose="020B0604020202020204" pitchFamily="34" charset="0"/>
              <a:buChar char="•"/>
            </a:pPr>
            <a:r>
              <a:rPr lang="en-US" dirty="0"/>
              <a:t>This is not a resource reservation system. You reserve by limiting resources for everything else*.</a:t>
            </a:r>
          </a:p>
          <a:p>
            <a:pPr marL="742950" lvl="1" indent="-285750">
              <a:buFont typeface="Arial" panose="020B0604020202020204" pitchFamily="34" charset="0"/>
              <a:buChar char="•"/>
            </a:pPr>
            <a:r>
              <a:rPr lang="en-US"/>
              <a:t>Controller’s </a:t>
            </a:r>
            <a:r>
              <a:rPr lang="en-US" dirty="0"/>
              <a:t>Resources are tied to a control group, all </a:t>
            </a:r>
            <a:r>
              <a:rPr lang="en-US" dirty="0" err="1"/>
              <a:t>pids</a:t>
            </a:r>
            <a:r>
              <a:rPr lang="en-US" dirty="0"/>
              <a:t> in a group share said resources.</a:t>
            </a:r>
          </a:p>
          <a:p>
            <a:pPr marL="742950" lvl="1" indent="-285750">
              <a:buFont typeface="Arial" panose="020B0604020202020204" pitchFamily="34" charset="0"/>
              <a:buChar char="•"/>
            </a:pPr>
            <a:r>
              <a:rPr lang="en-US" dirty="0"/>
              <a:t>YMMV if your program runtime ignores proc current </a:t>
            </a:r>
            <a:r>
              <a:rPr lang="en-US" dirty="0" err="1"/>
              <a:t>cgroup</a:t>
            </a:r>
            <a:r>
              <a:rPr lang="en-US" dirty="0"/>
              <a:t> you will be in major trouble (ask java folks).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1326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4226735" cy="369332"/>
          </a:xfrm>
          <a:prstGeom prst="rect">
            <a:avLst/>
          </a:prstGeom>
          <a:noFill/>
        </p:spPr>
        <p:txBody>
          <a:bodyPr wrap="none" rtlCol="0">
            <a:spAutoFit/>
          </a:bodyPr>
          <a:lstStyle/>
          <a:p>
            <a:r>
              <a:rPr lang="en-US" b="1" dirty="0"/>
              <a:t>Single Tree, Multi Tree V1/V2 and </a:t>
            </a:r>
            <a:r>
              <a:rPr lang="en-US" b="1" dirty="0" err="1"/>
              <a:t>systemd</a:t>
            </a:r>
            <a:endParaRPr lang="en-US" dirty="0"/>
          </a:p>
        </p:txBody>
      </p:sp>
      <p:sp>
        <p:nvSpPr>
          <p:cNvPr id="2" name="TextBox 1">
            <a:extLst>
              <a:ext uri="{FF2B5EF4-FFF2-40B4-BE49-F238E27FC236}">
                <a16:creationId xmlns:a16="http://schemas.microsoft.com/office/drawing/2014/main" id="{ACD3E733-EFC6-CB46-847D-E04C1E001C65}"/>
              </a:ext>
            </a:extLst>
          </p:cNvPr>
          <p:cNvSpPr txBox="1"/>
          <p:nvPr/>
        </p:nvSpPr>
        <p:spPr>
          <a:xfrm>
            <a:off x="152399" y="369332"/>
            <a:ext cx="1188720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Originally (v1 </a:t>
            </a:r>
            <a:r>
              <a:rPr lang="en-US" dirty="0" err="1"/>
              <a:t>cgroups</a:t>
            </a:r>
            <a:r>
              <a:rPr lang="en-US" dirty="0"/>
              <a:t>) we had controllers and trees. We can structure it anyway we like including multi root (e.g., “normal”, ”critical” apps) then further break down as needed. The only catch was controllers can not be mounted in more than one root. Oh and you could have assigned different threads of same proc to different </a:t>
            </a:r>
            <a:r>
              <a:rPr lang="en-US" dirty="0" err="1"/>
              <a:t>cgroups</a:t>
            </a:r>
            <a:r>
              <a:rPr lang="en-US" dirty="0"/>
              <a:t> (just because!)</a:t>
            </a:r>
          </a:p>
          <a:p>
            <a:pPr marL="285750" indent="-285750">
              <a:buFont typeface="Arial" panose="020B0604020202020204" pitchFamily="34" charset="0"/>
              <a:buChar char="•"/>
            </a:pPr>
            <a:r>
              <a:rPr lang="en-US" dirty="0"/>
              <a:t>Then enter V2 (sometimes referred to as unified tree) a where there is only one rooted tree. But v2 didn’t have all the controllers* and controllers can only be used as v1 or v2.</a:t>
            </a:r>
          </a:p>
          <a:p>
            <a:pPr marL="285750" indent="-285750">
              <a:buFont typeface="Arial" panose="020B0604020202020204" pitchFamily="34" charset="0"/>
              <a:buChar char="•"/>
            </a:pPr>
            <a:r>
              <a:rPr lang="en-US" dirty="0"/>
              <a:t>Then </a:t>
            </a:r>
            <a:r>
              <a:rPr lang="en-US" dirty="0" err="1"/>
              <a:t>systemd</a:t>
            </a:r>
            <a:r>
              <a:rPr lang="en-US" dirty="0"/>
              <a:t> which has it is own opinionated approach mounts controller in a very specific way to match slice config. The rational is to manage all system resources for all apps including user interactive session apps. The basic principle is you create slices/</a:t>
            </a:r>
            <a:r>
              <a:rPr lang="en-US" dirty="0" err="1"/>
              <a:t>cgroup</a:t>
            </a:r>
            <a:r>
              <a:rPr lang="en-US" dirty="0"/>
              <a:t> as </a:t>
            </a:r>
            <a:r>
              <a:rPr lang="en-US" dirty="0" err="1"/>
              <a:t>systemd</a:t>
            </a:r>
            <a:r>
              <a:rPr lang="en-US" dirty="0"/>
              <a:t> units (called slices) then you can ref them from regular units using </a:t>
            </a:r>
            <a:r>
              <a:rPr lang="en-US" dirty="0">
                <a:highlight>
                  <a:srgbClr val="C0C0C0"/>
                </a:highlight>
              </a:rPr>
              <a:t>Slice=&lt;name&gt;</a:t>
            </a:r>
            <a:r>
              <a:rPr lang="en-US" dirty="0"/>
              <a:t> pragma. This also enable quick copy across machines. Hence the </a:t>
            </a:r>
            <a:r>
              <a:rPr lang="en-US" dirty="0" err="1">
                <a:highlight>
                  <a:srgbClr val="C0C0C0"/>
                </a:highlight>
              </a:rPr>
              <a:t>cgroups</a:t>
            </a:r>
            <a:r>
              <a:rPr lang="en-US" dirty="0">
                <a:highlight>
                  <a:srgbClr val="C0C0C0"/>
                </a:highlight>
              </a:rPr>
              <a:t> driver=system||</a:t>
            </a:r>
            <a:r>
              <a:rPr lang="en-US" dirty="0" err="1">
                <a:highlight>
                  <a:srgbClr val="C0C0C0"/>
                </a:highlight>
              </a:rPr>
              <a:t>cgroupsfs</a:t>
            </a:r>
            <a:r>
              <a:rPr lang="en-US" dirty="0"/>
              <a:t> flag that most container runtimes supports</a:t>
            </a:r>
          </a:p>
        </p:txBody>
      </p:sp>
      <p:pic>
        <p:nvPicPr>
          <p:cNvPr id="1026" name="Picture 2" descr="Rule 3">
            <a:extLst>
              <a:ext uri="{FF2B5EF4-FFF2-40B4-BE49-F238E27FC236}">
                <a16:creationId xmlns:a16="http://schemas.microsoft.com/office/drawing/2014/main" id="{F66C8319-1D32-A847-B82C-46555C8A1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79" y="3626347"/>
            <a:ext cx="3389426" cy="17974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24B86C-33D8-5C47-86B8-D6EE8BF81737}"/>
              </a:ext>
            </a:extLst>
          </p:cNvPr>
          <p:cNvSpPr txBox="1"/>
          <p:nvPr/>
        </p:nvSpPr>
        <p:spPr>
          <a:xfrm>
            <a:off x="520095" y="5423770"/>
            <a:ext cx="1516634" cy="369332"/>
          </a:xfrm>
          <a:prstGeom prst="rect">
            <a:avLst/>
          </a:prstGeom>
          <a:noFill/>
        </p:spPr>
        <p:txBody>
          <a:bodyPr wrap="none" rtlCol="0">
            <a:spAutoFit/>
          </a:bodyPr>
          <a:lstStyle/>
          <a:p>
            <a:r>
              <a:rPr lang="en-US" dirty="0"/>
              <a:t>V1 hierarchies</a:t>
            </a:r>
          </a:p>
        </p:txBody>
      </p:sp>
      <p:pic>
        <p:nvPicPr>
          <p:cNvPr id="1028" name="Picture 4" descr="World Domination with Cgroups - Part 2 - Turning Knobs">
            <a:extLst>
              <a:ext uri="{FF2B5EF4-FFF2-40B4-BE49-F238E27FC236}">
                <a16:creationId xmlns:a16="http://schemas.microsoft.com/office/drawing/2014/main" id="{B74D9C8B-ABF5-6049-A949-801044755D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4695" y="3626347"/>
            <a:ext cx="3259425" cy="17974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0E80C9-15BE-6A43-8CC5-4E5508FBAA97}"/>
              </a:ext>
            </a:extLst>
          </p:cNvPr>
          <p:cNvSpPr txBox="1"/>
          <p:nvPr/>
        </p:nvSpPr>
        <p:spPr>
          <a:xfrm>
            <a:off x="5147803" y="5449131"/>
            <a:ext cx="1524392" cy="369332"/>
          </a:xfrm>
          <a:prstGeom prst="rect">
            <a:avLst/>
          </a:prstGeom>
          <a:noFill/>
        </p:spPr>
        <p:txBody>
          <a:bodyPr wrap="none" rtlCol="0">
            <a:spAutoFit/>
          </a:bodyPr>
          <a:lstStyle/>
          <a:p>
            <a:r>
              <a:rPr lang="en-US" dirty="0" err="1"/>
              <a:t>Systemd</a:t>
            </a:r>
            <a:r>
              <a:rPr lang="en-US" dirty="0"/>
              <a:t> slices</a:t>
            </a:r>
          </a:p>
        </p:txBody>
      </p:sp>
      <p:sp>
        <p:nvSpPr>
          <p:cNvPr id="5" name="TextBox 4">
            <a:extLst>
              <a:ext uri="{FF2B5EF4-FFF2-40B4-BE49-F238E27FC236}">
                <a16:creationId xmlns:a16="http://schemas.microsoft.com/office/drawing/2014/main" id="{1DE2D11C-D897-4549-A635-FE0B64FCEC30}"/>
              </a:ext>
            </a:extLst>
          </p:cNvPr>
          <p:cNvSpPr txBox="1"/>
          <p:nvPr/>
        </p:nvSpPr>
        <p:spPr>
          <a:xfrm>
            <a:off x="9302042" y="6550223"/>
            <a:ext cx="2889958" cy="307777"/>
          </a:xfrm>
          <a:prstGeom prst="rect">
            <a:avLst/>
          </a:prstGeom>
          <a:noFill/>
        </p:spPr>
        <p:txBody>
          <a:bodyPr wrap="none" rtlCol="0">
            <a:spAutoFit/>
          </a:bodyPr>
          <a:lstStyle/>
          <a:p>
            <a:r>
              <a:rPr lang="en-US" sz="1400" dirty="0"/>
              <a:t>Images are sourced from </a:t>
            </a:r>
            <a:r>
              <a:rPr lang="en-US" sz="1400" dirty="0" err="1"/>
              <a:t>redhat</a:t>
            </a:r>
            <a:r>
              <a:rPr lang="en-US" sz="1400" dirty="0"/>
              <a:t> docs</a:t>
            </a:r>
          </a:p>
        </p:txBody>
      </p:sp>
      <p:pic>
        <p:nvPicPr>
          <p:cNvPr id="6" name="Picture 5">
            <a:extLst>
              <a:ext uri="{FF2B5EF4-FFF2-40B4-BE49-F238E27FC236}">
                <a16:creationId xmlns:a16="http://schemas.microsoft.com/office/drawing/2014/main" id="{143E201B-392A-194C-83D1-D1EB1EF720D3}"/>
              </a:ext>
            </a:extLst>
          </p:cNvPr>
          <p:cNvPicPr>
            <a:picLocks noChangeAspect="1"/>
          </p:cNvPicPr>
          <p:nvPr/>
        </p:nvPicPr>
        <p:blipFill>
          <a:blip r:embed="rId5"/>
          <a:stretch>
            <a:fillRect/>
          </a:stretch>
        </p:blipFill>
        <p:spPr>
          <a:xfrm>
            <a:off x="8355303" y="3521042"/>
            <a:ext cx="2491347" cy="2153186"/>
          </a:xfrm>
          <a:prstGeom prst="rect">
            <a:avLst/>
          </a:prstGeom>
        </p:spPr>
      </p:pic>
      <p:sp>
        <p:nvSpPr>
          <p:cNvPr id="8" name="TextBox 7">
            <a:extLst>
              <a:ext uri="{FF2B5EF4-FFF2-40B4-BE49-F238E27FC236}">
                <a16:creationId xmlns:a16="http://schemas.microsoft.com/office/drawing/2014/main" id="{B429FC45-0246-2E4D-943C-83ED5EA7EF3C}"/>
              </a:ext>
            </a:extLst>
          </p:cNvPr>
          <p:cNvSpPr txBox="1"/>
          <p:nvPr/>
        </p:nvSpPr>
        <p:spPr>
          <a:xfrm>
            <a:off x="9434780" y="5489562"/>
            <a:ext cx="405880" cy="369332"/>
          </a:xfrm>
          <a:prstGeom prst="rect">
            <a:avLst/>
          </a:prstGeom>
          <a:noFill/>
        </p:spPr>
        <p:txBody>
          <a:bodyPr wrap="none" rtlCol="0">
            <a:spAutoFit/>
          </a:bodyPr>
          <a:lstStyle/>
          <a:p>
            <a:r>
              <a:rPr lang="en-US" dirty="0"/>
              <a:t>v2</a:t>
            </a:r>
          </a:p>
        </p:txBody>
      </p:sp>
    </p:spTree>
    <p:extLst>
      <p:ext uri="{BB962C8B-B14F-4D97-AF65-F5344CB8AC3E}">
        <p14:creationId xmlns:p14="http://schemas.microsoft.com/office/powerpoint/2010/main" val="3831553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1859355" cy="369332"/>
          </a:xfrm>
          <a:prstGeom prst="rect">
            <a:avLst/>
          </a:prstGeom>
          <a:noFill/>
        </p:spPr>
        <p:txBody>
          <a:bodyPr wrap="none" rtlCol="0">
            <a:spAutoFit/>
          </a:bodyPr>
          <a:lstStyle/>
          <a:p>
            <a:r>
              <a:rPr lang="en-US" b="1" dirty="0"/>
              <a:t>Putting it to work</a:t>
            </a:r>
            <a:endParaRPr lang="en-US" dirty="0"/>
          </a:p>
        </p:txBody>
      </p:sp>
      <p:sp>
        <p:nvSpPr>
          <p:cNvPr id="2" name="TextBox 1">
            <a:extLst>
              <a:ext uri="{FF2B5EF4-FFF2-40B4-BE49-F238E27FC236}">
                <a16:creationId xmlns:a16="http://schemas.microsoft.com/office/drawing/2014/main" id="{ACD3E733-EFC6-CB46-847D-E04C1E001C65}"/>
              </a:ext>
            </a:extLst>
          </p:cNvPr>
          <p:cNvSpPr txBox="1"/>
          <p:nvPr/>
        </p:nvSpPr>
        <p:spPr>
          <a:xfrm>
            <a:off x="152399" y="369332"/>
            <a:ext cx="11887201" cy="5632311"/>
          </a:xfrm>
          <a:prstGeom prst="rect">
            <a:avLst/>
          </a:prstGeom>
          <a:noFill/>
        </p:spPr>
        <p:txBody>
          <a:bodyPr wrap="square" rtlCol="0">
            <a:spAutoFit/>
          </a:bodyPr>
          <a:lstStyle/>
          <a:p>
            <a:pPr marL="285750" indent="-285750">
              <a:buFont typeface="Arial" panose="020B0604020202020204" pitchFamily="34" charset="0"/>
              <a:buChar char="•"/>
            </a:pPr>
            <a:r>
              <a:rPr lang="en-US" b="1" dirty="0"/>
              <a:t>Mounting Controllers:</a:t>
            </a:r>
          </a:p>
          <a:p>
            <a:pPr marL="742950" lvl="1" indent="-285750">
              <a:buFont typeface="Arial" panose="020B0604020202020204" pitchFamily="34" charset="0"/>
              <a:buChar char="•"/>
            </a:pPr>
            <a:r>
              <a:rPr lang="en-US" dirty="0"/>
              <a:t>Use mount –t </a:t>
            </a:r>
            <a:r>
              <a:rPr lang="en-US" dirty="0" err="1"/>
              <a:t>cgroup</a:t>
            </a:r>
            <a:r>
              <a:rPr lang="en-US" dirty="0"/>
              <a:t> –o &lt;controller/</a:t>
            </a:r>
            <a:r>
              <a:rPr lang="en-US" dirty="0" err="1"/>
              <a:t>subsystenm</a:t>
            </a:r>
            <a:r>
              <a:rPr lang="en-US" dirty="0"/>
              <a:t> name&gt; &lt;path&gt;</a:t>
            </a:r>
          </a:p>
          <a:p>
            <a:pPr marL="742950" lvl="1" indent="-285750">
              <a:buFont typeface="Arial" panose="020B0604020202020204" pitchFamily="34" charset="0"/>
              <a:buChar char="•"/>
            </a:pPr>
            <a:r>
              <a:rPr lang="en-US" dirty="0"/>
              <a:t>Example: mount –t memory /</a:t>
            </a:r>
            <a:r>
              <a:rPr lang="en-US" dirty="0" err="1"/>
              <a:t>cgroup</a:t>
            </a:r>
            <a:r>
              <a:rPr lang="en-US" dirty="0"/>
              <a:t>/mem</a:t>
            </a:r>
          </a:p>
          <a:p>
            <a:pPr marL="742950" lvl="1" indent="-285750">
              <a:buFont typeface="Arial" panose="020B0604020202020204" pitchFamily="34" charset="0"/>
              <a:buChar char="•"/>
            </a:pPr>
            <a:r>
              <a:rPr lang="en-US" dirty="0"/>
              <a:t>Use </a:t>
            </a:r>
            <a:r>
              <a:rPr lang="en-US" dirty="0" err="1">
                <a:highlight>
                  <a:srgbClr val="C0C0C0"/>
                </a:highlight>
              </a:rPr>
              <a:t>lssubsys</a:t>
            </a:r>
            <a:r>
              <a:rPr lang="en-US" dirty="0"/>
              <a:t> to list all available subsystems</a:t>
            </a:r>
          </a:p>
          <a:p>
            <a:pPr marL="285750" indent="-285750">
              <a:buFont typeface="Arial" panose="020B0604020202020204" pitchFamily="34" charset="0"/>
              <a:buChar char="•"/>
            </a:pPr>
            <a:r>
              <a:rPr lang="en-US" b="1" dirty="0"/>
              <a:t>Unmounting controllers:</a:t>
            </a:r>
          </a:p>
          <a:p>
            <a:pPr marL="742950" lvl="1" indent="-285750">
              <a:buFont typeface="Arial" panose="020B0604020202020204" pitchFamily="34" charset="0"/>
              <a:buChar char="•"/>
            </a:pPr>
            <a:r>
              <a:rPr lang="en-US" dirty="0" err="1"/>
              <a:t>umount</a:t>
            </a:r>
            <a:r>
              <a:rPr lang="en-US" dirty="0"/>
              <a:t> &lt;path&gt; example </a:t>
            </a:r>
            <a:r>
              <a:rPr lang="en-US" dirty="0" err="1">
                <a:highlight>
                  <a:srgbClr val="C0C0C0"/>
                </a:highlight>
              </a:rPr>
              <a:t>umount</a:t>
            </a:r>
            <a:r>
              <a:rPr lang="en-US" dirty="0">
                <a:highlight>
                  <a:srgbClr val="C0C0C0"/>
                </a:highlight>
              </a:rPr>
              <a:t> /</a:t>
            </a:r>
            <a:r>
              <a:rPr lang="en-US" dirty="0" err="1">
                <a:highlight>
                  <a:srgbClr val="C0C0C0"/>
                </a:highlight>
              </a:rPr>
              <a:t>cgroup</a:t>
            </a:r>
            <a:r>
              <a:rPr lang="en-US" dirty="0">
                <a:highlight>
                  <a:srgbClr val="C0C0C0"/>
                </a:highlight>
              </a:rPr>
              <a:t>/mem</a:t>
            </a:r>
          </a:p>
          <a:p>
            <a:pPr marL="285750" indent="-285750">
              <a:buFont typeface="Arial" panose="020B0604020202020204" pitchFamily="34" charset="0"/>
              <a:buChar char="•"/>
            </a:pPr>
            <a:r>
              <a:rPr lang="en-US" b="1" dirty="0"/>
              <a:t>Creating a new </a:t>
            </a:r>
            <a:r>
              <a:rPr lang="en-US" b="1" dirty="0" err="1"/>
              <a:t>cgroup</a:t>
            </a:r>
            <a:r>
              <a:rPr lang="en-US" b="1" dirty="0"/>
              <a:t>:</a:t>
            </a:r>
          </a:p>
          <a:p>
            <a:pPr marL="742950" lvl="1" indent="-285750">
              <a:buFont typeface="Arial" panose="020B0604020202020204" pitchFamily="34" charset="0"/>
              <a:buChar char="•"/>
            </a:pPr>
            <a:r>
              <a:rPr lang="en-US" dirty="0" err="1"/>
              <a:t>mkdir</a:t>
            </a:r>
            <a:r>
              <a:rPr lang="en-US" dirty="0"/>
              <a:t> </a:t>
            </a:r>
            <a:r>
              <a:rPr lang="en-US" dirty="0">
                <a:highlight>
                  <a:srgbClr val="C0C0C0"/>
                </a:highlight>
              </a:rPr>
              <a:t>/</a:t>
            </a:r>
            <a:r>
              <a:rPr lang="en-US" dirty="0" err="1">
                <a:highlight>
                  <a:srgbClr val="C0C0C0"/>
                </a:highlight>
              </a:rPr>
              <a:t>cgroup</a:t>
            </a:r>
            <a:r>
              <a:rPr lang="en-US" dirty="0">
                <a:highlight>
                  <a:srgbClr val="C0C0C0"/>
                </a:highlight>
              </a:rPr>
              <a:t>/mem/g1</a:t>
            </a:r>
          </a:p>
          <a:p>
            <a:pPr marL="285750" indent="-285750">
              <a:buFont typeface="Arial" panose="020B0604020202020204" pitchFamily="34" charset="0"/>
              <a:buChar char="•"/>
            </a:pPr>
            <a:r>
              <a:rPr lang="en-US" b="1" dirty="0"/>
              <a:t>Setting limits on </a:t>
            </a:r>
            <a:r>
              <a:rPr lang="en-US" b="1" dirty="0" err="1"/>
              <a:t>cgroups</a:t>
            </a:r>
            <a:r>
              <a:rPr lang="en-US" b="1" dirty="0"/>
              <a:t> (controller dependent configs)</a:t>
            </a:r>
          </a:p>
          <a:p>
            <a:pPr marL="742950" lvl="1" indent="-285750">
              <a:buFont typeface="Arial" panose="020B0604020202020204" pitchFamily="34" charset="0"/>
              <a:buChar char="•"/>
            </a:pPr>
            <a:r>
              <a:rPr lang="en-US" dirty="0">
                <a:highlight>
                  <a:srgbClr val="C0C0C0"/>
                </a:highlight>
              </a:rPr>
              <a:t>echo 0-1 /</a:t>
            </a:r>
            <a:r>
              <a:rPr lang="en-US" dirty="0" err="1">
                <a:highlight>
                  <a:srgbClr val="C0C0C0"/>
                </a:highlight>
              </a:rPr>
              <a:t>cgroup</a:t>
            </a:r>
            <a:r>
              <a:rPr lang="en-US" dirty="0">
                <a:highlight>
                  <a:srgbClr val="C0C0C0"/>
                </a:highlight>
              </a:rPr>
              <a:t>/</a:t>
            </a:r>
            <a:r>
              <a:rPr lang="en-US" dirty="0" err="1">
                <a:highlight>
                  <a:srgbClr val="C0C0C0"/>
                </a:highlight>
              </a:rPr>
              <a:t>cpu_and_mem</a:t>
            </a:r>
            <a:r>
              <a:rPr lang="en-US" dirty="0">
                <a:highlight>
                  <a:srgbClr val="C0C0C0"/>
                </a:highlight>
              </a:rPr>
              <a:t>/g1/</a:t>
            </a:r>
            <a:r>
              <a:rPr lang="en-US" dirty="0" err="1">
                <a:highlight>
                  <a:srgbClr val="C0C0C0"/>
                </a:highlight>
              </a:rPr>
              <a:t>cpuset.cpus</a:t>
            </a:r>
            <a:endParaRPr lang="en-US" dirty="0">
              <a:highlight>
                <a:srgbClr val="C0C0C0"/>
              </a:highlight>
            </a:endParaRPr>
          </a:p>
          <a:p>
            <a:pPr marL="285750" indent="-285750">
              <a:buFont typeface="Arial" panose="020B0604020202020204" pitchFamily="34" charset="0"/>
              <a:buChar char="•"/>
            </a:pPr>
            <a:r>
              <a:rPr lang="en-US" b="1" dirty="0"/>
              <a:t>Adding a process to a </a:t>
            </a:r>
            <a:r>
              <a:rPr lang="en-US" b="1" dirty="0" err="1"/>
              <a:t>cgroup</a:t>
            </a:r>
            <a:endParaRPr lang="en-US" b="1" dirty="0"/>
          </a:p>
          <a:p>
            <a:pPr marL="742950" lvl="1" indent="-285750">
              <a:buFont typeface="Arial" panose="020B0604020202020204" pitchFamily="34" charset="0"/>
              <a:buChar char="•"/>
            </a:pPr>
            <a:r>
              <a:rPr lang="en-US" dirty="0">
                <a:highlight>
                  <a:srgbClr val="C0C0C0"/>
                </a:highlight>
              </a:rPr>
              <a:t>echo &lt;</a:t>
            </a:r>
            <a:r>
              <a:rPr lang="en-US" dirty="0" err="1">
                <a:highlight>
                  <a:srgbClr val="C0C0C0"/>
                </a:highlight>
              </a:rPr>
              <a:t>pid</a:t>
            </a:r>
            <a:r>
              <a:rPr lang="en-US" dirty="0">
                <a:highlight>
                  <a:srgbClr val="C0C0C0"/>
                </a:highlight>
              </a:rPr>
              <a:t>&gt; /</a:t>
            </a:r>
            <a:r>
              <a:rPr lang="en-US" dirty="0" err="1">
                <a:highlight>
                  <a:srgbClr val="C0C0C0"/>
                </a:highlight>
              </a:rPr>
              <a:t>cgroup</a:t>
            </a:r>
            <a:r>
              <a:rPr lang="en-US" dirty="0">
                <a:highlight>
                  <a:srgbClr val="C0C0C0"/>
                </a:highlight>
              </a:rPr>
              <a:t>/</a:t>
            </a:r>
            <a:r>
              <a:rPr lang="en-US" dirty="0" err="1">
                <a:highlight>
                  <a:srgbClr val="C0C0C0"/>
                </a:highlight>
              </a:rPr>
              <a:t>cpu_and_mem</a:t>
            </a:r>
            <a:r>
              <a:rPr lang="en-US" dirty="0">
                <a:highlight>
                  <a:srgbClr val="C0C0C0"/>
                </a:highlight>
              </a:rPr>
              <a:t>/g1/tasks</a:t>
            </a:r>
          </a:p>
          <a:p>
            <a:pPr marL="285750" indent="-285750">
              <a:buFont typeface="Arial" panose="020B0604020202020204" pitchFamily="34" charset="0"/>
              <a:buChar char="•"/>
            </a:pPr>
            <a:r>
              <a:rPr lang="en-US" dirty="0"/>
              <a:t>Note:</a:t>
            </a:r>
          </a:p>
          <a:p>
            <a:pPr marL="742950" lvl="1" indent="-285750">
              <a:buFont typeface="Arial" panose="020B0604020202020204" pitchFamily="34" charset="0"/>
              <a:buChar char="•"/>
            </a:pPr>
            <a:r>
              <a:rPr lang="en-US" dirty="0"/>
              <a:t>The above uses </a:t>
            </a:r>
            <a:r>
              <a:rPr lang="en-US" dirty="0" err="1"/>
              <a:t>cgroupfs</a:t>
            </a:r>
            <a:r>
              <a:rPr lang="en-US" dirty="0"/>
              <a:t>. There are tools such as cg{get, set, classify} that wraps around it and provide a better interface. However, the understanding the underlying system is a must read https://</a:t>
            </a:r>
            <a:r>
              <a:rPr lang="en-US" dirty="0" err="1"/>
              <a:t>github.com</a:t>
            </a:r>
            <a:r>
              <a:rPr lang="en-US" dirty="0"/>
              <a:t>/</a:t>
            </a:r>
            <a:r>
              <a:rPr lang="en-US" dirty="0" err="1"/>
              <a:t>torvalds</a:t>
            </a:r>
            <a:r>
              <a:rPr lang="en-US" dirty="0"/>
              <a:t>/</a:t>
            </a:r>
            <a:r>
              <a:rPr lang="en-US" dirty="0" err="1"/>
              <a:t>linux</a:t>
            </a:r>
            <a:r>
              <a:rPr lang="en-US" dirty="0"/>
              <a:t>/tree/master/Documentation/admin-guide/</a:t>
            </a:r>
            <a:r>
              <a:rPr lang="en-US" dirty="0" err="1"/>
              <a:t>cgroup</a:t>
            </a:r>
            <a:r>
              <a:rPr lang="en-US" dirty="0"/>
              <a:t>-v{1,2}</a:t>
            </a:r>
          </a:p>
          <a:p>
            <a:pPr marL="742950" lvl="1" indent="-285750">
              <a:buFont typeface="Arial" panose="020B0604020202020204" pitchFamily="34" charset="0"/>
              <a:buChar char="•"/>
            </a:pPr>
            <a:r>
              <a:rPr lang="en-US" dirty="0"/>
              <a:t>The above depends on how </a:t>
            </a:r>
            <a:r>
              <a:rPr lang="en-US" dirty="0" err="1"/>
              <a:t>cgroups</a:t>
            </a:r>
            <a:r>
              <a:rPr lang="en-US" dirty="0"/>
              <a:t> were structured and weather </a:t>
            </a:r>
            <a:r>
              <a:rPr lang="en-US" dirty="0" err="1"/>
              <a:t>systemd</a:t>
            </a:r>
            <a:r>
              <a:rPr lang="en-US" dirty="0"/>
              <a:t> </a:t>
            </a:r>
            <a:r>
              <a:rPr lang="en-US" dirty="0" err="1"/>
              <a:t>cgroups</a:t>
            </a:r>
            <a:r>
              <a:rPr lang="en-US" dirty="0"/>
              <a:t> integration is </a:t>
            </a:r>
            <a:r>
              <a:rPr lang="en-US" dirty="0" err="1"/>
              <a:t>ued</a:t>
            </a:r>
            <a:r>
              <a:rPr lang="en-US" dirty="0"/>
              <a:t> or not.</a:t>
            </a:r>
          </a:p>
          <a:p>
            <a:pPr marL="742950" lvl="1" indent="-285750">
              <a:buFont typeface="Arial" panose="020B0604020202020204" pitchFamily="34" charset="0"/>
              <a:buChar char="•"/>
            </a:pPr>
            <a:endParaRPr lang="en-US" dirty="0"/>
          </a:p>
          <a:p>
            <a:pPr lvl="1"/>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77855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76131-DE59-154B-BB15-2177715D16CE}"/>
              </a:ext>
            </a:extLst>
          </p:cNvPr>
          <p:cNvSpPr>
            <a:spLocks noGrp="1"/>
          </p:cNvSpPr>
          <p:nvPr>
            <p:ph type="title"/>
          </p:nvPr>
        </p:nvSpPr>
        <p:spPr/>
        <p:txBody>
          <a:bodyPr/>
          <a:lstStyle/>
          <a:p>
            <a:r>
              <a:rPr lang="en-US" dirty="0"/>
              <a:t>Linux Capabilities</a:t>
            </a:r>
          </a:p>
        </p:txBody>
      </p:sp>
      <p:sp>
        <p:nvSpPr>
          <p:cNvPr id="5" name="Text Placeholder 4">
            <a:extLst>
              <a:ext uri="{FF2B5EF4-FFF2-40B4-BE49-F238E27FC236}">
                <a16:creationId xmlns:a16="http://schemas.microsoft.com/office/drawing/2014/main" id="{A144C602-B299-3947-A7DC-E1623904CF01}"/>
              </a:ext>
            </a:extLst>
          </p:cNvPr>
          <p:cNvSpPr>
            <a:spLocks noGrp="1"/>
          </p:cNvSpPr>
          <p:nvPr>
            <p:ph type="body" idx="1"/>
          </p:nvPr>
        </p:nvSpPr>
        <p:spPr/>
        <p:txBody>
          <a:bodyPr/>
          <a:lstStyle/>
          <a:p>
            <a:r>
              <a:rPr lang="en-US" dirty="0"/>
              <a:t>Limit what them procs can do</a:t>
            </a:r>
          </a:p>
        </p:txBody>
      </p:sp>
    </p:spTree>
    <p:extLst>
      <p:ext uri="{BB962C8B-B14F-4D97-AF65-F5344CB8AC3E}">
        <p14:creationId xmlns:p14="http://schemas.microsoft.com/office/powerpoint/2010/main" val="368559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1854995" cy="369332"/>
          </a:xfrm>
          <a:prstGeom prst="rect">
            <a:avLst/>
          </a:prstGeom>
          <a:noFill/>
        </p:spPr>
        <p:txBody>
          <a:bodyPr wrap="none" rtlCol="0">
            <a:spAutoFit/>
          </a:bodyPr>
          <a:lstStyle/>
          <a:p>
            <a:r>
              <a:rPr lang="en-US" b="1" dirty="0"/>
              <a:t>In the beginning..</a:t>
            </a:r>
            <a:endParaRPr lang="en-US" dirty="0"/>
          </a:p>
        </p:txBody>
      </p:sp>
      <p:sp>
        <p:nvSpPr>
          <p:cNvPr id="2" name="TextBox 1">
            <a:extLst>
              <a:ext uri="{FF2B5EF4-FFF2-40B4-BE49-F238E27FC236}">
                <a16:creationId xmlns:a16="http://schemas.microsoft.com/office/drawing/2014/main" id="{ACD3E733-EFC6-CB46-847D-E04C1E001C65}"/>
              </a:ext>
            </a:extLst>
          </p:cNvPr>
          <p:cNvSpPr txBox="1"/>
          <p:nvPr/>
        </p:nvSpPr>
        <p:spPr>
          <a:xfrm>
            <a:off x="152399" y="369332"/>
            <a:ext cx="11887201" cy="6186309"/>
          </a:xfrm>
          <a:prstGeom prst="rect">
            <a:avLst/>
          </a:prstGeom>
          <a:noFill/>
        </p:spPr>
        <p:txBody>
          <a:bodyPr wrap="square" rtlCol="0">
            <a:spAutoFit/>
          </a:bodyPr>
          <a:lstStyle/>
          <a:p>
            <a:pPr marL="285750" indent="-285750">
              <a:buFont typeface="Arial" panose="020B0604020202020204" pitchFamily="34" charset="0"/>
              <a:buChar char="•"/>
            </a:pPr>
            <a:r>
              <a:rPr lang="en-US" dirty="0"/>
              <a:t>Linux had two types of users, root and non-root. Where root can do perform anything on the host.</a:t>
            </a:r>
          </a:p>
          <a:p>
            <a:pPr marL="285750" indent="-285750">
              <a:buFont typeface="Arial" panose="020B0604020202020204" pitchFamily="34" charset="0"/>
              <a:buChar char="•"/>
            </a:pPr>
            <a:r>
              <a:rPr lang="en-US" dirty="0"/>
              <a:t>Executables were given rights according who is running the executable or the executable itself via sticky bits.</a:t>
            </a:r>
          </a:p>
          <a:p>
            <a:pPr marL="285750" indent="-285750">
              <a:buFont typeface="Arial" panose="020B0604020202020204" pitchFamily="34" charset="0"/>
              <a:buChar char="•"/>
            </a:pPr>
            <a:r>
              <a:rPr lang="en-US" dirty="0"/>
              <a:t>That means: If you want to allow user or an executable to perform a privileged operation you are left with give user root permission or set sticky bit for root on the executable itself.</a:t>
            </a:r>
          </a:p>
          <a:p>
            <a:pPr marL="285750" indent="-285750">
              <a:buFont typeface="Arial" panose="020B0604020202020204" pitchFamily="34" charset="0"/>
              <a:buChar char="•"/>
            </a:pPr>
            <a:r>
              <a:rPr lang="en-US" dirty="0"/>
              <a:t>Enter Linux Capabilities</a:t>
            </a:r>
          </a:p>
          <a:p>
            <a:pPr marL="742950" lvl="1" indent="-285750">
              <a:buFont typeface="Arial" panose="020B0604020202020204" pitchFamily="34" charset="0"/>
              <a:buChar char="•"/>
            </a:pPr>
            <a:r>
              <a:rPr lang="en-US" dirty="0"/>
              <a:t>A Capabilities is either a privilege operation or a group of them.</a:t>
            </a:r>
          </a:p>
          <a:p>
            <a:pPr marL="742950" lvl="1" indent="-285750">
              <a:buFont typeface="Arial" panose="020B0604020202020204" pitchFamily="34" charset="0"/>
              <a:buChar char="•"/>
            </a:pPr>
            <a:r>
              <a:rPr lang="en-US" dirty="0"/>
              <a:t>They are asserted various places inside the kernel with a simple logic assertion </a:t>
            </a:r>
            <a:r>
              <a:rPr lang="en-US" dirty="0" err="1">
                <a:highlight>
                  <a:srgbClr val="C0C0C0"/>
                </a:highlight>
              </a:rPr>
              <a:t>effective_uid</a:t>
            </a:r>
            <a:r>
              <a:rPr lang="en-US" dirty="0">
                <a:highlight>
                  <a:srgbClr val="C0C0C0"/>
                </a:highlight>
              </a:rPr>
              <a:t> == root || </a:t>
            </a:r>
            <a:r>
              <a:rPr lang="en-US" dirty="0" err="1">
                <a:highlight>
                  <a:srgbClr val="C0C0C0"/>
                </a:highlight>
              </a:rPr>
              <a:t>has_cap</a:t>
            </a:r>
            <a:r>
              <a:rPr lang="en-US" dirty="0">
                <a:highlight>
                  <a:srgbClr val="C0C0C0"/>
                </a:highlight>
              </a:rPr>
              <a:t>(</a:t>
            </a:r>
            <a:r>
              <a:rPr lang="en-US" dirty="0" err="1">
                <a:highlight>
                  <a:srgbClr val="C0C0C0"/>
                </a:highlight>
              </a:rPr>
              <a:t>abc</a:t>
            </a:r>
            <a:r>
              <a:rPr lang="en-US" dirty="0">
                <a:highlight>
                  <a:srgbClr val="C0C0C0"/>
                </a:highlight>
              </a:rPr>
              <a:t>)</a:t>
            </a:r>
          </a:p>
          <a:p>
            <a:pPr marL="742950" lvl="1" indent="-285750">
              <a:buFont typeface="Arial" panose="020B0604020202020204" pitchFamily="34" charset="0"/>
              <a:buChar char="•"/>
            </a:pPr>
            <a:r>
              <a:rPr lang="en-US" dirty="0"/>
              <a:t>They are set using two ways</a:t>
            </a:r>
          </a:p>
          <a:p>
            <a:pPr marL="1200150" lvl="2" indent="-285750">
              <a:buFont typeface="Arial" panose="020B0604020202020204" pitchFamily="34" charset="0"/>
              <a:buChar char="•"/>
            </a:pPr>
            <a:r>
              <a:rPr lang="en-US" dirty="0"/>
              <a:t>Runtime to executable.</a:t>
            </a:r>
          </a:p>
          <a:p>
            <a:pPr marL="1200150" lvl="2" indent="-285750">
              <a:buFont typeface="Arial" panose="020B0604020202020204" pitchFamily="34" charset="0"/>
              <a:buChar char="•"/>
            </a:pPr>
            <a:r>
              <a:rPr lang="en-US" dirty="0"/>
              <a:t>Executable via extended attributes*</a:t>
            </a:r>
          </a:p>
          <a:p>
            <a:pPr marL="742950" lvl="1" indent="-285750">
              <a:buFont typeface="Arial" panose="020B0604020202020204" pitchFamily="34" charset="0"/>
              <a:buChar char="•"/>
            </a:pPr>
            <a:r>
              <a:rPr lang="en-US" dirty="0"/>
              <a:t>There are ~40 cap (https://man7.org/</a:t>
            </a:r>
            <a:r>
              <a:rPr lang="en-US" dirty="0" err="1"/>
              <a:t>linux</a:t>
            </a:r>
            <a:r>
              <a:rPr lang="en-US" dirty="0"/>
              <a:t>/man-pages/man7/capabilities.7.html) in Linux and more is being added with each feature add. Use </a:t>
            </a:r>
            <a:r>
              <a:rPr lang="en-US" dirty="0" err="1">
                <a:highlight>
                  <a:srgbClr val="C0C0C0"/>
                </a:highlight>
              </a:rPr>
              <a:t>capsh</a:t>
            </a:r>
            <a:r>
              <a:rPr lang="en-US" dirty="0"/>
              <a:t> command to list them.</a:t>
            </a:r>
          </a:p>
          <a:p>
            <a:pPr marL="742950" lvl="1" indent="-285750">
              <a:buFont typeface="Arial" panose="020B0604020202020204" pitchFamily="34" charset="0"/>
              <a:buChar char="•"/>
            </a:pPr>
            <a:r>
              <a:rPr lang="en-US" dirty="0"/>
              <a:t>A common use case </a:t>
            </a:r>
            <a:r>
              <a:rPr lang="en-US" dirty="0">
                <a:highlight>
                  <a:srgbClr val="C0C0C0"/>
                </a:highlight>
              </a:rPr>
              <a:t>is CAP_NET_ADMIN </a:t>
            </a:r>
            <a:r>
              <a:rPr lang="en-US" dirty="0"/>
              <a:t>allowing a non root user to configure networking control plane or </a:t>
            </a:r>
            <a:r>
              <a:rPr lang="en-US" dirty="0">
                <a:highlight>
                  <a:srgbClr val="C0C0C0"/>
                </a:highlight>
              </a:rPr>
              <a:t>CAP_NET_RAW</a:t>
            </a:r>
            <a:r>
              <a:rPr lang="en-US" dirty="0"/>
              <a:t> allowing a non root user to perform raw packet listening. Or meta like CAP_SETCAP.</a:t>
            </a:r>
          </a:p>
          <a:p>
            <a:pPr marL="285750" indent="-285750">
              <a:buFont typeface="Arial" panose="020B0604020202020204" pitchFamily="34" charset="0"/>
              <a:buChar char="•"/>
            </a:pPr>
            <a:r>
              <a:rPr lang="en-US" dirty="0"/>
              <a:t>There are five sets of capabilities. Each is represented by a bitmask assigned to thread. Only </a:t>
            </a:r>
            <a:r>
              <a:rPr lang="en-US" dirty="0">
                <a:highlight>
                  <a:srgbClr val="C0C0C0"/>
                </a:highlight>
              </a:rPr>
              <a:t>effective set</a:t>
            </a:r>
            <a:r>
              <a:rPr lang="en-US" dirty="0"/>
              <a:t> is checked by kernel at </a:t>
            </a:r>
            <a:r>
              <a:rPr lang="en-US" b="1" i="1" dirty="0"/>
              <a:t>the time of execution</a:t>
            </a:r>
            <a:r>
              <a:rPr lang="en-US" dirty="0"/>
              <a:t>. The rest is used to drive the value of effective and for various actions such what gets copied to child process at </a:t>
            </a:r>
            <a:r>
              <a:rPr lang="en-US" dirty="0">
                <a:highlight>
                  <a:srgbClr val="C0C0C0"/>
                </a:highlight>
              </a:rPr>
              <a:t>execve(2)</a:t>
            </a:r>
            <a:r>
              <a:rPr lang="en-US" dirty="0"/>
              <a:t>.</a:t>
            </a:r>
          </a:p>
          <a:p>
            <a:pPr marL="285750" indent="-285750">
              <a:buFont typeface="Arial" panose="020B0604020202020204" pitchFamily="34" charset="0"/>
              <a:buChar char="•"/>
            </a:pPr>
            <a:r>
              <a:rPr lang="en-US" dirty="0"/>
              <a:t>Capabilities are assigned when starting the process or via </a:t>
            </a:r>
            <a:r>
              <a:rPr lang="en-US" dirty="0" err="1">
                <a:highlight>
                  <a:srgbClr val="C0C0C0"/>
                </a:highlight>
              </a:rPr>
              <a:t>getcap</a:t>
            </a:r>
            <a:r>
              <a:rPr lang="en-US" dirty="0">
                <a:highlight>
                  <a:srgbClr val="C0C0C0"/>
                </a:highlight>
              </a:rPr>
              <a:t>(2)</a:t>
            </a:r>
            <a:r>
              <a:rPr lang="en-US" dirty="0"/>
              <a:t>, </a:t>
            </a:r>
            <a:r>
              <a:rPr lang="en-US" dirty="0" err="1">
                <a:highlight>
                  <a:srgbClr val="C0C0C0"/>
                </a:highlight>
              </a:rPr>
              <a:t>setcap</a:t>
            </a:r>
            <a:r>
              <a:rPr lang="en-US" dirty="0">
                <a:highlight>
                  <a:srgbClr val="C0C0C0"/>
                </a:highlight>
              </a:rPr>
              <a:t>(2)</a:t>
            </a:r>
            <a:r>
              <a:rPr lang="en-US" dirty="0"/>
              <a:t> (note </a:t>
            </a:r>
            <a:r>
              <a:rPr lang="en-US" dirty="0" err="1"/>
              <a:t>libc</a:t>
            </a:r>
            <a:r>
              <a:rPr lang="en-US" dirty="0"/>
              <a:t> have no wrapper for these </a:t>
            </a:r>
            <a:r>
              <a:rPr lang="en-US" dirty="0" err="1"/>
              <a:t>syscalls</a:t>
            </a:r>
            <a:r>
              <a:rPr lang="en-US" dirty="0"/>
              <a:t>)</a:t>
            </a:r>
          </a:p>
          <a:p>
            <a:endParaRPr lang="en-US" dirty="0"/>
          </a:p>
          <a:p>
            <a:pPr lvl="1"/>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331846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5437835" cy="369332"/>
          </a:xfrm>
          <a:prstGeom prst="rect">
            <a:avLst/>
          </a:prstGeom>
          <a:noFill/>
        </p:spPr>
        <p:txBody>
          <a:bodyPr wrap="none" rtlCol="0">
            <a:spAutoFit/>
          </a:bodyPr>
          <a:lstStyle/>
          <a:p>
            <a:r>
              <a:rPr lang="en-US" b="1" dirty="0"/>
              <a:t>Ok, what governs how a child proc gets its capabilities?</a:t>
            </a:r>
            <a:endParaRPr lang="en-US" dirty="0"/>
          </a:p>
        </p:txBody>
      </p:sp>
      <p:sp>
        <p:nvSpPr>
          <p:cNvPr id="2" name="TextBox 1">
            <a:extLst>
              <a:ext uri="{FF2B5EF4-FFF2-40B4-BE49-F238E27FC236}">
                <a16:creationId xmlns:a16="http://schemas.microsoft.com/office/drawing/2014/main" id="{ACD3E733-EFC6-CB46-847D-E04C1E001C65}"/>
              </a:ext>
            </a:extLst>
          </p:cNvPr>
          <p:cNvSpPr txBox="1"/>
          <p:nvPr/>
        </p:nvSpPr>
        <p:spPr>
          <a:xfrm>
            <a:off x="152399" y="369332"/>
            <a:ext cx="11887201" cy="3416320"/>
          </a:xfrm>
          <a:prstGeom prst="rect">
            <a:avLst/>
          </a:prstGeom>
          <a:noFill/>
        </p:spPr>
        <p:txBody>
          <a:bodyPr wrap="square" rtlCol="0">
            <a:spAutoFit/>
          </a:bodyPr>
          <a:lstStyle/>
          <a:p>
            <a:r>
              <a:rPr lang="en-US" dirty="0"/>
              <a:t>P'(ambient) = (file is privileged) ? 0 : P(ambient) </a:t>
            </a:r>
          </a:p>
          <a:p>
            <a:r>
              <a:rPr lang="en-US" dirty="0"/>
              <a:t>P'(permitted) = (P(inheritable) &amp; F(inheritable)) | (F(permitted) &amp; P(bounding)) | P'(ambient) </a:t>
            </a:r>
          </a:p>
          <a:p>
            <a:r>
              <a:rPr lang="en-US" dirty="0"/>
              <a:t>P'(effective) = F(effective) ? P'(permitted) : P'(ambient) </a:t>
            </a:r>
          </a:p>
          <a:p>
            <a:r>
              <a:rPr lang="en-US" dirty="0"/>
              <a:t>P'(inheritable) = P(inheritable) [i.e., unchanged] </a:t>
            </a:r>
          </a:p>
          <a:p>
            <a:r>
              <a:rPr lang="en-US" dirty="0"/>
              <a:t>P'(bounding) = P(bounding) [i.e., unchanged] </a:t>
            </a:r>
          </a:p>
          <a:p>
            <a:endParaRPr lang="en-US" dirty="0"/>
          </a:p>
          <a:p>
            <a:r>
              <a:rPr lang="en-US" b="1" dirty="0"/>
              <a:t>where</a:t>
            </a:r>
            <a:r>
              <a:rPr lang="en-US" dirty="0"/>
              <a:t>: </a:t>
            </a:r>
          </a:p>
          <a:p>
            <a:r>
              <a:rPr lang="en-US" dirty="0"/>
              <a:t>P() denotes the value of a thread capability set before the </a:t>
            </a:r>
            <a:r>
              <a:rPr lang="en-US" u="none" strike="noStrike" dirty="0">
                <a:solidFill>
                  <a:srgbClr val="1030FF"/>
                </a:solidFill>
                <a:effectLst/>
                <a:hlinkClick r:id="rId3"/>
              </a:rPr>
              <a:t>execve(2)</a:t>
            </a:r>
            <a:r>
              <a:rPr lang="en-US" dirty="0"/>
              <a:t> </a:t>
            </a:r>
          </a:p>
          <a:p>
            <a:r>
              <a:rPr lang="en-US" dirty="0"/>
              <a:t>P'() denotes the value of a thread capability set after the </a:t>
            </a:r>
            <a:r>
              <a:rPr lang="en-US" u="none" strike="noStrike" dirty="0">
                <a:solidFill>
                  <a:srgbClr val="1030FF"/>
                </a:solidFill>
                <a:effectLst/>
                <a:hlinkClick r:id="rId3"/>
              </a:rPr>
              <a:t>execve(2)</a:t>
            </a:r>
            <a:r>
              <a:rPr lang="en-US" dirty="0"/>
              <a:t> </a:t>
            </a:r>
          </a:p>
          <a:p>
            <a:r>
              <a:rPr lang="en-US" dirty="0"/>
              <a:t>F() denotes a file capability set </a:t>
            </a:r>
            <a:br>
              <a:rPr lang="en-US" dirty="0"/>
            </a:br>
            <a:endParaRPr lang="en-US" dirty="0"/>
          </a:p>
          <a:p>
            <a:pPr marL="742950" lvl="1"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19318A9E-D850-B14A-9ED7-DE438AF69FB1}"/>
              </a:ext>
            </a:extLst>
          </p:cNvPr>
          <p:cNvSpPr txBox="1"/>
          <p:nvPr/>
        </p:nvSpPr>
        <p:spPr>
          <a:xfrm>
            <a:off x="5709392" y="6550223"/>
            <a:ext cx="6482608" cy="307777"/>
          </a:xfrm>
          <a:prstGeom prst="rect">
            <a:avLst/>
          </a:prstGeom>
          <a:noFill/>
        </p:spPr>
        <p:txBody>
          <a:bodyPr wrap="none" rtlCol="0">
            <a:spAutoFit/>
          </a:bodyPr>
          <a:lstStyle/>
          <a:p>
            <a:r>
              <a:rPr lang="en-US" sz="1400" dirty="0"/>
              <a:t>Not a joke, man pages:  https://man7.org/</a:t>
            </a:r>
            <a:r>
              <a:rPr lang="en-US" sz="1400" dirty="0" err="1"/>
              <a:t>linux</a:t>
            </a:r>
            <a:r>
              <a:rPr lang="en-US" sz="1400" dirty="0"/>
              <a:t>/man-pages/man7/capabilities.7.html</a:t>
            </a:r>
          </a:p>
        </p:txBody>
      </p:sp>
    </p:spTree>
    <p:extLst>
      <p:ext uri="{BB962C8B-B14F-4D97-AF65-F5344CB8AC3E}">
        <p14:creationId xmlns:p14="http://schemas.microsoft.com/office/powerpoint/2010/main" val="214901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48BF-B246-8042-BA30-CDAFA8D948DF}"/>
              </a:ext>
            </a:extLst>
          </p:cNvPr>
          <p:cNvSpPr>
            <a:spLocks noGrp="1"/>
          </p:cNvSpPr>
          <p:nvPr>
            <p:ph type="title"/>
          </p:nvPr>
        </p:nvSpPr>
        <p:spPr>
          <a:xfrm>
            <a:off x="838200" y="4970576"/>
            <a:ext cx="10515600" cy="1325563"/>
          </a:xfrm>
        </p:spPr>
        <p:txBody>
          <a:bodyPr>
            <a:normAutofit fontScale="90000"/>
          </a:bodyPr>
          <a:lstStyle/>
          <a:p>
            <a:pPr algn="ctr"/>
            <a:r>
              <a:rPr lang="en-US" dirty="0"/>
              <a:t>Where we are. Where we are going.</a:t>
            </a:r>
            <a:br>
              <a:rPr lang="en-US" dirty="0"/>
            </a:br>
            <a:r>
              <a:rPr lang="en-US" b="1" u="sng" dirty="0">
                <a:hlinkClick r:id="rId3"/>
              </a:rPr>
              <a:t>https://aka.ms/k8s/howthingswork</a:t>
            </a:r>
            <a:br>
              <a:rPr lang="en-US" b="1" u="sng" dirty="0"/>
            </a:br>
            <a:r>
              <a:rPr lang="en-US" b="1" u="sng" dirty="0">
                <a:hlinkClick r:id="rId4"/>
              </a:rPr>
              <a:t>https://github.com/khenidak/on-linux</a:t>
            </a:r>
            <a:r>
              <a:rPr lang="en-US" b="1" u="sng" dirty="0"/>
              <a:t> </a:t>
            </a:r>
          </a:p>
        </p:txBody>
      </p:sp>
      <p:cxnSp>
        <p:nvCxnSpPr>
          <p:cNvPr id="5" name="Straight Arrow Connector 4">
            <a:extLst>
              <a:ext uri="{FF2B5EF4-FFF2-40B4-BE49-F238E27FC236}">
                <a16:creationId xmlns:a16="http://schemas.microsoft.com/office/drawing/2014/main" id="{ADAE4F02-76BF-3A48-BD2D-9A1FA9E4C446}"/>
              </a:ext>
            </a:extLst>
          </p:cNvPr>
          <p:cNvCxnSpPr/>
          <p:nvPr/>
        </p:nvCxnSpPr>
        <p:spPr>
          <a:xfrm>
            <a:off x="535258" y="3161370"/>
            <a:ext cx="112850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C16F3F1-E2A9-804E-A984-3CBD7767A77A}"/>
              </a:ext>
            </a:extLst>
          </p:cNvPr>
          <p:cNvSpPr/>
          <p:nvPr/>
        </p:nvSpPr>
        <p:spPr>
          <a:xfrm>
            <a:off x="1103970" y="305543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421B8BB-373F-D14F-AA53-EA0BA0B7B101}"/>
              </a:ext>
            </a:extLst>
          </p:cNvPr>
          <p:cNvSpPr txBox="1"/>
          <p:nvPr/>
        </p:nvSpPr>
        <p:spPr>
          <a:xfrm>
            <a:off x="798188" y="3556361"/>
            <a:ext cx="834587" cy="461665"/>
          </a:xfrm>
          <a:prstGeom prst="rect">
            <a:avLst/>
          </a:prstGeom>
          <a:noFill/>
        </p:spPr>
        <p:txBody>
          <a:bodyPr wrap="none" rtlCol="0">
            <a:spAutoFit/>
          </a:bodyPr>
          <a:lstStyle/>
          <a:p>
            <a:pPr algn="ctr"/>
            <a:r>
              <a:rPr lang="en-US" sz="1200" b="1" dirty="0"/>
              <a:t>Processes </a:t>
            </a:r>
            <a:br>
              <a:rPr lang="en-US" sz="1200" b="1" dirty="0"/>
            </a:br>
            <a:r>
              <a:rPr lang="en-US" sz="1200" b="1" dirty="0"/>
              <a:t>+ IPC</a:t>
            </a:r>
          </a:p>
        </p:txBody>
      </p:sp>
      <p:sp>
        <p:nvSpPr>
          <p:cNvPr id="9" name="Oval 8">
            <a:extLst>
              <a:ext uri="{FF2B5EF4-FFF2-40B4-BE49-F238E27FC236}">
                <a16:creationId xmlns:a16="http://schemas.microsoft.com/office/drawing/2014/main" id="{E4902EAC-EECE-8249-B3BB-C64DCB64D798}"/>
              </a:ext>
            </a:extLst>
          </p:cNvPr>
          <p:cNvSpPr/>
          <p:nvPr/>
        </p:nvSpPr>
        <p:spPr>
          <a:xfrm>
            <a:off x="2201488" y="305631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324C64E-EEB3-5847-9B12-A1139E4F1DEB}"/>
              </a:ext>
            </a:extLst>
          </p:cNvPr>
          <p:cNvSpPr txBox="1"/>
          <p:nvPr/>
        </p:nvSpPr>
        <p:spPr>
          <a:xfrm>
            <a:off x="1906864" y="3557241"/>
            <a:ext cx="812274" cy="461665"/>
          </a:xfrm>
          <a:prstGeom prst="rect">
            <a:avLst/>
          </a:prstGeom>
          <a:noFill/>
        </p:spPr>
        <p:txBody>
          <a:bodyPr wrap="none" rtlCol="0">
            <a:spAutoFit/>
          </a:bodyPr>
          <a:lstStyle/>
          <a:p>
            <a:pPr algn="ctr"/>
            <a:r>
              <a:rPr lang="en-US" sz="1200" b="1" dirty="0"/>
              <a:t>FS + </a:t>
            </a:r>
            <a:br>
              <a:rPr lang="en-US" sz="1200" b="1" dirty="0"/>
            </a:br>
            <a:r>
              <a:rPr lang="en-US" sz="1200" b="1" dirty="0"/>
              <a:t>Block Dev</a:t>
            </a:r>
          </a:p>
        </p:txBody>
      </p:sp>
      <p:sp>
        <p:nvSpPr>
          <p:cNvPr id="13" name="Oval 12">
            <a:extLst>
              <a:ext uri="{FF2B5EF4-FFF2-40B4-BE49-F238E27FC236}">
                <a16:creationId xmlns:a16="http://schemas.microsoft.com/office/drawing/2014/main" id="{773F47CD-BEFA-E84D-B369-FB217436D741}"/>
              </a:ext>
            </a:extLst>
          </p:cNvPr>
          <p:cNvSpPr/>
          <p:nvPr/>
        </p:nvSpPr>
        <p:spPr>
          <a:xfrm>
            <a:off x="3209796" y="305543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EFC90B7-22C4-1048-9626-F797325ABCB7}"/>
              </a:ext>
            </a:extLst>
          </p:cNvPr>
          <p:cNvSpPr txBox="1"/>
          <p:nvPr/>
        </p:nvSpPr>
        <p:spPr>
          <a:xfrm>
            <a:off x="3123178" y="3556361"/>
            <a:ext cx="396262" cy="276999"/>
          </a:xfrm>
          <a:prstGeom prst="rect">
            <a:avLst/>
          </a:prstGeom>
          <a:noFill/>
        </p:spPr>
        <p:txBody>
          <a:bodyPr wrap="none" rtlCol="0">
            <a:spAutoFit/>
          </a:bodyPr>
          <a:lstStyle/>
          <a:p>
            <a:pPr algn="ctr"/>
            <a:r>
              <a:rPr lang="en-US" sz="1200" b="1" dirty="0"/>
              <a:t>I/O</a:t>
            </a:r>
          </a:p>
        </p:txBody>
      </p:sp>
      <p:sp>
        <p:nvSpPr>
          <p:cNvPr id="16" name="TextBox 15">
            <a:extLst>
              <a:ext uri="{FF2B5EF4-FFF2-40B4-BE49-F238E27FC236}">
                <a16:creationId xmlns:a16="http://schemas.microsoft.com/office/drawing/2014/main" id="{12804D0B-4F49-A247-BBC4-C9E49963905E}"/>
              </a:ext>
            </a:extLst>
          </p:cNvPr>
          <p:cNvSpPr txBox="1"/>
          <p:nvPr/>
        </p:nvSpPr>
        <p:spPr>
          <a:xfrm>
            <a:off x="3066585" y="4081346"/>
            <a:ext cx="184731" cy="369332"/>
          </a:xfrm>
          <a:prstGeom prst="rect">
            <a:avLst/>
          </a:prstGeom>
          <a:noFill/>
        </p:spPr>
        <p:txBody>
          <a:bodyPr wrap="none" rtlCol="0">
            <a:spAutoFit/>
          </a:bodyPr>
          <a:lstStyle/>
          <a:p>
            <a:endParaRPr lang="en-US" dirty="0"/>
          </a:p>
        </p:txBody>
      </p:sp>
      <p:sp>
        <p:nvSpPr>
          <p:cNvPr id="18" name="Oval 17">
            <a:extLst>
              <a:ext uri="{FF2B5EF4-FFF2-40B4-BE49-F238E27FC236}">
                <a16:creationId xmlns:a16="http://schemas.microsoft.com/office/drawing/2014/main" id="{68A736ED-2479-304B-B6F4-716A3F4BEBB4}"/>
              </a:ext>
            </a:extLst>
          </p:cNvPr>
          <p:cNvSpPr/>
          <p:nvPr/>
        </p:nvSpPr>
        <p:spPr>
          <a:xfrm>
            <a:off x="4193212" y="3052746"/>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1C63844-1296-FB43-8971-6AFB54B879F8}"/>
              </a:ext>
            </a:extLst>
          </p:cNvPr>
          <p:cNvSpPr txBox="1"/>
          <p:nvPr/>
        </p:nvSpPr>
        <p:spPr>
          <a:xfrm>
            <a:off x="3779943" y="3553674"/>
            <a:ext cx="1049583" cy="276999"/>
          </a:xfrm>
          <a:prstGeom prst="rect">
            <a:avLst/>
          </a:prstGeom>
          <a:noFill/>
        </p:spPr>
        <p:txBody>
          <a:bodyPr wrap="none" rtlCol="0">
            <a:spAutoFit/>
          </a:bodyPr>
          <a:lstStyle/>
          <a:p>
            <a:pPr algn="ctr"/>
            <a:r>
              <a:rPr lang="en-US" sz="1200" b="1" dirty="0"/>
              <a:t>Networking 1</a:t>
            </a:r>
          </a:p>
        </p:txBody>
      </p:sp>
      <p:sp>
        <p:nvSpPr>
          <p:cNvPr id="22" name="Oval 21">
            <a:extLst>
              <a:ext uri="{FF2B5EF4-FFF2-40B4-BE49-F238E27FC236}">
                <a16:creationId xmlns:a16="http://schemas.microsoft.com/office/drawing/2014/main" id="{C024A915-8BC1-A943-9923-58C20E2D7A10}"/>
              </a:ext>
            </a:extLst>
          </p:cNvPr>
          <p:cNvSpPr/>
          <p:nvPr/>
        </p:nvSpPr>
        <p:spPr>
          <a:xfrm>
            <a:off x="5260013" y="3060181"/>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1ECA2EC-C303-C84A-9785-E289A59E1944}"/>
              </a:ext>
            </a:extLst>
          </p:cNvPr>
          <p:cNvSpPr txBox="1"/>
          <p:nvPr/>
        </p:nvSpPr>
        <p:spPr>
          <a:xfrm>
            <a:off x="4846747" y="3561109"/>
            <a:ext cx="1049583" cy="276999"/>
          </a:xfrm>
          <a:prstGeom prst="rect">
            <a:avLst/>
          </a:prstGeom>
          <a:noFill/>
        </p:spPr>
        <p:txBody>
          <a:bodyPr wrap="none" rtlCol="0">
            <a:spAutoFit/>
          </a:bodyPr>
          <a:lstStyle/>
          <a:p>
            <a:pPr algn="ctr"/>
            <a:r>
              <a:rPr lang="en-US" sz="1200" b="1" dirty="0"/>
              <a:t>Networking 2</a:t>
            </a:r>
          </a:p>
        </p:txBody>
      </p:sp>
      <p:sp>
        <p:nvSpPr>
          <p:cNvPr id="26" name="Oval 25">
            <a:extLst>
              <a:ext uri="{FF2B5EF4-FFF2-40B4-BE49-F238E27FC236}">
                <a16:creationId xmlns:a16="http://schemas.microsoft.com/office/drawing/2014/main" id="{2E2BAF26-A3DD-9746-AA3F-102F8E478299}"/>
              </a:ext>
            </a:extLst>
          </p:cNvPr>
          <p:cNvSpPr/>
          <p:nvPr/>
        </p:nvSpPr>
        <p:spPr>
          <a:xfrm>
            <a:off x="6385658" y="3043015"/>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5974421-633F-2B4A-A1BF-5AFD61D00B6B}"/>
              </a:ext>
            </a:extLst>
          </p:cNvPr>
          <p:cNvSpPr txBox="1"/>
          <p:nvPr/>
        </p:nvSpPr>
        <p:spPr>
          <a:xfrm>
            <a:off x="6061773" y="3543943"/>
            <a:ext cx="870816" cy="276999"/>
          </a:xfrm>
          <a:prstGeom prst="rect">
            <a:avLst/>
          </a:prstGeom>
          <a:noFill/>
        </p:spPr>
        <p:txBody>
          <a:bodyPr wrap="none" rtlCol="0">
            <a:spAutoFit/>
          </a:bodyPr>
          <a:lstStyle/>
          <a:p>
            <a:pPr algn="ctr"/>
            <a:r>
              <a:rPr lang="en-US" sz="1200" b="1" dirty="0"/>
              <a:t>Containers</a:t>
            </a:r>
          </a:p>
        </p:txBody>
      </p:sp>
      <p:sp>
        <p:nvSpPr>
          <p:cNvPr id="30" name="Oval 29">
            <a:extLst>
              <a:ext uri="{FF2B5EF4-FFF2-40B4-BE49-F238E27FC236}">
                <a16:creationId xmlns:a16="http://schemas.microsoft.com/office/drawing/2014/main" id="{5923C422-3CB5-CF4F-8A91-92C2BF6CC26C}"/>
              </a:ext>
            </a:extLst>
          </p:cNvPr>
          <p:cNvSpPr/>
          <p:nvPr/>
        </p:nvSpPr>
        <p:spPr>
          <a:xfrm>
            <a:off x="7729016" y="3043015"/>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FC0D66F-5866-D849-B166-F8A62826AD85}"/>
              </a:ext>
            </a:extLst>
          </p:cNvPr>
          <p:cNvSpPr txBox="1"/>
          <p:nvPr/>
        </p:nvSpPr>
        <p:spPr>
          <a:xfrm>
            <a:off x="7325882" y="3543943"/>
            <a:ext cx="1029321" cy="276999"/>
          </a:xfrm>
          <a:prstGeom prst="rect">
            <a:avLst/>
          </a:prstGeom>
          <a:noFill/>
        </p:spPr>
        <p:txBody>
          <a:bodyPr wrap="none" rtlCol="0">
            <a:spAutoFit/>
          </a:bodyPr>
          <a:lstStyle/>
          <a:p>
            <a:pPr algn="ctr"/>
            <a:r>
              <a:rPr lang="en-US" sz="1200" b="1" dirty="0"/>
              <a:t>virtualization</a:t>
            </a:r>
          </a:p>
        </p:txBody>
      </p:sp>
      <p:sp>
        <p:nvSpPr>
          <p:cNvPr id="34" name="Oval 33">
            <a:extLst>
              <a:ext uri="{FF2B5EF4-FFF2-40B4-BE49-F238E27FC236}">
                <a16:creationId xmlns:a16="http://schemas.microsoft.com/office/drawing/2014/main" id="{3AD10100-DCA8-D24B-8FF1-56A47DB7A6D2}"/>
              </a:ext>
            </a:extLst>
          </p:cNvPr>
          <p:cNvSpPr/>
          <p:nvPr/>
        </p:nvSpPr>
        <p:spPr>
          <a:xfrm>
            <a:off x="9009638" y="3041556"/>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4D5ED51-48CD-FC48-BFEB-D5620156214B}"/>
              </a:ext>
            </a:extLst>
          </p:cNvPr>
          <p:cNvSpPr txBox="1"/>
          <p:nvPr/>
        </p:nvSpPr>
        <p:spPr>
          <a:xfrm>
            <a:off x="8486922" y="3542484"/>
            <a:ext cx="1268489" cy="461665"/>
          </a:xfrm>
          <a:prstGeom prst="rect">
            <a:avLst/>
          </a:prstGeom>
          <a:noFill/>
        </p:spPr>
        <p:txBody>
          <a:bodyPr wrap="none" rtlCol="0">
            <a:spAutoFit/>
          </a:bodyPr>
          <a:lstStyle/>
          <a:p>
            <a:pPr algn="ctr"/>
            <a:r>
              <a:rPr lang="en-US" sz="1200" b="1" dirty="0"/>
              <a:t>Boot + </a:t>
            </a:r>
            <a:br>
              <a:rPr lang="en-US" sz="1200" b="1" dirty="0"/>
            </a:br>
            <a:r>
              <a:rPr lang="en-US" sz="1200" b="1" dirty="0"/>
              <a:t>Extending Kernel</a:t>
            </a:r>
          </a:p>
        </p:txBody>
      </p:sp>
      <p:sp>
        <p:nvSpPr>
          <p:cNvPr id="38" name="Oval 37">
            <a:extLst>
              <a:ext uri="{FF2B5EF4-FFF2-40B4-BE49-F238E27FC236}">
                <a16:creationId xmlns:a16="http://schemas.microsoft.com/office/drawing/2014/main" id="{CD8D146C-EBE7-F240-829E-225C4EB2884A}"/>
              </a:ext>
            </a:extLst>
          </p:cNvPr>
          <p:cNvSpPr/>
          <p:nvPr/>
        </p:nvSpPr>
        <p:spPr>
          <a:xfrm>
            <a:off x="10318677" y="3060181"/>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D686E390-CB89-9245-9DDA-643077E1CC70}"/>
              </a:ext>
            </a:extLst>
          </p:cNvPr>
          <p:cNvSpPr txBox="1"/>
          <p:nvPr/>
        </p:nvSpPr>
        <p:spPr>
          <a:xfrm>
            <a:off x="10045871" y="3561109"/>
            <a:ext cx="768672" cy="461665"/>
          </a:xfrm>
          <a:prstGeom prst="rect">
            <a:avLst/>
          </a:prstGeom>
          <a:noFill/>
        </p:spPr>
        <p:txBody>
          <a:bodyPr wrap="none" rtlCol="0">
            <a:spAutoFit/>
          </a:bodyPr>
          <a:lstStyle/>
          <a:p>
            <a:pPr algn="ctr"/>
            <a:r>
              <a:rPr lang="en-US" sz="1200" b="1" dirty="0"/>
              <a:t>Security </a:t>
            </a:r>
            <a:br>
              <a:rPr lang="en-US" sz="1200" b="1" dirty="0"/>
            </a:br>
            <a:r>
              <a:rPr lang="en-US" sz="1200" b="1" dirty="0"/>
              <a:t>Roundup</a:t>
            </a:r>
          </a:p>
        </p:txBody>
      </p:sp>
      <p:cxnSp>
        <p:nvCxnSpPr>
          <p:cNvPr id="41" name="Straight Arrow Connector 40">
            <a:extLst>
              <a:ext uri="{FF2B5EF4-FFF2-40B4-BE49-F238E27FC236}">
                <a16:creationId xmlns:a16="http://schemas.microsoft.com/office/drawing/2014/main" id="{8D63CE31-2FF5-CD47-B173-6D4210E5CEB8}"/>
              </a:ext>
            </a:extLst>
          </p:cNvPr>
          <p:cNvCxnSpPr>
            <a:cxnSpLocks/>
          </p:cNvCxnSpPr>
          <p:nvPr/>
        </p:nvCxnSpPr>
        <p:spPr>
          <a:xfrm>
            <a:off x="6449165" y="1958359"/>
            <a:ext cx="0" cy="9157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C85BC5-97E0-0C42-9C5A-1049CE5A1D88}"/>
              </a:ext>
            </a:extLst>
          </p:cNvPr>
          <p:cNvSpPr txBox="1"/>
          <p:nvPr/>
        </p:nvSpPr>
        <p:spPr>
          <a:xfrm>
            <a:off x="6132233" y="1445401"/>
            <a:ext cx="685765" cy="461665"/>
          </a:xfrm>
          <a:prstGeom prst="rect">
            <a:avLst/>
          </a:prstGeom>
          <a:noFill/>
        </p:spPr>
        <p:txBody>
          <a:bodyPr wrap="none" rtlCol="0">
            <a:spAutoFit/>
          </a:bodyPr>
          <a:lstStyle/>
          <a:p>
            <a:pPr algn="ctr"/>
            <a:r>
              <a:rPr lang="en-US" sz="1200" dirty="0"/>
              <a:t>you are </a:t>
            </a:r>
            <a:br>
              <a:rPr lang="en-US" sz="1200" dirty="0"/>
            </a:br>
            <a:r>
              <a:rPr lang="en-US" sz="1200" dirty="0"/>
              <a:t>here</a:t>
            </a:r>
          </a:p>
        </p:txBody>
      </p:sp>
      <p:cxnSp>
        <p:nvCxnSpPr>
          <p:cNvPr id="25" name="Straight Arrow Connector 24">
            <a:extLst>
              <a:ext uri="{FF2B5EF4-FFF2-40B4-BE49-F238E27FC236}">
                <a16:creationId xmlns:a16="http://schemas.microsoft.com/office/drawing/2014/main" id="{07BA4ECC-8CA6-E649-A311-1EB6D48FB469}"/>
              </a:ext>
            </a:extLst>
          </p:cNvPr>
          <p:cNvCxnSpPr>
            <a:cxnSpLocks/>
          </p:cNvCxnSpPr>
          <p:nvPr/>
        </p:nvCxnSpPr>
        <p:spPr>
          <a:xfrm>
            <a:off x="7401728" y="2690309"/>
            <a:ext cx="3215819"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CDDB4B-EF58-A44E-AE33-B44DF43E4BA5}"/>
              </a:ext>
            </a:extLst>
          </p:cNvPr>
          <p:cNvSpPr txBox="1"/>
          <p:nvPr/>
        </p:nvSpPr>
        <p:spPr>
          <a:xfrm>
            <a:off x="8437549" y="1976263"/>
            <a:ext cx="1881105" cy="461665"/>
          </a:xfrm>
          <a:prstGeom prst="rect">
            <a:avLst/>
          </a:prstGeom>
          <a:noFill/>
        </p:spPr>
        <p:txBody>
          <a:bodyPr wrap="square" rtlCol="0">
            <a:spAutoFit/>
          </a:bodyPr>
          <a:lstStyle/>
          <a:p>
            <a:pPr algn="ctr"/>
            <a:r>
              <a:rPr lang="en-US" sz="1200" dirty="0"/>
              <a:t>On hiatus next iteration. Rethinking last mile</a:t>
            </a:r>
          </a:p>
        </p:txBody>
      </p:sp>
      <p:sp>
        <p:nvSpPr>
          <p:cNvPr id="10" name="TextBox 9">
            <a:extLst>
              <a:ext uri="{FF2B5EF4-FFF2-40B4-BE49-F238E27FC236}">
                <a16:creationId xmlns:a16="http://schemas.microsoft.com/office/drawing/2014/main" id="{D5BD410A-87B9-FC4B-A307-4CD2D8940874}"/>
              </a:ext>
            </a:extLst>
          </p:cNvPr>
          <p:cNvSpPr txBox="1"/>
          <p:nvPr/>
        </p:nvSpPr>
        <p:spPr>
          <a:xfrm>
            <a:off x="10814543" y="6488668"/>
            <a:ext cx="1223989" cy="307777"/>
          </a:xfrm>
          <a:prstGeom prst="rect">
            <a:avLst/>
          </a:prstGeom>
          <a:noFill/>
        </p:spPr>
        <p:txBody>
          <a:bodyPr wrap="none" rtlCol="0">
            <a:spAutoFit/>
          </a:bodyPr>
          <a:lstStyle/>
          <a:p>
            <a:r>
              <a:rPr lang="en-US" sz="1400" dirty="0"/>
              <a:t>Feb 25</a:t>
            </a:r>
            <a:r>
              <a:rPr lang="en-US" sz="1400" baseline="30000" dirty="0"/>
              <a:t>th</a:t>
            </a:r>
            <a:r>
              <a:rPr lang="en-US" sz="1400" dirty="0"/>
              <a:t>, 2022</a:t>
            </a:r>
          </a:p>
        </p:txBody>
      </p:sp>
    </p:spTree>
    <p:extLst>
      <p:ext uri="{BB962C8B-B14F-4D97-AF65-F5344CB8AC3E}">
        <p14:creationId xmlns:p14="http://schemas.microsoft.com/office/powerpoint/2010/main" val="2472476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76131-DE59-154B-BB15-2177715D16CE}"/>
              </a:ext>
            </a:extLst>
          </p:cNvPr>
          <p:cNvSpPr>
            <a:spLocks noGrp="1"/>
          </p:cNvSpPr>
          <p:nvPr>
            <p:ph type="title"/>
          </p:nvPr>
        </p:nvSpPr>
        <p:spPr/>
        <p:txBody>
          <a:bodyPr/>
          <a:lstStyle/>
          <a:p>
            <a:r>
              <a:rPr lang="en-US" dirty="0"/>
              <a:t>How does it really look like?</a:t>
            </a:r>
          </a:p>
        </p:txBody>
      </p:sp>
      <p:sp>
        <p:nvSpPr>
          <p:cNvPr id="3" name="Text Placeholder 2">
            <a:extLst>
              <a:ext uri="{FF2B5EF4-FFF2-40B4-BE49-F238E27FC236}">
                <a16:creationId xmlns:a16="http://schemas.microsoft.com/office/drawing/2014/main" id="{DD813D28-7B7B-6040-8D07-63BD71371AE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4982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3612207" cy="369332"/>
          </a:xfrm>
          <a:prstGeom prst="rect">
            <a:avLst/>
          </a:prstGeom>
          <a:noFill/>
        </p:spPr>
        <p:txBody>
          <a:bodyPr wrap="none" rtlCol="0">
            <a:spAutoFit/>
          </a:bodyPr>
          <a:lstStyle/>
          <a:p>
            <a:r>
              <a:rPr lang="en-US" b="1" dirty="0"/>
              <a:t>Ok – So how does it really look like?</a:t>
            </a:r>
            <a:endParaRPr lang="en-US" dirty="0"/>
          </a:p>
        </p:txBody>
      </p:sp>
      <p:sp>
        <p:nvSpPr>
          <p:cNvPr id="4" name="TextBox 3">
            <a:extLst>
              <a:ext uri="{FF2B5EF4-FFF2-40B4-BE49-F238E27FC236}">
                <a16:creationId xmlns:a16="http://schemas.microsoft.com/office/drawing/2014/main" id="{19318A9E-D850-B14A-9ED7-DE438AF69FB1}"/>
              </a:ext>
            </a:extLst>
          </p:cNvPr>
          <p:cNvSpPr txBox="1"/>
          <p:nvPr/>
        </p:nvSpPr>
        <p:spPr>
          <a:xfrm>
            <a:off x="6327579" y="6550223"/>
            <a:ext cx="5805692" cy="307777"/>
          </a:xfrm>
          <a:prstGeom prst="rect">
            <a:avLst/>
          </a:prstGeom>
          <a:noFill/>
        </p:spPr>
        <p:txBody>
          <a:bodyPr wrap="none" rtlCol="0">
            <a:spAutoFit/>
          </a:bodyPr>
          <a:lstStyle/>
          <a:p>
            <a:r>
              <a:rPr lang="en-US" sz="1400" dirty="0" err="1"/>
              <a:t>src</a:t>
            </a:r>
            <a:r>
              <a:rPr lang="en-US" sz="1400" dirty="0"/>
              <a:t>: https://</a:t>
            </a:r>
            <a:r>
              <a:rPr lang="en-US" sz="1400" dirty="0" err="1"/>
              <a:t>github.com</a:t>
            </a:r>
            <a:r>
              <a:rPr lang="en-US" sz="1400" dirty="0"/>
              <a:t>/</a:t>
            </a:r>
            <a:r>
              <a:rPr lang="en-US" sz="1400" dirty="0" err="1"/>
              <a:t>lizrice</a:t>
            </a:r>
            <a:r>
              <a:rPr lang="en-US" sz="1400" dirty="0"/>
              <a:t>/containers-from-scratch/blob/master/</a:t>
            </a:r>
            <a:r>
              <a:rPr lang="en-US" sz="1400" dirty="0" err="1"/>
              <a:t>main.go</a:t>
            </a:r>
            <a:endParaRPr lang="en-US" sz="1400" dirty="0"/>
          </a:p>
        </p:txBody>
      </p:sp>
      <p:grpSp>
        <p:nvGrpSpPr>
          <p:cNvPr id="17" name="Group 16">
            <a:extLst>
              <a:ext uri="{FF2B5EF4-FFF2-40B4-BE49-F238E27FC236}">
                <a16:creationId xmlns:a16="http://schemas.microsoft.com/office/drawing/2014/main" id="{DB6C758A-318D-824F-AF28-3C90847B3FCE}"/>
              </a:ext>
            </a:extLst>
          </p:cNvPr>
          <p:cNvGrpSpPr/>
          <p:nvPr/>
        </p:nvGrpSpPr>
        <p:grpSpPr>
          <a:xfrm>
            <a:off x="4387850" y="1993900"/>
            <a:ext cx="3416300" cy="2870200"/>
            <a:chOff x="316891" y="558800"/>
            <a:chExt cx="3416300" cy="2870200"/>
          </a:xfrm>
        </p:grpSpPr>
        <p:pic>
          <p:nvPicPr>
            <p:cNvPr id="5" name="Picture 4">
              <a:extLst>
                <a:ext uri="{FF2B5EF4-FFF2-40B4-BE49-F238E27FC236}">
                  <a16:creationId xmlns:a16="http://schemas.microsoft.com/office/drawing/2014/main" id="{E4C07A74-D81D-734F-99CD-8E0987BD0CD9}"/>
                </a:ext>
              </a:extLst>
            </p:cNvPr>
            <p:cNvPicPr>
              <a:picLocks noChangeAspect="1"/>
            </p:cNvPicPr>
            <p:nvPr/>
          </p:nvPicPr>
          <p:blipFill>
            <a:blip r:embed="rId3"/>
            <a:stretch>
              <a:fillRect/>
            </a:stretch>
          </p:blipFill>
          <p:spPr>
            <a:xfrm>
              <a:off x="316891" y="558800"/>
              <a:ext cx="3416300" cy="2870200"/>
            </a:xfrm>
            <a:prstGeom prst="rect">
              <a:avLst/>
            </a:prstGeom>
          </p:spPr>
        </p:pic>
        <p:sp>
          <p:nvSpPr>
            <p:cNvPr id="6" name="Rectangle 5">
              <a:extLst>
                <a:ext uri="{FF2B5EF4-FFF2-40B4-BE49-F238E27FC236}">
                  <a16:creationId xmlns:a16="http://schemas.microsoft.com/office/drawing/2014/main" id="{BD03D96C-DEC1-DC47-B2D4-3481D9BA7CC7}"/>
                </a:ext>
              </a:extLst>
            </p:cNvPr>
            <p:cNvSpPr/>
            <p:nvPr/>
          </p:nvSpPr>
          <p:spPr>
            <a:xfrm>
              <a:off x="1027134" y="1377864"/>
              <a:ext cx="1816274" cy="1077238"/>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054456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3612207" cy="369332"/>
          </a:xfrm>
          <a:prstGeom prst="rect">
            <a:avLst/>
          </a:prstGeom>
          <a:noFill/>
        </p:spPr>
        <p:txBody>
          <a:bodyPr wrap="none" rtlCol="0">
            <a:spAutoFit/>
          </a:bodyPr>
          <a:lstStyle/>
          <a:p>
            <a:r>
              <a:rPr lang="en-US" b="1" dirty="0"/>
              <a:t>Ok – So how does it really look like?</a:t>
            </a:r>
            <a:endParaRPr lang="en-US" dirty="0"/>
          </a:p>
        </p:txBody>
      </p:sp>
      <p:sp>
        <p:nvSpPr>
          <p:cNvPr id="4" name="TextBox 3">
            <a:extLst>
              <a:ext uri="{FF2B5EF4-FFF2-40B4-BE49-F238E27FC236}">
                <a16:creationId xmlns:a16="http://schemas.microsoft.com/office/drawing/2014/main" id="{19318A9E-D850-B14A-9ED7-DE438AF69FB1}"/>
              </a:ext>
            </a:extLst>
          </p:cNvPr>
          <p:cNvSpPr txBox="1"/>
          <p:nvPr/>
        </p:nvSpPr>
        <p:spPr>
          <a:xfrm>
            <a:off x="6379093" y="6550223"/>
            <a:ext cx="5805692" cy="307777"/>
          </a:xfrm>
          <a:prstGeom prst="rect">
            <a:avLst/>
          </a:prstGeom>
          <a:noFill/>
        </p:spPr>
        <p:txBody>
          <a:bodyPr wrap="none" rtlCol="0">
            <a:spAutoFit/>
          </a:bodyPr>
          <a:lstStyle/>
          <a:p>
            <a:r>
              <a:rPr lang="en-US" sz="1400" dirty="0" err="1"/>
              <a:t>src</a:t>
            </a:r>
            <a:r>
              <a:rPr lang="en-US" sz="1400" dirty="0"/>
              <a:t>: https://</a:t>
            </a:r>
            <a:r>
              <a:rPr lang="en-US" sz="1400" dirty="0" err="1"/>
              <a:t>github.com</a:t>
            </a:r>
            <a:r>
              <a:rPr lang="en-US" sz="1400" dirty="0"/>
              <a:t>/</a:t>
            </a:r>
            <a:r>
              <a:rPr lang="en-US" sz="1400" dirty="0" err="1"/>
              <a:t>lizrice</a:t>
            </a:r>
            <a:r>
              <a:rPr lang="en-US" sz="1400" dirty="0"/>
              <a:t>/containers-from-scratch/blob/master/</a:t>
            </a:r>
            <a:r>
              <a:rPr lang="en-US" sz="1400" dirty="0" err="1"/>
              <a:t>main.go</a:t>
            </a:r>
            <a:endParaRPr lang="en-US" sz="1400" dirty="0"/>
          </a:p>
        </p:txBody>
      </p:sp>
      <p:grpSp>
        <p:nvGrpSpPr>
          <p:cNvPr id="22" name="Group 21">
            <a:extLst>
              <a:ext uri="{FF2B5EF4-FFF2-40B4-BE49-F238E27FC236}">
                <a16:creationId xmlns:a16="http://schemas.microsoft.com/office/drawing/2014/main" id="{3D620C94-5BC5-534B-8956-5BAF9A956ABD}"/>
              </a:ext>
            </a:extLst>
          </p:cNvPr>
          <p:cNvGrpSpPr/>
          <p:nvPr/>
        </p:nvGrpSpPr>
        <p:grpSpPr>
          <a:xfrm>
            <a:off x="1454150" y="1543050"/>
            <a:ext cx="9283700" cy="3771900"/>
            <a:chOff x="316891" y="688933"/>
            <a:chExt cx="9283700" cy="3771900"/>
          </a:xfrm>
        </p:grpSpPr>
        <p:pic>
          <p:nvPicPr>
            <p:cNvPr id="16" name="Picture 15">
              <a:extLst>
                <a:ext uri="{FF2B5EF4-FFF2-40B4-BE49-F238E27FC236}">
                  <a16:creationId xmlns:a16="http://schemas.microsoft.com/office/drawing/2014/main" id="{34D07133-AAB6-5E41-A577-14AE430C05F7}"/>
                </a:ext>
              </a:extLst>
            </p:cNvPr>
            <p:cNvPicPr>
              <a:picLocks noChangeAspect="1"/>
            </p:cNvPicPr>
            <p:nvPr/>
          </p:nvPicPr>
          <p:blipFill>
            <a:blip r:embed="rId3"/>
            <a:stretch>
              <a:fillRect/>
            </a:stretch>
          </p:blipFill>
          <p:spPr>
            <a:xfrm>
              <a:off x="316891" y="688933"/>
              <a:ext cx="9283700" cy="3771900"/>
            </a:xfrm>
            <a:prstGeom prst="rect">
              <a:avLst/>
            </a:prstGeom>
          </p:spPr>
        </p:pic>
        <p:sp>
          <p:nvSpPr>
            <p:cNvPr id="19" name="Rectangle 18">
              <a:extLst>
                <a:ext uri="{FF2B5EF4-FFF2-40B4-BE49-F238E27FC236}">
                  <a16:creationId xmlns:a16="http://schemas.microsoft.com/office/drawing/2014/main" id="{9A0E8C02-C15A-4C4A-91C8-4EEDCBF84E9B}"/>
                </a:ext>
              </a:extLst>
            </p:cNvPr>
            <p:cNvSpPr/>
            <p:nvPr/>
          </p:nvSpPr>
          <p:spPr>
            <a:xfrm>
              <a:off x="1116904" y="1340287"/>
              <a:ext cx="7826680" cy="475988"/>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734A880-8C27-2A4E-9AAE-B921A38FBFF4}"/>
                </a:ext>
              </a:extLst>
            </p:cNvPr>
            <p:cNvSpPr/>
            <p:nvPr/>
          </p:nvSpPr>
          <p:spPr>
            <a:xfrm>
              <a:off x="1116904" y="2505205"/>
              <a:ext cx="8214986" cy="1053927"/>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270441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3612207" cy="369332"/>
          </a:xfrm>
          <a:prstGeom prst="rect">
            <a:avLst/>
          </a:prstGeom>
          <a:noFill/>
        </p:spPr>
        <p:txBody>
          <a:bodyPr wrap="none" rtlCol="0">
            <a:spAutoFit/>
          </a:bodyPr>
          <a:lstStyle/>
          <a:p>
            <a:r>
              <a:rPr lang="en-US" b="1" dirty="0"/>
              <a:t>Ok – So how does it really look like?</a:t>
            </a:r>
            <a:endParaRPr lang="en-US" dirty="0"/>
          </a:p>
        </p:txBody>
      </p:sp>
      <p:sp>
        <p:nvSpPr>
          <p:cNvPr id="4" name="TextBox 3">
            <a:extLst>
              <a:ext uri="{FF2B5EF4-FFF2-40B4-BE49-F238E27FC236}">
                <a16:creationId xmlns:a16="http://schemas.microsoft.com/office/drawing/2014/main" id="{19318A9E-D850-B14A-9ED7-DE438AF69FB1}"/>
              </a:ext>
            </a:extLst>
          </p:cNvPr>
          <p:cNvSpPr txBox="1"/>
          <p:nvPr/>
        </p:nvSpPr>
        <p:spPr>
          <a:xfrm>
            <a:off x="6391972" y="6550223"/>
            <a:ext cx="5805692" cy="307777"/>
          </a:xfrm>
          <a:prstGeom prst="rect">
            <a:avLst/>
          </a:prstGeom>
          <a:noFill/>
        </p:spPr>
        <p:txBody>
          <a:bodyPr wrap="none" rtlCol="0">
            <a:spAutoFit/>
          </a:bodyPr>
          <a:lstStyle/>
          <a:p>
            <a:r>
              <a:rPr lang="en-US" sz="1400" dirty="0" err="1"/>
              <a:t>src</a:t>
            </a:r>
            <a:r>
              <a:rPr lang="en-US" sz="1400" dirty="0"/>
              <a:t>: https://</a:t>
            </a:r>
            <a:r>
              <a:rPr lang="en-US" sz="1400" dirty="0" err="1"/>
              <a:t>github.com</a:t>
            </a:r>
            <a:r>
              <a:rPr lang="en-US" sz="1400" dirty="0"/>
              <a:t>/</a:t>
            </a:r>
            <a:r>
              <a:rPr lang="en-US" sz="1400" dirty="0" err="1"/>
              <a:t>lizrice</a:t>
            </a:r>
            <a:r>
              <a:rPr lang="en-US" sz="1400" dirty="0"/>
              <a:t>/containers-from-scratch/blob/master/</a:t>
            </a:r>
            <a:r>
              <a:rPr lang="en-US" sz="1400" dirty="0" err="1"/>
              <a:t>main.go</a:t>
            </a:r>
            <a:endParaRPr lang="en-US" sz="1400" dirty="0"/>
          </a:p>
        </p:txBody>
      </p:sp>
      <p:pic>
        <p:nvPicPr>
          <p:cNvPr id="23" name="Picture 22">
            <a:extLst>
              <a:ext uri="{FF2B5EF4-FFF2-40B4-BE49-F238E27FC236}">
                <a16:creationId xmlns:a16="http://schemas.microsoft.com/office/drawing/2014/main" id="{724B2E65-D73B-EB41-B05B-6529EBA42FDD}"/>
              </a:ext>
            </a:extLst>
          </p:cNvPr>
          <p:cNvPicPr>
            <a:picLocks noChangeAspect="1"/>
          </p:cNvPicPr>
          <p:nvPr/>
        </p:nvPicPr>
        <p:blipFill>
          <a:blip r:embed="rId3"/>
          <a:stretch>
            <a:fillRect/>
          </a:stretch>
        </p:blipFill>
        <p:spPr>
          <a:xfrm>
            <a:off x="2655042" y="499301"/>
            <a:ext cx="6108700" cy="5511800"/>
          </a:xfrm>
          <a:prstGeom prst="rect">
            <a:avLst/>
          </a:prstGeom>
        </p:spPr>
      </p:pic>
      <p:sp>
        <p:nvSpPr>
          <p:cNvPr id="9" name="Rectangle 8">
            <a:extLst>
              <a:ext uri="{FF2B5EF4-FFF2-40B4-BE49-F238E27FC236}">
                <a16:creationId xmlns:a16="http://schemas.microsoft.com/office/drawing/2014/main" id="{02BCE70D-DAFD-7149-B7C0-5BB5711B626F}"/>
              </a:ext>
            </a:extLst>
          </p:cNvPr>
          <p:cNvSpPr/>
          <p:nvPr/>
        </p:nvSpPr>
        <p:spPr>
          <a:xfrm>
            <a:off x="3306674" y="1267651"/>
            <a:ext cx="4065676" cy="446849"/>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93EEE83F-0228-BE4B-96B9-C0666DCA54CF}"/>
              </a:ext>
            </a:extLst>
          </p:cNvPr>
          <p:cNvSpPr/>
          <p:nvPr/>
        </p:nvSpPr>
        <p:spPr>
          <a:xfrm>
            <a:off x="3306673" y="1844469"/>
            <a:ext cx="4608601" cy="1127331"/>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4D8DA155-7A68-1643-BA19-F10AA0EC257B}"/>
              </a:ext>
            </a:extLst>
          </p:cNvPr>
          <p:cNvSpPr/>
          <p:nvPr/>
        </p:nvSpPr>
        <p:spPr>
          <a:xfrm>
            <a:off x="3306672" y="3101769"/>
            <a:ext cx="5294403" cy="1370219"/>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F7899389-E925-7146-8130-4B97BF3BDEB7}"/>
              </a:ext>
            </a:extLst>
          </p:cNvPr>
          <p:cNvSpPr/>
          <p:nvPr/>
        </p:nvSpPr>
        <p:spPr>
          <a:xfrm>
            <a:off x="3306671" y="4601535"/>
            <a:ext cx="1736817" cy="409575"/>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6C81D8AF-7084-E44C-9ED7-E52304800877}"/>
              </a:ext>
            </a:extLst>
          </p:cNvPr>
          <p:cNvSpPr/>
          <p:nvPr/>
        </p:nvSpPr>
        <p:spPr>
          <a:xfrm>
            <a:off x="3306670" y="5180774"/>
            <a:ext cx="3222718" cy="63596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EA9D9775-8313-B64A-8402-AECBEAE5F7C6}"/>
              </a:ext>
            </a:extLst>
          </p:cNvPr>
          <p:cNvSpPr/>
          <p:nvPr/>
        </p:nvSpPr>
        <p:spPr>
          <a:xfrm>
            <a:off x="2800350" y="1267651"/>
            <a:ext cx="328613" cy="303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D9A9025B-E1E7-CA45-A682-6C3962D3B086}"/>
              </a:ext>
            </a:extLst>
          </p:cNvPr>
          <p:cNvSpPr/>
          <p:nvPr/>
        </p:nvSpPr>
        <p:spPr>
          <a:xfrm>
            <a:off x="2787976" y="2036001"/>
            <a:ext cx="328613" cy="303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 name="Oval 13">
            <a:extLst>
              <a:ext uri="{FF2B5EF4-FFF2-40B4-BE49-F238E27FC236}">
                <a16:creationId xmlns:a16="http://schemas.microsoft.com/office/drawing/2014/main" id="{8F63A14E-6570-604F-AF63-17BFB76CCB8A}"/>
              </a:ext>
            </a:extLst>
          </p:cNvPr>
          <p:cNvSpPr/>
          <p:nvPr/>
        </p:nvSpPr>
        <p:spPr>
          <a:xfrm>
            <a:off x="2816551" y="3528045"/>
            <a:ext cx="328613" cy="303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7" name="Oval 26">
            <a:extLst>
              <a:ext uri="{FF2B5EF4-FFF2-40B4-BE49-F238E27FC236}">
                <a16:creationId xmlns:a16="http://schemas.microsoft.com/office/drawing/2014/main" id="{82B309AC-CFD7-954D-BB0C-4284DD23413E}"/>
              </a:ext>
            </a:extLst>
          </p:cNvPr>
          <p:cNvSpPr/>
          <p:nvPr/>
        </p:nvSpPr>
        <p:spPr>
          <a:xfrm>
            <a:off x="2816551" y="4707136"/>
            <a:ext cx="328613" cy="303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9" name="Oval 28">
            <a:extLst>
              <a:ext uri="{FF2B5EF4-FFF2-40B4-BE49-F238E27FC236}">
                <a16:creationId xmlns:a16="http://schemas.microsoft.com/office/drawing/2014/main" id="{52E1F443-FBD4-4E4A-9FDA-4353A292601B}"/>
              </a:ext>
            </a:extLst>
          </p:cNvPr>
          <p:cNvSpPr/>
          <p:nvPr/>
        </p:nvSpPr>
        <p:spPr>
          <a:xfrm>
            <a:off x="2818465" y="5346767"/>
            <a:ext cx="328613" cy="303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48326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3612207" cy="369332"/>
          </a:xfrm>
          <a:prstGeom prst="rect">
            <a:avLst/>
          </a:prstGeom>
          <a:noFill/>
        </p:spPr>
        <p:txBody>
          <a:bodyPr wrap="none" rtlCol="0">
            <a:spAutoFit/>
          </a:bodyPr>
          <a:lstStyle/>
          <a:p>
            <a:r>
              <a:rPr lang="en-US" b="1" dirty="0"/>
              <a:t>Ok – So how does it really look like?</a:t>
            </a:r>
            <a:endParaRPr lang="en-US" dirty="0"/>
          </a:p>
        </p:txBody>
      </p:sp>
      <p:sp>
        <p:nvSpPr>
          <p:cNvPr id="4" name="TextBox 3">
            <a:extLst>
              <a:ext uri="{FF2B5EF4-FFF2-40B4-BE49-F238E27FC236}">
                <a16:creationId xmlns:a16="http://schemas.microsoft.com/office/drawing/2014/main" id="{19318A9E-D850-B14A-9ED7-DE438AF69FB1}"/>
              </a:ext>
            </a:extLst>
          </p:cNvPr>
          <p:cNvSpPr txBox="1"/>
          <p:nvPr/>
        </p:nvSpPr>
        <p:spPr>
          <a:xfrm>
            <a:off x="6391971" y="6550223"/>
            <a:ext cx="5805692" cy="307777"/>
          </a:xfrm>
          <a:prstGeom prst="rect">
            <a:avLst/>
          </a:prstGeom>
          <a:noFill/>
        </p:spPr>
        <p:txBody>
          <a:bodyPr wrap="none" rtlCol="0">
            <a:spAutoFit/>
          </a:bodyPr>
          <a:lstStyle/>
          <a:p>
            <a:r>
              <a:rPr lang="en-US" sz="1400" dirty="0" err="1"/>
              <a:t>src</a:t>
            </a:r>
            <a:r>
              <a:rPr lang="en-US" sz="1400" dirty="0"/>
              <a:t>: https://</a:t>
            </a:r>
            <a:r>
              <a:rPr lang="en-US" sz="1400" dirty="0" err="1"/>
              <a:t>github.com</a:t>
            </a:r>
            <a:r>
              <a:rPr lang="en-US" sz="1400" dirty="0"/>
              <a:t>/</a:t>
            </a:r>
            <a:r>
              <a:rPr lang="en-US" sz="1400" dirty="0" err="1"/>
              <a:t>lizrice</a:t>
            </a:r>
            <a:r>
              <a:rPr lang="en-US" sz="1400" dirty="0"/>
              <a:t>/containers-from-scratch/blob/master/</a:t>
            </a:r>
            <a:r>
              <a:rPr lang="en-US" sz="1400" dirty="0" err="1"/>
              <a:t>main.go</a:t>
            </a:r>
            <a:endParaRPr lang="en-US" sz="1400" dirty="0"/>
          </a:p>
        </p:txBody>
      </p:sp>
      <p:pic>
        <p:nvPicPr>
          <p:cNvPr id="5" name="Picture 4">
            <a:extLst>
              <a:ext uri="{FF2B5EF4-FFF2-40B4-BE49-F238E27FC236}">
                <a16:creationId xmlns:a16="http://schemas.microsoft.com/office/drawing/2014/main" id="{1D76E8FA-7F93-3D42-BE02-F4564968D2B3}"/>
              </a:ext>
            </a:extLst>
          </p:cNvPr>
          <p:cNvPicPr>
            <a:picLocks noChangeAspect="1"/>
          </p:cNvPicPr>
          <p:nvPr/>
        </p:nvPicPr>
        <p:blipFill>
          <a:blip r:embed="rId3"/>
          <a:stretch>
            <a:fillRect/>
          </a:stretch>
        </p:blipFill>
        <p:spPr>
          <a:xfrm>
            <a:off x="812800" y="2209800"/>
            <a:ext cx="10566400" cy="2438400"/>
          </a:xfrm>
          <a:prstGeom prst="rect">
            <a:avLst/>
          </a:prstGeom>
        </p:spPr>
      </p:pic>
      <p:sp>
        <p:nvSpPr>
          <p:cNvPr id="6" name="Rectangle 5">
            <a:extLst>
              <a:ext uri="{FF2B5EF4-FFF2-40B4-BE49-F238E27FC236}">
                <a16:creationId xmlns:a16="http://schemas.microsoft.com/office/drawing/2014/main" id="{897B3459-6455-414D-9830-DA2AB3669AD7}"/>
              </a:ext>
            </a:extLst>
          </p:cNvPr>
          <p:cNvSpPr/>
          <p:nvPr/>
        </p:nvSpPr>
        <p:spPr>
          <a:xfrm>
            <a:off x="1520737" y="4000501"/>
            <a:ext cx="9723525" cy="300038"/>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78599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3612207" cy="369332"/>
          </a:xfrm>
          <a:prstGeom prst="rect">
            <a:avLst/>
          </a:prstGeom>
          <a:noFill/>
        </p:spPr>
        <p:txBody>
          <a:bodyPr wrap="none" rtlCol="0">
            <a:spAutoFit/>
          </a:bodyPr>
          <a:lstStyle/>
          <a:p>
            <a:r>
              <a:rPr lang="en-US" b="1" dirty="0"/>
              <a:t>Ok – So how does it really look like?</a:t>
            </a:r>
            <a:endParaRPr lang="en-US" dirty="0"/>
          </a:p>
        </p:txBody>
      </p:sp>
      <p:sp>
        <p:nvSpPr>
          <p:cNvPr id="4" name="TextBox 3">
            <a:extLst>
              <a:ext uri="{FF2B5EF4-FFF2-40B4-BE49-F238E27FC236}">
                <a16:creationId xmlns:a16="http://schemas.microsoft.com/office/drawing/2014/main" id="{19318A9E-D850-B14A-9ED7-DE438AF69FB1}"/>
              </a:ext>
            </a:extLst>
          </p:cNvPr>
          <p:cNvSpPr txBox="1"/>
          <p:nvPr/>
        </p:nvSpPr>
        <p:spPr>
          <a:xfrm>
            <a:off x="6366215" y="6550223"/>
            <a:ext cx="5805692" cy="307777"/>
          </a:xfrm>
          <a:prstGeom prst="rect">
            <a:avLst/>
          </a:prstGeom>
          <a:noFill/>
        </p:spPr>
        <p:txBody>
          <a:bodyPr wrap="none" rtlCol="0">
            <a:spAutoFit/>
          </a:bodyPr>
          <a:lstStyle/>
          <a:p>
            <a:r>
              <a:rPr lang="en-US" sz="1400" dirty="0" err="1"/>
              <a:t>src</a:t>
            </a:r>
            <a:r>
              <a:rPr lang="en-US" sz="1400" dirty="0"/>
              <a:t>: https://</a:t>
            </a:r>
            <a:r>
              <a:rPr lang="en-US" sz="1400" dirty="0" err="1"/>
              <a:t>github.com</a:t>
            </a:r>
            <a:r>
              <a:rPr lang="en-US" sz="1400" dirty="0"/>
              <a:t>/</a:t>
            </a:r>
            <a:r>
              <a:rPr lang="en-US" sz="1400" dirty="0" err="1"/>
              <a:t>lizrice</a:t>
            </a:r>
            <a:r>
              <a:rPr lang="en-US" sz="1400" dirty="0"/>
              <a:t>/containers-from-scratch/blob/master/</a:t>
            </a:r>
            <a:r>
              <a:rPr lang="en-US" sz="1400" dirty="0" err="1"/>
              <a:t>main.go</a:t>
            </a:r>
            <a:endParaRPr lang="en-US" sz="1400" dirty="0"/>
          </a:p>
        </p:txBody>
      </p:sp>
      <p:pic>
        <p:nvPicPr>
          <p:cNvPr id="23" name="Picture 22">
            <a:extLst>
              <a:ext uri="{FF2B5EF4-FFF2-40B4-BE49-F238E27FC236}">
                <a16:creationId xmlns:a16="http://schemas.microsoft.com/office/drawing/2014/main" id="{724B2E65-D73B-EB41-B05B-6529EBA42FDD}"/>
              </a:ext>
            </a:extLst>
          </p:cNvPr>
          <p:cNvPicPr>
            <a:picLocks noChangeAspect="1"/>
          </p:cNvPicPr>
          <p:nvPr/>
        </p:nvPicPr>
        <p:blipFill>
          <a:blip r:embed="rId3"/>
          <a:stretch>
            <a:fillRect/>
          </a:stretch>
        </p:blipFill>
        <p:spPr>
          <a:xfrm>
            <a:off x="2655042" y="545480"/>
            <a:ext cx="6108700" cy="5511800"/>
          </a:xfrm>
          <a:prstGeom prst="rect">
            <a:avLst/>
          </a:prstGeom>
        </p:spPr>
      </p:pic>
      <p:sp>
        <p:nvSpPr>
          <p:cNvPr id="2" name="Rectangle 1">
            <a:extLst>
              <a:ext uri="{FF2B5EF4-FFF2-40B4-BE49-F238E27FC236}">
                <a16:creationId xmlns:a16="http://schemas.microsoft.com/office/drawing/2014/main" id="{93EEE83F-0228-BE4B-96B9-C0666DCA54CF}"/>
              </a:ext>
            </a:extLst>
          </p:cNvPr>
          <p:cNvSpPr/>
          <p:nvPr/>
        </p:nvSpPr>
        <p:spPr>
          <a:xfrm>
            <a:off x="3306673" y="1844469"/>
            <a:ext cx="4608601" cy="1127331"/>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4D8DA155-7A68-1643-BA19-F10AA0EC257B}"/>
              </a:ext>
            </a:extLst>
          </p:cNvPr>
          <p:cNvSpPr/>
          <p:nvPr/>
        </p:nvSpPr>
        <p:spPr>
          <a:xfrm>
            <a:off x="3306672" y="3101769"/>
            <a:ext cx="5294403" cy="1370219"/>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F7899389-E925-7146-8130-4B97BF3BDEB7}"/>
              </a:ext>
            </a:extLst>
          </p:cNvPr>
          <p:cNvSpPr/>
          <p:nvPr/>
        </p:nvSpPr>
        <p:spPr>
          <a:xfrm>
            <a:off x="3306671" y="4601535"/>
            <a:ext cx="1736817" cy="409575"/>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6C81D8AF-7084-E44C-9ED7-E52304800877}"/>
              </a:ext>
            </a:extLst>
          </p:cNvPr>
          <p:cNvSpPr/>
          <p:nvPr/>
        </p:nvSpPr>
        <p:spPr>
          <a:xfrm>
            <a:off x="3306670" y="5180774"/>
            <a:ext cx="3222718" cy="63596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D9A9025B-E1E7-CA45-A682-6C3962D3B086}"/>
              </a:ext>
            </a:extLst>
          </p:cNvPr>
          <p:cNvSpPr/>
          <p:nvPr/>
        </p:nvSpPr>
        <p:spPr>
          <a:xfrm>
            <a:off x="2787976" y="2036001"/>
            <a:ext cx="328613" cy="303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 name="Oval 13">
            <a:extLst>
              <a:ext uri="{FF2B5EF4-FFF2-40B4-BE49-F238E27FC236}">
                <a16:creationId xmlns:a16="http://schemas.microsoft.com/office/drawing/2014/main" id="{8F63A14E-6570-604F-AF63-17BFB76CCB8A}"/>
              </a:ext>
            </a:extLst>
          </p:cNvPr>
          <p:cNvSpPr/>
          <p:nvPr/>
        </p:nvSpPr>
        <p:spPr>
          <a:xfrm>
            <a:off x="2816551" y="3528045"/>
            <a:ext cx="328613" cy="303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7" name="Oval 26">
            <a:extLst>
              <a:ext uri="{FF2B5EF4-FFF2-40B4-BE49-F238E27FC236}">
                <a16:creationId xmlns:a16="http://schemas.microsoft.com/office/drawing/2014/main" id="{82B309AC-CFD7-954D-BB0C-4284DD23413E}"/>
              </a:ext>
            </a:extLst>
          </p:cNvPr>
          <p:cNvSpPr/>
          <p:nvPr/>
        </p:nvSpPr>
        <p:spPr>
          <a:xfrm>
            <a:off x="2816551" y="4707136"/>
            <a:ext cx="328613" cy="303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9" name="Oval 28">
            <a:extLst>
              <a:ext uri="{FF2B5EF4-FFF2-40B4-BE49-F238E27FC236}">
                <a16:creationId xmlns:a16="http://schemas.microsoft.com/office/drawing/2014/main" id="{52E1F443-FBD4-4E4A-9FDA-4353A292601B}"/>
              </a:ext>
            </a:extLst>
          </p:cNvPr>
          <p:cNvSpPr/>
          <p:nvPr/>
        </p:nvSpPr>
        <p:spPr>
          <a:xfrm>
            <a:off x="2818465" y="5346767"/>
            <a:ext cx="328613" cy="303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1801966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A262-B585-3048-9B5C-8491D0F3EE91}"/>
              </a:ext>
            </a:extLst>
          </p:cNvPr>
          <p:cNvSpPr>
            <a:spLocks noGrp="1"/>
          </p:cNvSpPr>
          <p:nvPr>
            <p:ph type="title"/>
          </p:nvPr>
        </p:nvSpPr>
        <p:spPr>
          <a:xfrm>
            <a:off x="0" y="0"/>
            <a:ext cx="10515600" cy="681037"/>
          </a:xfrm>
        </p:spPr>
        <p:txBody>
          <a:bodyPr>
            <a:normAutofit fontScale="90000"/>
          </a:bodyPr>
          <a:lstStyle/>
          <a:p>
            <a:r>
              <a:rPr lang="en-US" dirty="0"/>
              <a:t>modern container runtime layers</a:t>
            </a:r>
          </a:p>
        </p:txBody>
      </p:sp>
      <p:pic>
        <p:nvPicPr>
          <p:cNvPr id="2050" name="Picture 2" descr="Let&amp;#39;s deeply understand how to run a container | 我还是个宝宝!">
            <a:extLst>
              <a:ext uri="{FF2B5EF4-FFF2-40B4-BE49-F238E27FC236}">
                <a16:creationId xmlns:a16="http://schemas.microsoft.com/office/drawing/2014/main" id="{22DB5448-8A6F-264C-95C9-D5B4B4F43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879306"/>
            <a:ext cx="9736138" cy="597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279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76131-DE59-154B-BB15-2177715D16CE}"/>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6C4B5C9E-0790-554E-BBDB-56759E4D2D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557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293C-88B8-6F4F-9330-6FF9698B00CC}"/>
              </a:ext>
            </a:extLst>
          </p:cNvPr>
          <p:cNvSpPr>
            <a:spLocks noGrp="1"/>
          </p:cNvSpPr>
          <p:nvPr>
            <p:ph type="title"/>
          </p:nvPr>
        </p:nvSpPr>
        <p:spPr/>
        <p:txBody>
          <a:bodyPr/>
          <a:lstStyle/>
          <a:p>
            <a:r>
              <a:rPr lang="en-US" dirty="0"/>
              <a:t>Language Matters..</a:t>
            </a:r>
          </a:p>
        </p:txBody>
      </p:sp>
      <p:sp>
        <p:nvSpPr>
          <p:cNvPr id="3" name="Content Placeholder 2">
            <a:extLst>
              <a:ext uri="{FF2B5EF4-FFF2-40B4-BE49-F238E27FC236}">
                <a16:creationId xmlns:a16="http://schemas.microsoft.com/office/drawing/2014/main" id="{A144B57E-0A7E-B849-914F-8B447E027900}"/>
              </a:ext>
            </a:extLst>
          </p:cNvPr>
          <p:cNvSpPr>
            <a:spLocks noGrp="1"/>
          </p:cNvSpPr>
          <p:nvPr>
            <p:ph idx="1"/>
          </p:nvPr>
        </p:nvSpPr>
        <p:spPr/>
        <p:txBody>
          <a:bodyPr>
            <a:normAutofit fontScale="92500" lnSpcReduction="20000"/>
          </a:bodyPr>
          <a:lstStyle/>
          <a:p>
            <a:r>
              <a:rPr lang="en-US" dirty="0"/>
              <a:t>Linux Kernel </a:t>
            </a:r>
            <a:r>
              <a:rPr lang="en-US" b="1" i="1" dirty="0"/>
              <a:t>does not have the construct </a:t>
            </a:r>
            <a:r>
              <a:rPr lang="en-US" b="1" i="1" u="sng" dirty="0"/>
              <a:t>Container</a:t>
            </a:r>
            <a:r>
              <a:rPr lang="en-US" dirty="0"/>
              <a:t> in any of its </a:t>
            </a:r>
            <a:r>
              <a:rPr lang="en-US" dirty="0" err="1"/>
              <a:t>api</a:t>
            </a:r>
            <a:r>
              <a:rPr lang="en-US" dirty="0"/>
              <a:t>/</a:t>
            </a:r>
            <a:r>
              <a:rPr lang="en-US" dirty="0" err="1"/>
              <a:t>abi</a:t>
            </a:r>
            <a:r>
              <a:rPr lang="en-US" dirty="0"/>
              <a:t>/</a:t>
            </a:r>
            <a:r>
              <a:rPr lang="en-US" dirty="0" err="1"/>
              <a:t>syscalls</a:t>
            </a:r>
            <a:r>
              <a:rPr lang="en-US" dirty="0"/>
              <a:t>. What it has is a </a:t>
            </a:r>
            <a:r>
              <a:rPr lang="en-US" b="1" i="1" dirty="0"/>
              <a:t>set of capabilities and features that help in limiting what application </a:t>
            </a:r>
            <a:r>
              <a:rPr lang="en-US" b="1" i="1" u="sng" dirty="0"/>
              <a:t>can do</a:t>
            </a:r>
            <a:r>
              <a:rPr lang="en-US" b="1" i="1" dirty="0"/>
              <a:t>, </a:t>
            </a:r>
            <a:r>
              <a:rPr lang="en-US" b="1" i="1" u="sng" dirty="0"/>
              <a:t>can see</a:t>
            </a:r>
            <a:r>
              <a:rPr lang="en-US" b="1" i="1" dirty="0"/>
              <a:t>, or </a:t>
            </a:r>
            <a:r>
              <a:rPr lang="en-US" b="1" i="1" u="sng" dirty="0"/>
              <a:t>can use</a:t>
            </a:r>
            <a:r>
              <a:rPr lang="en-US" b="1" i="1" dirty="0"/>
              <a:t> when it runs</a:t>
            </a:r>
            <a:r>
              <a:rPr lang="en-US" dirty="0"/>
              <a:t>. Those existed way before “containers” to help with higher density deployments. IOW Today we are talking about how applications are </a:t>
            </a:r>
            <a:r>
              <a:rPr lang="en-US" b="1" i="1" dirty="0"/>
              <a:t>contained</a:t>
            </a:r>
            <a:r>
              <a:rPr lang="en-US" dirty="0"/>
              <a:t>.</a:t>
            </a:r>
          </a:p>
          <a:p>
            <a:r>
              <a:rPr lang="en-US" dirty="0"/>
              <a:t>What we call </a:t>
            </a:r>
            <a:r>
              <a:rPr lang="en-US" b="1" i="1" dirty="0"/>
              <a:t>A Container</a:t>
            </a:r>
            <a:r>
              <a:rPr lang="en-US" dirty="0"/>
              <a:t> today is </a:t>
            </a:r>
            <a:r>
              <a:rPr lang="en-US" b="1" i="1" dirty="0"/>
              <a:t>self described and contained</a:t>
            </a:r>
            <a:r>
              <a:rPr lang="en-US" dirty="0"/>
              <a:t> application packages – i.e., OCI standard packages - that are hosted by </a:t>
            </a:r>
            <a:r>
              <a:rPr lang="en-US" b="1" i="1" dirty="0"/>
              <a:t>some endpoint </a:t>
            </a:r>
            <a:r>
              <a:rPr lang="en-US" dirty="0"/>
              <a:t>(registry e.g., ACR) </a:t>
            </a:r>
            <a:r>
              <a:rPr lang="en-US" b="1" i="1" dirty="0"/>
              <a:t>downloaded to local machine and started by a container runtime </a:t>
            </a:r>
            <a:r>
              <a:rPr lang="en-US" dirty="0"/>
              <a:t>which uses the above capabilities and features.</a:t>
            </a:r>
          </a:p>
          <a:p>
            <a:r>
              <a:rPr lang="en-US" dirty="0"/>
              <a:t>Container runtimes provide a </a:t>
            </a:r>
            <a:r>
              <a:rPr lang="en-US" b="1" i="1" dirty="0"/>
              <a:t>configurable composition of said features and capability </a:t>
            </a:r>
            <a:r>
              <a:rPr lang="en-US" dirty="0"/>
              <a:t>to expand what is possible. Such as running two containers in a shared sandbox (e.g., shared network), additional local/remote volume capability via indirection, snapshotting etc.</a:t>
            </a:r>
          </a:p>
        </p:txBody>
      </p:sp>
    </p:spTree>
    <p:extLst>
      <p:ext uri="{BB962C8B-B14F-4D97-AF65-F5344CB8AC3E}">
        <p14:creationId xmlns:p14="http://schemas.microsoft.com/office/powerpoint/2010/main" val="321295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3033010" cy="369332"/>
          </a:xfrm>
          <a:prstGeom prst="rect">
            <a:avLst/>
          </a:prstGeom>
          <a:noFill/>
        </p:spPr>
        <p:txBody>
          <a:bodyPr wrap="none" rtlCol="0">
            <a:spAutoFit/>
          </a:bodyPr>
          <a:lstStyle/>
          <a:p>
            <a:r>
              <a:rPr lang="en-US" b="1" dirty="0"/>
              <a:t>What have we learned so far?</a:t>
            </a:r>
            <a:endParaRPr lang="en-US" dirty="0"/>
          </a:p>
        </p:txBody>
      </p:sp>
      <p:sp>
        <p:nvSpPr>
          <p:cNvPr id="16" name="Rounded Rectangle 15">
            <a:extLst>
              <a:ext uri="{FF2B5EF4-FFF2-40B4-BE49-F238E27FC236}">
                <a16:creationId xmlns:a16="http://schemas.microsoft.com/office/drawing/2014/main" id="{7359A39D-3E65-C248-B8DD-E8F5C8DCDB8B}"/>
              </a:ext>
            </a:extLst>
          </p:cNvPr>
          <p:cNvSpPr/>
          <p:nvPr/>
        </p:nvSpPr>
        <p:spPr>
          <a:xfrm>
            <a:off x="4149654" y="2096324"/>
            <a:ext cx="2665142" cy="423744"/>
          </a:xfrm>
          <a:prstGeom prst="roundRect">
            <a:avLst>
              <a:gd name="adj" fmla="val 714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Child Proc</a:t>
            </a:r>
          </a:p>
        </p:txBody>
      </p:sp>
      <p:sp>
        <p:nvSpPr>
          <p:cNvPr id="3" name="Rounded Rectangle 2">
            <a:extLst>
              <a:ext uri="{FF2B5EF4-FFF2-40B4-BE49-F238E27FC236}">
                <a16:creationId xmlns:a16="http://schemas.microsoft.com/office/drawing/2014/main" id="{AE6B4359-930C-824D-B7D4-2423ACD59842}"/>
              </a:ext>
            </a:extLst>
          </p:cNvPr>
          <p:cNvSpPr/>
          <p:nvPr/>
        </p:nvSpPr>
        <p:spPr>
          <a:xfrm>
            <a:off x="4149654" y="1189522"/>
            <a:ext cx="2665142" cy="423744"/>
          </a:xfrm>
          <a:prstGeom prst="roundRect">
            <a:avLst>
              <a:gd name="adj" fmla="val 714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Parent Proc</a:t>
            </a:r>
          </a:p>
        </p:txBody>
      </p:sp>
      <p:cxnSp>
        <p:nvCxnSpPr>
          <p:cNvPr id="19" name="Straight Arrow Connector 18">
            <a:extLst>
              <a:ext uri="{FF2B5EF4-FFF2-40B4-BE49-F238E27FC236}">
                <a16:creationId xmlns:a16="http://schemas.microsoft.com/office/drawing/2014/main" id="{40CE8308-9955-474B-8719-8E7D05099037}"/>
              </a:ext>
            </a:extLst>
          </p:cNvPr>
          <p:cNvCxnSpPr>
            <a:cxnSpLocks/>
            <a:stCxn id="3" idx="2"/>
            <a:endCxn id="16" idx="0"/>
          </p:cNvCxnSpPr>
          <p:nvPr/>
        </p:nvCxnSpPr>
        <p:spPr>
          <a:xfrm>
            <a:off x="5482225" y="1613266"/>
            <a:ext cx="0" cy="483058"/>
          </a:xfrm>
          <a:prstGeom prst="straightConnector1">
            <a:avLst/>
          </a:prstGeom>
          <a:ln w="38100">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7" name="Rounded Rectangle 6">
            <a:extLst>
              <a:ext uri="{FF2B5EF4-FFF2-40B4-BE49-F238E27FC236}">
                <a16:creationId xmlns:a16="http://schemas.microsoft.com/office/drawing/2014/main" id="{C38B16B5-6C0A-0944-8550-FAD6FD35C2FC}"/>
              </a:ext>
            </a:extLst>
          </p:cNvPr>
          <p:cNvSpPr/>
          <p:nvPr/>
        </p:nvSpPr>
        <p:spPr>
          <a:xfrm>
            <a:off x="4149654" y="369332"/>
            <a:ext cx="2665142" cy="423744"/>
          </a:xfrm>
          <a:prstGeom prst="roundRect">
            <a:avLst>
              <a:gd name="adj" fmla="val 714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init</a:t>
            </a:r>
            <a:r>
              <a:rPr lang="en-US" dirty="0"/>
              <a:t> </a:t>
            </a:r>
          </a:p>
        </p:txBody>
      </p:sp>
      <p:cxnSp>
        <p:nvCxnSpPr>
          <p:cNvPr id="25" name="Straight Arrow Connector 24">
            <a:extLst>
              <a:ext uri="{FF2B5EF4-FFF2-40B4-BE49-F238E27FC236}">
                <a16:creationId xmlns:a16="http://schemas.microsoft.com/office/drawing/2014/main" id="{475EB571-1F6E-DE40-8BC5-CF97E0961409}"/>
              </a:ext>
            </a:extLst>
          </p:cNvPr>
          <p:cNvCxnSpPr>
            <a:cxnSpLocks/>
            <a:stCxn id="7" idx="2"/>
            <a:endCxn id="3" idx="0"/>
          </p:cNvCxnSpPr>
          <p:nvPr/>
        </p:nvCxnSpPr>
        <p:spPr>
          <a:xfrm>
            <a:off x="5482225" y="793076"/>
            <a:ext cx="0" cy="396446"/>
          </a:xfrm>
          <a:prstGeom prst="straightConnector1">
            <a:avLst/>
          </a:prstGeom>
          <a:ln w="38100">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7A3E749E-2F81-EB44-B87D-3E91A0ED9D9D}"/>
              </a:ext>
            </a:extLst>
          </p:cNvPr>
          <p:cNvCxnSpPr>
            <a:cxnSpLocks/>
            <a:stCxn id="16" idx="2"/>
            <a:endCxn id="39" idx="6"/>
          </p:cNvCxnSpPr>
          <p:nvPr/>
        </p:nvCxnSpPr>
        <p:spPr>
          <a:xfrm flipH="1">
            <a:off x="2356606" y="2520068"/>
            <a:ext cx="3125619" cy="1449116"/>
          </a:xfrm>
          <a:prstGeom prst="straightConnector1">
            <a:avLst/>
          </a:prstGeom>
          <a:ln w="38100">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74F33BAA-8823-8945-BA76-3EE9D604C577}"/>
              </a:ext>
            </a:extLst>
          </p:cNvPr>
          <p:cNvSpPr txBox="1"/>
          <p:nvPr/>
        </p:nvSpPr>
        <p:spPr>
          <a:xfrm>
            <a:off x="7440460" y="394384"/>
            <a:ext cx="1752467" cy="369332"/>
          </a:xfrm>
          <a:prstGeom prst="rect">
            <a:avLst/>
          </a:prstGeom>
          <a:noFill/>
        </p:spPr>
        <p:txBody>
          <a:bodyPr wrap="none" rtlCol="0">
            <a:spAutoFit/>
          </a:bodyPr>
          <a:lstStyle/>
          <a:p>
            <a:r>
              <a:rPr lang="en-US" dirty="0"/>
              <a:t>Kernel starts this</a:t>
            </a:r>
          </a:p>
        </p:txBody>
      </p:sp>
      <p:cxnSp>
        <p:nvCxnSpPr>
          <p:cNvPr id="33" name="Straight Arrow Connector 32">
            <a:extLst>
              <a:ext uri="{FF2B5EF4-FFF2-40B4-BE49-F238E27FC236}">
                <a16:creationId xmlns:a16="http://schemas.microsoft.com/office/drawing/2014/main" id="{D2AF5E93-6B5B-2B49-964C-683E00AF0E48}"/>
              </a:ext>
            </a:extLst>
          </p:cNvPr>
          <p:cNvCxnSpPr>
            <a:cxnSpLocks/>
            <a:stCxn id="21" idx="1"/>
            <a:endCxn id="7" idx="3"/>
          </p:cNvCxnSpPr>
          <p:nvPr/>
        </p:nvCxnSpPr>
        <p:spPr>
          <a:xfrm flipH="1">
            <a:off x="6814796" y="579050"/>
            <a:ext cx="625664" cy="2154"/>
          </a:xfrm>
          <a:prstGeom prst="straightConnector1">
            <a:avLst/>
          </a:prstGeom>
          <a:ln w="38100">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39" name="Oval 38">
            <a:extLst>
              <a:ext uri="{FF2B5EF4-FFF2-40B4-BE49-F238E27FC236}">
                <a16:creationId xmlns:a16="http://schemas.microsoft.com/office/drawing/2014/main" id="{D7785490-7A8C-6B4D-B01B-4BDF61EDE04C}"/>
              </a:ext>
            </a:extLst>
          </p:cNvPr>
          <p:cNvSpPr/>
          <p:nvPr/>
        </p:nvSpPr>
        <p:spPr>
          <a:xfrm>
            <a:off x="2029218" y="3817306"/>
            <a:ext cx="327388" cy="303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AC0FAED-6BDE-A645-8514-D8AA244AB5B3}"/>
              </a:ext>
            </a:extLst>
          </p:cNvPr>
          <p:cNvSpPr txBox="1"/>
          <p:nvPr/>
        </p:nvSpPr>
        <p:spPr>
          <a:xfrm rot="20043323">
            <a:off x="2761703" y="3267778"/>
            <a:ext cx="930383" cy="307777"/>
          </a:xfrm>
          <a:prstGeom prst="rect">
            <a:avLst/>
          </a:prstGeom>
          <a:noFill/>
        </p:spPr>
        <p:txBody>
          <a:bodyPr wrap="none" rtlCol="0">
            <a:spAutoFit/>
          </a:bodyPr>
          <a:lstStyle/>
          <a:p>
            <a:r>
              <a:rPr lang="en-US" sz="1400" dirty="0"/>
              <a:t>Has a root</a:t>
            </a:r>
          </a:p>
        </p:txBody>
      </p:sp>
      <p:sp>
        <p:nvSpPr>
          <p:cNvPr id="42" name="Oval 41">
            <a:extLst>
              <a:ext uri="{FF2B5EF4-FFF2-40B4-BE49-F238E27FC236}">
                <a16:creationId xmlns:a16="http://schemas.microsoft.com/office/drawing/2014/main" id="{DF022584-A93F-8C4D-96A9-E40D8DF690C8}"/>
              </a:ext>
            </a:extLst>
          </p:cNvPr>
          <p:cNvSpPr/>
          <p:nvPr/>
        </p:nvSpPr>
        <p:spPr>
          <a:xfrm>
            <a:off x="2029218" y="4561270"/>
            <a:ext cx="327388" cy="303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8CFF48F1-3124-3947-AD97-7EB21B448DEF}"/>
              </a:ext>
            </a:extLst>
          </p:cNvPr>
          <p:cNvCxnSpPr>
            <a:cxnSpLocks/>
            <a:stCxn id="94" idx="2"/>
            <a:endCxn id="39" idx="0"/>
          </p:cNvCxnSpPr>
          <p:nvPr/>
        </p:nvCxnSpPr>
        <p:spPr>
          <a:xfrm flipH="1">
            <a:off x="2192912" y="2511283"/>
            <a:ext cx="65100" cy="1306023"/>
          </a:xfrm>
          <a:prstGeom prst="straightConnector1">
            <a:avLst/>
          </a:prstGeom>
          <a:ln w="38100">
            <a:solidFill>
              <a:srgbClr val="FF0000"/>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47" name="TextBox 46">
            <a:extLst>
              <a:ext uri="{FF2B5EF4-FFF2-40B4-BE49-F238E27FC236}">
                <a16:creationId xmlns:a16="http://schemas.microsoft.com/office/drawing/2014/main" id="{0797D172-5064-284D-917A-037A7CC2AEFC}"/>
              </a:ext>
            </a:extLst>
          </p:cNvPr>
          <p:cNvSpPr txBox="1"/>
          <p:nvPr/>
        </p:nvSpPr>
        <p:spPr>
          <a:xfrm>
            <a:off x="196963" y="1905227"/>
            <a:ext cx="786434" cy="369332"/>
          </a:xfrm>
          <a:prstGeom prst="rect">
            <a:avLst/>
          </a:prstGeom>
          <a:noFill/>
        </p:spPr>
        <p:txBody>
          <a:bodyPr wrap="none" rtlCol="0">
            <a:spAutoFit/>
          </a:bodyPr>
          <a:lstStyle/>
          <a:p>
            <a:r>
              <a:rPr lang="en-US" dirty="0"/>
              <a:t>Kernel</a:t>
            </a:r>
          </a:p>
        </p:txBody>
      </p:sp>
      <p:cxnSp>
        <p:nvCxnSpPr>
          <p:cNvPr id="50" name="Straight Arrow Connector 49">
            <a:extLst>
              <a:ext uri="{FF2B5EF4-FFF2-40B4-BE49-F238E27FC236}">
                <a16:creationId xmlns:a16="http://schemas.microsoft.com/office/drawing/2014/main" id="{EFCDFAE0-C452-334F-AEBB-BB2196E3D9D6}"/>
              </a:ext>
            </a:extLst>
          </p:cNvPr>
          <p:cNvCxnSpPr>
            <a:cxnSpLocks/>
            <a:stCxn id="39" idx="4"/>
            <a:endCxn id="42" idx="0"/>
          </p:cNvCxnSpPr>
          <p:nvPr/>
        </p:nvCxnSpPr>
        <p:spPr>
          <a:xfrm>
            <a:off x="2192912" y="4121062"/>
            <a:ext cx="0" cy="440208"/>
          </a:xfrm>
          <a:prstGeom prst="straightConnector1">
            <a:avLst/>
          </a:prstGeom>
          <a:ln w="38100">
            <a:solidFill>
              <a:schemeClr val="accent5">
                <a:lumMod val="60000"/>
                <a:lumOff val="40000"/>
              </a:schemeClr>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53" name="TextBox 52">
            <a:extLst>
              <a:ext uri="{FF2B5EF4-FFF2-40B4-BE49-F238E27FC236}">
                <a16:creationId xmlns:a16="http://schemas.microsoft.com/office/drawing/2014/main" id="{B47C5A93-04F3-7341-9A35-717B283EE57B}"/>
              </a:ext>
            </a:extLst>
          </p:cNvPr>
          <p:cNvSpPr txBox="1"/>
          <p:nvPr/>
        </p:nvSpPr>
        <p:spPr>
          <a:xfrm>
            <a:off x="1741119" y="3745282"/>
            <a:ext cx="274434" cy="369332"/>
          </a:xfrm>
          <a:prstGeom prst="rect">
            <a:avLst/>
          </a:prstGeom>
          <a:noFill/>
        </p:spPr>
        <p:txBody>
          <a:bodyPr wrap="none" rtlCol="0">
            <a:spAutoFit/>
          </a:bodyPr>
          <a:lstStyle/>
          <a:p>
            <a:r>
              <a:rPr lang="en-US" dirty="0"/>
              <a:t>/</a:t>
            </a:r>
          </a:p>
        </p:txBody>
      </p:sp>
      <p:sp>
        <p:nvSpPr>
          <p:cNvPr id="55" name="Oval 54">
            <a:extLst>
              <a:ext uri="{FF2B5EF4-FFF2-40B4-BE49-F238E27FC236}">
                <a16:creationId xmlns:a16="http://schemas.microsoft.com/office/drawing/2014/main" id="{61A96FD7-822A-4D46-8C33-A7E5342A611A}"/>
              </a:ext>
            </a:extLst>
          </p:cNvPr>
          <p:cNvSpPr/>
          <p:nvPr/>
        </p:nvSpPr>
        <p:spPr>
          <a:xfrm>
            <a:off x="2627958" y="4591250"/>
            <a:ext cx="327388" cy="303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C79DB8F7-684A-A346-BB1A-8FAACC3BB7C1}"/>
              </a:ext>
            </a:extLst>
          </p:cNvPr>
          <p:cNvCxnSpPr>
            <a:cxnSpLocks/>
            <a:stCxn id="39" idx="4"/>
            <a:endCxn id="55" idx="0"/>
          </p:cNvCxnSpPr>
          <p:nvPr/>
        </p:nvCxnSpPr>
        <p:spPr>
          <a:xfrm>
            <a:off x="2192912" y="4121062"/>
            <a:ext cx="598740" cy="470188"/>
          </a:xfrm>
          <a:prstGeom prst="straightConnector1">
            <a:avLst/>
          </a:prstGeom>
          <a:ln w="38100">
            <a:solidFill>
              <a:schemeClr val="accent5">
                <a:lumMod val="60000"/>
                <a:lumOff val="40000"/>
              </a:schemeClr>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60" name="Oval 59">
            <a:extLst>
              <a:ext uri="{FF2B5EF4-FFF2-40B4-BE49-F238E27FC236}">
                <a16:creationId xmlns:a16="http://schemas.microsoft.com/office/drawing/2014/main" id="{DA923D56-EC0F-A548-BE08-719CC0057C3B}"/>
              </a:ext>
            </a:extLst>
          </p:cNvPr>
          <p:cNvSpPr/>
          <p:nvPr/>
        </p:nvSpPr>
        <p:spPr>
          <a:xfrm>
            <a:off x="2627160" y="5467198"/>
            <a:ext cx="327388" cy="303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7A4E84A9-3ACD-044A-8066-2B8A07F7EF3E}"/>
              </a:ext>
            </a:extLst>
          </p:cNvPr>
          <p:cNvCxnSpPr>
            <a:cxnSpLocks/>
            <a:stCxn id="55" idx="4"/>
            <a:endCxn id="60" idx="0"/>
          </p:cNvCxnSpPr>
          <p:nvPr/>
        </p:nvCxnSpPr>
        <p:spPr>
          <a:xfrm flipH="1">
            <a:off x="2790854" y="4895006"/>
            <a:ext cx="798" cy="572192"/>
          </a:xfrm>
          <a:prstGeom prst="straightConnector1">
            <a:avLst/>
          </a:prstGeom>
          <a:ln w="38100">
            <a:solidFill>
              <a:schemeClr val="accent5">
                <a:lumMod val="60000"/>
                <a:lumOff val="40000"/>
              </a:schemeClr>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65" name="Oval 64">
            <a:extLst>
              <a:ext uri="{FF2B5EF4-FFF2-40B4-BE49-F238E27FC236}">
                <a16:creationId xmlns:a16="http://schemas.microsoft.com/office/drawing/2014/main" id="{53344C2C-99D8-7E48-BE17-5AFAB614BD3B}"/>
              </a:ext>
            </a:extLst>
          </p:cNvPr>
          <p:cNvSpPr/>
          <p:nvPr/>
        </p:nvSpPr>
        <p:spPr>
          <a:xfrm>
            <a:off x="2029218" y="5453738"/>
            <a:ext cx="327388" cy="303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D4CD995-C0AC-4342-AE6E-D583A8C836EB}"/>
              </a:ext>
            </a:extLst>
          </p:cNvPr>
          <p:cNvSpPr/>
          <p:nvPr/>
        </p:nvSpPr>
        <p:spPr>
          <a:xfrm>
            <a:off x="3214651" y="5479724"/>
            <a:ext cx="327388" cy="303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5139DB41-A909-BF42-B86D-116EC7CD53FC}"/>
              </a:ext>
            </a:extLst>
          </p:cNvPr>
          <p:cNvCxnSpPr>
            <a:cxnSpLocks/>
            <a:stCxn id="55" idx="4"/>
            <a:endCxn id="67" idx="0"/>
          </p:cNvCxnSpPr>
          <p:nvPr/>
        </p:nvCxnSpPr>
        <p:spPr>
          <a:xfrm>
            <a:off x="2791652" y="4895006"/>
            <a:ext cx="586693" cy="584718"/>
          </a:xfrm>
          <a:prstGeom prst="straightConnector1">
            <a:avLst/>
          </a:prstGeom>
          <a:ln w="38100">
            <a:solidFill>
              <a:schemeClr val="accent5">
                <a:lumMod val="60000"/>
                <a:lumOff val="40000"/>
              </a:schemeClr>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71" name="Straight Arrow Connector 70">
            <a:extLst>
              <a:ext uri="{FF2B5EF4-FFF2-40B4-BE49-F238E27FC236}">
                <a16:creationId xmlns:a16="http://schemas.microsoft.com/office/drawing/2014/main" id="{19CFD3CA-C423-8445-A554-9A43B72925AF}"/>
              </a:ext>
            </a:extLst>
          </p:cNvPr>
          <p:cNvCxnSpPr>
            <a:cxnSpLocks/>
            <a:endCxn id="65" idx="0"/>
          </p:cNvCxnSpPr>
          <p:nvPr/>
        </p:nvCxnSpPr>
        <p:spPr>
          <a:xfrm>
            <a:off x="2192912" y="4865026"/>
            <a:ext cx="0" cy="588712"/>
          </a:xfrm>
          <a:prstGeom prst="straightConnector1">
            <a:avLst/>
          </a:prstGeom>
          <a:ln w="38100">
            <a:solidFill>
              <a:schemeClr val="accent5">
                <a:lumMod val="60000"/>
                <a:lumOff val="40000"/>
              </a:schemeClr>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73" name="Straight Arrow Connector 72">
            <a:extLst>
              <a:ext uri="{FF2B5EF4-FFF2-40B4-BE49-F238E27FC236}">
                <a16:creationId xmlns:a16="http://schemas.microsoft.com/office/drawing/2014/main" id="{254F17C7-A063-9049-A773-D43CCDA7ECEF}"/>
              </a:ext>
            </a:extLst>
          </p:cNvPr>
          <p:cNvCxnSpPr>
            <a:cxnSpLocks/>
            <a:stCxn id="16" idx="2"/>
            <a:endCxn id="67" idx="7"/>
          </p:cNvCxnSpPr>
          <p:nvPr/>
        </p:nvCxnSpPr>
        <p:spPr>
          <a:xfrm flipH="1">
            <a:off x="3494094" y="2520068"/>
            <a:ext cx="1988131" cy="3004140"/>
          </a:xfrm>
          <a:prstGeom prst="straightConnector1">
            <a:avLst/>
          </a:prstGeom>
          <a:ln w="38100">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77" name="TextBox 76">
            <a:extLst>
              <a:ext uri="{FF2B5EF4-FFF2-40B4-BE49-F238E27FC236}">
                <a16:creationId xmlns:a16="http://schemas.microsoft.com/office/drawing/2014/main" id="{4BF226B1-ED1F-3744-B911-F533B59A18E0}"/>
              </a:ext>
            </a:extLst>
          </p:cNvPr>
          <p:cNvSpPr txBox="1"/>
          <p:nvPr/>
        </p:nvSpPr>
        <p:spPr>
          <a:xfrm rot="18069969">
            <a:off x="4140329" y="3891234"/>
            <a:ext cx="935577" cy="307777"/>
          </a:xfrm>
          <a:prstGeom prst="rect">
            <a:avLst/>
          </a:prstGeom>
          <a:noFill/>
        </p:spPr>
        <p:txBody>
          <a:bodyPr wrap="none" rtlCol="0">
            <a:spAutoFit/>
          </a:bodyPr>
          <a:lstStyle/>
          <a:p>
            <a:r>
              <a:rPr lang="en-US" sz="1400" dirty="0"/>
              <a:t>Has a </a:t>
            </a:r>
            <a:r>
              <a:rPr lang="en-US" sz="1400" dirty="0" err="1"/>
              <a:t>pwd</a:t>
            </a:r>
            <a:endParaRPr lang="en-US" sz="1400" dirty="0"/>
          </a:p>
        </p:txBody>
      </p:sp>
      <p:sp>
        <p:nvSpPr>
          <p:cNvPr id="78" name="TextBox 77">
            <a:extLst>
              <a:ext uri="{FF2B5EF4-FFF2-40B4-BE49-F238E27FC236}">
                <a16:creationId xmlns:a16="http://schemas.microsoft.com/office/drawing/2014/main" id="{2B9C2904-F598-CB4B-8B60-7B5FA2C8E299}"/>
              </a:ext>
            </a:extLst>
          </p:cNvPr>
          <p:cNvSpPr txBox="1"/>
          <p:nvPr/>
        </p:nvSpPr>
        <p:spPr>
          <a:xfrm>
            <a:off x="3636270" y="5537276"/>
            <a:ext cx="1019959" cy="307777"/>
          </a:xfrm>
          <a:prstGeom prst="rect">
            <a:avLst/>
          </a:prstGeom>
          <a:noFill/>
        </p:spPr>
        <p:txBody>
          <a:bodyPr wrap="none" rtlCol="0">
            <a:spAutoFit/>
          </a:bodyPr>
          <a:lstStyle/>
          <a:p>
            <a:r>
              <a:rPr lang="en-US" sz="1400" dirty="0"/>
              <a:t>/home/</a:t>
            </a:r>
            <a:r>
              <a:rPr lang="en-US" sz="1400" dirty="0" err="1"/>
              <a:t>kal</a:t>
            </a:r>
            <a:r>
              <a:rPr lang="en-US" sz="1400" dirty="0"/>
              <a:t>/</a:t>
            </a:r>
          </a:p>
        </p:txBody>
      </p:sp>
      <p:sp>
        <p:nvSpPr>
          <p:cNvPr id="80" name="Can 79">
            <a:extLst>
              <a:ext uri="{FF2B5EF4-FFF2-40B4-BE49-F238E27FC236}">
                <a16:creationId xmlns:a16="http://schemas.microsoft.com/office/drawing/2014/main" id="{3BEFBA1C-916C-4A4E-A096-F5BCEB742913}"/>
              </a:ext>
            </a:extLst>
          </p:cNvPr>
          <p:cNvSpPr/>
          <p:nvPr/>
        </p:nvSpPr>
        <p:spPr>
          <a:xfrm>
            <a:off x="293277" y="4390400"/>
            <a:ext cx="427944" cy="3182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B818A04-F7E1-514D-B960-FA3951D27B28}"/>
              </a:ext>
            </a:extLst>
          </p:cNvPr>
          <p:cNvSpPr txBox="1"/>
          <p:nvPr/>
        </p:nvSpPr>
        <p:spPr>
          <a:xfrm>
            <a:off x="536490" y="4245348"/>
            <a:ext cx="184731" cy="369332"/>
          </a:xfrm>
          <a:prstGeom prst="rect">
            <a:avLst/>
          </a:prstGeom>
          <a:noFill/>
        </p:spPr>
        <p:txBody>
          <a:bodyPr wrap="none" rtlCol="0">
            <a:spAutoFit/>
          </a:bodyPr>
          <a:lstStyle/>
          <a:p>
            <a:endParaRPr lang="en-US" dirty="0"/>
          </a:p>
        </p:txBody>
      </p:sp>
      <p:cxnSp>
        <p:nvCxnSpPr>
          <p:cNvPr id="84" name="Straight Arrow Connector 83">
            <a:extLst>
              <a:ext uri="{FF2B5EF4-FFF2-40B4-BE49-F238E27FC236}">
                <a16:creationId xmlns:a16="http://schemas.microsoft.com/office/drawing/2014/main" id="{773E6EA0-79FC-9741-BE4B-D8D59D733274}"/>
              </a:ext>
            </a:extLst>
          </p:cNvPr>
          <p:cNvCxnSpPr>
            <a:cxnSpLocks/>
            <a:endCxn id="42" idx="2"/>
          </p:cNvCxnSpPr>
          <p:nvPr/>
        </p:nvCxnSpPr>
        <p:spPr>
          <a:xfrm>
            <a:off x="594427" y="2250390"/>
            <a:ext cx="1434791" cy="2462758"/>
          </a:xfrm>
          <a:prstGeom prst="straightConnector1">
            <a:avLst/>
          </a:prstGeom>
          <a:ln w="38100">
            <a:solidFill>
              <a:schemeClr val="bg2">
                <a:lumMod val="75000"/>
              </a:schemeClr>
            </a:solidFill>
            <a:prstDash val="sysDot"/>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87" name="TextBox 86">
            <a:extLst>
              <a:ext uri="{FF2B5EF4-FFF2-40B4-BE49-F238E27FC236}">
                <a16:creationId xmlns:a16="http://schemas.microsoft.com/office/drawing/2014/main" id="{EBD50BDD-AD1E-7048-9EA5-53A055467A07}"/>
              </a:ext>
            </a:extLst>
          </p:cNvPr>
          <p:cNvSpPr txBox="1"/>
          <p:nvPr/>
        </p:nvSpPr>
        <p:spPr>
          <a:xfrm rot="3675588">
            <a:off x="781337" y="3254397"/>
            <a:ext cx="732893" cy="261610"/>
          </a:xfrm>
          <a:prstGeom prst="rect">
            <a:avLst/>
          </a:prstGeom>
          <a:noFill/>
        </p:spPr>
        <p:txBody>
          <a:bodyPr wrap="none" rtlCol="0">
            <a:spAutoFit/>
          </a:bodyPr>
          <a:lstStyle/>
          <a:p>
            <a:r>
              <a:rPr lang="en-US" sz="1100" dirty="0"/>
              <a:t>Pseudo fs</a:t>
            </a:r>
          </a:p>
        </p:txBody>
      </p:sp>
      <p:sp>
        <p:nvSpPr>
          <p:cNvPr id="94" name="TextBox 93">
            <a:extLst>
              <a:ext uri="{FF2B5EF4-FFF2-40B4-BE49-F238E27FC236}">
                <a16:creationId xmlns:a16="http://schemas.microsoft.com/office/drawing/2014/main" id="{CB6DAD1E-DE12-F549-8091-8A3D4FACB54B}"/>
              </a:ext>
            </a:extLst>
          </p:cNvPr>
          <p:cNvSpPr txBox="1"/>
          <p:nvPr/>
        </p:nvSpPr>
        <p:spPr>
          <a:xfrm>
            <a:off x="1628384" y="2141951"/>
            <a:ext cx="1259255" cy="369332"/>
          </a:xfrm>
          <a:prstGeom prst="rect">
            <a:avLst/>
          </a:prstGeom>
          <a:noFill/>
        </p:spPr>
        <p:txBody>
          <a:bodyPr wrap="none" rtlCol="0">
            <a:spAutoFit/>
          </a:bodyPr>
          <a:lstStyle/>
          <a:p>
            <a:r>
              <a:rPr lang="en-US" i="1" dirty="0"/>
              <a:t>mount</a:t>
            </a:r>
            <a:r>
              <a:rPr lang="en-US" dirty="0"/>
              <a:t> root</a:t>
            </a:r>
          </a:p>
        </p:txBody>
      </p:sp>
      <p:cxnSp>
        <p:nvCxnSpPr>
          <p:cNvPr id="96" name="Straight Arrow Connector 95">
            <a:extLst>
              <a:ext uri="{FF2B5EF4-FFF2-40B4-BE49-F238E27FC236}">
                <a16:creationId xmlns:a16="http://schemas.microsoft.com/office/drawing/2014/main" id="{F68583C2-E4B7-1648-AAB5-3F70EEB7D4D5}"/>
              </a:ext>
            </a:extLst>
          </p:cNvPr>
          <p:cNvCxnSpPr>
            <a:cxnSpLocks/>
            <a:stCxn id="47" idx="3"/>
            <a:endCxn id="94" idx="1"/>
          </p:cNvCxnSpPr>
          <p:nvPr/>
        </p:nvCxnSpPr>
        <p:spPr>
          <a:xfrm>
            <a:off x="983397" y="2089893"/>
            <a:ext cx="644987" cy="236724"/>
          </a:xfrm>
          <a:prstGeom prst="straightConnector1">
            <a:avLst/>
          </a:prstGeom>
          <a:ln w="38100">
            <a:solidFill>
              <a:srgbClr val="FF0000"/>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99" name="TextBox 98">
            <a:extLst>
              <a:ext uri="{FF2B5EF4-FFF2-40B4-BE49-F238E27FC236}">
                <a16:creationId xmlns:a16="http://schemas.microsoft.com/office/drawing/2014/main" id="{31495417-D451-E745-8AFF-71117D9760AA}"/>
              </a:ext>
            </a:extLst>
          </p:cNvPr>
          <p:cNvSpPr txBox="1"/>
          <p:nvPr/>
        </p:nvSpPr>
        <p:spPr>
          <a:xfrm>
            <a:off x="113386" y="4669047"/>
            <a:ext cx="797591" cy="369332"/>
          </a:xfrm>
          <a:prstGeom prst="rect">
            <a:avLst/>
          </a:prstGeom>
          <a:noFill/>
        </p:spPr>
        <p:txBody>
          <a:bodyPr wrap="none" rtlCol="0">
            <a:spAutoFit/>
          </a:bodyPr>
          <a:lstStyle/>
          <a:p>
            <a:r>
              <a:rPr lang="en-US" dirty="0" err="1"/>
              <a:t>blkdev</a:t>
            </a:r>
            <a:endParaRPr lang="en-US" dirty="0"/>
          </a:p>
        </p:txBody>
      </p:sp>
      <p:sp>
        <p:nvSpPr>
          <p:cNvPr id="101" name="Oval 100">
            <a:extLst>
              <a:ext uri="{FF2B5EF4-FFF2-40B4-BE49-F238E27FC236}">
                <a16:creationId xmlns:a16="http://schemas.microsoft.com/office/drawing/2014/main" id="{532A134F-6126-2949-A943-3C97ADFCD50B}"/>
              </a:ext>
            </a:extLst>
          </p:cNvPr>
          <p:cNvSpPr/>
          <p:nvPr/>
        </p:nvSpPr>
        <p:spPr>
          <a:xfrm>
            <a:off x="1701830" y="6389070"/>
            <a:ext cx="327388" cy="303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9AFBE386-2484-9E4A-B200-776928133A5F}"/>
              </a:ext>
            </a:extLst>
          </p:cNvPr>
          <p:cNvCxnSpPr>
            <a:cxnSpLocks/>
            <a:stCxn id="65" idx="4"/>
            <a:endCxn id="101" idx="0"/>
          </p:cNvCxnSpPr>
          <p:nvPr/>
        </p:nvCxnSpPr>
        <p:spPr>
          <a:xfrm flipH="1">
            <a:off x="1865524" y="5757494"/>
            <a:ext cx="327388" cy="631576"/>
          </a:xfrm>
          <a:prstGeom prst="straightConnector1">
            <a:avLst/>
          </a:prstGeom>
          <a:ln w="38100">
            <a:solidFill>
              <a:schemeClr val="accent5">
                <a:lumMod val="60000"/>
                <a:lumOff val="40000"/>
              </a:schemeClr>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08" name="Straight Arrow Connector 107">
            <a:extLst>
              <a:ext uri="{FF2B5EF4-FFF2-40B4-BE49-F238E27FC236}">
                <a16:creationId xmlns:a16="http://schemas.microsoft.com/office/drawing/2014/main" id="{EDE06049-5EBD-C943-BEFA-81908B00B406}"/>
              </a:ext>
            </a:extLst>
          </p:cNvPr>
          <p:cNvCxnSpPr>
            <a:cxnSpLocks/>
            <a:stCxn id="60" idx="4"/>
            <a:endCxn id="101" idx="6"/>
          </p:cNvCxnSpPr>
          <p:nvPr/>
        </p:nvCxnSpPr>
        <p:spPr>
          <a:xfrm flipH="1">
            <a:off x="2029218" y="5770954"/>
            <a:ext cx="761636" cy="769994"/>
          </a:xfrm>
          <a:prstGeom prst="straightConnector1">
            <a:avLst/>
          </a:prstGeom>
          <a:ln w="38100">
            <a:solidFill>
              <a:schemeClr val="bg2">
                <a:lumMod val="75000"/>
              </a:schemeClr>
            </a:solidFill>
            <a:prstDash val="sysDot"/>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11" name="TextBox 110">
            <a:extLst>
              <a:ext uri="{FF2B5EF4-FFF2-40B4-BE49-F238E27FC236}">
                <a16:creationId xmlns:a16="http://schemas.microsoft.com/office/drawing/2014/main" id="{1CADB348-553F-8D47-87A9-3181AF41389D}"/>
              </a:ext>
            </a:extLst>
          </p:cNvPr>
          <p:cNvSpPr txBox="1"/>
          <p:nvPr/>
        </p:nvSpPr>
        <p:spPr>
          <a:xfrm>
            <a:off x="2228850" y="6072188"/>
            <a:ext cx="184731" cy="369332"/>
          </a:xfrm>
          <a:prstGeom prst="rect">
            <a:avLst/>
          </a:prstGeom>
          <a:noFill/>
        </p:spPr>
        <p:txBody>
          <a:bodyPr wrap="none" rtlCol="0">
            <a:spAutoFit/>
          </a:bodyPr>
          <a:lstStyle/>
          <a:p>
            <a:endParaRPr lang="en-US" dirty="0"/>
          </a:p>
        </p:txBody>
      </p:sp>
      <p:sp>
        <p:nvSpPr>
          <p:cNvPr id="112" name="TextBox 111">
            <a:extLst>
              <a:ext uri="{FF2B5EF4-FFF2-40B4-BE49-F238E27FC236}">
                <a16:creationId xmlns:a16="http://schemas.microsoft.com/office/drawing/2014/main" id="{E978C113-9B11-DC42-AE7A-7F4556C79B2E}"/>
              </a:ext>
            </a:extLst>
          </p:cNvPr>
          <p:cNvSpPr txBox="1"/>
          <p:nvPr/>
        </p:nvSpPr>
        <p:spPr>
          <a:xfrm rot="18619511">
            <a:off x="2092253" y="6027136"/>
            <a:ext cx="914225" cy="276999"/>
          </a:xfrm>
          <a:prstGeom prst="rect">
            <a:avLst/>
          </a:prstGeom>
          <a:noFill/>
        </p:spPr>
        <p:txBody>
          <a:bodyPr wrap="none" rtlCol="0">
            <a:spAutoFit/>
          </a:bodyPr>
          <a:lstStyle/>
          <a:p>
            <a:r>
              <a:rPr lang="en-US" sz="1200" dirty="0"/>
              <a:t>Bind mount</a:t>
            </a:r>
            <a:endParaRPr lang="en-US" dirty="0"/>
          </a:p>
        </p:txBody>
      </p:sp>
      <p:cxnSp>
        <p:nvCxnSpPr>
          <p:cNvPr id="113" name="Straight Arrow Connector 112">
            <a:extLst>
              <a:ext uri="{FF2B5EF4-FFF2-40B4-BE49-F238E27FC236}">
                <a16:creationId xmlns:a16="http://schemas.microsoft.com/office/drawing/2014/main" id="{59199C41-CD28-1642-B31A-E17D6E795883}"/>
              </a:ext>
            </a:extLst>
          </p:cNvPr>
          <p:cNvCxnSpPr>
            <a:cxnSpLocks/>
            <a:stCxn id="83" idx="3"/>
          </p:cNvCxnSpPr>
          <p:nvPr/>
        </p:nvCxnSpPr>
        <p:spPr>
          <a:xfrm flipV="1">
            <a:off x="721221" y="4107602"/>
            <a:ext cx="1389844" cy="322412"/>
          </a:xfrm>
          <a:prstGeom prst="straightConnector1">
            <a:avLst/>
          </a:prstGeom>
          <a:ln w="38100">
            <a:solidFill>
              <a:schemeClr val="bg2">
                <a:lumMod val="75000"/>
              </a:schemeClr>
            </a:solidFill>
            <a:prstDash val="sysDot"/>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18" name="TextBox 117">
            <a:extLst>
              <a:ext uri="{FF2B5EF4-FFF2-40B4-BE49-F238E27FC236}">
                <a16:creationId xmlns:a16="http://schemas.microsoft.com/office/drawing/2014/main" id="{3A904BC0-B9D2-C64F-8F74-8C2DB058396E}"/>
              </a:ext>
            </a:extLst>
          </p:cNvPr>
          <p:cNvSpPr txBox="1"/>
          <p:nvPr/>
        </p:nvSpPr>
        <p:spPr>
          <a:xfrm rot="20823811">
            <a:off x="1072727" y="4240978"/>
            <a:ext cx="564578" cy="261610"/>
          </a:xfrm>
          <a:prstGeom prst="rect">
            <a:avLst/>
          </a:prstGeom>
          <a:noFill/>
        </p:spPr>
        <p:txBody>
          <a:bodyPr wrap="none" rtlCol="0">
            <a:spAutoFit/>
          </a:bodyPr>
          <a:lstStyle/>
          <a:p>
            <a:r>
              <a:rPr lang="en-US" sz="1100" dirty="0"/>
              <a:t>mount</a:t>
            </a:r>
          </a:p>
        </p:txBody>
      </p:sp>
      <p:cxnSp>
        <p:nvCxnSpPr>
          <p:cNvPr id="119" name="Straight Arrow Connector 118">
            <a:extLst>
              <a:ext uri="{FF2B5EF4-FFF2-40B4-BE49-F238E27FC236}">
                <a16:creationId xmlns:a16="http://schemas.microsoft.com/office/drawing/2014/main" id="{E6142071-C290-6B4C-AF8F-971498B56465}"/>
              </a:ext>
            </a:extLst>
          </p:cNvPr>
          <p:cNvCxnSpPr>
            <a:cxnSpLocks/>
            <a:stCxn id="16" idx="2"/>
            <a:endCxn id="123" idx="0"/>
          </p:cNvCxnSpPr>
          <p:nvPr/>
        </p:nvCxnSpPr>
        <p:spPr>
          <a:xfrm>
            <a:off x="5482225" y="2520068"/>
            <a:ext cx="568812" cy="3576283"/>
          </a:xfrm>
          <a:prstGeom prst="straightConnector1">
            <a:avLst/>
          </a:prstGeom>
          <a:ln w="38100">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23" name="Rounded Rectangle 122">
            <a:extLst>
              <a:ext uri="{FF2B5EF4-FFF2-40B4-BE49-F238E27FC236}">
                <a16:creationId xmlns:a16="http://schemas.microsoft.com/office/drawing/2014/main" id="{051A07B7-BE93-8849-BDEC-AC06B7E8F71D}"/>
              </a:ext>
            </a:extLst>
          </p:cNvPr>
          <p:cNvSpPr/>
          <p:nvPr/>
        </p:nvSpPr>
        <p:spPr>
          <a:xfrm>
            <a:off x="4718466" y="6096351"/>
            <a:ext cx="2665142" cy="423744"/>
          </a:xfrm>
          <a:prstGeom prst="roundRect">
            <a:avLst>
              <a:gd name="adj" fmla="val 714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Network Stack</a:t>
            </a:r>
          </a:p>
        </p:txBody>
      </p:sp>
      <p:sp>
        <p:nvSpPr>
          <p:cNvPr id="126" name="TextBox 125">
            <a:extLst>
              <a:ext uri="{FF2B5EF4-FFF2-40B4-BE49-F238E27FC236}">
                <a16:creationId xmlns:a16="http://schemas.microsoft.com/office/drawing/2014/main" id="{2BD57C91-95D8-B94F-B954-D3B57C6F5361}"/>
              </a:ext>
            </a:extLst>
          </p:cNvPr>
          <p:cNvSpPr txBox="1"/>
          <p:nvPr/>
        </p:nvSpPr>
        <p:spPr>
          <a:xfrm rot="4771413">
            <a:off x="5553108" y="3497995"/>
            <a:ext cx="510076" cy="307777"/>
          </a:xfrm>
          <a:prstGeom prst="rect">
            <a:avLst/>
          </a:prstGeom>
          <a:noFill/>
        </p:spPr>
        <p:txBody>
          <a:bodyPr wrap="none" rtlCol="0">
            <a:spAutoFit/>
          </a:bodyPr>
          <a:lstStyle/>
          <a:p>
            <a:r>
              <a:rPr lang="en-US" sz="1400" dirty="0"/>
              <a:t>uses</a:t>
            </a:r>
          </a:p>
        </p:txBody>
      </p:sp>
      <p:sp>
        <p:nvSpPr>
          <p:cNvPr id="128" name="TextBox 127">
            <a:extLst>
              <a:ext uri="{FF2B5EF4-FFF2-40B4-BE49-F238E27FC236}">
                <a16:creationId xmlns:a16="http://schemas.microsoft.com/office/drawing/2014/main" id="{46258254-7784-0344-8E2A-F537B09EBAD8}"/>
              </a:ext>
            </a:extLst>
          </p:cNvPr>
          <p:cNvSpPr txBox="1"/>
          <p:nvPr/>
        </p:nvSpPr>
        <p:spPr>
          <a:xfrm>
            <a:off x="7641937" y="1084687"/>
            <a:ext cx="4302413" cy="5509200"/>
          </a:xfrm>
          <a:prstGeom prst="rect">
            <a:avLst/>
          </a:prstGeom>
          <a:noFill/>
        </p:spPr>
        <p:txBody>
          <a:bodyPr wrap="square" rtlCol="0">
            <a:spAutoFit/>
          </a:bodyPr>
          <a:lstStyle/>
          <a:p>
            <a:r>
              <a:rPr lang="en-US" sz="1600" dirty="0"/>
              <a:t>Kernel starts an </a:t>
            </a:r>
            <a:r>
              <a:rPr lang="en-US" sz="1600" dirty="0" err="1"/>
              <a:t>init</a:t>
            </a:r>
            <a:r>
              <a:rPr lang="en-US" sz="1600" dirty="0"/>
              <a:t> proc (PID:1) which can start other process using </a:t>
            </a:r>
            <a:r>
              <a:rPr lang="en-US" sz="1600" dirty="0">
                <a:highlight>
                  <a:srgbClr val="C0C0C0"/>
                </a:highlight>
              </a:rPr>
              <a:t>clone(2)</a:t>
            </a:r>
            <a:r>
              <a:rPr lang="en-US" sz="1600" dirty="0"/>
              <a:t> + </a:t>
            </a:r>
            <a:r>
              <a:rPr lang="en-US" sz="1600" dirty="0">
                <a:highlight>
                  <a:srgbClr val="C0C0C0"/>
                </a:highlight>
              </a:rPr>
              <a:t>execve(2)</a:t>
            </a:r>
            <a:r>
              <a:rPr lang="en-US" sz="1600" dirty="0"/>
              <a:t> replacing current executable by a different elf file. A proc always points to an executable and command line </a:t>
            </a:r>
            <a:r>
              <a:rPr lang="en-US" sz="1600" dirty="0" err="1"/>
              <a:t>args</a:t>
            </a:r>
            <a:r>
              <a:rPr lang="en-US" sz="1600" dirty="0"/>
              <a:t>.</a:t>
            </a:r>
          </a:p>
          <a:p>
            <a:endParaRPr lang="en-US" sz="1600" dirty="0"/>
          </a:p>
          <a:p>
            <a:r>
              <a:rPr lang="en-US" sz="1600" dirty="0"/>
              <a:t>The proc uses the </a:t>
            </a:r>
            <a:r>
              <a:rPr lang="en-US" sz="1600" i="1" dirty="0"/>
              <a:t>current user</a:t>
            </a:r>
            <a:r>
              <a:rPr lang="en-US" sz="1600" dirty="0"/>
              <a:t> unless sticky bits are set. Proc acquires and inherits capabilities which allows it to perform various functions.</a:t>
            </a:r>
          </a:p>
          <a:p>
            <a:endParaRPr lang="en-US" sz="1600" dirty="0"/>
          </a:p>
          <a:p>
            <a:r>
              <a:rPr lang="en-US" sz="1600" dirty="0"/>
              <a:t>Proc has an </a:t>
            </a:r>
            <a:r>
              <a:rPr lang="en-US" sz="1600" i="1" dirty="0"/>
              <a:t>inherited</a:t>
            </a:r>
            <a:r>
              <a:rPr lang="en-US" sz="1600" dirty="0"/>
              <a:t> root (the root of mount  tree). The root is used to find shared objects that may be referenced via the elf (via </a:t>
            </a:r>
            <a:r>
              <a:rPr lang="en-US" sz="1600" dirty="0">
                <a:highlight>
                  <a:srgbClr val="C0C0C0"/>
                </a:highlight>
              </a:rPr>
              <a:t>LD_LIBRARY_PATH</a:t>
            </a:r>
            <a:r>
              <a:rPr lang="en-US" sz="1600" dirty="0"/>
              <a:t>). The mount tree itself is where various pseudo file systems offered by the kernel and </a:t>
            </a:r>
            <a:r>
              <a:rPr lang="en-US" sz="1600" dirty="0" err="1"/>
              <a:t>blkdev</a:t>
            </a:r>
            <a:r>
              <a:rPr lang="en-US" sz="1600" dirty="0"/>
              <a:t>(s) can be mounted at any leaf. Additionally, it has a </a:t>
            </a:r>
            <a:r>
              <a:rPr lang="en-US" sz="1600" dirty="0" err="1"/>
              <a:t>pwd</a:t>
            </a:r>
            <a:r>
              <a:rPr lang="en-US" sz="1600" dirty="0"/>
              <a:t> pointing to where the executable started. Proc also uses the networking stack via various </a:t>
            </a:r>
            <a:r>
              <a:rPr lang="en-US" sz="1600" dirty="0" err="1"/>
              <a:t>syscalls</a:t>
            </a:r>
            <a:r>
              <a:rPr lang="en-US" sz="1600" dirty="0"/>
              <a:t>.</a:t>
            </a:r>
          </a:p>
          <a:p>
            <a:endParaRPr lang="en-US" sz="1600" dirty="0"/>
          </a:p>
          <a:p>
            <a:r>
              <a:rPr lang="en-US" sz="1600" dirty="0"/>
              <a:t>Any proc is allowed to use *all* system resources unless stated differently by </a:t>
            </a:r>
            <a:r>
              <a:rPr lang="en-US" sz="1600" dirty="0" err="1"/>
              <a:t>rlimits</a:t>
            </a:r>
            <a:r>
              <a:rPr lang="en-US" sz="1600" dirty="0"/>
              <a:t>/</a:t>
            </a:r>
            <a:r>
              <a:rPr lang="en-US" sz="1600" dirty="0" err="1"/>
              <a:t>ulimits</a:t>
            </a:r>
            <a:r>
              <a:rPr lang="en-US" sz="1600" dirty="0"/>
              <a:t>.</a:t>
            </a:r>
          </a:p>
        </p:txBody>
      </p:sp>
      <p:sp>
        <p:nvSpPr>
          <p:cNvPr id="129" name="TextBox 128">
            <a:extLst>
              <a:ext uri="{FF2B5EF4-FFF2-40B4-BE49-F238E27FC236}">
                <a16:creationId xmlns:a16="http://schemas.microsoft.com/office/drawing/2014/main" id="{1C2F10F3-8E02-044C-B730-7098DFAD588B}"/>
              </a:ext>
            </a:extLst>
          </p:cNvPr>
          <p:cNvSpPr txBox="1"/>
          <p:nvPr/>
        </p:nvSpPr>
        <p:spPr>
          <a:xfrm>
            <a:off x="3100388" y="4586288"/>
            <a:ext cx="606256" cy="276999"/>
          </a:xfrm>
          <a:prstGeom prst="rect">
            <a:avLst/>
          </a:prstGeom>
          <a:noFill/>
        </p:spPr>
        <p:txBody>
          <a:bodyPr wrap="none" rtlCol="0">
            <a:spAutoFit/>
          </a:bodyPr>
          <a:lstStyle/>
          <a:p>
            <a:r>
              <a:rPr lang="en-US" sz="1200" dirty="0"/>
              <a:t>/home</a:t>
            </a:r>
            <a:endParaRPr lang="en-US" dirty="0"/>
          </a:p>
        </p:txBody>
      </p:sp>
    </p:spTree>
    <p:extLst>
      <p:ext uri="{BB962C8B-B14F-4D97-AF65-F5344CB8AC3E}">
        <p14:creationId xmlns:p14="http://schemas.microsoft.com/office/powerpoint/2010/main" val="259596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2971326" cy="369332"/>
          </a:xfrm>
          <a:prstGeom prst="rect">
            <a:avLst/>
          </a:prstGeom>
          <a:noFill/>
        </p:spPr>
        <p:txBody>
          <a:bodyPr wrap="none" rtlCol="0">
            <a:spAutoFit/>
          </a:bodyPr>
          <a:lstStyle/>
          <a:p>
            <a:r>
              <a:rPr lang="en-US" b="1" dirty="0"/>
              <a:t>Let us remember something..</a:t>
            </a:r>
            <a:endParaRPr lang="en-US" dirty="0"/>
          </a:p>
        </p:txBody>
      </p:sp>
      <p:sp>
        <p:nvSpPr>
          <p:cNvPr id="2" name="TextBox 1">
            <a:extLst>
              <a:ext uri="{FF2B5EF4-FFF2-40B4-BE49-F238E27FC236}">
                <a16:creationId xmlns:a16="http://schemas.microsoft.com/office/drawing/2014/main" id="{FD5E4D88-6A62-7C44-B4BE-51DB753279E6}"/>
              </a:ext>
            </a:extLst>
          </p:cNvPr>
          <p:cNvSpPr txBox="1"/>
          <p:nvPr/>
        </p:nvSpPr>
        <p:spPr>
          <a:xfrm>
            <a:off x="114301" y="369332"/>
            <a:ext cx="1175861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Applications and tools that are interested in interacting anything offered by the kernel have one of three ways (two really):</a:t>
            </a:r>
          </a:p>
          <a:p>
            <a:pPr marL="742950" lvl="1" indent="-285750">
              <a:buFont typeface="Arial" panose="020B0604020202020204" pitchFamily="34" charset="0"/>
              <a:buChar char="•"/>
            </a:pPr>
            <a:r>
              <a:rPr lang="en-US" sz="2400" dirty="0"/>
              <a:t>Execute a syscall against the kernel interface</a:t>
            </a:r>
          </a:p>
          <a:p>
            <a:pPr marL="742950" lvl="1" indent="-285750">
              <a:buFont typeface="Arial" panose="020B0604020202020204" pitchFamily="34" charset="0"/>
              <a:buChar char="•"/>
            </a:pPr>
            <a:r>
              <a:rPr lang="en-US" sz="2400" dirty="0"/>
              <a:t>Execute an </a:t>
            </a:r>
            <a:r>
              <a:rPr lang="en-US" sz="2400" dirty="0" err="1"/>
              <a:t>ioctl</a:t>
            </a:r>
            <a:r>
              <a:rPr lang="en-US" sz="2400" dirty="0"/>
              <a:t> (which is also syscall) against a device file.</a:t>
            </a:r>
          </a:p>
          <a:p>
            <a:pPr marL="742950" lvl="1" indent="-285750">
              <a:buFont typeface="Arial" panose="020B0604020202020204" pitchFamily="34" charset="0"/>
              <a:buChar char="•"/>
            </a:pPr>
            <a:r>
              <a:rPr lang="en-US" sz="2400" dirty="0"/>
              <a:t>Read from or write to one or more files offered by kernel pseudo file systems such as </a:t>
            </a:r>
            <a:r>
              <a:rPr lang="en-US" sz="2400" dirty="0" err="1">
                <a:highlight>
                  <a:srgbClr val="C0C0C0"/>
                </a:highlight>
              </a:rPr>
              <a:t>procfs</a:t>
            </a:r>
            <a:r>
              <a:rPr lang="en-US" sz="2400" dirty="0"/>
              <a:t> or </a:t>
            </a:r>
            <a:r>
              <a:rPr lang="en-US" sz="2400" dirty="0" err="1">
                <a:highlight>
                  <a:srgbClr val="C0C0C0"/>
                </a:highlight>
              </a:rPr>
              <a:t>sysfs</a:t>
            </a:r>
            <a:r>
              <a:rPr lang="en-US" sz="2400" dirty="0"/>
              <a:t>. Or read/write one of the many aux config files such as </a:t>
            </a:r>
            <a:r>
              <a:rPr lang="en-US" sz="2400" dirty="0">
                <a:highlight>
                  <a:srgbClr val="C0C0C0"/>
                </a:highlight>
              </a:rPr>
              <a:t>/</a:t>
            </a:r>
            <a:r>
              <a:rPr lang="en-US" sz="2400" dirty="0" err="1">
                <a:highlight>
                  <a:srgbClr val="C0C0C0"/>
                </a:highlight>
              </a:rPr>
              <a:t>etc</a:t>
            </a:r>
            <a:r>
              <a:rPr lang="en-US" sz="2400" dirty="0">
                <a:highlight>
                  <a:srgbClr val="C0C0C0"/>
                </a:highlight>
              </a:rPr>
              <a:t>/hosts</a:t>
            </a:r>
            <a:r>
              <a:rPr lang="en-US" sz="2400" dirty="0"/>
              <a:t> or /</a:t>
            </a:r>
            <a:r>
              <a:rPr lang="en-US" sz="2400" dirty="0" err="1"/>
              <a:t>etc</a:t>
            </a:r>
            <a:r>
              <a:rPr lang="en-US" sz="2400" dirty="0"/>
              <a:t>/hostname.</a:t>
            </a:r>
          </a:p>
          <a:p>
            <a:pPr marL="742950" lvl="1" indent="-285750">
              <a:buFont typeface="Arial" panose="020B0604020202020204" pitchFamily="34" charset="0"/>
              <a:buChar char="•"/>
            </a:pPr>
            <a:r>
              <a:rPr lang="en-US" sz="2400" dirty="0"/>
              <a:t>IOW </a:t>
            </a:r>
            <a:r>
              <a:rPr lang="en-US" sz="2400" b="1" i="1" dirty="0"/>
              <a:t>root env</a:t>
            </a:r>
            <a:r>
              <a:rPr lang="en-US" sz="2400" dirty="0"/>
              <a:t> and </a:t>
            </a:r>
            <a:r>
              <a:rPr lang="en-US" sz="2400" b="1" i="1" dirty="0"/>
              <a:t>mount tree</a:t>
            </a:r>
            <a:r>
              <a:rPr lang="en-US" sz="2400" dirty="0"/>
              <a:t> are windows to the guts and gore of kernel. </a:t>
            </a:r>
          </a:p>
          <a:p>
            <a:pPr marL="285750" indent="-285750">
              <a:buFont typeface="Arial" panose="020B0604020202020204" pitchFamily="34" charset="0"/>
              <a:buChar char="•"/>
            </a:pPr>
            <a:r>
              <a:rPr lang="en-US" sz="2400" b="1" dirty="0"/>
              <a:t>Putting capabilities together</a:t>
            </a:r>
            <a:r>
              <a:rPr lang="en-US" sz="2400" dirty="0"/>
              <a:t>:</a:t>
            </a:r>
          </a:p>
          <a:p>
            <a:pPr marL="1200150" lvl="2" indent="-285750">
              <a:buFont typeface="Arial" panose="020B0604020202020204" pitchFamily="34" charset="0"/>
              <a:buChar char="•"/>
            </a:pPr>
            <a:r>
              <a:rPr lang="en-US" sz="2400" dirty="0"/>
              <a:t>Namespaces and chroot limit what a process </a:t>
            </a:r>
            <a:r>
              <a:rPr lang="en-US" sz="2400" b="1" i="1" dirty="0"/>
              <a:t>can see</a:t>
            </a:r>
            <a:r>
              <a:rPr lang="en-US" sz="2400" dirty="0"/>
              <a:t>.</a:t>
            </a:r>
          </a:p>
          <a:p>
            <a:pPr marL="1200150" lvl="2" indent="-285750">
              <a:buFont typeface="Arial" panose="020B0604020202020204" pitchFamily="34" charset="0"/>
              <a:buChar char="•"/>
            </a:pPr>
            <a:r>
              <a:rPr lang="en-US" sz="2400" dirty="0" err="1"/>
              <a:t>CGroups</a:t>
            </a:r>
            <a:r>
              <a:rPr lang="en-US" sz="2400" dirty="0"/>
              <a:t> limits </a:t>
            </a:r>
            <a:r>
              <a:rPr lang="en-US" sz="2400" b="1" i="1" dirty="0"/>
              <a:t>resource</a:t>
            </a:r>
            <a:r>
              <a:rPr lang="en-US" sz="2400" dirty="0"/>
              <a:t> process </a:t>
            </a:r>
            <a:r>
              <a:rPr lang="en-US" sz="2400" b="1" i="1" dirty="0"/>
              <a:t>can use</a:t>
            </a:r>
            <a:r>
              <a:rPr lang="en-US" sz="2400" dirty="0"/>
              <a:t>.</a:t>
            </a:r>
          </a:p>
          <a:p>
            <a:pPr marL="1200150" lvl="2" indent="-285750">
              <a:buFont typeface="Arial" panose="020B0604020202020204" pitchFamily="34" charset="0"/>
              <a:buChar char="•"/>
            </a:pPr>
            <a:r>
              <a:rPr lang="en-US" sz="2400" dirty="0"/>
              <a:t>Linux Capabilities limit what a process </a:t>
            </a:r>
            <a:r>
              <a:rPr lang="en-US" sz="2400" b="1" dirty="0"/>
              <a:t>can do</a:t>
            </a:r>
            <a:r>
              <a:rPr lang="en-US" sz="2400" dirty="0"/>
              <a:t>.</a:t>
            </a:r>
          </a:p>
        </p:txBody>
      </p:sp>
    </p:spTree>
    <p:extLst>
      <p:ext uri="{BB962C8B-B14F-4D97-AF65-F5344CB8AC3E}">
        <p14:creationId xmlns:p14="http://schemas.microsoft.com/office/powerpoint/2010/main" val="329685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76131-DE59-154B-BB15-2177715D16CE}"/>
              </a:ext>
            </a:extLst>
          </p:cNvPr>
          <p:cNvSpPr>
            <a:spLocks noGrp="1"/>
          </p:cNvSpPr>
          <p:nvPr>
            <p:ph type="title"/>
          </p:nvPr>
        </p:nvSpPr>
        <p:spPr/>
        <p:txBody>
          <a:bodyPr/>
          <a:lstStyle/>
          <a:p>
            <a:r>
              <a:rPr lang="en-US" dirty="0"/>
              <a:t>Chroot and Namespaces</a:t>
            </a:r>
          </a:p>
        </p:txBody>
      </p:sp>
      <p:sp>
        <p:nvSpPr>
          <p:cNvPr id="5" name="Text Placeholder 4">
            <a:extLst>
              <a:ext uri="{FF2B5EF4-FFF2-40B4-BE49-F238E27FC236}">
                <a16:creationId xmlns:a16="http://schemas.microsoft.com/office/drawing/2014/main" id="{A144C602-B299-3947-A7DC-E1623904CF01}"/>
              </a:ext>
            </a:extLst>
          </p:cNvPr>
          <p:cNvSpPr>
            <a:spLocks noGrp="1"/>
          </p:cNvSpPr>
          <p:nvPr>
            <p:ph type="body" idx="1"/>
          </p:nvPr>
        </p:nvSpPr>
        <p:spPr/>
        <p:txBody>
          <a:bodyPr/>
          <a:lstStyle/>
          <a:p>
            <a:r>
              <a:rPr lang="en-US" dirty="0"/>
              <a:t>Limit what them procs can see</a:t>
            </a:r>
          </a:p>
        </p:txBody>
      </p:sp>
    </p:spTree>
    <p:extLst>
      <p:ext uri="{BB962C8B-B14F-4D97-AF65-F5344CB8AC3E}">
        <p14:creationId xmlns:p14="http://schemas.microsoft.com/office/powerpoint/2010/main" val="25492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1831720" cy="369332"/>
          </a:xfrm>
          <a:prstGeom prst="rect">
            <a:avLst/>
          </a:prstGeom>
          <a:noFill/>
        </p:spPr>
        <p:txBody>
          <a:bodyPr wrap="none" rtlCol="0">
            <a:spAutoFit/>
          </a:bodyPr>
          <a:lstStyle/>
          <a:p>
            <a:r>
              <a:rPr lang="en-US" b="1" dirty="0"/>
              <a:t>To Change a Root</a:t>
            </a:r>
            <a:endParaRPr lang="en-US" dirty="0"/>
          </a:p>
        </p:txBody>
      </p:sp>
      <p:sp>
        <p:nvSpPr>
          <p:cNvPr id="4" name="Oval 3">
            <a:extLst>
              <a:ext uri="{FF2B5EF4-FFF2-40B4-BE49-F238E27FC236}">
                <a16:creationId xmlns:a16="http://schemas.microsoft.com/office/drawing/2014/main" id="{9AC850A4-18E2-C840-9B65-A0F9296D4DA4}"/>
              </a:ext>
            </a:extLst>
          </p:cNvPr>
          <p:cNvSpPr/>
          <p:nvPr/>
        </p:nvSpPr>
        <p:spPr>
          <a:xfrm>
            <a:off x="529015" y="1231267"/>
            <a:ext cx="327388" cy="303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BAE55C3-0C6A-3445-9DEB-3FD12376B292}"/>
              </a:ext>
            </a:extLst>
          </p:cNvPr>
          <p:cNvSpPr/>
          <p:nvPr/>
        </p:nvSpPr>
        <p:spPr>
          <a:xfrm>
            <a:off x="529015" y="1975231"/>
            <a:ext cx="327388" cy="303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DDFE85B6-3E56-5949-9C33-7014EC4159CE}"/>
              </a:ext>
            </a:extLst>
          </p:cNvPr>
          <p:cNvCxnSpPr>
            <a:cxnSpLocks/>
            <a:stCxn id="4" idx="4"/>
            <a:endCxn id="5" idx="0"/>
          </p:cNvCxnSpPr>
          <p:nvPr/>
        </p:nvCxnSpPr>
        <p:spPr>
          <a:xfrm>
            <a:off x="692709" y="1535023"/>
            <a:ext cx="0" cy="440208"/>
          </a:xfrm>
          <a:prstGeom prst="straightConnector1">
            <a:avLst/>
          </a:prstGeom>
          <a:ln w="38100">
            <a:solidFill>
              <a:schemeClr val="accent5">
                <a:lumMod val="60000"/>
                <a:lumOff val="40000"/>
              </a:schemeClr>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6D342E52-355D-5049-A933-66A45FE7D74B}"/>
              </a:ext>
            </a:extLst>
          </p:cNvPr>
          <p:cNvSpPr txBox="1"/>
          <p:nvPr/>
        </p:nvSpPr>
        <p:spPr>
          <a:xfrm>
            <a:off x="240916" y="1159243"/>
            <a:ext cx="274434" cy="369332"/>
          </a:xfrm>
          <a:prstGeom prst="rect">
            <a:avLst/>
          </a:prstGeom>
          <a:noFill/>
        </p:spPr>
        <p:txBody>
          <a:bodyPr wrap="none" rtlCol="0">
            <a:spAutoFit/>
          </a:bodyPr>
          <a:lstStyle/>
          <a:p>
            <a:r>
              <a:rPr lang="en-US" dirty="0"/>
              <a:t>/</a:t>
            </a:r>
          </a:p>
        </p:txBody>
      </p:sp>
      <p:sp>
        <p:nvSpPr>
          <p:cNvPr id="8" name="Oval 7">
            <a:extLst>
              <a:ext uri="{FF2B5EF4-FFF2-40B4-BE49-F238E27FC236}">
                <a16:creationId xmlns:a16="http://schemas.microsoft.com/office/drawing/2014/main" id="{5B3BA6EE-F149-934A-B680-E3606505942D}"/>
              </a:ext>
            </a:extLst>
          </p:cNvPr>
          <p:cNvSpPr/>
          <p:nvPr/>
        </p:nvSpPr>
        <p:spPr>
          <a:xfrm>
            <a:off x="1127755" y="2005211"/>
            <a:ext cx="327388" cy="303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66454E26-31C6-7A4C-AA39-01BB75FD0334}"/>
              </a:ext>
            </a:extLst>
          </p:cNvPr>
          <p:cNvCxnSpPr>
            <a:cxnSpLocks/>
            <a:stCxn id="4" idx="4"/>
            <a:endCxn id="8" idx="0"/>
          </p:cNvCxnSpPr>
          <p:nvPr/>
        </p:nvCxnSpPr>
        <p:spPr>
          <a:xfrm>
            <a:off x="692709" y="1535023"/>
            <a:ext cx="598740" cy="470188"/>
          </a:xfrm>
          <a:prstGeom prst="straightConnector1">
            <a:avLst/>
          </a:prstGeom>
          <a:ln w="38100">
            <a:solidFill>
              <a:schemeClr val="accent5">
                <a:lumMod val="60000"/>
                <a:lumOff val="40000"/>
              </a:schemeClr>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0" name="Oval 9">
            <a:extLst>
              <a:ext uri="{FF2B5EF4-FFF2-40B4-BE49-F238E27FC236}">
                <a16:creationId xmlns:a16="http://schemas.microsoft.com/office/drawing/2014/main" id="{1A0A0394-43C1-B542-9DB3-ED149137B757}"/>
              </a:ext>
            </a:extLst>
          </p:cNvPr>
          <p:cNvSpPr/>
          <p:nvPr/>
        </p:nvSpPr>
        <p:spPr>
          <a:xfrm>
            <a:off x="1126957" y="2881159"/>
            <a:ext cx="327388" cy="303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72BE1ED-1977-0242-BE8C-3C32F0D54274}"/>
              </a:ext>
            </a:extLst>
          </p:cNvPr>
          <p:cNvCxnSpPr>
            <a:cxnSpLocks/>
            <a:stCxn id="8" idx="4"/>
            <a:endCxn id="10" idx="0"/>
          </p:cNvCxnSpPr>
          <p:nvPr/>
        </p:nvCxnSpPr>
        <p:spPr>
          <a:xfrm flipH="1">
            <a:off x="1290651" y="2308967"/>
            <a:ext cx="798" cy="572192"/>
          </a:xfrm>
          <a:prstGeom prst="straightConnector1">
            <a:avLst/>
          </a:prstGeom>
          <a:ln w="38100">
            <a:solidFill>
              <a:schemeClr val="accent5">
                <a:lumMod val="60000"/>
                <a:lumOff val="40000"/>
              </a:schemeClr>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3" name="Oval 12">
            <a:extLst>
              <a:ext uri="{FF2B5EF4-FFF2-40B4-BE49-F238E27FC236}">
                <a16:creationId xmlns:a16="http://schemas.microsoft.com/office/drawing/2014/main" id="{BF9CCD1F-AF5D-2B4F-9640-66FA9AFDF2F8}"/>
              </a:ext>
            </a:extLst>
          </p:cNvPr>
          <p:cNvSpPr/>
          <p:nvPr/>
        </p:nvSpPr>
        <p:spPr>
          <a:xfrm>
            <a:off x="529015" y="2867699"/>
            <a:ext cx="327388" cy="303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7FECE2A-89A6-224F-BCA5-866A6491968F}"/>
              </a:ext>
            </a:extLst>
          </p:cNvPr>
          <p:cNvSpPr/>
          <p:nvPr/>
        </p:nvSpPr>
        <p:spPr>
          <a:xfrm>
            <a:off x="1714448" y="2893685"/>
            <a:ext cx="327388" cy="303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FA316752-08FD-DE45-A7A2-B5C02268D471}"/>
              </a:ext>
            </a:extLst>
          </p:cNvPr>
          <p:cNvCxnSpPr>
            <a:cxnSpLocks/>
            <a:stCxn id="8" idx="4"/>
            <a:endCxn id="14" idx="0"/>
          </p:cNvCxnSpPr>
          <p:nvPr/>
        </p:nvCxnSpPr>
        <p:spPr>
          <a:xfrm>
            <a:off x="1291449" y="2308967"/>
            <a:ext cx="586693" cy="584718"/>
          </a:xfrm>
          <a:prstGeom prst="straightConnector1">
            <a:avLst/>
          </a:prstGeom>
          <a:ln w="38100">
            <a:solidFill>
              <a:schemeClr val="accent5">
                <a:lumMod val="60000"/>
                <a:lumOff val="40000"/>
              </a:schemeClr>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EF746887-DCB3-0E4A-BEBE-B601F713ECDC}"/>
              </a:ext>
            </a:extLst>
          </p:cNvPr>
          <p:cNvCxnSpPr>
            <a:cxnSpLocks/>
            <a:endCxn id="13" idx="0"/>
          </p:cNvCxnSpPr>
          <p:nvPr/>
        </p:nvCxnSpPr>
        <p:spPr>
          <a:xfrm>
            <a:off x="692709" y="2278987"/>
            <a:ext cx="0" cy="588712"/>
          </a:xfrm>
          <a:prstGeom prst="straightConnector1">
            <a:avLst/>
          </a:prstGeom>
          <a:ln w="38100">
            <a:solidFill>
              <a:schemeClr val="accent5">
                <a:lumMod val="60000"/>
                <a:lumOff val="40000"/>
              </a:schemeClr>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48698BA0-A735-6E4E-A8DF-C1F704C01071}"/>
              </a:ext>
            </a:extLst>
          </p:cNvPr>
          <p:cNvSpPr txBox="1"/>
          <p:nvPr/>
        </p:nvSpPr>
        <p:spPr>
          <a:xfrm>
            <a:off x="2136067" y="2951237"/>
            <a:ext cx="1019959" cy="307777"/>
          </a:xfrm>
          <a:prstGeom prst="rect">
            <a:avLst/>
          </a:prstGeom>
          <a:noFill/>
        </p:spPr>
        <p:txBody>
          <a:bodyPr wrap="none" rtlCol="0">
            <a:spAutoFit/>
          </a:bodyPr>
          <a:lstStyle/>
          <a:p>
            <a:r>
              <a:rPr lang="en-US" sz="1400" dirty="0"/>
              <a:t>/home/</a:t>
            </a:r>
            <a:r>
              <a:rPr lang="en-US" sz="1400" dirty="0" err="1"/>
              <a:t>kal</a:t>
            </a:r>
            <a:r>
              <a:rPr lang="en-US" sz="1400" dirty="0"/>
              <a:t>/</a:t>
            </a:r>
          </a:p>
        </p:txBody>
      </p:sp>
      <p:sp>
        <p:nvSpPr>
          <p:cNvPr id="18" name="Oval 17">
            <a:extLst>
              <a:ext uri="{FF2B5EF4-FFF2-40B4-BE49-F238E27FC236}">
                <a16:creationId xmlns:a16="http://schemas.microsoft.com/office/drawing/2014/main" id="{B5CFF774-10C7-774F-BB89-112D47FD67D1}"/>
              </a:ext>
            </a:extLst>
          </p:cNvPr>
          <p:cNvSpPr/>
          <p:nvPr/>
        </p:nvSpPr>
        <p:spPr>
          <a:xfrm>
            <a:off x="201627" y="3803031"/>
            <a:ext cx="327388" cy="303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DF2ED0FD-5F3F-8749-AA7E-A29985993EB8}"/>
              </a:ext>
            </a:extLst>
          </p:cNvPr>
          <p:cNvCxnSpPr>
            <a:cxnSpLocks/>
            <a:stCxn id="13" idx="4"/>
            <a:endCxn id="18" idx="0"/>
          </p:cNvCxnSpPr>
          <p:nvPr/>
        </p:nvCxnSpPr>
        <p:spPr>
          <a:xfrm flipH="1">
            <a:off x="365321" y="3171455"/>
            <a:ext cx="327388" cy="631576"/>
          </a:xfrm>
          <a:prstGeom prst="straightConnector1">
            <a:avLst/>
          </a:prstGeom>
          <a:ln w="38100">
            <a:solidFill>
              <a:schemeClr val="accent5">
                <a:lumMod val="60000"/>
                <a:lumOff val="40000"/>
              </a:schemeClr>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A48A3297-6AA4-A74E-A5B2-6E9147C012E2}"/>
              </a:ext>
            </a:extLst>
          </p:cNvPr>
          <p:cNvCxnSpPr>
            <a:cxnSpLocks/>
            <a:stCxn id="10" idx="4"/>
            <a:endCxn id="18" idx="6"/>
          </p:cNvCxnSpPr>
          <p:nvPr/>
        </p:nvCxnSpPr>
        <p:spPr>
          <a:xfrm flipH="1">
            <a:off x="529015" y="3184915"/>
            <a:ext cx="761636" cy="769994"/>
          </a:xfrm>
          <a:prstGeom prst="straightConnector1">
            <a:avLst/>
          </a:prstGeom>
          <a:ln w="38100">
            <a:solidFill>
              <a:schemeClr val="bg2">
                <a:lumMod val="75000"/>
              </a:schemeClr>
            </a:solidFill>
            <a:prstDash val="sysDot"/>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AF2D95DF-84F7-9341-8F49-952B015CDCE9}"/>
              </a:ext>
            </a:extLst>
          </p:cNvPr>
          <p:cNvSpPr txBox="1"/>
          <p:nvPr/>
        </p:nvSpPr>
        <p:spPr>
          <a:xfrm>
            <a:off x="728647" y="3486149"/>
            <a:ext cx="184731" cy="369332"/>
          </a:xfrm>
          <a:prstGeom prst="rect">
            <a:avLst/>
          </a:prstGeom>
          <a:noFill/>
        </p:spPr>
        <p:txBody>
          <a:bodyPr wrap="none" rtlCol="0">
            <a:spAutoFit/>
          </a:bodyPr>
          <a:lstStyle/>
          <a:p>
            <a:endParaRPr lang="en-US" dirty="0"/>
          </a:p>
        </p:txBody>
      </p:sp>
      <p:sp>
        <p:nvSpPr>
          <p:cNvPr id="23" name="TextBox 22">
            <a:extLst>
              <a:ext uri="{FF2B5EF4-FFF2-40B4-BE49-F238E27FC236}">
                <a16:creationId xmlns:a16="http://schemas.microsoft.com/office/drawing/2014/main" id="{9C57092B-042B-A344-8379-E4AD0E6EE505}"/>
              </a:ext>
            </a:extLst>
          </p:cNvPr>
          <p:cNvSpPr txBox="1"/>
          <p:nvPr/>
        </p:nvSpPr>
        <p:spPr>
          <a:xfrm>
            <a:off x="1600185" y="2000249"/>
            <a:ext cx="606256" cy="276999"/>
          </a:xfrm>
          <a:prstGeom prst="rect">
            <a:avLst/>
          </a:prstGeom>
          <a:noFill/>
        </p:spPr>
        <p:txBody>
          <a:bodyPr wrap="none" rtlCol="0">
            <a:spAutoFit/>
          </a:bodyPr>
          <a:lstStyle/>
          <a:p>
            <a:r>
              <a:rPr lang="en-US" sz="1200" dirty="0"/>
              <a:t>/home</a:t>
            </a:r>
            <a:endParaRPr lang="en-US" dirty="0"/>
          </a:p>
        </p:txBody>
      </p:sp>
      <p:sp>
        <p:nvSpPr>
          <p:cNvPr id="3" name="Rounded Rectangle 2">
            <a:extLst>
              <a:ext uri="{FF2B5EF4-FFF2-40B4-BE49-F238E27FC236}">
                <a16:creationId xmlns:a16="http://schemas.microsoft.com/office/drawing/2014/main" id="{1A6C9E83-6AB3-6644-AC15-C05F41067BF8}"/>
              </a:ext>
            </a:extLst>
          </p:cNvPr>
          <p:cNvSpPr/>
          <p:nvPr/>
        </p:nvSpPr>
        <p:spPr>
          <a:xfrm>
            <a:off x="2041836" y="1171273"/>
            <a:ext cx="1244285" cy="423744"/>
          </a:xfrm>
          <a:prstGeom prst="roundRect">
            <a:avLst>
              <a:gd name="adj" fmla="val 714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Proc 1</a:t>
            </a:r>
          </a:p>
        </p:txBody>
      </p:sp>
      <p:cxnSp>
        <p:nvCxnSpPr>
          <p:cNvPr id="25" name="Straight Arrow Connector 24">
            <a:extLst>
              <a:ext uri="{FF2B5EF4-FFF2-40B4-BE49-F238E27FC236}">
                <a16:creationId xmlns:a16="http://schemas.microsoft.com/office/drawing/2014/main" id="{BD95FB64-0308-B940-8FC7-A9B769732D6D}"/>
              </a:ext>
            </a:extLst>
          </p:cNvPr>
          <p:cNvCxnSpPr>
            <a:cxnSpLocks/>
            <a:stCxn id="3" idx="1"/>
            <a:endCxn id="4" idx="6"/>
          </p:cNvCxnSpPr>
          <p:nvPr/>
        </p:nvCxnSpPr>
        <p:spPr>
          <a:xfrm flipH="1">
            <a:off x="856403" y="1383145"/>
            <a:ext cx="1185433" cy="0"/>
          </a:xfrm>
          <a:prstGeom prst="straightConnector1">
            <a:avLst/>
          </a:prstGeom>
          <a:ln w="38100">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9" name="Rounded Rectangle 28">
            <a:extLst>
              <a:ext uri="{FF2B5EF4-FFF2-40B4-BE49-F238E27FC236}">
                <a16:creationId xmlns:a16="http://schemas.microsoft.com/office/drawing/2014/main" id="{39453FFD-F890-4B42-9999-74883CECBDF7}"/>
              </a:ext>
            </a:extLst>
          </p:cNvPr>
          <p:cNvSpPr/>
          <p:nvPr/>
        </p:nvSpPr>
        <p:spPr>
          <a:xfrm>
            <a:off x="1878142" y="3793084"/>
            <a:ext cx="1244285" cy="423744"/>
          </a:xfrm>
          <a:prstGeom prst="roundRect">
            <a:avLst>
              <a:gd name="adj" fmla="val 714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Proc 2</a:t>
            </a:r>
          </a:p>
        </p:txBody>
      </p:sp>
      <p:cxnSp>
        <p:nvCxnSpPr>
          <p:cNvPr id="30" name="Straight Arrow Connector 29">
            <a:extLst>
              <a:ext uri="{FF2B5EF4-FFF2-40B4-BE49-F238E27FC236}">
                <a16:creationId xmlns:a16="http://schemas.microsoft.com/office/drawing/2014/main" id="{F08EC081-7028-2C4A-A0F1-9021EA31BAFA}"/>
              </a:ext>
            </a:extLst>
          </p:cNvPr>
          <p:cNvCxnSpPr>
            <a:cxnSpLocks/>
            <a:stCxn id="29" idx="1"/>
          </p:cNvCxnSpPr>
          <p:nvPr/>
        </p:nvCxnSpPr>
        <p:spPr>
          <a:xfrm flipH="1">
            <a:off x="692709" y="4004956"/>
            <a:ext cx="1185433" cy="0"/>
          </a:xfrm>
          <a:prstGeom prst="straightConnector1">
            <a:avLst/>
          </a:prstGeom>
          <a:ln w="38100">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32" name="TextBox 31">
            <a:extLst>
              <a:ext uri="{FF2B5EF4-FFF2-40B4-BE49-F238E27FC236}">
                <a16:creationId xmlns:a16="http://schemas.microsoft.com/office/drawing/2014/main" id="{BC2DBD5D-B81B-E54D-8CD2-8AD2ACD79DB3}"/>
              </a:ext>
            </a:extLst>
          </p:cNvPr>
          <p:cNvSpPr txBox="1"/>
          <p:nvPr/>
        </p:nvSpPr>
        <p:spPr>
          <a:xfrm>
            <a:off x="3358207" y="140726"/>
            <a:ext cx="8643294" cy="6494085"/>
          </a:xfrm>
          <a:prstGeom prst="rect">
            <a:avLst/>
          </a:prstGeom>
          <a:noFill/>
        </p:spPr>
        <p:txBody>
          <a:bodyPr wrap="square" rtlCol="0">
            <a:spAutoFit/>
          </a:bodyPr>
          <a:lstStyle/>
          <a:p>
            <a:pPr marL="285750" indent="-285750">
              <a:buFont typeface="Arial" panose="020B0604020202020204" pitchFamily="34" charset="0"/>
              <a:buChar char="•"/>
            </a:pPr>
            <a:r>
              <a:rPr lang="en-US" sz="1600" dirty="0"/>
              <a:t>Proc1 started with the default root of the system, it can see the entire tree</a:t>
            </a:r>
          </a:p>
          <a:p>
            <a:pPr marL="285750" indent="-285750">
              <a:buFont typeface="Arial" panose="020B0604020202020204" pitchFamily="34" charset="0"/>
              <a:buChar char="•"/>
            </a:pPr>
            <a:r>
              <a:rPr lang="en-US" sz="1600" dirty="0"/>
              <a:t>Proc2 will start with a different root:</a:t>
            </a:r>
          </a:p>
          <a:p>
            <a:r>
              <a:rPr lang="en-US" sz="1600" dirty="0">
                <a:highlight>
                  <a:srgbClr val="C0C0C0"/>
                </a:highlight>
              </a:rPr>
              <a:t>$ export NEWROOT=“/</a:t>
            </a:r>
            <a:r>
              <a:rPr lang="en-US" sz="1600" dirty="0" err="1">
                <a:highlight>
                  <a:srgbClr val="C0C0C0"/>
                </a:highlight>
              </a:rPr>
              <a:t>tmp</a:t>
            </a:r>
            <a:r>
              <a:rPr lang="en-US" sz="1600" dirty="0">
                <a:highlight>
                  <a:srgbClr val="C0C0C0"/>
                </a:highlight>
              </a:rPr>
              <a:t>/some”</a:t>
            </a:r>
          </a:p>
          <a:p>
            <a:r>
              <a:rPr lang="en-US" sz="1600" dirty="0">
                <a:highlight>
                  <a:srgbClr val="C0C0C0"/>
                </a:highlight>
              </a:rPr>
              <a:t>$ </a:t>
            </a:r>
            <a:r>
              <a:rPr lang="en-US" sz="1600" dirty="0" err="1">
                <a:highlight>
                  <a:srgbClr val="C0C0C0"/>
                </a:highlight>
              </a:rPr>
              <a:t>mkdir</a:t>
            </a:r>
            <a:r>
              <a:rPr lang="en-US" sz="1600" dirty="0">
                <a:highlight>
                  <a:srgbClr val="C0C0C0"/>
                </a:highlight>
              </a:rPr>
              <a:t> $NEWROOT</a:t>
            </a:r>
          </a:p>
          <a:p>
            <a:r>
              <a:rPr lang="en-US" sz="1600" dirty="0">
                <a:highlight>
                  <a:srgbClr val="C0C0C0"/>
                </a:highlight>
              </a:rPr>
              <a:t>$ </a:t>
            </a:r>
            <a:r>
              <a:rPr lang="en-US" sz="1600" dirty="0" err="1">
                <a:highlight>
                  <a:srgbClr val="C0C0C0"/>
                </a:highlight>
              </a:rPr>
              <a:t>mkdir</a:t>
            </a:r>
            <a:r>
              <a:rPr lang="en-US" sz="1600" dirty="0">
                <a:highlight>
                  <a:srgbClr val="C0C0C0"/>
                </a:highlight>
              </a:rPr>
              <a:t> -p $NEWROOT/{bin,lib,lib64}</a:t>
            </a:r>
          </a:p>
          <a:p>
            <a:endParaRPr lang="en-US" sz="1600" dirty="0"/>
          </a:p>
          <a:p>
            <a:r>
              <a:rPr lang="en-US" sz="1600" b="1" dirty="0"/>
              <a:t>Note</a:t>
            </a:r>
            <a:r>
              <a:rPr lang="en-US" sz="1600" dirty="0"/>
              <a:t>: You can do the same for things like java runtime, </a:t>
            </a:r>
            <a:r>
              <a:rPr lang="en-US" sz="1600" dirty="0" err="1"/>
              <a:t>.net</a:t>
            </a:r>
            <a:r>
              <a:rPr lang="en-US" sz="1600" dirty="0"/>
              <a:t> core runtime, etc..</a:t>
            </a:r>
          </a:p>
          <a:p>
            <a:r>
              <a:rPr lang="en-US" sz="1600" dirty="0">
                <a:highlight>
                  <a:srgbClr val="C0C0C0"/>
                </a:highlight>
              </a:rPr>
              <a:t>$ for f in $(</a:t>
            </a:r>
            <a:r>
              <a:rPr lang="en-US" sz="1600" dirty="0" err="1">
                <a:highlight>
                  <a:srgbClr val="C0C0C0"/>
                </a:highlight>
              </a:rPr>
              <a:t>ldd</a:t>
            </a:r>
            <a:r>
              <a:rPr lang="en-US" sz="1600" dirty="0">
                <a:highlight>
                  <a:srgbClr val="C0C0C0"/>
                </a:highlight>
              </a:rPr>
              <a:t> /bin/bash | grep -o '/lib.*\.[0-9]');do cp -v --parent $f $NEWROOT/ ; done</a:t>
            </a:r>
          </a:p>
          <a:p>
            <a:endParaRPr lang="en-US" sz="1600" dirty="0">
              <a:highlight>
                <a:srgbClr val="C0C0C0"/>
              </a:highlight>
            </a:endParaRPr>
          </a:p>
          <a:p>
            <a:r>
              <a:rPr lang="en-US" sz="1600" dirty="0">
                <a:highlight>
                  <a:srgbClr val="C0C0C0"/>
                </a:highlight>
              </a:rPr>
              <a:t>$ cp  /bin/bash $NEWROOT/bin</a:t>
            </a:r>
          </a:p>
          <a:p>
            <a:r>
              <a:rPr lang="en-US" sz="1600" dirty="0">
                <a:highlight>
                  <a:srgbClr val="C0C0C0"/>
                </a:highlight>
              </a:rPr>
              <a:t>$ chroot $NEWROOT/ bash</a:t>
            </a:r>
          </a:p>
          <a:p>
            <a:endParaRPr lang="en-US" sz="1600" dirty="0"/>
          </a:p>
          <a:p>
            <a:r>
              <a:rPr lang="en-US" sz="1600" dirty="0"/>
              <a:t>At this point you are running bash in a different root. The pseudo file systems are not mounted in the new chroot env. But you can mount them (before going into the chroot env)</a:t>
            </a:r>
          </a:p>
          <a:p>
            <a:r>
              <a:rPr lang="en-US" sz="1600" dirty="0"/>
              <a:t> </a:t>
            </a:r>
            <a:br>
              <a:rPr lang="en-US" sz="1600" dirty="0"/>
            </a:br>
            <a:r>
              <a:rPr lang="en-US" sz="1600" b="1" dirty="0"/>
              <a:t>Note</a:t>
            </a:r>
            <a:r>
              <a:rPr lang="en-US" sz="1600" dirty="0"/>
              <a:t>: you don’t need all of them, below is for completeness (e.g., when building an OS image).</a:t>
            </a:r>
          </a:p>
          <a:p>
            <a:endParaRPr lang="en-US" sz="1600" dirty="0"/>
          </a:p>
          <a:p>
            <a:r>
              <a:rPr lang="en-US" sz="1600" dirty="0">
                <a:highlight>
                  <a:srgbClr val="C0C0C0"/>
                </a:highlight>
              </a:rPr>
              <a:t>$ </a:t>
            </a:r>
            <a:r>
              <a:rPr lang="en-US" sz="1600" dirty="0" err="1">
                <a:highlight>
                  <a:srgbClr val="C0C0C0"/>
                </a:highlight>
              </a:rPr>
              <a:t>mkdir</a:t>
            </a:r>
            <a:r>
              <a:rPr lang="en-US" sz="1600" dirty="0">
                <a:highlight>
                  <a:srgbClr val="C0C0C0"/>
                </a:highlight>
              </a:rPr>
              <a:t> -</a:t>
            </a:r>
            <a:r>
              <a:rPr lang="en-US" sz="1600" dirty="0" err="1">
                <a:highlight>
                  <a:srgbClr val="C0C0C0"/>
                </a:highlight>
              </a:rPr>
              <a:t>pv</a:t>
            </a:r>
            <a:r>
              <a:rPr lang="en-US" sz="1600" dirty="0">
                <a:highlight>
                  <a:srgbClr val="C0C0C0"/>
                </a:highlight>
              </a:rPr>
              <a:t> $NEWROOT/{</a:t>
            </a:r>
            <a:r>
              <a:rPr lang="en-US" sz="1600" dirty="0" err="1">
                <a:highlight>
                  <a:srgbClr val="C0C0C0"/>
                </a:highlight>
              </a:rPr>
              <a:t>dev,proc,sys,run</a:t>
            </a:r>
            <a:r>
              <a:rPr lang="en-US" sz="1600" dirty="0">
                <a:highlight>
                  <a:srgbClr val="C0C0C0"/>
                </a:highlight>
              </a:rPr>
              <a:t>}</a:t>
            </a:r>
          </a:p>
          <a:p>
            <a:r>
              <a:rPr lang="en-US" sz="1600" dirty="0">
                <a:highlight>
                  <a:srgbClr val="C0C0C0"/>
                </a:highlight>
              </a:rPr>
              <a:t>$ </a:t>
            </a:r>
            <a:r>
              <a:rPr lang="en-US" sz="1600" dirty="0" err="1">
                <a:highlight>
                  <a:srgbClr val="C0C0C0"/>
                </a:highlight>
              </a:rPr>
              <a:t>mkdir</a:t>
            </a:r>
            <a:r>
              <a:rPr lang="en-US" sz="1600" dirty="0">
                <a:highlight>
                  <a:srgbClr val="C0C0C0"/>
                </a:highlight>
              </a:rPr>
              <a:t> -</a:t>
            </a:r>
            <a:r>
              <a:rPr lang="en-US" sz="1600" dirty="0" err="1">
                <a:highlight>
                  <a:srgbClr val="C0C0C0"/>
                </a:highlight>
              </a:rPr>
              <a:t>pv</a:t>
            </a:r>
            <a:r>
              <a:rPr lang="en-US" sz="1600" dirty="0">
                <a:highlight>
                  <a:srgbClr val="C0C0C0"/>
                </a:highlight>
              </a:rPr>
              <a:t> $NEWROOT/{</a:t>
            </a:r>
            <a:r>
              <a:rPr lang="en-US" sz="1600" dirty="0" err="1">
                <a:highlight>
                  <a:srgbClr val="C0C0C0"/>
                </a:highlight>
              </a:rPr>
              <a:t>dev,proc,sys,run</a:t>
            </a:r>
            <a:r>
              <a:rPr lang="en-US" sz="1600" dirty="0">
                <a:highlight>
                  <a:srgbClr val="C0C0C0"/>
                </a:highlight>
              </a:rPr>
              <a:t>} </a:t>
            </a:r>
          </a:p>
          <a:p>
            <a:r>
              <a:rPr lang="en-US" sz="1600" dirty="0">
                <a:highlight>
                  <a:srgbClr val="C0C0C0"/>
                </a:highlight>
              </a:rPr>
              <a:t>$ </a:t>
            </a:r>
            <a:r>
              <a:rPr lang="en-US" sz="1600" dirty="0" err="1">
                <a:highlight>
                  <a:srgbClr val="C0C0C0"/>
                </a:highlight>
              </a:rPr>
              <a:t>mknod</a:t>
            </a:r>
            <a:r>
              <a:rPr lang="en-US" sz="1600" dirty="0">
                <a:highlight>
                  <a:srgbClr val="C0C0C0"/>
                </a:highlight>
              </a:rPr>
              <a:t> -m 600 $NEWROOT/dev/console c 5 1 </a:t>
            </a:r>
          </a:p>
          <a:p>
            <a:r>
              <a:rPr lang="en-US" sz="1600" dirty="0">
                <a:highlight>
                  <a:srgbClr val="C0C0C0"/>
                </a:highlight>
              </a:rPr>
              <a:t>$ </a:t>
            </a:r>
            <a:r>
              <a:rPr lang="en-US" sz="1600" dirty="0" err="1">
                <a:highlight>
                  <a:srgbClr val="C0C0C0"/>
                </a:highlight>
              </a:rPr>
              <a:t>mknod</a:t>
            </a:r>
            <a:r>
              <a:rPr lang="en-US" sz="1600" dirty="0">
                <a:highlight>
                  <a:srgbClr val="C0C0C0"/>
                </a:highlight>
              </a:rPr>
              <a:t> -m 666 $NEWROOT/dev/null c 1 3</a:t>
            </a:r>
          </a:p>
          <a:p>
            <a:r>
              <a:rPr lang="en-US" sz="1600" dirty="0">
                <a:highlight>
                  <a:srgbClr val="C0C0C0"/>
                </a:highlight>
              </a:rPr>
              <a:t>$ mount -v --bind /dev $NEWROOT/dev </a:t>
            </a:r>
          </a:p>
          <a:p>
            <a:r>
              <a:rPr lang="en-US" sz="1600" dirty="0">
                <a:highlight>
                  <a:srgbClr val="C0C0C0"/>
                </a:highlight>
              </a:rPr>
              <a:t>$ mount -</a:t>
            </a:r>
            <a:r>
              <a:rPr lang="en-US" sz="1600" dirty="0" err="1">
                <a:highlight>
                  <a:srgbClr val="C0C0C0"/>
                </a:highlight>
              </a:rPr>
              <a:t>vt</a:t>
            </a:r>
            <a:r>
              <a:rPr lang="en-US" sz="1600" dirty="0">
                <a:highlight>
                  <a:srgbClr val="C0C0C0"/>
                </a:highlight>
              </a:rPr>
              <a:t> </a:t>
            </a:r>
            <a:r>
              <a:rPr lang="en-US" sz="1600" dirty="0" err="1">
                <a:highlight>
                  <a:srgbClr val="C0C0C0"/>
                </a:highlight>
              </a:rPr>
              <a:t>devpts</a:t>
            </a:r>
            <a:r>
              <a:rPr lang="en-US" sz="1600" dirty="0">
                <a:highlight>
                  <a:srgbClr val="C0C0C0"/>
                </a:highlight>
              </a:rPr>
              <a:t> </a:t>
            </a:r>
            <a:r>
              <a:rPr lang="en-US" sz="1600" dirty="0" err="1">
                <a:highlight>
                  <a:srgbClr val="C0C0C0"/>
                </a:highlight>
              </a:rPr>
              <a:t>devpts</a:t>
            </a:r>
            <a:r>
              <a:rPr lang="en-US" sz="1600" dirty="0">
                <a:highlight>
                  <a:srgbClr val="C0C0C0"/>
                </a:highlight>
              </a:rPr>
              <a:t> $NEWROOT/dev/pts -o gid=5,mode=620 </a:t>
            </a:r>
          </a:p>
          <a:p>
            <a:r>
              <a:rPr lang="en-US" sz="1600" dirty="0">
                <a:highlight>
                  <a:srgbClr val="C0C0C0"/>
                </a:highlight>
              </a:rPr>
              <a:t>$ mount -</a:t>
            </a:r>
            <a:r>
              <a:rPr lang="en-US" sz="1600" dirty="0" err="1">
                <a:highlight>
                  <a:srgbClr val="C0C0C0"/>
                </a:highlight>
              </a:rPr>
              <a:t>vt</a:t>
            </a:r>
            <a:r>
              <a:rPr lang="en-US" sz="1600" dirty="0">
                <a:highlight>
                  <a:srgbClr val="C0C0C0"/>
                </a:highlight>
              </a:rPr>
              <a:t> proc proc $NEWROOT/proc mount -</a:t>
            </a:r>
            <a:r>
              <a:rPr lang="en-US" sz="1600" dirty="0" err="1">
                <a:highlight>
                  <a:srgbClr val="C0C0C0"/>
                </a:highlight>
              </a:rPr>
              <a:t>vt</a:t>
            </a:r>
            <a:r>
              <a:rPr lang="en-US" sz="1600" dirty="0">
                <a:highlight>
                  <a:srgbClr val="C0C0C0"/>
                </a:highlight>
              </a:rPr>
              <a:t> </a:t>
            </a:r>
            <a:r>
              <a:rPr lang="en-US" sz="1600" dirty="0" err="1">
                <a:highlight>
                  <a:srgbClr val="C0C0C0"/>
                </a:highlight>
              </a:rPr>
              <a:t>sysfs</a:t>
            </a:r>
            <a:r>
              <a:rPr lang="en-US" sz="1600" dirty="0">
                <a:highlight>
                  <a:srgbClr val="C0C0C0"/>
                </a:highlight>
              </a:rPr>
              <a:t> </a:t>
            </a:r>
            <a:r>
              <a:rPr lang="en-US" sz="1600" dirty="0" err="1">
                <a:highlight>
                  <a:srgbClr val="C0C0C0"/>
                </a:highlight>
              </a:rPr>
              <a:t>sysfs</a:t>
            </a:r>
            <a:r>
              <a:rPr lang="en-US" sz="1600" dirty="0">
                <a:highlight>
                  <a:srgbClr val="C0C0C0"/>
                </a:highlight>
              </a:rPr>
              <a:t> $NEWROOT/sys </a:t>
            </a:r>
          </a:p>
          <a:p>
            <a:r>
              <a:rPr lang="en-US" sz="1600" dirty="0">
                <a:highlight>
                  <a:srgbClr val="C0C0C0"/>
                </a:highlight>
              </a:rPr>
              <a:t>$ mount -</a:t>
            </a:r>
            <a:r>
              <a:rPr lang="en-US" sz="1600" dirty="0" err="1">
                <a:highlight>
                  <a:srgbClr val="C0C0C0"/>
                </a:highlight>
              </a:rPr>
              <a:t>vt</a:t>
            </a:r>
            <a:r>
              <a:rPr lang="en-US" sz="1600" dirty="0">
                <a:highlight>
                  <a:srgbClr val="C0C0C0"/>
                </a:highlight>
              </a:rPr>
              <a:t> </a:t>
            </a:r>
            <a:r>
              <a:rPr lang="en-US" sz="1600" dirty="0" err="1">
                <a:highlight>
                  <a:srgbClr val="C0C0C0"/>
                </a:highlight>
              </a:rPr>
              <a:t>tmpfs</a:t>
            </a:r>
            <a:r>
              <a:rPr lang="en-US" sz="1600" dirty="0">
                <a:highlight>
                  <a:srgbClr val="C0C0C0"/>
                </a:highlight>
              </a:rPr>
              <a:t> </a:t>
            </a:r>
            <a:r>
              <a:rPr lang="en-US" sz="1600" dirty="0" err="1">
                <a:highlight>
                  <a:srgbClr val="C0C0C0"/>
                </a:highlight>
              </a:rPr>
              <a:t>tmpfs</a:t>
            </a:r>
            <a:r>
              <a:rPr lang="en-US" sz="1600" dirty="0">
                <a:highlight>
                  <a:srgbClr val="C0C0C0"/>
                </a:highlight>
              </a:rPr>
              <a:t> $NEWROOT/run </a:t>
            </a:r>
          </a:p>
          <a:p>
            <a:r>
              <a:rPr lang="en-US" sz="1600" dirty="0">
                <a:highlight>
                  <a:srgbClr val="C0C0C0"/>
                </a:highlight>
              </a:rPr>
              <a:t>$ if [ -h $NEWROOT/dev/</a:t>
            </a:r>
            <a:r>
              <a:rPr lang="en-US" sz="1600" dirty="0" err="1">
                <a:highlight>
                  <a:srgbClr val="C0C0C0"/>
                </a:highlight>
              </a:rPr>
              <a:t>shm</a:t>
            </a:r>
            <a:r>
              <a:rPr lang="en-US" sz="1600" dirty="0">
                <a:highlight>
                  <a:srgbClr val="C0C0C0"/>
                </a:highlight>
              </a:rPr>
              <a:t> ]; then  </a:t>
            </a:r>
            <a:r>
              <a:rPr lang="en-US" sz="1600" dirty="0" err="1">
                <a:highlight>
                  <a:srgbClr val="C0C0C0"/>
                </a:highlight>
              </a:rPr>
              <a:t>mkdir</a:t>
            </a:r>
            <a:r>
              <a:rPr lang="en-US" sz="1600" dirty="0">
                <a:highlight>
                  <a:srgbClr val="C0C0C0"/>
                </a:highlight>
              </a:rPr>
              <a:t> -</a:t>
            </a:r>
            <a:r>
              <a:rPr lang="en-US" sz="1600" dirty="0" err="1">
                <a:highlight>
                  <a:srgbClr val="C0C0C0"/>
                </a:highlight>
              </a:rPr>
              <a:t>pv</a:t>
            </a:r>
            <a:r>
              <a:rPr lang="en-US" sz="1600" dirty="0">
                <a:highlight>
                  <a:srgbClr val="C0C0C0"/>
                </a:highlight>
              </a:rPr>
              <a:t> $NEWROOT/$(</a:t>
            </a:r>
            <a:r>
              <a:rPr lang="en-US" sz="1600" dirty="0" err="1">
                <a:highlight>
                  <a:srgbClr val="C0C0C0"/>
                </a:highlight>
              </a:rPr>
              <a:t>readlink</a:t>
            </a:r>
            <a:r>
              <a:rPr lang="en-US" sz="1600" dirty="0">
                <a:highlight>
                  <a:srgbClr val="C0C0C0"/>
                </a:highlight>
              </a:rPr>
              <a:t> $NEWROOT/dev/</a:t>
            </a:r>
            <a:r>
              <a:rPr lang="en-US" sz="1600" dirty="0" err="1">
                <a:highlight>
                  <a:srgbClr val="C0C0C0"/>
                </a:highlight>
              </a:rPr>
              <a:t>shm</a:t>
            </a:r>
            <a:r>
              <a:rPr lang="en-US" sz="1600" dirty="0">
                <a:highlight>
                  <a:srgbClr val="C0C0C0"/>
                </a:highlight>
              </a:rPr>
              <a:t>)  fi</a:t>
            </a:r>
          </a:p>
        </p:txBody>
      </p:sp>
    </p:spTree>
    <p:extLst>
      <p:ext uri="{BB962C8B-B14F-4D97-AF65-F5344CB8AC3E}">
        <p14:creationId xmlns:p14="http://schemas.microsoft.com/office/powerpoint/2010/main" val="108108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5423601" cy="369332"/>
          </a:xfrm>
          <a:prstGeom prst="rect">
            <a:avLst/>
          </a:prstGeom>
          <a:noFill/>
        </p:spPr>
        <p:txBody>
          <a:bodyPr wrap="none" rtlCol="0">
            <a:spAutoFit/>
          </a:bodyPr>
          <a:lstStyle/>
          <a:p>
            <a:r>
              <a:rPr lang="en-US" b="1" dirty="0"/>
              <a:t>But I don’t want my </a:t>
            </a:r>
            <a:r>
              <a:rPr lang="en-US" b="1" u="sng" dirty="0"/>
              <a:t>proc </a:t>
            </a:r>
            <a:r>
              <a:rPr lang="en-US" b="1" i="1" u="sng" dirty="0"/>
              <a:t>to see</a:t>
            </a:r>
            <a:r>
              <a:rPr lang="en-US" b="1" dirty="0"/>
              <a:t> everything on my box..</a:t>
            </a:r>
            <a:endParaRPr lang="en-US" dirty="0"/>
          </a:p>
        </p:txBody>
      </p:sp>
      <p:sp>
        <p:nvSpPr>
          <p:cNvPr id="32" name="TextBox 31">
            <a:extLst>
              <a:ext uri="{FF2B5EF4-FFF2-40B4-BE49-F238E27FC236}">
                <a16:creationId xmlns:a16="http://schemas.microsoft.com/office/drawing/2014/main" id="{BC2DBD5D-B81B-E54D-8CD2-8AD2ACD79DB3}"/>
              </a:ext>
            </a:extLst>
          </p:cNvPr>
          <p:cNvSpPr txBox="1"/>
          <p:nvPr/>
        </p:nvSpPr>
        <p:spPr>
          <a:xfrm>
            <a:off x="152399" y="369332"/>
            <a:ext cx="11887201" cy="6186309"/>
          </a:xfrm>
          <a:prstGeom prst="rect">
            <a:avLst/>
          </a:prstGeom>
          <a:noFill/>
        </p:spPr>
        <p:txBody>
          <a:bodyPr wrap="square" rtlCol="0">
            <a:spAutoFit/>
          </a:bodyPr>
          <a:lstStyle/>
          <a:p>
            <a:pPr marL="285750" indent="-285750">
              <a:buFont typeface="Arial" panose="020B0604020202020204" pitchFamily="34" charset="0"/>
              <a:buChar char="•"/>
            </a:pPr>
            <a:r>
              <a:rPr lang="en-US" dirty="0"/>
              <a:t>chroot environment changes the root of a process but does not limit a proc can see nor it can change it.</a:t>
            </a:r>
          </a:p>
          <a:p>
            <a:pPr marL="285750" indent="-285750">
              <a:buFont typeface="Arial" panose="020B0604020202020204" pitchFamily="34" charset="0"/>
              <a:buChar char="•"/>
            </a:pPr>
            <a:r>
              <a:rPr lang="en-US" dirty="0"/>
              <a:t>Namespace(s) is a kernel capability that existed since v2.4 (2002) the basic idea is to limit and change what procs can see by namespace-</a:t>
            </a:r>
            <a:r>
              <a:rPr lang="en-US" dirty="0" err="1"/>
              <a:t>ing</a:t>
            </a:r>
            <a:r>
              <a:rPr lang="en-US" dirty="0"/>
              <a:t> them into compartments, the following exist in modern kernel versions:</a:t>
            </a:r>
          </a:p>
          <a:p>
            <a:pPr marL="742950" lvl="1" indent="-285750">
              <a:buFont typeface="Arial" panose="020B0604020202020204" pitchFamily="34" charset="0"/>
              <a:buChar char="•"/>
            </a:pPr>
            <a:r>
              <a:rPr lang="en-US" b="1" dirty="0"/>
              <a:t>Mount namespace:</a:t>
            </a:r>
            <a:r>
              <a:rPr lang="en-US" dirty="0"/>
              <a:t> processes in different namespaces can see a different mount tree (and accordingly must change root).</a:t>
            </a:r>
            <a:endParaRPr lang="en-US" b="1" dirty="0"/>
          </a:p>
          <a:p>
            <a:pPr marL="742950" lvl="1" indent="-285750">
              <a:buFont typeface="Arial" panose="020B0604020202020204" pitchFamily="34" charset="0"/>
              <a:buChar char="•"/>
            </a:pPr>
            <a:r>
              <a:rPr lang="en-US" b="1" dirty="0"/>
              <a:t>UTS namespace:</a:t>
            </a:r>
            <a:r>
              <a:rPr lang="en-US" dirty="0"/>
              <a:t> changes the results of </a:t>
            </a:r>
            <a:r>
              <a:rPr lang="en-US" dirty="0" err="1"/>
              <a:t>uname</a:t>
            </a:r>
            <a:r>
              <a:rPr lang="en-US" dirty="0"/>
              <a:t>(2) syscall (note the dependency on mount namespace).</a:t>
            </a:r>
          </a:p>
          <a:p>
            <a:pPr marL="742950" lvl="1" indent="-285750">
              <a:buFont typeface="Arial" panose="020B0604020202020204" pitchFamily="34" charset="0"/>
              <a:buChar char="•"/>
            </a:pPr>
            <a:r>
              <a:rPr lang="en-US" b="1" dirty="0"/>
              <a:t>PID namespace:</a:t>
            </a:r>
            <a:r>
              <a:rPr lang="en-US" dirty="0"/>
              <a:t> namespace-ed processes can not enumerate processes outside their </a:t>
            </a:r>
            <a:r>
              <a:rPr lang="en-US" dirty="0" err="1"/>
              <a:t>pid</a:t>
            </a:r>
            <a:r>
              <a:rPr lang="en-US" dirty="0"/>
              <a:t> namespace.</a:t>
            </a:r>
          </a:p>
          <a:p>
            <a:pPr marL="742950" lvl="1" indent="-285750">
              <a:buFont typeface="Arial" panose="020B0604020202020204" pitchFamily="34" charset="0"/>
              <a:buChar char="•"/>
            </a:pPr>
            <a:r>
              <a:rPr lang="en-US" b="1" dirty="0"/>
              <a:t>Net namespace:</a:t>
            </a:r>
            <a:r>
              <a:rPr lang="en-US" dirty="0"/>
              <a:t> a differently configured networking stack.</a:t>
            </a:r>
          </a:p>
          <a:p>
            <a:pPr marL="742950" lvl="1" indent="-285750">
              <a:buFont typeface="Arial" panose="020B0604020202020204" pitchFamily="34" charset="0"/>
              <a:buChar char="•"/>
            </a:pPr>
            <a:r>
              <a:rPr lang="en-US" b="1" dirty="0"/>
              <a:t>IPC namespace:</a:t>
            </a:r>
            <a:r>
              <a:rPr lang="en-US" dirty="0"/>
              <a:t> processes can not IPC to processes in a different IPC namespace.</a:t>
            </a:r>
          </a:p>
          <a:p>
            <a:pPr marL="742950" lvl="1" indent="-285750">
              <a:buFont typeface="Arial" panose="020B0604020202020204" pitchFamily="34" charset="0"/>
              <a:buChar char="•"/>
            </a:pPr>
            <a:r>
              <a:rPr lang="en-US" b="1" dirty="0"/>
              <a:t>User namespace:</a:t>
            </a:r>
            <a:r>
              <a:rPr lang="en-US" dirty="0"/>
              <a:t> different view of system users. Typically, via mapping namespace ID range to root namespace username ID range.</a:t>
            </a:r>
          </a:p>
          <a:p>
            <a:pPr marL="742950" lvl="1" indent="-285750">
              <a:buFont typeface="Arial" panose="020B0604020202020204" pitchFamily="34" charset="0"/>
              <a:buChar char="•"/>
            </a:pPr>
            <a:r>
              <a:rPr lang="en-US" b="1" dirty="0"/>
              <a:t>Time namespace</a:t>
            </a:r>
            <a:r>
              <a:rPr lang="en-US" dirty="0"/>
              <a:t>: different settings for </a:t>
            </a:r>
            <a:r>
              <a:rPr lang="en-US" b="1" dirty="0"/>
              <a:t>CLOCK_MONOTONIC</a:t>
            </a:r>
            <a:r>
              <a:rPr lang="en-US" dirty="0"/>
              <a:t> and </a:t>
            </a:r>
            <a:r>
              <a:rPr lang="en-US" b="1" dirty="0"/>
              <a:t>CLOCK_BOOTTIME.</a:t>
            </a:r>
          </a:p>
          <a:p>
            <a:pPr marL="742950" lvl="1" indent="-285750">
              <a:buFont typeface="Arial" panose="020B0604020202020204" pitchFamily="34" charset="0"/>
              <a:buChar char="•"/>
            </a:pPr>
            <a:r>
              <a:rPr lang="en-US" dirty="0"/>
              <a:t>(some ns are not included such as </a:t>
            </a:r>
            <a:r>
              <a:rPr lang="en-US" dirty="0" err="1"/>
              <a:t>cgroups</a:t>
            </a:r>
            <a:r>
              <a:rPr lang="en-US" dirty="0"/>
              <a:t> ns)</a:t>
            </a:r>
          </a:p>
          <a:p>
            <a:pPr marL="285750" indent="-285750">
              <a:buFont typeface="Arial" panose="020B0604020202020204" pitchFamily="34" charset="0"/>
              <a:buChar char="•"/>
            </a:pPr>
            <a:r>
              <a:rPr lang="en-US" b="1" dirty="0"/>
              <a:t>Note</a:t>
            </a:r>
            <a:r>
              <a:rPr lang="en-US" dirty="0"/>
              <a:t>: </a:t>
            </a:r>
          </a:p>
          <a:p>
            <a:pPr marL="742950" lvl="1" indent="-285750">
              <a:buFont typeface="Arial" panose="020B0604020202020204" pitchFamily="34" charset="0"/>
              <a:buChar char="•"/>
            </a:pPr>
            <a:r>
              <a:rPr lang="en-US" b="1" dirty="0"/>
              <a:t>Proc A</a:t>
            </a:r>
            <a:r>
              <a:rPr lang="en-US" dirty="0"/>
              <a:t> can be a sister for </a:t>
            </a:r>
            <a:r>
              <a:rPr lang="en-US" b="1" dirty="0"/>
              <a:t>Proc X </a:t>
            </a:r>
            <a:r>
              <a:rPr lang="en-US" dirty="0"/>
              <a:t>in mount-namespace </a:t>
            </a:r>
            <a:r>
              <a:rPr lang="en-US" b="1" dirty="0"/>
              <a:t>mns1</a:t>
            </a:r>
            <a:r>
              <a:rPr lang="en-US" dirty="0"/>
              <a:t> but a sister for </a:t>
            </a:r>
            <a:r>
              <a:rPr lang="en-US" b="1" dirty="0"/>
              <a:t>Proc Y</a:t>
            </a:r>
            <a:r>
              <a:rPr lang="en-US" dirty="0"/>
              <a:t> in network namespace </a:t>
            </a:r>
            <a:r>
              <a:rPr lang="en-US" b="1" dirty="0"/>
              <a:t>nns1.</a:t>
            </a:r>
          </a:p>
          <a:p>
            <a:pPr marL="742950" lvl="1" indent="-285750">
              <a:buFont typeface="Arial" panose="020B0604020202020204" pitchFamily="34" charset="0"/>
              <a:buChar char="•"/>
            </a:pPr>
            <a:r>
              <a:rPr lang="en-US" dirty="0"/>
              <a:t>Each </a:t>
            </a:r>
            <a:r>
              <a:rPr lang="en-US" b="1" i="1" dirty="0"/>
              <a:t>namespace type has its own behavior</a:t>
            </a:r>
            <a:r>
              <a:rPr lang="en-US" dirty="0"/>
              <a:t> according to what it compartmentalizes.</a:t>
            </a:r>
          </a:p>
          <a:p>
            <a:pPr marL="742950" lvl="1" indent="-285750">
              <a:buFont typeface="Arial" panose="020B0604020202020204" pitchFamily="34" charset="0"/>
              <a:buChar char="•"/>
            </a:pPr>
            <a:r>
              <a:rPr lang="en-US" dirty="0"/>
              <a:t>But as a rule of thumb a proc running as root* or has CAP_SYS_ADMIN** (more on this later) can breakout of its namespace.</a:t>
            </a:r>
          </a:p>
          <a:p>
            <a:pPr marL="742950" lvl="1" indent="-285750">
              <a:buFont typeface="Arial" panose="020B0604020202020204" pitchFamily="34" charset="0"/>
              <a:buChar char="•"/>
            </a:pPr>
            <a:r>
              <a:rPr lang="en-US" dirty="0"/>
              <a:t>Moving Procs to different namespaces via </a:t>
            </a:r>
            <a:r>
              <a:rPr lang="en-US" dirty="0" err="1"/>
              <a:t>setns</a:t>
            </a:r>
            <a:r>
              <a:rPr lang="en-US" dirty="0"/>
              <a:t>(2) which requires CAP_SYS_ADMIN or some magic (check rootless container runtimes such as rootless kit for more.).</a:t>
            </a:r>
          </a:p>
          <a:p>
            <a:pPr marL="742950" lvl="1" indent="-285750">
              <a:buFont typeface="Arial" panose="020B0604020202020204" pitchFamily="34" charset="0"/>
              <a:buChar char="•"/>
            </a:pPr>
            <a:r>
              <a:rPr lang="en-US" dirty="0"/>
              <a:t>Some Namespaces types </a:t>
            </a:r>
            <a:r>
              <a:rPr lang="en-US" i="1" dirty="0"/>
              <a:t>fold</a:t>
            </a:r>
            <a:r>
              <a:rPr lang="en-US" dirty="0"/>
              <a:t> when all processes in it exit when using </a:t>
            </a:r>
            <a:r>
              <a:rPr lang="en-US" dirty="0">
                <a:highlight>
                  <a:srgbClr val="C0C0C0"/>
                </a:highlight>
              </a:rPr>
              <a:t>clone(2)</a:t>
            </a:r>
            <a:r>
              <a:rPr lang="en-US" dirty="0"/>
              <a:t>.</a:t>
            </a:r>
          </a:p>
          <a:p>
            <a:pPr lvl="1"/>
            <a:endParaRPr lang="en-US" dirty="0"/>
          </a:p>
        </p:txBody>
      </p:sp>
    </p:spTree>
    <p:extLst>
      <p:ext uri="{BB962C8B-B14F-4D97-AF65-F5344CB8AC3E}">
        <p14:creationId xmlns:p14="http://schemas.microsoft.com/office/powerpoint/2010/main" val="85832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499C19-EF82-2E4D-8DDA-C6FD3CE3D031}"/>
              </a:ext>
            </a:extLst>
          </p:cNvPr>
          <p:cNvSpPr txBox="1"/>
          <p:nvPr/>
        </p:nvSpPr>
        <p:spPr>
          <a:xfrm>
            <a:off x="0" y="0"/>
            <a:ext cx="1798954" cy="369332"/>
          </a:xfrm>
          <a:prstGeom prst="rect">
            <a:avLst/>
          </a:prstGeom>
          <a:noFill/>
        </p:spPr>
        <p:txBody>
          <a:bodyPr wrap="none" rtlCol="0">
            <a:spAutoFit/>
          </a:bodyPr>
          <a:lstStyle/>
          <a:p>
            <a:r>
              <a:rPr lang="en-US" b="1" dirty="0"/>
              <a:t>Example: UTS NS</a:t>
            </a:r>
            <a:endParaRPr lang="en-US" dirty="0"/>
          </a:p>
        </p:txBody>
      </p:sp>
      <p:sp>
        <p:nvSpPr>
          <p:cNvPr id="32" name="TextBox 31">
            <a:extLst>
              <a:ext uri="{FF2B5EF4-FFF2-40B4-BE49-F238E27FC236}">
                <a16:creationId xmlns:a16="http://schemas.microsoft.com/office/drawing/2014/main" id="{BC2DBD5D-B81B-E54D-8CD2-8AD2ACD79DB3}"/>
              </a:ext>
            </a:extLst>
          </p:cNvPr>
          <p:cNvSpPr txBox="1"/>
          <p:nvPr/>
        </p:nvSpPr>
        <p:spPr>
          <a:xfrm>
            <a:off x="152399" y="369332"/>
            <a:ext cx="11887201"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Why:</a:t>
            </a:r>
          </a:p>
          <a:p>
            <a:pPr marL="742950" lvl="1" indent="-285750">
              <a:buFont typeface="Arial" panose="020B0604020202020204" pitchFamily="34" charset="0"/>
              <a:buChar char="•"/>
            </a:pPr>
            <a:r>
              <a:rPr lang="en-US" sz="2000" dirty="0"/>
              <a:t>Processes using local hostname for networking interactions and logs.</a:t>
            </a:r>
          </a:p>
          <a:p>
            <a:pPr marL="285750" indent="-285750">
              <a:buFont typeface="Arial" panose="020B0604020202020204" pitchFamily="34" charset="0"/>
              <a:buChar char="•"/>
            </a:pPr>
            <a:r>
              <a:rPr lang="en-US" sz="2000" dirty="0"/>
              <a:t>The behavior:</a:t>
            </a:r>
          </a:p>
          <a:p>
            <a:pPr marL="742950" lvl="1" indent="-285750">
              <a:buFont typeface="Arial" panose="020B0604020202020204" pitchFamily="34" charset="0"/>
              <a:buChar char="•"/>
            </a:pPr>
            <a:r>
              <a:rPr lang="en-US" sz="2000" dirty="0"/>
              <a:t>Kernel reads hostname from </a:t>
            </a:r>
            <a:r>
              <a:rPr lang="en-US" sz="2000" dirty="0">
                <a:highlight>
                  <a:srgbClr val="C0C0C0"/>
                </a:highlight>
              </a:rPr>
              <a:t>/</a:t>
            </a:r>
            <a:r>
              <a:rPr lang="en-US" sz="2000" dirty="0" err="1">
                <a:highlight>
                  <a:srgbClr val="C0C0C0"/>
                </a:highlight>
              </a:rPr>
              <a:t>etc</a:t>
            </a:r>
            <a:r>
              <a:rPr lang="en-US" sz="2000" dirty="0">
                <a:highlight>
                  <a:srgbClr val="C0C0C0"/>
                </a:highlight>
              </a:rPr>
              <a:t>/hostname</a:t>
            </a:r>
            <a:r>
              <a:rPr lang="en-US" sz="2000" dirty="0"/>
              <a:t>*. Setting hostname is done via</a:t>
            </a:r>
          </a:p>
          <a:p>
            <a:pPr marL="742950" lvl="1" indent="-285750">
              <a:buFont typeface="Arial" panose="020B0604020202020204" pitchFamily="34" charset="0"/>
              <a:buChar char="•"/>
            </a:pPr>
            <a:r>
              <a:rPr lang="en-US" sz="2000" dirty="0" err="1">
                <a:highlight>
                  <a:srgbClr val="C0C0C0"/>
                </a:highlight>
              </a:rPr>
              <a:t>hostnamectl</a:t>
            </a:r>
            <a:r>
              <a:rPr lang="en-US" sz="2000" dirty="0">
                <a:highlight>
                  <a:srgbClr val="C0C0C0"/>
                </a:highlight>
              </a:rPr>
              <a:t>(1)</a:t>
            </a:r>
            <a:r>
              <a:rPr lang="en-US" sz="2000" dirty="0">
                <a:highlight>
                  <a:srgbClr val="808080"/>
                </a:highlight>
              </a:rPr>
              <a:t> </a:t>
            </a:r>
            <a:r>
              <a:rPr lang="en-US" sz="2000" dirty="0"/>
              <a:t>which is a </a:t>
            </a:r>
            <a:r>
              <a:rPr lang="en-US" sz="2000" dirty="0" err="1">
                <a:highlight>
                  <a:srgbClr val="C0C0C0"/>
                </a:highlight>
              </a:rPr>
              <a:t>systemd</a:t>
            </a:r>
            <a:r>
              <a:rPr lang="en-US" sz="2000" dirty="0"/>
              <a:t>* tool and uses a file system socket</a:t>
            </a:r>
          </a:p>
          <a:p>
            <a:pPr marL="742950" lvl="1" indent="-285750">
              <a:buFont typeface="Arial" panose="020B0604020202020204" pitchFamily="34" charset="0"/>
              <a:buChar char="•"/>
            </a:pPr>
            <a:r>
              <a:rPr lang="en-US" sz="2000" dirty="0">
                <a:highlight>
                  <a:srgbClr val="C0C0C0"/>
                </a:highlight>
              </a:rPr>
              <a:t>hostname(1)</a:t>
            </a:r>
            <a:r>
              <a:rPr lang="en-US" sz="2000" dirty="0"/>
              <a:t> which calls </a:t>
            </a:r>
            <a:r>
              <a:rPr lang="en-US" sz="2000" dirty="0" err="1">
                <a:highlight>
                  <a:srgbClr val="C0C0C0"/>
                </a:highlight>
              </a:rPr>
              <a:t>sethostname</a:t>
            </a:r>
            <a:r>
              <a:rPr lang="en-US" sz="2000" dirty="0">
                <a:highlight>
                  <a:srgbClr val="C0C0C0"/>
                </a:highlight>
              </a:rPr>
              <a:t>(2)</a:t>
            </a:r>
            <a:r>
              <a:rPr lang="en-US" sz="2000" dirty="0"/>
              <a:t> and optionally sets it in a file such as </a:t>
            </a:r>
            <a:r>
              <a:rPr lang="en-US" sz="2000" dirty="0">
                <a:highlight>
                  <a:srgbClr val="C0C0C0"/>
                </a:highlight>
              </a:rPr>
              <a:t>/</a:t>
            </a:r>
            <a:r>
              <a:rPr lang="en-US" sz="2000" dirty="0" err="1">
                <a:highlight>
                  <a:srgbClr val="C0C0C0"/>
                </a:highlight>
              </a:rPr>
              <a:t>etc</a:t>
            </a:r>
            <a:r>
              <a:rPr lang="en-US" sz="2000" dirty="0">
                <a:highlight>
                  <a:srgbClr val="C0C0C0"/>
                </a:highlight>
              </a:rPr>
              <a:t>/hostname</a:t>
            </a:r>
            <a:r>
              <a:rPr lang="en-US" sz="2000" dirty="0"/>
              <a:t>. </a:t>
            </a:r>
          </a:p>
          <a:p>
            <a:pPr marL="285750" indent="-285750">
              <a:buFont typeface="Arial" panose="020B0604020202020204" pitchFamily="34" charset="0"/>
              <a:buChar char="•"/>
            </a:pPr>
            <a:r>
              <a:rPr lang="en-US" sz="2000" dirty="0"/>
              <a:t>The how to(shell):</a:t>
            </a:r>
          </a:p>
          <a:p>
            <a:r>
              <a:rPr lang="en-US" sz="2000" dirty="0">
                <a:highlight>
                  <a:srgbClr val="C0C0C0"/>
                </a:highlight>
              </a:rPr>
              <a:t>$ </a:t>
            </a:r>
            <a:r>
              <a:rPr lang="en-US" sz="2000" dirty="0" err="1">
                <a:highlight>
                  <a:srgbClr val="C0C0C0"/>
                </a:highlight>
              </a:rPr>
              <a:t>ushare</a:t>
            </a:r>
            <a:r>
              <a:rPr lang="en-US" sz="2000" dirty="0">
                <a:highlight>
                  <a:srgbClr val="C0C0C0"/>
                </a:highlight>
              </a:rPr>
              <a:t> --fork --mount --</a:t>
            </a:r>
            <a:r>
              <a:rPr lang="en-US" sz="2000" dirty="0" err="1">
                <a:highlight>
                  <a:srgbClr val="C0C0C0"/>
                </a:highlight>
              </a:rPr>
              <a:t>uts</a:t>
            </a:r>
            <a:r>
              <a:rPr lang="en-US" sz="2000" dirty="0">
                <a:highlight>
                  <a:srgbClr val="C0C0C0"/>
                </a:highlight>
              </a:rPr>
              <a:t> /bin/bash</a:t>
            </a:r>
          </a:p>
          <a:p>
            <a:r>
              <a:rPr lang="en-US" sz="2000" dirty="0">
                <a:highlight>
                  <a:srgbClr val="C0C0C0"/>
                </a:highlight>
              </a:rPr>
              <a:t>$ hostname </a:t>
            </a:r>
            <a:r>
              <a:rPr lang="en-US" sz="2000" dirty="0" err="1">
                <a:highlight>
                  <a:srgbClr val="C0C0C0"/>
                </a:highlight>
              </a:rPr>
              <a:t>anubis</a:t>
            </a:r>
            <a:endParaRPr lang="en-US" sz="2000" dirty="0">
              <a:highlight>
                <a:srgbClr val="C0C0C0"/>
              </a:highlight>
            </a:endParaRPr>
          </a:p>
          <a:p>
            <a:r>
              <a:rPr lang="en-US" sz="2000" dirty="0">
                <a:highlight>
                  <a:srgbClr val="C0C0C0"/>
                </a:highlight>
              </a:rPr>
              <a:t>$ hostname</a:t>
            </a:r>
          </a:p>
          <a:p>
            <a:r>
              <a:rPr lang="en-US" sz="2000" dirty="0" err="1">
                <a:highlight>
                  <a:srgbClr val="C0C0C0"/>
                </a:highlight>
              </a:rPr>
              <a:t>anubis</a:t>
            </a:r>
            <a:endParaRPr lang="en-US" sz="2000" dirty="0">
              <a:highlight>
                <a:srgbClr val="C0C0C0"/>
              </a:highlight>
            </a:endParaRPr>
          </a:p>
          <a:p>
            <a:endParaRPr lang="en-US" sz="2000" dirty="0"/>
          </a:p>
        </p:txBody>
      </p:sp>
    </p:spTree>
    <p:extLst>
      <p:ext uri="{BB962C8B-B14F-4D97-AF65-F5344CB8AC3E}">
        <p14:creationId xmlns:p14="http://schemas.microsoft.com/office/powerpoint/2010/main" val="896990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20253</TotalTime>
  <Words>3518</Words>
  <Application>Microsoft Macintosh PowerPoint</Application>
  <PresentationFormat>Widescreen</PresentationFormat>
  <Paragraphs>272</Paragraphs>
  <Slides>27</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[How Things Work]: Linux – Containers</vt:lpstr>
      <vt:lpstr>Where we are. Where we are going. https://aka.ms/k8s/howthingswork https://github.com/khenidak/on-linux </vt:lpstr>
      <vt:lpstr>Language Matters..</vt:lpstr>
      <vt:lpstr>PowerPoint Presentation</vt:lpstr>
      <vt:lpstr>PowerPoint Presentation</vt:lpstr>
      <vt:lpstr>Chroot and Namespaces</vt:lpstr>
      <vt:lpstr>PowerPoint Presentation</vt:lpstr>
      <vt:lpstr>PowerPoint Presentation</vt:lpstr>
      <vt:lpstr>PowerPoint Presentation</vt:lpstr>
      <vt:lpstr>PowerPoint Presentation</vt:lpstr>
      <vt:lpstr>PowerPoint Presentation</vt:lpstr>
      <vt:lpstr>PowerPoint Presentation</vt:lpstr>
      <vt:lpstr>cgroups</vt:lpstr>
      <vt:lpstr>PowerPoint Presentation</vt:lpstr>
      <vt:lpstr>PowerPoint Presentation</vt:lpstr>
      <vt:lpstr>PowerPoint Presentation</vt:lpstr>
      <vt:lpstr>Linux Capabilities</vt:lpstr>
      <vt:lpstr>PowerPoint Presentation</vt:lpstr>
      <vt:lpstr>PowerPoint Presentation</vt:lpstr>
      <vt:lpstr>How does it really look like?</vt:lpstr>
      <vt:lpstr>PowerPoint Presentation</vt:lpstr>
      <vt:lpstr>PowerPoint Presentation</vt:lpstr>
      <vt:lpstr>PowerPoint Presentation</vt:lpstr>
      <vt:lpstr>PowerPoint Presentation</vt:lpstr>
      <vt:lpstr>PowerPoint Presentation</vt:lpstr>
      <vt:lpstr>modern container runtime layers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Khaled Henidak (KAL)</cp:lastModifiedBy>
  <cp:revision>87</cp:revision>
  <dcterms:created xsi:type="dcterms:W3CDTF">2022-01-10T18:07:12Z</dcterms:created>
  <dcterms:modified xsi:type="dcterms:W3CDTF">2022-02-25T19:31:30Z</dcterms:modified>
</cp:coreProperties>
</file>