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7" r:id="rId4"/>
    <p:sldId id="259" r:id="rId5"/>
    <p:sldId id="260" r:id="rId6"/>
    <p:sldId id="262" r:id="rId7"/>
    <p:sldId id="263" r:id="rId8"/>
    <p:sldId id="264" r:id="rId9"/>
    <p:sldId id="265" r:id="rId10"/>
    <p:sldId id="266" r:id="rId11"/>
    <p:sldId id="267" r:id="rId12"/>
    <p:sldId id="277" r:id="rId13"/>
    <p:sldId id="268" r:id="rId14"/>
    <p:sldId id="269" r:id="rId15"/>
    <p:sldId id="271" r:id="rId16"/>
    <p:sldId id="270" r:id="rId17"/>
    <p:sldId id="274" r:id="rId18"/>
    <p:sldId id="272"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8F968-8C37-7649-80AE-966DE631B9DF}" v="33" dt="2022-01-14T17:06:03.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61" autoAdjust="0"/>
    <p:restoredTop sz="79630"/>
  </p:normalViewPr>
  <p:slideViewPr>
    <p:cSldViewPr snapToGrid="0">
      <p:cViewPr varScale="1">
        <p:scale>
          <a:sx n="100" d="100"/>
          <a:sy n="100" d="100"/>
        </p:scale>
        <p:origin x="4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5A53A-B622-784D-9DD6-BCC61224F583}"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FA654E64-18B2-1F40-90CA-E19D267CEA1B}">
      <dgm:prSet phldrT="[Text]"/>
      <dgm:spPr/>
      <dgm:t>
        <a:bodyPr/>
        <a:lstStyle/>
        <a:p>
          <a:r>
            <a:rPr lang="en-US" dirty="0" err="1"/>
            <a:t>epoll</a:t>
          </a:r>
          <a:r>
            <a:rPr lang="en-US" dirty="0"/>
            <a:t>(2)</a:t>
          </a:r>
        </a:p>
      </dgm:t>
    </dgm:pt>
    <dgm:pt modelId="{1C815222-49A8-174C-A373-4CF59FEAB5CB}" type="parTrans" cxnId="{3CD44663-75CC-A440-B067-89307210A5DF}">
      <dgm:prSet/>
      <dgm:spPr/>
      <dgm:t>
        <a:bodyPr/>
        <a:lstStyle/>
        <a:p>
          <a:endParaRPr lang="en-US"/>
        </a:p>
      </dgm:t>
    </dgm:pt>
    <dgm:pt modelId="{8F0A20AC-5D3C-A74D-B7A2-E7F7491FABE5}" type="sibTrans" cxnId="{3CD44663-75CC-A440-B067-89307210A5DF}">
      <dgm:prSet/>
      <dgm:spPr/>
      <dgm:t>
        <a:bodyPr/>
        <a:lstStyle/>
        <a:p>
          <a:endParaRPr lang="en-US"/>
        </a:p>
      </dgm:t>
    </dgm:pt>
    <dgm:pt modelId="{25BD2194-AE4E-0440-8F39-B902730A5331}">
      <dgm:prSet phldrT="[Text]"/>
      <dgm:spPr/>
      <dgm:t>
        <a:bodyPr/>
        <a:lstStyle/>
        <a:p>
          <a:r>
            <a:rPr lang="en-US" dirty="0"/>
            <a:t>Immediate events (e.g. err close)</a:t>
          </a:r>
        </a:p>
      </dgm:t>
    </dgm:pt>
    <dgm:pt modelId="{E3DEB66B-D4A6-9544-B1EC-F087AABEF0CC}" type="parTrans" cxnId="{D7F0973F-0E79-6247-838D-36D71E8D29C8}">
      <dgm:prSet/>
      <dgm:spPr/>
      <dgm:t>
        <a:bodyPr/>
        <a:lstStyle/>
        <a:p>
          <a:endParaRPr lang="en-US"/>
        </a:p>
      </dgm:t>
    </dgm:pt>
    <dgm:pt modelId="{E57450FA-F9C1-E04B-9B62-CBE8E6D03351}" type="sibTrans" cxnId="{D7F0973F-0E79-6247-838D-36D71E8D29C8}">
      <dgm:prSet/>
      <dgm:spPr/>
      <dgm:t>
        <a:bodyPr/>
        <a:lstStyle/>
        <a:p>
          <a:endParaRPr lang="en-US"/>
        </a:p>
      </dgm:t>
    </dgm:pt>
    <dgm:pt modelId="{A213E76B-E241-C541-8699-F14E4D0E53DB}">
      <dgm:prSet phldrT="[Text]"/>
      <dgm:spPr/>
      <dgm:t>
        <a:bodyPr/>
        <a:lstStyle/>
        <a:p>
          <a:r>
            <a:rPr lang="en-US" dirty="0"/>
            <a:t>exec</a:t>
          </a:r>
        </a:p>
      </dgm:t>
    </dgm:pt>
    <dgm:pt modelId="{B8994AB5-AB40-3B44-AFAE-5641D5E089A7}" type="parTrans" cxnId="{C73FECF4-4895-674C-8166-631D107640AE}">
      <dgm:prSet/>
      <dgm:spPr/>
      <dgm:t>
        <a:bodyPr/>
        <a:lstStyle/>
        <a:p>
          <a:endParaRPr lang="en-US"/>
        </a:p>
      </dgm:t>
    </dgm:pt>
    <dgm:pt modelId="{AC9596CA-C234-274A-8CDC-438F7518F9A0}" type="sibTrans" cxnId="{C73FECF4-4895-674C-8166-631D107640AE}">
      <dgm:prSet/>
      <dgm:spPr/>
      <dgm:t>
        <a:bodyPr/>
        <a:lstStyle/>
        <a:p>
          <a:endParaRPr lang="en-US"/>
        </a:p>
      </dgm:t>
    </dgm:pt>
    <dgm:pt modelId="{04D0B3FE-966B-1C42-A044-0D6FE7D4C7BF}">
      <dgm:prSet phldrT="[Text]"/>
      <dgm:spPr/>
      <dgm:t>
        <a:bodyPr/>
        <a:lstStyle/>
        <a:p>
          <a:r>
            <a:rPr lang="en-US" dirty="0"/>
            <a:t>exec</a:t>
          </a:r>
        </a:p>
      </dgm:t>
    </dgm:pt>
    <dgm:pt modelId="{A25FA33B-9035-4D49-864F-695D77A2CE9F}" type="parTrans" cxnId="{3BD283A4-0AA9-9C42-8093-810B62C7EAE1}">
      <dgm:prSet/>
      <dgm:spPr/>
      <dgm:t>
        <a:bodyPr/>
        <a:lstStyle/>
        <a:p>
          <a:endParaRPr lang="en-US"/>
        </a:p>
      </dgm:t>
    </dgm:pt>
    <dgm:pt modelId="{593FF824-0627-294B-B4FE-2F356A602A21}" type="sibTrans" cxnId="{3BD283A4-0AA9-9C42-8093-810B62C7EAE1}">
      <dgm:prSet/>
      <dgm:spPr/>
      <dgm:t>
        <a:bodyPr/>
        <a:lstStyle/>
        <a:p>
          <a:endParaRPr lang="en-US"/>
        </a:p>
      </dgm:t>
    </dgm:pt>
    <dgm:pt modelId="{B7E4418B-E20F-9B47-8AFC-B6A60C0A5798}">
      <dgm:prSet phldrT="[Text]"/>
      <dgm:spPr/>
      <dgm:t>
        <a:bodyPr/>
        <a:lstStyle/>
        <a:p>
          <a:r>
            <a:rPr lang="en-US" dirty="0"/>
            <a:t>exec</a:t>
          </a:r>
        </a:p>
      </dgm:t>
    </dgm:pt>
    <dgm:pt modelId="{29597CE1-332C-8D4A-A53E-E0DFA585ACBA}" type="parTrans" cxnId="{0A53A033-26F8-6049-8D03-BBD2AF7BC830}">
      <dgm:prSet/>
      <dgm:spPr/>
      <dgm:t>
        <a:bodyPr/>
        <a:lstStyle/>
        <a:p>
          <a:endParaRPr lang="en-US"/>
        </a:p>
      </dgm:t>
    </dgm:pt>
    <dgm:pt modelId="{88DBD380-2C4C-FC48-9945-F5BC0271DF45}" type="sibTrans" cxnId="{0A53A033-26F8-6049-8D03-BBD2AF7BC830}">
      <dgm:prSet/>
      <dgm:spPr/>
      <dgm:t>
        <a:bodyPr/>
        <a:lstStyle/>
        <a:p>
          <a:endParaRPr lang="en-US"/>
        </a:p>
      </dgm:t>
    </dgm:pt>
    <dgm:pt modelId="{0FBA1481-14B1-144E-8167-ABADE771943B}" type="pres">
      <dgm:prSet presAssocID="{8FB5A53A-B622-784D-9DD6-BCC61224F583}" presName="cycle" presStyleCnt="0">
        <dgm:presLayoutVars>
          <dgm:dir/>
          <dgm:resizeHandles val="exact"/>
        </dgm:presLayoutVars>
      </dgm:prSet>
      <dgm:spPr/>
    </dgm:pt>
    <dgm:pt modelId="{26AEDFAE-7E40-BA40-8CAE-046D50B0127F}" type="pres">
      <dgm:prSet presAssocID="{FA654E64-18B2-1F40-90CA-E19D267CEA1B}" presName="node" presStyleLbl="node1" presStyleIdx="0" presStyleCnt="5">
        <dgm:presLayoutVars>
          <dgm:bulletEnabled val="1"/>
        </dgm:presLayoutVars>
      </dgm:prSet>
      <dgm:spPr/>
    </dgm:pt>
    <dgm:pt modelId="{E7A7C09A-E0EC-CD4A-A804-E5DC369027AE}" type="pres">
      <dgm:prSet presAssocID="{8F0A20AC-5D3C-A74D-B7A2-E7F7491FABE5}" presName="sibTrans" presStyleLbl="sibTrans2D1" presStyleIdx="0" presStyleCnt="5"/>
      <dgm:spPr/>
    </dgm:pt>
    <dgm:pt modelId="{2083DD17-84FF-1245-9E5A-B88144DF8FE8}" type="pres">
      <dgm:prSet presAssocID="{8F0A20AC-5D3C-A74D-B7A2-E7F7491FABE5}" presName="connectorText" presStyleLbl="sibTrans2D1" presStyleIdx="0" presStyleCnt="5"/>
      <dgm:spPr/>
    </dgm:pt>
    <dgm:pt modelId="{F4AAE708-6121-4947-9461-0B4AC85EFBD7}" type="pres">
      <dgm:prSet presAssocID="{25BD2194-AE4E-0440-8F39-B902730A5331}" presName="node" presStyleLbl="node1" presStyleIdx="1" presStyleCnt="5">
        <dgm:presLayoutVars>
          <dgm:bulletEnabled val="1"/>
        </dgm:presLayoutVars>
      </dgm:prSet>
      <dgm:spPr/>
    </dgm:pt>
    <dgm:pt modelId="{5EAB1AAA-BDE7-1F4B-B6F5-939A888987AC}" type="pres">
      <dgm:prSet presAssocID="{E57450FA-F9C1-E04B-9B62-CBE8E6D03351}" presName="sibTrans" presStyleLbl="sibTrans2D1" presStyleIdx="1" presStyleCnt="5"/>
      <dgm:spPr/>
    </dgm:pt>
    <dgm:pt modelId="{2F610352-9FD2-C144-9472-988C4DA228B7}" type="pres">
      <dgm:prSet presAssocID="{E57450FA-F9C1-E04B-9B62-CBE8E6D03351}" presName="connectorText" presStyleLbl="sibTrans2D1" presStyleIdx="1" presStyleCnt="5"/>
      <dgm:spPr/>
    </dgm:pt>
    <dgm:pt modelId="{6A6FC5F0-65C2-5740-B553-00AA84AC6F7D}" type="pres">
      <dgm:prSet presAssocID="{A213E76B-E241-C541-8699-F14E4D0E53DB}" presName="node" presStyleLbl="node1" presStyleIdx="2" presStyleCnt="5">
        <dgm:presLayoutVars>
          <dgm:bulletEnabled val="1"/>
        </dgm:presLayoutVars>
      </dgm:prSet>
      <dgm:spPr/>
    </dgm:pt>
    <dgm:pt modelId="{95E2C0F5-DAB6-D04F-9A83-BD3A960701BB}" type="pres">
      <dgm:prSet presAssocID="{AC9596CA-C234-274A-8CDC-438F7518F9A0}" presName="sibTrans" presStyleLbl="sibTrans2D1" presStyleIdx="2" presStyleCnt="5"/>
      <dgm:spPr/>
    </dgm:pt>
    <dgm:pt modelId="{FCA2040F-971F-474F-B310-59C8F0D9AFD3}" type="pres">
      <dgm:prSet presAssocID="{AC9596CA-C234-274A-8CDC-438F7518F9A0}" presName="connectorText" presStyleLbl="sibTrans2D1" presStyleIdx="2" presStyleCnt="5"/>
      <dgm:spPr/>
    </dgm:pt>
    <dgm:pt modelId="{24D0338A-EA46-4E42-9ACB-EB069B3CF1EF}" type="pres">
      <dgm:prSet presAssocID="{04D0B3FE-966B-1C42-A044-0D6FE7D4C7BF}" presName="node" presStyleLbl="node1" presStyleIdx="3" presStyleCnt="5">
        <dgm:presLayoutVars>
          <dgm:bulletEnabled val="1"/>
        </dgm:presLayoutVars>
      </dgm:prSet>
      <dgm:spPr/>
    </dgm:pt>
    <dgm:pt modelId="{E98148C8-FABE-344A-8ABD-980EF69CD500}" type="pres">
      <dgm:prSet presAssocID="{593FF824-0627-294B-B4FE-2F356A602A21}" presName="sibTrans" presStyleLbl="sibTrans2D1" presStyleIdx="3" presStyleCnt="5"/>
      <dgm:spPr/>
    </dgm:pt>
    <dgm:pt modelId="{F94F7DB9-9ABF-DB41-92FB-E84333828E63}" type="pres">
      <dgm:prSet presAssocID="{593FF824-0627-294B-B4FE-2F356A602A21}" presName="connectorText" presStyleLbl="sibTrans2D1" presStyleIdx="3" presStyleCnt="5"/>
      <dgm:spPr/>
    </dgm:pt>
    <dgm:pt modelId="{E03AD2DA-BE5D-4048-BC64-D069AB2AB050}" type="pres">
      <dgm:prSet presAssocID="{B7E4418B-E20F-9B47-8AFC-B6A60C0A5798}" presName="node" presStyleLbl="node1" presStyleIdx="4" presStyleCnt="5">
        <dgm:presLayoutVars>
          <dgm:bulletEnabled val="1"/>
        </dgm:presLayoutVars>
      </dgm:prSet>
      <dgm:spPr/>
    </dgm:pt>
    <dgm:pt modelId="{F1582BD8-47DD-CE43-8A5E-2C3799DCFCE4}" type="pres">
      <dgm:prSet presAssocID="{88DBD380-2C4C-FC48-9945-F5BC0271DF45}" presName="sibTrans" presStyleLbl="sibTrans2D1" presStyleIdx="4" presStyleCnt="5"/>
      <dgm:spPr/>
    </dgm:pt>
    <dgm:pt modelId="{0DF1B5C3-7DDB-6149-B428-0DA3F985C09E}" type="pres">
      <dgm:prSet presAssocID="{88DBD380-2C4C-FC48-9945-F5BC0271DF45}" presName="connectorText" presStyleLbl="sibTrans2D1" presStyleIdx="4" presStyleCnt="5"/>
      <dgm:spPr/>
    </dgm:pt>
  </dgm:ptLst>
  <dgm:cxnLst>
    <dgm:cxn modelId="{D220470E-C56E-0346-BC9C-EE33EBFA8510}" type="presOf" srcId="{A213E76B-E241-C541-8699-F14E4D0E53DB}" destId="{6A6FC5F0-65C2-5740-B553-00AA84AC6F7D}" srcOrd="0" destOrd="0" presId="urn:microsoft.com/office/officeart/2005/8/layout/cycle2"/>
    <dgm:cxn modelId="{84C69D1D-DBA5-CF45-BBD3-4A0B2B85F705}" type="presOf" srcId="{AC9596CA-C234-274A-8CDC-438F7518F9A0}" destId="{95E2C0F5-DAB6-D04F-9A83-BD3A960701BB}" srcOrd="0" destOrd="0" presId="urn:microsoft.com/office/officeart/2005/8/layout/cycle2"/>
    <dgm:cxn modelId="{07F6FF1E-C072-584C-89FB-4FE00927CB8B}" type="presOf" srcId="{88DBD380-2C4C-FC48-9945-F5BC0271DF45}" destId="{F1582BD8-47DD-CE43-8A5E-2C3799DCFCE4}" srcOrd="0" destOrd="0" presId="urn:microsoft.com/office/officeart/2005/8/layout/cycle2"/>
    <dgm:cxn modelId="{0A53A033-26F8-6049-8D03-BBD2AF7BC830}" srcId="{8FB5A53A-B622-784D-9DD6-BCC61224F583}" destId="{B7E4418B-E20F-9B47-8AFC-B6A60C0A5798}" srcOrd="4" destOrd="0" parTransId="{29597CE1-332C-8D4A-A53E-E0DFA585ACBA}" sibTransId="{88DBD380-2C4C-FC48-9945-F5BC0271DF45}"/>
    <dgm:cxn modelId="{F4BA2F36-540F-3E4B-8428-CB814F7B1053}" type="presOf" srcId="{FA654E64-18B2-1F40-90CA-E19D267CEA1B}" destId="{26AEDFAE-7E40-BA40-8CAE-046D50B0127F}" srcOrd="0" destOrd="0" presId="urn:microsoft.com/office/officeart/2005/8/layout/cycle2"/>
    <dgm:cxn modelId="{1D24B03E-5877-A841-8872-21622EDE8D3F}" type="presOf" srcId="{8FB5A53A-B622-784D-9DD6-BCC61224F583}" destId="{0FBA1481-14B1-144E-8167-ABADE771943B}" srcOrd="0" destOrd="0" presId="urn:microsoft.com/office/officeart/2005/8/layout/cycle2"/>
    <dgm:cxn modelId="{D7F0973F-0E79-6247-838D-36D71E8D29C8}" srcId="{8FB5A53A-B622-784D-9DD6-BCC61224F583}" destId="{25BD2194-AE4E-0440-8F39-B902730A5331}" srcOrd="1" destOrd="0" parTransId="{E3DEB66B-D4A6-9544-B1EC-F087AABEF0CC}" sibTransId="{E57450FA-F9C1-E04B-9B62-CBE8E6D03351}"/>
    <dgm:cxn modelId="{3CD44663-75CC-A440-B067-89307210A5DF}" srcId="{8FB5A53A-B622-784D-9DD6-BCC61224F583}" destId="{FA654E64-18B2-1F40-90CA-E19D267CEA1B}" srcOrd="0" destOrd="0" parTransId="{1C815222-49A8-174C-A373-4CF59FEAB5CB}" sibTransId="{8F0A20AC-5D3C-A74D-B7A2-E7F7491FABE5}"/>
    <dgm:cxn modelId="{F646F069-E622-F641-8105-311AAB88814E}" type="presOf" srcId="{8F0A20AC-5D3C-A74D-B7A2-E7F7491FABE5}" destId="{2083DD17-84FF-1245-9E5A-B88144DF8FE8}" srcOrd="1" destOrd="0" presId="urn:microsoft.com/office/officeart/2005/8/layout/cycle2"/>
    <dgm:cxn modelId="{9BD5438F-57BE-8A45-BB86-47726E65F805}" type="presOf" srcId="{25BD2194-AE4E-0440-8F39-B902730A5331}" destId="{F4AAE708-6121-4947-9461-0B4AC85EFBD7}" srcOrd="0" destOrd="0" presId="urn:microsoft.com/office/officeart/2005/8/layout/cycle2"/>
    <dgm:cxn modelId="{7E5E0FA2-288B-F24E-A9B5-003D9812992C}" type="presOf" srcId="{AC9596CA-C234-274A-8CDC-438F7518F9A0}" destId="{FCA2040F-971F-474F-B310-59C8F0D9AFD3}" srcOrd="1" destOrd="0" presId="urn:microsoft.com/office/officeart/2005/8/layout/cycle2"/>
    <dgm:cxn modelId="{3BD283A4-0AA9-9C42-8093-810B62C7EAE1}" srcId="{8FB5A53A-B622-784D-9DD6-BCC61224F583}" destId="{04D0B3FE-966B-1C42-A044-0D6FE7D4C7BF}" srcOrd="3" destOrd="0" parTransId="{A25FA33B-9035-4D49-864F-695D77A2CE9F}" sibTransId="{593FF824-0627-294B-B4FE-2F356A602A21}"/>
    <dgm:cxn modelId="{37A29AA5-7DD7-2A47-88BB-F41A32DA2D1D}" type="presOf" srcId="{04D0B3FE-966B-1C42-A044-0D6FE7D4C7BF}" destId="{24D0338A-EA46-4E42-9ACB-EB069B3CF1EF}" srcOrd="0" destOrd="0" presId="urn:microsoft.com/office/officeart/2005/8/layout/cycle2"/>
    <dgm:cxn modelId="{18368AAA-9017-AA4C-B062-4F0279FEAE16}" type="presOf" srcId="{E57450FA-F9C1-E04B-9B62-CBE8E6D03351}" destId="{5EAB1AAA-BDE7-1F4B-B6F5-939A888987AC}" srcOrd="0" destOrd="0" presId="urn:microsoft.com/office/officeart/2005/8/layout/cycle2"/>
    <dgm:cxn modelId="{44AD9AB1-B1CC-E045-AAC5-3FBA8F08F217}" type="presOf" srcId="{B7E4418B-E20F-9B47-8AFC-B6A60C0A5798}" destId="{E03AD2DA-BE5D-4048-BC64-D069AB2AB050}" srcOrd="0" destOrd="0" presId="urn:microsoft.com/office/officeart/2005/8/layout/cycle2"/>
    <dgm:cxn modelId="{23AFDAD1-CD73-7941-B57A-494F8DF99FDF}" type="presOf" srcId="{593FF824-0627-294B-B4FE-2F356A602A21}" destId="{E98148C8-FABE-344A-8ABD-980EF69CD500}" srcOrd="0" destOrd="0" presId="urn:microsoft.com/office/officeart/2005/8/layout/cycle2"/>
    <dgm:cxn modelId="{5CE44BDE-33BF-D842-8291-D2E2F45B5EC7}" type="presOf" srcId="{E57450FA-F9C1-E04B-9B62-CBE8E6D03351}" destId="{2F610352-9FD2-C144-9472-988C4DA228B7}" srcOrd="1" destOrd="0" presId="urn:microsoft.com/office/officeart/2005/8/layout/cycle2"/>
    <dgm:cxn modelId="{7F7985E1-DB5C-8C4D-8692-2AE9C812C8EB}" type="presOf" srcId="{8F0A20AC-5D3C-A74D-B7A2-E7F7491FABE5}" destId="{E7A7C09A-E0EC-CD4A-A804-E5DC369027AE}" srcOrd="0" destOrd="0" presId="urn:microsoft.com/office/officeart/2005/8/layout/cycle2"/>
    <dgm:cxn modelId="{C73FECF4-4895-674C-8166-631D107640AE}" srcId="{8FB5A53A-B622-784D-9DD6-BCC61224F583}" destId="{A213E76B-E241-C541-8699-F14E4D0E53DB}" srcOrd="2" destOrd="0" parTransId="{B8994AB5-AB40-3B44-AFAE-5641D5E089A7}" sibTransId="{AC9596CA-C234-274A-8CDC-438F7518F9A0}"/>
    <dgm:cxn modelId="{C2B47DF6-3196-9442-93EA-1071A142DF45}" type="presOf" srcId="{593FF824-0627-294B-B4FE-2F356A602A21}" destId="{F94F7DB9-9ABF-DB41-92FB-E84333828E63}" srcOrd="1" destOrd="0" presId="urn:microsoft.com/office/officeart/2005/8/layout/cycle2"/>
    <dgm:cxn modelId="{F7344BFB-C723-9A4F-9E5C-30D674A197F5}" type="presOf" srcId="{88DBD380-2C4C-FC48-9945-F5BC0271DF45}" destId="{0DF1B5C3-7DDB-6149-B428-0DA3F985C09E}" srcOrd="1" destOrd="0" presId="urn:microsoft.com/office/officeart/2005/8/layout/cycle2"/>
    <dgm:cxn modelId="{B08BC166-CDAC-3D47-B949-0B5A86B9EBEB}" type="presParOf" srcId="{0FBA1481-14B1-144E-8167-ABADE771943B}" destId="{26AEDFAE-7E40-BA40-8CAE-046D50B0127F}" srcOrd="0" destOrd="0" presId="urn:microsoft.com/office/officeart/2005/8/layout/cycle2"/>
    <dgm:cxn modelId="{F90FF656-E17B-7D45-9CAB-9A3C45E58134}" type="presParOf" srcId="{0FBA1481-14B1-144E-8167-ABADE771943B}" destId="{E7A7C09A-E0EC-CD4A-A804-E5DC369027AE}" srcOrd="1" destOrd="0" presId="urn:microsoft.com/office/officeart/2005/8/layout/cycle2"/>
    <dgm:cxn modelId="{DEB768D3-EAC0-8749-8655-99FA8D469A3C}" type="presParOf" srcId="{E7A7C09A-E0EC-CD4A-A804-E5DC369027AE}" destId="{2083DD17-84FF-1245-9E5A-B88144DF8FE8}" srcOrd="0" destOrd="0" presId="urn:microsoft.com/office/officeart/2005/8/layout/cycle2"/>
    <dgm:cxn modelId="{FD4D1166-68BB-D940-B2B9-143ED86319AE}" type="presParOf" srcId="{0FBA1481-14B1-144E-8167-ABADE771943B}" destId="{F4AAE708-6121-4947-9461-0B4AC85EFBD7}" srcOrd="2" destOrd="0" presId="urn:microsoft.com/office/officeart/2005/8/layout/cycle2"/>
    <dgm:cxn modelId="{5692E2E4-F8A6-214D-B8E2-02DD4855B1F5}" type="presParOf" srcId="{0FBA1481-14B1-144E-8167-ABADE771943B}" destId="{5EAB1AAA-BDE7-1F4B-B6F5-939A888987AC}" srcOrd="3" destOrd="0" presId="urn:microsoft.com/office/officeart/2005/8/layout/cycle2"/>
    <dgm:cxn modelId="{44ABD94E-8CC0-7C4C-B95D-B09A8DF13AAF}" type="presParOf" srcId="{5EAB1AAA-BDE7-1F4B-B6F5-939A888987AC}" destId="{2F610352-9FD2-C144-9472-988C4DA228B7}" srcOrd="0" destOrd="0" presId="urn:microsoft.com/office/officeart/2005/8/layout/cycle2"/>
    <dgm:cxn modelId="{981F5972-DF32-6B4F-AC31-D69A62CCB87B}" type="presParOf" srcId="{0FBA1481-14B1-144E-8167-ABADE771943B}" destId="{6A6FC5F0-65C2-5740-B553-00AA84AC6F7D}" srcOrd="4" destOrd="0" presId="urn:microsoft.com/office/officeart/2005/8/layout/cycle2"/>
    <dgm:cxn modelId="{55831FFA-4835-604D-8438-EC6564CDFADD}" type="presParOf" srcId="{0FBA1481-14B1-144E-8167-ABADE771943B}" destId="{95E2C0F5-DAB6-D04F-9A83-BD3A960701BB}" srcOrd="5" destOrd="0" presId="urn:microsoft.com/office/officeart/2005/8/layout/cycle2"/>
    <dgm:cxn modelId="{F668FC33-E587-0F4C-993C-CCC9FCAAD262}" type="presParOf" srcId="{95E2C0F5-DAB6-D04F-9A83-BD3A960701BB}" destId="{FCA2040F-971F-474F-B310-59C8F0D9AFD3}" srcOrd="0" destOrd="0" presId="urn:microsoft.com/office/officeart/2005/8/layout/cycle2"/>
    <dgm:cxn modelId="{B50D8A90-05E1-4541-BFAA-A40AF69F47F0}" type="presParOf" srcId="{0FBA1481-14B1-144E-8167-ABADE771943B}" destId="{24D0338A-EA46-4E42-9ACB-EB069B3CF1EF}" srcOrd="6" destOrd="0" presId="urn:microsoft.com/office/officeart/2005/8/layout/cycle2"/>
    <dgm:cxn modelId="{B2FC702A-5D00-1E4D-8192-E97C87E55147}" type="presParOf" srcId="{0FBA1481-14B1-144E-8167-ABADE771943B}" destId="{E98148C8-FABE-344A-8ABD-980EF69CD500}" srcOrd="7" destOrd="0" presId="urn:microsoft.com/office/officeart/2005/8/layout/cycle2"/>
    <dgm:cxn modelId="{893C0567-8960-B041-9732-77B641068904}" type="presParOf" srcId="{E98148C8-FABE-344A-8ABD-980EF69CD500}" destId="{F94F7DB9-9ABF-DB41-92FB-E84333828E63}" srcOrd="0" destOrd="0" presId="urn:microsoft.com/office/officeart/2005/8/layout/cycle2"/>
    <dgm:cxn modelId="{A45E13CF-B9AE-0940-B9AF-95BF20F1EFAA}" type="presParOf" srcId="{0FBA1481-14B1-144E-8167-ABADE771943B}" destId="{E03AD2DA-BE5D-4048-BC64-D069AB2AB050}" srcOrd="8" destOrd="0" presId="urn:microsoft.com/office/officeart/2005/8/layout/cycle2"/>
    <dgm:cxn modelId="{3522F1D6-C71B-194D-96C1-503DA277BC66}" type="presParOf" srcId="{0FBA1481-14B1-144E-8167-ABADE771943B}" destId="{F1582BD8-47DD-CE43-8A5E-2C3799DCFCE4}" srcOrd="9" destOrd="0" presId="urn:microsoft.com/office/officeart/2005/8/layout/cycle2"/>
    <dgm:cxn modelId="{5C852AB7-F2BB-9D49-BAFD-4F25E50CB8D5}" type="presParOf" srcId="{F1582BD8-47DD-CE43-8A5E-2C3799DCFCE4}" destId="{0DF1B5C3-7DDB-6149-B428-0DA3F985C09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EDFAE-7E40-BA40-8CAE-046D50B0127F}">
      <dsp:nvSpPr>
        <dsp:cNvPr id="0" name=""/>
        <dsp:cNvSpPr/>
      </dsp:nvSpPr>
      <dsp:spPr>
        <a:xfrm>
          <a:off x="1200445" y="335414"/>
          <a:ext cx="987823" cy="9878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err="1"/>
            <a:t>epoll</a:t>
          </a:r>
          <a:r>
            <a:rPr lang="en-US" sz="1100" kern="1200" dirty="0"/>
            <a:t>(2)</a:t>
          </a:r>
        </a:p>
      </dsp:txBody>
      <dsp:txXfrm>
        <a:off x="1345108" y="480077"/>
        <a:ext cx="698497" cy="698497"/>
      </dsp:txXfrm>
    </dsp:sp>
    <dsp:sp modelId="{E7A7C09A-E0EC-CD4A-A804-E5DC369027AE}">
      <dsp:nvSpPr>
        <dsp:cNvPr id="0" name=""/>
        <dsp:cNvSpPr/>
      </dsp:nvSpPr>
      <dsp:spPr>
        <a:xfrm rot="2160000">
          <a:off x="2157051" y="1094196"/>
          <a:ext cx="262608" cy="333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164574" y="1137721"/>
        <a:ext cx="183826" cy="200034"/>
      </dsp:txXfrm>
    </dsp:sp>
    <dsp:sp modelId="{F4AAE708-6121-4947-9461-0B4AC85EFBD7}">
      <dsp:nvSpPr>
        <dsp:cNvPr id="0" name=""/>
        <dsp:cNvSpPr/>
      </dsp:nvSpPr>
      <dsp:spPr>
        <a:xfrm>
          <a:off x="2400469" y="1207282"/>
          <a:ext cx="987823" cy="9878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Immediate events (e.g. err close)</a:t>
          </a:r>
        </a:p>
      </dsp:txBody>
      <dsp:txXfrm>
        <a:off x="2545132" y="1351945"/>
        <a:ext cx="698497" cy="698497"/>
      </dsp:txXfrm>
    </dsp:sp>
    <dsp:sp modelId="{5EAB1AAA-BDE7-1F4B-B6F5-939A888987AC}">
      <dsp:nvSpPr>
        <dsp:cNvPr id="0" name=""/>
        <dsp:cNvSpPr/>
      </dsp:nvSpPr>
      <dsp:spPr>
        <a:xfrm rot="6480000">
          <a:off x="2536189" y="2232787"/>
          <a:ext cx="262608" cy="333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587752" y="2262002"/>
        <a:ext cx="183826" cy="200034"/>
      </dsp:txXfrm>
    </dsp:sp>
    <dsp:sp modelId="{6A6FC5F0-65C2-5740-B553-00AA84AC6F7D}">
      <dsp:nvSpPr>
        <dsp:cNvPr id="0" name=""/>
        <dsp:cNvSpPr/>
      </dsp:nvSpPr>
      <dsp:spPr>
        <a:xfrm>
          <a:off x="1942101" y="2617995"/>
          <a:ext cx="987823" cy="9878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exec</a:t>
          </a:r>
        </a:p>
      </dsp:txBody>
      <dsp:txXfrm>
        <a:off x="2086764" y="2762658"/>
        <a:ext cx="698497" cy="698497"/>
      </dsp:txXfrm>
    </dsp:sp>
    <dsp:sp modelId="{95E2C0F5-DAB6-D04F-9A83-BD3A960701BB}">
      <dsp:nvSpPr>
        <dsp:cNvPr id="0" name=""/>
        <dsp:cNvSpPr/>
      </dsp:nvSpPr>
      <dsp:spPr>
        <a:xfrm rot="10800000">
          <a:off x="1570484" y="2945212"/>
          <a:ext cx="262608" cy="333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1649266" y="3011890"/>
        <a:ext cx="183826" cy="200034"/>
      </dsp:txXfrm>
    </dsp:sp>
    <dsp:sp modelId="{24D0338A-EA46-4E42-9ACB-EB069B3CF1EF}">
      <dsp:nvSpPr>
        <dsp:cNvPr id="0" name=""/>
        <dsp:cNvSpPr/>
      </dsp:nvSpPr>
      <dsp:spPr>
        <a:xfrm>
          <a:off x="458789" y="2617995"/>
          <a:ext cx="987823" cy="9878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exec</a:t>
          </a:r>
        </a:p>
      </dsp:txBody>
      <dsp:txXfrm>
        <a:off x="603452" y="2762658"/>
        <a:ext cx="698497" cy="698497"/>
      </dsp:txXfrm>
    </dsp:sp>
    <dsp:sp modelId="{E98148C8-FABE-344A-8ABD-980EF69CD500}">
      <dsp:nvSpPr>
        <dsp:cNvPr id="0" name=""/>
        <dsp:cNvSpPr/>
      </dsp:nvSpPr>
      <dsp:spPr>
        <a:xfrm rot="15120000">
          <a:off x="594509" y="2246924"/>
          <a:ext cx="262608" cy="333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46072" y="2351065"/>
        <a:ext cx="183826" cy="200034"/>
      </dsp:txXfrm>
    </dsp:sp>
    <dsp:sp modelId="{E03AD2DA-BE5D-4048-BC64-D069AB2AB050}">
      <dsp:nvSpPr>
        <dsp:cNvPr id="0" name=""/>
        <dsp:cNvSpPr/>
      </dsp:nvSpPr>
      <dsp:spPr>
        <a:xfrm>
          <a:off x="421" y="1207282"/>
          <a:ext cx="987823" cy="9878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exec</a:t>
          </a:r>
        </a:p>
      </dsp:txBody>
      <dsp:txXfrm>
        <a:off x="145084" y="1351945"/>
        <a:ext cx="698497" cy="698497"/>
      </dsp:txXfrm>
    </dsp:sp>
    <dsp:sp modelId="{F1582BD8-47DD-CE43-8A5E-2C3799DCFCE4}">
      <dsp:nvSpPr>
        <dsp:cNvPr id="0" name=""/>
        <dsp:cNvSpPr/>
      </dsp:nvSpPr>
      <dsp:spPr>
        <a:xfrm rot="19440000">
          <a:off x="957027" y="1102933"/>
          <a:ext cx="262608" cy="33339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964550" y="1192764"/>
        <a:ext cx="183826" cy="20003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915BB-A3B6-9B4F-9BD2-695754DCA1EE}" type="datetimeFigureOut">
              <a:rPr lang="en-US" smtClean="0"/>
              <a:t>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23CEB-BF42-9A43-A158-D331A8ED589D}" type="slidenum">
              <a:rPr lang="en-US" smtClean="0"/>
              <a:t>‹#›</a:t>
            </a:fld>
            <a:endParaRPr lang="en-US"/>
          </a:p>
        </p:txBody>
      </p:sp>
    </p:spTree>
    <p:extLst>
      <p:ext uri="{BB962C8B-B14F-4D97-AF65-F5344CB8AC3E}">
        <p14:creationId xmlns:p14="http://schemas.microsoft.com/office/powerpoint/2010/main" val="101800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optimized a bit of our future topics. We want to remain within 10 or 9 sessions. We will further optimize as we learn about how the delivery mechanism</a:t>
            </a:r>
          </a:p>
        </p:txBody>
      </p:sp>
      <p:sp>
        <p:nvSpPr>
          <p:cNvPr id="4" name="Slide Number Placeholder 3"/>
          <p:cNvSpPr>
            <a:spLocks noGrp="1"/>
          </p:cNvSpPr>
          <p:nvPr>
            <p:ph type="sldNum" sz="quarter" idx="5"/>
          </p:nvPr>
        </p:nvSpPr>
        <p:spPr/>
        <p:txBody>
          <a:bodyPr/>
          <a:lstStyle/>
          <a:p>
            <a:fld id="{721B6E8C-4FE4-4E44-83DF-4E5941EF30AB}" type="slidenum">
              <a:rPr lang="en-US" smtClean="0"/>
              <a:t>2</a:t>
            </a:fld>
            <a:endParaRPr lang="en-US"/>
          </a:p>
        </p:txBody>
      </p:sp>
    </p:spTree>
    <p:extLst>
      <p:ext uri="{BB962C8B-B14F-4D97-AF65-F5344CB8AC3E}">
        <p14:creationId xmlns:p14="http://schemas.microsoft.com/office/powerpoint/2010/main" val="195715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sake of time management we will not talk about </a:t>
            </a:r>
            <a:r>
              <a:rPr lang="en-US" dirty="0" err="1"/>
              <a:t>lseek</a:t>
            </a:r>
            <a:endParaRPr lang="en-US" dirty="0"/>
          </a:p>
        </p:txBody>
      </p:sp>
      <p:sp>
        <p:nvSpPr>
          <p:cNvPr id="4" name="Slide Number Placeholder 3"/>
          <p:cNvSpPr>
            <a:spLocks noGrp="1"/>
          </p:cNvSpPr>
          <p:nvPr>
            <p:ph type="sldNum" sz="quarter" idx="5"/>
          </p:nvPr>
        </p:nvSpPr>
        <p:spPr/>
        <p:txBody>
          <a:bodyPr/>
          <a:lstStyle/>
          <a:p>
            <a:fld id="{21323CEB-BF42-9A43-A158-D331A8ED589D}" type="slidenum">
              <a:rPr lang="en-US" smtClean="0"/>
              <a:t>4</a:t>
            </a:fld>
            <a:endParaRPr lang="en-US"/>
          </a:p>
        </p:txBody>
      </p:sp>
    </p:spTree>
    <p:extLst>
      <p:ext uri="{BB962C8B-B14F-4D97-AF65-F5344CB8AC3E}">
        <p14:creationId xmlns:p14="http://schemas.microsoft.com/office/powerpoint/2010/main" val="128083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23CEB-BF42-9A43-A158-D331A8ED589D}" type="slidenum">
              <a:rPr lang="en-US" smtClean="0"/>
              <a:t>7</a:t>
            </a:fld>
            <a:endParaRPr lang="en-US"/>
          </a:p>
        </p:txBody>
      </p:sp>
    </p:spTree>
    <p:extLst>
      <p:ext uri="{BB962C8B-B14F-4D97-AF65-F5344CB8AC3E}">
        <p14:creationId xmlns:p14="http://schemas.microsoft.com/office/powerpoint/2010/main" val="51603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23CEB-BF42-9A43-A158-D331A8ED589D}" type="slidenum">
              <a:rPr lang="en-US" smtClean="0"/>
              <a:t>12</a:t>
            </a:fld>
            <a:endParaRPr lang="en-US"/>
          </a:p>
        </p:txBody>
      </p:sp>
    </p:spTree>
    <p:extLst>
      <p:ext uri="{BB962C8B-B14F-4D97-AF65-F5344CB8AC3E}">
        <p14:creationId xmlns:p14="http://schemas.microsoft.com/office/powerpoint/2010/main" val="161656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23CEB-BF42-9A43-A158-D331A8ED589D}" type="slidenum">
              <a:rPr lang="en-US" smtClean="0"/>
              <a:t>17</a:t>
            </a:fld>
            <a:endParaRPr lang="en-US"/>
          </a:p>
        </p:txBody>
      </p:sp>
    </p:spTree>
    <p:extLst>
      <p:ext uri="{BB962C8B-B14F-4D97-AF65-F5344CB8AC3E}">
        <p14:creationId xmlns:p14="http://schemas.microsoft.com/office/powerpoint/2010/main" val="3480058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23CEB-BF42-9A43-A158-D331A8ED589D}" type="slidenum">
              <a:rPr lang="en-US" smtClean="0"/>
              <a:t>18</a:t>
            </a:fld>
            <a:endParaRPr lang="en-US"/>
          </a:p>
        </p:txBody>
      </p:sp>
    </p:spTree>
    <p:extLst>
      <p:ext uri="{BB962C8B-B14F-4D97-AF65-F5344CB8AC3E}">
        <p14:creationId xmlns:p14="http://schemas.microsoft.com/office/powerpoint/2010/main" val="3736242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323CEB-BF42-9A43-A158-D331A8ED589D}" type="slidenum">
              <a:rPr lang="en-US" smtClean="0"/>
              <a:t>19</a:t>
            </a:fld>
            <a:endParaRPr lang="en-US"/>
          </a:p>
        </p:txBody>
      </p:sp>
    </p:spTree>
    <p:extLst>
      <p:ext uri="{BB962C8B-B14F-4D97-AF65-F5344CB8AC3E}">
        <p14:creationId xmlns:p14="http://schemas.microsoft.com/office/powerpoint/2010/main" val="323917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C10k_proble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ka.ms/k8s/howthingswor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khenidak/on-linu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cs typeface="Calibri Light"/>
              </a:rPr>
              <a:t>[How Things Work]: Linux - IO</a:t>
            </a:r>
            <a:endParaRPr lang="en-US" sz="5400"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@khenidak</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C68A-9E6C-7E4C-B3BE-4F3B102B2968}"/>
              </a:ext>
            </a:extLst>
          </p:cNvPr>
          <p:cNvSpPr>
            <a:spLocks noGrp="1"/>
          </p:cNvSpPr>
          <p:nvPr>
            <p:ph type="title"/>
          </p:nvPr>
        </p:nvSpPr>
        <p:spPr/>
        <p:txBody>
          <a:bodyPr/>
          <a:lstStyle/>
          <a:p>
            <a:r>
              <a:rPr lang="en-US" dirty="0"/>
              <a:t>Dealing with the lies</a:t>
            </a:r>
          </a:p>
        </p:txBody>
      </p:sp>
      <p:sp>
        <p:nvSpPr>
          <p:cNvPr id="3" name="Content Placeholder 2">
            <a:extLst>
              <a:ext uri="{FF2B5EF4-FFF2-40B4-BE49-F238E27FC236}">
                <a16:creationId xmlns:a16="http://schemas.microsoft.com/office/drawing/2014/main" id="{C48AFF0A-775E-FD43-A8F8-A5895F9DAC16}"/>
              </a:ext>
            </a:extLst>
          </p:cNvPr>
          <p:cNvSpPr>
            <a:spLocks noGrp="1"/>
          </p:cNvSpPr>
          <p:nvPr>
            <p:ph idx="1"/>
          </p:nvPr>
        </p:nvSpPr>
        <p:spPr/>
        <p:txBody>
          <a:bodyPr>
            <a:normAutofit fontScale="70000" lnSpcReduction="20000"/>
          </a:bodyPr>
          <a:lstStyle/>
          <a:p>
            <a:r>
              <a:rPr lang="en-US" dirty="0"/>
              <a:t>If your </a:t>
            </a:r>
            <a:r>
              <a:rPr lang="en-US" dirty="0" err="1"/>
              <a:t>usecase</a:t>
            </a:r>
            <a:r>
              <a:rPr lang="en-US" dirty="0"/>
              <a:t> is ok with write(2) then </a:t>
            </a:r>
            <a:r>
              <a:rPr lang="en-US" dirty="0" err="1"/>
              <a:t>fsync</a:t>
            </a:r>
            <a:r>
              <a:rPr lang="en-US" dirty="0"/>
              <a:t>(2) then just use it.</a:t>
            </a:r>
          </a:p>
          <a:p>
            <a:r>
              <a:rPr lang="en-US" b="1" u="sng" dirty="0"/>
              <a:t>RTFM</a:t>
            </a:r>
            <a:r>
              <a:rPr lang="en-US" dirty="0"/>
              <a:t>. It is a simple statement to make but it is very true in context.</a:t>
            </a:r>
          </a:p>
          <a:p>
            <a:r>
              <a:rPr lang="en-US" b="1" u="sng" dirty="0"/>
              <a:t>RTFM</a:t>
            </a:r>
            <a:r>
              <a:rPr lang="en-US" dirty="0"/>
              <a:t> not only for Linux </a:t>
            </a:r>
            <a:r>
              <a:rPr lang="en-US" dirty="0" err="1"/>
              <a:t>Syscall</a:t>
            </a:r>
            <a:r>
              <a:rPr lang="en-US" dirty="0"/>
              <a:t>, but also for your filesystems. They can ignore somethings or implement some things differently. Some offer their own additional </a:t>
            </a:r>
            <a:r>
              <a:rPr lang="en-US" dirty="0" err="1"/>
              <a:t>ioctl</a:t>
            </a:r>
            <a:r>
              <a:rPr lang="en-US" dirty="0"/>
              <a:t> to configure/change things.</a:t>
            </a:r>
          </a:p>
          <a:p>
            <a:r>
              <a:rPr lang="en-US" b="1" u="sng" dirty="0"/>
              <a:t>RTFM</a:t>
            </a:r>
            <a:r>
              <a:rPr lang="en-US" dirty="0"/>
              <a:t> for the library/language/framework you are using. e.g., </a:t>
            </a:r>
            <a:r>
              <a:rPr lang="en-US" dirty="0" err="1"/>
              <a:t>glibc</a:t>
            </a:r>
            <a:r>
              <a:rPr lang="en-US" dirty="0"/>
              <a:t> does not correctly implement O_RSYNC, some kernel builds ignore it too.</a:t>
            </a:r>
          </a:p>
          <a:p>
            <a:r>
              <a:rPr lang="en-US" dirty="0"/>
              <a:t>If needed: be super aware of the impact of </a:t>
            </a:r>
            <a:r>
              <a:rPr lang="en-US" b="1" i="1" dirty="0"/>
              <a:t>how file system was mounted on your </a:t>
            </a:r>
            <a:r>
              <a:rPr lang="en-US" b="1" i="1" dirty="0" err="1"/>
              <a:t>syscall</a:t>
            </a:r>
            <a:r>
              <a:rPr lang="en-US" dirty="0"/>
              <a:t>. For example; there is no point of of O_DSYNC if the file system was mounted with “</a:t>
            </a:r>
            <a:r>
              <a:rPr lang="en-US" dirty="0" err="1"/>
              <a:t>noatime</a:t>
            </a:r>
            <a:r>
              <a:rPr lang="en-US" dirty="0"/>
              <a:t>”.</a:t>
            </a:r>
          </a:p>
          <a:p>
            <a:r>
              <a:rPr lang="en-US" dirty="0"/>
              <a:t>There are no absolute guarantee that O_DIRECT will work as expected:</a:t>
            </a:r>
          </a:p>
          <a:p>
            <a:pPr lvl="1"/>
            <a:r>
              <a:rPr lang="en-US" b="1" i="1" dirty="0"/>
              <a:t>I am using O_DIRECT to avoid buffer copy</a:t>
            </a:r>
            <a:r>
              <a:rPr lang="en-US" dirty="0"/>
              <a:t>: pfft. driver may need to recopy data into DMA memory for device to copy from.</a:t>
            </a:r>
          </a:p>
          <a:p>
            <a:pPr lvl="1"/>
            <a:r>
              <a:rPr lang="en-US" b="1" i="1" dirty="0"/>
              <a:t>I am using O_DIRECT to avoid staging write cache</a:t>
            </a:r>
            <a:r>
              <a:rPr lang="en-US" dirty="0"/>
              <a:t>: What do you think will happen if file is sparse-file (or need to be extended)?</a:t>
            </a:r>
          </a:p>
          <a:p>
            <a:r>
              <a:rPr lang="en-US" dirty="0"/>
              <a:t>“ack” != “ack”: Or at least does not exactly mean the same ack you expected (subtle failure modes introduced by misbehaving driver/FS).</a:t>
            </a:r>
          </a:p>
          <a:p>
            <a:pPr lvl="1"/>
            <a:endParaRPr lang="en-US" dirty="0"/>
          </a:p>
          <a:p>
            <a:pPr lvl="1"/>
            <a:endParaRPr lang="en-US" dirty="0"/>
          </a:p>
        </p:txBody>
      </p:sp>
    </p:spTree>
    <p:extLst>
      <p:ext uri="{BB962C8B-B14F-4D97-AF65-F5344CB8AC3E}">
        <p14:creationId xmlns:p14="http://schemas.microsoft.com/office/powerpoint/2010/main" val="405142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0FD4-3958-DC45-B012-AECCF6DD8417}"/>
              </a:ext>
            </a:extLst>
          </p:cNvPr>
          <p:cNvSpPr>
            <a:spLocks noGrp="1"/>
          </p:cNvSpPr>
          <p:nvPr>
            <p:ph type="title"/>
          </p:nvPr>
        </p:nvSpPr>
        <p:spPr/>
        <p:txBody>
          <a:bodyPr/>
          <a:lstStyle/>
          <a:p>
            <a:r>
              <a:rPr lang="en-US" dirty="0"/>
              <a:t>What about memory maps</a:t>
            </a:r>
          </a:p>
        </p:txBody>
      </p:sp>
      <p:sp>
        <p:nvSpPr>
          <p:cNvPr id="3" name="Content Placeholder 2">
            <a:extLst>
              <a:ext uri="{FF2B5EF4-FFF2-40B4-BE49-F238E27FC236}">
                <a16:creationId xmlns:a16="http://schemas.microsoft.com/office/drawing/2014/main" id="{A1F1CE4A-45C8-1B43-87EA-89A70DF5B7C5}"/>
              </a:ext>
            </a:extLst>
          </p:cNvPr>
          <p:cNvSpPr>
            <a:spLocks noGrp="1"/>
          </p:cNvSpPr>
          <p:nvPr>
            <p:ph idx="1"/>
          </p:nvPr>
        </p:nvSpPr>
        <p:spPr/>
        <p:txBody>
          <a:bodyPr/>
          <a:lstStyle/>
          <a:p>
            <a:r>
              <a:rPr lang="en-US" dirty="0"/>
              <a:t>File backed memory maps use </a:t>
            </a:r>
            <a:r>
              <a:rPr lang="en-US" dirty="0" err="1"/>
              <a:t>msync</a:t>
            </a:r>
            <a:r>
              <a:rPr lang="en-US" dirty="0"/>
              <a:t>(2) to perform similar function to </a:t>
            </a:r>
            <a:r>
              <a:rPr lang="en-US" dirty="0" err="1"/>
              <a:t>fsync</a:t>
            </a:r>
            <a:r>
              <a:rPr lang="en-US" dirty="0"/>
              <a:t>(2). Except </a:t>
            </a:r>
            <a:r>
              <a:rPr lang="en-US" dirty="0" err="1"/>
              <a:t>msync</a:t>
            </a:r>
            <a:r>
              <a:rPr lang="en-US" dirty="0"/>
              <a:t>(2) operates on the address and the length of the data you want to commit to disk.</a:t>
            </a:r>
          </a:p>
          <a:p>
            <a:r>
              <a:rPr lang="en-US" dirty="0"/>
              <a:t>Memory maps can be created with MAP_SYNC | MAP_SHARED_VALIDATE (RTFM) to atomically ensures that memory writes are committed to backing files (only supported on DAX devices and file systems).</a:t>
            </a:r>
          </a:p>
        </p:txBody>
      </p:sp>
    </p:spTree>
    <p:extLst>
      <p:ext uri="{BB962C8B-B14F-4D97-AF65-F5344CB8AC3E}">
        <p14:creationId xmlns:p14="http://schemas.microsoft.com/office/powerpoint/2010/main" val="57833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239FAB1-61F2-9A4A-90CB-6564B662C3B1}"/>
              </a:ext>
            </a:extLst>
          </p:cNvPr>
          <p:cNvSpPr txBox="1"/>
          <p:nvPr/>
        </p:nvSpPr>
        <p:spPr>
          <a:xfrm>
            <a:off x="0" y="-100359"/>
            <a:ext cx="6073458" cy="707886"/>
          </a:xfrm>
          <a:prstGeom prst="rect">
            <a:avLst/>
          </a:prstGeom>
          <a:noFill/>
        </p:spPr>
        <p:txBody>
          <a:bodyPr wrap="none" rtlCol="0">
            <a:spAutoFit/>
          </a:bodyPr>
          <a:lstStyle/>
          <a:p>
            <a:r>
              <a:rPr lang="en-US" sz="4000" b="1" dirty="0" err="1"/>
              <a:t>fdvise</a:t>
            </a:r>
            <a:r>
              <a:rPr lang="en-US" sz="4000" b="1" dirty="0"/>
              <a:t>(2), read ahead OMG!</a:t>
            </a:r>
          </a:p>
        </p:txBody>
      </p:sp>
      <p:sp>
        <p:nvSpPr>
          <p:cNvPr id="3" name="Rounded Rectangle 2">
            <a:extLst>
              <a:ext uri="{FF2B5EF4-FFF2-40B4-BE49-F238E27FC236}">
                <a16:creationId xmlns:a16="http://schemas.microsoft.com/office/drawing/2014/main" id="{99D839A9-80A5-FD48-971D-14E9A46BCD72}"/>
              </a:ext>
            </a:extLst>
          </p:cNvPr>
          <p:cNvSpPr/>
          <p:nvPr/>
        </p:nvSpPr>
        <p:spPr>
          <a:xfrm>
            <a:off x="2916971" y="5702300"/>
            <a:ext cx="8106629" cy="1037371"/>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Disk</a:t>
            </a:r>
          </a:p>
        </p:txBody>
      </p:sp>
      <p:sp>
        <p:nvSpPr>
          <p:cNvPr id="4" name="Rounded Rectangle 3">
            <a:extLst>
              <a:ext uri="{FF2B5EF4-FFF2-40B4-BE49-F238E27FC236}">
                <a16:creationId xmlns:a16="http://schemas.microsoft.com/office/drawing/2014/main" id="{47F25D71-7A4B-534C-92EA-52EB59653C76}"/>
              </a:ext>
            </a:extLst>
          </p:cNvPr>
          <p:cNvSpPr/>
          <p:nvPr/>
        </p:nvSpPr>
        <p:spPr>
          <a:xfrm>
            <a:off x="3036729" y="6107985"/>
            <a:ext cx="1967071" cy="555486"/>
          </a:xfrm>
          <a:prstGeom prst="roundRect">
            <a:avLst>
              <a:gd name="adj" fmla="val 63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a:t>
            </a:r>
          </a:p>
        </p:txBody>
      </p:sp>
      <p:sp>
        <p:nvSpPr>
          <p:cNvPr id="5" name="Rounded Rectangle 4">
            <a:extLst>
              <a:ext uri="{FF2B5EF4-FFF2-40B4-BE49-F238E27FC236}">
                <a16:creationId xmlns:a16="http://schemas.microsoft.com/office/drawing/2014/main" id="{08CC1188-AB02-7E40-B734-6D93B9CE4822}"/>
              </a:ext>
            </a:extLst>
          </p:cNvPr>
          <p:cNvSpPr/>
          <p:nvPr/>
        </p:nvSpPr>
        <p:spPr>
          <a:xfrm>
            <a:off x="5003800" y="6107985"/>
            <a:ext cx="1967071" cy="555486"/>
          </a:xfrm>
          <a:prstGeom prst="roundRect">
            <a:avLst>
              <a:gd name="adj" fmla="val 63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a:t>
            </a:r>
          </a:p>
        </p:txBody>
      </p:sp>
      <p:sp>
        <p:nvSpPr>
          <p:cNvPr id="6" name="Rounded Rectangle 5">
            <a:extLst>
              <a:ext uri="{FF2B5EF4-FFF2-40B4-BE49-F238E27FC236}">
                <a16:creationId xmlns:a16="http://schemas.microsoft.com/office/drawing/2014/main" id="{C1B4C556-3957-B545-B6C9-8BB03CB850E8}"/>
              </a:ext>
            </a:extLst>
          </p:cNvPr>
          <p:cNvSpPr/>
          <p:nvPr/>
        </p:nvSpPr>
        <p:spPr>
          <a:xfrm>
            <a:off x="6970871" y="6107985"/>
            <a:ext cx="1967071" cy="555486"/>
          </a:xfrm>
          <a:prstGeom prst="roundRect">
            <a:avLst>
              <a:gd name="adj" fmla="val 63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a:t>
            </a:r>
          </a:p>
        </p:txBody>
      </p:sp>
      <p:sp>
        <p:nvSpPr>
          <p:cNvPr id="7" name="Rounded Rectangle 6">
            <a:extLst>
              <a:ext uri="{FF2B5EF4-FFF2-40B4-BE49-F238E27FC236}">
                <a16:creationId xmlns:a16="http://schemas.microsoft.com/office/drawing/2014/main" id="{A8E18D97-A078-F243-9861-0CDDABE557C0}"/>
              </a:ext>
            </a:extLst>
          </p:cNvPr>
          <p:cNvSpPr/>
          <p:nvPr/>
        </p:nvSpPr>
        <p:spPr>
          <a:xfrm>
            <a:off x="8933655" y="6107985"/>
            <a:ext cx="1967071" cy="555486"/>
          </a:xfrm>
          <a:prstGeom prst="roundRect">
            <a:avLst>
              <a:gd name="adj" fmla="val 632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a:t>
            </a:r>
          </a:p>
        </p:txBody>
      </p:sp>
      <p:sp>
        <p:nvSpPr>
          <p:cNvPr id="12" name="TextBox 11">
            <a:extLst>
              <a:ext uri="{FF2B5EF4-FFF2-40B4-BE49-F238E27FC236}">
                <a16:creationId xmlns:a16="http://schemas.microsoft.com/office/drawing/2014/main" id="{30A513CB-D86A-2547-825A-B06F6C8E15DB}"/>
              </a:ext>
            </a:extLst>
          </p:cNvPr>
          <p:cNvSpPr txBox="1"/>
          <p:nvPr/>
        </p:nvSpPr>
        <p:spPr>
          <a:xfrm>
            <a:off x="192319" y="5877638"/>
            <a:ext cx="2601778" cy="584775"/>
          </a:xfrm>
          <a:prstGeom prst="rect">
            <a:avLst/>
          </a:prstGeom>
          <a:noFill/>
        </p:spPr>
        <p:txBody>
          <a:bodyPr wrap="square" rtlCol="0">
            <a:spAutoFit/>
          </a:bodyPr>
          <a:lstStyle/>
          <a:p>
            <a:r>
              <a:rPr lang="en-US" sz="1600" dirty="0"/>
              <a:t>disk are addressable at</a:t>
            </a:r>
          </a:p>
          <a:p>
            <a:r>
              <a:rPr lang="en-US" sz="1600" dirty="0"/>
              <a:t>sector boundaries</a:t>
            </a:r>
            <a:endParaRPr lang="en-US" dirty="0"/>
          </a:p>
        </p:txBody>
      </p:sp>
      <p:cxnSp>
        <p:nvCxnSpPr>
          <p:cNvPr id="20" name="Straight Connector 19">
            <a:extLst>
              <a:ext uri="{FF2B5EF4-FFF2-40B4-BE49-F238E27FC236}">
                <a16:creationId xmlns:a16="http://schemas.microsoft.com/office/drawing/2014/main" id="{5F844059-FA00-0346-898D-CEF42B576E83}"/>
              </a:ext>
            </a:extLst>
          </p:cNvPr>
          <p:cNvCxnSpPr>
            <a:cxnSpLocks/>
          </p:cNvCxnSpPr>
          <p:nvPr/>
        </p:nvCxnSpPr>
        <p:spPr>
          <a:xfrm>
            <a:off x="2916971" y="5290634"/>
            <a:ext cx="20868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79FE4B-E261-D043-B5AE-3FB44524F8B3}"/>
              </a:ext>
            </a:extLst>
          </p:cNvPr>
          <p:cNvCxnSpPr>
            <a:cxnSpLocks/>
          </p:cNvCxnSpPr>
          <p:nvPr/>
        </p:nvCxnSpPr>
        <p:spPr>
          <a:xfrm>
            <a:off x="6692900" y="5290634"/>
            <a:ext cx="21658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05B2ACA-C6D8-0E46-B2A9-7C9E8429B71E}"/>
              </a:ext>
            </a:extLst>
          </p:cNvPr>
          <p:cNvSpPr txBox="1"/>
          <p:nvPr/>
        </p:nvSpPr>
        <p:spPr>
          <a:xfrm>
            <a:off x="5157904" y="5105968"/>
            <a:ext cx="1380891" cy="369332"/>
          </a:xfrm>
          <a:prstGeom prst="rect">
            <a:avLst/>
          </a:prstGeom>
          <a:noFill/>
        </p:spPr>
        <p:txBody>
          <a:bodyPr wrap="none" rtlCol="0">
            <a:spAutoFit/>
          </a:bodyPr>
          <a:lstStyle/>
          <a:p>
            <a:r>
              <a:rPr lang="en-US" dirty="0"/>
              <a:t>Min Req Size</a:t>
            </a:r>
          </a:p>
        </p:txBody>
      </p:sp>
      <p:sp>
        <p:nvSpPr>
          <p:cNvPr id="26" name="Rounded Rectangle 25">
            <a:extLst>
              <a:ext uri="{FF2B5EF4-FFF2-40B4-BE49-F238E27FC236}">
                <a16:creationId xmlns:a16="http://schemas.microsoft.com/office/drawing/2014/main" id="{CCE8D653-A377-EF41-ACEC-AA51E70D9CA0}"/>
              </a:ext>
            </a:extLst>
          </p:cNvPr>
          <p:cNvSpPr/>
          <p:nvPr/>
        </p:nvSpPr>
        <p:spPr>
          <a:xfrm rot="16200000">
            <a:off x="4088257" y="6228208"/>
            <a:ext cx="555487" cy="315039"/>
          </a:xfrm>
          <a:prstGeom prst="roundRect">
            <a:avLst>
              <a:gd name="adj" fmla="val 632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b</a:t>
            </a:r>
            <a:endParaRPr lang="en-US" b="1" dirty="0"/>
          </a:p>
        </p:txBody>
      </p:sp>
      <p:cxnSp>
        <p:nvCxnSpPr>
          <p:cNvPr id="29" name="Straight Connector 28">
            <a:extLst>
              <a:ext uri="{FF2B5EF4-FFF2-40B4-BE49-F238E27FC236}">
                <a16:creationId xmlns:a16="http://schemas.microsoft.com/office/drawing/2014/main" id="{374FF07D-21E1-064C-B450-44DE25DFC942}"/>
              </a:ext>
            </a:extLst>
          </p:cNvPr>
          <p:cNvCxnSpPr>
            <a:cxnSpLocks/>
          </p:cNvCxnSpPr>
          <p:nvPr/>
        </p:nvCxnSpPr>
        <p:spPr>
          <a:xfrm>
            <a:off x="8933655" y="5290634"/>
            <a:ext cx="196707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CA962B2-8403-B74A-AE86-5192A6881EB6}"/>
              </a:ext>
            </a:extLst>
          </p:cNvPr>
          <p:cNvSpPr txBox="1"/>
          <p:nvPr/>
        </p:nvSpPr>
        <p:spPr>
          <a:xfrm>
            <a:off x="9339580" y="5348155"/>
            <a:ext cx="1286699" cy="369332"/>
          </a:xfrm>
          <a:prstGeom prst="rect">
            <a:avLst/>
          </a:prstGeom>
          <a:noFill/>
        </p:spPr>
        <p:txBody>
          <a:bodyPr wrap="none" rtlCol="0">
            <a:spAutoFit/>
          </a:bodyPr>
          <a:lstStyle/>
          <a:p>
            <a:r>
              <a:rPr lang="en-US" dirty="0"/>
              <a:t>Read ahead</a:t>
            </a:r>
          </a:p>
        </p:txBody>
      </p:sp>
      <p:sp>
        <p:nvSpPr>
          <p:cNvPr id="31" name="TextBox 30">
            <a:extLst>
              <a:ext uri="{FF2B5EF4-FFF2-40B4-BE49-F238E27FC236}">
                <a16:creationId xmlns:a16="http://schemas.microsoft.com/office/drawing/2014/main" id="{F3F5FC05-850A-F745-9A7F-977E1162B216}"/>
              </a:ext>
            </a:extLst>
          </p:cNvPr>
          <p:cNvSpPr txBox="1"/>
          <p:nvPr/>
        </p:nvSpPr>
        <p:spPr>
          <a:xfrm>
            <a:off x="337380" y="5055736"/>
            <a:ext cx="184731" cy="369332"/>
          </a:xfrm>
          <a:prstGeom prst="rect">
            <a:avLst/>
          </a:prstGeom>
          <a:noFill/>
        </p:spPr>
        <p:txBody>
          <a:bodyPr wrap="none" rtlCol="0">
            <a:spAutoFit/>
          </a:bodyPr>
          <a:lstStyle/>
          <a:p>
            <a:endParaRPr lang="en-US" dirty="0"/>
          </a:p>
        </p:txBody>
      </p:sp>
      <p:sp>
        <p:nvSpPr>
          <p:cNvPr id="32" name="TextBox 31">
            <a:extLst>
              <a:ext uri="{FF2B5EF4-FFF2-40B4-BE49-F238E27FC236}">
                <a16:creationId xmlns:a16="http://schemas.microsoft.com/office/drawing/2014/main" id="{8F25E5DE-8E28-8049-802D-65449C231261}"/>
              </a:ext>
            </a:extLst>
          </p:cNvPr>
          <p:cNvSpPr txBox="1"/>
          <p:nvPr/>
        </p:nvSpPr>
        <p:spPr>
          <a:xfrm>
            <a:off x="192319" y="5075789"/>
            <a:ext cx="2601778" cy="584775"/>
          </a:xfrm>
          <a:prstGeom prst="rect">
            <a:avLst/>
          </a:prstGeom>
          <a:noFill/>
        </p:spPr>
        <p:txBody>
          <a:bodyPr wrap="square" rtlCol="0">
            <a:spAutoFit/>
          </a:bodyPr>
          <a:lstStyle/>
          <a:p>
            <a:r>
              <a:rPr lang="en-US" sz="1600" dirty="0"/>
              <a:t>min req size + “read ahead” config </a:t>
            </a:r>
          </a:p>
        </p:txBody>
      </p:sp>
      <p:sp>
        <p:nvSpPr>
          <p:cNvPr id="35" name="Rounded Rectangle 34">
            <a:extLst>
              <a:ext uri="{FF2B5EF4-FFF2-40B4-BE49-F238E27FC236}">
                <a16:creationId xmlns:a16="http://schemas.microsoft.com/office/drawing/2014/main" id="{FFDD6366-AAC2-4940-AB38-25693C4FDDF6}"/>
              </a:ext>
            </a:extLst>
          </p:cNvPr>
          <p:cNvSpPr/>
          <p:nvPr/>
        </p:nvSpPr>
        <p:spPr>
          <a:xfrm>
            <a:off x="2916971" y="2519295"/>
            <a:ext cx="3213098" cy="1037371"/>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page cache</a:t>
            </a:r>
          </a:p>
        </p:txBody>
      </p:sp>
      <p:sp>
        <p:nvSpPr>
          <p:cNvPr id="37" name="TextBox 36">
            <a:extLst>
              <a:ext uri="{FF2B5EF4-FFF2-40B4-BE49-F238E27FC236}">
                <a16:creationId xmlns:a16="http://schemas.microsoft.com/office/drawing/2014/main" id="{B1ADFA69-8282-1348-98A2-F9921F0CB7F7}"/>
              </a:ext>
            </a:extLst>
          </p:cNvPr>
          <p:cNvSpPr txBox="1"/>
          <p:nvPr/>
        </p:nvSpPr>
        <p:spPr>
          <a:xfrm>
            <a:off x="192319" y="3793089"/>
            <a:ext cx="2601778" cy="584775"/>
          </a:xfrm>
          <a:prstGeom prst="rect">
            <a:avLst/>
          </a:prstGeom>
          <a:noFill/>
        </p:spPr>
        <p:txBody>
          <a:bodyPr wrap="square" rtlCol="0">
            <a:spAutoFit/>
          </a:bodyPr>
          <a:lstStyle/>
          <a:p>
            <a:r>
              <a:rPr lang="en-US" sz="1600" dirty="0"/>
              <a:t>Write for byte b is:</a:t>
            </a:r>
            <a:br>
              <a:rPr lang="en-US" sz="1600" dirty="0"/>
            </a:br>
            <a:r>
              <a:rPr lang="en-US" sz="1600" dirty="0"/>
              <a:t>read-&gt;modify-&gt;write</a:t>
            </a:r>
          </a:p>
        </p:txBody>
      </p:sp>
      <p:cxnSp>
        <p:nvCxnSpPr>
          <p:cNvPr id="41" name="Straight Arrow Connector 40">
            <a:extLst>
              <a:ext uri="{FF2B5EF4-FFF2-40B4-BE49-F238E27FC236}">
                <a16:creationId xmlns:a16="http://schemas.microsoft.com/office/drawing/2014/main" id="{674F639A-EFD4-0549-BCFB-A96A1C809D00}"/>
              </a:ext>
            </a:extLst>
          </p:cNvPr>
          <p:cNvCxnSpPr>
            <a:cxnSpLocks/>
          </p:cNvCxnSpPr>
          <p:nvPr/>
        </p:nvCxnSpPr>
        <p:spPr>
          <a:xfrm flipV="1">
            <a:off x="4119871" y="3603712"/>
            <a:ext cx="0" cy="1636690"/>
          </a:xfrm>
          <a:prstGeom prst="straightConnector1">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8F98E2F-3AEB-7342-BAF1-672C1742FA07}"/>
              </a:ext>
            </a:extLst>
          </p:cNvPr>
          <p:cNvSpPr txBox="1"/>
          <p:nvPr/>
        </p:nvSpPr>
        <p:spPr>
          <a:xfrm>
            <a:off x="2783040" y="4113714"/>
            <a:ext cx="1231299" cy="369332"/>
          </a:xfrm>
          <a:prstGeom prst="rect">
            <a:avLst/>
          </a:prstGeom>
          <a:noFill/>
        </p:spPr>
        <p:txBody>
          <a:bodyPr wrap="none" rtlCol="0">
            <a:spAutoFit/>
          </a:bodyPr>
          <a:lstStyle/>
          <a:p>
            <a:r>
              <a:rPr lang="en-US" dirty="0"/>
              <a:t>Read/write</a:t>
            </a:r>
          </a:p>
        </p:txBody>
      </p:sp>
      <p:sp>
        <p:nvSpPr>
          <p:cNvPr id="44" name="TextBox 43">
            <a:extLst>
              <a:ext uri="{FF2B5EF4-FFF2-40B4-BE49-F238E27FC236}">
                <a16:creationId xmlns:a16="http://schemas.microsoft.com/office/drawing/2014/main" id="{C90D8264-4B56-F645-A7E7-F26C8702FDFC}"/>
              </a:ext>
            </a:extLst>
          </p:cNvPr>
          <p:cNvSpPr txBox="1"/>
          <p:nvPr/>
        </p:nvSpPr>
        <p:spPr>
          <a:xfrm>
            <a:off x="9118600" y="1028700"/>
            <a:ext cx="184731" cy="369332"/>
          </a:xfrm>
          <a:prstGeom prst="rect">
            <a:avLst/>
          </a:prstGeom>
          <a:noFill/>
        </p:spPr>
        <p:txBody>
          <a:bodyPr wrap="none" rtlCol="0">
            <a:spAutoFit/>
          </a:bodyPr>
          <a:lstStyle/>
          <a:p>
            <a:endParaRPr lang="en-US" dirty="0"/>
          </a:p>
        </p:txBody>
      </p:sp>
      <p:sp>
        <p:nvSpPr>
          <p:cNvPr id="46" name="Rounded Rectangle 45">
            <a:extLst>
              <a:ext uri="{FF2B5EF4-FFF2-40B4-BE49-F238E27FC236}">
                <a16:creationId xmlns:a16="http://schemas.microsoft.com/office/drawing/2014/main" id="{414C6D82-9412-CB4C-81F7-98E2BF45897E}"/>
              </a:ext>
            </a:extLst>
          </p:cNvPr>
          <p:cNvSpPr/>
          <p:nvPr/>
        </p:nvSpPr>
        <p:spPr>
          <a:xfrm>
            <a:off x="7962900" y="694680"/>
            <a:ext cx="3479800" cy="1037371"/>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File System</a:t>
            </a:r>
          </a:p>
        </p:txBody>
      </p:sp>
      <p:cxnSp>
        <p:nvCxnSpPr>
          <p:cNvPr id="51" name="Straight Arrow Connector 50">
            <a:extLst>
              <a:ext uri="{FF2B5EF4-FFF2-40B4-BE49-F238E27FC236}">
                <a16:creationId xmlns:a16="http://schemas.microsoft.com/office/drawing/2014/main" id="{93EFC102-C8CF-414D-A9AC-15DE036C1026}"/>
              </a:ext>
            </a:extLst>
          </p:cNvPr>
          <p:cNvCxnSpPr>
            <a:cxnSpLocks/>
            <a:stCxn id="35" idx="0"/>
          </p:cNvCxnSpPr>
          <p:nvPr/>
        </p:nvCxnSpPr>
        <p:spPr>
          <a:xfrm flipV="1">
            <a:off x="4523520" y="756983"/>
            <a:ext cx="3439380" cy="1762312"/>
          </a:xfrm>
          <a:prstGeom prst="straightConnector1">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BB69FF6-A188-B044-BEFF-D57FF0F4457C}"/>
              </a:ext>
            </a:extLst>
          </p:cNvPr>
          <p:cNvSpPr txBox="1"/>
          <p:nvPr/>
        </p:nvSpPr>
        <p:spPr>
          <a:xfrm>
            <a:off x="4998610" y="1395412"/>
            <a:ext cx="1231299" cy="369332"/>
          </a:xfrm>
          <a:prstGeom prst="rect">
            <a:avLst/>
          </a:prstGeom>
          <a:noFill/>
        </p:spPr>
        <p:txBody>
          <a:bodyPr wrap="none" rtlCol="0">
            <a:spAutoFit/>
          </a:bodyPr>
          <a:lstStyle/>
          <a:p>
            <a:r>
              <a:rPr lang="en-US" dirty="0"/>
              <a:t>Read/write</a:t>
            </a:r>
          </a:p>
        </p:txBody>
      </p:sp>
      <p:sp>
        <p:nvSpPr>
          <p:cNvPr id="64" name="TextBox 63">
            <a:extLst>
              <a:ext uri="{FF2B5EF4-FFF2-40B4-BE49-F238E27FC236}">
                <a16:creationId xmlns:a16="http://schemas.microsoft.com/office/drawing/2014/main" id="{B96F06A7-0018-8547-914B-B9CEC4B1CC3A}"/>
              </a:ext>
            </a:extLst>
          </p:cNvPr>
          <p:cNvSpPr txBox="1"/>
          <p:nvPr/>
        </p:nvSpPr>
        <p:spPr>
          <a:xfrm>
            <a:off x="8057852" y="314765"/>
            <a:ext cx="1489382" cy="369332"/>
          </a:xfrm>
          <a:prstGeom prst="rect">
            <a:avLst/>
          </a:prstGeom>
          <a:noFill/>
        </p:spPr>
        <p:txBody>
          <a:bodyPr wrap="none" rtlCol="0">
            <a:spAutoFit/>
          </a:bodyPr>
          <a:lstStyle/>
          <a:p>
            <a:r>
              <a:rPr lang="en-US" dirty="0">
                <a:solidFill>
                  <a:srgbClr val="FF0000"/>
                </a:solidFill>
              </a:rPr>
              <a:t>Read/write(2)</a:t>
            </a:r>
          </a:p>
        </p:txBody>
      </p:sp>
      <p:sp>
        <p:nvSpPr>
          <p:cNvPr id="65" name="TextBox 64">
            <a:extLst>
              <a:ext uri="{FF2B5EF4-FFF2-40B4-BE49-F238E27FC236}">
                <a16:creationId xmlns:a16="http://schemas.microsoft.com/office/drawing/2014/main" id="{A1C78282-2C80-0F45-AC04-ED59CF47334D}"/>
              </a:ext>
            </a:extLst>
          </p:cNvPr>
          <p:cNvSpPr txBox="1"/>
          <p:nvPr/>
        </p:nvSpPr>
        <p:spPr>
          <a:xfrm>
            <a:off x="10104849" y="294296"/>
            <a:ext cx="1103507" cy="369332"/>
          </a:xfrm>
          <a:prstGeom prst="rect">
            <a:avLst/>
          </a:prstGeom>
          <a:noFill/>
        </p:spPr>
        <p:txBody>
          <a:bodyPr wrap="none" rtlCol="0">
            <a:spAutoFit/>
          </a:bodyPr>
          <a:lstStyle/>
          <a:p>
            <a:r>
              <a:rPr lang="en-US" dirty="0" err="1">
                <a:solidFill>
                  <a:srgbClr val="00B050"/>
                </a:solidFill>
              </a:rPr>
              <a:t>fadvise</a:t>
            </a:r>
            <a:r>
              <a:rPr lang="en-US" dirty="0">
                <a:solidFill>
                  <a:srgbClr val="00B050"/>
                </a:solidFill>
              </a:rPr>
              <a:t>(2)</a:t>
            </a:r>
          </a:p>
        </p:txBody>
      </p:sp>
      <p:cxnSp>
        <p:nvCxnSpPr>
          <p:cNvPr id="68" name="Straight Arrow Connector 67">
            <a:extLst>
              <a:ext uri="{FF2B5EF4-FFF2-40B4-BE49-F238E27FC236}">
                <a16:creationId xmlns:a16="http://schemas.microsoft.com/office/drawing/2014/main" id="{25827D08-08A8-0D42-9C25-6985592072C4}"/>
              </a:ext>
            </a:extLst>
          </p:cNvPr>
          <p:cNvCxnSpPr>
            <a:cxnSpLocks/>
            <a:endCxn id="35" idx="3"/>
          </p:cNvCxnSpPr>
          <p:nvPr/>
        </p:nvCxnSpPr>
        <p:spPr>
          <a:xfrm flipH="1">
            <a:off x="6130069" y="1742723"/>
            <a:ext cx="3771814" cy="1295258"/>
          </a:xfrm>
          <a:prstGeom prst="straightConnector1">
            <a:avLst/>
          </a:prstGeom>
          <a:ln w="571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74B1BCF-BB69-314E-96F7-A4935C2A3374}"/>
              </a:ext>
            </a:extLst>
          </p:cNvPr>
          <p:cNvSpPr txBox="1"/>
          <p:nvPr/>
        </p:nvSpPr>
        <p:spPr>
          <a:xfrm>
            <a:off x="7226300" y="2857500"/>
            <a:ext cx="4216399" cy="1754326"/>
          </a:xfrm>
          <a:prstGeom prst="rect">
            <a:avLst/>
          </a:prstGeom>
          <a:noFill/>
        </p:spPr>
        <p:txBody>
          <a:bodyPr wrap="square" rtlCol="0">
            <a:spAutoFit/>
          </a:bodyPr>
          <a:lstStyle/>
          <a:p>
            <a:r>
              <a:rPr lang="en-US" dirty="0" err="1"/>
              <a:t>fadvise</a:t>
            </a:r>
            <a:r>
              <a:rPr lang="en-US" dirty="0"/>
              <a:t>(2) tells FS to:</a:t>
            </a:r>
          </a:p>
          <a:p>
            <a:pPr marL="342900" indent="-342900">
              <a:buAutoNum type="arabicPeriod"/>
            </a:pPr>
            <a:r>
              <a:rPr lang="en-US" dirty="0"/>
              <a:t>cache future needed file range</a:t>
            </a:r>
          </a:p>
          <a:p>
            <a:pPr marL="342900" indent="-342900">
              <a:buAutoNum type="arabicPeriod"/>
            </a:pPr>
            <a:r>
              <a:rPr lang="en-US" dirty="0"/>
              <a:t>Drop a cached range</a:t>
            </a:r>
          </a:p>
          <a:p>
            <a:pPr marL="342900" indent="-342900">
              <a:buAutoNum type="arabicPeriod"/>
            </a:pPr>
            <a:r>
              <a:rPr lang="en-US" dirty="0"/>
              <a:t>Access the file in sequence/random</a:t>
            </a:r>
          </a:p>
          <a:p>
            <a:pPr marL="342900" indent="-342900">
              <a:buAutoNum type="arabicPeriod"/>
            </a:pPr>
            <a:r>
              <a:rPr lang="en-US" dirty="0"/>
              <a:t>“we will not reuse data”</a:t>
            </a:r>
          </a:p>
          <a:p>
            <a:r>
              <a:rPr lang="en-US" dirty="0"/>
              <a:t>Note: it is an </a:t>
            </a:r>
            <a:r>
              <a:rPr lang="en-US" b="1" dirty="0"/>
              <a:t>advice</a:t>
            </a:r>
            <a:r>
              <a:rPr lang="en-US" dirty="0"/>
              <a:t> not </a:t>
            </a:r>
            <a:r>
              <a:rPr lang="en-US" b="1" dirty="0"/>
              <a:t>instruction </a:t>
            </a:r>
            <a:r>
              <a:rPr lang="ja-JP" altLang="en-US" b="0" i="0">
                <a:solidFill>
                  <a:srgbClr val="000000"/>
                </a:solidFill>
                <a:effectLst/>
                <a:latin typeface="Helvetica Neue" panose="02000503000000020004" pitchFamily="2" charset="0"/>
              </a:rPr>
              <a:t> </a:t>
            </a:r>
            <a:r>
              <a:rPr lang="en-US" altLang="ja-JP" sz="1400" b="0" i="0" dirty="0">
                <a:solidFill>
                  <a:srgbClr val="000000"/>
                </a:solidFill>
                <a:effectLst/>
                <a:latin typeface="Helvetica Neue" panose="02000503000000020004" pitchFamily="2" charset="0"/>
              </a:rPr>
              <a:t>¯\_(</a:t>
            </a:r>
            <a:r>
              <a:rPr lang="ja-JP" altLang="en-US" sz="1400" b="0" i="0">
                <a:solidFill>
                  <a:srgbClr val="000000"/>
                </a:solidFill>
                <a:effectLst/>
                <a:latin typeface="Helvetica Neue" panose="02000503000000020004" pitchFamily="2" charset="0"/>
              </a:rPr>
              <a:t>ツ</a:t>
            </a:r>
            <a:r>
              <a:rPr lang="en-US" altLang="ja-JP" sz="1400" b="0" i="0" dirty="0">
                <a:solidFill>
                  <a:srgbClr val="000000"/>
                </a:solidFill>
                <a:effectLst/>
                <a:latin typeface="Helvetica Neue" panose="02000503000000020004" pitchFamily="2" charset="0"/>
              </a:rPr>
              <a:t>)_/¯</a:t>
            </a:r>
            <a:endParaRPr lang="en-US" dirty="0"/>
          </a:p>
        </p:txBody>
      </p:sp>
      <p:cxnSp>
        <p:nvCxnSpPr>
          <p:cNvPr id="71" name="Straight Arrow Connector 70">
            <a:extLst>
              <a:ext uri="{FF2B5EF4-FFF2-40B4-BE49-F238E27FC236}">
                <a16:creationId xmlns:a16="http://schemas.microsoft.com/office/drawing/2014/main" id="{D49E318A-7C68-464D-A1DC-29F1E9865442}"/>
              </a:ext>
            </a:extLst>
          </p:cNvPr>
          <p:cNvCxnSpPr>
            <a:cxnSpLocks/>
          </p:cNvCxnSpPr>
          <p:nvPr/>
        </p:nvCxnSpPr>
        <p:spPr>
          <a:xfrm>
            <a:off x="4731018" y="3603712"/>
            <a:ext cx="0" cy="1636690"/>
          </a:xfrm>
          <a:prstGeom prst="straightConnector1">
            <a:avLst/>
          </a:prstGeom>
          <a:ln w="571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2FD32BA0-EF7F-AE4B-A54F-8FDB1084BB4A}"/>
              </a:ext>
            </a:extLst>
          </p:cNvPr>
          <p:cNvSpPr txBox="1"/>
          <p:nvPr/>
        </p:nvSpPr>
        <p:spPr>
          <a:xfrm>
            <a:off x="4758605" y="4000809"/>
            <a:ext cx="609654" cy="369332"/>
          </a:xfrm>
          <a:prstGeom prst="rect">
            <a:avLst/>
          </a:prstGeom>
          <a:noFill/>
        </p:spPr>
        <p:txBody>
          <a:bodyPr wrap="none" rtlCol="0">
            <a:spAutoFit/>
          </a:bodyPr>
          <a:lstStyle/>
          <a:p>
            <a:r>
              <a:rPr lang="en-US" dirty="0"/>
              <a:t>read</a:t>
            </a:r>
          </a:p>
        </p:txBody>
      </p:sp>
    </p:spTree>
    <p:extLst>
      <p:ext uri="{BB962C8B-B14F-4D97-AF65-F5344CB8AC3E}">
        <p14:creationId xmlns:p14="http://schemas.microsoft.com/office/powerpoint/2010/main" val="140657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30" grpId="0"/>
      <p:bldP spid="31" grpId="0"/>
      <p:bldP spid="32" grpId="0"/>
      <p:bldP spid="35" grpId="0" animBg="1"/>
      <p:bldP spid="37" grpId="0"/>
      <p:bldP spid="43" grpId="0"/>
      <p:bldP spid="46" grpId="0" animBg="1"/>
      <p:bldP spid="53" grpId="0"/>
      <p:bldP spid="64" grpId="0"/>
      <p:bldP spid="65" grpId="0"/>
      <p:bldP spid="70" grpId="0"/>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9F731-623B-D944-9FF5-535AEA024952}"/>
              </a:ext>
            </a:extLst>
          </p:cNvPr>
          <p:cNvSpPr>
            <a:spLocks noGrp="1"/>
          </p:cNvSpPr>
          <p:nvPr>
            <p:ph type="title"/>
          </p:nvPr>
        </p:nvSpPr>
        <p:spPr/>
        <p:txBody>
          <a:bodyPr/>
          <a:lstStyle/>
          <a:p>
            <a:r>
              <a:rPr lang="en-US" dirty="0"/>
              <a:t>IO async</a:t>
            </a:r>
          </a:p>
        </p:txBody>
      </p:sp>
      <p:sp>
        <p:nvSpPr>
          <p:cNvPr id="5" name="Text Placeholder 4">
            <a:extLst>
              <a:ext uri="{FF2B5EF4-FFF2-40B4-BE49-F238E27FC236}">
                <a16:creationId xmlns:a16="http://schemas.microsoft.com/office/drawing/2014/main" id="{6BFB75B3-03EE-C54F-AD45-06BE40D4B05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283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0FD4-3958-DC45-B012-AECCF6DD8417}"/>
              </a:ext>
            </a:extLst>
          </p:cNvPr>
          <p:cNvSpPr>
            <a:spLocks noGrp="1"/>
          </p:cNvSpPr>
          <p:nvPr>
            <p:ph type="title"/>
          </p:nvPr>
        </p:nvSpPr>
        <p:spPr/>
        <p:txBody>
          <a:bodyPr/>
          <a:lstStyle/>
          <a:p>
            <a:r>
              <a:rPr lang="en-US" dirty="0"/>
              <a:t>To make things a little more confusing</a:t>
            </a:r>
          </a:p>
        </p:txBody>
      </p:sp>
      <p:sp>
        <p:nvSpPr>
          <p:cNvPr id="3" name="Content Placeholder 2">
            <a:extLst>
              <a:ext uri="{FF2B5EF4-FFF2-40B4-BE49-F238E27FC236}">
                <a16:creationId xmlns:a16="http://schemas.microsoft.com/office/drawing/2014/main" id="{A1F1CE4A-45C8-1B43-87EA-89A70DF5B7C5}"/>
              </a:ext>
            </a:extLst>
          </p:cNvPr>
          <p:cNvSpPr>
            <a:spLocks noGrp="1"/>
          </p:cNvSpPr>
          <p:nvPr>
            <p:ph idx="1"/>
          </p:nvPr>
        </p:nvSpPr>
        <p:spPr/>
        <p:txBody>
          <a:bodyPr>
            <a:normAutofit/>
          </a:bodyPr>
          <a:lstStyle/>
          <a:p>
            <a:r>
              <a:rPr lang="en-US" dirty="0"/>
              <a:t>While </a:t>
            </a:r>
            <a:r>
              <a:rPr lang="en-US" dirty="0" err="1"/>
              <a:t>syscalls</a:t>
            </a:r>
            <a:r>
              <a:rPr lang="en-US" dirty="0"/>
              <a:t> such as write(2) and read(2) behave the same irrespective of the underlying FD type (socket v file). </a:t>
            </a:r>
            <a:r>
              <a:rPr lang="en-US" b="1" i="1" dirty="0"/>
              <a:t>They are fundamentally different when it come to blocking vs non-block IO</a:t>
            </a:r>
            <a:r>
              <a:rPr lang="en-US" dirty="0"/>
              <a:t>.</a:t>
            </a:r>
          </a:p>
          <a:p>
            <a:r>
              <a:rPr lang="en-US" dirty="0"/>
              <a:t>Socket FDs (and some special FDs such as </a:t>
            </a:r>
            <a:r>
              <a:rPr lang="en-US" dirty="0" err="1"/>
              <a:t>inotify</a:t>
            </a:r>
            <a:r>
              <a:rPr lang="en-US" dirty="0"/>
              <a:t>) block if there are no events (e.g., accept(2) queue is empty or </a:t>
            </a:r>
            <a:r>
              <a:rPr lang="en-US" dirty="0" err="1"/>
              <a:t>recv</a:t>
            </a:r>
            <a:r>
              <a:rPr lang="en-US" dirty="0"/>
              <a:t>(2) from empty socket). IO against standard FD will always block. For how long? </a:t>
            </a:r>
            <a:r>
              <a:rPr lang="en-US" i="1" dirty="0"/>
              <a:t>Depends </a:t>
            </a:r>
            <a:r>
              <a:rPr lang="en-US" altLang="ja-JP" dirty="0"/>
              <a:t>¯\_(</a:t>
            </a:r>
            <a:r>
              <a:rPr lang="ja-JP" altLang="en-US"/>
              <a:t>ツ</a:t>
            </a:r>
            <a:r>
              <a:rPr lang="en-US" altLang="ja-JP" dirty="0"/>
              <a:t>)_/¯</a:t>
            </a:r>
            <a:r>
              <a:rPr lang="en-US" dirty="0"/>
              <a:t>.</a:t>
            </a:r>
          </a:p>
          <a:p>
            <a:r>
              <a:rPr lang="en-US" dirty="0"/>
              <a:t>Your program will </a:t>
            </a:r>
            <a:r>
              <a:rPr lang="en-US" i="1" dirty="0"/>
              <a:t>block</a:t>
            </a:r>
            <a:r>
              <a:rPr lang="en-US" dirty="0"/>
              <a:t> until </a:t>
            </a:r>
            <a:r>
              <a:rPr lang="en-US" dirty="0" err="1"/>
              <a:t>syscall</a:t>
            </a:r>
            <a:r>
              <a:rPr lang="en-US" dirty="0"/>
              <a:t> is executed even for </a:t>
            </a:r>
            <a:r>
              <a:rPr lang="en-US" i="1" dirty="0"/>
              <a:t>non-blocking ones</a:t>
            </a:r>
            <a:r>
              <a:rPr lang="en-US" dirty="0"/>
              <a:t>. </a:t>
            </a:r>
            <a:r>
              <a:rPr lang="en-US" i="1" dirty="0"/>
              <a:t>This is not exactly the whole truth!</a:t>
            </a:r>
          </a:p>
        </p:txBody>
      </p:sp>
    </p:spTree>
    <p:extLst>
      <p:ext uri="{BB962C8B-B14F-4D97-AF65-F5344CB8AC3E}">
        <p14:creationId xmlns:p14="http://schemas.microsoft.com/office/powerpoint/2010/main" val="257651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2D25-1259-C649-99E6-38A1892006AC}"/>
              </a:ext>
            </a:extLst>
          </p:cNvPr>
          <p:cNvSpPr>
            <a:spLocks noGrp="1"/>
          </p:cNvSpPr>
          <p:nvPr>
            <p:ph type="title"/>
          </p:nvPr>
        </p:nvSpPr>
        <p:spPr/>
        <p:txBody>
          <a:bodyPr>
            <a:normAutofit fontScale="90000"/>
          </a:bodyPr>
          <a:lstStyle/>
          <a:p>
            <a:r>
              <a:rPr lang="en-US" dirty="0"/>
              <a:t>What exactly is “sync/async” vs “blocking/non blocking”?</a:t>
            </a:r>
            <a:br>
              <a:rPr lang="en-US" dirty="0"/>
            </a:br>
            <a:endParaRPr lang="en-US" dirty="0"/>
          </a:p>
        </p:txBody>
      </p:sp>
      <p:sp>
        <p:nvSpPr>
          <p:cNvPr id="4" name="Content Placeholder 3">
            <a:extLst>
              <a:ext uri="{FF2B5EF4-FFF2-40B4-BE49-F238E27FC236}">
                <a16:creationId xmlns:a16="http://schemas.microsoft.com/office/drawing/2014/main" id="{616C555B-3378-D848-9648-BE6DC51771B0}"/>
              </a:ext>
            </a:extLst>
          </p:cNvPr>
          <p:cNvSpPr>
            <a:spLocks noGrp="1"/>
          </p:cNvSpPr>
          <p:nvPr>
            <p:ph sz="half" idx="1"/>
          </p:nvPr>
        </p:nvSpPr>
        <p:spPr>
          <a:xfrm>
            <a:off x="838200" y="2460625"/>
            <a:ext cx="5181600" cy="3013075"/>
          </a:xfrm>
        </p:spPr>
        <p:txBody>
          <a:bodyPr>
            <a:normAutofit fontScale="70000" lnSpcReduction="20000"/>
          </a:bodyPr>
          <a:lstStyle/>
          <a:p>
            <a:pPr marL="0" indent="0">
              <a:buNone/>
            </a:pPr>
            <a:r>
              <a:rPr lang="en-US" dirty="0"/>
              <a:t>Describes the “</a:t>
            </a:r>
            <a:r>
              <a:rPr lang="en-US" b="1" i="1" dirty="0"/>
              <a:t>executor</a:t>
            </a:r>
            <a:r>
              <a:rPr lang="en-US" dirty="0"/>
              <a:t>” of a particular call.</a:t>
            </a:r>
          </a:p>
          <a:p>
            <a:pPr marL="0" indent="0">
              <a:buNone/>
            </a:pPr>
            <a:endParaRPr lang="en-US" dirty="0"/>
          </a:p>
          <a:p>
            <a:pPr marL="0" indent="0">
              <a:buNone/>
            </a:pPr>
            <a:r>
              <a:rPr lang="en-US" b="1" dirty="0"/>
              <a:t>Sync</a:t>
            </a:r>
            <a:r>
              <a:rPr lang="en-US" dirty="0"/>
              <a:t>: The </a:t>
            </a:r>
            <a:r>
              <a:rPr lang="en-US" b="1" i="1" dirty="0"/>
              <a:t>executer is the caller, in same context</a:t>
            </a:r>
            <a:r>
              <a:rPr lang="en-US" dirty="0"/>
              <a:t>. Referred to as “run in the caller thread”</a:t>
            </a:r>
          </a:p>
          <a:p>
            <a:pPr marL="0" indent="0">
              <a:buNone/>
            </a:pPr>
            <a:endParaRPr lang="en-US" dirty="0"/>
          </a:p>
          <a:p>
            <a:pPr marL="0" indent="0">
              <a:buNone/>
            </a:pPr>
            <a:r>
              <a:rPr lang="en-US" b="1" dirty="0"/>
              <a:t>Async</a:t>
            </a:r>
            <a:r>
              <a:rPr lang="en-US" dirty="0"/>
              <a:t>: The executer is </a:t>
            </a:r>
            <a:r>
              <a:rPr lang="en-US" b="1" i="1" dirty="0"/>
              <a:t>assumed*</a:t>
            </a:r>
            <a:r>
              <a:rPr lang="en-US" dirty="0"/>
              <a:t> to be a different “</a:t>
            </a:r>
            <a:r>
              <a:rPr lang="en-US" i="1" dirty="0"/>
              <a:t>thread”</a:t>
            </a:r>
            <a:r>
              <a:rPr lang="en-US" dirty="0"/>
              <a:t>. The Executer can be a </a:t>
            </a:r>
            <a:r>
              <a:rPr lang="en-US" i="1" dirty="0"/>
              <a:t>separate </a:t>
            </a:r>
            <a:r>
              <a:rPr lang="en-US" dirty="0"/>
              <a:t>thread, same </a:t>
            </a:r>
            <a:r>
              <a:rPr lang="en-US" i="1" dirty="0"/>
              <a:t>thread</a:t>
            </a:r>
            <a:r>
              <a:rPr lang="en-US" dirty="0"/>
              <a:t> at a later point or a thread pool etc.</a:t>
            </a:r>
          </a:p>
        </p:txBody>
      </p:sp>
      <p:sp>
        <p:nvSpPr>
          <p:cNvPr id="5" name="Content Placeholder 4">
            <a:extLst>
              <a:ext uri="{FF2B5EF4-FFF2-40B4-BE49-F238E27FC236}">
                <a16:creationId xmlns:a16="http://schemas.microsoft.com/office/drawing/2014/main" id="{1423B20C-0097-0345-8C67-B01EA61EA8D7}"/>
              </a:ext>
            </a:extLst>
          </p:cNvPr>
          <p:cNvSpPr>
            <a:spLocks noGrp="1"/>
          </p:cNvSpPr>
          <p:nvPr>
            <p:ph sz="half" idx="2"/>
          </p:nvPr>
        </p:nvSpPr>
        <p:spPr>
          <a:xfrm>
            <a:off x="6197600" y="2457449"/>
            <a:ext cx="5181600" cy="3013075"/>
          </a:xfrm>
        </p:spPr>
        <p:txBody>
          <a:bodyPr>
            <a:normAutofit fontScale="70000" lnSpcReduction="20000"/>
          </a:bodyPr>
          <a:lstStyle/>
          <a:p>
            <a:pPr marL="0" indent="0">
              <a:buNone/>
            </a:pPr>
            <a:r>
              <a:rPr lang="en-US" dirty="0"/>
              <a:t>Describes what will happen if your code flows into executing a particular call.</a:t>
            </a:r>
          </a:p>
          <a:p>
            <a:pPr marL="0" indent="0">
              <a:buNone/>
            </a:pPr>
            <a:endParaRPr lang="en-US" dirty="0"/>
          </a:p>
          <a:p>
            <a:pPr marL="0" indent="0">
              <a:buNone/>
            </a:pPr>
            <a:r>
              <a:rPr lang="en-US" b="1" dirty="0"/>
              <a:t>Blocking</a:t>
            </a:r>
            <a:r>
              <a:rPr lang="en-US" dirty="0"/>
              <a:t>: Your call flow will block waiting for an event. Typically, an external event such as the arrival of bytes on a socket, lock freed-for- acquisition, or buffer freed to be reused).</a:t>
            </a:r>
          </a:p>
          <a:p>
            <a:pPr marL="0" indent="0">
              <a:buNone/>
            </a:pPr>
            <a:endParaRPr lang="en-US" dirty="0"/>
          </a:p>
          <a:p>
            <a:pPr marL="0" indent="0">
              <a:buNone/>
            </a:pPr>
            <a:r>
              <a:rPr lang="en-US" b="1" dirty="0"/>
              <a:t>Non-Blocking</a:t>
            </a:r>
            <a:r>
              <a:rPr lang="en-US" dirty="0"/>
              <a:t>: Your call flow will execute without being blocked. But the caller will </a:t>
            </a:r>
            <a:r>
              <a:rPr lang="en-US" b="1" i="1" dirty="0"/>
              <a:t>block</a:t>
            </a:r>
            <a:r>
              <a:rPr lang="en-US" dirty="0"/>
              <a:t> until call is finished.</a:t>
            </a:r>
          </a:p>
        </p:txBody>
      </p:sp>
      <p:sp>
        <p:nvSpPr>
          <p:cNvPr id="7" name="Content Placeholder 4">
            <a:extLst>
              <a:ext uri="{FF2B5EF4-FFF2-40B4-BE49-F238E27FC236}">
                <a16:creationId xmlns:a16="http://schemas.microsoft.com/office/drawing/2014/main" id="{EC7E298C-68AE-B043-A69C-F637BDD10A02}"/>
              </a:ext>
            </a:extLst>
          </p:cNvPr>
          <p:cNvSpPr txBox="1">
            <a:spLocks/>
          </p:cNvSpPr>
          <p:nvPr/>
        </p:nvSpPr>
        <p:spPr>
          <a:xfrm>
            <a:off x="838200" y="1851025"/>
            <a:ext cx="5181600"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SYNC vs ASYNC</a:t>
            </a:r>
            <a:endParaRPr lang="en-US" dirty="0"/>
          </a:p>
        </p:txBody>
      </p:sp>
      <p:sp>
        <p:nvSpPr>
          <p:cNvPr id="9" name="Content Placeholder 4">
            <a:extLst>
              <a:ext uri="{FF2B5EF4-FFF2-40B4-BE49-F238E27FC236}">
                <a16:creationId xmlns:a16="http://schemas.microsoft.com/office/drawing/2014/main" id="{F5F15C8D-D75E-D54E-B115-7B6B07FACD30}"/>
              </a:ext>
            </a:extLst>
          </p:cNvPr>
          <p:cNvSpPr txBox="1">
            <a:spLocks/>
          </p:cNvSpPr>
          <p:nvPr/>
        </p:nvSpPr>
        <p:spPr>
          <a:xfrm>
            <a:off x="6197600" y="1851025"/>
            <a:ext cx="5181600"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BLOCKING vs NON-BLOCKING</a:t>
            </a:r>
            <a:endParaRPr lang="en-US" dirty="0"/>
          </a:p>
        </p:txBody>
      </p:sp>
    </p:spTree>
    <p:extLst>
      <p:ext uri="{BB962C8B-B14F-4D97-AF65-F5344CB8AC3E}">
        <p14:creationId xmlns:p14="http://schemas.microsoft.com/office/powerpoint/2010/main" val="1040900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B411EBC-EDF4-7D4B-9C62-FFE15BC05204}"/>
              </a:ext>
            </a:extLst>
          </p:cNvPr>
          <p:cNvGraphicFramePr>
            <a:graphicFrameLocks noGrp="1"/>
          </p:cNvGraphicFramePr>
          <p:nvPr>
            <p:ph idx="1"/>
            <p:extLst>
              <p:ext uri="{D42A27DB-BD31-4B8C-83A1-F6EECF244321}">
                <p14:modId xmlns:p14="http://schemas.microsoft.com/office/powerpoint/2010/main" val="2028792286"/>
              </p:ext>
            </p:extLst>
          </p:nvPr>
        </p:nvGraphicFramePr>
        <p:xfrm>
          <a:off x="127000" y="398255"/>
          <a:ext cx="11899900" cy="6317726"/>
        </p:xfrm>
        <a:graphic>
          <a:graphicData uri="http://schemas.openxmlformats.org/drawingml/2006/table">
            <a:tbl>
              <a:tblPr firstRow="1" bandRow="1">
                <a:tableStyleId>{5C22544A-7EE6-4342-B048-85BDC9FD1C3A}</a:tableStyleId>
              </a:tblPr>
              <a:tblGrid>
                <a:gridCol w="826023">
                  <a:extLst>
                    <a:ext uri="{9D8B030D-6E8A-4147-A177-3AD203B41FA5}">
                      <a16:colId xmlns:a16="http://schemas.microsoft.com/office/drawing/2014/main" val="4079176214"/>
                    </a:ext>
                  </a:extLst>
                </a:gridCol>
                <a:gridCol w="4685102">
                  <a:extLst>
                    <a:ext uri="{9D8B030D-6E8A-4147-A177-3AD203B41FA5}">
                      <a16:colId xmlns:a16="http://schemas.microsoft.com/office/drawing/2014/main" val="1531239567"/>
                    </a:ext>
                  </a:extLst>
                </a:gridCol>
                <a:gridCol w="6388775">
                  <a:extLst>
                    <a:ext uri="{9D8B030D-6E8A-4147-A177-3AD203B41FA5}">
                      <a16:colId xmlns:a16="http://schemas.microsoft.com/office/drawing/2014/main" val="1172060637"/>
                    </a:ext>
                  </a:extLst>
                </a:gridCol>
              </a:tblGrid>
              <a:tr h="277606">
                <a:tc>
                  <a:txBody>
                    <a:bodyPr/>
                    <a:lstStyle/>
                    <a:p>
                      <a:r>
                        <a:rPr lang="en-US" sz="1200" dirty="0"/>
                        <a:t>What</a:t>
                      </a:r>
                    </a:p>
                  </a:txBody>
                  <a:tcPr/>
                </a:tc>
                <a:tc>
                  <a:txBody>
                    <a:bodyPr/>
                    <a:lstStyle/>
                    <a:p>
                      <a:r>
                        <a:rPr lang="en-US" sz="1200" dirty="0"/>
                        <a:t>Description</a:t>
                      </a:r>
                    </a:p>
                  </a:txBody>
                  <a:tcPr/>
                </a:tc>
                <a:tc>
                  <a:txBody>
                    <a:bodyPr/>
                    <a:lstStyle/>
                    <a:p>
                      <a:r>
                        <a:rPr lang="en-US" sz="1200" dirty="0"/>
                        <a:t>Good For</a:t>
                      </a:r>
                    </a:p>
                  </a:txBody>
                  <a:tcPr/>
                </a:tc>
                <a:extLst>
                  <a:ext uri="{0D108BD9-81ED-4DB2-BD59-A6C34878D82A}">
                    <a16:rowId xmlns:a16="http://schemas.microsoft.com/office/drawing/2014/main" val="374628926"/>
                  </a:ext>
                </a:extLst>
              </a:tr>
              <a:tr h="370840">
                <a:tc>
                  <a:txBody>
                    <a:bodyPr/>
                    <a:lstStyle/>
                    <a:p>
                      <a:r>
                        <a:rPr lang="en-US" sz="1200" dirty="0"/>
                        <a:t>SIGIO</a:t>
                      </a:r>
                    </a:p>
                  </a:txBody>
                  <a:tcPr/>
                </a:tc>
                <a:tc>
                  <a:txBody>
                    <a:bodyPr/>
                    <a:lstStyle/>
                    <a:p>
                      <a:r>
                        <a:rPr lang="en-US" sz="1200" dirty="0"/>
                        <a:t>open(2) or </a:t>
                      </a:r>
                      <a:r>
                        <a:rPr lang="en-US" sz="1200" dirty="0" err="1"/>
                        <a:t>fnctl</a:t>
                      </a:r>
                      <a:r>
                        <a:rPr lang="en-US" sz="1200" dirty="0"/>
                        <a:t>(2) with O_NONBLOCK and O_ASYNC then register SIGIO signal handler to respond to events</a:t>
                      </a:r>
                    </a:p>
                  </a:txBody>
                  <a:tcPr/>
                </a:tc>
                <a:tc>
                  <a:txBody>
                    <a:bodyPr/>
                    <a:lstStyle/>
                    <a:p>
                      <a:r>
                        <a:rPr lang="en-US" sz="1200" b="1" dirty="0"/>
                        <a:t>[Blocking/Non-Blocking] </a:t>
                      </a:r>
                      <a:r>
                        <a:rPr lang="en-US" sz="1200" dirty="0"/>
                        <a:t>Only sockets, FIFO style FDs. </a:t>
                      </a:r>
                      <a:r>
                        <a:rPr lang="en-US" sz="1200" b="1" dirty="0"/>
                        <a:t>Do not use</a:t>
                      </a:r>
                      <a:r>
                        <a:rPr lang="en-US" sz="1200" dirty="0"/>
                        <a:t>.</a:t>
                      </a:r>
                    </a:p>
                  </a:txBody>
                  <a:tcPr/>
                </a:tc>
                <a:extLst>
                  <a:ext uri="{0D108BD9-81ED-4DB2-BD59-A6C34878D82A}">
                    <a16:rowId xmlns:a16="http://schemas.microsoft.com/office/drawing/2014/main" val="4082195330"/>
                  </a:ext>
                </a:extLst>
              </a:tr>
              <a:tr h="370840">
                <a:tc>
                  <a:txBody>
                    <a:bodyPr/>
                    <a:lstStyle/>
                    <a:p>
                      <a:r>
                        <a:rPr lang="en-US" sz="1200" dirty="0" err="1"/>
                        <a:t>posix</a:t>
                      </a:r>
                      <a:r>
                        <a:rPr lang="en-US" sz="1200" dirty="0"/>
                        <a:t> </a:t>
                      </a:r>
                      <a:r>
                        <a:rPr lang="en-US" sz="1200" dirty="0" err="1"/>
                        <a:t>aio</a:t>
                      </a:r>
                      <a:endParaRPr lang="en-US" sz="1200" dirty="0"/>
                    </a:p>
                  </a:txBody>
                  <a:tcPr/>
                </a:tc>
                <a:tc>
                  <a:txBody>
                    <a:bodyPr/>
                    <a:lstStyle/>
                    <a:p>
                      <a:r>
                        <a:rPr lang="en-US" sz="1200" dirty="0"/>
                        <a:t>Creates background </a:t>
                      </a:r>
                      <a:r>
                        <a:rPr lang="en-US" sz="1200" dirty="0" err="1"/>
                        <a:t>userspace</a:t>
                      </a:r>
                      <a:r>
                        <a:rPr lang="en-US" sz="1200" dirty="0"/>
                        <a:t> threads to handle “blocking” IO.</a:t>
                      </a:r>
                    </a:p>
                  </a:txBody>
                  <a:tcPr/>
                </a:tc>
                <a:tc>
                  <a:txBody>
                    <a:bodyPr/>
                    <a:lstStyle/>
                    <a:p>
                      <a:r>
                        <a:rPr lang="en-US" sz="1200" b="1" dirty="0"/>
                        <a:t>[Blocking/Non-Blocking]</a:t>
                      </a:r>
                      <a:r>
                        <a:rPr lang="en-US" sz="1200" dirty="0"/>
                        <a:t> sockets and standard files. Bunts problem to lib implementation. </a:t>
                      </a:r>
                      <a:r>
                        <a:rPr lang="en-US" sz="1200" b="1" dirty="0"/>
                        <a:t>Do not use</a:t>
                      </a:r>
                      <a:r>
                        <a:rPr lang="en-US" sz="1200" dirty="0"/>
                        <a:t>.</a:t>
                      </a:r>
                    </a:p>
                  </a:txBody>
                  <a:tcPr/>
                </a:tc>
                <a:extLst>
                  <a:ext uri="{0D108BD9-81ED-4DB2-BD59-A6C34878D82A}">
                    <a16:rowId xmlns:a16="http://schemas.microsoft.com/office/drawing/2014/main" val="2058680225"/>
                  </a:ext>
                </a:extLst>
              </a:tr>
              <a:tr h="370840">
                <a:tc>
                  <a:txBody>
                    <a:bodyPr/>
                    <a:lstStyle/>
                    <a:p>
                      <a:r>
                        <a:rPr lang="en-US" sz="1200" dirty="0"/>
                        <a:t>kernel </a:t>
                      </a:r>
                      <a:r>
                        <a:rPr lang="en-US" sz="1200" dirty="0" err="1"/>
                        <a:t>aio</a:t>
                      </a:r>
                      <a:endParaRPr lang="en-US" sz="1200" dirty="0"/>
                    </a:p>
                  </a:txBody>
                  <a:tcPr/>
                </a:tc>
                <a:tc>
                  <a:txBody>
                    <a:bodyPr/>
                    <a:lstStyle/>
                    <a:p>
                      <a:r>
                        <a:rPr lang="en-US" sz="1200" dirty="0" err="1"/>
                        <a:t>io_setup</a:t>
                      </a:r>
                      <a:r>
                        <a:rPr lang="en-US" sz="1200" dirty="0"/>
                        <a:t>(2), </a:t>
                      </a:r>
                      <a:r>
                        <a:rPr lang="en-US" sz="1200" dirty="0" err="1"/>
                        <a:t>io_submit</a:t>
                      </a:r>
                      <a:r>
                        <a:rPr lang="en-US" sz="1200" dirty="0"/>
                        <a:t>(2), </a:t>
                      </a:r>
                      <a:r>
                        <a:rPr lang="en-US" sz="1200" dirty="0" err="1"/>
                        <a:t>io_getevents</a:t>
                      </a:r>
                      <a:r>
                        <a:rPr lang="en-US" sz="1200" dirty="0"/>
                        <a:t>(2) and other io_* </a:t>
                      </a:r>
                      <a:r>
                        <a:rPr lang="en-US" sz="1200" dirty="0" err="1"/>
                        <a:t>syscalls</a:t>
                      </a:r>
                      <a:r>
                        <a:rPr lang="en-US" sz="1200" dirty="0"/>
                        <a:t> </a:t>
                      </a:r>
                    </a:p>
                  </a:txBody>
                  <a:tcPr/>
                </a:tc>
                <a:tc>
                  <a:txBody>
                    <a:bodyPr/>
                    <a:lstStyle/>
                    <a:p>
                      <a:r>
                        <a:rPr lang="en-US" sz="1200" b="1" dirty="0"/>
                        <a:t>[async*]</a:t>
                      </a:r>
                      <a:r>
                        <a:rPr lang="en-US" sz="1200" dirty="0"/>
                        <a:t> Obscure not even offered in </a:t>
                      </a:r>
                      <a:r>
                        <a:rPr lang="en-US" sz="1200" dirty="0" err="1"/>
                        <a:t>glibc</a:t>
                      </a:r>
                      <a:r>
                        <a:rPr lang="en-US" sz="1200" dirty="0"/>
                        <a:t> (</a:t>
                      </a:r>
                      <a:r>
                        <a:rPr lang="en-US" sz="1200" dirty="0" err="1"/>
                        <a:t>libio</a:t>
                      </a:r>
                      <a:r>
                        <a:rPr lang="en-US" sz="1200" dirty="0"/>
                        <a:t>). Limited to 9 </a:t>
                      </a:r>
                      <a:r>
                        <a:rPr lang="en-US" sz="1200" dirty="0" err="1"/>
                        <a:t>syscall</a:t>
                      </a:r>
                      <a:r>
                        <a:rPr lang="en-US" sz="1200" dirty="0"/>
                        <a:t>. Heavy on </a:t>
                      </a:r>
                      <a:r>
                        <a:rPr lang="en-US" sz="1200" dirty="0" err="1"/>
                        <a:t>syscall</a:t>
                      </a:r>
                      <a:r>
                        <a:rPr lang="en-US" sz="1200" dirty="0"/>
                        <a:t>. </a:t>
                      </a:r>
                      <a:r>
                        <a:rPr lang="en-US" sz="1200" b="1" dirty="0"/>
                        <a:t>Do not use.</a:t>
                      </a:r>
                      <a:endParaRPr lang="en-US" sz="1200" dirty="0"/>
                    </a:p>
                  </a:txBody>
                  <a:tcPr/>
                </a:tc>
                <a:extLst>
                  <a:ext uri="{0D108BD9-81ED-4DB2-BD59-A6C34878D82A}">
                    <a16:rowId xmlns:a16="http://schemas.microsoft.com/office/drawing/2014/main" val="3183658388"/>
                  </a:ext>
                </a:extLst>
              </a:tr>
              <a:tr h="370840">
                <a:tc>
                  <a:txBody>
                    <a:bodyPr/>
                    <a:lstStyle/>
                    <a:p>
                      <a:r>
                        <a:rPr lang="en-US" sz="1200" dirty="0"/>
                        <a:t>select</a:t>
                      </a:r>
                    </a:p>
                  </a:txBody>
                  <a:tcPr/>
                </a:tc>
                <a:tc>
                  <a:txBody>
                    <a:bodyPr/>
                    <a:lstStyle/>
                    <a:p>
                      <a:r>
                        <a:rPr lang="en-US" sz="1200" dirty="0"/>
                        <a:t>asks kernel for events for “</a:t>
                      </a:r>
                      <a:r>
                        <a:rPr lang="en-US" sz="1200" dirty="0" err="1"/>
                        <a:t>fd</a:t>
                      </a:r>
                      <a:r>
                        <a:rPr lang="en-US" sz="1200" dirty="0"/>
                        <a:t> set”. </a:t>
                      </a:r>
                    </a:p>
                  </a:txBody>
                  <a:tcPr/>
                </a:tc>
                <a:tc>
                  <a:txBody>
                    <a:bodyPr/>
                    <a:lstStyle/>
                    <a:p>
                      <a:r>
                        <a:rPr lang="en-US" sz="1200" b="1" dirty="0"/>
                        <a:t>[Blocking/Non-Blocking]</a:t>
                      </a:r>
                      <a:r>
                        <a:rPr lang="en-US" sz="1200" dirty="0"/>
                        <a:t>  sockets. “</a:t>
                      </a:r>
                      <a:r>
                        <a:rPr lang="en-US" sz="1200" dirty="0" err="1"/>
                        <a:t>fd</a:t>
                      </a:r>
                      <a:r>
                        <a:rPr lang="en-US" sz="1200" dirty="0"/>
                        <a:t> set” is a bitmap of “FD numbers” you must loop on every bit to check if it has events. Each is o(n). </a:t>
                      </a:r>
                      <a:r>
                        <a:rPr lang="en-US" sz="1200" b="1" dirty="0"/>
                        <a:t>Do not use</a:t>
                      </a:r>
                      <a:r>
                        <a:rPr lang="en-US" sz="1200" dirty="0"/>
                        <a:t>.</a:t>
                      </a:r>
                    </a:p>
                  </a:txBody>
                  <a:tcPr/>
                </a:tc>
                <a:extLst>
                  <a:ext uri="{0D108BD9-81ED-4DB2-BD59-A6C34878D82A}">
                    <a16:rowId xmlns:a16="http://schemas.microsoft.com/office/drawing/2014/main" val="3072289504"/>
                  </a:ext>
                </a:extLst>
              </a:tr>
              <a:tr h="370840">
                <a:tc>
                  <a:txBody>
                    <a:bodyPr/>
                    <a:lstStyle/>
                    <a:p>
                      <a:r>
                        <a:rPr lang="en-US" sz="1200" dirty="0"/>
                        <a:t>poll</a:t>
                      </a:r>
                    </a:p>
                  </a:txBody>
                  <a:tcPr/>
                </a:tc>
                <a:tc>
                  <a:txBody>
                    <a:bodyPr/>
                    <a:lstStyle/>
                    <a:p>
                      <a:r>
                        <a:rPr lang="en-US" sz="1200" dirty="0"/>
                        <a:t>Asks kernel for events for “</a:t>
                      </a:r>
                      <a:r>
                        <a:rPr lang="en-US" sz="1200" dirty="0" err="1"/>
                        <a:t>fd</a:t>
                      </a:r>
                      <a:r>
                        <a:rPr lang="en-US" sz="1200" dirty="0"/>
                        <a:t> set” as a data structure. *only* edge triggered.</a:t>
                      </a:r>
                    </a:p>
                  </a:txBody>
                  <a:tcPr/>
                </a:tc>
                <a:tc>
                  <a:txBody>
                    <a:bodyPr/>
                    <a:lstStyle/>
                    <a:p>
                      <a:r>
                        <a:rPr lang="en-US" sz="1200" b="1" dirty="0"/>
                        <a:t>[Blocking/Non-Blocking] </a:t>
                      </a:r>
                      <a:r>
                        <a:rPr lang="en-US" sz="1200" dirty="0"/>
                        <a:t>Sockets. O(n) increases with large # of FDs. Works well for small # of </a:t>
                      </a:r>
                      <a:r>
                        <a:rPr lang="en-US" sz="1200" dirty="0" err="1"/>
                        <a:t>fds</a:t>
                      </a:r>
                      <a:r>
                        <a:rPr lang="en-US" sz="1200" dirty="0"/>
                        <a:t> gets really bad for large # of FDs (read: </a:t>
                      </a:r>
                      <a:r>
                        <a:rPr lang="en-US" sz="1200" dirty="0">
                          <a:hlinkClick r:id="rId2"/>
                        </a:rPr>
                        <a:t>https://en.wikipedia.org/wiki/C10k_problem</a:t>
                      </a:r>
                      <a:r>
                        <a:rPr lang="en-US" sz="1200" dirty="0"/>
                        <a:t>). input is </a:t>
                      </a:r>
                      <a:r>
                        <a:rPr lang="en-US" sz="1200" dirty="0" err="1"/>
                        <a:t>fd</a:t>
                      </a:r>
                      <a:r>
                        <a:rPr lang="en-US" sz="1200" dirty="0"/>
                        <a:t> array which requires a lot of copy to modify. Use if you have a static set of FDs. </a:t>
                      </a:r>
                      <a:r>
                        <a:rPr lang="en-US" sz="1200" b="1" dirty="0"/>
                        <a:t>Do not use</a:t>
                      </a:r>
                    </a:p>
                  </a:txBody>
                  <a:tcPr/>
                </a:tc>
                <a:extLst>
                  <a:ext uri="{0D108BD9-81ED-4DB2-BD59-A6C34878D82A}">
                    <a16:rowId xmlns:a16="http://schemas.microsoft.com/office/drawing/2014/main" val="1322729817"/>
                  </a:ext>
                </a:extLst>
              </a:tr>
              <a:tr h="370840">
                <a:tc>
                  <a:txBody>
                    <a:bodyPr/>
                    <a:lstStyle/>
                    <a:p>
                      <a:r>
                        <a:rPr lang="en-US" sz="1200" dirty="0" err="1"/>
                        <a:t>epoll</a:t>
                      </a:r>
                      <a:endParaRPr lang="en-US" sz="1200" dirty="0"/>
                    </a:p>
                  </a:txBody>
                  <a:tcPr/>
                </a:tc>
                <a:tc>
                  <a:txBody>
                    <a:bodyPr/>
                    <a:lstStyle/>
                    <a:p>
                      <a:r>
                        <a:rPr lang="en-US" sz="1200" dirty="0"/>
                        <a:t>Similar to poll but level + edge triggered. With ability to add/remove FDs dynamically. Sequence </a:t>
                      </a:r>
                    </a:p>
                    <a:p>
                      <a:r>
                        <a:rPr lang="en-US" sz="1200" dirty="0" err="1"/>
                        <a:t>fd</a:t>
                      </a:r>
                      <a:r>
                        <a:rPr lang="en-US" sz="1200" dirty="0"/>
                        <a:t> = </a:t>
                      </a:r>
                      <a:r>
                        <a:rPr lang="en-US" sz="1200" dirty="0" err="1"/>
                        <a:t>epoll_create</a:t>
                      </a:r>
                      <a:r>
                        <a:rPr lang="en-US" sz="1200" dirty="0"/>
                        <a:t>(size) // size is ignored since 2.6.8 </a:t>
                      </a:r>
                    </a:p>
                    <a:p>
                      <a:r>
                        <a:rPr lang="en-US" sz="1200" dirty="0" err="1"/>
                        <a:t>epoll_ctl</a:t>
                      </a:r>
                      <a:r>
                        <a:rPr lang="en-US" sz="1200" dirty="0"/>
                        <a:t>(</a:t>
                      </a:r>
                      <a:r>
                        <a:rPr lang="en-US" sz="1200" dirty="0" err="1"/>
                        <a:t>fd</a:t>
                      </a:r>
                      <a:r>
                        <a:rPr lang="en-US" sz="1200" dirty="0"/>
                        <a:t>, &lt;</a:t>
                      </a:r>
                      <a:r>
                        <a:rPr lang="en-US" sz="1200" dirty="0" err="1"/>
                        <a:t>OP:Add</a:t>
                      </a:r>
                      <a:r>
                        <a:rPr lang="en-US" sz="1200" dirty="0"/>
                        <a:t>/Edit/Delete&gt;, events filter)</a:t>
                      </a:r>
                    </a:p>
                    <a:p>
                      <a:r>
                        <a:rPr lang="en-US" sz="1200" dirty="0"/>
                        <a:t>Then</a:t>
                      </a:r>
                    </a:p>
                    <a:p>
                      <a:pPr marL="285750" indent="-285750">
                        <a:buFontTx/>
                        <a:buChar char="-"/>
                      </a:pPr>
                      <a:r>
                        <a:rPr lang="en-US" sz="1200" dirty="0"/>
                        <a:t>Wait and block </a:t>
                      </a:r>
                      <a:r>
                        <a:rPr lang="en-US" sz="1200" dirty="0" err="1"/>
                        <a:t>epoll_wait</a:t>
                      </a:r>
                      <a:r>
                        <a:rPr lang="en-US" sz="1200" dirty="0"/>
                        <a:t>(…)</a:t>
                      </a:r>
                    </a:p>
                    <a:p>
                      <a:pPr marL="285750" indent="-285750">
                        <a:buFontTx/>
                        <a:buChar char="-"/>
                      </a:pPr>
                      <a:r>
                        <a:rPr lang="en-US" sz="1200" dirty="0"/>
                        <a:t>Check if there are events </a:t>
                      </a:r>
                      <a:r>
                        <a:rPr lang="en-US" sz="1200" dirty="0" err="1"/>
                        <a:t>epoll</a:t>
                      </a:r>
                      <a:r>
                        <a:rPr lang="en-US" sz="1200" dirty="0"/>
                        <a:t>(…)</a:t>
                      </a:r>
                    </a:p>
                  </a:txBody>
                  <a:tcPr/>
                </a:tc>
                <a:tc>
                  <a:txBody>
                    <a:bodyPr/>
                    <a:lstStyle/>
                    <a:p>
                      <a:r>
                        <a:rPr lang="en-US" sz="1200" b="1" dirty="0"/>
                        <a:t>[Blocking/Non-Blocking] s</a:t>
                      </a:r>
                      <a:r>
                        <a:rPr lang="en-US" sz="1200" dirty="0"/>
                        <a:t>ockets. O(1) </a:t>
                      </a:r>
                      <a:r>
                        <a:rPr lang="en-US" sz="1200" dirty="0" err="1"/>
                        <a:t>epoll</a:t>
                      </a:r>
                      <a:r>
                        <a:rPr lang="en-US" sz="1200" dirty="0"/>
                        <a:t>() returns a list of </a:t>
                      </a:r>
                      <a:r>
                        <a:rPr lang="en-US" sz="1200" dirty="0" err="1"/>
                        <a:t>fds</a:t>
                      </a:r>
                      <a:r>
                        <a:rPr lang="en-US" sz="1200" dirty="0"/>
                        <a:t> that has events (e.g., data on a socket ready to read. A write buffer opened up for more writing. Connection is ready for accept() </a:t>
                      </a:r>
                      <a:r>
                        <a:rPr lang="en-US" sz="1200" dirty="0" err="1"/>
                        <a:t>etc</a:t>
                      </a:r>
                      <a:r>
                        <a:rPr lang="en-US" sz="1200" dirty="0"/>
                        <a:t>). This is currently is the SOP for async io on Linux and the most prolific. </a:t>
                      </a:r>
                      <a:r>
                        <a:rPr lang="en-US" sz="1200" dirty="0" err="1"/>
                        <a:t>golang</a:t>
                      </a:r>
                      <a:r>
                        <a:rPr lang="en-US" sz="1200" dirty="0"/>
                        <a:t> has a single </a:t>
                      </a:r>
                      <a:r>
                        <a:rPr lang="en-US" sz="1200" dirty="0" err="1"/>
                        <a:t>poller</a:t>
                      </a:r>
                      <a:r>
                        <a:rPr lang="en-US" sz="1200" dirty="0"/>
                        <a:t> for all events. </a:t>
                      </a:r>
                      <a:r>
                        <a:rPr lang="en-US" sz="1200" dirty="0" err="1"/>
                        <a:t>Libuv</a:t>
                      </a:r>
                      <a:r>
                        <a:rPr lang="en-US" sz="1200" dirty="0"/>
                        <a:t> (</a:t>
                      </a:r>
                      <a:r>
                        <a:rPr lang="en-US" sz="1200" dirty="0" err="1"/>
                        <a:t>nodejs</a:t>
                      </a:r>
                      <a:r>
                        <a:rPr lang="en-US" sz="1200" dirty="0"/>
                        <a:t> and formally </a:t>
                      </a:r>
                      <a:r>
                        <a:rPr lang="en-US" sz="1200" dirty="0" err="1"/>
                        <a:t>.net</a:t>
                      </a:r>
                      <a:r>
                        <a:rPr lang="en-US" sz="1200" dirty="0"/>
                        <a:t> core) is an elaborate wrapper around </a:t>
                      </a:r>
                      <a:r>
                        <a:rPr lang="en-US" sz="1200" dirty="0" err="1"/>
                        <a:t>epoll</a:t>
                      </a:r>
                      <a:r>
                        <a:rPr lang="en-US" sz="1200" dirty="0"/>
                        <a:t>.</a:t>
                      </a:r>
                    </a:p>
                  </a:txBody>
                  <a:tcPr/>
                </a:tc>
                <a:extLst>
                  <a:ext uri="{0D108BD9-81ED-4DB2-BD59-A6C34878D82A}">
                    <a16:rowId xmlns:a16="http://schemas.microsoft.com/office/drawing/2014/main" val="3748265075"/>
                  </a:ext>
                </a:extLst>
              </a:tr>
              <a:tr h="370840">
                <a:tc>
                  <a:txBody>
                    <a:bodyPr/>
                    <a:lstStyle/>
                    <a:p>
                      <a:r>
                        <a:rPr lang="en-US" sz="1200" dirty="0" err="1"/>
                        <a:t>io_uring</a:t>
                      </a:r>
                      <a:endParaRPr lang="en-US" sz="1200" dirty="0"/>
                    </a:p>
                  </a:txBody>
                  <a:tcPr/>
                </a:tc>
                <a:tc>
                  <a:txBody>
                    <a:bodyPr/>
                    <a:lstStyle/>
                    <a:p>
                      <a:pPr marL="0" indent="0">
                        <a:buFontTx/>
                        <a:buNone/>
                      </a:pPr>
                      <a:r>
                        <a:rPr lang="en-US" sz="1200" dirty="0"/>
                        <a:t>True async (executer is running in kernel). Works by creating two queues. Submission and Completion queues. Queues are ring buffers. One used to submit requests and the other is for results. Each request has a 64bit mark used to correlate request=&gt;completion. Sequence:</a:t>
                      </a:r>
                    </a:p>
                    <a:p>
                      <a:pPr marL="0" indent="0">
                        <a:buFontTx/>
                        <a:buNone/>
                      </a:pPr>
                      <a:r>
                        <a:rPr lang="en-US" sz="1200" dirty="0"/>
                        <a:t>1. Create rings</a:t>
                      </a:r>
                    </a:p>
                    <a:p>
                      <a:pPr marL="0" indent="0">
                        <a:buFontTx/>
                        <a:buNone/>
                      </a:pPr>
                      <a:r>
                        <a:rPr lang="en-US" sz="1200" dirty="0"/>
                        <a:t>2. populate request union.</a:t>
                      </a:r>
                    </a:p>
                    <a:p>
                      <a:pPr marL="0" indent="0">
                        <a:buFontTx/>
                        <a:buNone/>
                      </a:pPr>
                      <a:r>
                        <a:rPr lang="en-US" sz="1200" dirty="0"/>
                        <a:t>3. submit/check completion queue.</a:t>
                      </a:r>
                    </a:p>
                  </a:txBody>
                  <a:tcPr/>
                </a:tc>
                <a:tc>
                  <a:txBody>
                    <a:bodyPr/>
                    <a:lstStyle/>
                    <a:p>
                      <a:r>
                        <a:rPr lang="en-US" sz="1200" b="1" dirty="0"/>
                        <a:t>[async] </a:t>
                      </a:r>
                      <a:r>
                        <a:rPr lang="en-US" sz="1200" dirty="0"/>
                        <a:t>sockets and standard files (limited </a:t>
                      </a:r>
                      <a:r>
                        <a:rPr lang="en-US" sz="1200" dirty="0" err="1"/>
                        <a:t>syscalls</a:t>
                      </a:r>
                      <a:r>
                        <a:rPr lang="en-US" sz="1200" dirty="0"/>
                        <a:t> scope ) 15 supported </a:t>
                      </a:r>
                      <a:r>
                        <a:rPr lang="en-US" sz="1200" dirty="0" err="1"/>
                        <a:t>syscall</a:t>
                      </a:r>
                      <a:r>
                        <a:rPr lang="en-US" sz="1200" dirty="0"/>
                        <a:t> (referred to as opcode) as of </a:t>
                      </a:r>
                      <a:r>
                        <a:rPr lang="en-US" sz="1200" b="1" i="1" dirty="0"/>
                        <a:t>kernel v5.1</a:t>
                      </a:r>
                      <a:r>
                        <a:rPr lang="en-US" sz="1200" dirty="0"/>
                        <a:t> and 30  as of </a:t>
                      </a:r>
                      <a:r>
                        <a:rPr lang="en-US" sz="1200" b="1" i="1" dirty="0"/>
                        <a:t>kernel 5.6</a:t>
                      </a:r>
                      <a:r>
                        <a:rPr lang="en-US" sz="1200" dirty="0"/>
                        <a:t> (and more is expected). Most notably read(2)/write(2)/send(2)/</a:t>
                      </a:r>
                      <a:r>
                        <a:rPr lang="en-US" sz="1200" dirty="0" err="1"/>
                        <a:t>recv</a:t>
                      </a:r>
                      <a:r>
                        <a:rPr lang="en-US" sz="1200" dirty="0"/>
                        <a:t>(2) are supported.</a:t>
                      </a:r>
                    </a:p>
                    <a:p>
                      <a:endParaRPr lang="en-US" sz="1200" dirty="0"/>
                    </a:p>
                    <a:p>
                      <a:r>
                        <a:rPr lang="en-US" sz="1200" dirty="0"/>
                        <a:t>The basic idea is “kernel is the executor” of async </a:t>
                      </a:r>
                      <a:r>
                        <a:rPr lang="en-US" sz="1200" dirty="0" err="1"/>
                        <a:t>syscalls</a:t>
                      </a:r>
                      <a:r>
                        <a:rPr lang="en-US" sz="1200" dirty="0"/>
                        <a:t>. With added timeout() (e.g. execute </a:t>
                      </a:r>
                      <a:r>
                        <a:rPr lang="en-US" sz="1200" dirty="0" err="1"/>
                        <a:t>xyz</a:t>
                      </a:r>
                      <a:r>
                        <a:rPr lang="en-US" sz="1200" dirty="0"/>
                        <a:t> after 10ms). This frees applications to focus on submit/work-with complete requests (each request is a </a:t>
                      </a:r>
                      <a:r>
                        <a:rPr lang="en-US" sz="1200" dirty="0" err="1"/>
                        <a:t>syscall</a:t>
                      </a:r>
                      <a:r>
                        <a:rPr lang="en-US" sz="1200" dirty="0"/>
                        <a:t>).  Hence the complex pre-setup needed before use.</a:t>
                      </a:r>
                    </a:p>
                    <a:p>
                      <a:endParaRPr lang="en-US" sz="1200" dirty="0"/>
                    </a:p>
                    <a:p>
                      <a:r>
                        <a:rPr lang="en-US" sz="1200" dirty="0"/>
                        <a:t>Limited supported</a:t>
                      </a:r>
                    </a:p>
                    <a:p>
                      <a:pPr marL="228600" indent="-228600">
                        <a:buAutoNum type="arabicPeriod"/>
                      </a:pPr>
                      <a:r>
                        <a:rPr lang="en-US" sz="1200" dirty="0" err="1"/>
                        <a:t>Liburing</a:t>
                      </a:r>
                      <a:r>
                        <a:rPr lang="en-US" sz="1200" dirty="0"/>
                        <a:t> </a:t>
                      </a:r>
                    </a:p>
                    <a:p>
                      <a:pPr marL="228600" indent="-228600">
                        <a:buAutoNum type="arabicPeriod"/>
                      </a:pPr>
                      <a:r>
                        <a:rPr lang="en-US" sz="1200" dirty="0" err="1"/>
                        <a:t>golang</a:t>
                      </a:r>
                      <a:r>
                        <a:rPr lang="en-US" sz="1200" dirty="0"/>
                        <a:t> support is not there yet.</a:t>
                      </a:r>
                    </a:p>
                    <a:p>
                      <a:pPr marL="228600" indent="-228600">
                        <a:buAutoNum type="arabicPeriod"/>
                      </a:pPr>
                      <a:r>
                        <a:rPr lang="en-US" sz="1200" dirty="0"/>
                        <a:t>Rust support via direct </a:t>
                      </a:r>
                      <a:r>
                        <a:rPr lang="en-US" sz="1200" dirty="0" err="1"/>
                        <a:t>syscall</a:t>
                      </a:r>
                      <a:r>
                        <a:rPr lang="en-US" sz="1200" dirty="0"/>
                        <a:t> or via </a:t>
                      </a:r>
                      <a:r>
                        <a:rPr lang="en-US" sz="1200" dirty="0" err="1"/>
                        <a:t>tokio</a:t>
                      </a:r>
                      <a:endParaRPr lang="en-US" sz="1200" dirty="0"/>
                    </a:p>
                  </a:txBody>
                  <a:tcPr/>
                </a:tc>
                <a:extLst>
                  <a:ext uri="{0D108BD9-81ED-4DB2-BD59-A6C34878D82A}">
                    <a16:rowId xmlns:a16="http://schemas.microsoft.com/office/drawing/2014/main" val="3112145252"/>
                  </a:ext>
                </a:extLst>
              </a:tr>
            </a:tbl>
          </a:graphicData>
        </a:graphic>
      </p:graphicFrame>
      <p:sp>
        <p:nvSpPr>
          <p:cNvPr id="9" name="TextBox 8">
            <a:extLst>
              <a:ext uri="{FF2B5EF4-FFF2-40B4-BE49-F238E27FC236}">
                <a16:creationId xmlns:a16="http://schemas.microsoft.com/office/drawing/2014/main" id="{35D1D800-64E0-0A47-9741-735B983EF5EC}"/>
              </a:ext>
            </a:extLst>
          </p:cNvPr>
          <p:cNvSpPr txBox="1"/>
          <p:nvPr/>
        </p:nvSpPr>
        <p:spPr>
          <a:xfrm>
            <a:off x="0" y="-100359"/>
            <a:ext cx="3351815" cy="584775"/>
          </a:xfrm>
          <a:prstGeom prst="rect">
            <a:avLst/>
          </a:prstGeom>
          <a:noFill/>
        </p:spPr>
        <p:txBody>
          <a:bodyPr wrap="none" rtlCol="0">
            <a:spAutoFit/>
          </a:bodyPr>
          <a:lstStyle/>
          <a:p>
            <a:r>
              <a:rPr lang="en-US" sz="3200" b="1" dirty="0"/>
              <a:t>What is out there?</a:t>
            </a:r>
          </a:p>
        </p:txBody>
      </p:sp>
    </p:spTree>
    <p:extLst>
      <p:ext uri="{BB962C8B-B14F-4D97-AF65-F5344CB8AC3E}">
        <p14:creationId xmlns:p14="http://schemas.microsoft.com/office/powerpoint/2010/main" val="429290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239FAB1-61F2-9A4A-90CB-6564B662C3B1}"/>
              </a:ext>
            </a:extLst>
          </p:cNvPr>
          <p:cNvSpPr txBox="1"/>
          <p:nvPr/>
        </p:nvSpPr>
        <p:spPr>
          <a:xfrm>
            <a:off x="0" y="-100359"/>
            <a:ext cx="6089231" cy="707886"/>
          </a:xfrm>
          <a:prstGeom prst="rect">
            <a:avLst/>
          </a:prstGeom>
          <a:noFill/>
        </p:spPr>
        <p:txBody>
          <a:bodyPr wrap="none" rtlCol="0">
            <a:spAutoFit/>
          </a:bodyPr>
          <a:lstStyle/>
          <a:p>
            <a:r>
              <a:rPr lang="en-US" sz="4000" b="1" dirty="0" err="1"/>
              <a:t>epoll</a:t>
            </a:r>
            <a:r>
              <a:rPr lang="en-US" sz="4000" b="1" dirty="0"/>
              <a:t>: Two common designs</a:t>
            </a:r>
          </a:p>
        </p:txBody>
      </p:sp>
      <p:sp>
        <p:nvSpPr>
          <p:cNvPr id="3" name="Rounded Rectangle 2">
            <a:extLst>
              <a:ext uri="{FF2B5EF4-FFF2-40B4-BE49-F238E27FC236}">
                <a16:creationId xmlns:a16="http://schemas.microsoft.com/office/drawing/2014/main" id="{A358A786-A091-F649-A659-ECAC322B97F2}"/>
              </a:ext>
            </a:extLst>
          </p:cNvPr>
          <p:cNvSpPr/>
          <p:nvPr/>
        </p:nvSpPr>
        <p:spPr>
          <a:xfrm>
            <a:off x="1738958" y="3116580"/>
            <a:ext cx="2327937" cy="838200"/>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epoll</a:t>
            </a:r>
            <a:r>
              <a:rPr lang="en-US" sz="1400" b="1" dirty="0"/>
              <a:t> loop</a:t>
            </a:r>
            <a:endParaRPr lang="en-US" sz="1000" b="1" dirty="0"/>
          </a:p>
        </p:txBody>
      </p:sp>
      <p:sp>
        <p:nvSpPr>
          <p:cNvPr id="4" name="Rounded Rectangle 3">
            <a:extLst>
              <a:ext uri="{FF2B5EF4-FFF2-40B4-BE49-F238E27FC236}">
                <a16:creationId xmlns:a16="http://schemas.microsoft.com/office/drawing/2014/main" id="{43460623-196F-B646-8000-63F0808D5A62}"/>
              </a:ext>
            </a:extLst>
          </p:cNvPr>
          <p:cNvSpPr/>
          <p:nvPr/>
        </p:nvSpPr>
        <p:spPr>
          <a:xfrm>
            <a:off x="1738959" y="5554981"/>
            <a:ext cx="2327937" cy="838200"/>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Processing</a:t>
            </a:r>
            <a:endParaRPr lang="en-US" sz="1000" b="1" dirty="0"/>
          </a:p>
        </p:txBody>
      </p:sp>
      <p:cxnSp>
        <p:nvCxnSpPr>
          <p:cNvPr id="12" name="Straight Connector 11">
            <a:extLst>
              <a:ext uri="{FF2B5EF4-FFF2-40B4-BE49-F238E27FC236}">
                <a16:creationId xmlns:a16="http://schemas.microsoft.com/office/drawing/2014/main" id="{CA86018D-207D-3047-A791-887685B9AA59}"/>
              </a:ext>
            </a:extLst>
          </p:cNvPr>
          <p:cNvCxnSpPr>
            <a:cxnSpLocks/>
          </p:cNvCxnSpPr>
          <p:nvPr/>
        </p:nvCxnSpPr>
        <p:spPr>
          <a:xfrm flipV="1">
            <a:off x="3355696" y="3954780"/>
            <a:ext cx="0" cy="160020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22DC45D-AA04-C94E-BB8B-5DC793C37BF4}"/>
              </a:ext>
            </a:extLst>
          </p:cNvPr>
          <p:cNvSpPr txBox="1"/>
          <p:nvPr/>
        </p:nvSpPr>
        <p:spPr>
          <a:xfrm>
            <a:off x="3622396" y="4490065"/>
            <a:ext cx="1574800" cy="923330"/>
          </a:xfrm>
          <a:prstGeom prst="rect">
            <a:avLst/>
          </a:prstGeom>
          <a:noFill/>
        </p:spPr>
        <p:txBody>
          <a:bodyPr wrap="square" rtlCol="0">
            <a:spAutoFit/>
          </a:bodyPr>
          <a:lstStyle/>
          <a:p>
            <a:r>
              <a:rPr lang="en-US" dirty="0"/>
              <a:t>Add/modify sockets with </a:t>
            </a:r>
          </a:p>
          <a:p>
            <a:r>
              <a:rPr lang="en-US" dirty="0"/>
              <a:t>filtered events</a:t>
            </a:r>
          </a:p>
        </p:txBody>
      </p:sp>
      <p:cxnSp>
        <p:nvCxnSpPr>
          <p:cNvPr id="16" name="Straight Connector 15">
            <a:extLst>
              <a:ext uri="{FF2B5EF4-FFF2-40B4-BE49-F238E27FC236}">
                <a16:creationId xmlns:a16="http://schemas.microsoft.com/office/drawing/2014/main" id="{EFDBC59B-A18B-F04E-A8BB-3BA824181731}"/>
              </a:ext>
            </a:extLst>
          </p:cNvPr>
          <p:cNvCxnSpPr>
            <a:cxnSpLocks/>
            <a:stCxn id="26" idx="1"/>
          </p:cNvCxnSpPr>
          <p:nvPr/>
        </p:nvCxnSpPr>
        <p:spPr>
          <a:xfrm>
            <a:off x="2253669" y="5148579"/>
            <a:ext cx="0" cy="40640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490EAFD-C4CA-954C-A45C-577E9AC09863}"/>
              </a:ext>
            </a:extLst>
          </p:cNvPr>
          <p:cNvSpPr txBox="1"/>
          <p:nvPr/>
        </p:nvSpPr>
        <p:spPr>
          <a:xfrm>
            <a:off x="1189037" y="4628565"/>
            <a:ext cx="802720" cy="646331"/>
          </a:xfrm>
          <a:prstGeom prst="rect">
            <a:avLst/>
          </a:prstGeom>
          <a:noFill/>
        </p:spPr>
        <p:txBody>
          <a:bodyPr wrap="none" rtlCol="0">
            <a:spAutoFit/>
          </a:bodyPr>
          <a:lstStyle/>
          <a:p>
            <a:r>
              <a:rPr lang="en-US" dirty="0"/>
              <a:t>Read </a:t>
            </a:r>
          </a:p>
          <a:p>
            <a:r>
              <a:rPr lang="en-US" dirty="0"/>
              <a:t>events</a:t>
            </a:r>
          </a:p>
        </p:txBody>
      </p:sp>
      <p:sp>
        <p:nvSpPr>
          <p:cNvPr id="20" name="Content Placeholder 4">
            <a:extLst>
              <a:ext uri="{FF2B5EF4-FFF2-40B4-BE49-F238E27FC236}">
                <a16:creationId xmlns:a16="http://schemas.microsoft.com/office/drawing/2014/main" id="{E7A4C1E7-11D1-2344-8865-4BB5AB13BB70}"/>
              </a:ext>
            </a:extLst>
          </p:cNvPr>
          <p:cNvSpPr txBox="1">
            <a:spLocks/>
          </p:cNvSpPr>
          <p:nvPr/>
        </p:nvSpPr>
        <p:spPr>
          <a:xfrm>
            <a:off x="223876" y="660399"/>
            <a:ext cx="5584646"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Background Loop (common in net servers)</a:t>
            </a:r>
            <a:endParaRPr lang="en-US" dirty="0"/>
          </a:p>
        </p:txBody>
      </p:sp>
      <p:sp>
        <p:nvSpPr>
          <p:cNvPr id="25" name="Content Placeholder 3">
            <a:extLst>
              <a:ext uri="{FF2B5EF4-FFF2-40B4-BE49-F238E27FC236}">
                <a16:creationId xmlns:a16="http://schemas.microsoft.com/office/drawing/2014/main" id="{15036A46-C9F8-BF4C-A6BD-36D42AC3BA82}"/>
              </a:ext>
            </a:extLst>
          </p:cNvPr>
          <p:cNvSpPr>
            <a:spLocks noGrp="1"/>
          </p:cNvSpPr>
          <p:nvPr>
            <p:ph sz="half" idx="1"/>
          </p:nvPr>
        </p:nvSpPr>
        <p:spPr>
          <a:xfrm>
            <a:off x="223876" y="1187933"/>
            <a:ext cx="5584646" cy="1487288"/>
          </a:xfrm>
        </p:spPr>
        <p:txBody>
          <a:bodyPr>
            <a:normAutofit/>
          </a:bodyPr>
          <a:lstStyle/>
          <a:p>
            <a:pPr marL="0" indent="0">
              <a:buNone/>
            </a:pPr>
            <a:r>
              <a:rPr lang="en-US" sz="2000" dirty="0"/>
              <a:t>Two separate threads. One executes </a:t>
            </a:r>
            <a:r>
              <a:rPr lang="en-US" sz="2000" dirty="0" err="1"/>
              <a:t>poll_wait</a:t>
            </a:r>
            <a:r>
              <a:rPr lang="en-US" sz="2000" dirty="0"/>
              <a:t>(2) with short timeout filling up a buffer of events. And the other is responsible for reading the buffer and responding to events (data in, socket read, </a:t>
            </a:r>
            <a:r>
              <a:rPr lang="en-US" sz="2000" dirty="0" err="1"/>
              <a:t>etc</a:t>
            </a:r>
            <a:r>
              <a:rPr lang="en-US" sz="2000" dirty="0"/>
              <a:t>).</a:t>
            </a:r>
          </a:p>
        </p:txBody>
      </p:sp>
      <p:sp>
        <p:nvSpPr>
          <p:cNvPr id="26" name="Rounded Rectangle 25">
            <a:extLst>
              <a:ext uri="{FF2B5EF4-FFF2-40B4-BE49-F238E27FC236}">
                <a16:creationId xmlns:a16="http://schemas.microsoft.com/office/drawing/2014/main" id="{32250167-5EFF-6B41-A576-FF7107D248AD}"/>
              </a:ext>
            </a:extLst>
          </p:cNvPr>
          <p:cNvSpPr/>
          <p:nvPr/>
        </p:nvSpPr>
        <p:spPr>
          <a:xfrm rot="16200000">
            <a:off x="1884409" y="4517409"/>
            <a:ext cx="738519" cy="523821"/>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buffer</a:t>
            </a:r>
            <a:endParaRPr lang="en-US" sz="1000" b="1" dirty="0"/>
          </a:p>
        </p:txBody>
      </p:sp>
      <p:cxnSp>
        <p:nvCxnSpPr>
          <p:cNvPr id="31" name="Straight Connector 30">
            <a:extLst>
              <a:ext uri="{FF2B5EF4-FFF2-40B4-BE49-F238E27FC236}">
                <a16:creationId xmlns:a16="http://schemas.microsoft.com/office/drawing/2014/main" id="{0C7ADBCF-64E3-3748-9920-A2D48E2ABC66}"/>
              </a:ext>
            </a:extLst>
          </p:cNvPr>
          <p:cNvCxnSpPr>
            <a:cxnSpLocks/>
            <a:endCxn id="26" idx="3"/>
          </p:cNvCxnSpPr>
          <p:nvPr/>
        </p:nvCxnSpPr>
        <p:spPr>
          <a:xfrm>
            <a:off x="2253669" y="3954780"/>
            <a:ext cx="0" cy="4552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Content Placeholder 4">
            <a:extLst>
              <a:ext uri="{FF2B5EF4-FFF2-40B4-BE49-F238E27FC236}">
                <a16:creationId xmlns:a16="http://schemas.microsoft.com/office/drawing/2014/main" id="{2C1A7EAF-80F6-324E-9071-03B8D16978DC}"/>
              </a:ext>
            </a:extLst>
          </p:cNvPr>
          <p:cNvSpPr txBox="1">
            <a:spLocks/>
          </p:cNvSpPr>
          <p:nvPr/>
        </p:nvSpPr>
        <p:spPr>
          <a:xfrm>
            <a:off x="5980433" y="660399"/>
            <a:ext cx="5584646"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Same Loop (</a:t>
            </a:r>
            <a:r>
              <a:rPr lang="en-US" sz="2000" dirty="0" err="1"/>
              <a:t>nodejs</a:t>
            </a:r>
            <a:r>
              <a:rPr lang="en-US" sz="2000" dirty="0"/>
              <a:t>/</a:t>
            </a:r>
            <a:r>
              <a:rPr lang="en-US" sz="2000" dirty="0" err="1"/>
              <a:t>libuv</a:t>
            </a:r>
            <a:r>
              <a:rPr lang="en-US" sz="2000" dirty="0"/>
              <a:t>) </a:t>
            </a:r>
            <a:endParaRPr lang="en-US" dirty="0"/>
          </a:p>
        </p:txBody>
      </p:sp>
      <p:sp>
        <p:nvSpPr>
          <p:cNvPr id="43" name="Content Placeholder 3">
            <a:extLst>
              <a:ext uri="{FF2B5EF4-FFF2-40B4-BE49-F238E27FC236}">
                <a16:creationId xmlns:a16="http://schemas.microsoft.com/office/drawing/2014/main" id="{5163A4AC-68CB-6D44-897E-790BFD79328A}"/>
              </a:ext>
            </a:extLst>
          </p:cNvPr>
          <p:cNvSpPr txBox="1">
            <a:spLocks/>
          </p:cNvSpPr>
          <p:nvPr/>
        </p:nvSpPr>
        <p:spPr>
          <a:xfrm>
            <a:off x="5980433" y="1187933"/>
            <a:ext cx="5584646" cy="1487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Single thread executes </a:t>
            </a:r>
            <a:r>
              <a:rPr lang="en-US" sz="2000" dirty="0" err="1"/>
              <a:t>epoll_wait</a:t>
            </a:r>
            <a:r>
              <a:rPr lang="en-US" sz="2000" dirty="0"/>
              <a:t>(2) reading the events and processing them one by one, along with external actions that may come from different sources each exec step may add/modify sockets. Common in network clients. </a:t>
            </a:r>
          </a:p>
        </p:txBody>
      </p:sp>
      <p:graphicFrame>
        <p:nvGraphicFramePr>
          <p:cNvPr id="34" name="Diagram 33">
            <a:extLst>
              <a:ext uri="{FF2B5EF4-FFF2-40B4-BE49-F238E27FC236}">
                <a16:creationId xmlns:a16="http://schemas.microsoft.com/office/drawing/2014/main" id="{1BE4E004-1F4D-1D43-AA0D-BAD6070E01F2}"/>
              </a:ext>
            </a:extLst>
          </p:cNvPr>
          <p:cNvGraphicFramePr/>
          <p:nvPr>
            <p:extLst>
              <p:ext uri="{D42A27DB-BD31-4B8C-83A1-F6EECF244321}">
                <p14:modId xmlns:p14="http://schemas.microsoft.com/office/powerpoint/2010/main" val="3591034073"/>
              </p:ext>
            </p:extLst>
          </p:nvPr>
        </p:nvGraphicFramePr>
        <p:xfrm>
          <a:off x="7009648" y="2699843"/>
          <a:ext cx="3388714" cy="3941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1783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239FAB1-61F2-9A4A-90CB-6564B662C3B1}"/>
              </a:ext>
            </a:extLst>
          </p:cNvPr>
          <p:cNvSpPr txBox="1"/>
          <p:nvPr/>
        </p:nvSpPr>
        <p:spPr>
          <a:xfrm>
            <a:off x="0" y="-100359"/>
            <a:ext cx="1247457" cy="707886"/>
          </a:xfrm>
          <a:prstGeom prst="rect">
            <a:avLst/>
          </a:prstGeom>
          <a:noFill/>
        </p:spPr>
        <p:txBody>
          <a:bodyPr wrap="none" rtlCol="0">
            <a:spAutoFit/>
          </a:bodyPr>
          <a:lstStyle/>
          <a:p>
            <a:r>
              <a:rPr lang="en-US" sz="4000" b="1" dirty="0" err="1"/>
              <a:t>epoll</a:t>
            </a:r>
            <a:endParaRPr lang="en-US" sz="4000" b="1" dirty="0"/>
          </a:p>
        </p:txBody>
      </p:sp>
      <p:sp>
        <p:nvSpPr>
          <p:cNvPr id="2" name="TextBox 1">
            <a:extLst>
              <a:ext uri="{FF2B5EF4-FFF2-40B4-BE49-F238E27FC236}">
                <a16:creationId xmlns:a16="http://schemas.microsoft.com/office/drawing/2014/main" id="{1CF5A12F-91F5-E642-AE22-F34D8492D1F3}"/>
              </a:ext>
            </a:extLst>
          </p:cNvPr>
          <p:cNvSpPr txBox="1"/>
          <p:nvPr/>
        </p:nvSpPr>
        <p:spPr>
          <a:xfrm>
            <a:off x="670559" y="758283"/>
            <a:ext cx="6816332" cy="54476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int </a:t>
            </a:r>
            <a:r>
              <a:rPr lang="en-US" sz="1200" dirty="0" err="1">
                <a:solidFill>
                  <a:srgbClr val="000000"/>
                </a:solidFill>
                <a:latin typeface="Courier New" panose="02070309020205020404" pitchFamily="49" charset="0"/>
              </a:rPr>
              <a:t>epoll_fd</a:t>
            </a:r>
            <a:r>
              <a:rPr lang="en-US" sz="1200" dirty="0">
                <a:solidFill>
                  <a:srgbClr val="000000"/>
                </a:solidFill>
                <a:latin typeface="Courier New" panose="02070309020205020404" pitchFamily="49" charset="0"/>
              </a:rPr>
              <a:t> = epoll_create1(0);</a:t>
            </a:r>
          </a:p>
          <a:p>
            <a:r>
              <a:rPr lang="en-US" sz="1200" dirty="0">
                <a:solidFill>
                  <a:srgbClr val="000000"/>
                </a:solidFill>
                <a:latin typeface="Courier New" panose="02070309020205020404" pitchFamily="49" charset="0"/>
              </a:rPr>
              <a:t>// .. snip: check </a:t>
            </a:r>
            <a:r>
              <a:rPr lang="en-US" sz="1200" dirty="0" err="1">
                <a:solidFill>
                  <a:srgbClr val="000000"/>
                </a:solidFill>
                <a:latin typeface="Courier New" panose="02070309020205020404" pitchFamily="49" charset="0"/>
              </a:rPr>
              <a:t>epoll_fd</a:t>
            </a:r>
            <a:r>
              <a:rPr lang="en-US" sz="1200" dirty="0">
                <a:solidFill>
                  <a:srgbClr val="000000"/>
                </a:solidFill>
                <a:latin typeface="Courier New" panose="02070309020205020404" pitchFamily="49" charset="0"/>
              </a:rPr>
              <a:t> for err</a:t>
            </a: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 Snip: listen/bind/accept/</a:t>
            </a:r>
            <a:r>
              <a:rPr lang="en-US" sz="1200" dirty="0" err="1">
                <a:solidFill>
                  <a:srgbClr val="000000"/>
                </a:solidFill>
                <a:latin typeface="Courier New" panose="02070309020205020404" pitchFamily="49" charset="0"/>
              </a:rPr>
              <a:t>etc</a:t>
            </a:r>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flags = </a:t>
            </a:r>
            <a:r>
              <a:rPr lang="en-US" sz="1200" dirty="0" err="1">
                <a:solidFill>
                  <a:srgbClr val="000000"/>
                </a:solidFill>
                <a:latin typeface="Courier New" panose="02070309020205020404" pitchFamily="49" charset="0"/>
              </a:rPr>
              <a:t>fcntl</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sockfd</a:t>
            </a:r>
            <a:r>
              <a:rPr lang="en-US" sz="1200" dirty="0">
                <a:solidFill>
                  <a:srgbClr val="000000"/>
                </a:solidFill>
                <a:latin typeface="Courier New" panose="02070309020205020404" pitchFamily="49" charset="0"/>
              </a:rPr>
              <a:t>, F_GETFL)</a:t>
            </a:r>
          </a:p>
          <a:p>
            <a:r>
              <a:rPr lang="en-US" sz="1200" dirty="0">
                <a:solidFill>
                  <a:srgbClr val="000000"/>
                </a:solidFill>
                <a:latin typeface="Courier New" panose="02070309020205020404" pitchFamily="49" charset="0"/>
              </a:rPr>
              <a:t>// .. snip: check flags for errors</a:t>
            </a: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success = </a:t>
            </a:r>
            <a:r>
              <a:rPr lang="en-US" sz="1200" dirty="0" err="1">
                <a:solidFill>
                  <a:srgbClr val="000000"/>
                </a:solidFill>
                <a:latin typeface="Courier New" panose="02070309020205020404" pitchFamily="49" charset="0"/>
              </a:rPr>
              <a:t>fcntl</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sockfd</a:t>
            </a:r>
            <a:r>
              <a:rPr lang="en-US" sz="1200" dirty="0">
                <a:solidFill>
                  <a:srgbClr val="000000"/>
                </a:solidFill>
                <a:latin typeface="Courier New" panose="02070309020205020404" pitchFamily="49" charset="0"/>
              </a:rPr>
              <a:t>, F_SETFL, flags | O_NONBLOCK),</a:t>
            </a:r>
          </a:p>
          <a:p>
            <a:r>
              <a:rPr lang="en-US" sz="1200" dirty="0">
                <a:solidFill>
                  <a:srgbClr val="000000"/>
                </a:solidFill>
                <a:latin typeface="Courier New" panose="02070309020205020404" pitchFamily="49" charset="0"/>
              </a:rPr>
              <a:t>// .. snip: check success </a:t>
            </a:r>
          </a:p>
          <a:p>
            <a:r>
              <a:rPr lang="en-US" sz="1200"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 struct </a:t>
            </a:r>
            <a:r>
              <a:rPr lang="en-US" sz="1200" dirty="0" err="1">
                <a:solidFill>
                  <a:srgbClr val="000000"/>
                </a:solidFill>
                <a:latin typeface="Courier New" panose="02070309020205020404" pitchFamily="49" charset="0"/>
              </a:rPr>
              <a:t>epoll_event</a:t>
            </a:r>
            <a:r>
              <a:rPr lang="en-US" sz="1200" dirty="0">
                <a:solidFill>
                  <a:srgbClr val="000000"/>
                </a:solidFill>
                <a:latin typeface="Courier New" panose="02070309020205020404" pitchFamily="49" charset="0"/>
              </a:rPr>
              <a:t> e;</a:t>
            </a:r>
          </a:p>
          <a:p>
            <a:r>
              <a:rPr lang="en-US" sz="1200" dirty="0" err="1">
                <a:solidFill>
                  <a:srgbClr val="000000"/>
                </a:solidFill>
                <a:latin typeface="Courier New" panose="02070309020205020404" pitchFamily="49" charset="0"/>
              </a:rPr>
              <a:t>e.events</a:t>
            </a:r>
            <a:r>
              <a:rPr lang="en-US" sz="1200" dirty="0">
                <a:solidFill>
                  <a:srgbClr val="000000"/>
                </a:solidFill>
                <a:latin typeface="Courier New" panose="02070309020205020404" pitchFamily="49" charset="0"/>
              </a:rPr>
              <a:t> = EPOLLIN | EPOLLOUT | EPOLLERR; // read or write</a:t>
            </a:r>
          </a:p>
          <a:p>
            <a:r>
              <a:rPr lang="en-US" sz="1200" dirty="0" err="1">
                <a:solidFill>
                  <a:srgbClr val="000000"/>
                </a:solidFill>
                <a:latin typeface="Courier New" panose="02070309020205020404" pitchFamily="49" charset="0"/>
              </a:rPr>
              <a:t>e.fd</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sockfd</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success = </a:t>
            </a:r>
            <a:r>
              <a:rPr lang="en-US" sz="1200" dirty="0" err="1">
                <a:solidFill>
                  <a:srgbClr val="000000"/>
                </a:solidFill>
                <a:latin typeface="Courier New" panose="02070309020205020404" pitchFamily="49" charset="0"/>
              </a:rPr>
              <a:t>epoll_ctl</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epoll_fd</a:t>
            </a:r>
            <a:r>
              <a:rPr lang="en-US" sz="1200" dirty="0">
                <a:solidFill>
                  <a:srgbClr val="000000"/>
                </a:solidFill>
                <a:latin typeface="Courier New" panose="02070309020205020404" pitchFamily="49" charset="0"/>
              </a:rPr>
              <a:t>, EPOLL_CTL_ADD, &amp;e);</a:t>
            </a:r>
          </a:p>
          <a:p>
            <a:r>
              <a:rPr lang="en-US" sz="1200" dirty="0">
                <a:solidFill>
                  <a:srgbClr val="000000"/>
                </a:solidFill>
                <a:latin typeface="Courier New" panose="02070309020205020404" pitchFamily="49" charset="0"/>
              </a:rPr>
              <a:t>// .. snip: check success </a:t>
            </a: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struct </a:t>
            </a:r>
            <a:r>
              <a:rPr lang="en-US" sz="1200" dirty="0" err="1">
                <a:solidFill>
                  <a:srgbClr val="000000"/>
                </a:solidFill>
                <a:latin typeface="Courier New" panose="02070309020205020404" pitchFamily="49" charset="0"/>
              </a:rPr>
              <a:t>epoll_event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o_events</a:t>
            </a:r>
            <a:r>
              <a:rPr lang="en-US" sz="1200" dirty="0">
                <a:solidFill>
                  <a:srgbClr val="000000"/>
                </a:solidFill>
                <a:latin typeface="Courier New" panose="02070309020205020404" pitchFamily="49" charset="0"/>
              </a:rPr>
              <a:t>[&lt;SOME_SIZE&gt;];</a:t>
            </a:r>
          </a:p>
          <a:p>
            <a:r>
              <a:rPr lang="en-US" sz="1200" dirty="0">
                <a:solidFill>
                  <a:srgbClr val="000000"/>
                </a:solidFill>
                <a:latin typeface="Courier New" panose="02070309020205020404" pitchFamily="49" charset="0"/>
              </a:rPr>
              <a:t>int </a:t>
            </a:r>
            <a:r>
              <a:rPr lang="en-US" sz="1200" dirty="0" err="1">
                <a:solidFill>
                  <a:srgbClr val="000000"/>
                </a:solidFill>
                <a:latin typeface="Courier New" panose="02070309020205020404" pitchFamily="49" charset="0"/>
              </a:rPr>
              <a:t>e_count</a:t>
            </a:r>
            <a:r>
              <a:rPr lang="en-US" sz="1200" dirty="0">
                <a:solidFill>
                  <a:srgbClr val="000000"/>
                </a:solidFill>
                <a:latin typeface="Courier New" panose="02070309020205020404" pitchFamily="49" charset="0"/>
              </a:rPr>
              <a:t> = </a:t>
            </a:r>
            <a:r>
              <a:rPr lang="en-US" sz="1200" dirty="0" err="1">
                <a:solidFill>
                  <a:srgbClr val="000000"/>
                </a:solidFill>
                <a:latin typeface="Courier New" panose="02070309020205020404" pitchFamily="49" charset="0"/>
              </a:rPr>
              <a:t>epoll_wait</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epoll_fd</a:t>
            </a:r>
            <a:r>
              <a:rPr lang="en-US" sz="1200" dirty="0">
                <a:solidFill>
                  <a:srgbClr val="000000"/>
                </a:solidFill>
                <a:latin typeface="Courier New" panose="02070309020205020404" pitchFamily="49" charset="0"/>
              </a:rPr>
              <a:t>, &lt;SOME_SIZE&gt;, 10);//10ms</a:t>
            </a:r>
          </a:p>
          <a:p>
            <a:r>
              <a:rPr lang="en-US" sz="1200" dirty="0">
                <a:solidFill>
                  <a:srgbClr val="000000"/>
                </a:solidFill>
                <a:latin typeface="Courier New" panose="02070309020205020404" pitchFamily="49" charset="0"/>
              </a:rPr>
              <a:t>// .. snip: if </a:t>
            </a:r>
            <a:r>
              <a:rPr lang="en-US" sz="1200" dirty="0" err="1">
                <a:solidFill>
                  <a:srgbClr val="000000"/>
                </a:solidFill>
                <a:latin typeface="Courier New" panose="02070309020205020404" pitchFamily="49" charset="0"/>
              </a:rPr>
              <a:t>e_count</a:t>
            </a:r>
            <a:r>
              <a:rPr lang="en-US" sz="1200" dirty="0">
                <a:solidFill>
                  <a:srgbClr val="000000"/>
                </a:solidFill>
                <a:latin typeface="Courier New" panose="02070309020205020404" pitchFamily="49" charset="0"/>
              </a:rPr>
              <a:t> &lt; 0 then error </a:t>
            </a:r>
            <a:r>
              <a:rPr lang="en-US" sz="1200" dirty="0" err="1">
                <a:solidFill>
                  <a:srgbClr val="000000"/>
                </a:solidFill>
                <a:latin typeface="Courier New" panose="02070309020205020404" pitchFamily="49" charset="0"/>
              </a:rPr>
              <a:t>occured</a:t>
            </a:r>
            <a:endParaRPr lang="en-US" sz="1200" dirty="0">
              <a:solidFill>
                <a:srgbClr val="000000"/>
              </a:solidFill>
              <a:latin typeface="Courier New" panose="02070309020205020404" pitchFamily="49" charset="0"/>
            </a:endParaRPr>
          </a:p>
          <a:p>
            <a:endParaRPr lang="en-US" sz="1200" dirty="0">
              <a:solidFill>
                <a:srgbClr val="000000"/>
              </a:solidFill>
              <a:latin typeface="Courier New" panose="02070309020205020404" pitchFamily="49" charset="0"/>
            </a:endParaRPr>
          </a:p>
          <a:p>
            <a:r>
              <a:rPr lang="en-US" sz="1200" dirty="0">
                <a:solidFill>
                  <a:srgbClr val="000000"/>
                </a:solidFill>
                <a:latin typeface="Courier New" panose="02070309020205020404" pitchFamily="49" charset="0"/>
              </a:rPr>
              <a:t>// events pump</a:t>
            </a:r>
          </a:p>
          <a:p>
            <a:r>
              <a:rPr lang="en-US" sz="1200" dirty="0">
                <a:solidFill>
                  <a:srgbClr val="000000"/>
                </a:solidFill>
                <a:latin typeface="Courier New" panose="02070309020205020404" pitchFamily="49" charset="0"/>
              </a:rPr>
              <a:t>for(int </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 =0; </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&lt;</a:t>
            </a:r>
            <a:r>
              <a:rPr lang="en-US" sz="1200" dirty="0" err="1">
                <a:solidFill>
                  <a:srgbClr val="000000"/>
                </a:solidFill>
                <a:latin typeface="Courier New" panose="02070309020205020404" pitchFamily="49" charset="0"/>
              </a:rPr>
              <a:t>e_count</a:t>
            </a:r>
            <a:r>
              <a:rPr lang="en-US" sz="1200" dirty="0">
                <a:solidFill>
                  <a:srgbClr val="000000"/>
                </a:solidFill>
                <a:latin typeface="Courier New" panose="02070309020205020404" pitchFamily="49" charset="0"/>
              </a:rPr>
              <a:t>; </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if (</a:t>
            </a:r>
            <a:r>
              <a:rPr lang="en-US" sz="1200" dirty="0" err="1">
                <a:solidFill>
                  <a:srgbClr val="000000"/>
                </a:solidFill>
                <a:latin typeface="Courier New" panose="02070309020205020404" pitchFamily="49" charset="0"/>
              </a:rPr>
              <a:t>o_events</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].events&amp; EPOLL_ERR){ /*error+ </a:t>
            </a:r>
            <a:r>
              <a:rPr lang="en-US" sz="1200" dirty="0" err="1">
                <a:solidFill>
                  <a:srgbClr val="000000"/>
                </a:solidFill>
                <a:latin typeface="Courier New" panose="02070309020205020404" pitchFamily="49" charset="0"/>
              </a:rPr>
              <a:t>cnt</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//process events using </a:t>
            </a:r>
            <a:r>
              <a:rPr lang="en-US" sz="1200" dirty="0" err="1">
                <a:solidFill>
                  <a:srgbClr val="000000"/>
                </a:solidFill>
                <a:latin typeface="Courier New" panose="02070309020205020404" pitchFamily="49" charset="0"/>
              </a:rPr>
              <a:t>o_events</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i</a:t>
            </a:r>
            <a:r>
              <a:rPr lang="en-US" sz="1200" dirty="0">
                <a:solidFill>
                  <a:srgbClr val="000000"/>
                </a:solidFill>
                <a:latin typeface="Courier New" panose="02070309020205020404" pitchFamily="49" charset="0"/>
              </a:rPr>
              <a:t>].event mask</a:t>
            </a:r>
          </a:p>
          <a:p>
            <a:r>
              <a:rPr lang="en-US" sz="1200" dirty="0">
                <a:solidFill>
                  <a:srgbClr val="000000"/>
                </a:solidFill>
                <a:latin typeface="Courier New" panose="02070309020205020404" pitchFamily="49" charset="0"/>
              </a:rPr>
              <a:t>}</a:t>
            </a:r>
          </a:p>
          <a:p>
            <a:endParaRPr lang="en-US" dirty="0"/>
          </a:p>
          <a:p>
            <a:r>
              <a:rPr lang="en-US" dirty="0"/>
              <a:t>….</a:t>
            </a:r>
          </a:p>
        </p:txBody>
      </p:sp>
      <p:cxnSp>
        <p:nvCxnSpPr>
          <p:cNvPr id="40" name="Straight Connector 39">
            <a:extLst>
              <a:ext uri="{FF2B5EF4-FFF2-40B4-BE49-F238E27FC236}">
                <a16:creationId xmlns:a16="http://schemas.microsoft.com/office/drawing/2014/main" id="{7389D1D8-46DF-B546-BE45-1185B0874B66}"/>
              </a:ext>
            </a:extLst>
          </p:cNvPr>
          <p:cNvCxnSpPr>
            <a:cxnSpLocks/>
          </p:cNvCxnSpPr>
          <p:nvPr/>
        </p:nvCxnSpPr>
        <p:spPr>
          <a:xfrm flipH="1" flipV="1">
            <a:off x="2904931" y="5296829"/>
            <a:ext cx="910273" cy="62447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4B1025-2AB8-0947-8EEB-2219D7362FF0}"/>
              </a:ext>
            </a:extLst>
          </p:cNvPr>
          <p:cNvSpPr txBox="1"/>
          <p:nvPr/>
        </p:nvSpPr>
        <p:spPr>
          <a:xfrm>
            <a:off x="3294661" y="5867374"/>
            <a:ext cx="1649298" cy="369332"/>
          </a:xfrm>
          <a:prstGeom prst="rect">
            <a:avLst/>
          </a:prstGeom>
          <a:noFill/>
        </p:spPr>
        <p:txBody>
          <a:bodyPr wrap="none" rtlCol="0">
            <a:spAutoFit/>
          </a:bodyPr>
          <a:lstStyle/>
          <a:p>
            <a:r>
              <a:rPr lang="en-US" dirty="0">
                <a:solidFill>
                  <a:srgbClr val="FF0000"/>
                </a:solidFill>
              </a:rPr>
              <a:t>Processing loop</a:t>
            </a:r>
          </a:p>
        </p:txBody>
      </p:sp>
      <p:sp>
        <p:nvSpPr>
          <p:cNvPr id="8" name="TextBox 7">
            <a:extLst>
              <a:ext uri="{FF2B5EF4-FFF2-40B4-BE49-F238E27FC236}">
                <a16:creationId xmlns:a16="http://schemas.microsoft.com/office/drawing/2014/main" id="{C0FE4ABE-DD99-EA49-99EB-7EA38BD8AF34}"/>
              </a:ext>
            </a:extLst>
          </p:cNvPr>
          <p:cNvSpPr txBox="1"/>
          <p:nvPr/>
        </p:nvSpPr>
        <p:spPr>
          <a:xfrm>
            <a:off x="5131831" y="253584"/>
            <a:ext cx="2279278" cy="369332"/>
          </a:xfrm>
          <a:prstGeom prst="rect">
            <a:avLst/>
          </a:prstGeom>
          <a:noFill/>
        </p:spPr>
        <p:txBody>
          <a:bodyPr wrap="none" rtlCol="0">
            <a:spAutoFit/>
          </a:bodyPr>
          <a:lstStyle/>
          <a:p>
            <a:r>
              <a:rPr lang="en-US" dirty="0" err="1">
                <a:solidFill>
                  <a:srgbClr val="FF0000"/>
                </a:solidFill>
              </a:rPr>
              <a:t>epoll</a:t>
            </a:r>
            <a:r>
              <a:rPr lang="en-US" dirty="0">
                <a:solidFill>
                  <a:srgbClr val="FF0000"/>
                </a:solidFill>
              </a:rPr>
              <a:t> is just another </a:t>
            </a:r>
            <a:r>
              <a:rPr lang="en-US" dirty="0" err="1">
                <a:solidFill>
                  <a:srgbClr val="FF0000"/>
                </a:solidFill>
              </a:rPr>
              <a:t>fd</a:t>
            </a:r>
            <a:endParaRPr lang="en-US" dirty="0">
              <a:solidFill>
                <a:srgbClr val="FF0000"/>
              </a:solidFill>
            </a:endParaRPr>
          </a:p>
        </p:txBody>
      </p:sp>
      <p:cxnSp>
        <p:nvCxnSpPr>
          <p:cNvPr id="17" name="Straight Connector 16">
            <a:extLst>
              <a:ext uri="{FF2B5EF4-FFF2-40B4-BE49-F238E27FC236}">
                <a16:creationId xmlns:a16="http://schemas.microsoft.com/office/drawing/2014/main" id="{FF5FADFD-1646-AF4C-8447-F22A92F03030}"/>
              </a:ext>
            </a:extLst>
          </p:cNvPr>
          <p:cNvCxnSpPr>
            <a:cxnSpLocks/>
          </p:cNvCxnSpPr>
          <p:nvPr/>
        </p:nvCxnSpPr>
        <p:spPr>
          <a:xfrm flipH="1">
            <a:off x="3459274" y="899915"/>
            <a:ext cx="1341326" cy="328154"/>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143D6C8-FCC5-2E4D-A2BD-4C10B3DDF42C}"/>
              </a:ext>
            </a:extLst>
          </p:cNvPr>
          <p:cNvCxnSpPr>
            <a:cxnSpLocks/>
          </p:cNvCxnSpPr>
          <p:nvPr/>
        </p:nvCxnSpPr>
        <p:spPr>
          <a:xfrm flipH="1">
            <a:off x="4358640" y="1363436"/>
            <a:ext cx="2103120" cy="678724"/>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DEFC04B-2F87-344F-B09F-82675A37FF10}"/>
              </a:ext>
            </a:extLst>
          </p:cNvPr>
          <p:cNvSpPr txBox="1"/>
          <p:nvPr/>
        </p:nvSpPr>
        <p:spPr>
          <a:xfrm>
            <a:off x="6859818" y="1060282"/>
            <a:ext cx="3847592" cy="369332"/>
          </a:xfrm>
          <a:prstGeom prst="rect">
            <a:avLst/>
          </a:prstGeom>
          <a:noFill/>
        </p:spPr>
        <p:txBody>
          <a:bodyPr wrap="none" rtlCol="0">
            <a:spAutoFit/>
          </a:bodyPr>
          <a:lstStyle/>
          <a:p>
            <a:r>
              <a:rPr lang="en-US" dirty="0">
                <a:solidFill>
                  <a:srgbClr val="FF0000"/>
                </a:solidFill>
              </a:rPr>
              <a:t>Must configure socket for non-blocking</a:t>
            </a:r>
          </a:p>
        </p:txBody>
      </p:sp>
      <p:cxnSp>
        <p:nvCxnSpPr>
          <p:cNvPr id="16" name="Straight Connector 15">
            <a:extLst>
              <a:ext uri="{FF2B5EF4-FFF2-40B4-BE49-F238E27FC236}">
                <a16:creationId xmlns:a16="http://schemas.microsoft.com/office/drawing/2014/main" id="{1F115EA1-CB23-784A-85DD-6FAB9A90DE4C}"/>
              </a:ext>
            </a:extLst>
          </p:cNvPr>
          <p:cNvCxnSpPr>
            <a:cxnSpLocks/>
          </p:cNvCxnSpPr>
          <p:nvPr/>
        </p:nvCxnSpPr>
        <p:spPr>
          <a:xfrm flipH="1" flipV="1">
            <a:off x="5608320" y="3414054"/>
            <a:ext cx="2773680" cy="37062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B63A6F0-53F7-074A-BB27-0CAF9FA3A73B}"/>
              </a:ext>
            </a:extLst>
          </p:cNvPr>
          <p:cNvSpPr txBox="1"/>
          <p:nvPr/>
        </p:nvSpPr>
        <p:spPr>
          <a:xfrm>
            <a:off x="8322858" y="3599368"/>
            <a:ext cx="2784288" cy="369332"/>
          </a:xfrm>
          <a:prstGeom prst="rect">
            <a:avLst/>
          </a:prstGeom>
          <a:noFill/>
        </p:spPr>
        <p:txBody>
          <a:bodyPr wrap="none" rtlCol="0">
            <a:spAutoFit/>
          </a:bodyPr>
          <a:lstStyle/>
          <a:p>
            <a:r>
              <a:rPr lang="en-US" dirty="0">
                <a:solidFill>
                  <a:srgbClr val="FF0000"/>
                </a:solidFill>
              </a:rPr>
              <a:t>Add socket + filtered events</a:t>
            </a:r>
          </a:p>
        </p:txBody>
      </p:sp>
      <p:cxnSp>
        <p:nvCxnSpPr>
          <p:cNvPr id="19" name="Straight Connector 18">
            <a:extLst>
              <a:ext uri="{FF2B5EF4-FFF2-40B4-BE49-F238E27FC236}">
                <a16:creationId xmlns:a16="http://schemas.microsoft.com/office/drawing/2014/main" id="{E3985174-0C4F-8B42-96DD-94A8D38B5014}"/>
              </a:ext>
            </a:extLst>
          </p:cNvPr>
          <p:cNvCxnSpPr>
            <a:cxnSpLocks/>
          </p:cNvCxnSpPr>
          <p:nvPr/>
        </p:nvCxnSpPr>
        <p:spPr>
          <a:xfrm flipH="1" flipV="1">
            <a:off x="5760720" y="4350651"/>
            <a:ext cx="2773680" cy="37062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37E8D3-3804-3444-BDD8-B012C04FF6A6}"/>
              </a:ext>
            </a:extLst>
          </p:cNvPr>
          <p:cNvSpPr txBox="1"/>
          <p:nvPr/>
        </p:nvSpPr>
        <p:spPr>
          <a:xfrm>
            <a:off x="9189720" y="4739640"/>
            <a:ext cx="184731" cy="369332"/>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E08248AB-EF2B-F049-A858-40CE947ECCEE}"/>
              </a:ext>
            </a:extLst>
          </p:cNvPr>
          <p:cNvSpPr txBox="1"/>
          <p:nvPr/>
        </p:nvSpPr>
        <p:spPr>
          <a:xfrm>
            <a:off x="8534400" y="4526358"/>
            <a:ext cx="641714" cy="369332"/>
          </a:xfrm>
          <a:prstGeom prst="rect">
            <a:avLst/>
          </a:prstGeom>
          <a:noFill/>
        </p:spPr>
        <p:txBody>
          <a:bodyPr wrap="none" rtlCol="0">
            <a:spAutoFit/>
          </a:bodyPr>
          <a:lstStyle/>
          <a:p>
            <a:r>
              <a:rPr lang="en-US" dirty="0">
                <a:solidFill>
                  <a:srgbClr val="FF0000"/>
                </a:solidFill>
              </a:rPr>
              <a:t>Poll..</a:t>
            </a:r>
          </a:p>
        </p:txBody>
      </p:sp>
      <p:cxnSp>
        <p:nvCxnSpPr>
          <p:cNvPr id="23" name="Straight Connector 22">
            <a:extLst>
              <a:ext uri="{FF2B5EF4-FFF2-40B4-BE49-F238E27FC236}">
                <a16:creationId xmlns:a16="http://schemas.microsoft.com/office/drawing/2014/main" id="{E8CAEE2E-D664-C640-8B02-4BAAD393516E}"/>
              </a:ext>
            </a:extLst>
          </p:cNvPr>
          <p:cNvCxnSpPr>
            <a:cxnSpLocks/>
          </p:cNvCxnSpPr>
          <p:nvPr/>
        </p:nvCxnSpPr>
        <p:spPr>
          <a:xfrm>
            <a:off x="533400" y="3968700"/>
            <a:ext cx="1" cy="1898674"/>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6E06F0-1F92-3042-9232-3D06F9A9124B}"/>
              </a:ext>
            </a:extLst>
          </p:cNvPr>
          <p:cNvSpPr txBox="1"/>
          <p:nvPr/>
        </p:nvSpPr>
        <p:spPr>
          <a:xfrm rot="16200000">
            <a:off x="-359696" y="4526358"/>
            <a:ext cx="1308243" cy="369332"/>
          </a:xfrm>
          <a:prstGeom prst="rect">
            <a:avLst/>
          </a:prstGeom>
          <a:noFill/>
        </p:spPr>
        <p:txBody>
          <a:bodyPr wrap="none" rtlCol="0">
            <a:spAutoFit/>
          </a:bodyPr>
          <a:lstStyle/>
          <a:p>
            <a:r>
              <a:rPr lang="en-US" dirty="0">
                <a:solidFill>
                  <a:srgbClr val="FF0000"/>
                </a:solidFill>
              </a:rPr>
              <a:t>Event pump</a:t>
            </a:r>
          </a:p>
        </p:txBody>
      </p:sp>
    </p:spTree>
    <p:extLst>
      <p:ext uri="{BB962C8B-B14F-4D97-AF65-F5344CB8AC3E}">
        <p14:creationId xmlns:p14="http://schemas.microsoft.com/office/powerpoint/2010/main" val="285416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239FAB1-61F2-9A4A-90CB-6564B662C3B1}"/>
              </a:ext>
            </a:extLst>
          </p:cNvPr>
          <p:cNvSpPr txBox="1"/>
          <p:nvPr/>
        </p:nvSpPr>
        <p:spPr>
          <a:xfrm>
            <a:off x="0" y="-100359"/>
            <a:ext cx="5645520" cy="707886"/>
          </a:xfrm>
          <a:prstGeom prst="rect">
            <a:avLst/>
          </a:prstGeom>
          <a:noFill/>
        </p:spPr>
        <p:txBody>
          <a:bodyPr wrap="none" rtlCol="0">
            <a:spAutoFit/>
          </a:bodyPr>
          <a:lstStyle/>
          <a:p>
            <a:r>
              <a:rPr lang="en-US" sz="4000" b="1" dirty="0" err="1"/>
              <a:t>io_uring</a:t>
            </a:r>
            <a:r>
              <a:rPr lang="en-US" sz="4000" b="1" dirty="0"/>
              <a:t>: It’s in the name</a:t>
            </a:r>
          </a:p>
        </p:txBody>
      </p:sp>
      <p:sp>
        <p:nvSpPr>
          <p:cNvPr id="3" name="Rounded Rectangle 2">
            <a:extLst>
              <a:ext uri="{FF2B5EF4-FFF2-40B4-BE49-F238E27FC236}">
                <a16:creationId xmlns:a16="http://schemas.microsoft.com/office/drawing/2014/main" id="{A358A786-A091-F649-A659-ECAC322B97F2}"/>
              </a:ext>
            </a:extLst>
          </p:cNvPr>
          <p:cNvSpPr/>
          <p:nvPr/>
        </p:nvSpPr>
        <p:spPr>
          <a:xfrm>
            <a:off x="8416586" y="1664931"/>
            <a:ext cx="2327937" cy="474662"/>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Pick request</a:t>
            </a:r>
            <a:endParaRPr lang="en-US" sz="1000" b="1" dirty="0"/>
          </a:p>
        </p:txBody>
      </p:sp>
      <p:sp>
        <p:nvSpPr>
          <p:cNvPr id="4" name="Rounded Rectangle 3">
            <a:extLst>
              <a:ext uri="{FF2B5EF4-FFF2-40B4-BE49-F238E27FC236}">
                <a16:creationId xmlns:a16="http://schemas.microsoft.com/office/drawing/2014/main" id="{43460623-196F-B646-8000-63F0808D5A62}"/>
              </a:ext>
            </a:extLst>
          </p:cNvPr>
          <p:cNvSpPr/>
          <p:nvPr/>
        </p:nvSpPr>
        <p:spPr>
          <a:xfrm>
            <a:off x="8415390" y="2573881"/>
            <a:ext cx="2327937" cy="491371"/>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Execute</a:t>
            </a:r>
            <a:endParaRPr lang="en-US" sz="1000" b="1" dirty="0"/>
          </a:p>
        </p:txBody>
      </p:sp>
      <p:cxnSp>
        <p:nvCxnSpPr>
          <p:cNvPr id="12" name="Straight Connector 11">
            <a:extLst>
              <a:ext uri="{FF2B5EF4-FFF2-40B4-BE49-F238E27FC236}">
                <a16:creationId xmlns:a16="http://schemas.microsoft.com/office/drawing/2014/main" id="{CA86018D-207D-3047-A791-887685B9AA59}"/>
              </a:ext>
            </a:extLst>
          </p:cNvPr>
          <p:cNvCxnSpPr>
            <a:cxnSpLocks/>
            <a:stCxn id="39" idx="1"/>
          </p:cNvCxnSpPr>
          <p:nvPr/>
        </p:nvCxnSpPr>
        <p:spPr>
          <a:xfrm flipH="1" flipV="1">
            <a:off x="6835140" y="3202036"/>
            <a:ext cx="1580251" cy="47713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490EAFD-C4CA-954C-A45C-577E9AC09863}"/>
              </a:ext>
            </a:extLst>
          </p:cNvPr>
          <p:cNvSpPr txBox="1"/>
          <p:nvPr/>
        </p:nvSpPr>
        <p:spPr>
          <a:xfrm>
            <a:off x="1025806" y="2170391"/>
            <a:ext cx="1486753" cy="523220"/>
          </a:xfrm>
          <a:prstGeom prst="rect">
            <a:avLst/>
          </a:prstGeom>
          <a:noFill/>
        </p:spPr>
        <p:txBody>
          <a:bodyPr wrap="none" rtlCol="0">
            <a:spAutoFit/>
          </a:bodyPr>
          <a:lstStyle/>
          <a:p>
            <a:pPr algn="ctr"/>
            <a:r>
              <a:rPr lang="en-US" sz="1400" dirty="0"/>
              <a:t>Submit request + </a:t>
            </a:r>
          </a:p>
          <a:p>
            <a:pPr algn="ctr"/>
            <a:r>
              <a:rPr lang="en-US" sz="1400" dirty="0"/>
              <a:t>add request </a:t>
            </a:r>
            <a:r>
              <a:rPr lang="en-US" sz="1400" b="1" i="1" dirty="0"/>
              <a:t>mark</a:t>
            </a:r>
          </a:p>
        </p:txBody>
      </p:sp>
      <p:cxnSp>
        <p:nvCxnSpPr>
          <p:cNvPr id="31" name="Straight Connector 30">
            <a:extLst>
              <a:ext uri="{FF2B5EF4-FFF2-40B4-BE49-F238E27FC236}">
                <a16:creationId xmlns:a16="http://schemas.microsoft.com/office/drawing/2014/main" id="{0C7ADBCF-64E3-3748-9920-A2D48E2ABC66}"/>
              </a:ext>
            </a:extLst>
          </p:cNvPr>
          <p:cNvCxnSpPr>
            <a:cxnSpLocks/>
            <a:endCxn id="3" idx="1"/>
          </p:cNvCxnSpPr>
          <p:nvPr/>
        </p:nvCxnSpPr>
        <p:spPr>
          <a:xfrm flipV="1">
            <a:off x="6869106" y="1902262"/>
            <a:ext cx="1547480" cy="86714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7FD813-04B9-9E4B-8383-A390FB780057}"/>
              </a:ext>
            </a:extLst>
          </p:cNvPr>
          <p:cNvCxnSpPr>
            <a:cxnSpLocks/>
          </p:cNvCxnSpPr>
          <p:nvPr/>
        </p:nvCxnSpPr>
        <p:spPr>
          <a:xfrm flipH="1">
            <a:off x="5896202" y="985396"/>
            <a:ext cx="2030" cy="359087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D975DD1-5548-BE45-A060-57A22447D137}"/>
              </a:ext>
            </a:extLst>
          </p:cNvPr>
          <p:cNvSpPr txBox="1"/>
          <p:nvPr/>
        </p:nvSpPr>
        <p:spPr>
          <a:xfrm rot="16200000">
            <a:off x="5072488" y="1359570"/>
            <a:ext cx="1886862" cy="3154710"/>
          </a:xfrm>
          <a:prstGeom prst="rect">
            <a:avLst/>
          </a:prstGeom>
          <a:noFill/>
        </p:spPr>
        <p:txBody>
          <a:bodyPr wrap="square" rtlCol="0">
            <a:spAutoFit/>
          </a:bodyPr>
          <a:lstStyle/>
          <a:p>
            <a:r>
              <a:rPr lang="en-US" sz="19900" dirty="0">
                <a:solidFill>
                  <a:srgbClr val="FF0000"/>
                </a:solidFill>
              </a:rPr>
              <a:t>U</a:t>
            </a:r>
          </a:p>
        </p:txBody>
      </p:sp>
      <p:cxnSp>
        <p:nvCxnSpPr>
          <p:cNvPr id="22" name="Straight Connector 21">
            <a:extLst>
              <a:ext uri="{FF2B5EF4-FFF2-40B4-BE49-F238E27FC236}">
                <a16:creationId xmlns:a16="http://schemas.microsoft.com/office/drawing/2014/main" id="{4AA35387-949A-DE46-BE9A-46B5D64EAF47}"/>
              </a:ext>
            </a:extLst>
          </p:cNvPr>
          <p:cNvCxnSpPr>
            <a:cxnSpLocks/>
          </p:cNvCxnSpPr>
          <p:nvPr/>
        </p:nvCxnSpPr>
        <p:spPr>
          <a:xfrm>
            <a:off x="2862322" y="2490780"/>
            <a:ext cx="2182118"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8C2FD8-CA45-ED4F-8B2C-08EE21DA61EE}"/>
              </a:ext>
            </a:extLst>
          </p:cNvPr>
          <p:cNvCxnSpPr>
            <a:cxnSpLocks/>
          </p:cNvCxnSpPr>
          <p:nvPr/>
        </p:nvCxnSpPr>
        <p:spPr>
          <a:xfrm flipH="1" flipV="1">
            <a:off x="2849980" y="3456938"/>
            <a:ext cx="2148740" cy="1"/>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7FB3530-591F-C248-83A5-18B47CBC28B5}"/>
              </a:ext>
            </a:extLst>
          </p:cNvPr>
          <p:cNvSpPr txBox="1"/>
          <p:nvPr/>
        </p:nvSpPr>
        <p:spPr>
          <a:xfrm>
            <a:off x="802063" y="3141692"/>
            <a:ext cx="1970003" cy="738664"/>
          </a:xfrm>
          <a:prstGeom prst="rect">
            <a:avLst/>
          </a:prstGeom>
          <a:noFill/>
        </p:spPr>
        <p:txBody>
          <a:bodyPr wrap="square" rtlCol="0">
            <a:spAutoFit/>
          </a:bodyPr>
          <a:lstStyle/>
          <a:p>
            <a:pPr algn="ctr"/>
            <a:r>
              <a:rPr lang="en-US" sz="1400" dirty="0"/>
              <a:t>Read response. Use </a:t>
            </a:r>
            <a:r>
              <a:rPr lang="en-US" sz="1400" b="1" i="1" dirty="0"/>
              <a:t>mark</a:t>
            </a:r>
            <a:r>
              <a:rPr lang="en-US" sz="1400" dirty="0"/>
              <a:t> to correlate to original request </a:t>
            </a:r>
          </a:p>
        </p:txBody>
      </p:sp>
      <p:sp>
        <p:nvSpPr>
          <p:cNvPr id="23" name="TextBox 22">
            <a:extLst>
              <a:ext uri="{FF2B5EF4-FFF2-40B4-BE49-F238E27FC236}">
                <a16:creationId xmlns:a16="http://schemas.microsoft.com/office/drawing/2014/main" id="{C489BCB7-3B1F-7A4B-9BE8-F438741C9B02}"/>
              </a:ext>
            </a:extLst>
          </p:cNvPr>
          <p:cNvSpPr txBox="1"/>
          <p:nvPr/>
        </p:nvSpPr>
        <p:spPr>
          <a:xfrm>
            <a:off x="3250304" y="2490780"/>
            <a:ext cx="1406154" cy="369332"/>
          </a:xfrm>
          <a:prstGeom prst="rect">
            <a:avLst/>
          </a:prstGeom>
          <a:noFill/>
        </p:spPr>
        <p:txBody>
          <a:bodyPr wrap="none" rtlCol="0">
            <a:spAutoFit/>
          </a:bodyPr>
          <a:lstStyle/>
          <a:p>
            <a:r>
              <a:rPr lang="en-US" dirty="0"/>
              <a:t>submission q</a:t>
            </a:r>
          </a:p>
        </p:txBody>
      </p:sp>
      <p:sp>
        <p:nvSpPr>
          <p:cNvPr id="24" name="TextBox 23">
            <a:extLst>
              <a:ext uri="{FF2B5EF4-FFF2-40B4-BE49-F238E27FC236}">
                <a16:creationId xmlns:a16="http://schemas.microsoft.com/office/drawing/2014/main" id="{5A98D1AD-6A33-4840-B92A-355F97819845}"/>
              </a:ext>
            </a:extLst>
          </p:cNvPr>
          <p:cNvSpPr txBox="1"/>
          <p:nvPr/>
        </p:nvSpPr>
        <p:spPr>
          <a:xfrm>
            <a:off x="3198820" y="3424946"/>
            <a:ext cx="1423851" cy="369332"/>
          </a:xfrm>
          <a:prstGeom prst="rect">
            <a:avLst/>
          </a:prstGeom>
          <a:noFill/>
        </p:spPr>
        <p:txBody>
          <a:bodyPr wrap="none" rtlCol="0">
            <a:spAutoFit/>
          </a:bodyPr>
          <a:lstStyle/>
          <a:p>
            <a:r>
              <a:rPr lang="en-US" dirty="0"/>
              <a:t>completion q</a:t>
            </a:r>
          </a:p>
        </p:txBody>
      </p:sp>
      <p:sp>
        <p:nvSpPr>
          <p:cNvPr id="33" name="Content Placeholder 4">
            <a:extLst>
              <a:ext uri="{FF2B5EF4-FFF2-40B4-BE49-F238E27FC236}">
                <a16:creationId xmlns:a16="http://schemas.microsoft.com/office/drawing/2014/main" id="{DCC25CC5-D879-DB43-9967-42E6490DDA35}"/>
              </a:ext>
            </a:extLst>
          </p:cNvPr>
          <p:cNvSpPr txBox="1">
            <a:spLocks/>
          </p:cNvSpPr>
          <p:nvPr/>
        </p:nvSpPr>
        <p:spPr>
          <a:xfrm>
            <a:off x="6117593" y="660399"/>
            <a:ext cx="5584646"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Kernel space</a:t>
            </a:r>
            <a:endParaRPr lang="en-US" dirty="0"/>
          </a:p>
        </p:txBody>
      </p:sp>
      <p:sp>
        <p:nvSpPr>
          <p:cNvPr id="35" name="Content Placeholder 4">
            <a:extLst>
              <a:ext uri="{FF2B5EF4-FFF2-40B4-BE49-F238E27FC236}">
                <a16:creationId xmlns:a16="http://schemas.microsoft.com/office/drawing/2014/main" id="{01A94298-212C-884F-85F4-31FB06301DD5}"/>
              </a:ext>
            </a:extLst>
          </p:cNvPr>
          <p:cNvSpPr txBox="1">
            <a:spLocks/>
          </p:cNvSpPr>
          <p:nvPr/>
        </p:nvSpPr>
        <p:spPr>
          <a:xfrm>
            <a:off x="60960" y="677896"/>
            <a:ext cx="5584646"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t>Userspace</a:t>
            </a:r>
            <a:endParaRPr lang="en-US" dirty="0"/>
          </a:p>
        </p:txBody>
      </p:sp>
      <p:sp>
        <p:nvSpPr>
          <p:cNvPr id="37" name="Rectangle 36">
            <a:extLst>
              <a:ext uri="{FF2B5EF4-FFF2-40B4-BE49-F238E27FC236}">
                <a16:creationId xmlns:a16="http://schemas.microsoft.com/office/drawing/2014/main" id="{17BA8E3B-EF2C-0748-A13F-CA724F85560E}"/>
              </a:ext>
            </a:extLst>
          </p:cNvPr>
          <p:cNvSpPr/>
          <p:nvPr/>
        </p:nvSpPr>
        <p:spPr>
          <a:xfrm>
            <a:off x="6568440" y="2794861"/>
            <a:ext cx="533400" cy="346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F96A6295-F73F-6047-BA6C-8E0F7837C521}"/>
              </a:ext>
            </a:extLst>
          </p:cNvPr>
          <p:cNvSpPr/>
          <p:nvPr/>
        </p:nvSpPr>
        <p:spPr>
          <a:xfrm>
            <a:off x="8415391" y="3433482"/>
            <a:ext cx="2327937" cy="491372"/>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Put response</a:t>
            </a:r>
            <a:endParaRPr lang="en-US" sz="1000" b="1" dirty="0"/>
          </a:p>
        </p:txBody>
      </p:sp>
      <p:cxnSp>
        <p:nvCxnSpPr>
          <p:cNvPr id="50" name="Straight Connector 49">
            <a:extLst>
              <a:ext uri="{FF2B5EF4-FFF2-40B4-BE49-F238E27FC236}">
                <a16:creationId xmlns:a16="http://schemas.microsoft.com/office/drawing/2014/main" id="{F07A79A0-2246-D94D-8F37-C2F493DCBB77}"/>
              </a:ext>
            </a:extLst>
          </p:cNvPr>
          <p:cNvCxnSpPr>
            <a:cxnSpLocks/>
            <a:stCxn id="3" idx="2"/>
            <a:endCxn id="4" idx="0"/>
          </p:cNvCxnSpPr>
          <p:nvPr/>
        </p:nvCxnSpPr>
        <p:spPr>
          <a:xfrm flipH="1">
            <a:off x="9579359" y="2139593"/>
            <a:ext cx="1196" cy="43428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17984A0-0D0C-5048-A94E-BE9677A8DF3A}"/>
              </a:ext>
            </a:extLst>
          </p:cNvPr>
          <p:cNvCxnSpPr>
            <a:cxnSpLocks/>
            <a:stCxn id="4" idx="2"/>
            <a:endCxn id="39" idx="0"/>
          </p:cNvCxnSpPr>
          <p:nvPr/>
        </p:nvCxnSpPr>
        <p:spPr>
          <a:xfrm>
            <a:off x="9579359" y="3065252"/>
            <a:ext cx="1" cy="36823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7D8B4B5-7228-A044-8485-D22C1E853106}"/>
              </a:ext>
            </a:extLst>
          </p:cNvPr>
          <p:cNvSpPr txBox="1"/>
          <p:nvPr/>
        </p:nvSpPr>
        <p:spPr>
          <a:xfrm>
            <a:off x="243840" y="4576267"/>
            <a:ext cx="11833508" cy="2308324"/>
          </a:xfrm>
          <a:prstGeom prst="rect">
            <a:avLst/>
          </a:prstGeom>
          <a:noFill/>
        </p:spPr>
        <p:txBody>
          <a:bodyPr wrap="square" rtlCol="0">
            <a:spAutoFit/>
          </a:bodyPr>
          <a:lstStyle/>
          <a:p>
            <a:r>
              <a:rPr lang="en-US" dirty="0" err="1"/>
              <a:t>io_uring</a:t>
            </a:r>
            <a:r>
              <a:rPr lang="en-US" dirty="0"/>
              <a:t> setup is creating two queues. Each acts as a ring buffer. Both can be memory mapped in two calls (older kernel) or one call (newer versions). Apps create+ submit requests. Each request is setup by 1) request type (1/30 </a:t>
            </a:r>
            <a:r>
              <a:rPr lang="en-US" dirty="0" err="1"/>
              <a:t>syscall</a:t>
            </a:r>
            <a:r>
              <a:rPr lang="en-US" dirty="0"/>
              <a:t>) 2) request data (depending on request. </a:t>
            </a:r>
            <a:r>
              <a:rPr lang="en-US" dirty="0" err="1"/>
              <a:t>E.g</a:t>
            </a:r>
            <a:r>
              <a:rPr lang="en-US" dirty="0"/>
              <a:t> empty buffer to read) 3) mark. Responses come back with same mark. App correlate responses to request. Requests are not guaranteed to be executed in order. Kernel space may order them. </a:t>
            </a:r>
          </a:p>
          <a:p>
            <a:r>
              <a:rPr lang="en-US" dirty="0"/>
              <a:t> </a:t>
            </a:r>
          </a:p>
          <a:p>
            <a:r>
              <a:rPr lang="en-US" dirty="0"/>
              <a:t>The setup minimizes the soft </a:t>
            </a:r>
            <a:r>
              <a:rPr lang="en-US" dirty="0" err="1"/>
              <a:t>irq</a:t>
            </a:r>
            <a:r>
              <a:rPr lang="en-US" dirty="0"/>
              <a:t> dance needed to execute </a:t>
            </a:r>
            <a:r>
              <a:rPr lang="en-US" dirty="0" err="1"/>
              <a:t>syscalls</a:t>
            </a:r>
            <a:r>
              <a:rPr lang="en-US" dirty="0"/>
              <a:t> (submitting requests &amp;&amp; reading response are *not* </a:t>
            </a:r>
            <a:r>
              <a:rPr lang="en-US" dirty="0" err="1"/>
              <a:t>syscalls</a:t>
            </a:r>
            <a:r>
              <a:rPr lang="en-US" dirty="0"/>
              <a:t>). App can register buffers and FDs with </a:t>
            </a:r>
            <a:r>
              <a:rPr lang="en-US" dirty="0" err="1"/>
              <a:t>io_uring</a:t>
            </a:r>
            <a:r>
              <a:rPr lang="en-US" dirty="0"/>
              <a:t> to further minimize copying/crossing the kernel/</a:t>
            </a:r>
            <a:r>
              <a:rPr lang="en-US" dirty="0" err="1"/>
              <a:t>userspace</a:t>
            </a:r>
            <a:r>
              <a:rPr lang="en-US" dirty="0"/>
              <a:t> boundaries</a:t>
            </a:r>
          </a:p>
        </p:txBody>
      </p:sp>
    </p:spTree>
    <p:extLst>
      <p:ext uri="{BB962C8B-B14F-4D97-AF65-F5344CB8AC3E}">
        <p14:creationId xmlns:p14="http://schemas.microsoft.com/office/powerpoint/2010/main" val="62329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48BF-B246-8042-BA30-CDAFA8D948DF}"/>
              </a:ext>
            </a:extLst>
          </p:cNvPr>
          <p:cNvSpPr>
            <a:spLocks noGrp="1"/>
          </p:cNvSpPr>
          <p:nvPr>
            <p:ph type="title"/>
          </p:nvPr>
        </p:nvSpPr>
        <p:spPr>
          <a:xfrm>
            <a:off x="838200" y="4970576"/>
            <a:ext cx="10515600" cy="1325563"/>
          </a:xfrm>
        </p:spPr>
        <p:txBody>
          <a:bodyPr>
            <a:normAutofit fontScale="90000"/>
          </a:bodyPr>
          <a:lstStyle/>
          <a:p>
            <a:pPr algn="ctr"/>
            <a:r>
              <a:rPr lang="en-US" dirty="0"/>
              <a:t>Where we are. Where we are going.</a:t>
            </a:r>
            <a:br>
              <a:rPr lang="en-US" dirty="0"/>
            </a:br>
            <a:r>
              <a:rPr lang="en-US" b="1" u="sng" dirty="0">
                <a:hlinkClick r:id="rId3"/>
              </a:rPr>
              <a:t>https://aka.ms/k8s/howthingswork</a:t>
            </a:r>
            <a:br>
              <a:rPr lang="en-US" b="1" u="sng" dirty="0"/>
            </a:br>
            <a:r>
              <a:rPr lang="en-US" b="1" u="sng" dirty="0">
                <a:hlinkClick r:id="rId4"/>
              </a:rPr>
              <a:t>https://github.com/khenidak/on-linux</a:t>
            </a:r>
            <a:r>
              <a:rPr lang="en-US" b="1" u="sng" dirty="0"/>
              <a:t> </a:t>
            </a:r>
          </a:p>
        </p:txBody>
      </p:sp>
      <p:cxnSp>
        <p:nvCxnSpPr>
          <p:cNvPr id="5" name="Straight Arrow Connector 4">
            <a:extLst>
              <a:ext uri="{FF2B5EF4-FFF2-40B4-BE49-F238E27FC236}">
                <a16:creationId xmlns:a16="http://schemas.microsoft.com/office/drawing/2014/main" id="{ADAE4F02-76BF-3A48-BD2D-9A1FA9E4C446}"/>
              </a:ext>
            </a:extLst>
          </p:cNvPr>
          <p:cNvCxnSpPr/>
          <p:nvPr/>
        </p:nvCxnSpPr>
        <p:spPr>
          <a:xfrm>
            <a:off x="535258" y="3161370"/>
            <a:ext cx="112850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C16F3F1-E2A9-804E-A984-3CBD7767A77A}"/>
              </a:ext>
            </a:extLst>
          </p:cNvPr>
          <p:cNvSpPr/>
          <p:nvPr/>
        </p:nvSpPr>
        <p:spPr>
          <a:xfrm>
            <a:off x="1103970"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21B8BB-373F-D14F-AA53-EA0BA0B7B101}"/>
              </a:ext>
            </a:extLst>
          </p:cNvPr>
          <p:cNvSpPr txBox="1"/>
          <p:nvPr/>
        </p:nvSpPr>
        <p:spPr>
          <a:xfrm>
            <a:off x="798188" y="3556361"/>
            <a:ext cx="834587" cy="461665"/>
          </a:xfrm>
          <a:prstGeom prst="rect">
            <a:avLst/>
          </a:prstGeom>
          <a:noFill/>
        </p:spPr>
        <p:txBody>
          <a:bodyPr wrap="none" rtlCol="0">
            <a:spAutoFit/>
          </a:bodyPr>
          <a:lstStyle/>
          <a:p>
            <a:pPr algn="ctr"/>
            <a:r>
              <a:rPr lang="en-US" sz="1200" b="1" dirty="0"/>
              <a:t>Processes </a:t>
            </a:r>
            <a:br>
              <a:rPr lang="en-US" sz="1200" b="1" dirty="0"/>
            </a:br>
            <a:r>
              <a:rPr lang="en-US" sz="1200" b="1" dirty="0"/>
              <a:t>+ IPC</a:t>
            </a:r>
          </a:p>
        </p:txBody>
      </p:sp>
      <p:sp>
        <p:nvSpPr>
          <p:cNvPr id="9" name="Oval 8">
            <a:extLst>
              <a:ext uri="{FF2B5EF4-FFF2-40B4-BE49-F238E27FC236}">
                <a16:creationId xmlns:a16="http://schemas.microsoft.com/office/drawing/2014/main" id="{E4902EAC-EECE-8249-B3BB-C64DCB64D798}"/>
              </a:ext>
            </a:extLst>
          </p:cNvPr>
          <p:cNvSpPr/>
          <p:nvPr/>
        </p:nvSpPr>
        <p:spPr>
          <a:xfrm>
            <a:off x="2201488" y="305631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24C64E-EEB3-5847-9B12-A1139E4F1DEB}"/>
              </a:ext>
            </a:extLst>
          </p:cNvPr>
          <p:cNvSpPr txBox="1"/>
          <p:nvPr/>
        </p:nvSpPr>
        <p:spPr>
          <a:xfrm>
            <a:off x="1906864" y="3557241"/>
            <a:ext cx="812274" cy="461665"/>
          </a:xfrm>
          <a:prstGeom prst="rect">
            <a:avLst/>
          </a:prstGeom>
          <a:noFill/>
        </p:spPr>
        <p:txBody>
          <a:bodyPr wrap="none" rtlCol="0">
            <a:spAutoFit/>
          </a:bodyPr>
          <a:lstStyle/>
          <a:p>
            <a:pPr algn="ctr"/>
            <a:r>
              <a:rPr lang="en-US" sz="1200" b="1" dirty="0"/>
              <a:t>FS + </a:t>
            </a:r>
            <a:br>
              <a:rPr lang="en-US" sz="1200" b="1" dirty="0"/>
            </a:br>
            <a:r>
              <a:rPr lang="en-US" sz="1200" b="1" dirty="0"/>
              <a:t>Block Dev</a:t>
            </a:r>
          </a:p>
        </p:txBody>
      </p:sp>
      <p:sp>
        <p:nvSpPr>
          <p:cNvPr id="13" name="Oval 12">
            <a:extLst>
              <a:ext uri="{FF2B5EF4-FFF2-40B4-BE49-F238E27FC236}">
                <a16:creationId xmlns:a16="http://schemas.microsoft.com/office/drawing/2014/main" id="{773F47CD-BEFA-E84D-B369-FB217436D741}"/>
              </a:ext>
            </a:extLst>
          </p:cNvPr>
          <p:cNvSpPr/>
          <p:nvPr/>
        </p:nvSpPr>
        <p:spPr>
          <a:xfrm>
            <a:off x="3209796"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C90B7-22C4-1048-9626-F797325ABCB7}"/>
              </a:ext>
            </a:extLst>
          </p:cNvPr>
          <p:cNvSpPr txBox="1"/>
          <p:nvPr/>
        </p:nvSpPr>
        <p:spPr>
          <a:xfrm>
            <a:off x="3123178" y="3556361"/>
            <a:ext cx="396262" cy="276999"/>
          </a:xfrm>
          <a:prstGeom prst="rect">
            <a:avLst/>
          </a:prstGeom>
          <a:noFill/>
        </p:spPr>
        <p:txBody>
          <a:bodyPr wrap="none" rtlCol="0">
            <a:spAutoFit/>
          </a:bodyPr>
          <a:lstStyle/>
          <a:p>
            <a:pPr algn="ctr"/>
            <a:r>
              <a:rPr lang="en-US" sz="1200" b="1" dirty="0"/>
              <a:t>I/O</a:t>
            </a:r>
          </a:p>
        </p:txBody>
      </p:sp>
      <p:sp>
        <p:nvSpPr>
          <p:cNvPr id="16" name="TextBox 15">
            <a:extLst>
              <a:ext uri="{FF2B5EF4-FFF2-40B4-BE49-F238E27FC236}">
                <a16:creationId xmlns:a16="http://schemas.microsoft.com/office/drawing/2014/main" id="{12804D0B-4F49-A247-BBC4-C9E49963905E}"/>
              </a:ext>
            </a:extLst>
          </p:cNvPr>
          <p:cNvSpPr txBox="1"/>
          <p:nvPr/>
        </p:nvSpPr>
        <p:spPr>
          <a:xfrm>
            <a:off x="3066585" y="4081346"/>
            <a:ext cx="184731" cy="369332"/>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68A736ED-2479-304B-B6F4-716A3F4BEBB4}"/>
              </a:ext>
            </a:extLst>
          </p:cNvPr>
          <p:cNvSpPr/>
          <p:nvPr/>
        </p:nvSpPr>
        <p:spPr>
          <a:xfrm>
            <a:off x="4193212" y="305274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1C63844-1296-FB43-8971-6AFB54B879F8}"/>
              </a:ext>
            </a:extLst>
          </p:cNvPr>
          <p:cNvSpPr txBox="1"/>
          <p:nvPr/>
        </p:nvSpPr>
        <p:spPr>
          <a:xfrm>
            <a:off x="3836849" y="3553674"/>
            <a:ext cx="935769" cy="461665"/>
          </a:xfrm>
          <a:prstGeom prst="rect">
            <a:avLst/>
          </a:prstGeom>
          <a:noFill/>
        </p:spPr>
        <p:txBody>
          <a:bodyPr wrap="none" rtlCol="0">
            <a:spAutoFit/>
          </a:bodyPr>
          <a:lstStyle/>
          <a:p>
            <a:pPr algn="ctr"/>
            <a:r>
              <a:rPr lang="en-US" sz="1200" b="1" dirty="0"/>
              <a:t>Networking</a:t>
            </a:r>
            <a:br>
              <a:rPr lang="en-US" sz="1200" b="1" dirty="0"/>
            </a:br>
            <a:r>
              <a:rPr lang="en-US" sz="1200" b="1" dirty="0"/>
              <a:t>1</a:t>
            </a:r>
          </a:p>
        </p:txBody>
      </p:sp>
      <p:sp>
        <p:nvSpPr>
          <p:cNvPr id="22" name="Oval 21">
            <a:extLst>
              <a:ext uri="{FF2B5EF4-FFF2-40B4-BE49-F238E27FC236}">
                <a16:creationId xmlns:a16="http://schemas.microsoft.com/office/drawing/2014/main" id="{C024A915-8BC1-A943-9923-58C20E2D7A10}"/>
              </a:ext>
            </a:extLst>
          </p:cNvPr>
          <p:cNvSpPr/>
          <p:nvPr/>
        </p:nvSpPr>
        <p:spPr>
          <a:xfrm>
            <a:off x="5260013"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1ECA2EC-C303-C84A-9785-E289A59E1944}"/>
              </a:ext>
            </a:extLst>
          </p:cNvPr>
          <p:cNvSpPr txBox="1"/>
          <p:nvPr/>
        </p:nvSpPr>
        <p:spPr>
          <a:xfrm>
            <a:off x="4903652" y="3561109"/>
            <a:ext cx="935769" cy="461665"/>
          </a:xfrm>
          <a:prstGeom prst="rect">
            <a:avLst/>
          </a:prstGeom>
          <a:noFill/>
        </p:spPr>
        <p:txBody>
          <a:bodyPr wrap="none" rtlCol="0">
            <a:spAutoFit/>
          </a:bodyPr>
          <a:lstStyle/>
          <a:p>
            <a:pPr algn="ctr"/>
            <a:r>
              <a:rPr lang="en-US" sz="1200" b="1" dirty="0"/>
              <a:t>Networking</a:t>
            </a:r>
            <a:br>
              <a:rPr lang="en-US" sz="1200" b="1" dirty="0"/>
            </a:br>
            <a:r>
              <a:rPr lang="en-US" sz="1200" b="1" dirty="0"/>
              <a:t>2</a:t>
            </a:r>
          </a:p>
        </p:txBody>
      </p:sp>
      <p:sp>
        <p:nvSpPr>
          <p:cNvPr id="26" name="Oval 25">
            <a:extLst>
              <a:ext uri="{FF2B5EF4-FFF2-40B4-BE49-F238E27FC236}">
                <a16:creationId xmlns:a16="http://schemas.microsoft.com/office/drawing/2014/main" id="{2E2BAF26-A3DD-9746-AA3F-102F8E478299}"/>
              </a:ext>
            </a:extLst>
          </p:cNvPr>
          <p:cNvSpPr/>
          <p:nvPr/>
        </p:nvSpPr>
        <p:spPr>
          <a:xfrm>
            <a:off x="6385658"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5974421-633F-2B4A-A1BF-5AFD61D00B6B}"/>
              </a:ext>
            </a:extLst>
          </p:cNvPr>
          <p:cNvSpPr txBox="1"/>
          <p:nvPr/>
        </p:nvSpPr>
        <p:spPr>
          <a:xfrm>
            <a:off x="5972902" y="3543943"/>
            <a:ext cx="1048557" cy="276999"/>
          </a:xfrm>
          <a:prstGeom prst="rect">
            <a:avLst/>
          </a:prstGeom>
          <a:noFill/>
        </p:spPr>
        <p:txBody>
          <a:bodyPr wrap="none" rtlCol="0">
            <a:spAutoFit/>
          </a:bodyPr>
          <a:lstStyle/>
          <a:p>
            <a:pPr algn="ctr"/>
            <a:r>
              <a:rPr lang="en-US" sz="1200" b="1" dirty="0"/>
              <a:t>Virtualization</a:t>
            </a:r>
          </a:p>
        </p:txBody>
      </p:sp>
      <p:sp>
        <p:nvSpPr>
          <p:cNvPr id="30" name="Oval 29">
            <a:extLst>
              <a:ext uri="{FF2B5EF4-FFF2-40B4-BE49-F238E27FC236}">
                <a16:creationId xmlns:a16="http://schemas.microsoft.com/office/drawing/2014/main" id="{5923C422-3CB5-CF4F-8A91-92C2BF6CC26C}"/>
              </a:ext>
            </a:extLst>
          </p:cNvPr>
          <p:cNvSpPr/>
          <p:nvPr/>
        </p:nvSpPr>
        <p:spPr>
          <a:xfrm>
            <a:off x="7729016"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FC0D66F-5866-D849-B166-F8A62826AD85}"/>
              </a:ext>
            </a:extLst>
          </p:cNvPr>
          <p:cNvSpPr txBox="1"/>
          <p:nvPr/>
        </p:nvSpPr>
        <p:spPr>
          <a:xfrm>
            <a:off x="7405132" y="3543943"/>
            <a:ext cx="870816" cy="276999"/>
          </a:xfrm>
          <a:prstGeom prst="rect">
            <a:avLst/>
          </a:prstGeom>
          <a:noFill/>
        </p:spPr>
        <p:txBody>
          <a:bodyPr wrap="none" rtlCol="0">
            <a:spAutoFit/>
          </a:bodyPr>
          <a:lstStyle/>
          <a:p>
            <a:pPr algn="ctr"/>
            <a:r>
              <a:rPr lang="en-US" sz="1200" b="1" dirty="0"/>
              <a:t>Containers</a:t>
            </a:r>
          </a:p>
        </p:txBody>
      </p:sp>
      <p:sp>
        <p:nvSpPr>
          <p:cNvPr id="34" name="Oval 33">
            <a:extLst>
              <a:ext uri="{FF2B5EF4-FFF2-40B4-BE49-F238E27FC236}">
                <a16:creationId xmlns:a16="http://schemas.microsoft.com/office/drawing/2014/main" id="{3AD10100-DCA8-D24B-8FF1-56A47DB7A6D2}"/>
              </a:ext>
            </a:extLst>
          </p:cNvPr>
          <p:cNvSpPr/>
          <p:nvPr/>
        </p:nvSpPr>
        <p:spPr>
          <a:xfrm>
            <a:off x="9009638" y="304155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4D5ED51-48CD-FC48-BFEB-D5620156214B}"/>
              </a:ext>
            </a:extLst>
          </p:cNvPr>
          <p:cNvSpPr txBox="1"/>
          <p:nvPr/>
        </p:nvSpPr>
        <p:spPr>
          <a:xfrm>
            <a:off x="8486922" y="3542484"/>
            <a:ext cx="1268489" cy="461665"/>
          </a:xfrm>
          <a:prstGeom prst="rect">
            <a:avLst/>
          </a:prstGeom>
          <a:noFill/>
        </p:spPr>
        <p:txBody>
          <a:bodyPr wrap="none" rtlCol="0">
            <a:spAutoFit/>
          </a:bodyPr>
          <a:lstStyle/>
          <a:p>
            <a:pPr algn="ctr"/>
            <a:r>
              <a:rPr lang="en-US" sz="1200" b="1" dirty="0"/>
              <a:t>Boot + </a:t>
            </a:r>
            <a:br>
              <a:rPr lang="en-US" sz="1200" b="1" dirty="0"/>
            </a:br>
            <a:r>
              <a:rPr lang="en-US" sz="1200" b="1" dirty="0"/>
              <a:t>Extending Kernel</a:t>
            </a:r>
          </a:p>
        </p:txBody>
      </p:sp>
      <p:sp>
        <p:nvSpPr>
          <p:cNvPr id="38" name="Oval 37">
            <a:extLst>
              <a:ext uri="{FF2B5EF4-FFF2-40B4-BE49-F238E27FC236}">
                <a16:creationId xmlns:a16="http://schemas.microsoft.com/office/drawing/2014/main" id="{CD8D146C-EBE7-F240-829E-225C4EB2884A}"/>
              </a:ext>
            </a:extLst>
          </p:cNvPr>
          <p:cNvSpPr/>
          <p:nvPr/>
        </p:nvSpPr>
        <p:spPr>
          <a:xfrm>
            <a:off x="10318677"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686E390-CB89-9245-9DDA-643077E1CC70}"/>
              </a:ext>
            </a:extLst>
          </p:cNvPr>
          <p:cNvSpPr txBox="1"/>
          <p:nvPr/>
        </p:nvSpPr>
        <p:spPr>
          <a:xfrm>
            <a:off x="10045871" y="3561109"/>
            <a:ext cx="768672" cy="461665"/>
          </a:xfrm>
          <a:prstGeom prst="rect">
            <a:avLst/>
          </a:prstGeom>
          <a:noFill/>
        </p:spPr>
        <p:txBody>
          <a:bodyPr wrap="none" rtlCol="0">
            <a:spAutoFit/>
          </a:bodyPr>
          <a:lstStyle/>
          <a:p>
            <a:pPr algn="ctr"/>
            <a:r>
              <a:rPr lang="en-US" sz="1200" b="1" dirty="0"/>
              <a:t>Security </a:t>
            </a:r>
            <a:br>
              <a:rPr lang="en-US" sz="1200" b="1" dirty="0"/>
            </a:br>
            <a:r>
              <a:rPr lang="en-US" sz="1200" b="1" dirty="0"/>
              <a:t>Roundup</a:t>
            </a:r>
          </a:p>
        </p:txBody>
      </p:sp>
      <p:cxnSp>
        <p:nvCxnSpPr>
          <p:cNvPr id="41" name="Straight Arrow Connector 40">
            <a:extLst>
              <a:ext uri="{FF2B5EF4-FFF2-40B4-BE49-F238E27FC236}">
                <a16:creationId xmlns:a16="http://schemas.microsoft.com/office/drawing/2014/main" id="{8D63CE31-2FF5-CD47-B173-6D4210E5CEB8}"/>
              </a:ext>
            </a:extLst>
          </p:cNvPr>
          <p:cNvCxnSpPr>
            <a:cxnSpLocks/>
          </p:cNvCxnSpPr>
          <p:nvPr/>
        </p:nvCxnSpPr>
        <p:spPr>
          <a:xfrm>
            <a:off x="3307071" y="1969510"/>
            <a:ext cx="0" cy="9157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C85BC5-97E0-0C42-9C5A-1049CE5A1D88}"/>
              </a:ext>
            </a:extLst>
          </p:cNvPr>
          <p:cNvSpPr txBox="1"/>
          <p:nvPr/>
        </p:nvSpPr>
        <p:spPr>
          <a:xfrm>
            <a:off x="2990139" y="1456552"/>
            <a:ext cx="685765" cy="461665"/>
          </a:xfrm>
          <a:prstGeom prst="rect">
            <a:avLst/>
          </a:prstGeom>
          <a:noFill/>
        </p:spPr>
        <p:txBody>
          <a:bodyPr wrap="none" rtlCol="0">
            <a:spAutoFit/>
          </a:bodyPr>
          <a:lstStyle/>
          <a:p>
            <a:pPr algn="ctr"/>
            <a:r>
              <a:rPr lang="en-US" sz="1200" dirty="0"/>
              <a:t>you are </a:t>
            </a:r>
            <a:br>
              <a:rPr lang="en-US" sz="1200" dirty="0"/>
            </a:br>
            <a:r>
              <a:rPr lang="en-US" sz="1200" dirty="0"/>
              <a:t>here</a:t>
            </a:r>
          </a:p>
        </p:txBody>
      </p:sp>
    </p:spTree>
    <p:extLst>
      <p:ext uri="{BB962C8B-B14F-4D97-AF65-F5344CB8AC3E}">
        <p14:creationId xmlns:p14="http://schemas.microsoft.com/office/powerpoint/2010/main" val="2472476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9F731-623B-D944-9FF5-535AEA024952}"/>
              </a:ext>
            </a:extLst>
          </p:cNvPr>
          <p:cNvSpPr>
            <a:spLocks noGrp="1"/>
          </p:cNvSpPr>
          <p:nvPr>
            <p:ph type="title"/>
          </p:nvPr>
        </p:nvSpPr>
        <p:spPr/>
        <p:txBody>
          <a:bodyPr/>
          <a:lstStyle/>
          <a:p>
            <a:r>
              <a:rPr lang="en-US" dirty="0"/>
              <a:t>Demos</a:t>
            </a:r>
          </a:p>
        </p:txBody>
      </p:sp>
      <p:sp>
        <p:nvSpPr>
          <p:cNvPr id="5" name="Text Placeholder 4">
            <a:extLst>
              <a:ext uri="{FF2B5EF4-FFF2-40B4-BE49-F238E27FC236}">
                <a16:creationId xmlns:a16="http://schemas.microsoft.com/office/drawing/2014/main" id="{6BFB75B3-03EE-C54F-AD45-06BE40D4B05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27195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C9D27F91-3024-7840-A918-990459450FC9}"/>
              </a:ext>
            </a:extLst>
          </p:cNvPr>
          <p:cNvSpPr/>
          <p:nvPr/>
        </p:nvSpPr>
        <p:spPr>
          <a:xfrm>
            <a:off x="1431071" y="2520174"/>
            <a:ext cx="2553629" cy="2263697"/>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Compute</a:t>
            </a:r>
            <a:endParaRPr lang="en-US" b="1" dirty="0"/>
          </a:p>
        </p:txBody>
      </p:sp>
      <p:sp>
        <p:nvSpPr>
          <p:cNvPr id="12" name="Rounded Rectangle 11">
            <a:extLst>
              <a:ext uri="{FF2B5EF4-FFF2-40B4-BE49-F238E27FC236}">
                <a16:creationId xmlns:a16="http://schemas.microsoft.com/office/drawing/2014/main" id="{93E37A30-0AC9-9945-9D06-797569CCA559}"/>
              </a:ext>
            </a:extLst>
          </p:cNvPr>
          <p:cNvSpPr/>
          <p:nvPr/>
        </p:nvSpPr>
        <p:spPr>
          <a:xfrm>
            <a:off x="4819185" y="2520175"/>
            <a:ext cx="2553629" cy="2263697"/>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Storage</a:t>
            </a:r>
            <a:endParaRPr lang="en-US" b="1" dirty="0"/>
          </a:p>
        </p:txBody>
      </p:sp>
      <p:sp>
        <p:nvSpPr>
          <p:cNvPr id="14" name="Rounded Rectangle 13">
            <a:extLst>
              <a:ext uri="{FF2B5EF4-FFF2-40B4-BE49-F238E27FC236}">
                <a16:creationId xmlns:a16="http://schemas.microsoft.com/office/drawing/2014/main" id="{180E1D3C-9D91-7144-B95D-BB549A791342}"/>
              </a:ext>
            </a:extLst>
          </p:cNvPr>
          <p:cNvSpPr/>
          <p:nvPr/>
        </p:nvSpPr>
        <p:spPr>
          <a:xfrm>
            <a:off x="8207300" y="2523894"/>
            <a:ext cx="2553629" cy="2263697"/>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Networking</a:t>
            </a:r>
            <a:endParaRPr lang="en-US" b="1" dirty="0"/>
          </a:p>
        </p:txBody>
      </p:sp>
      <p:sp>
        <p:nvSpPr>
          <p:cNvPr id="15" name="TextBox 14">
            <a:extLst>
              <a:ext uri="{FF2B5EF4-FFF2-40B4-BE49-F238E27FC236}">
                <a16:creationId xmlns:a16="http://schemas.microsoft.com/office/drawing/2014/main" id="{A239FAB1-61F2-9A4A-90CB-6564B662C3B1}"/>
              </a:ext>
            </a:extLst>
          </p:cNvPr>
          <p:cNvSpPr txBox="1"/>
          <p:nvPr/>
        </p:nvSpPr>
        <p:spPr>
          <a:xfrm>
            <a:off x="0" y="-100359"/>
            <a:ext cx="5968750" cy="707886"/>
          </a:xfrm>
          <a:prstGeom prst="rect">
            <a:avLst/>
          </a:prstGeom>
          <a:noFill/>
        </p:spPr>
        <p:txBody>
          <a:bodyPr wrap="none" rtlCol="0">
            <a:spAutoFit/>
          </a:bodyPr>
          <a:lstStyle/>
          <a:p>
            <a:r>
              <a:rPr lang="en-US" sz="4000" b="1" dirty="0"/>
              <a:t>The Fabric of Our Programs</a:t>
            </a:r>
          </a:p>
        </p:txBody>
      </p:sp>
      <p:cxnSp>
        <p:nvCxnSpPr>
          <p:cNvPr id="17" name="Straight Connector 16">
            <a:extLst>
              <a:ext uri="{FF2B5EF4-FFF2-40B4-BE49-F238E27FC236}">
                <a16:creationId xmlns:a16="http://schemas.microsoft.com/office/drawing/2014/main" id="{3A35C191-39D7-194C-A22E-A2FB47F30704}"/>
              </a:ext>
            </a:extLst>
          </p:cNvPr>
          <p:cNvCxnSpPr>
            <a:cxnSpLocks/>
          </p:cNvCxnSpPr>
          <p:nvPr/>
        </p:nvCxnSpPr>
        <p:spPr>
          <a:xfrm>
            <a:off x="4819185" y="2141034"/>
            <a:ext cx="26521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0CD957-5509-154D-96DC-44B5829FF129}"/>
              </a:ext>
            </a:extLst>
          </p:cNvPr>
          <p:cNvCxnSpPr>
            <a:cxnSpLocks/>
          </p:cNvCxnSpPr>
          <p:nvPr/>
        </p:nvCxnSpPr>
        <p:spPr>
          <a:xfrm>
            <a:off x="7982414" y="2141034"/>
            <a:ext cx="27785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6D594E-4470-264C-ADBA-E718BF278A92}"/>
              </a:ext>
            </a:extLst>
          </p:cNvPr>
          <p:cNvSpPr txBox="1"/>
          <p:nvPr/>
        </p:nvSpPr>
        <p:spPr>
          <a:xfrm>
            <a:off x="7554301" y="1956368"/>
            <a:ext cx="394660" cy="369332"/>
          </a:xfrm>
          <a:prstGeom prst="rect">
            <a:avLst/>
          </a:prstGeom>
          <a:noFill/>
        </p:spPr>
        <p:txBody>
          <a:bodyPr wrap="none" rtlCol="0">
            <a:spAutoFit/>
          </a:bodyPr>
          <a:lstStyle/>
          <a:p>
            <a:r>
              <a:rPr lang="en-US" dirty="0"/>
              <a:t>IO</a:t>
            </a:r>
          </a:p>
        </p:txBody>
      </p:sp>
    </p:spTree>
    <p:extLst>
      <p:ext uri="{BB962C8B-B14F-4D97-AF65-F5344CB8AC3E}">
        <p14:creationId xmlns:p14="http://schemas.microsoft.com/office/powerpoint/2010/main" val="319646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239FAB1-61F2-9A4A-90CB-6564B662C3B1}"/>
              </a:ext>
            </a:extLst>
          </p:cNvPr>
          <p:cNvSpPr txBox="1"/>
          <p:nvPr/>
        </p:nvSpPr>
        <p:spPr>
          <a:xfrm>
            <a:off x="0" y="-100359"/>
            <a:ext cx="4437946" cy="707886"/>
          </a:xfrm>
          <a:prstGeom prst="rect">
            <a:avLst/>
          </a:prstGeom>
          <a:noFill/>
        </p:spPr>
        <p:txBody>
          <a:bodyPr wrap="none" rtlCol="0">
            <a:spAutoFit/>
          </a:bodyPr>
          <a:lstStyle/>
          <a:p>
            <a:r>
              <a:rPr lang="en-US" sz="4000" b="1" dirty="0"/>
              <a:t>Previously on HTW..</a:t>
            </a:r>
          </a:p>
        </p:txBody>
      </p:sp>
      <p:cxnSp>
        <p:nvCxnSpPr>
          <p:cNvPr id="17" name="Straight Connector 16">
            <a:extLst>
              <a:ext uri="{FF2B5EF4-FFF2-40B4-BE49-F238E27FC236}">
                <a16:creationId xmlns:a16="http://schemas.microsoft.com/office/drawing/2014/main" id="{3A35C191-39D7-194C-A22E-A2FB47F30704}"/>
              </a:ext>
            </a:extLst>
          </p:cNvPr>
          <p:cNvCxnSpPr>
            <a:cxnSpLocks/>
          </p:cNvCxnSpPr>
          <p:nvPr/>
        </p:nvCxnSpPr>
        <p:spPr>
          <a:xfrm>
            <a:off x="6056228" y="970156"/>
            <a:ext cx="0" cy="555441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Rounded Rectangle 68">
            <a:extLst>
              <a:ext uri="{FF2B5EF4-FFF2-40B4-BE49-F238E27FC236}">
                <a16:creationId xmlns:a16="http://schemas.microsoft.com/office/drawing/2014/main" id="{CC5A7036-3CC5-7E41-B106-C1BC47A6BBEC}"/>
              </a:ext>
            </a:extLst>
          </p:cNvPr>
          <p:cNvSpPr/>
          <p:nvPr/>
        </p:nvSpPr>
        <p:spPr>
          <a:xfrm>
            <a:off x="2047371" y="1081666"/>
            <a:ext cx="1862123" cy="78058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File Descript</a:t>
            </a:r>
            <a:r>
              <a:rPr lang="en-US" sz="1200" b="1" u="sng" dirty="0"/>
              <a:t>or</a:t>
            </a:r>
            <a:endParaRPr lang="en-US" sz="900" b="1" u="sng" dirty="0"/>
          </a:p>
        </p:txBody>
      </p:sp>
      <p:cxnSp>
        <p:nvCxnSpPr>
          <p:cNvPr id="70" name="Straight Connector 69">
            <a:extLst>
              <a:ext uri="{FF2B5EF4-FFF2-40B4-BE49-F238E27FC236}">
                <a16:creationId xmlns:a16="http://schemas.microsoft.com/office/drawing/2014/main" id="{AC396E7E-BD7A-F04C-AD5A-B937D2F4D8DA}"/>
              </a:ext>
            </a:extLst>
          </p:cNvPr>
          <p:cNvCxnSpPr>
            <a:cxnSpLocks/>
            <a:stCxn id="69" idx="3"/>
            <a:endCxn id="3" idx="1"/>
          </p:cNvCxnSpPr>
          <p:nvPr/>
        </p:nvCxnSpPr>
        <p:spPr>
          <a:xfrm>
            <a:off x="3909494" y="1471959"/>
            <a:ext cx="3951379" cy="1"/>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73466C89-E53A-8445-9BB6-ED14B9EEF1E6}"/>
              </a:ext>
            </a:extLst>
          </p:cNvPr>
          <p:cNvSpPr/>
          <p:nvPr/>
        </p:nvSpPr>
        <p:spPr>
          <a:xfrm>
            <a:off x="784570" y="2784460"/>
            <a:ext cx="4405213" cy="78058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IO Interfaces (</a:t>
            </a:r>
            <a:r>
              <a:rPr lang="en-US" sz="1200" b="1" dirty="0" err="1"/>
              <a:t>syscalls</a:t>
            </a:r>
            <a:r>
              <a:rPr lang="en-US" sz="1200" b="1" dirty="0"/>
              <a:t>)</a:t>
            </a:r>
            <a:endParaRPr lang="en-US" sz="900" b="1" u="sng" dirty="0"/>
          </a:p>
        </p:txBody>
      </p:sp>
      <p:cxnSp>
        <p:nvCxnSpPr>
          <p:cNvPr id="78" name="Straight Connector 77">
            <a:extLst>
              <a:ext uri="{FF2B5EF4-FFF2-40B4-BE49-F238E27FC236}">
                <a16:creationId xmlns:a16="http://schemas.microsoft.com/office/drawing/2014/main" id="{DC5067FF-C627-1B49-975B-14FEFAD2838B}"/>
              </a:ext>
            </a:extLst>
          </p:cNvPr>
          <p:cNvCxnSpPr>
            <a:cxnSpLocks/>
            <a:stCxn id="77" idx="0"/>
            <a:endCxn id="69" idx="2"/>
          </p:cNvCxnSpPr>
          <p:nvPr/>
        </p:nvCxnSpPr>
        <p:spPr>
          <a:xfrm flipH="1" flipV="1">
            <a:off x="2978433" y="1862251"/>
            <a:ext cx="8744" cy="9222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38AA6CF2-0334-1E4B-BC22-872703F7876B}"/>
              </a:ext>
            </a:extLst>
          </p:cNvPr>
          <p:cNvGrpSpPr/>
          <p:nvPr/>
        </p:nvGrpSpPr>
        <p:grpSpPr>
          <a:xfrm>
            <a:off x="6358306" y="1081667"/>
            <a:ext cx="5773112" cy="5734187"/>
            <a:chOff x="6358306" y="1081667"/>
            <a:chExt cx="5773112" cy="5734187"/>
          </a:xfrm>
        </p:grpSpPr>
        <p:sp>
          <p:nvSpPr>
            <p:cNvPr id="3" name="Rounded Rectangle 2">
              <a:extLst>
                <a:ext uri="{FF2B5EF4-FFF2-40B4-BE49-F238E27FC236}">
                  <a16:creationId xmlns:a16="http://schemas.microsoft.com/office/drawing/2014/main" id="{70135AC8-0A27-7C42-AE90-C5DA45FBFD28}"/>
                </a:ext>
              </a:extLst>
            </p:cNvPr>
            <p:cNvSpPr/>
            <p:nvPr/>
          </p:nvSpPr>
          <p:spPr>
            <a:xfrm>
              <a:off x="7860873" y="1081667"/>
              <a:ext cx="1862123" cy="78058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File Descript</a:t>
              </a:r>
              <a:r>
                <a:rPr lang="en-US" sz="1200" b="1" u="sng" dirty="0"/>
                <a:t>ion</a:t>
              </a:r>
              <a:r>
                <a:rPr lang="en-US" sz="1200" b="1" dirty="0"/>
                <a:t> Object</a:t>
              </a:r>
              <a:endParaRPr lang="en-US" sz="900" b="1" dirty="0"/>
            </a:p>
          </p:txBody>
        </p:sp>
        <p:sp>
          <p:nvSpPr>
            <p:cNvPr id="4" name="Rounded Rectangle 3">
              <a:extLst>
                <a:ext uri="{FF2B5EF4-FFF2-40B4-BE49-F238E27FC236}">
                  <a16:creationId xmlns:a16="http://schemas.microsoft.com/office/drawing/2014/main" id="{2B55BF06-2C0D-594A-A26C-15190F2774F3}"/>
                </a:ext>
              </a:extLst>
            </p:cNvPr>
            <p:cNvSpPr/>
            <p:nvPr/>
          </p:nvSpPr>
          <p:spPr>
            <a:xfrm>
              <a:off x="7946363" y="3429000"/>
              <a:ext cx="1691141" cy="46166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FS Implementation</a:t>
              </a:r>
              <a:endParaRPr lang="en-US" sz="1000" b="1" dirty="0"/>
            </a:p>
          </p:txBody>
        </p:sp>
        <p:sp>
          <p:nvSpPr>
            <p:cNvPr id="5" name="Rounded Rectangle 4">
              <a:extLst>
                <a:ext uri="{FF2B5EF4-FFF2-40B4-BE49-F238E27FC236}">
                  <a16:creationId xmlns:a16="http://schemas.microsoft.com/office/drawing/2014/main" id="{47D1FF27-573C-6E41-A69E-C007A8CE44CC}"/>
                </a:ext>
              </a:extLst>
            </p:cNvPr>
            <p:cNvSpPr/>
            <p:nvPr/>
          </p:nvSpPr>
          <p:spPr>
            <a:xfrm>
              <a:off x="10327151" y="1862252"/>
              <a:ext cx="1200489" cy="903250"/>
            </a:xfrm>
            <a:prstGeom prst="roundRect">
              <a:avLst>
                <a:gd name="adj" fmla="val 632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err="1"/>
                <a:t>Inode</a:t>
              </a:r>
              <a:r>
                <a:rPr lang="en-US" sz="1100" b="1" dirty="0"/>
                <a:t> </a:t>
              </a:r>
              <a:r>
                <a:rPr lang="en-US" sz="1100" b="1" dirty="0" err="1"/>
                <a:t>dentry</a:t>
              </a:r>
              <a:r>
                <a:rPr lang="en-US" sz="1100" b="1" dirty="0"/>
                <a:t> cache</a:t>
              </a:r>
              <a:endParaRPr lang="en-US" sz="800" b="1" dirty="0"/>
            </a:p>
          </p:txBody>
        </p:sp>
        <p:cxnSp>
          <p:nvCxnSpPr>
            <p:cNvPr id="20" name="Straight Connector 19">
              <a:extLst>
                <a:ext uri="{FF2B5EF4-FFF2-40B4-BE49-F238E27FC236}">
                  <a16:creationId xmlns:a16="http://schemas.microsoft.com/office/drawing/2014/main" id="{538A4EDF-F3AE-694A-8FF5-CD58ECB95AD7}"/>
                </a:ext>
              </a:extLst>
            </p:cNvPr>
            <p:cNvCxnSpPr>
              <a:cxnSpLocks/>
              <a:stCxn id="3" idx="3"/>
            </p:cNvCxnSpPr>
            <p:nvPr/>
          </p:nvCxnSpPr>
          <p:spPr>
            <a:xfrm>
              <a:off x="9722996" y="1471960"/>
              <a:ext cx="1226758" cy="390292"/>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A4EF6C6-C1B1-3949-9809-CBCE1AF90355}"/>
                </a:ext>
              </a:extLst>
            </p:cNvPr>
            <p:cNvCxnSpPr>
              <a:cxnSpLocks/>
              <a:stCxn id="4" idx="3"/>
              <a:endCxn id="5" idx="2"/>
            </p:cNvCxnSpPr>
            <p:nvPr/>
          </p:nvCxnSpPr>
          <p:spPr>
            <a:xfrm flipV="1">
              <a:off x="9637504" y="2765502"/>
              <a:ext cx="1289892" cy="894331"/>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687611C-7A51-D341-BAF0-CF388AD3DC14}"/>
                </a:ext>
              </a:extLst>
            </p:cNvPr>
            <p:cNvCxnSpPr>
              <a:cxnSpLocks/>
              <a:stCxn id="3" idx="2"/>
              <a:endCxn id="4" idx="0"/>
            </p:cNvCxnSpPr>
            <p:nvPr/>
          </p:nvCxnSpPr>
          <p:spPr>
            <a:xfrm flipH="1">
              <a:off x="8791934" y="1862252"/>
              <a:ext cx="1" cy="15667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0416E78-A248-8644-940F-7A0669BB625C}"/>
                </a:ext>
              </a:extLst>
            </p:cNvPr>
            <p:cNvSpPr txBox="1"/>
            <p:nvPr/>
          </p:nvSpPr>
          <p:spPr>
            <a:xfrm>
              <a:off x="8869801" y="2270385"/>
              <a:ext cx="689741" cy="461665"/>
            </a:xfrm>
            <a:prstGeom prst="rect">
              <a:avLst/>
            </a:prstGeom>
            <a:noFill/>
          </p:spPr>
          <p:txBody>
            <a:bodyPr wrap="none" rtlCol="0">
              <a:spAutoFit/>
            </a:bodyPr>
            <a:lstStyle/>
            <a:p>
              <a:r>
                <a:rPr lang="en-US" sz="1200" dirty="0" err="1"/>
                <a:t>fsync</a:t>
              </a:r>
              <a:r>
                <a:rPr lang="en-US" sz="1200" dirty="0"/>
                <a:t>()</a:t>
              </a:r>
              <a:br>
                <a:rPr lang="en-US" sz="1200" dirty="0"/>
              </a:br>
              <a:r>
                <a:rPr lang="en-US" sz="1200" dirty="0"/>
                <a:t>O_SYNC</a:t>
              </a:r>
            </a:p>
          </p:txBody>
        </p:sp>
        <p:sp>
          <p:nvSpPr>
            <p:cNvPr id="29" name="Rounded Rectangle 28">
              <a:extLst>
                <a:ext uri="{FF2B5EF4-FFF2-40B4-BE49-F238E27FC236}">
                  <a16:creationId xmlns:a16="http://schemas.microsoft.com/office/drawing/2014/main" id="{5B855EE0-5BE1-984F-89D2-6016305CB664}"/>
                </a:ext>
              </a:extLst>
            </p:cNvPr>
            <p:cNvSpPr/>
            <p:nvPr/>
          </p:nvSpPr>
          <p:spPr>
            <a:xfrm>
              <a:off x="6452511" y="2059631"/>
              <a:ext cx="973572" cy="541957"/>
            </a:xfrm>
            <a:prstGeom prst="roundRect">
              <a:avLst>
                <a:gd name="adj" fmla="val 632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a:t>Pending Writes</a:t>
              </a:r>
              <a:endParaRPr lang="en-US" sz="800" b="1" dirty="0"/>
            </a:p>
          </p:txBody>
        </p:sp>
        <p:sp>
          <p:nvSpPr>
            <p:cNvPr id="31" name="Rounded Rectangle 30">
              <a:extLst>
                <a:ext uri="{FF2B5EF4-FFF2-40B4-BE49-F238E27FC236}">
                  <a16:creationId xmlns:a16="http://schemas.microsoft.com/office/drawing/2014/main" id="{2543CE6C-7BDA-4D46-9315-E76AC92A8A46}"/>
                </a:ext>
              </a:extLst>
            </p:cNvPr>
            <p:cNvSpPr/>
            <p:nvPr/>
          </p:nvSpPr>
          <p:spPr>
            <a:xfrm>
              <a:off x="6526729" y="2133225"/>
              <a:ext cx="973572" cy="541957"/>
            </a:xfrm>
            <a:prstGeom prst="roundRect">
              <a:avLst>
                <a:gd name="adj" fmla="val 632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a:t>Pending Writes</a:t>
              </a:r>
              <a:endParaRPr lang="en-US" sz="800" b="1" dirty="0"/>
            </a:p>
          </p:txBody>
        </p:sp>
        <p:sp>
          <p:nvSpPr>
            <p:cNvPr id="33" name="Rounded Rectangle 32">
              <a:extLst>
                <a:ext uri="{FF2B5EF4-FFF2-40B4-BE49-F238E27FC236}">
                  <a16:creationId xmlns:a16="http://schemas.microsoft.com/office/drawing/2014/main" id="{8092A6DB-7735-054B-B972-82969A154C9E}"/>
                </a:ext>
              </a:extLst>
            </p:cNvPr>
            <p:cNvSpPr/>
            <p:nvPr/>
          </p:nvSpPr>
          <p:spPr>
            <a:xfrm>
              <a:off x="6588135" y="2223545"/>
              <a:ext cx="973572" cy="541957"/>
            </a:xfrm>
            <a:prstGeom prst="roundRect">
              <a:avLst>
                <a:gd name="adj" fmla="val 632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a:t>Pending Writes (PID)</a:t>
              </a:r>
              <a:endParaRPr lang="en-US" sz="800" b="1" dirty="0"/>
            </a:p>
          </p:txBody>
        </p:sp>
        <p:cxnSp>
          <p:nvCxnSpPr>
            <p:cNvPr id="38" name="Straight Connector 37">
              <a:extLst>
                <a:ext uri="{FF2B5EF4-FFF2-40B4-BE49-F238E27FC236}">
                  <a16:creationId xmlns:a16="http://schemas.microsoft.com/office/drawing/2014/main" id="{42E69F7D-9B3D-1C40-A1F3-A9471ADB5085}"/>
                </a:ext>
              </a:extLst>
            </p:cNvPr>
            <p:cNvCxnSpPr>
              <a:cxnSpLocks/>
              <a:stCxn id="3" idx="1"/>
              <a:endCxn id="29" idx="0"/>
            </p:cNvCxnSpPr>
            <p:nvPr/>
          </p:nvCxnSpPr>
          <p:spPr>
            <a:xfrm flipH="1">
              <a:off x="6939297" y="1471960"/>
              <a:ext cx="921576" cy="587671"/>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3B022FB0-0617-3648-81C6-80061C2540E6}"/>
                </a:ext>
              </a:extLst>
            </p:cNvPr>
            <p:cNvSpPr/>
            <p:nvPr/>
          </p:nvSpPr>
          <p:spPr>
            <a:xfrm>
              <a:off x="7946360" y="4077994"/>
              <a:ext cx="1691141" cy="46166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IO Requests</a:t>
              </a:r>
              <a:endParaRPr lang="en-US" sz="1000" b="1" dirty="0"/>
            </a:p>
          </p:txBody>
        </p:sp>
        <p:sp>
          <p:nvSpPr>
            <p:cNvPr id="44" name="Rounded Rectangle 43">
              <a:extLst>
                <a:ext uri="{FF2B5EF4-FFF2-40B4-BE49-F238E27FC236}">
                  <a16:creationId xmlns:a16="http://schemas.microsoft.com/office/drawing/2014/main" id="{1FAA346F-5779-714D-B623-1FAEB97E96A2}"/>
                </a:ext>
              </a:extLst>
            </p:cNvPr>
            <p:cNvSpPr/>
            <p:nvPr/>
          </p:nvSpPr>
          <p:spPr>
            <a:xfrm>
              <a:off x="7946361" y="4764916"/>
              <a:ext cx="1691141" cy="46166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BLKIO + Scheduler</a:t>
              </a:r>
              <a:endParaRPr lang="en-US" sz="1000" b="1" dirty="0"/>
            </a:p>
          </p:txBody>
        </p:sp>
        <p:sp>
          <p:nvSpPr>
            <p:cNvPr id="46" name="Rounded Rectangle 45">
              <a:extLst>
                <a:ext uri="{FF2B5EF4-FFF2-40B4-BE49-F238E27FC236}">
                  <a16:creationId xmlns:a16="http://schemas.microsoft.com/office/drawing/2014/main" id="{86CEAF12-15E7-174C-A607-880A4AB4EC3C}"/>
                </a:ext>
              </a:extLst>
            </p:cNvPr>
            <p:cNvSpPr/>
            <p:nvPr/>
          </p:nvSpPr>
          <p:spPr>
            <a:xfrm>
              <a:off x="7946360" y="5413909"/>
              <a:ext cx="1691141" cy="46166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Driver</a:t>
              </a:r>
              <a:endParaRPr lang="en-US" sz="1000" b="1" dirty="0"/>
            </a:p>
          </p:txBody>
        </p:sp>
        <p:sp>
          <p:nvSpPr>
            <p:cNvPr id="48" name="Rounded Rectangle 47">
              <a:extLst>
                <a:ext uri="{FF2B5EF4-FFF2-40B4-BE49-F238E27FC236}">
                  <a16:creationId xmlns:a16="http://schemas.microsoft.com/office/drawing/2014/main" id="{AE60EB51-368E-AD4B-9D1F-F1210DE988DB}"/>
                </a:ext>
              </a:extLst>
            </p:cNvPr>
            <p:cNvSpPr/>
            <p:nvPr/>
          </p:nvSpPr>
          <p:spPr>
            <a:xfrm>
              <a:off x="7946359" y="6062902"/>
              <a:ext cx="1691141" cy="461665"/>
            </a:xfrm>
            <a:prstGeom prst="roundRect">
              <a:avLst>
                <a:gd name="adj" fmla="val 63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Device</a:t>
              </a:r>
              <a:endParaRPr lang="en-US" sz="1000" b="1" dirty="0"/>
            </a:p>
          </p:txBody>
        </p:sp>
        <p:cxnSp>
          <p:nvCxnSpPr>
            <p:cNvPr id="49" name="Straight Connector 48">
              <a:extLst>
                <a:ext uri="{FF2B5EF4-FFF2-40B4-BE49-F238E27FC236}">
                  <a16:creationId xmlns:a16="http://schemas.microsoft.com/office/drawing/2014/main" id="{81168A56-FC3A-264A-AE7E-5ED672C43B47}"/>
                </a:ext>
              </a:extLst>
            </p:cNvPr>
            <p:cNvCxnSpPr>
              <a:cxnSpLocks/>
            </p:cNvCxnSpPr>
            <p:nvPr/>
          </p:nvCxnSpPr>
          <p:spPr>
            <a:xfrm>
              <a:off x="9916283" y="4077994"/>
              <a:ext cx="0" cy="2133234"/>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365B5D74-BF03-814C-9BF6-5D9CB1E570B0}"/>
                </a:ext>
              </a:extLst>
            </p:cNvPr>
            <p:cNvSpPr/>
            <p:nvPr/>
          </p:nvSpPr>
          <p:spPr>
            <a:xfrm>
              <a:off x="6358306" y="4510659"/>
              <a:ext cx="1200489" cy="903250"/>
            </a:xfrm>
            <a:prstGeom prst="roundRect">
              <a:avLst>
                <a:gd name="adj" fmla="val 632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a:t>Page Cache</a:t>
              </a:r>
              <a:endParaRPr lang="en-US" sz="800" b="1" dirty="0"/>
            </a:p>
          </p:txBody>
        </p:sp>
        <p:cxnSp>
          <p:nvCxnSpPr>
            <p:cNvPr id="56" name="Straight Connector 55">
              <a:extLst>
                <a:ext uri="{FF2B5EF4-FFF2-40B4-BE49-F238E27FC236}">
                  <a16:creationId xmlns:a16="http://schemas.microsoft.com/office/drawing/2014/main" id="{1EAE9AE0-0755-8A45-9082-3E9AC48A5DD6}"/>
                </a:ext>
              </a:extLst>
            </p:cNvPr>
            <p:cNvCxnSpPr>
              <a:cxnSpLocks/>
              <a:stCxn id="42" idx="1"/>
              <a:endCxn id="55" idx="3"/>
            </p:cNvCxnSpPr>
            <p:nvPr/>
          </p:nvCxnSpPr>
          <p:spPr>
            <a:xfrm flipH="1">
              <a:off x="7558795" y="4308827"/>
              <a:ext cx="387565" cy="653457"/>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98C0B79-64A8-8D45-963F-FF01100D1908}"/>
                </a:ext>
              </a:extLst>
            </p:cNvPr>
            <p:cNvCxnSpPr>
              <a:cxnSpLocks/>
              <a:stCxn id="44" idx="1"/>
              <a:endCxn id="55" idx="3"/>
            </p:cNvCxnSpPr>
            <p:nvPr/>
          </p:nvCxnSpPr>
          <p:spPr>
            <a:xfrm flipH="1" flipV="1">
              <a:off x="7558795" y="4962284"/>
              <a:ext cx="387566" cy="33465"/>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FC94D74-F3EB-904C-9DDC-A0E1C35886E0}"/>
                </a:ext>
              </a:extLst>
            </p:cNvPr>
            <p:cNvCxnSpPr>
              <a:cxnSpLocks/>
              <a:stCxn id="46" idx="1"/>
              <a:endCxn id="55" idx="3"/>
            </p:cNvCxnSpPr>
            <p:nvPr/>
          </p:nvCxnSpPr>
          <p:spPr>
            <a:xfrm flipH="1" flipV="1">
              <a:off x="7558795" y="4962284"/>
              <a:ext cx="387565" cy="682458"/>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7C2C615-F865-AC4A-8DC2-A31D588ACA63}"/>
                </a:ext>
              </a:extLst>
            </p:cNvPr>
            <p:cNvCxnSpPr>
              <a:cxnSpLocks/>
              <a:stCxn id="48" idx="1"/>
              <a:endCxn id="55" idx="3"/>
            </p:cNvCxnSpPr>
            <p:nvPr/>
          </p:nvCxnSpPr>
          <p:spPr>
            <a:xfrm flipH="1" flipV="1">
              <a:off x="7558795" y="4962284"/>
              <a:ext cx="387564" cy="1331451"/>
            </a:xfrm>
            <a:prstGeom prst="line">
              <a:avLst/>
            </a:prstGeom>
            <a:ln w="28575">
              <a:solidFill>
                <a:srgbClr val="FF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548ED36A-314F-B54B-9595-A0D6FD85C33D}"/>
                </a:ext>
              </a:extLst>
            </p:cNvPr>
            <p:cNvSpPr txBox="1"/>
            <p:nvPr/>
          </p:nvSpPr>
          <p:spPr>
            <a:xfrm>
              <a:off x="10282450" y="5754025"/>
              <a:ext cx="1848968" cy="1061829"/>
            </a:xfrm>
            <a:prstGeom prst="rect">
              <a:avLst/>
            </a:prstGeom>
            <a:noFill/>
          </p:spPr>
          <p:txBody>
            <a:bodyPr wrap="square" rtlCol="0">
              <a:spAutoFit/>
            </a:bodyPr>
            <a:lstStyle/>
            <a:p>
              <a:r>
                <a:rPr lang="en-US" sz="900" b="1" dirty="0"/>
                <a:t>Note</a:t>
              </a:r>
              <a:r>
                <a:rPr lang="en-US" sz="900" dirty="0"/>
                <a:t>: While programmatically they </a:t>
              </a:r>
            </a:p>
            <a:p>
              <a:r>
                <a:rPr lang="en-US" sz="900" dirty="0"/>
                <a:t>are similar, socket FDs</a:t>
              </a:r>
            </a:p>
            <a:p>
              <a:r>
                <a:rPr lang="en-US" sz="900" dirty="0"/>
                <a:t>operate using different flows.</a:t>
              </a:r>
            </a:p>
            <a:p>
              <a:br>
                <a:rPr lang="en-US" sz="900" dirty="0"/>
              </a:br>
              <a:r>
                <a:rPr lang="en-US" sz="900" b="1" dirty="0"/>
                <a:t>Note</a:t>
              </a:r>
              <a:r>
                <a:rPr lang="en-US" sz="900" dirty="0"/>
                <a:t>: things are slightly different for non-addressable-storage (char devices)</a:t>
              </a:r>
            </a:p>
          </p:txBody>
        </p:sp>
      </p:grpSp>
      <p:sp>
        <p:nvSpPr>
          <p:cNvPr id="83" name="Rounded Rectangle 82">
            <a:extLst>
              <a:ext uri="{FF2B5EF4-FFF2-40B4-BE49-F238E27FC236}">
                <a16:creationId xmlns:a16="http://schemas.microsoft.com/office/drawing/2014/main" id="{8EF6B974-F42B-194F-99D7-82FF8FAEC64C}"/>
              </a:ext>
            </a:extLst>
          </p:cNvPr>
          <p:cNvSpPr/>
          <p:nvPr/>
        </p:nvSpPr>
        <p:spPr>
          <a:xfrm>
            <a:off x="784570" y="4995748"/>
            <a:ext cx="1262800" cy="780585"/>
          </a:xfrm>
          <a:prstGeom prst="roundRect">
            <a:avLst>
              <a:gd name="adj" fmla="val 632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t>Shape</a:t>
            </a:r>
            <a:endParaRPr lang="en-US" sz="900" b="1" dirty="0"/>
          </a:p>
        </p:txBody>
      </p:sp>
      <p:sp>
        <p:nvSpPr>
          <p:cNvPr id="85" name="Rounded Rectangle 84">
            <a:extLst>
              <a:ext uri="{FF2B5EF4-FFF2-40B4-BE49-F238E27FC236}">
                <a16:creationId xmlns:a16="http://schemas.microsoft.com/office/drawing/2014/main" id="{3593CBFA-0E4C-244E-BB70-B97C188AE27D}"/>
              </a:ext>
            </a:extLst>
          </p:cNvPr>
          <p:cNvSpPr/>
          <p:nvPr/>
        </p:nvSpPr>
        <p:spPr>
          <a:xfrm>
            <a:off x="2326151" y="4995747"/>
            <a:ext cx="1262800" cy="780585"/>
          </a:xfrm>
          <a:prstGeom prst="roundRect">
            <a:avLst>
              <a:gd name="adj" fmla="val 632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err="1"/>
              <a:t>Bufferness</a:t>
            </a:r>
            <a:endParaRPr lang="en-US" sz="900" b="1" dirty="0"/>
          </a:p>
        </p:txBody>
      </p:sp>
      <p:sp>
        <p:nvSpPr>
          <p:cNvPr id="87" name="Rounded Rectangle 86">
            <a:extLst>
              <a:ext uri="{FF2B5EF4-FFF2-40B4-BE49-F238E27FC236}">
                <a16:creationId xmlns:a16="http://schemas.microsoft.com/office/drawing/2014/main" id="{DE4D9AEF-358C-7240-8B38-923CBD6BFCB5}"/>
              </a:ext>
            </a:extLst>
          </p:cNvPr>
          <p:cNvSpPr/>
          <p:nvPr/>
        </p:nvSpPr>
        <p:spPr>
          <a:xfrm>
            <a:off x="3859873" y="4995746"/>
            <a:ext cx="1262800" cy="780585"/>
          </a:xfrm>
          <a:prstGeom prst="roundRect">
            <a:avLst>
              <a:gd name="adj" fmla="val 632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a:t>A/Sync</a:t>
            </a:r>
            <a:endParaRPr lang="en-US" sz="900" b="1" dirty="0"/>
          </a:p>
        </p:txBody>
      </p:sp>
      <p:sp>
        <p:nvSpPr>
          <p:cNvPr id="88" name="TextBox 87">
            <a:extLst>
              <a:ext uri="{FF2B5EF4-FFF2-40B4-BE49-F238E27FC236}">
                <a16:creationId xmlns:a16="http://schemas.microsoft.com/office/drawing/2014/main" id="{D5B5A602-112B-8F44-BAF7-41A5BB977D76}"/>
              </a:ext>
            </a:extLst>
          </p:cNvPr>
          <p:cNvSpPr txBox="1"/>
          <p:nvPr/>
        </p:nvSpPr>
        <p:spPr>
          <a:xfrm>
            <a:off x="1984047" y="4570871"/>
            <a:ext cx="1947008" cy="369332"/>
          </a:xfrm>
          <a:prstGeom prst="rect">
            <a:avLst/>
          </a:prstGeom>
          <a:noFill/>
        </p:spPr>
        <p:txBody>
          <a:bodyPr wrap="none" rtlCol="0">
            <a:spAutoFit/>
          </a:bodyPr>
          <a:lstStyle/>
          <a:p>
            <a:r>
              <a:rPr lang="en-US" dirty="0"/>
              <a:t>Discussion Context</a:t>
            </a:r>
          </a:p>
        </p:txBody>
      </p:sp>
      <p:sp>
        <p:nvSpPr>
          <p:cNvPr id="91" name="TextBox 90">
            <a:extLst>
              <a:ext uri="{FF2B5EF4-FFF2-40B4-BE49-F238E27FC236}">
                <a16:creationId xmlns:a16="http://schemas.microsoft.com/office/drawing/2014/main" id="{6A40C43C-66A1-BB49-8015-4F4E91592492}"/>
              </a:ext>
            </a:extLst>
          </p:cNvPr>
          <p:cNvSpPr txBox="1"/>
          <p:nvPr/>
        </p:nvSpPr>
        <p:spPr>
          <a:xfrm>
            <a:off x="1486153" y="5947486"/>
            <a:ext cx="3261701" cy="369332"/>
          </a:xfrm>
          <a:prstGeom prst="rect">
            <a:avLst/>
          </a:prstGeom>
          <a:noFill/>
        </p:spPr>
        <p:txBody>
          <a:bodyPr wrap="square" rtlCol="0">
            <a:spAutoFit/>
          </a:bodyPr>
          <a:lstStyle/>
          <a:p>
            <a:r>
              <a:rPr lang="en-US" sz="900" b="1" dirty="0"/>
              <a:t>Note</a:t>
            </a:r>
            <a:r>
              <a:rPr lang="en-US" sz="900" dirty="0"/>
              <a:t>: Socket write/write are always buffered. Among other things.</a:t>
            </a:r>
          </a:p>
        </p:txBody>
      </p:sp>
    </p:spTree>
    <p:extLst>
      <p:ext uri="{BB962C8B-B14F-4D97-AF65-F5344CB8AC3E}">
        <p14:creationId xmlns:p14="http://schemas.microsoft.com/office/powerpoint/2010/main" val="234854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7" grpId="0" animBg="1"/>
      <p:bldP spid="83" grpId="0" animBg="1"/>
      <p:bldP spid="85" grpId="0" animBg="1"/>
      <p:bldP spid="87" grpId="0" animBg="1"/>
      <p:bldP spid="88" grpId="0"/>
      <p:bldP spid="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9F731-623B-D944-9FF5-535AEA024952}"/>
              </a:ext>
            </a:extLst>
          </p:cNvPr>
          <p:cNvSpPr>
            <a:spLocks noGrp="1"/>
          </p:cNvSpPr>
          <p:nvPr>
            <p:ph type="title"/>
          </p:nvPr>
        </p:nvSpPr>
        <p:spPr/>
        <p:txBody>
          <a:bodyPr/>
          <a:lstStyle/>
          <a:p>
            <a:r>
              <a:rPr lang="en-US" dirty="0"/>
              <a:t>IO Shape</a:t>
            </a:r>
          </a:p>
        </p:txBody>
      </p:sp>
      <p:sp>
        <p:nvSpPr>
          <p:cNvPr id="5" name="Text Placeholder 4">
            <a:extLst>
              <a:ext uri="{FF2B5EF4-FFF2-40B4-BE49-F238E27FC236}">
                <a16:creationId xmlns:a16="http://schemas.microsoft.com/office/drawing/2014/main" id="{6BFB75B3-03EE-C54F-AD45-06BE40D4B05F}"/>
              </a:ext>
            </a:extLst>
          </p:cNvPr>
          <p:cNvSpPr>
            <a:spLocks noGrp="1"/>
          </p:cNvSpPr>
          <p:nvPr>
            <p:ph type="body" idx="1"/>
          </p:nvPr>
        </p:nvSpPr>
        <p:spPr/>
        <p:txBody>
          <a:bodyPr/>
          <a:lstStyle/>
          <a:p>
            <a:r>
              <a:rPr lang="en-US" i="1" dirty="0"/>
              <a:t>to vectorize IO or not to vector IO</a:t>
            </a:r>
            <a:r>
              <a:rPr lang="en-US" dirty="0"/>
              <a:t>.</a:t>
            </a:r>
          </a:p>
        </p:txBody>
      </p:sp>
    </p:spTree>
    <p:extLst>
      <p:ext uri="{BB962C8B-B14F-4D97-AF65-F5344CB8AC3E}">
        <p14:creationId xmlns:p14="http://schemas.microsoft.com/office/powerpoint/2010/main" val="203604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239FAB1-61F2-9A4A-90CB-6564B662C3B1}"/>
              </a:ext>
            </a:extLst>
          </p:cNvPr>
          <p:cNvSpPr txBox="1"/>
          <p:nvPr/>
        </p:nvSpPr>
        <p:spPr>
          <a:xfrm>
            <a:off x="0" y="-100359"/>
            <a:ext cx="3738331" cy="707886"/>
          </a:xfrm>
          <a:prstGeom prst="rect">
            <a:avLst/>
          </a:prstGeom>
          <a:noFill/>
        </p:spPr>
        <p:txBody>
          <a:bodyPr wrap="none" rtlCol="0">
            <a:spAutoFit/>
          </a:bodyPr>
          <a:lstStyle/>
          <a:p>
            <a:r>
              <a:rPr lang="en-US" sz="4000" b="1" dirty="0"/>
              <a:t>Non-Vectored IO</a:t>
            </a:r>
          </a:p>
        </p:txBody>
      </p:sp>
      <p:sp>
        <p:nvSpPr>
          <p:cNvPr id="2" name="TextBox 1">
            <a:extLst>
              <a:ext uri="{FF2B5EF4-FFF2-40B4-BE49-F238E27FC236}">
                <a16:creationId xmlns:a16="http://schemas.microsoft.com/office/drawing/2014/main" id="{1CF5A12F-91F5-E642-AE22-F34D8492D1F3}"/>
              </a:ext>
            </a:extLst>
          </p:cNvPr>
          <p:cNvSpPr txBox="1"/>
          <p:nvPr/>
        </p:nvSpPr>
        <p:spPr>
          <a:xfrm>
            <a:off x="457200" y="758283"/>
            <a:ext cx="4712572" cy="59093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a:t>
            </a:r>
          </a:p>
          <a:p>
            <a:r>
              <a:rPr lang="en-US" dirty="0"/>
              <a:t>char message[] = “Hello, World!”;</a:t>
            </a:r>
          </a:p>
          <a:p>
            <a:r>
              <a:rPr lang="en-US" dirty="0"/>
              <a:t>int f = open(&lt;path&gt;, O_CREAT); </a:t>
            </a:r>
          </a:p>
          <a:p>
            <a:r>
              <a:rPr lang="en-US" dirty="0"/>
              <a:t>if (f &lt; 0) </a:t>
            </a:r>
          </a:p>
          <a:p>
            <a:r>
              <a:rPr lang="en-US" dirty="0"/>
              <a:t>{ </a:t>
            </a:r>
          </a:p>
          <a:p>
            <a:r>
              <a:rPr lang="en-US" dirty="0"/>
              <a:t>   </a:t>
            </a:r>
            <a:r>
              <a:rPr lang="en-US" dirty="0" err="1"/>
              <a:t>perror</a:t>
            </a:r>
            <a:r>
              <a:rPr lang="en-US" dirty="0"/>
              <a:t>(“failed to open file”);</a:t>
            </a:r>
          </a:p>
          <a:p>
            <a:r>
              <a:rPr lang="en-US" dirty="0"/>
              <a:t>   </a:t>
            </a:r>
            <a:r>
              <a:rPr lang="en-US" dirty="0" err="1"/>
              <a:t>goto</a:t>
            </a:r>
            <a:r>
              <a:rPr lang="en-US" dirty="0"/>
              <a:t> fail;</a:t>
            </a:r>
          </a:p>
          <a:p>
            <a:r>
              <a:rPr lang="en-US" dirty="0"/>
              <a:t>} </a:t>
            </a:r>
          </a:p>
          <a:p>
            <a:endParaRPr lang="en-US" dirty="0"/>
          </a:p>
          <a:p>
            <a:r>
              <a:rPr lang="en-US" dirty="0"/>
              <a:t>int ret = write(f, message, </a:t>
            </a:r>
            <a:r>
              <a:rPr lang="en-US" dirty="0" err="1"/>
              <a:t>strnlen</a:t>
            </a:r>
            <a:r>
              <a:rPr lang="en-US" dirty="0"/>
              <a:t>(message, 12));</a:t>
            </a:r>
          </a:p>
          <a:p>
            <a:r>
              <a:rPr lang="en-US" dirty="0"/>
              <a:t>if ret &lt; 0 {</a:t>
            </a:r>
          </a:p>
          <a:p>
            <a:r>
              <a:rPr lang="en-US" dirty="0"/>
              <a:t>  </a:t>
            </a:r>
            <a:r>
              <a:rPr lang="en-US" dirty="0" err="1"/>
              <a:t>perror</a:t>
            </a:r>
            <a:r>
              <a:rPr lang="en-US" dirty="0"/>
              <a:t>(“failed to write”);</a:t>
            </a:r>
          </a:p>
          <a:p>
            <a:r>
              <a:rPr lang="en-US" dirty="0"/>
              <a:t>  </a:t>
            </a:r>
            <a:r>
              <a:rPr lang="en-US" dirty="0" err="1"/>
              <a:t>goto</a:t>
            </a:r>
            <a:r>
              <a:rPr lang="en-US" dirty="0"/>
              <a:t> fail;</a:t>
            </a:r>
          </a:p>
          <a:p>
            <a:r>
              <a:rPr lang="en-US" dirty="0"/>
              <a:t>}</a:t>
            </a:r>
          </a:p>
          <a:p>
            <a:r>
              <a:rPr lang="en-US" dirty="0"/>
              <a:t>done:</a:t>
            </a:r>
          </a:p>
          <a:p>
            <a:r>
              <a:rPr lang="en-US" dirty="0"/>
              <a:t>  </a:t>
            </a:r>
            <a:r>
              <a:rPr lang="en-US" dirty="0" err="1"/>
              <a:t>fsync</a:t>
            </a:r>
            <a:r>
              <a:rPr lang="en-US" dirty="0"/>
              <a:t>(f);</a:t>
            </a:r>
          </a:p>
          <a:p>
            <a:r>
              <a:rPr lang="en-US" dirty="0"/>
              <a:t>  close(f);</a:t>
            </a:r>
          </a:p>
          <a:p>
            <a:r>
              <a:rPr lang="en-US" dirty="0"/>
              <a:t>  return 0;</a:t>
            </a:r>
          </a:p>
          <a:p>
            <a:r>
              <a:rPr lang="en-US" dirty="0"/>
              <a:t>fail:</a:t>
            </a:r>
          </a:p>
          <a:p>
            <a:r>
              <a:rPr lang="en-US" dirty="0"/>
              <a:t>   return -1;</a:t>
            </a:r>
          </a:p>
          <a:p>
            <a:r>
              <a:rPr lang="en-US" dirty="0"/>
              <a:t>….</a:t>
            </a:r>
          </a:p>
        </p:txBody>
      </p:sp>
      <p:cxnSp>
        <p:nvCxnSpPr>
          <p:cNvPr id="37" name="Straight Connector 36">
            <a:extLst>
              <a:ext uri="{FF2B5EF4-FFF2-40B4-BE49-F238E27FC236}">
                <a16:creationId xmlns:a16="http://schemas.microsoft.com/office/drawing/2014/main" id="{6A71C94D-CB8A-DD4B-81FD-7BA4EF291002}"/>
              </a:ext>
            </a:extLst>
          </p:cNvPr>
          <p:cNvCxnSpPr>
            <a:cxnSpLocks/>
          </p:cNvCxnSpPr>
          <p:nvPr/>
        </p:nvCxnSpPr>
        <p:spPr>
          <a:xfrm flipH="1">
            <a:off x="2430966" y="2784461"/>
            <a:ext cx="556211" cy="549754"/>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F1432-AA87-8446-953C-9EFC271D502D}"/>
              </a:ext>
            </a:extLst>
          </p:cNvPr>
          <p:cNvSpPr txBox="1"/>
          <p:nvPr/>
        </p:nvSpPr>
        <p:spPr>
          <a:xfrm>
            <a:off x="2987177" y="2599795"/>
            <a:ext cx="1168910" cy="369332"/>
          </a:xfrm>
          <a:prstGeom prst="rect">
            <a:avLst/>
          </a:prstGeom>
          <a:noFill/>
        </p:spPr>
        <p:txBody>
          <a:bodyPr wrap="none" rtlCol="0">
            <a:spAutoFit/>
          </a:bodyPr>
          <a:lstStyle/>
          <a:p>
            <a:r>
              <a:rPr lang="en-US" dirty="0">
                <a:solidFill>
                  <a:srgbClr val="FF0000"/>
                </a:solidFill>
              </a:rPr>
              <a:t>one</a:t>
            </a:r>
            <a:r>
              <a:rPr lang="en-US" dirty="0"/>
              <a:t> </a:t>
            </a:r>
            <a:r>
              <a:rPr lang="en-US" dirty="0">
                <a:solidFill>
                  <a:srgbClr val="FF0000"/>
                </a:solidFill>
              </a:rPr>
              <a:t>buffer</a:t>
            </a:r>
          </a:p>
        </p:txBody>
      </p:sp>
      <p:cxnSp>
        <p:nvCxnSpPr>
          <p:cNvPr id="40" name="Straight Connector 39">
            <a:extLst>
              <a:ext uri="{FF2B5EF4-FFF2-40B4-BE49-F238E27FC236}">
                <a16:creationId xmlns:a16="http://schemas.microsoft.com/office/drawing/2014/main" id="{7389D1D8-46DF-B546-BE45-1185B0874B66}"/>
              </a:ext>
            </a:extLst>
          </p:cNvPr>
          <p:cNvCxnSpPr>
            <a:cxnSpLocks/>
            <a:stCxn id="10" idx="0"/>
          </p:cNvCxnSpPr>
          <p:nvPr/>
        </p:nvCxnSpPr>
        <p:spPr>
          <a:xfrm flipH="1" flipV="1">
            <a:off x="3293527" y="1496496"/>
            <a:ext cx="249202" cy="21433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4B1025-2AB8-0947-8EEB-2219D7362FF0}"/>
              </a:ext>
            </a:extLst>
          </p:cNvPr>
          <p:cNvSpPr txBox="1"/>
          <p:nvPr/>
        </p:nvSpPr>
        <p:spPr>
          <a:xfrm>
            <a:off x="2709071" y="1710826"/>
            <a:ext cx="1667316" cy="369332"/>
          </a:xfrm>
          <a:prstGeom prst="rect">
            <a:avLst/>
          </a:prstGeom>
          <a:noFill/>
        </p:spPr>
        <p:txBody>
          <a:bodyPr wrap="none" rtlCol="0">
            <a:spAutoFit/>
          </a:bodyPr>
          <a:lstStyle/>
          <a:p>
            <a:r>
              <a:rPr lang="en-US" dirty="0">
                <a:solidFill>
                  <a:srgbClr val="FF0000"/>
                </a:solidFill>
              </a:rPr>
              <a:t>File create hints</a:t>
            </a:r>
          </a:p>
        </p:txBody>
      </p:sp>
      <p:sp>
        <p:nvSpPr>
          <p:cNvPr id="12" name="TextBox 11">
            <a:extLst>
              <a:ext uri="{FF2B5EF4-FFF2-40B4-BE49-F238E27FC236}">
                <a16:creationId xmlns:a16="http://schemas.microsoft.com/office/drawing/2014/main" id="{BDB49918-E63F-2C4A-93C7-5225105511B0}"/>
              </a:ext>
            </a:extLst>
          </p:cNvPr>
          <p:cNvSpPr txBox="1"/>
          <p:nvPr/>
        </p:nvSpPr>
        <p:spPr>
          <a:xfrm>
            <a:off x="6004623" y="2513714"/>
            <a:ext cx="4581639" cy="175432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size_t</a:t>
            </a:r>
            <a:r>
              <a:rPr lang="en-US" dirty="0"/>
              <a:t> remaining = </a:t>
            </a:r>
            <a:r>
              <a:rPr lang="en-US" dirty="0" err="1"/>
              <a:t>strnlen</a:t>
            </a:r>
            <a:r>
              <a:rPr lang="en-US" dirty="0"/>
              <a:t>(message, 20);</a:t>
            </a:r>
          </a:p>
          <a:p>
            <a:r>
              <a:rPr lang="en-US" dirty="0"/>
              <a:t>do{</a:t>
            </a:r>
          </a:p>
          <a:p>
            <a:r>
              <a:rPr lang="en-US" dirty="0"/>
              <a:t>    </a:t>
            </a:r>
            <a:r>
              <a:rPr lang="en-US" dirty="0" err="1"/>
              <a:t>size_t</a:t>
            </a:r>
            <a:r>
              <a:rPr lang="en-US" dirty="0"/>
              <a:t> </a:t>
            </a:r>
            <a:r>
              <a:rPr lang="en-US" b="1" dirty="0"/>
              <a:t>written</a:t>
            </a:r>
            <a:r>
              <a:rPr lang="en-US" dirty="0"/>
              <a:t> = write(1, "Hello, World!", 12);</a:t>
            </a:r>
          </a:p>
          <a:p>
            <a:r>
              <a:rPr lang="en-US" dirty="0"/>
              <a:t>    if (written &lt; 0) return -1;  </a:t>
            </a:r>
          </a:p>
          <a:p>
            <a:r>
              <a:rPr lang="en-US" dirty="0"/>
              <a:t>    </a:t>
            </a:r>
            <a:r>
              <a:rPr lang="en-US" b="1" dirty="0"/>
              <a:t>remaining -= written;</a:t>
            </a:r>
          </a:p>
          <a:p>
            <a:r>
              <a:rPr lang="en-US" dirty="0"/>
              <a:t> }while(</a:t>
            </a:r>
            <a:r>
              <a:rPr lang="en-US" b="1" dirty="0"/>
              <a:t>remaining &gt; 0</a:t>
            </a:r>
            <a:r>
              <a:rPr lang="en-US" dirty="0"/>
              <a:t>);</a:t>
            </a:r>
          </a:p>
        </p:txBody>
      </p:sp>
      <p:cxnSp>
        <p:nvCxnSpPr>
          <p:cNvPr id="50" name="Straight Connector 49">
            <a:extLst>
              <a:ext uri="{FF2B5EF4-FFF2-40B4-BE49-F238E27FC236}">
                <a16:creationId xmlns:a16="http://schemas.microsoft.com/office/drawing/2014/main" id="{354CEE22-5C87-5F4E-875A-1CD85C8589B3}"/>
              </a:ext>
            </a:extLst>
          </p:cNvPr>
          <p:cNvCxnSpPr>
            <a:cxnSpLocks/>
            <a:endCxn id="12" idx="1"/>
          </p:cNvCxnSpPr>
          <p:nvPr/>
        </p:nvCxnSpPr>
        <p:spPr>
          <a:xfrm>
            <a:off x="5040351" y="3390877"/>
            <a:ext cx="964272"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BF791F-D1DC-3B42-9B92-9BC80F017488}"/>
              </a:ext>
            </a:extLst>
          </p:cNvPr>
          <p:cNvSpPr txBox="1"/>
          <p:nvPr/>
        </p:nvSpPr>
        <p:spPr>
          <a:xfrm>
            <a:off x="5620216" y="4761571"/>
            <a:ext cx="6367346" cy="923330"/>
          </a:xfrm>
          <a:prstGeom prst="rect">
            <a:avLst/>
          </a:prstGeom>
          <a:noFill/>
        </p:spPr>
        <p:txBody>
          <a:bodyPr wrap="square" rtlCol="0">
            <a:spAutoFit/>
          </a:bodyPr>
          <a:lstStyle/>
          <a:p>
            <a:r>
              <a:rPr lang="en-US" i="1" dirty="0"/>
              <a:t>Under certain conditions the call will return &lt; </a:t>
            </a:r>
            <a:r>
              <a:rPr lang="en-US" i="1" dirty="0" err="1"/>
              <a:t>len</a:t>
            </a:r>
            <a:r>
              <a:rPr lang="en-US" i="1" dirty="0"/>
              <a:t>. This is usually due to memory (page cache) pressure. You should always check the written v remaining. </a:t>
            </a:r>
            <a:r>
              <a:rPr lang="en-US" b="1" i="1" u="sng" dirty="0"/>
              <a:t>Yes, this also applies on all IO </a:t>
            </a:r>
            <a:r>
              <a:rPr lang="en-US" b="1" i="1" u="sng" dirty="0" err="1"/>
              <a:t>syscalls</a:t>
            </a:r>
            <a:endParaRPr lang="en-US" i="1" dirty="0"/>
          </a:p>
        </p:txBody>
      </p:sp>
    </p:spTree>
    <p:extLst>
      <p:ext uri="{BB962C8B-B14F-4D97-AF65-F5344CB8AC3E}">
        <p14:creationId xmlns:p14="http://schemas.microsoft.com/office/powerpoint/2010/main" val="387666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239FAB1-61F2-9A4A-90CB-6564B662C3B1}"/>
              </a:ext>
            </a:extLst>
          </p:cNvPr>
          <p:cNvSpPr txBox="1"/>
          <p:nvPr/>
        </p:nvSpPr>
        <p:spPr>
          <a:xfrm>
            <a:off x="0" y="-100359"/>
            <a:ext cx="2691571" cy="707886"/>
          </a:xfrm>
          <a:prstGeom prst="rect">
            <a:avLst/>
          </a:prstGeom>
          <a:noFill/>
        </p:spPr>
        <p:txBody>
          <a:bodyPr wrap="none" rtlCol="0">
            <a:spAutoFit/>
          </a:bodyPr>
          <a:lstStyle/>
          <a:p>
            <a:r>
              <a:rPr lang="en-US" sz="4000" b="1" dirty="0"/>
              <a:t>Vectored IO</a:t>
            </a:r>
          </a:p>
        </p:txBody>
      </p:sp>
      <p:sp>
        <p:nvSpPr>
          <p:cNvPr id="2" name="TextBox 1">
            <a:extLst>
              <a:ext uri="{FF2B5EF4-FFF2-40B4-BE49-F238E27FC236}">
                <a16:creationId xmlns:a16="http://schemas.microsoft.com/office/drawing/2014/main" id="{1CF5A12F-91F5-E642-AE22-F34D8492D1F3}"/>
              </a:ext>
            </a:extLst>
          </p:cNvPr>
          <p:cNvSpPr txBox="1"/>
          <p:nvPr/>
        </p:nvSpPr>
        <p:spPr>
          <a:xfrm>
            <a:off x="457199" y="758283"/>
            <a:ext cx="5076889" cy="57554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t>
            </a:r>
          </a:p>
          <a:p>
            <a:r>
              <a:rPr lang="en-US" sz="1200" dirty="0">
                <a:solidFill>
                  <a:schemeClr val="accent2">
                    <a:lumMod val="50000"/>
                  </a:schemeClr>
                </a:solidFill>
              </a:rPr>
              <a:t>&lt;snip: open file&gt;</a:t>
            </a:r>
            <a:endParaRPr lang="en-US" dirty="0">
              <a:solidFill>
                <a:schemeClr val="accent2">
                  <a:lumMod val="50000"/>
                </a:schemeClr>
              </a:solidFill>
            </a:endParaRPr>
          </a:p>
          <a:p>
            <a:r>
              <a:rPr lang="en-US" dirty="0"/>
              <a:t>char str0[] = ”Hello, ";</a:t>
            </a:r>
          </a:p>
          <a:p>
            <a:r>
              <a:rPr lang="en-US" dirty="0"/>
              <a:t>char str1[] = ”World\n";</a:t>
            </a:r>
          </a:p>
          <a:p>
            <a:endParaRPr lang="en-US" dirty="0"/>
          </a:p>
          <a:p>
            <a:r>
              <a:rPr lang="en-US" dirty="0"/>
              <a:t>struct </a:t>
            </a:r>
            <a:r>
              <a:rPr lang="en-US" dirty="0" err="1"/>
              <a:t>iovec</a:t>
            </a:r>
            <a:r>
              <a:rPr lang="en-US" dirty="0"/>
              <a:t> </a:t>
            </a:r>
            <a:r>
              <a:rPr lang="en-US" dirty="0" err="1"/>
              <a:t>iov</a:t>
            </a:r>
            <a:r>
              <a:rPr lang="en-US" dirty="0"/>
              <a:t>[2];</a:t>
            </a:r>
          </a:p>
          <a:p>
            <a:r>
              <a:rPr lang="en-US" dirty="0" err="1"/>
              <a:t>size_t</a:t>
            </a:r>
            <a:r>
              <a:rPr lang="en-US" dirty="0"/>
              <a:t> written;</a:t>
            </a:r>
          </a:p>
          <a:p>
            <a:endParaRPr lang="en-US" dirty="0"/>
          </a:p>
          <a:p>
            <a:endParaRPr lang="en-US" dirty="0"/>
          </a:p>
          <a:p>
            <a:r>
              <a:rPr lang="en-US" dirty="0" err="1"/>
              <a:t>iov</a:t>
            </a:r>
            <a:r>
              <a:rPr lang="en-US" dirty="0"/>
              <a:t>[0].</a:t>
            </a:r>
            <a:r>
              <a:rPr lang="en-US" dirty="0" err="1"/>
              <a:t>iov_base</a:t>
            </a:r>
            <a:r>
              <a:rPr lang="en-US" dirty="0"/>
              <a:t> = str0;</a:t>
            </a:r>
          </a:p>
          <a:p>
            <a:r>
              <a:rPr lang="en-US" dirty="0" err="1"/>
              <a:t>iov</a:t>
            </a:r>
            <a:r>
              <a:rPr lang="en-US" dirty="0"/>
              <a:t>[0].</a:t>
            </a:r>
            <a:r>
              <a:rPr lang="en-US" dirty="0" err="1"/>
              <a:t>iov_len</a:t>
            </a:r>
            <a:r>
              <a:rPr lang="en-US" dirty="0"/>
              <a:t> = </a:t>
            </a:r>
            <a:r>
              <a:rPr lang="en-US" dirty="0" err="1"/>
              <a:t>strnlen</a:t>
            </a:r>
            <a:r>
              <a:rPr lang="en-US" dirty="0"/>
              <a:t>(str0, </a:t>
            </a:r>
            <a:r>
              <a:rPr lang="en-US" dirty="0" err="1"/>
              <a:t>max_buf_size</a:t>
            </a:r>
            <a:r>
              <a:rPr lang="en-US" dirty="0"/>
              <a:t>);</a:t>
            </a:r>
          </a:p>
          <a:p>
            <a:r>
              <a:rPr lang="en-US" dirty="0" err="1"/>
              <a:t>iov</a:t>
            </a:r>
            <a:r>
              <a:rPr lang="en-US" dirty="0"/>
              <a:t>[1].</a:t>
            </a:r>
            <a:r>
              <a:rPr lang="en-US" dirty="0" err="1"/>
              <a:t>iov_base</a:t>
            </a:r>
            <a:r>
              <a:rPr lang="en-US" dirty="0"/>
              <a:t> = str1;</a:t>
            </a:r>
          </a:p>
          <a:p>
            <a:r>
              <a:rPr lang="en-US" dirty="0" err="1"/>
              <a:t>iov</a:t>
            </a:r>
            <a:r>
              <a:rPr lang="en-US" dirty="0"/>
              <a:t>[1].</a:t>
            </a:r>
            <a:r>
              <a:rPr lang="en-US" dirty="0" err="1"/>
              <a:t>iov_len</a:t>
            </a:r>
            <a:r>
              <a:rPr lang="en-US" dirty="0"/>
              <a:t> = </a:t>
            </a:r>
            <a:r>
              <a:rPr lang="en-US" dirty="0" err="1"/>
              <a:t>strnlen</a:t>
            </a:r>
            <a:r>
              <a:rPr lang="en-US" dirty="0"/>
              <a:t>(str1, </a:t>
            </a:r>
            <a:r>
              <a:rPr lang="en-US" dirty="0" err="1"/>
              <a:t>max_buf_size</a:t>
            </a:r>
            <a:r>
              <a:rPr lang="en-US" dirty="0"/>
              <a:t>);</a:t>
            </a:r>
          </a:p>
          <a:p>
            <a:endParaRPr lang="en-US" dirty="0"/>
          </a:p>
          <a:p>
            <a:r>
              <a:rPr lang="en-US" dirty="0"/>
              <a:t>… </a:t>
            </a:r>
          </a:p>
          <a:p>
            <a:r>
              <a:rPr lang="en-US" sz="1400" dirty="0">
                <a:solidFill>
                  <a:schemeClr val="accent2">
                    <a:lumMod val="50000"/>
                  </a:schemeClr>
                </a:solidFill>
              </a:rPr>
              <a:t>&lt;snip: crud to advance </a:t>
            </a:r>
            <a:r>
              <a:rPr lang="en-US" sz="1400" dirty="0" err="1">
                <a:solidFill>
                  <a:schemeClr val="accent2">
                    <a:lumMod val="50000"/>
                  </a:schemeClr>
                </a:solidFill>
              </a:rPr>
              <a:t>iov</a:t>
            </a:r>
            <a:r>
              <a:rPr lang="en-US" sz="1400" dirty="0">
                <a:solidFill>
                  <a:schemeClr val="accent2">
                    <a:lumMod val="50000"/>
                  </a:schemeClr>
                </a:solidFill>
              </a:rPr>
              <a:t>/count based on written&gt;</a:t>
            </a:r>
            <a:endParaRPr lang="en-US" dirty="0">
              <a:solidFill>
                <a:schemeClr val="accent2">
                  <a:lumMod val="50000"/>
                </a:schemeClr>
              </a:solidFill>
            </a:endParaRPr>
          </a:p>
          <a:p>
            <a:r>
              <a:rPr lang="en-US" b="1" u="sng" dirty="0"/>
              <a:t>written</a:t>
            </a:r>
            <a:r>
              <a:rPr lang="en-US" dirty="0"/>
              <a:t> = </a:t>
            </a:r>
            <a:r>
              <a:rPr lang="en-US" dirty="0" err="1"/>
              <a:t>writev</a:t>
            </a:r>
            <a:r>
              <a:rPr lang="en-US" dirty="0"/>
              <a:t>(</a:t>
            </a:r>
            <a:r>
              <a:rPr lang="en-US" dirty="0" err="1"/>
              <a:t>fd</a:t>
            </a:r>
            <a:r>
              <a:rPr lang="en-US" dirty="0"/>
              <a:t>, </a:t>
            </a:r>
            <a:r>
              <a:rPr lang="en-US" dirty="0" err="1"/>
              <a:t>iov</a:t>
            </a:r>
            <a:r>
              <a:rPr lang="en-US" dirty="0"/>
              <a:t>, 2);</a:t>
            </a:r>
          </a:p>
          <a:p>
            <a:r>
              <a:rPr lang="en-US" dirty="0"/>
              <a:t>…</a:t>
            </a:r>
          </a:p>
          <a:p>
            <a:r>
              <a:rPr lang="en-US" dirty="0" err="1"/>
              <a:t>fsync</a:t>
            </a:r>
            <a:r>
              <a:rPr lang="en-US" dirty="0"/>
              <a:t>(</a:t>
            </a:r>
            <a:r>
              <a:rPr lang="en-US" dirty="0" err="1"/>
              <a:t>fd</a:t>
            </a:r>
            <a:r>
              <a:rPr lang="en-US" dirty="0"/>
              <a:t>);</a:t>
            </a:r>
          </a:p>
          <a:p>
            <a:r>
              <a:rPr lang="en-US" dirty="0"/>
              <a:t>return 0;</a:t>
            </a:r>
          </a:p>
          <a:p>
            <a:r>
              <a:rPr lang="en-US" dirty="0"/>
              <a:t>….</a:t>
            </a:r>
          </a:p>
        </p:txBody>
      </p:sp>
      <p:cxnSp>
        <p:nvCxnSpPr>
          <p:cNvPr id="40" name="Straight Connector 39">
            <a:extLst>
              <a:ext uri="{FF2B5EF4-FFF2-40B4-BE49-F238E27FC236}">
                <a16:creationId xmlns:a16="http://schemas.microsoft.com/office/drawing/2014/main" id="{7389D1D8-46DF-B546-BE45-1185B0874B66}"/>
              </a:ext>
            </a:extLst>
          </p:cNvPr>
          <p:cNvCxnSpPr>
            <a:cxnSpLocks/>
          </p:cNvCxnSpPr>
          <p:nvPr/>
        </p:nvCxnSpPr>
        <p:spPr>
          <a:xfrm flipH="1" flipV="1">
            <a:off x="2691571" y="5296829"/>
            <a:ext cx="910273" cy="62447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4B1025-2AB8-0947-8EEB-2219D7362FF0}"/>
              </a:ext>
            </a:extLst>
          </p:cNvPr>
          <p:cNvSpPr txBox="1"/>
          <p:nvPr/>
        </p:nvSpPr>
        <p:spPr>
          <a:xfrm>
            <a:off x="3081301" y="5867374"/>
            <a:ext cx="1837170" cy="369332"/>
          </a:xfrm>
          <a:prstGeom prst="rect">
            <a:avLst/>
          </a:prstGeom>
          <a:noFill/>
        </p:spPr>
        <p:txBody>
          <a:bodyPr wrap="none" rtlCol="0">
            <a:spAutoFit/>
          </a:bodyPr>
          <a:lstStyle/>
          <a:p>
            <a:r>
              <a:rPr lang="en-US" dirty="0">
                <a:solidFill>
                  <a:srgbClr val="FF0000"/>
                </a:solidFill>
              </a:rPr>
              <a:t>buffer list + count</a:t>
            </a:r>
          </a:p>
        </p:txBody>
      </p:sp>
      <p:sp>
        <p:nvSpPr>
          <p:cNvPr id="8" name="TextBox 7">
            <a:extLst>
              <a:ext uri="{FF2B5EF4-FFF2-40B4-BE49-F238E27FC236}">
                <a16:creationId xmlns:a16="http://schemas.microsoft.com/office/drawing/2014/main" id="{C0FE4ABE-DD99-EA49-99EB-7EA38BD8AF34}"/>
              </a:ext>
            </a:extLst>
          </p:cNvPr>
          <p:cNvSpPr txBox="1"/>
          <p:nvPr/>
        </p:nvSpPr>
        <p:spPr>
          <a:xfrm>
            <a:off x="3400969" y="1993612"/>
            <a:ext cx="1867371" cy="646331"/>
          </a:xfrm>
          <a:prstGeom prst="rect">
            <a:avLst/>
          </a:prstGeom>
          <a:noFill/>
        </p:spPr>
        <p:txBody>
          <a:bodyPr wrap="none" rtlCol="0">
            <a:spAutoFit/>
          </a:bodyPr>
          <a:lstStyle/>
          <a:p>
            <a:r>
              <a:rPr lang="en-US" dirty="0">
                <a:solidFill>
                  <a:srgbClr val="FF0000"/>
                </a:solidFill>
              </a:rPr>
              <a:t>each is pointer to </a:t>
            </a:r>
          </a:p>
          <a:p>
            <a:r>
              <a:rPr lang="en-US" dirty="0">
                <a:solidFill>
                  <a:srgbClr val="FF0000"/>
                </a:solidFill>
              </a:rPr>
              <a:t>Buffer + </a:t>
            </a:r>
            <a:r>
              <a:rPr lang="en-US" dirty="0" err="1">
                <a:solidFill>
                  <a:srgbClr val="FF0000"/>
                </a:solidFill>
              </a:rPr>
              <a:t>len</a:t>
            </a:r>
            <a:endParaRPr lang="en-US" dirty="0">
              <a:solidFill>
                <a:srgbClr val="FF0000"/>
              </a:solidFill>
            </a:endParaRPr>
          </a:p>
        </p:txBody>
      </p:sp>
      <p:cxnSp>
        <p:nvCxnSpPr>
          <p:cNvPr id="17" name="Straight Connector 16">
            <a:extLst>
              <a:ext uri="{FF2B5EF4-FFF2-40B4-BE49-F238E27FC236}">
                <a16:creationId xmlns:a16="http://schemas.microsoft.com/office/drawing/2014/main" id="{FF5FADFD-1646-AF4C-8447-F22A92F03030}"/>
              </a:ext>
            </a:extLst>
          </p:cNvPr>
          <p:cNvCxnSpPr>
            <a:cxnSpLocks/>
          </p:cNvCxnSpPr>
          <p:nvPr/>
        </p:nvCxnSpPr>
        <p:spPr>
          <a:xfrm flipH="1">
            <a:off x="3400969" y="2715321"/>
            <a:ext cx="711861" cy="507827"/>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C8D8A0-61CE-A645-ACED-D495951C34BC}"/>
              </a:ext>
            </a:extLst>
          </p:cNvPr>
          <p:cNvSpPr txBox="1"/>
          <p:nvPr/>
        </p:nvSpPr>
        <p:spPr>
          <a:xfrm>
            <a:off x="6144322" y="769434"/>
            <a:ext cx="5590479" cy="3139321"/>
          </a:xfrm>
          <a:prstGeom prst="rect">
            <a:avLst/>
          </a:prstGeom>
          <a:noFill/>
        </p:spPr>
        <p:txBody>
          <a:bodyPr wrap="square" rtlCol="0">
            <a:spAutoFit/>
          </a:bodyPr>
          <a:lstStyle/>
          <a:p>
            <a:r>
              <a:rPr lang="en-US" i="1" dirty="0"/>
              <a:t>{</a:t>
            </a:r>
            <a:r>
              <a:rPr lang="en-US" i="1" dirty="0" err="1"/>
              <a:t>read,write,send</a:t>
            </a:r>
            <a:r>
              <a:rPr lang="en-US" i="1" dirty="0"/>
              <a:t>}v(2)</a:t>
            </a:r>
            <a:r>
              <a:rPr lang="en-US" dirty="0"/>
              <a:t> operate on vector of buffers not a single buffer. That works well for </a:t>
            </a:r>
            <a:r>
              <a:rPr lang="en-US" b="1" u="sng" dirty="0"/>
              <a:t>atomic</a:t>
            </a:r>
            <a:r>
              <a:rPr lang="en-US" dirty="0"/>
              <a:t> (very dangerous word here) operation against scattered buffers.</a:t>
            </a:r>
          </a:p>
          <a:p>
            <a:endParaRPr lang="en-US" dirty="0"/>
          </a:p>
          <a:p>
            <a:r>
              <a:rPr lang="en-US" dirty="0"/>
              <a:t>Like write(2)/read(2) </a:t>
            </a:r>
            <a:r>
              <a:rPr lang="en-US" dirty="0" err="1"/>
              <a:t>writev</a:t>
            </a:r>
            <a:r>
              <a:rPr lang="en-US" dirty="0"/>
              <a:t>(2) and </a:t>
            </a:r>
            <a:r>
              <a:rPr lang="en-US" dirty="0" err="1"/>
              <a:t>readv</a:t>
            </a:r>
            <a:r>
              <a:rPr lang="en-US" dirty="0"/>
              <a:t>(2) can return less than target lengths. Handling for advancing the </a:t>
            </a:r>
            <a:r>
              <a:rPr lang="en-US" dirty="0" err="1"/>
              <a:t>iovec</a:t>
            </a:r>
            <a:endParaRPr lang="en-US" dirty="0"/>
          </a:p>
          <a:p>
            <a:r>
              <a:rPr lang="en-US" dirty="0"/>
              <a:t>pointer has been snipped.</a:t>
            </a:r>
          </a:p>
          <a:p>
            <a:endParaRPr lang="en-US" dirty="0"/>
          </a:p>
          <a:p>
            <a:r>
              <a:rPr lang="en-US" dirty="0"/>
              <a:t>IO </a:t>
            </a:r>
            <a:r>
              <a:rPr lang="en-US" dirty="0" err="1"/>
              <a:t>syscalls</a:t>
            </a:r>
            <a:r>
              <a:rPr lang="en-US" dirty="0"/>
              <a:t> start or end by copying from </a:t>
            </a:r>
            <a:r>
              <a:rPr lang="en-US" dirty="0" err="1"/>
              <a:t>userspace</a:t>
            </a:r>
            <a:r>
              <a:rPr lang="en-US" dirty="0"/>
              <a:t> into kernel memory*. That does not mean you can operate on the buffer until the call is returned.</a:t>
            </a:r>
          </a:p>
        </p:txBody>
      </p:sp>
    </p:spTree>
    <p:extLst>
      <p:ext uri="{BB962C8B-B14F-4D97-AF65-F5344CB8AC3E}">
        <p14:creationId xmlns:p14="http://schemas.microsoft.com/office/powerpoint/2010/main" val="1763831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99F731-623B-D944-9FF5-535AEA024952}"/>
              </a:ext>
            </a:extLst>
          </p:cNvPr>
          <p:cNvSpPr>
            <a:spLocks noGrp="1"/>
          </p:cNvSpPr>
          <p:nvPr>
            <p:ph type="title"/>
          </p:nvPr>
        </p:nvSpPr>
        <p:spPr/>
        <p:txBody>
          <a:bodyPr/>
          <a:lstStyle/>
          <a:p>
            <a:r>
              <a:rPr lang="en-US" dirty="0"/>
              <a:t>IO </a:t>
            </a:r>
            <a:r>
              <a:rPr lang="en-US" dirty="0" err="1"/>
              <a:t>Bufferness</a:t>
            </a:r>
            <a:endParaRPr lang="en-US" dirty="0"/>
          </a:p>
        </p:txBody>
      </p:sp>
      <p:sp>
        <p:nvSpPr>
          <p:cNvPr id="5" name="Text Placeholder 4">
            <a:extLst>
              <a:ext uri="{FF2B5EF4-FFF2-40B4-BE49-F238E27FC236}">
                <a16:creationId xmlns:a16="http://schemas.microsoft.com/office/drawing/2014/main" id="{6BFB75B3-03EE-C54F-AD45-06BE40D4B05F}"/>
              </a:ext>
            </a:extLst>
          </p:cNvPr>
          <p:cNvSpPr>
            <a:spLocks noGrp="1"/>
          </p:cNvSpPr>
          <p:nvPr>
            <p:ph type="body" idx="1"/>
          </p:nvPr>
        </p:nvSpPr>
        <p:spPr/>
        <p:txBody>
          <a:bodyPr/>
          <a:lstStyle/>
          <a:p>
            <a:r>
              <a:rPr lang="en-US" dirty="0"/>
              <a:t>aka “</a:t>
            </a:r>
            <a:r>
              <a:rPr lang="en-US" i="1" dirty="0"/>
              <a:t>it is all lies”</a:t>
            </a:r>
            <a:r>
              <a:rPr lang="en-US" dirty="0"/>
              <a:t>.</a:t>
            </a:r>
          </a:p>
        </p:txBody>
      </p:sp>
    </p:spTree>
    <p:extLst>
      <p:ext uri="{BB962C8B-B14F-4D97-AF65-F5344CB8AC3E}">
        <p14:creationId xmlns:p14="http://schemas.microsoft.com/office/powerpoint/2010/main" val="392407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E4AAC2-DB7E-ED4E-96BE-B3D5E672B912}"/>
              </a:ext>
            </a:extLst>
          </p:cNvPr>
          <p:cNvSpPr>
            <a:spLocks noGrp="1"/>
          </p:cNvSpPr>
          <p:nvPr>
            <p:ph type="title"/>
          </p:nvPr>
        </p:nvSpPr>
        <p:spPr/>
        <p:txBody>
          <a:bodyPr/>
          <a:lstStyle/>
          <a:p>
            <a:pPr algn="ctr"/>
            <a:r>
              <a:rPr lang="en-US" dirty="0"/>
              <a:t>open(&lt;path&gt;, </a:t>
            </a:r>
            <a:r>
              <a:rPr lang="en-US" b="1" u="sng" dirty="0"/>
              <a:t>&lt;flags&gt;</a:t>
            </a:r>
            <a:r>
              <a:rPr lang="en-US" dirty="0"/>
              <a:t>, &lt;mode&gt;)</a:t>
            </a:r>
          </a:p>
        </p:txBody>
      </p:sp>
      <p:sp>
        <p:nvSpPr>
          <p:cNvPr id="5" name="Content Placeholder 4">
            <a:extLst>
              <a:ext uri="{FF2B5EF4-FFF2-40B4-BE49-F238E27FC236}">
                <a16:creationId xmlns:a16="http://schemas.microsoft.com/office/drawing/2014/main" id="{AF68627B-B205-A647-9CC0-42E88A518ACA}"/>
              </a:ext>
            </a:extLst>
          </p:cNvPr>
          <p:cNvSpPr>
            <a:spLocks noGrp="1"/>
          </p:cNvSpPr>
          <p:nvPr>
            <p:ph idx="1"/>
          </p:nvPr>
        </p:nvSpPr>
        <p:spPr>
          <a:xfrm>
            <a:off x="594360" y="2440939"/>
            <a:ext cx="5245100" cy="3675063"/>
          </a:xfrm>
        </p:spPr>
        <p:txBody>
          <a:bodyPr>
            <a:normAutofit fontScale="92500" lnSpcReduction="20000"/>
          </a:bodyPr>
          <a:lstStyle/>
          <a:p>
            <a:r>
              <a:rPr lang="en-US" dirty="0"/>
              <a:t>By default, all writes are buffered until </a:t>
            </a:r>
            <a:r>
              <a:rPr lang="en-US" dirty="0" err="1"/>
              <a:t>fsync</a:t>
            </a:r>
            <a:r>
              <a:rPr lang="en-US" dirty="0"/>
              <a:t>(2) is called (</a:t>
            </a:r>
            <a:r>
              <a:rPr lang="en-US" i="1" dirty="0"/>
              <a:t>that is a lie!</a:t>
            </a:r>
            <a:r>
              <a:rPr lang="en-US" dirty="0"/>
              <a:t>). Unless file was opened with O_SYNC.</a:t>
            </a:r>
          </a:p>
          <a:p>
            <a:r>
              <a:rPr lang="en-US" dirty="0"/>
              <a:t>O_SYNC guarantees that write call is returned when the device ack the write(</a:t>
            </a:r>
            <a:r>
              <a:rPr lang="en-US" i="1" dirty="0"/>
              <a:t>that is another lie!</a:t>
            </a:r>
            <a:r>
              <a:rPr lang="en-US" dirty="0"/>
              <a:t>).</a:t>
            </a:r>
          </a:p>
          <a:p>
            <a:r>
              <a:rPr lang="en-US" dirty="0"/>
              <a:t>O_DSYNC ignores metadata updates).</a:t>
            </a:r>
          </a:p>
          <a:p>
            <a:r>
              <a:rPr lang="en-US" dirty="0"/>
              <a:t>O_RSYNC ignores updating file access time on read(</a:t>
            </a:r>
            <a:r>
              <a:rPr lang="en-US" i="1" dirty="0"/>
              <a:t>another lie!</a:t>
            </a:r>
            <a:r>
              <a:rPr lang="en-US" dirty="0"/>
              <a:t>).</a:t>
            </a:r>
          </a:p>
          <a:p>
            <a:endParaRPr lang="en-US" dirty="0"/>
          </a:p>
        </p:txBody>
      </p:sp>
      <p:sp>
        <p:nvSpPr>
          <p:cNvPr id="6" name="Content Placeholder 4">
            <a:extLst>
              <a:ext uri="{FF2B5EF4-FFF2-40B4-BE49-F238E27FC236}">
                <a16:creationId xmlns:a16="http://schemas.microsoft.com/office/drawing/2014/main" id="{D01CE949-AA6F-E146-911F-FC0C0A731A3B}"/>
              </a:ext>
            </a:extLst>
          </p:cNvPr>
          <p:cNvSpPr txBox="1">
            <a:spLocks/>
          </p:cNvSpPr>
          <p:nvPr/>
        </p:nvSpPr>
        <p:spPr>
          <a:xfrm>
            <a:off x="594360" y="1798002"/>
            <a:ext cx="5245100"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O_SYNC/O_DSYNC/O_RSYNC</a:t>
            </a:r>
            <a:endParaRPr lang="en-US" dirty="0"/>
          </a:p>
        </p:txBody>
      </p:sp>
      <p:sp>
        <p:nvSpPr>
          <p:cNvPr id="8" name="Content Placeholder 4">
            <a:extLst>
              <a:ext uri="{FF2B5EF4-FFF2-40B4-BE49-F238E27FC236}">
                <a16:creationId xmlns:a16="http://schemas.microsoft.com/office/drawing/2014/main" id="{C1BE8015-9E94-6143-B28A-D10E63AF3174}"/>
              </a:ext>
            </a:extLst>
          </p:cNvPr>
          <p:cNvSpPr txBox="1">
            <a:spLocks/>
          </p:cNvSpPr>
          <p:nvPr/>
        </p:nvSpPr>
        <p:spPr>
          <a:xfrm>
            <a:off x="6283960" y="2440939"/>
            <a:ext cx="52451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Bypasses page cache.</a:t>
            </a:r>
          </a:p>
          <a:p>
            <a:pPr lvl="1"/>
            <a:r>
              <a:rPr lang="en-US" dirty="0"/>
              <a:t>On write: That is a lie*.</a:t>
            </a:r>
          </a:p>
          <a:p>
            <a:pPr lvl="1"/>
            <a:r>
              <a:rPr lang="en-US" dirty="0"/>
              <a:t>On Read: bypasses cached pages (page cache). And forces op to read from disk.</a:t>
            </a:r>
          </a:p>
          <a:p>
            <a:r>
              <a:rPr lang="en-US" dirty="0"/>
              <a:t>Note the memory alignment requirements* </a:t>
            </a:r>
          </a:p>
          <a:p>
            <a:endParaRPr lang="en-US" dirty="0"/>
          </a:p>
        </p:txBody>
      </p:sp>
      <p:sp>
        <p:nvSpPr>
          <p:cNvPr id="9" name="Content Placeholder 4">
            <a:extLst>
              <a:ext uri="{FF2B5EF4-FFF2-40B4-BE49-F238E27FC236}">
                <a16:creationId xmlns:a16="http://schemas.microsoft.com/office/drawing/2014/main" id="{DF73E3B0-1937-2D40-9D3B-6EEB4AE6AA07}"/>
              </a:ext>
            </a:extLst>
          </p:cNvPr>
          <p:cNvSpPr txBox="1">
            <a:spLocks/>
          </p:cNvSpPr>
          <p:nvPr/>
        </p:nvSpPr>
        <p:spPr>
          <a:xfrm>
            <a:off x="6283960" y="1798002"/>
            <a:ext cx="5245100" cy="474662"/>
          </a:xfrm>
          <a:prstGeom prst="rect">
            <a:avLst/>
          </a:prstGeom>
          <a:solidFill>
            <a:schemeClr val="accent2"/>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O_DIRECT</a:t>
            </a:r>
            <a:endParaRPr lang="en-US" dirty="0"/>
          </a:p>
        </p:txBody>
      </p:sp>
    </p:spTree>
    <p:extLst>
      <p:ext uri="{BB962C8B-B14F-4D97-AF65-F5344CB8AC3E}">
        <p14:creationId xmlns:p14="http://schemas.microsoft.com/office/powerpoint/2010/main" val="883394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18563</TotalTime>
  <Words>2752</Words>
  <Application>Microsoft Macintosh PowerPoint</Application>
  <PresentationFormat>Widescreen</PresentationFormat>
  <Paragraphs>293</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Helvetica Neue</vt:lpstr>
      <vt:lpstr>office theme</vt:lpstr>
      <vt:lpstr>[How Things Work]: Linux - IO</vt:lpstr>
      <vt:lpstr>Where we are. Where we are going. https://aka.ms/k8s/howthingswork https://github.com/khenidak/on-linux </vt:lpstr>
      <vt:lpstr>PowerPoint Presentation</vt:lpstr>
      <vt:lpstr>PowerPoint Presentation</vt:lpstr>
      <vt:lpstr>IO Shape</vt:lpstr>
      <vt:lpstr>PowerPoint Presentation</vt:lpstr>
      <vt:lpstr>PowerPoint Presentation</vt:lpstr>
      <vt:lpstr>IO Bufferness</vt:lpstr>
      <vt:lpstr>open(&lt;path&gt;, &lt;flags&gt;, &lt;mode&gt;)</vt:lpstr>
      <vt:lpstr>Dealing with the lies</vt:lpstr>
      <vt:lpstr>What about memory maps</vt:lpstr>
      <vt:lpstr>PowerPoint Presentation</vt:lpstr>
      <vt:lpstr>IO async</vt:lpstr>
      <vt:lpstr>To make things a little more confusing</vt:lpstr>
      <vt:lpstr>What exactly is “sync/async” vs “blocking/non blocking”? </vt:lpstr>
      <vt:lpstr>PowerPoint Presentation</vt:lpstr>
      <vt:lpstr>PowerPoint Presentation</vt:lpstr>
      <vt:lpstr>PowerPoint Presentation</vt:lpstr>
      <vt:lpstr>PowerPoint Presentation</vt:lpstr>
      <vt:lpstr>Demos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Khaled Henidak (KAL)</cp:lastModifiedBy>
  <cp:revision>7</cp:revision>
  <dcterms:created xsi:type="dcterms:W3CDTF">2021-11-29T17:40:27Z</dcterms:created>
  <dcterms:modified xsi:type="dcterms:W3CDTF">2022-01-14T19:23:57Z</dcterms:modified>
</cp:coreProperties>
</file>