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9" r:id="rId3"/>
    <p:sldId id="257" r:id="rId4"/>
    <p:sldId id="258" r:id="rId5"/>
    <p:sldId id="260" r:id="rId6"/>
    <p:sldId id="261" r:id="rId7"/>
    <p:sldId id="262" r:id="rId8"/>
    <p:sldId id="267" r:id="rId9"/>
    <p:sldId id="263" r:id="rId10"/>
    <p:sldId id="264" r:id="rId11"/>
    <p:sldId id="266" r:id="rId12"/>
    <p:sldId id="268" r:id="rId13"/>
    <p:sldId id="269" r:id="rId14"/>
    <p:sldId id="270" r:id="rId15"/>
    <p:sldId id="265"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881DA-9272-4242-B540-56032CBACA19}" type="datetimeFigureOut">
              <a:rPr lang="en-US" smtClean="0"/>
              <a:t>4/11/22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C1641-72A4-0847-AA57-96BF94BC1DC2}" type="slidenum">
              <a:rPr lang="en-US" smtClean="0"/>
              <a:t>‹#›</a:t>
            </a:fld>
            <a:endParaRPr lang="en-US"/>
          </a:p>
        </p:txBody>
      </p:sp>
    </p:spTree>
    <p:extLst>
      <p:ext uri="{BB962C8B-B14F-4D97-AF65-F5344CB8AC3E}">
        <p14:creationId xmlns:p14="http://schemas.microsoft.com/office/powerpoint/2010/main" val="394848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8C1641-72A4-0847-AA57-96BF94BC1DC2}" type="slidenum">
              <a:rPr lang="en-US" smtClean="0"/>
              <a:t>11</a:t>
            </a:fld>
            <a:endParaRPr lang="en-US"/>
          </a:p>
        </p:txBody>
      </p:sp>
    </p:spTree>
    <p:extLst>
      <p:ext uri="{BB962C8B-B14F-4D97-AF65-F5344CB8AC3E}">
        <p14:creationId xmlns:p14="http://schemas.microsoft.com/office/powerpoint/2010/main" val="113722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8C1641-72A4-0847-AA57-96BF94BC1DC2}" type="slidenum">
              <a:rPr lang="en-US" smtClean="0"/>
              <a:t>14</a:t>
            </a:fld>
            <a:endParaRPr lang="en-US"/>
          </a:p>
        </p:txBody>
      </p:sp>
    </p:spTree>
    <p:extLst>
      <p:ext uri="{BB962C8B-B14F-4D97-AF65-F5344CB8AC3E}">
        <p14:creationId xmlns:p14="http://schemas.microsoft.com/office/powerpoint/2010/main" val="134827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833A-421E-4759-1BBC-DF54CD8F4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C79325-8B5A-CE5D-D278-E6A25428B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DB2D9-7755-C8E6-51D7-9441FD5A4423}"/>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765F3617-03D7-D40C-71ED-38C8F57E0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ADD80-EC91-619A-9708-0F2A0D59D80C}"/>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408389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E613-90C6-7588-EDAA-523816E94C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90036B-7D87-94B7-1CBF-268A37B33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D225C-B6B1-F6A9-E76F-5F19698E24DC}"/>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BB33D3B3-7BFA-4D1A-E710-2D55C6C38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C511F-0622-09AC-BCAD-A29790A9AE70}"/>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89773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E6649-63C8-AE5D-0A9D-4D7BC0E1E5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AF22E4-7DC6-3792-C385-B81DAB216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B7107-9454-B82A-8C9A-77F0D9698CA1}"/>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6372D578-35A8-2D3B-6228-CCCB6E489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CF9F8-A377-4715-DDDF-9D1CD90FB23E}"/>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43445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3C0E-076C-C563-9D28-D250CDC43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1A3B5-BAF7-B68D-8A7A-6B8951246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D9535-3EE5-588D-6567-1EB168CA1371}"/>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CDED42A3-F9C8-EFCD-FA46-45162DE9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7DC48-064F-C7FA-43C4-DE23D5ECFDBF}"/>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348462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6BC5-6F8C-823C-06B8-A71BE118A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D277C6-9AB5-B9BD-1982-9A1760F9E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81D34-8602-C225-99B4-B325F65B623E}"/>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6BF453BE-C17B-A778-B165-54F9FCC05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7D7A8-3439-1759-C772-960A1E1068EF}"/>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309757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0885-939D-5BA0-6451-1FFEF9A985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0DA22-2A3A-8944-6365-4AE2EC596B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84D0ED-CE6A-7D60-EB38-FDDAD01D3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83194-6E11-76CB-AD79-ABC4A9134E96}"/>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6" name="Footer Placeholder 5">
            <a:extLst>
              <a:ext uri="{FF2B5EF4-FFF2-40B4-BE49-F238E27FC236}">
                <a16:creationId xmlns:a16="http://schemas.microsoft.com/office/drawing/2014/main" id="{1A79B543-97D0-55A1-C913-E0D2BA514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93D82-6EC2-C310-5017-D92655FCC15F}"/>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63383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5A10-260C-0400-BE3C-0D8F1719F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4F6A6C-0AC1-32D0-F45B-EB2ABE4E6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5A2328-2DCB-1356-570F-AE9A52623D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267EB4-63D4-139F-3AEA-4EFBA5009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0D5B6-8CD1-D96A-F195-1E244362D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7BCA7-5897-1674-5F52-7F38DA902F92}"/>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8" name="Footer Placeholder 7">
            <a:extLst>
              <a:ext uri="{FF2B5EF4-FFF2-40B4-BE49-F238E27FC236}">
                <a16:creationId xmlns:a16="http://schemas.microsoft.com/office/drawing/2014/main" id="{36A1F015-95E1-A42A-958E-5B49A7586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2F28D-1DF7-7F28-D4AC-FE9D6A16358D}"/>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25566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1572-5060-07CA-3B4B-629FBDE861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7237F6-E40E-437D-5440-1567A27C283A}"/>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4" name="Footer Placeholder 3">
            <a:extLst>
              <a:ext uri="{FF2B5EF4-FFF2-40B4-BE49-F238E27FC236}">
                <a16:creationId xmlns:a16="http://schemas.microsoft.com/office/drawing/2014/main" id="{1C8E7FC7-F247-1157-06AB-65655EE4DD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7065C-02AF-7F0A-F998-91FC1F364F66}"/>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295615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9692-55D9-3169-2298-49753741379A}"/>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3" name="Footer Placeholder 2">
            <a:extLst>
              <a:ext uri="{FF2B5EF4-FFF2-40B4-BE49-F238E27FC236}">
                <a16:creationId xmlns:a16="http://schemas.microsoft.com/office/drawing/2014/main" id="{EEB1587C-EC23-9A33-7683-2EB2BB14FE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ECD78C-6E31-96A3-CA5C-4736D3BE27A8}"/>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276714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48AA-D1DF-1B12-C5F9-F421FE818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D07185-F9C7-DC0B-BC34-F9A1BFFA8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23837-33CC-5192-BD96-74C3BEC17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96126-9299-7313-570B-8533E76A2A69}"/>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6" name="Footer Placeholder 5">
            <a:extLst>
              <a:ext uri="{FF2B5EF4-FFF2-40B4-BE49-F238E27FC236}">
                <a16:creationId xmlns:a16="http://schemas.microsoft.com/office/drawing/2014/main" id="{BA32763C-73C0-14CA-6A87-FF1B5DBCF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5550E-6C58-A365-0CEE-4F690C62B5B2}"/>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388387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FE8B-435D-E987-B1F1-CDA7F4F27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2C635-4AFD-CB83-E71C-775E066D8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E7E41-C08E-C3D8-4E97-D85C13B30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13DD1-BE91-C761-1026-BF8DBEC1CD42}"/>
              </a:ext>
            </a:extLst>
          </p:cNvPr>
          <p:cNvSpPr>
            <a:spLocks noGrp="1"/>
          </p:cNvSpPr>
          <p:nvPr>
            <p:ph type="dt" sz="half" idx="10"/>
          </p:nvPr>
        </p:nvSpPr>
        <p:spPr/>
        <p:txBody>
          <a:bodyPr/>
          <a:lstStyle/>
          <a:p>
            <a:fld id="{A2AC8645-27B0-BA49-8111-494489ED790A}" type="datetimeFigureOut">
              <a:rPr lang="en-US" smtClean="0"/>
              <a:t>4/7/22</a:t>
            </a:fld>
            <a:endParaRPr lang="en-US"/>
          </a:p>
        </p:txBody>
      </p:sp>
      <p:sp>
        <p:nvSpPr>
          <p:cNvPr id="6" name="Footer Placeholder 5">
            <a:extLst>
              <a:ext uri="{FF2B5EF4-FFF2-40B4-BE49-F238E27FC236}">
                <a16:creationId xmlns:a16="http://schemas.microsoft.com/office/drawing/2014/main" id="{38DBFC12-8CAC-DE2C-F3CC-E557CD58B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B2EA0-F714-53A6-4A61-AF9CAC91A6C7}"/>
              </a:ext>
            </a:extLst>
          </p:cNvPr>
          <p:cNvSpPr>
            <a:spLocks noGrp="1"/>
          </p:cNvSpPr>
          <p:nvPr>
            <p:ph type="sldNum" sz="quarter" idx="12"/>
          </p:nvPr>
        </p:nvSpPr>
        <p:spPr/>
        <p:txBody>
          <a:bodyPr/>
          <a:lstStyle/>
          <a:p>
            <a:fld id="{D848E06A-F496-174B-BDF4-F6DDA248F3E8}" type="slidenum">
              <a:rPr lang="en-US" smtClean="0"/>
              <a:t>‹#›</a:t>
            </a:fld>
            <a:endParaRPr lang="en-US"/>
          </a:p>
        </p:txBody>
      </p:sp>
    </p:spTree>
    <p:extLst>
      <p:ext uri="{BB962C8B-B14F-4D97-AF65-F5344CB8AC3E}">
        <p14:creationId xmlns:p14="http://schemas.microsoft.com/office/powerpoint/2010/main" val="251172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D7DB5D-7B03-A8DC-AFAD-CE154C42BC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2CFED-774C-353B-471B-0CE624F29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7BAC1-F86F-5F60-70B9-AA205E7DB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C8645-27B0-BA49-8111-494489ED790A}" type="datetimeFigureOut">
              <a:rPr lang="en-US" smtClean="0"/>
              <a:t>4/7/22</a:t>
            </a:fld>
            <a:endParaRPr lang="en-US"/>
          </a:p>
        </p:txBody>
      </p:sp>
      <p:sp>
        <p:nvSpPr>
          <p:cNvPr id="5" name="Footer Placeholder 4">
            <a:extLst>
              <a:ext uri="{FF2B5EF4-FFF2-40B4-BE49-F238E27FC236}">
                <a16:creationId xmlns:a16="http://schemas.microsoft.com/office/drawing/2014/main" id="{F699F736-80BA-01BC-82A2-C9BD2D9A0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8B269-A29B-94D6-743F-B674A8E6C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8E06A-F496-174B-BDF4-F6DDA248F3E8}" type="slidenum">
              <a:rPr lang="en-US" smtClean="0"/>
              <a:t>‹#›</a:t>
            </a:fld>
            <a:endParaRPr lang="en-US"/>
          </a:p>
        </p:txBody>
      </p:sp>
    </p:spTree>
    <p:extLst>
      <p:ext uri="{BB962C8B-B14F-4D97-AF65-F5344CB8AC3E}">
        <p14:creationId xmlns:p14="http://schemas.microsoft.com/office/powerpoint/2010/main" val="3135753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0xax.gitbooks.io/linux-insides/content/Boo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o_AIw9bGog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ccess.redhat.com/documentation/en-us/red_hat_enterprise_linux/8/html/configuring_basic_system_settings/working-with-systemd-targets_configuring-basic-system-setting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n-linux" TargetMode="External"/><Relationship Id="rId2" Type="http://schemas.openxmlformats.org/officeDocument/2006/relationships/hyperlink" Target="https://aka.ms/k8s/howthingswork"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de.launchpad.net/ubuntu/+source/linux-azure" TargetMode="External"/><Relationship Id="rId2" Type="http://schemas.openxmlformats.org/officeDocument/2006/relationships/hyperlink" Target="https://cdn.kernel.org/pub/linux/kernel/v5.x/linux-%3cversion%3e.tar.x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nix.stackexchange.com/questions/5518/what-is-the-difference-between-the-following-kernel-makefile-terms-vmlinux-v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AE73-1518-1252-DCA2-2C3551FDA45A}"/>
              </a:ext>
            </a:extLst>
          </p:cNvPr>
          <p:cNvSpPr>
            <a:spLocks noGrp="1"/>
          </p:cNvSpPr>
          <p:nvPr>
            <p:ph type="ctrTitle"/>
          </p:nvPr>
        </p:nvSpPr>
        <p:spPr/>
        <p:txBody>
          <a:bodyPr>
            <a:normAutofit/>
          </a:bodyPr>
          <a:lstStyle/>
          <a:p>
            <a:r>
              <a:rPr lang="en-US" sz="5400" dirty="0"/>
              <a:t>How Things Work: Linux</a:t>
            </a:r>
          </a:p>
        </p:txBody>
      </p:sp>
      <p:sp>
        <p:nvSpPr>
          <p:cNvPr id="3" name="Subtitle 2">
            <a:extLst>
              <a:ext uri="{FF2B5EF4-FFF2-40B4-BE49-F238E27FC236}">
                <a16:creationId xmlns:a16="http://schemas.microsoft.com/office/drawing/2014/main" id="{404B1921-CB12-6082-C3C8-8DE185434FF2}"/>
              </a:ext>
            </a:extLst>
          </p:cNvPr>
          <p:cNvSpPr>
            <a:spLocks noGrp="1"/>
          </p:cNvSpPr>
          <p:nvPr>
            <p:ph type="subTitle" idx="1"/>
          </p:nvPr>
        </p:nvSpPr>
        <p:spPr/>
        <p:txBody>
          <a:bodyPr/>
          <a:lstStyle/>
          <a:p>
            <a:pPr algn="l"/>
            <a:r>
              <a:rPr lang="en-US" dirty="0"/>
              <a:t>Building Linux</a:t>
            </a:r>
          </a:p>
          <a:p>
            <a:pPr algn="l"/>
            <a:r>
              <a:rPr lang="en-US" dirty="0"/>
              <a:t>@</a:t>
            </a:r>
            <a:r>
              <a:rPr lang="en-US" dirty="0" err="1"/>
              <a:t>khenidak</a:t>
            </a:r>
            <a:endParaRPr lang="en-US" dirty="0"/>
          </a:p>
        </p:txBody>
      </p:sp>
    </p:spTree>
    <p:extLst>
      <p:ext uri="{BB962C8B-B14F-4D97-AF65-F5344CB8AC3E}">
        <p14:creationId xmlns:p14="http://schemas.microsoft.com/office/powerpoint/2010/main" val="176259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Bootloader</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Perform multi-OS or multi kernel-image boot.</a:t>
            </a:r>
          </a:p>
          <a:p>
            <a:r>
              <a:rPr lang="en-US" dirty="0"/>
              <a:t>Understands file systems and partitions and thus can load OSs from specific partitions according to its configuration. </a:t>
            </a:r>
          </a:p>
          <a:p>
            <a:r>
              <a:rPr lang="en-US" dirty="0"/>
              <a:t>LILO v GRUB v GRUB2.</a:t>
            </a:r>
          </a:p>
          <a:p>
            <a:pPr lvl="1"/>
            <a:r>
              <a:rPr lang="en-US" dirty="0"/>
              <a:t>LILO was Linux specific bootloader before being replaced by GRUB-&gt;GRUB2. GRUB2 is current SOP (even when </a:t>
            </a:r>
            <a:r>
              <a:rPr lang="en-US" dirty="0" err="1"/>
              <a:t>systemd</a:t>
            </a:r>
            <a:r>
              <a:rPr lang="en-US" dirty="0"/>
              <a:t>-boot exists).</a:t>
            </a:r>
          </a:p>
          <a:p>
            <a:pPr lvl="1"/>
            <a:r>
              <a:rPr lang="en-US" dirty="0"/>
              <a:t>GRUB2 can load windows, BSD and Linux. </a:t>
            </a:r>
          </a:p>
          <a:p>
            <a:r>
              <a:rPr lang="en-US" dirty="0"/>
              <a:t>In all cases:</a:t>
            </a:r>
          </a:p>
          <a:p>
            <a:pPr lvl="1"/>
            <a:r>
              <a:rPr lang="en-US" dirty="0"/>
              <a:t>Bootloader loads the kernel and its </a:t>
            </a:r>
            <a:r>
              <a:rPr lang="en-US" dirty="0" err="1"/>
              <a:t>init</a:t>
            </a:r>
            <a:r>
              <a:rPr lang="en-US" dirty="0"/>
              <a:t> ram disk (</a:t>
            </a:r>
            <a:r>
              <a:rPr lang="en-US" dirty="0" err="1"/>
              <a:t>initrd</a:t>
            </a:r>
            <a:r>
              <a:rPr lang="en-US" dirty="0"/>
              <a:t>).</a:t>
            </a:r>
          </a:p>
          <a:p>
            <a:pPr lvl="1"/>
            <a:r>
              <a:rPr lang="en-US" dirty="0"/>
              <a:t>Bootloader runs the kernel image </a:t>
            </a:r>
            <a:r>
              <a:rPr lang="en-US" b="1" i="1" dirty="0"/>
              <a:t>passing in kernel image arguments</a:t>
            </a:r>
            <a:r>
              <a:rPr lang="en-US" dirty="0"/>
              <a:t>.</a:t>
            </a:r>
          </a:p>
        </p:txBody>
      </p:sp>
    </p:spTree>
    <p:extLst>
      <p:ext uri="{BB962C8B-B14F-4D97-AF65-F5344CB8AC3E}">
        <p14:creationId xmlns:p14="http://schemas.microsoft.com/office/powerpoint/2010/main" val="26839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3116448-939E-64C2-3FCD-9109BA3D3BE1}"/>
              </a:ext>
            </a:extLst>
          </p:cNvPr>
          <p:cNvCxnSpPr>
            <a:cxnSpLocks/>
          </p:cNvCxnSpPr>
          <p:nvPr/>
        </p:nvCxnSpPr>
        <p:spPr>
          <a:xfrm>
            <a:off x="104961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1A2CAE3-55A0-6D86-DDA1-C5ABCC7CF324}"/>
              </a:ext>
            </a:extLst>
          </p:cNvPr>
          <p:cNvSpPr txBox="1"/>
          <p:nvPr/>
        </p:nvSpPr>
        <p:spPr>
          <a:xfrm>
            <a:off x="1803133" y="4167875"/>
            <a:ext cx="625492" cy="369332"/>
          </a:xfrm>
          <a:prstGeom prst="rect">
            <a:avLst/>
          </a:prstGeom>
          <a:noFill/>
        </p:spPr>
        <p:txBody>
          <a:bodyPr wrap="none" rtlCol="0">
            <a:spAutoFit/>
          </a:bodyPr>
          <a:lstStyle/>
          <a:p>
            <a:r>
              <a:rPr lang="en-US" dirty="0"/>
              <a:t>BIOS</a:t>
            </a:r>
          </a:p>
        </p:txBody>
      </p:sp>
      <p:cxnSp>
        <p:nvCxnSpPr>
          <p:cNvPr id="7" name="Straight Arrow Connector 6">
            <a:extLst>
              <a:ext uri="{FF2B5EF4-FFF2-40B4-BE49-F238E27FC236}">
                <a16:creationId xmlns:a16="http://schemas.microsoft.com/office/drawing/2014/main" id="{F5E6FED7-FF0D-CE4F-6A67-0138C2C16217}"/>
              </a:ext>
            </a:extLst>
          </p:cNvPr>
          <p:cNvCxnSpPr>
            <a:cxnSpLocks/>
          </p:cNvCxnSpPr>
          <p:nvPr/>
        </p:nvCxnSpPr>
        <p:spPr>
          <a:xfrm>
            <a:off x="355759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C2700E-7D10-A8E4-D109-F3CC4A91ACB7}"/>
              </a:ext>
            </a:extLst>
          </p:cNvPr>
          <p:cNvSpPr txBox="1"/>
          <p:nvPr/>
        </p:nvSpPr>
        <p:spPr>
          <a:xfrm>
            <a:off x="4086730" y="4167875"/>
            <a:ext cx="1233030" cy="369332"/>
          </a:xfrm>
          <a:prstGeom prst="rect">
            <a:avLst/>
          </a:prstGeom>
          <a:noFill/>
        </p:spPr>
        <p:txBody>
          <a:bodyPr wrap="none" rtlCol="0">
            <a:spAutoFit/>
          </a:bodyPr>
          <a:lstStyle/>
          <a:p>
            <a:r>
              <a:rPr lang="en-US" dirty="0"/>
              <a:t>Bootloader</a:t>
            </a:r>
          </a:p>
        </p:txBody>
      </p:sp>
      <p:cxnSp>
        <p:nvCxnSpPr>
          <p:cNvPr id="10" name="Straight Arrow Connector 9">
            <a:extLst>
              <a:ext uri="{FF2B5EF4-FFF2-40B4-BE49-F238E27FC236}">
                <a16:creationId xmlns:a16="http://schemas.microsoft.com/office/drawing/2014/main" id="{B07CC3D4-ABEF-9E3E-B361-CA0F0F9B290F}"/>
              </a:ext>
            </a:extLst>
          </p:cNvPr>
          <p:cNvCxnSpPr>
            <a:cxnSpLocks/>
          </p:cNvCxnSpPr>
          <p:nvPr/>
        </p:nvCxnSpPr>
        <p:spPr>
          <a:xfrm>
            <a:off x="606557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3D730-4622-8AEC-2AE9-76DF23A3F1A6}"/>
              </a:ext>
            </a:extLst>
          </p:cNvPr>
          <p:cNvSpPr txBox="1"/>
          <p:nvPr/>
        </p:nvSpPr>
        <p:spPr>
          <a:xfrm>
            <a:off x="6610354" y="3429000"/>
            <a:ext cx="786434" cy="369332"/>
          </a:xfrm>
          <a:prstGeom prst="rect">
            <a:avLst/>
          </a:prstGeom>
          <a:noFill/>
        </p:spPr>
        <p:txBody>
          <a:bodyPr wrap="none" rtlCol="0">
            <a:spAutoFit/>
          </a:bodyPr>
          <a:lstStyle/>
          <a:p>
            <a:r>
              <a:rPr lang="en-US" dirty="0"/>
              <a:t>Kernel</a:t>
            </a:r>
          </a:p>
        </p:txBody>
      </p:sp>
      <p:cxnSp>
        <p:nvCxnSpPr>
          <p:cNvPr id="13" name="Straight Arrow Connector 12">
            <a:extLst>
              <a:ext uri="{FF2B5EF4-FFF2-40B4-BE49-F238E27FC236}">
                <a16:creationId xmlns:a16="http://schemas.microsoft.com/office/drawing/2014/main" id="{F02726FF-86D3-ABD5-8837-B015329F9BB7}"/>
              </a:ext>
            </a:extLst>
          </p:cNvPr>
          <p:cNvCxnSpPr>
            <a:cxnSpLocks/>
          </p:cNvCxnSpPr>
          <p:nvPr/>
        </p:nvCxnSpPr>
        <p:spPr>
          <a:xfrm>
            <a:off x="857355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CB0599-E5F8-F53F-175E-795926D04D1D}"/>
              </a:ext>
            </a:extLst>
          </p:cNvPr>
          <p:cNvSpPr txBox="1"/>
          <p:nvPr/>
        </p:nvSpPr>
        <p:spPr>
          <a:xfrm>
            <a:off x="9416048" y="3429000"/>
            <a:ext cx="494046" cy="369332"/>
          </a:xfrm>
          <a:prstGeom prst="rect">
            <a:avLst/>
          </a:prstGeom>
          <a:noFill/>
        </p:spPr>
        <p:txBody>
          <a:bodyPr wrap="none" rtlCol="0">
            <a:spAutoFit/>
          </a:bodyPr>
          <a:lstStyle/>
          <a:p>
            <a:r>
              <a:rPr lang="en-US" dirty="0"/>
              <a:t>Init</a:t>
            </a:r>
          </a:p>
        </p:txBody>
      </p:sp>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14291" y="14804"/>
            <a:ext cx="10515600" cy="470972"/>
          </a:xfrm>
        </p:spPr>
        <p:txBody>
          <a:bodyPr>
            <a:normAutofit fontScale="90000"/>
          </a:bodyPr>
          <a:lstStyle/>
          <a:p>
            <a:r>
              <a:rPr lang="en-US" dirty="0"/>
              <a:t>At a High Level</a:t>
            </a:r>
          </a:p>
        </p:txBody>
      </p:sp>
      <p:cxnSp>
        <p:nvCxnSpPr>
          <p:cNvPr id="17" name="Straight Arrow Connector 16">
            <a:extLst>
              <a:ext uri="{FF2B5EF4-FFF2-40B4-BE49-F238E27FC236}">
                <a16:creationId xmlns:a16="http://schemas.microsoft.com/office/drawing/2014/main" id="{9EC9E62D-CE43-B5D7-C48D-ED696F0EA860}"/>
              </a:ext>
            </a:extLst>
          </p:cNvPr>
          <p:cNvCxnSpPr>
            <a:cxnSpLocks/>
          </p:cNvCxnSpPr>
          <p:nvPr/>
        </p:nvCxnSpPr>
        <p:spPr>
          <a:xfrm flipV="1">
            <a:off x="2115879" y="2422495"/>
            <a:ext cx="0" cy="1535143"/>
          </a:xfrm>
          <a:prstGeom prst="straightConnector1">
            <a:avLst/>
          </a:prstGeom>
          <a:ln w="5715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CF23F6-7E74-65B2-BFCD-FBFF7B9DCE0C}"/>
              </a:ext>
            </a:extLst>
          </p:cNvPr>
          <p:cNvSpPr txBox="1"/>
          <p:nvPr/>
        </p:nvSpPr>
        <p:spPr>
          <a:xfrm>
            <a:off x="1001221" y="2402038"/>
            <a:ext cx="1033424" cy="738664"/>
          </a:xfrm>
          <a:prstGeom prst="rect">
            <a:avLst/>
          </a:prstGeom>
          <a:noFill/>
        </p:spPr>
        <p:txBody>
          <a:bodyPr wrap="none" rtlCol="0">
            <a:spAutoFit/>
          </a:bodyPr>
          <a:lstStyle/>
          <a:p>
            <a:r>
              <a:rPr lang="en-US" sz="1400" b="1" dirty="0"/>
              <a:t>1</a:t>
            </a:r>
            <a:r>
              <a:rPr lang="en-US" sz="1400" b="1" baseline="30000" dirty="0"/>
              <a:t>st</a:t>
            </a:r>
            <a:r>
              <a:rPr lang="en-US" sz="1400" b="1" dirty="0"/>
              <a:t> Stage</a:t>
            </a:r>
            <a:br>
              <a:rPr lang="en-US" sz="1400" dirty="0"/>
            </a:br>
            <a:r>
              <a:rPr lang="en-US" sz="1400" dirty="0"/>
              <a:t>Read config</a:t>
            </a:r>
            <a:br>
              <a:rPr lang="en-US" sz="1400" dirty="0"/>
            </a:br>
            <a:r>
              <a:rPr lang="en-US" sz="1400" dirty="0"/>
              <a:t>Self tests</a:t>
            </a:r>
          </a:p>
        </p:txBody>
      </p:sp>
      <p:sp>
        <p:nvSpPr>
          <p:cNvPr id="11" name="TextBox 10">
            <a:extLst>
              <a:ext uri="{FF2B5EF4-FFF2-40B4-BE49-F238E27FC236}">
                <a16:creationId xmlns:a16="http://schemas.microsoft.com/office/drawing/2014/main" id="{7E11D180-801C-DC39-2A20-DA7E13BD8D4C}"/>
              </a:ext>
            </a:extLst>
          </p:cNvPr>
          <p:cNvSpPr txBox="1"/>
          <p:nvPr/>
        </p:nvSpPr>
        <p:spPr>
          <a:xfrm>
            <a:off x="2147912" y="2412372"/>
            <a:ext cx="1356462" cy="523220"/>
          </a:xfrm>
          <a:prstGeom prst="rect">
            <a:avLst/>
          </a:prstGeom>
          <a:noFill/>
        </p:spPr>
        <p:txBody>
          <a:bodyPr wrap="none" rtlCol="0">
            <a:spAutoFit/>
          </a:bodyPr>
          <a:lstStyle/>
          <a:p>
            <a:r>
              <a:rPr lang="en-US" sz="1400" b="1" dirty="0"/>
              <a:t>2</a:t>
            </a:r>
            <a:r>
              <a:rPr lang="en-US" sz="1400" b="1" baseline="30000" dirty="0"/>
              <a:t>nd</a:t>
            </a:r>
            <a:r>
              <a:rPr lang="en-US" sz="1400" b="1" dirty="0"/>
              <a:t> Stage</a:t>
            </a:r>
            <a:br>
              <a:rPr lang="en-US" sz="1400" dirty="0"/>
            </a:br>
            <a:r>
              <a:rPr lang="en-US" sz="1400" dirty="0"/>
              <a:t>load bootloader</a:t>
            </a:r>
          </a:p>
        </p:txBody>
      </p:sp>
      <p:cxnSp>
        <p:nvCxnSpPr>
          <p:cNvPr id="18" name="Straight Arrow Connector 17">
            <a:extLst>
              <a:ext uri="{FF2B5EF4-FFF2-40B4-BE49-F238E27FC236}">
                <a16:creationId xmlns:a16="http://schemas.microsoft.com/office/drawing/2014/main" id="{CAFA4DC1-2D37-CB30-4D7F-811356C88558}"/>
              </a:ext>
            </a:extLst>
          </p:cNvPr>
          <p:cNvCxnSpPr>
            <a:cxnSpLocks/>
          </p:cNvCxnSpPr>
          <p:nvPr/>
        </p:nvCxnSpPr>
        <p:spPr>
          <a:xfrm flipV="1">
            <a:off x="4668579" y="2422495"/>
            <a:ext cx="0" cy="1535143"/>
          </a:xfrm>
          <a:prstGeom prst="straightConnector1">
            <a:avLst/>
          </a:prstGeom>
          <a:ln w="5715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BCFE6BB-B3C2-3EFE-2C03-462EBDCC62E2}"/>
              </a:ext>
            </a:extLst>
          </p:cNvPr>
          <p:cNvSpPr txBox="1"/>
          <p:nvPr/>
        </p:nvSpPr>
        <p:spPr>
          <a:xfrm>
            <a:off x="3512612" y="2446179"/>
            <a:ext cx="1463093" cy="577081"/>
          </a:xfrm>
          <a:prstGeom prst="rect">
            <a:avLst/>
          </a:prstGeom>
          <a:noFill/>
        </p:spPr>
        <p:txBody>
          <a:bodyPr wrap="square" rtlCol="0">
            <a:spAutoFit/>
          </a:bodyPr>
          <a:lstStyle/>
          <a:p>
            <a:pPr marL="285750" indent="-285750">
              <a:buFont typeface="Arial" panose="020B0604020202020204" pitchFamily="34" charset="0"/>
              <a:buChar char="•"/>
            </a:pPr>
            <a:r>
              <a:rPr lang="en-US" sz="1050" dirty="0"/>
              <a:t>Read config</a:t>
            </a:r>
          </a:p>
          <a:p>
            <a:pPr marL="285750" indent="-285750">
              <a:buFont typeface="Arial" panose="020B0604020202020204" pitchFamily="34" charset="0"/>
              <a:buChar char="•"/>
            </a:pPr>
            <a:r>
              <a:rPr lang="en-US" sz="1050" dirty="0"/>
              <a:t>Splash screen</a:t>
            </a:r>
          </a:p>
          <a:p>
            <a:pPr marL="285750" indent="-285750">
              <a:buFont typeface="Arial" panose="020B0604020202020204" pitchFamily="34" charset="0"/>
              <a:buChar char="•"/>
            </a:pPr>
            <a:r>
              <a:rPr lang="en-US" sz="1050" dirty="0"/>
              <a:t>Select kernel</a:t>
            </a:r>
          </a:p>
        </p:txBody>
      </p:sp>
      <p:sp>
        <p:nvSpPr>
          <p:cNvPr id="3" name="TextBox 2">
            <a:extLst>
              <a:ext uri="{FF2B5EF4-FFF2-40B4-BE49-F238E27FC236}">
                <a16:creationId xmlns:a16="http://schemas.microsoft.com/office/drawing/2014/main" id="{35D8521D-21F8-152A-24A3-6F5F03D4F807}"/>
              </a:ext>
            </a:extLst>
          </p:cNvPr>
          <p:cNvSpPr txBox="1"/>
          <p:nvPr/>
        </p:nvSpPr>
        <p:spPr>
          <a:xfrm>
            <a:off x="4668579" y="2453829"/>
            <a:ext cx="1463093" cy="577081"/>
          </a:xfrm>
          <a:prstGeom prst="rect">
            <a:avLst/>
          </a:prstGeom>
          <a:noFill/>
        </p:spPr>
        <p:txBody>
          <a:bodyPr wrap="square" rtlCol="0">
            <a:spAutoFit/>
          </a:bodyPr>
          <a:lstStyle/>
          <a:p>
            <a:pPr marL="285750" indent="-285750">
              <a:buFont typeface="Arial" panose="020B0604020202020204" pitchFamily="34" charset="0"/>
              <a:buChar char="•"/>
            </a:pPr>
            <a:r>
              <a:rPr lang="en-US" sz="1050" dirty="0"/>
              <a:t>Load kernel</a:t>
            </a:r>
          </a:p>
          <a:p>
            <a:pPr marL="285750" indent="-285750">
              <a:buFont typeface="Arial" panose="020B0604020202020204" pitchFamily="34" charset="0"/>
              <a:buChar char="•"/>
            </a:pPr>
            <a:r>
              <a:rPr lang="en-US" sz="1050" dirty="0"/>
              <a:t>Load </a:t>
            </a:r>
            <a:r>
              <a:rPr lang="en-US" sz="1050" dirty="0" err="1"/>
              <a:t>initrd</a:t>
            </a:r>
            <a:endParaRPr lang="en-US" sz="1050" dirty="0"/>
          </a:p>
          <a:p>
            <a:pPr marL="285750" indent="-285750">
              <a:buFont typeface="Arial" panose="020B0604020202020204" pitchFamily="34" charset="0"/>
              <a:buChar char="•"/>
            </a:pPr>
            <a:r>
              <a:rPr lang="en-US" sz="1050" dirty="0"/>
              <a:t>Pass </a:t>
            </a:r>
            <a:r>
              <a:rPr lang="en-US" sz="1050" dirty="0" err="1"/>
              <a:t>args</a:t>
            </a:r>
            <a:endParaRPr lang="en-US" sz="1050" dirty="0"/>
          </a:p>
        </p:txBody>
      </p:sp>
    </p:spTree>
    <p:extLst>
      <p:ext uri="{BB962C8B-B14F-4D97-AF65-F5344CB8AC3E}">
        <p14:creationId xmlns:p14="http://schemas.microsoft.com/office/powerpoint/2010/main" val="306260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Kernel + </a:t>
            </a:r>
            <a:r>
              <a:rPr lang="en-US" dirty="0" err="1"/>
              <a:t>initrd</a:t>
            </a:r>
            <a:endParaRPr lang="en-US" dirty="0"/>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Kernel is an optionally compressed image.  Kernel internal load sequence is complex and way beyond the scope of current discussion. But if you really want to know the details check this series: </a:t>
            </a:r>
            <a:r>
              <a:rPr lang="en-US" dirty="0">
                <a:hlinkClick r:id="rId2"/>
              </a:rPr>
              <a:t>https://0xax.gitbooks.io/linux-insides/content/Booting/</a:t>
            </a:r>
            <a:endParaRPr lang="en-US" dirty="0"/>
          </a:p>
          <a:p>
            <a:r>
              <a:rPr lang="en-US" dirty="0" err="1"/>
              <a:t>initrd</a:t>
            </a:r>
            <a:r>
              <a:rPr lang="en-US" dirty="0"/>
              <a:t> is an image referred to as “initial root/boot filesystem” that is available before the actual root file system (also referred to as 1</a:t>
            </a:r>
            <a:r>
              <a:rPr lang="en-US" baseline="30000" dirty="0"/>
              <a:t>st</a:t>
            </a:r>
            <a:r>
              <a:rPr lang="en-US" dirty="0"/>
              <a:t> stage boot). </a:t>
            </a:r>
            <a:r>
              <a:rPr lang="en-US" dirty="0" err="1"/>
              <a:t>Initrd</a:t>
            </a:r>
            <a:r>
              <a:rPr lang="en-US" dirty="0"/>
              <a:t> is used to load additional module, any specific configuration and mounting the root file system.</a:t>
            </a:r>
          </a:p>
          <a:p>
            <a:r>
              <a:rPr lang="en-US" dirty="0"/>
              <a:t>It is also the debug console if 1+ stage boot fails.</a:t>
            </a:r>
          </a:p>
          <a:p>
            <a:r>
              <a:rPr lang="en-US" dirty="0"/>
              <a:t>A boot sequence can end with </a:t>
            </a:r>
            <a:r>
              <a:rPr lang="en-US" dirty="0" err="1"/>
              <a:t>initrd</a:t>
            </a:r>
            <a:r>
              <a:rPr lang="en-US" dirty="0"/>
              <a:t> (e.g., embedded system or custom shape systems).</a:t>
            </a:r>
          </a:p>
          <a:p>
            <a:pPr marL="0" indent="0">
              <a:buNone/>
            </a:pPr>
            <a:endParaRPr lang="en-US" dirty="0"/>
          </a:p>
        </p:txBody>
      </p:sp>
    </p:spTree>
    <p:extLst>
      <p:ext uri="{BB962C8B-B14F-4D97-AF65-F5344CB8AC3E}">
        <p14:creationId xmlns:p14="http://schemas.microsoft.com/office/powerpoint/2010/main" val="133164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Init </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Kernel boot sequence ends by calling </a:t>
            </a:r>
            <a:r>
              <a:rPr lang="en-US" dirty="0" err="1"/>
              <a:t>init</a:t>
            </a:r>
            <a:r>
              <a:rPr lang="en-US" dirty="0"/>
              <a:t> proc (i.e., PID:1). When this process exists, the system is shutting down (or crashing if ended incorrectly). It is the only process where kernel will not send a signal to if it does not have a registered handler (hence </a:t>
            </a:r>
            <a:r>
              <a:rPr lang="en-US" dirty="0" err="1"/>
              <a:t>init</a:t>
            </a:r>
            <a:r>
              <a:rPr lang="en-US" dirty="0"/>
              <a:t> does not respond to </a:t>
            </a:r>
            <a:r>
              <a:rPr lang="en-US" dirty="0" err="1"/>
              <a:t>sigkill</a:t>
            </a:r>
            <a:r>
              <a:rPr lang="en-US" dirty="0"/>
              <a:t>).</a:t>
            </a:r>
          </a:p>
          <a:p>
            <a:r>
              <a:rPr lang="en-US" dirty="0"/>
              <a:t>Init is the root process and is responsible for:</a:t>
            </a:r>
          </a:p>
          <a:p>
            <a:pPr lvl="1"/>
            <a:r>
              <a:rPr lang="en-US" dirty="0"/>
              <a:t>Configuring the system (e.g., detecting and configuring network or various </a:t>
            </a:r>
            <a:r>
              <a:rPr lang="en-US" dirty="0" err="1"/>
              <a:t>cgroups</a:t>
            </a:r>
            <a:r>
              <a:rPr lang="en-US" dirty="0"/>
              <a:t> config)</a:t>
            </a:r>
          </a:p>
          <a:p>
            <a:pPr lvl="1"/>
            <a:r>
              <a:rPr lang="en-US" dirty="0"/>
              <a:t>Starting and </a:t>
            </a:r>
            <a:r>
              <a:rPr lang="en-US" i="1" dirty="0"/>
              <a:t>supervising</a:t>
            </a:r>
            <a:r>
              <a:rPr lang="en-US" dirty="0"/>
              <a:t> various services (e.g., </a:t>
            </a:r>
            <a:r>
              <a:rPr lang="en-US" dirty="0" err="1"/>
              <a:t>sshd</a:t>
            </a:r>
            <a:r>
              <a:rPr lang="en-US" dirty="0"/>
              <a:t>).</a:t>
            </a:r>
          </a:p>
          <a:p>
            <a:pPr lvl="1"/>
            <a:r>
              <a:rPr lang="en-US" dirty="0"/>
              <a:t>Mounting other filesystems and block devices. Specially those that require userspace assisting processes daemons (e.g., fuse || NBD).</a:t>
            </a:r>
          </a:p>
          <a:p>
            <a:r>
              <a:rPr lang="en-US" dirty="0"/>
              <a:t>The entire </a:t>
            </a:r>
            <a:r>
              <a:rPr lang="en-US" dirty="0" err="1"/>
              <a:t>init</a:t>
            </a:r>
            <a:r>
              <a:rPr lang="en-US" dirty="0"/>
              <a:t> can be replaced with a single application (e.g., the case of virtualized containers).</a:t>
            </a:r>
          </a:p>
          <a:p>
            <a:pPr marL="457200" lvl="1"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81437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3116448-939E-64C2-3FCD-9109BA3D3BE1}"/>
              </a:ext>
            </a:extLst>
          </p:cNvPr>
          <p:cNvCxnSpPr>
            <a:cxnSpLocks/>
          </p:cNvCxnSpPr>
          <p:nvPr/>
        </p:nvCxnSpPr>
        <p:spPr>
          <a:xfrm>
            <a:off x="104961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1A2CAE3-55A0-6D86-DDA1-C5ABCC7CF324}"/>
              </a:ext>
            </a:extLst>
          </p:cNvPr>
          <p:cNvSpPr txBox="1"/>
          <p:nvPr/>
        </p:nvSpPr>
        <p:spPr>
          <a:xfrm>
            <a:off x="1803133" y="4167875"/>
            <a:ext cx="625492" cy="369332"/>
          </a:xfrm>
          <a:prstGeom prst="rect">
            <a:avLst/>
          </a:prstGeom>
          <a:noFill/>
        </p:spPr>
        <p:txBody>
          <a:bodyPr wrap="none" rtlCol="0">
            <a:spAutoFit/>
          </a:bodyPr>
          <a:lstStyle/>
          <a:p>
            <a:r>
              <a:rPr lang="en-US" dirty="0"/>
              <a:t>BIOS</a:t>
            </a:r>
          </a:p>
        </p:txBody>
      </p:sp>
      <p:cxnSp>
        <p:nvCxnSpPr>
          <p:cNvPr id="7" name="Straight Arrow Connector 6">
            <a:extLst>
              <a:ext uri="{FF2B5EF4-FFF2-40B4-BE49-F238E27FC236}">
                <a16:creationId xmlns:a16="http://schemas.microsoft.com/office/drawing/2014/main" id="{F5E6FED7-FF0D-CE4F-6A67-0138C2C16217}"/>
              </a:ext>
            </a:extLst>
          </p:cNvPr>
          <p:cNvCxnSpPr>
            <a:cxnSpLocks/>
          </p:cNvCxnSpPr>
          <p:nvPr/>
        </p:nvCxnSpPr>
        <p:spPr>
          <a:xfrm>
            <a:off x="355759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C2700E-7D10-A8E4-D109-F3CC4A91ACB7}"/>
              </a:ext>
            </a:extLst>
          </p:cNvPr>
          <p:cNvSpPr txBox="1"/>
          <p:nvPr/>
        </p:nvSpPr>
        <p:spPr>
          <a:xfrm>
            <a:off x="4086730" y="4167875"/>
            <a:ext cx="1233030" cy="369332"/>
          </a:xfrm>
          <a:prstGeom prst="rect">
            <a:avLst/>
          </a:prstGeom>
          <a:noFill/>
        </p:spPr>
        <p:txBody>
          <a:bodyPr wrap="none" rtlCol="0">
            <a:spAutoFit/>
          </a:bodyPr>
          <a:lstStyle/>
          <a:p>
            <a:r>
              <a:rPr lang="en-US" dirty="0"/>
              <a:t>Bootloader</a:t>
            </a:r>
          </a:p>
        </p:txBody>
      </p:sp>
      <p:cxnSp>
        <p:nvCxnSpPr>
          <p:cNvPr id="10" name="Straight Arrow Connector 9">
            <a:extLst>
              <a:ext uri="{FF2B5EF4-FFF2-40B4-BE49-F238E27FC236}">
                <a16:creationId xmlns:a16="http://schemas.microsoft.com/office/drawing/2014/main" id="{B07CC3D4-ABEF-9E3E-B361-CA0F0F9B290F}"/>
              </a:ext>
            </a:extLst>
          </p:cNvPr>
          <p:cNvCxnSpPr>
            <a:cxnSpLocks/>
          </p:cNvCxnSpPr>
          <p:nvPr/>
        </p:nvCxnSpPr>
        <p:spPr>
          <a:xfrm>
            <a:off x="606557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3D730-4622-8AEC-2AE9-76DF23A3F1A6}"/>
              </a:ext>
            </a:extLst>
          </p:cNvPr>
          <p:cNvSpPr txBox="1"/>
          <p:nvPr/>
        </p:nvSpPr>
        <p:spPr>
          <a:xfrm>
            <a:off x="6610354" y="3429000"/>
            <a:ext cx="786434" cy="369332"/>
          </a:xfrm>
          <a:prstGeom prst="rect">
            <a:avLst/>
          </a:prstGeom>
          <a:noFill/>
        </p:spPr>
        <p:txBody>
          <a:bodyPr wrap="none" rtlCol="0">
            <a:spAutoFit/>
          </a:bodyPr>
          <a:lstStyle/>
          <a:p>
            <a:r>
              <a:rPr lang="en-US" dirty="0"/>
              <a:t>Kernel</a:t>
            </a:r>
          </a:p>
        </p:txBody>
      </p:sp>
      <p:cxnSp>
        <p:nvCxnSpPr>
          <p:cNvPr id="13" name="Straight Arrow Connector 12">
            <a:extLst>
              <a:ext uri="{FF2B5EF4-FFF2-40B4-BE49-F238E27FC236}">
                <a16:creationId xmlns:a16="http://schemas.microsoft.com/office/drawing/2014/main" id="{F02726FF-86D3-ABD5-8837-B015329F9BB7}"/>
              </a:ext>
            </a:extLst>
          </p:cNvPr>
          <p:cNvCxnSpPr>
            <a:cxnSpLocks/>
          </p:cNvCxnSpPr>
          <p:nvPr/>
        </p:nvCxnSpPr>
        <p:spPr>
          <a:xfrm>
            <a:off x="857355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CB0599-E5F8-F53F-175E-795926D04D1D}"/>
              </a:ext>
            </a:extLst>
          </p:cNvPr>
          <p:cNvSpPr txBox="1"/>
          <p:nvPr/>
        </p:nvSpPr>
        <p:spPr>
          <a:xfrm>
            <a:off x="9416048" y="3429000"/>
            <a:ext cx="494046" cy="369332"/>
          </a:xfrm>
          <a:prstGeom prst="rect">
            <a:avLst/>
          </a:prstGeom>
          <a:noFill/>
        </p:spPr>
        <p:txBody>
          <a:bodyPr wrap="none" rtlCol="0">
            <a:spAutoFit/>
          </a:bodyPr>
          <a:lstStyle/>
          <a:p>
            <a:r>
              <a:rPr lang="en-US" dirty="0"/>
              <a:t>Init</a:t>
            </a:r>
          </a:p>
        </p:txBody>
      </p:sp>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14291" y="14804"/>
            <a:ext cx="10515600" cy="470972"/>
          </a:xfrm>
        </p:spPr>
        <p:txBody>
          <a:bodyPr>
            <a:normAutofit fontScale="90000"/>
          </a:bodyPr>
          <a:lstStyle/>
          <a:p>
            <a:r>
              <a:rPr lang="en-US" dirty="0"/>
              <a:t>At a High Level</a:t>
            </a:r>
          </a:p>
        </p:txBody>
      </p:sp>
      <p:cxnSp>
        <p:nvCxnSpPr>
          <p:cNvPr id="17" name="Straight Arrow Connector 16">
            <a:extLst>
              <a:ext uri="{FF2B5EF4-FFF2-40B4-BE49-F238E27FC236}">
                <a16:creationId xmlns:a16="http://schemas.microsoft.com/office/drawing/2014/main" id="{9EC9E62D-CE43-B5D7-C48D-ED696F0EA860}"/>
              </a:ext>
            </a:extLst>
          </p:cNvPr>
          <p:cNvCxnSpPr>
            <a:cxnSpLocks/>
          </p:cNvCxnSpPr>
          <p:nvPr/>
        </p:nvCxnSpPr>
        <p:spPr>
          <a:xfrm flipV="1">
            <a:off x="2115879" y="2422495"/>
            <a:ext cx="0" cy="1535143"/>
          </a:xfrm>
          <a:prstGeom prst="straightConnector1">
            <a:avLst/>
          </a:prstGeom>
          <a:ln w="5715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CF23F6-7E74-65B2-BFCD-FBFF7B9DCE0C}"/>
              </a:ext>
            </a:extLst>
          </p:cNvPr>
          <p:cNvSpPr txBox="1"/>
          <p:nvPr/>
        </p:nvSpPr>
        <p:spPr>
          <a:xfrm>
            <a:off x="1001221" y="2402038"/>
            <a:ext cx="1033424" cy="738664"/>
          </a:xfrm>
          <a:prstGeom prst="rect">
            <a:avLst/>
          </a:prstGeom>
          <a:noFill/>
        </p:spPr>
        <p:txBody>
          <a:bodyPr wrap="none" rtlCol="0">
            <a:spAutoFit/>
          </a:bodyPr>
          <a:lstStyle/>
          <a:p>
            <a:r>
              <a:rPr lang="en-US" sz="1400" b="1" dirty="0"/>
              <a:t>1</a:t>
            </a:r>
            <a:r>
              <a:rPr lang="en-US" sz="1400" b="1" baseline="30000" dirty="0"/>
              <a:t>st</a:t>
            </a:r>
            <a:r>
              <a:rPr lang="en-US" sz="1400" b="1" dirty="0"/>
              <a:t> Stage</a:t>
            </a:r>
            <a:br>
              <a:rPr lang="en-US" sz="1400" dirty="0"/>
            </a:br>
            <a:r>
              <a:rPr lang="en-US" sz="1400" dirty="0"/>
              <a:t>Read config</a:t>
            </a:r>
            <a:br>
              <a:rPr lang="en-US" sz="1400" dirty="0"/>
            </a:br>
            <a:r>
              <a:rPr lang="en-US" sz="1400" dirty="0"/>
              <a:t>Self tests</a:t>
            </a:r>
          </a:p>
        </p:txBody>
      </p:sp>
      <p:sp>
        <p:nvSpPr>
          <p:cNvPr id="11" name="TextBox 10">
            <a:extLst>
              <a:ext uri="{FF2B5EF4-FFF2-40B4-BE49-F238E27FC236}">
                <a16:creationId xmlns:a16="http://schemas.microsoft.com/office/drawing/2014/main" id="{7E11D180-801C-DC39-2A20-DA7E13BD8D4C}"/>
              </a:ext>
            </a:extLst>
          </p:cNvPr>
          <p:cNvSpPr txBox="1"/>
          <p:nvPr/>
        </p:nvSpPr>
        <p:spPr>
          <a:xfrm>
            <a:off x="2147912" y="2412372"/>
            <a:ext cx="1356462" cy="523220"/>
          </a:xfrm>
          <a:prstGeom prst="rect">
            <a:avLst/>
          </a:prstGeom>
          <a:noFill/>
        </p:spPr>
        <p:txBody>
          <a:bodyPr wrap="none" rtlCol="0">
            <a:spAutoFit/>
          </a:bodyPr>
          <a:lstStyle/>
          <a:p>
            <a:r>
              <a:rPr lang="en-US" sz="1400" b="1" dirty="0"/>
              <a:t>2</a:t>
            </a:r>
            <a:r>
              <a:rPr lang="en-US" sz="1400" b="1" baseline="30000" dirty="0"/>
              <a:t>nd</a:t>
            </a:r>
            <a:r>
              <a:rPr lang="en-US" sz="1400" b="1" dirty="0"/>
              <a:t> Stage</a:t>
            </a:r>
            <a:br>
              <a:rPr lang="en-US" sz="1400" dirty="0"/>
            </a:br>
            <a:r>
              <a:rPr lang="en-US" sz="1400" dirty="0"/>
              <a:t>load bootloader</a:t>
            </a:r>
          </a:p>
        </p:txBody>
      </p:sp>
      <p:cxnSp>
        <p:nvCxnSpPr>
          <p:cNvPr id="18" name="Straight Arrow Connector 17">
            <a:extLst>
              <a:ext uri="{FF2B5EF4-FFF2-40B4-BE49-F238E27FC236}">
                <a16:creationId xmlns:a16="http://schemas.microsoft.com/office/drawing/2014/main" id="{CAFA4DC1-2D37-CB30-4D7F-811356C88558}"/>
              </a:ext>
            </a:extLst>
          </p:cNvPr>
          <p:cNvCxnSpPr>
            <a:cxnSpLocks/>
          </p:cNvCxnSpPr>
          <p:nvPr/>
        </p:nvCxnSpPr>
        <p:spPr>
          <a:xfrm flipV="1">
            <a:off x="4668579" y="2422495"/>
            <a:ext cx="0" cy="1535143"/>
          </a:xfrm>
          <a:prstGeom prst="straightConnector1">
            <a:avLst/>
          </a:prstGeom>
          <a:ln w="5715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BCFE6BB-B3C2-3EFE-2C03-462EBDCC62E2}"/>
              </a:ext>
            </a:extLst>
          </p:cNvPr>
          <p:cNvSpPr txBox="1"/>
          <p:nvPr/>
        </p:nvSpPr>
        <p:spPr>
          <a:xfrm>
            <a:off x="3512612" y="2446179"/>
            <a:ext cx="1463093" cy="577081"/>
          </a:xfrm>
          <a:prstGeom prst="rect">
            <a:avLst/>
          </a:prstGeom>
          <a:noFill/>
        </p:spPr>
        <p:txBody>
          <a:bodyPr wrap="square" rtlCol="0">
            <a:spAutoFit/>
          </a:bodyPr>
          <a:lstStyle/>
          <a:p>
            <a:pPr marL="285750" indent="-285750">
              <a:buFont typeface="Arial" panose="020B0604020202020204" pitchFamily="34" charset="0"/>
              <a:buChar char="•"/>
            </a:pPr>
            <a:r>
              <a:rPr lang="en-US" sz="1050" dirty="0"/>
              <a:t>Read config</a:t>
            </a:r>
          </a:p>
          <a:p>
            <a:pPr marL="285750" indent="-285750">
              <a:buFont typeface="Arial" panose="020B0604020202020204" pitchFamily="34" charset="0"/>
              <a:buChar char="•"/>
            </a:pPr>
            <a:r>
              <a:rPr lang="en-US" sz="1050" dirty="0"/>
              <a:t>Splash screen</a:t>
            </a:r>
          </a:p>
          <a:p>
            <a:pPr marL="285750" indent="-285750">
              <a:buFont typeface="Arial" panose="020B0604020202020204" pitchFamily="34" charset="0"/>
              <a:buChar char="•"/>
            </a:pPr>
            <a:r>
              <a:rPr lang="en-US" sz="1050" dirty="0"/>
              <a:t>Select kernel</a:t>
            </a:r>
          </a:p>
        </p:txBody>
      </p:sp>
      <p:sp>
        <p:nvSpPr>
          <p:cNvPr id="3" name="TextBox 2">
            <a:extLst>
              <a:ext uri="{FF2B5EF4-FFF2-40B4-BE49-F238E27FC236}">
                <a16:creationId xmlns:a16="http://schemas.microsoft.com/office/drawing/2014/main" id="{35D8521D-21F8-152A-24A3-6F5F03D4F807}"/>
              </a:ext>
            </a:extLst>
          </p:cNvPr>
          <p:cNvSpPr txBox="1"/>
          <p:nvPr/>
        </p:nvSpPr>
        <p:spPr>
          <a:xfrm>
            <a:off x="4668579" y="2453829"/>
            <a:ext cx="1463093" cy="577081"/>
          </a:xfrm>
          <a:prstGeom prst="rect">
            <a:avLst/>
          </a:prstGeom>
          <a:noFill/>
        </p:spPr>
        <p:txBody>
          <a:bodyPr wrap="square" rtlCol="0">
            <a:spAutoFit/>
          </a:bodyPr>
          <a:lstStyle/>
          <a:p>
            <a:pPr marL="285750" indent="-285750">
              <a:buFont typeface="Arial" panose="020B0604020202020204" pitchFamily="34" charset="0"/>
              <a:buChar char="•"/>
            </a:pPr>
            <a:r>
              <a:rPr lang="en-US" sz="1050" dirty="0"/>
              <a:t>Load kernel</a:t>
            </a:r>
          </a:p>
          <a:p>
            <a:pPr marL="285750" indent="-285750">
              <a:buFont typeface="Arial" panose="020B0604020202020204" pitchFamily="34" charset="0"/>
              <a:buChar char="•"/>
            </a:pPr>
            <a:r>
              <a:rPr lang="en-US" sz="1050" dirty="0"/>
              <a:t>Load </a:t>
            </a:r>
            <a:r>
              <a:rPr lang="en-US" sz="1050" dirty="0" err="1"/>
              <a:t>initrd</a:t>
            </a:r>
            <a:endParaRPr lang="en-US" sz="1050" dirty="0"/>
          </a:p>
          <a:p>
            <a:pPr marL="285750" indent="-285750">
              <a:buFont typeface="Arial" panose="020B0604020202020204" pitchFamily="34" charset="0"/>
              <a:buChar char="•"/>
            </a:pPr>
            <a:r>
              <a:rPr lang="en-US" sz="1050" dirty="0"/>
              <a:t>Pass </a:t>
            </a:r>
            <a:r>
              <a:rPr lang="en-US" sz="1050" dirty="0" err="1"/>
              <a:t>args</a:t>
            </a:r>
            <a:endParaRPr lang="en-US" sz="1050" dirty="0"/>
          </a:p>
        </p:txBody>
      </p:sp>
      <p:sp>
        <p:nvSpPr>
          <p:cNvPr id="5" name="TextBox 4">
            <a:extLst>
              <a:ext uri="{FF2B5EF4-FFF2-40B4-BE49-F238E27FC236}">
                <a16:creationId xmlns:a16="http://schemas.microsoft.com/office/drawing/2014/main" id="{CA541CBC-8A60-00D2-232A-9373C447639D}"/>
              </a:ext>
            </a:extLst>
          </p:cNvPr>
          <p:cNvSpPr txBox="1"/>
          <p:nvPr/>
        </p:nvSpPr>
        <p:spPr>
          <a:xfrm>
            <a:off x="6272024" y="2429564"/>
            <a:ext cx="1463093" cy="415498"/>
          </a:xfrm>
          <a:prstGeom prst="rect">
            <a:avLst/>
          </a:prstGeom>
          <a:noFill/>
        </p:spPr>
        <p:txBody>
          <a:bodyPr wrap="square" rtlCol="0">
            <a:spAutoFit/>
          </a:bodyPr>
          <a:lstStyle/>
          <a:p>
            <a:r>
              <a:rPr lang="en-US" sz="1050" dirty="0"/>
              <a:t>Kernel boot + </a:t>
            </a:r>
            <a:r>
              <a:rPr lang="en-US" sz="1050" dirty="0" err="1"/>
              <a:t>initrd</a:t>
            </a:r>
            <a:r>
              <a:rPr lang="en-US" sz="1050" dirty="0"/>
              <a:t> then </a:t>
            </a:r>
            <a:r>
              <a:rPr lang="en-US" sz="1050" dirty="0" err="1"/>
              <a:t>init</a:t>
            </a:r>
            <a:r>
              <a:rPr lang="en-US" sz="1050" dirty="0"/>
              <a:t> call.</a:t>
            </a:r>
          </a:p>
        </p:txBody>
      </p:sp>
      <p:sp>
        <p:nvSpPr>
          <p:cNvPr id="21" name="TextBox 20">
            <a:extLst>
              <a:ext uri="{FF2B5EF4-FFF2-40B4-BE49-F238E27FC236}">
                <a16:creationId xmlns:a16="http://schemas.microsoft.com/office/drawing/2014/main" id="{A018F07F-6E16-4D4E-4747-7D04504F398B}"/>
              </a:ext>
            </a:extLst>
          </p:cNvPr>
          <p:cNvSpPr txBox="1"/>
          <p:nvPr/>
        </p:nvSpPr>
        <p:spPr>
          <a:xfrm>
            <a:off x="9017734" y="2304650"/>
            <a:ext cx="1774047" cy="738664"/>
          </a:xfrm>
          <a:prstGeom prst="rect">
            <a:avLst/>
          </a:prstGeom>
          <a:noFill/>
        </p:spPr>
        <p:txBody>
          <a:bodyPr wrap="square" rtlCol="0">
            <a:spAutoFit/>
          </a:bodyPr>
          <a:lstStyle/>
          <a:p>
            <a:pPr marL="171450" indent="-171450">
              <a:buFont typeface="Arial" panose="020B0604020202020204" pitchFamily="34" charset="0"/>
              <a:buChar char="•"/>
            </a:pPr>
            <a:r>
              <a:rPr lang="en-US" sz="1050" dirty="0"/>
              <a:t>Configure system</a:t>
            </a:r>
          </a:p>
          <a:p>
            <a:pPr marL="171450" indent="-171450">
              <a:buFont typeface="Arial" panose="020B0604020202020204" pitchFamily="34" charset="0"/>
              <a:buChar char="•"/>
            </a:pPr>
            <a:r>
              <a:rPr lang="en-US" sz="1050" dirty="0"/>
              <a:t>Start and supervise processes</a:t>
            </a:r>
          </a:p>
          <a:p>
            <a:pPr marL="171450" indent="-171450">
              <a:buFont typeface="Arial" panose="020B0604020202020204" pitchFamily="34" charset="0"/>
              <a:buChar char="•"/>
            </a:pPr>
            <a:r>
              <a:rPr lang="en-US" sz="1050" dirty="0"/>
              <a:t>Mount other file systems</a:t>
            </a:r>
          </a:p>
        </p:txBody>
      </p:sp>
    </p:spTree>
    <p:extLst>
      <p:ext uri="{BB962C8B-B14F-4D97-AF65-F5344CB8AC3E}">
        <p14:creationId xmlns:p14="http://schemas.microsoft.com/office/powerpoint/2010/main" val="74551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Putting it together: An Example</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10000"/>
          </a:bodyPr>
          <a:lstStyle/>
          <a:p>
            <a:r>
              <a:rPr lang="en-US" sz="1800" dirty="0"/>
              <a:t>System is composed of the following:</a:t>
            </a:r>
          </a:p>
          <a:p>
            <a:pPr lvl="1"/>
            <a:r>
              <a:rPr lang="en-US" sz="1600" dirty="0"/>
              <a:t>A diskless server with a NIC capable of either </a:t>
            </a:r>
            <a:r>
              <a:rPr lang="en-US" sz="1600" dirty="0" err="1"/>
              <a:t>pxe</a:t>
            </a:r>
            <a:r>
              <a:rPr lang="en-US" sz="1600" dirty="0"/>
              <a:t> or </a:t>
            </a:r>
            <a:r>
              <a:rPr lang="en-US" sz="1600" dirty="0" err="1"/>
              <a:t>ipxe</a:t>
            </a:r>
            <a:r>
              <a:rPr lang="en-US" sz="1600" dirty="0"/>
              <a:t>.</a:t>
            </a:r>
          </a:p>
          <a:p>
            <a:pPr lvl="1"/>
            <a:r>
              <a:rPr lang="en-US" sz="1600" dirty="0"/>
              <a:t>Remote storage (specifically iscsi) with a LUN that has kernel, </a:t>
            </a:r>
            <a:r>
              <a:rPr lang="en-US" sz="1600" dirty="0" err="1"/>
              <a:t>initrd</a:t>
            </a:r>
            <a:r>
              <a:rPr lang="en-US" sz="1600" dirty="0"/>
              <a:t>, root filesystem.</a:t>
            </a:r>
          </a:p>
          <a:p>
            <a:r>
              <a:rPr lang="en-US" sz="1800" dirty="0"/>
              <a:t>Configuration</a:t>
            </a:r>
          </a:p>
          <a:p>
            <a:pPr lvl="1"/>
            <a:r>
              <a:rPr lang="en-US" sz="1600" dirty="0" err="1"/>
              <a:t>dhcp</a:t>
            </a:r>
            <a:r>
              <a:rPr lang="en-US" sz="1600" dirty="0"/>
              <a:t> configured to provide </a:t>
            </a:r>
            <a:r>
              <a:rPr lang="en-US" sz="1600" dirty="0" err="1"/>
              <a:t>ip</a:t>
            </a:r>
            <a:r>
              <a:rPr lang="en-US" sz="1600" dirty="0"/>
              <a:t> and PXE configuration (configuration depends on what DHCP server you use, but typically you point to TFTP server as next server + regular IP/lease settings)</a:t>
            </a:r>
          </a:p>
          <a:p>
            <a:pPr lvl="1"/>
            <a:r>
              <a:rPr lang="en-US" sz="1600" dirty="0"/>
              <a:t>TFTP server offers </a:t>
            </a:r>
            <a:r>
              <a:rPr lang="en-US" sz="1600" dirty="0" err="1"/>
              <a:t>ipxe</a:t>
            </a:r>
            <a:r>
              <a:rPr lang="en-US" sz="1600" dirty="0"/>
              <a:t> image</a:t>
            </a:r>
          </a:p>
          <a:p>
            <a:pPr lvl="1"/>
            <a:r>
              <a:rPr lang="en-US" sz="1600" dirty="0" err="1"/>
              <a:t>ipxe</a:t>
            </a:r>
            <a:r>
              <a:rPr lang="en-US" sz="1600" dirty="0"/>
              <a:t> image that boots logins to iscsi target and loads kernel and </a:t>
            </a:r>
            <a:r>
              <a:rPr lang="en-US" sz="1600" dirty="0" err="1"/>
              <a:t>initrd</a:t>
            </a:r>
            <a:endParaRPr lang="en-US" sz="1600" dirty="0"/>
          </a:p>
          <a:p>
            <a:pPr marL="0" indent="0" algn="l" rtl="0" fontAlgn="base">
              <a:buNone/>
            </a:pPr>
            <a:r>
              <a:rPr lang="en-US" sz="1800" b="0" i="0" dirty="0">
                <a:solidFill>
                  <a:srgbClr val="000000"/>
                </a:solidFill>
                <a:effectLst/>
                <a:highlight>
                  <a:srgbClr val="C0C0C0"/>
                </a:highlight>
                <a:latin typeface="WordVisi_MSFontService"/>
              </a:rPr>
              <a:t>#!</a:t>
            </a:r>
            <a:r>
              <a:rPr lang="en-US" sz="1800" b="0" i="0" dirty="0" err="1">
                <a:solidFill>
                  <a:srgbClr val="000000"/>
                </a:solidFill>
                <a:effectLst/>
                <a:highlight>
                  <a:srgbClr val="C0C0C0"/>
                </a:highlight>
                <a:latin typeface="WordVisi_MSFontService"/>
              </a:rPr>
              <a:t>ipxe</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a:solidFill>
                  <a:srgbClr val="000000"/>
                </a:solidFill>
                <a:effectLst/>
                <a:highlight>
                  <a:srgbClr val="C0C0C0"/>
                </a:highlight>
                <a:latin typeface="WordVisi_MSFontService"/>
              </a:rPr>
              <a:t># configure net</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err="1">
                <a:solidFill>
                  <a:srgbClr val="000000"/>
                </a:solidFill>
                <a:effectLst/>
                <a:highlight>
                  <a:srgbClr val="C0C0C0"/>
                </a:highlight>
                <a:latin typeface="WordVisi_MSFontService"/>
              </a:rPr>
              <a:t>dhcp</a:t>
            </a:r>
            <a:r>
              <a:rPr lang="en-US" sz="1800" b="0" i="0" dirty="0">
                <a:solidFill>
                  <a:srgbClr val="000000"/>
                </a:solidFill>
                <a:effectLst/>
                <a:highlight>
                  <a:srgbClr val="C0C0C0"/>
                </a:highlight>
                <a:latin typeface="WordVisiPilcrow_MSFontService"/>
              </a:rPr>
              <a:t> </a:t>
            </a:r>
            <a:br>
              <a:rPr lang="en-US" sz="1800" b="0" i="0" dirty="0">
                <a:solidFill>
                  <a:srgbClr val="000000"/>
                </a:solidFill>
                <a:effectLst/>
                <a:highlight>
                  <a:srgbClr val="C0C0C0"/>
                </a:highlight>
                <a:latin typeface="WordVisiCarriageReturn_MSFontService"/>
              </a:rPr>
            </a:br>
            <a:r>
              <a:rPr lang="en-US" sz="1800" b="0" i="0" dirty="0">
                <a:solidFill>
                  <a:srgbClr val="000000"/>
                </a:solidFill>
                <a:effectLst/>
                <a:highlight>
                  <a:srgbClr val="C0C0C0"/>
                </a:highlight>
                <a:latin typeface="WordVisi_MSFontService"/>
              </a:rPr>
              <a:t>set initiator-</a:t>
            </a:r>
            <a:r>
              <a:rPr lang="en-US" sz="1800" b="0" i="0" dirty="0" err="1">
                <a:solidFill>
                  <a:srgbClr val="000000"/>
                </a:solidFill>
                <a:effectLst/>
                <a:highlight>
                  <a:srgbClr val="C0C0C0"/>
                </a:highlight>
                <a:latin typeface="WordVisi_MSFontService"/>
              </a:rPr>
              <a:t>iqn</a:t>
            </a:r>
            <a:r>
              <a:rPr lang="en-US" sz="1800" b="0" i="0" dirty="0">
                <a:solidFill>
                  <a:srgbClr val="000000"/>
                </a:solidFill>
                <a:effectLst/>
                <a:highlight>
                  <a:srgbClr val="C0C0C0"/>
                </a:highlight>
                <a:latin typeface="WordVisi_MSFontService"/>
              </a:rPr>
              <a:t> iqn.2007-08.com.example.client:client</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a:solidFill>
                  <a:srgbClr val="000000"/>
                </a:solidFill>
                <a:effectLst/>
                <a:highlight>
                  <a:srgbClr val="C0C0C0"/>
                </a:highlight>
                <a:latin typeface="WordVisi_MSFontService"/>
              </a:rPr>
              <a:t># hook </a:t>
            </a:r>
            <a:r>
              <a:rPr lang="en-US" sz="1800" b="0" i="0" dirty="0" err="1">
                <a:solidFill>
                  <a:srgbClr val="000000"/>
                </a:solidFill>
                <a:effectLst/>
                <a:highlight>
                  <a:srgbClr val="C0C0C0"/>
                </a:highlight>
                <a:latin typeface="WordVisi_MSFontService"/>
              </a:rPr>
              <a:t>san</a:t>
            </a:r>
            <a:r>
              <a:rPr lang="en-US" sz="1800" b="0" i="0" dirty="0">
                <a:solidFill>
                  <a:srgbClr val="000000"/>
                </a:solidFill>
                <a:effectLst/>
                <a:highlight>
                  <a:srgbClr val="C0C0C0"/>
                </a:highlight>
                <a:latin typeface="WordVisi_MSFontService"/>
              </a:rPr>
              <a:t> (you can also point to </a:t>
            </a:r>
            <a:r>
              <a:rPr lang="en-US" sz="1800" b="0" i="0" dirty="0" err="1">
                <a:solidFill>
                  <a:srgbClr val="000000"/>
                </a:solidFill>
                <a:effectLst/>
                <a:highlight>
                  <a:srgbClr val="C0C0C0"/>
                </a:highlight>
                <a:latin typeface="WordVisi_MSFontService"/>
              </a:rPr>
              <a:t>efi</a:t>
            </a:r>
            <a:r>
              <a:rPr lang="en-US" sz="1800" b="0" i="0" dirty="0">
                <a:solidFill>
                  <a:srgbClr val="000000"/>
                </a:solidFill>
                <a:effectLst/>
                <a:highlight>
                  <a:srgbClr val="C0C0C0"/>
                </a:highlight>
                <a:latin typeface="WordVisi_MSFontService"/>
              </a:rPr>
              <a:t> file here)</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err="1">
                <a:solidFill>
                  <a:srgbClr val="000000"/>
                </a:solidFill>
                <a:effectLst/>
                <a:highlight>
                  <a:srgbClr val="C0C0C0"/>
                </a:highlight>
                <a:latin typeface="WordVisi_MSFontService"/>
              </a:rPr>
              <a:t>sanhook</a:t>
            </a:r>
            <a:r>
              <a:rPr lang="en-US" sz="1800" b="0" i="0" dirty="0">
                <a:solidFill>
                  <a:srgbClr val="000000"/>
                </a:solidFill>
                <a:effectLst/>
                <a:highlight>
                  <a:srgbClr val="C0C0C0"/>
                </a:highlight>
                <a:latin typeface="WordVisi_MSFontService"/>
              </a:rPr>
              <a:t> --drive 0x80 iscsi:&lt;MATCH TARGET IP&gt;:::&lt;TARGET LUN NUM&gt;:iqn.2016-09.com.gotgt.gostor:example_tgt_0</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a:solidFill>
                  <a:srgbClr val="000000"/>
                </a:solidFill>
                <a:effectLst/>
                <a:highlight>
                  <a:srgbClr val="C0C0C0"/>
                </a:highlight>
                <a:latin typeface="WordVisi_MSFontService"/>
              </a:rPr>
              <a:t># start boot</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0" indent="0" algn="l" rtl="0" fontAlgn="base">
              <a:buNone/>
            </a:pPr>
            <a:r>
              <a:rPr lang="en-US" sz="1800" b="0" i="0" dirty="0" err="1">
                <a:solidFill>
                  <a:srgbClr val="000000"/>
                </a:solidFill>
                <a:effectLst/>
                <a:highlight>
                  <a:srgbClr val="C0C0C0"/>
                </a:highlight>
                <a:latin typeface="WordVisi_MSFontService"/>
              </a:rPr>
              <a:t>sanboot</a:t>
            </a:r>
            <a:r>
              <a:rPr lang="en-US" sz="1800" b="0" i="0" dirty="0">
                <a:solidFill>
                  <a:srgbClr val="000000"/>
                </a:solidFill>
                <a:effectLst/>
                <a:highlight>
                  <a:srgbClr val="C0C0C0"/>
                </a:highlight>
                <a:latin typeface="WordVisi_MSFontService"/>
              </a:rPr>
              <a:t> --no-describe --drive 0x80</a:t>
            </a:r>
            <a:r>
              <a:rPr lang="en-US" sz="1800" b="0" i="0" dirty="0">
                <a:solidFill>
                  <a:srgbClr val="000000"/>
                </a:solidFill>
                <a:effectLst/>
                <a:highlight>
                  <a:srgbClr val="C0C0C0"/>
                </a:highlight>
                <a:latin typeface="WordVisiPilcrow_MSFontService"/>
              </a:rPr>
              <a:t> </a:t>
            </a:r>
            <a:endParaRPr lang="en-US" sz="1200" b="0" i="0" dirty="0">
              <a:solidFill>
                <a:srgbClr val="000000"/>
              </a:solidFill>
              <a:effectLst/>
              <a:highlight>
                <a:srgbClr val="C0C0C0"/>
              </a:highlight>
              <a:latin typeface="Segoe UI" panose="020B0502040204020203" pitchFamily="34" charset="0"/>
            </a:endParaRPr>
          </a:p>
          <a:p>
            <a:pPr marL="457200" lvl="1" indent="0">
              <a:buNone/>
            </a:pPr>
            <a:endParaRPr lang="en-US" sz="1600" dirty="0"/>
          </a:p>
          <a:p>
            <a:pPr lvl="1"/>
            <a:r>
              <a:rPr lang="en-US" sz="1600" dirty="0"/>
              <a:t>Make sure that </a:t>
            </a:r>
            <a:r>
              <a:rPr lang="en-US" sz="1600" dirty="0" err="1"/>
              <a:t>initrd</a:t>
            </a:r>
            <a:r>
              <a:rPr lang="en-US" sz="1600" dirty="0"/>
              <a:t> loads the correct kernel modules needed to connect to “root drive”</a:t>
            </a:r>
          </a:p>
          <a:p>
            <a:pPr lvl="1"/>
            <a:r>
              <a:rPr lang="en-US" sz="1600" dirty="0"/>
              <a:t>Make sure that kernel knows where it is via kernel boot arguments in grub config (which are then passed to modules).</a:t>
            </a:r>
          </a:p>
          <a:p>
            <a:pPr marL="0" indent="0" algn="l" rtl="0" fontAlgn="base">
              <a:buNone/>
            </a:pPr>
            <a:r>
              <a:rPr lang="en-US" sz="1200" b="0" i="0" dirty="0">
                <a:solidFill>
                  <a:srgbClr val="000000"/>
                </a:solidFill>
                <a:effectLst/>
                <a:highlight>
                  <a:srgbClr val="C0C0C0"/>
                </a:highlight>
                <a:latin typeface="Calibri" panose="020F0502020204030204" pitchFamily="34" charset="0"/>
              </a:rPr>
              <a:t>GRUB_CMDLINE_LINUX_DEFAULT=”” </a:t>
            </a:r>
            <a:endParaRPr lang="en-US" sz="1800" b="0" i="0" dirty="0">
              <a:solidFill>
                <a:srgbClr val="000000"/>
              </a:solidFill>
              <a:effectLst/>
              <a:highlight>
                <a:srgbClr val="C0C0C0"/>
              </a:highlight>
              <a:latin typeface="Segoe UI" panose="020F0502020204030204" pitchFamily="34" charset="0"/>
            </a:endParaRPr>
          </a:p>
          <a:p>
            <a:pPr marL="0" indent="0" algn="l" rtl="0" fontAlgn="base">
              <a:buNone/>
            </a:pPr>
            <a:r>
              <a:rPr lang="en-US" sz="1200" b="0" i="0" dirty="0">
                <a:solidFill>
                  <a:srgbClr val="000000"/>
                </a:solidFill>
                <a:effectLst/>
                <a:highlight>
                  <a:srgbClr val="C0C0C0"/>
                </a:highlight>
                <a:latin typeface="Calibri" panose="020F0502020204030204" pitchFamily="34" charset="0"/>
              </a:rPr>
              <a:t>GRUB_CMDLINE_LINUX_DEFAULT=”ISCSI_INITIATOR=&lt;any name&gt; ISCSI_TARGET_NAME=&lt;TARGET NAME MATCH CONFIG&gt;” ISCSI_TARGET_IP=&lt;TARGET IP&gt; ISCSI_TARGET_PORT=&lt;TARGET PORT&gt; root=UUID=&lt;LUN UUID&gt; </a:t>
            </a:r>
            <a:r>
              <a:rPr lang="en-US" sz="1200" b="0" i="0" dirty="0" err="1">
                <a:solidFill>
                  <a:srgbClr val="000000"/>
                </a:solidFill>
                <a:effectLst/>
                <a:highlight>
                  <a:srgbClr val="C0C0C0"/>
                </a:highlight>
                <a:latin typeface="Calibri" panose="020F0502020204030204" pitchFamily="34" charset="0"/>
              </a:rPr>
              <a:t>ip</a:t>
            </a:r>
            <a:r>
              <a:rPr lang="en-US" sz="1200" b="0" i="0" dirty="0">
                <a:solidFill>
                  <a:srgbClr val="000000"/>
                </a:solidFill>
                <a:effectLst/>
                <a:highlight>
                  <a:srgbClr val="C0C0C0"/>
                </a:highlight>
                <a:latin typeface="Calibri" panose="020F0502020204030204" pitchFamily="34" charset="0"/>
              </a:rPr>
              <a:t>=</a:t>
            </a:r>
            <a:r>
              <a:rPr lang="en-US" sz="1200" b="0" i="0" dirty="0" err="1">
                <a:solidFill>
                  <a:srgbClr val="000000"/>
                </a:solidFill>
                <a:effectLst/>
                <a:highlight>
                  <a:srgbClr val="C0C0C0"/>
                </a:highlight>
                <a:latin typeface="Calibri" panose="020F0502020204030204" pitchFamily="34" charset="0"/>
              </a:rPr>
              <a:t>dhcp</a:t>
            </a:r>
            <a:r>
              <a:rPr lang="en-US" sz="1200" b="0" i="0" dirty="0">
                <a:solidFill>
                  <a:srgbClr val="000000"/>
                </a:solidFill>
                <a:effectLst/>
                <a:highlight>
                  <a:srgbClr val="C0C0C0"/>
                </a:highlight>
                <a:latin typeface="Calibri" panose="020F0502020204030204" pitchFamily="34" charset="0"/>
              </a:rPr>
              <a:t> &lt;.. other console </a:t>
            </a:r>
            <a:r>
              <a:rPr lang="en-US" sz="1200" b="0" i="0" dirty="0" err="1">
                <a:solidFill>
                  <a:srgbClr val="000000"/>
                </a:solidFill>
                <a:effectLst/>
                <a:highlight>
                  <a:srgbClr val="C0C0C0"/>
                </a:highlight>
                <a:latin typeface="Calibri" panose="020F0502020204030204" pitchFamily="34" charset="0"/>
              </a:rPr>
              <a:t>tty</a:t>
            </a:r>
            <a:r>
              <a:rPr lang="en-US" sz="1200" b="0" i="0" dirty="0">
                <a:solidFill>
                  <a:srgbClr val="000000"/>
                </a:solidFill>
                <a:effectLst/>
                <a:highlight>
                  <a:srgbClr val="C0C0C0"/>
                </a:highlight>
                <a:latin typeface="Calibri" panose="020F0502020204030204" pitchFamily="34" charset="0"/>
              </a:rPr>
              <a:t> settings&gt;” </a:t>
            </a:r>
          </a:p>
        </p:txBody>
      </p:sp>
    </p:spTree>
    <p:extLst>
      <p:ext uri="{BB962C8B-B14F-4D97-AF65-F5344CB8AC3E}">
        <p14:creationId xmlns:p14="http://schemas.microsoft.com/office/powerpoint/2010/main" val="273497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E7B4A3-0561-0BF3-00A6-2A3884B647C2}"/>
              </a:ext>
            </a:extLst>
          </p:cNvPr>
          <p:cNvSpPr>
            <a:spLocks noGrp="1"/>
          </p:cNvSpPr>
          <p:nvPr>
            <p:ph type="title"/>
          </p:nvPr>
        </p:nvSpPr>
        <p:spPr/>
        <p:txBody>
          <a:bodyPr/>
          <a:lstStyle/>
          <a:p>
            <a:r>
              <a:rPr lang="en-US" dirty="0"/>
              <a:t>Init: Systemd</a:t>
            </a:r>
          </a:p>
        </p:txBody>
      </p:sp>
      <p:sp>
        <p:nvSpPr>
          <p:cNvPr id="5" name="Text Placeholder 4">
            <a:extLst>
              <a:ext uri="{FF2B5EF4-FFF2-40B4-BE49-F238E27FC236}">
                <a16:creationId xmlns:a16="http://schemas.microsoft.com/office/drawing/2014/main" id="{85F9DE7A-A7B4-4056-5DE2-24B8BAD2E049}"/>
              </a:ext>
            </a:extLst>
          </p:cNvPr>
          <p:cNvSpPr>
            <a:spLocks noGrp="1"/>
          </p:cNvSpPr>
          <p:nvPr>
            <p:ph type="body" idx="1"/>
          </p:nvPr>
        </p:nvSpPr>
        <p:spPr/>
        <p:txBody>
          <a:bodyPr/>
          <a:lstStyle/>
          <a:p>
            <a:r>
              <a:rPr lang="en-US" dirty="0"/>
              <a:t>A quick round around </a:t>
            </a:r>
            <a:r>
              <a:rPr lang="en-US" dirty="0" err="1"/>
              <a:t>systemd</a:t>
            </a:r>
            <a:endParaRPr lang="en-US" dirty="0"/>
          </a:p>
        </p:txBody>
      </p:sp>
    </p:spTree>
    <p:extLst>
      <p:ext uri="{BB962C8B-B14F-4D97-AF65-F5344CB8AC3E}">
        <p14:creationId xmlns:p14="http://schemas.microsoft.com/office/powerpoint/2010/main" val="174808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Systemd </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10000"/>
          </a:bodyPr>
          <a:lstStyle/>
          <a:p>
            <a:r>
              <a:rPr lang="en-US" dirty="0"/>
              <a:t>Systemd replaced existing </a:t>
            </a:r>
            <a:r>
              <a:rPr lang="en-US" dirty="0" err="1"/>
              <a:t>init</a:t>
            </a:r>
            <a:r>
              <a:rPr lang="en-US" dirty="0"/>
              <a:t> systems on most distros by 2015 notably RH was the first to use it widely.</a:t>
            </a:r>
          </a:p>
          <a:p>
            <a:r>
              <a:rPr lang="en-US" dirty="0"/>
              <a:t>Calling Systemd an </a:t>
            </a:r>
            <a:r>
              <a:rPr lang="en-US" dirty="0" err="1"/>
              <a:t>init</a:t>
            </a:r>
            <a:r>
              <a:rPr lang="en-US" dirty="0"/>
              <a:t> system is a misnomer (and that is why it attracts a lot of criticism. For more watch </a:t>
            </a:r>
            <a:r>
              <a:rPr lang="en-US" dirty="0">
                <a:hlinkClick r:id="rId2"/>
              </a:rPr>
              <a:t>this</a:t>
            </a:r>
            <a:r>
              <a:rPr lang="en-US" dirty="0"/>
              <a:t>). It is:</a:t>
            </a:r>
          </a:p>
          <a:p>
            <a:pPr lvl="1"/>
            <a:r>
              <a:rPr lang="en-US" dirty="0"/>
              <a:t>An </a:t>
            </a:r>
            <a:r>
              <a:rPr lang="en-US" dirty="0" err="1"/>
              <a:t>init</a:t>
            </a:r>
            <a:r>
              <a:rPr lang="en-US" dirty="0"/>
              <a:t> system duh.</a:t>
            </a:r>
          </a:p>
          <a:p>
            <a:pPr lvl="1"/>
            <a:r>
              <a:rPr lang="en-US" dirty="0"/>
              <a:t>Service supervisor (dependency graph, startup sequence, restart operation).</a:t>
            </a:r>
          </a:p>
          <a:p>
            <a:pPr lvl="1"/>
            <a:r>
              <a:rPr lang="en-US" dirty="0"/>
              <a:t>Configure resource governance via slices (based on </a:t>
            </a:r>
            <a:r>
              <a:rPr lang="en-US" dirty="0" err="1"/>
              <a:t>cgroups</a:t>
            </a:r>
            <a:r>
              <a:rPr lang="en-US" dirty="0"/>
              <a:t>).</a:t>
            </a:r>
          </a:p>
          <a:p>
            <a:pPr lvl="1"/>
            <a:r>
              <a:rPr lang="en-US" dirty="0"/>
              <a:t>Network manager.</a:t>
            </a:r>
          </a:p>
          <a:p>
            <a:pPr lvl="1"/>
            <a:r>
              <a:rPr lang="en-US" dirty="0"/>
              <a:t>DNS manager.</a:t>
            </a:r>
          </a:p>
          <a:p>
            <a:pPr lvl="1"/>
            <a:r>
              <a:rPr lang="en-US" dirty="0"/>
              <a:t>Device manager.</a:t>
            </a:r>
          </a:p>
          <a:p>
            <a:pPr lvl="1"/>
            <a:r>
              <a:rPr lang="en-US" dirty="0"/>
              <a:t>Programable </a:t>
            </a:r>
            <a:r>
              <a:rPr lang="en-US" dirty="0" err="1"/>
              <a:t>api</a:t>
            </a:r>
            <a:r>
              <a:rPr lang="en-US" dirty="0"/>
              <a:t> surface (via </a:t>
            </a:r>
            <a:r>
              <a:rPr lang="en-US" dirty="0" err="1"/>
              <a:t>systemd</a:t>
            </a:r>
            <a:r>
              <a:rPr lang="en-US" dirty="0"/>
              <a:t> </a:t>
            </a:r>
            <a:r>
              <a:rPr lang="en-US" dirty="0" err="1"/>
              <a:t>dbus</a:t>
            </a:r>
            <a:r>
              <a:rPr lang="en-US" dirty="0"/>
              <a:t>).</a:t>
            </a:r>
          </a:p>
          <a:p>
            <a:pPr lvl="1"/>
            <a:r>
              <a:rPr lang="en-US" dirty="0"/>
              <a:t>Session manager</a:t>
            </a:r>
          </a:p>
          <a:p>
            <a:pPr lvl="1"/>
            <a:r>
              <a:rPr lang="en-US" dirty="0"/>
              <a:t>Boot loader.</a:t>
            </a:r>
          </a:p>
          <a:p>
            <a:pPr lvl="1"/>
            <a:r>
              <a:rPr lang="en-US" dirty="0"/>
              <a:t>System logging.</a:t>
            </a:r>
          </a:p>
          <a:p>
            <a:pPr lvl="1"/>
            <a:r>
              <a:rPr lang="en-US" dirty="0"/>
              <a:t>…</a:t>
            </a:r>
          </a:p>
          <a:p>
            <a:r>
              <a:rPr lang="en-US" dirty="0"/>
              <a:t>You don’t have to use the entirety of </a:t>
            </a:r>
            <a:r>
              <a:rPr lang="en-US" dirty="0" err="1"/>
              <a:t>systemd</a:t>
            </a:r>
            <a:r>
              <a:rPr lang="en-US" dirty="0"/>
              <a:t>. You don’t even need an </a:t>
            </a:r>
            <a:r>
              <a:rPr lang="en-US" dirty="0" err="1"/>
              <a:t>init</a:t>
            </a:r>
            <a:r>
              <a:rPr lang="en-US" dirty="0"/>
              <a:t> system (well unless you want a multi app box).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455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Systemd as an </a:t>
            </a:r>
            <a:r>
              <a:rPr lang="en-US" dirty="0" err="1"/>
              <a:t>init+supervisor</a:t>
            </a:r>
            <a:r>
              <a:rPr lang="en-US" dirty="0"/>
              <a:t>  </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85000" lnSpcReduction="20000"/>
          </a:bodyPr>
          <a:lstStyle/>
          <a:p>
            <a:r>
              <a:rPr lang="en-US" dirty="0"/>
              <a:t>Like everything Linux </a:t>
            </a:r>
            <a:r>
              <a:rPr lang="en-US" dirty="0" err="1"/>
              <a:t>systemd</a:t>
            </a:r>
            <a:r>
              <a:rPr lang="en-US" dirty="0"/>
              <a:t> uses files for configuration. Once files are created they are loaded into </a:t>
            </a:r>
            <a:r>
              <a:rPr lang="en-US" dirty="0" err="1"/>
              <a:t>systemd</a:t>
            </a:r>
            <a:r>
              <a:rPr lang="en-US" dirty="0"/>
              <a:t> via </a:t>
            </a:r>
            <a:r>
              <a:rPr lang="en-US" dirty="0" err="1">
                <a:highlight>
                  <a:srgbClr val="C0C0C0"/>
                </a:highlight>
              </a:rPr>
              <a:t>systemctl</a:t>
            </a:r>
            <a:r>
              <a:rPr lang="en-US" dirty="0">
                <a:highlight>
                  <a:srgbClr val="C0C0C0"/>
                </a:highlight>
              </a:rPr>
              <a:t> daemon-reload</a:t>
            </a:r>
            <a:r>
              <a:rPr lang="en-US" dirty="0"/>
              <a:t> followed by </a:t>
            </a:r>
            <a:r>
              <a:rPr lang="en-US" dirty="0" err="1">
                <a:highlight>
                  <a:srgbClr val="C0C0C0"/>
                </a:highlight>
              </a:rPr>
              <a:t>systemctl</a:t>
            </a:r>
            <a:r>
              <a:rPr lang="en-US" dirty="0">
                <a:highlight>
                  <a:srgbClr val="C0C0C0"/>
                </a:highlight>
              </a:rPr>
              <a:t> enable/start &lt;unit-name&gt;</a:t>
            </a:r>
          </a:p>
          <a:p>
            <a:r>
              <a:rPr lang="en-US" dirty="0"/>
              <a:t>Systemd is organized as configurable set of “targets” similar to </a:t>
            </a:r>
            <a:r>
              <a:rPr lang="en-US" dirty="0" err="1"/>
              <a:t>SysV</a:t>
            </a:r>
            <a:r>
              <a:rPr lang="en-US" dirty="0"/>
              <a:t> </a:t>
            </a:r>
            <a:r>
              <a:rPr lang="en-US" i="1" dirty="0"/>
              <a:t>run-levels</a:t>
            </a:r>
            <a:r>
              <a:rPr lang="en-US" dirty="0"/>
              <a:t>. Units belongs to targets IOW as part of reaching this target this unit must start (more </a:t>
            </a:r>
            <a:r>
              <a:rPr lang="en-US" dirty="0">
                <a:hlinkClick r:id="rId2"/>
              </a:rPr>
              <a:t>here</a:t>
            </a:r>
            <a:r>
              <a:rPr lang="en-US" dirty="0"/>
              <a:t>).</a:t>
            </a:r>
          </a:p>
          <a:p>
            <a:r>
              <a:rPr lang="en-US" dirty="0"/>
              <a:t>A unit file is a bunch of directives grouped into a categories. Directive defines what to start, the dependencies, the slice .. e.g.,</a:t>
            </a:r>
          </a:p>
          <a:p>
            <a:pPr marL="0" indent="0">
              <a:buNone/>
            </a:pPr>
            <a:endParaRPr lang="en-US" dirty="0"/>
          </a:p>
          <a:p>
            <a:pPr marL="0" indent="0">
              <a:buNone/>
            </a:pPr>
            <a:r>
              <a:rPr lang="en-US" sz="2200" dirty="0"/>
              <a:t>[</a:t>
            </a:r>
            <a:r>
              <a:rPr lang="en-US" sz="2200" dirty="0">
                <a:highlight>
                  <a:srgbClr val="FFFF00"/>
                </a:highlight>
              </a:rPr>
              <a:t>Unit</a:t>
            </a:r>
            <a:r>
              <a:rPr lang="en-US" sz="2200" dirty="0"/>
              <a:t>] </a:t>
            </a:r>
          </a:p>
          <a:p>
            <a:pPr marL="0" indent="0">
              <a:buNone/>
            </a:pPr>
            <a:r>
              <a:rPr lang="en-US" sz="2200" b="1" dirty="0"/>
              <a:t>Description</a:t>
            </a:r>
            <a:r>
              <a:rPr lang="en-US" sz="2200" dirty="0"/>
              <a:t>=</a:t>
            </a:r>
            <a:r>
              <a:rPr lang="en-US" sz="2200" i="1" dirty="0" err="1">
                <a:effectLst/>
              </a:rPr>
              <a:t>service_description</a:t>
            </a:r>
            <a:r>
              <a:rPr lang="en-US" sz="2200" dirty="0"/>
              <a:t> </a:t>
            </a:r>
          </a:p>
          <a:p>
            <a:pPr marL="0" indent="0">
              <a:buNone/>
            </a:pPr>
            <a:r>
              <a:rPr lang="en-US" sz="2200" b="1" dirty="0"/>
              <a:t>After</a:t>
            </a:r>
            <a:r>
              <a:rPr lang="en-US" sz="2200" dirty="0"/>
              <a:t>=</a:t>
            </a:r>
            <a:r>
              <a:rPr lang="en-US" sz="2200" dirty="0" err="1"/>
              <a:t>network.target</a:t>
            </a:r>
            <a:r>
              <a:rPr lang="en-US" sz="2200" dirty="0"/>
              <a:t> </a:t>
            </a:r>
          </a:p>
          <a:p>
            <a:pPr marL="0" indent="0">
              <a:buNone/>
            </a:pPr>
            <a:r>
              <a:rPr lang="en-US" sz="2200" dirty="0"/>
              <a:t>[</a:t>
            </a:r>
            <a:r>
              <a:rPr lang="en-US" sz="2200" dirty="0">
                <a:highlight>
                  <a:srgbClr val="FFFF00"/>
                </a:highlight>
              </a:rPr>
              <a:t>Service</a:t>
            </a:r>
            <a:r>
              <a:rPr lang="en-US" sz="2200" dirty="0"/>
              <a:t>]</a:t>
            </a:r>
          </a:p>
          <a:p>
            <a:pPr marL="0" indent="0">
              <a:buNone/>
            </a:pPr>
            <a:r>
              <a:rPr lang="en-US" sz="2200" b="1" dirty="0"/>
              <a:t>Slice</a:t>
            </a:r>
            <a:r>
              <a:rPr lang="en-US" sz="2200" dirty="0"/>
              <a:t>= </a:t>
            </a:r>
            <a:r>
              <a:rPr lang="en-US" sz="2200" dirty="0" err="1"/>
              <a:t>slice_name</a:t>
            </a:r>
            <a:endParaRPr lang="en-US" sz="2200" dirty="0"/>
          </a:p>
          <a:p>
            <a:pPr marL="0" indent="0">
              <a:buNone/>
            </a:pPr>
            <a:r>
              <a:rPr lang="en-US" sz="2200" b="1" dirty="0" err="1"/>
              <a:t>ExecStart</a:t>
            </a:r>
            <a:r>
              <a:rPr lang="en-US" sz="2200" dirty="0"/>
              <a:t>=</a:t>
            </a:r>
            <a:r>
              <a:rPr lang="en-US" sz="2200" i="1" dirty="0" err="1">
                <a:effectLst/>
              </a:rPr>
              <a:t>path_to_executable</a:t>
            </a:r>
            <a:r>
              <a:rPr lang="en-US" sz="2200" dirty="0"/>
              <a:t> </a:t>
            </a:r>
          </a:p>
          <a:p>
            <a:pPr marL="0" indent="0">
              <a:buNone/>
            </a:pPr>
            <a:r>
              <a:rPr lang="en-US" sz="2200" b="1" dirty="0"/>
              <a:t>Type</a:t>
            </a:r>
            <a:r>
              <a:rPr lang="en-US" sz="2200" dirty="0"/>
              <a:t>=forking </a:t>
            </a:r>
          </a:p>
          <a:p>
            <a:pPr marL="0" indent="0">
              <a:buNone/>
            </a:pPr>
            <a:r>
              <a:rPr lang="en-US" sz="2200" b="1" dirty="0" err="1"/>
              <a:t>PIDFile</a:t>
            </a:r>
            <a:r>
              <a:rPr lang="en-US" sz="2200" dirty="0"/>
              <a:t>=</a:t>
            </a:r>
            <a:r>
              <a:rPr lang="en-US" sz="2200" i="1" dirty="0" err="1">
                <a:effectLst/>
              </a:rPr>
              <a:t>path_to_pidfile</a:t>
            </a:r>
            <a:r>
              <a:rPr lang="en-US" sz="2200" dirty="0"/>
              <a:t> </a:t>
            </a:r>
          </a:p>
          <a:p>
            <a:pPr marL="0" indent="0">
              <a:buNone/>
            </a:pPr>
            <a:r>
              <a:rPr lang="en-US" sz="2200" dirty="0"/>
              <a:t>[</a:t>
            </a:r>
            <a:r>
              <a:rPr lang="en-US" sz="2200" dirty="0">
                <a:highlight>
                  <a:srgbClr val="FFFF00"/>
                </a:highlight>
              </a:rPr>
              <a:t>Install</a:t>
            </a:r>
            <a:r>
              <a:rPr lang="en-US" sz="2200" dirty="0"/>
              <a:t>] </a:t>
            </a:r>
          </a:p>
          <a:p>
            <a:pPr marL="0" indent="0">
              <a:buNone/>
            </a:pPr>
            <a:r>
              <a:rPr lang="en-US" sz="2200" b="1" dirty="0" err="1"/>
              <a:t>WantedBy</a:t>
            </a:r>
            <a:r>
              <a:rPr lang="en-US" sz="2200" dirty="0"/>
              <a:t>=</a:t>
            </a:r>
            <a:r>
              <a:rPr lang="en-US" sz="2200" dirty="0" err="1"/>
              <a:t>default.target</a:t>
            </a:r>
            <a:endParaRPr lang="en-US" sz="2200" dirty="0"/>
          </a:p>
          <a:p>
            <a:pPr marL="0" indent="0">
              <a:buNone/>
            </a:pPr>
            <a:endParaRPr lang="en-US" dirty="0"/>
          </a:p>
        </p:txBody>
      </p:sp>
    </p:spTree>
    <p:extLst>
      <p:ext uri="{BB962C8B-B14F-4D97-AF65-F5344CB8AC3E}">
        <p14:creationId xmlns:p14="http://schemas.microsoft.com/office/powerpoint/2010/main" val="266080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Userspace Components </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85000" lnSpcReduction="20000"/>
          </a:bodyPr>
          <a:lstStyle/>
          <a:p>
            <a:r>
              <a:rPr lang="en-US" dirty="0"/>
              <a:t>In addition to </a:t>
            </a:r>
            <a:r>
              <a:rPr lang="en-US" dirty="0" err="1"/>
              <a:t>init</a:t>
            </a:r>
            <a:r>
              <a:rPr lang="en-US" dirty="0"/>
              <a:t> system userspace typically needs a package system</a:t>
            </a:r>
          </a:p>
          <a:p>
            <a:r>
              <a:rPr lang="en-US" dirty="0"/>
              <a:t>Current leading standards are:</a:t>
            </a:r>
          </a:p>
          <a:p>
            <a:pPr lvl="1"/>
            <a:r>
              <a:rPr lang="en-US" dirty="0"/>
              <a:t>RPM packages offered by RHEL (RHEL, centos, Fedora) like distros.</a:t>
            </a:r>
          </a:p>
          <a:p>
            <a:pPr lvl="1"/>
            <a:r>
              <a:rPr lang="en-US" dirty="0"/>
              <a:t>DEB packages offered by Debian (ubuntu, Debian, mint) like distros.</a:t>
            </a:r>
          </a:p>
          <a:p>
            <a:r>
              <a:rPr lang="en-US" dirty="0"/>
              <a:t>They operate in a similar way:</a:t>
            </a:r>
          </a:p>
          <a:p>
            <a:pPr lvl="1"/>
            <a:r>
              <a:rPr lang="en-US" dirty="0"/>
              <a:t>Server side offers packages + their metadata (specifically dependencies) in an agreed upon format. Packages are a collection of binaries and install scripts (called on state machine triggers). Packages offer checksum for client-side to verify correctness of download.</a:t>
            </a:r>
          </a:p>
          <a:p>
            <a:pPr lvl="1"/>
            <a:r>
              <a:rPr lang="en-US" dirty="0"/>
              <a:t>Package indexes + their metadata </a:t>
            </a:r>
          </a:p>
          <a:p>
            <a:pPr lvl="1"/>
            <a:r>
              <a:rPr lang="en-US" dirty="0"/>
              <a:t>Mirrors, Mirrors .. LOTS OF MIRRORS!</a:t>
            </a:r>
          </a:p>
          <a:p>
            <a:pPr lvl="1"/>
            <a:r>
              <a:rPr lang="en-US" dirty="0"/>
              <a:t>Client-side executable that can download, verify, install, uninstall, purge </a:t>
            </a:r>
            <a:r>
              <a:rPr lang="en-US" dirty="0" err="1"/>
              <a:t>etc</a:t>
            </a:r>
            <a:r>
              <a:rPr lang="en-US" dirty="0"/>
              <a:t> packages.</a:t>
            </a:r>
          </a:p>
          <a:p>
            <a:pPr lvl="1"/>
            <a:r>
              <a:rPr lang="en-US" dirty="0"/>
              <a:t>Some intelligence on client side. E.g., auto-update or similar controls. In addition to “add a syndication endpoint (e.g., private package repo).</a:t>
            </a:r>
          </a:p>
          <a:p>
            <a:r>
              <a:rPr lang="en-US" dirty="0"/>
              <a:t>Some innovation (e.g., </a:t>
            </a:r>
            <a:r>
              <a:rPr lang="en-US" dirty="0" err="1"/>
              <a:t>NixOS</a:t>
            </a:r>
            <a:r>
              <a:rPr lang="en-US" dirty="0"/>
              <a:t>) in package management focused on reproducibility.</a:t>
            </a:r>
          </a:p>
          <a:p>
            <a:r>
              <a:rPr lang="en-US" dirty="0"/>
              <a:t>When do you not need a package system:</a:t>
            </a:r>
          </a:p>
          <a:p>
            <a:pPr lvl="1"/>
            <a:r>
              <a:rPr lang="en-US" dirty="0"/>
              <a:t>Some distros (e.g., CoreOS) let go of the entire thing all together and update via shadow partitions. Where the entire OS is downloaded to a secondary partition then said partition is used for next boot while using the existing primary partition as “last known config”. Noticeably this was first spearheaded by android. The package system syndicates the OS not packages.</a:t>
            </a:r>
          </a:p>
          <a:p>
            <a:pPr lvl="1"/>
            <a:r>
              <a:rPr lang="en-US" dirty="0"/>
              <a:t>Single app OS (no </a:t>
            </a:r>
            <a:r>
              <a:rPr lang="en-US" dirty="0" err="1"/>
              <a:t>init</a:t>
            </a:r>
            <a:r>
              <a:rPr lang="en-US" dirty="0"/>
              <a:t> and no package systems needed).</a:t>
            </a:r>
          </a:p>
          <a:p>
            <a:endParaRPr lang="en-US" dirty="0"/>
          </a:p>
        </p:txBody>
      </p:sp>
    </p:spTree>
    <p:extLst>
      <p:ext uri="{BB962C8B-B14F-4D97-AF65-F5344CB8AC3E}">
        <p14:creationId xmlns:p14="http://schemas.microsoft.com/office/powerpoint/2010/main" val="14924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D527E-EAAA-B143-F4B7-BEEB4B6A60AD}"/>
              </a:ext>
            </a:extLst>
          </p:cNvPr>
          <p:cNvSpPr>
            <a:spLocks noGrp="1"/>
          </p:cNvSpPr>
          <p:nvPr>
            <p:ph type="title"/>
          </p:nvPr>
        </p:nvSpPr>
        <p:spPr>
          <a:xfrm>
            <a:off x="838200" y="4970576"/>
            <a:ext cx="10515600" cy="1325563"/>
          </a:xfrm>
        </p:spPr>
        <p:txBody>
          <a:bodyPr>
            <a:normAutofit fontScale="90000"/>
          </a:bodyPr>
          <a:lstStyle/>
          <a:p>
            <a:pPr algn="ctr"/>
            <a:r>
              <a:rPr lang="en-US" dirty="0"/>
              <a:t>Where we are. Where we are going.</a:t>
            </a:r>
            <a:br>
              <a:rPr lang="en-US" dirty="0"/>
            </a:br>
            <a:r>
              <a:rPr lang="en-US" b="1" u="sng" dirty="0">
                <a:hlinkClick r:id="rId2"/>
              </a:rPr>
              <a:t>https://aka.ms/k8s/howthingswork</a:t>
            </a:r>
            <a:br>
              <a:rPr lang="en-US" b="1" u="sng" dirty="0"/>
            </a:br>
            <a:r>
              <a:rPr lang="en-US" b="1" u="sng" dirty="0">
                <a:hlinkClick r:id="rId3"/>
              </a:rPr>
              <a:t>https://github.com/khenidak/on-linux</a:t>
            </a:r>
            <a:r>
              <a:rPr lang="en-US" b="1" u="sng" dirty="0"/>
              <a:t> </a:t>
            </a:r>
          </a:p>
        </p:txBody>
      </p:sp>
      <p:cxnSp>
        <p:nvCxnSpPr>
          <p:cNvPr id="5" name="Straight Arrow Connector 4">
            <a:extLst>
              <a:ext uri="{FF2B5EF4-FFF2-40B4-BE49-F238E27FC236}">
                <a16:creationId xmlns:a16="http://schemas.microsoft.com/office/drawing/2014/main" id="{D4CC1A5D-3249-1584-3F2B-B2444F31BA72}"/>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86BFC3F-06D4-A81A-D5D4-F2CA2FEA9CFC}"/>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8181167-1DBE-A928-D646-CBAB5BAE9A82}"/>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8" name="Oval 7">
            <a:extLst>
              <a:ext uri="{FF2B5EF4-FFF2-40B4-BE49-F238E27FC236}">
                <a16:creationId xmlns:a16="http://schemas.microsoft.com/office/drawing/2014/main" id="{56D5D441-A26C-9E9A-1FAB-49EEF6A91E9E}"/>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64D12E-60C5-AD0C-BA08-C40EEC0B34AD}"/>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0" name="Oval 9">
            <a:extLst>
              <a:ext uri="{FF2B5EF4-FFF2-40B4-BE49-F238E27FC236}">
                <a16:creationId xmlns:a16="http://schemas.microsoft.com/office/drawing/2014/main" id="{DDE4FFDD-CB58-27A4-8D30-0C3D7F3DFE68}"/>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3F43343-73CA-4EC4-3265-015F352D21B0}"/>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2" name="TextBox 11">
            <a:extLst>
              <a:ext uri="{FF2B5EF4-FFF2-40B4-BE49-F238E27FC236}">
                <a16:creationId xmlns:a16="http://schemas.microsoft.com/office/drawing/2014/main" id="{D8DEC9AA-9537-EF17-969D-35447A172204}"/>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3" name="Oval 12">
            <a:extLst>
              <a:ext uri="{FF2B5EF4-FFF2-40B4-BE49-F238E27FC236}">
                <a16:creationId xmlns:a16="http://schemas.microsoft.com/office/drawing/2014/main" id="{8C118D88-6EAD-22B6-70E0-437515E14183}"/>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738CD1-1272-8D9C-86A2-E854AD3808E0}"/>
              </a:ext>
            </a:extLst>
          </p:cNvPr>
          <p:cNvSpPr txBox="1"/>
          <p:nvPr/>
        </p:nvSpPr>
        <p:spPr>
          <a:xfrm>
            <a:off x="3779943" y="3553674"/>
            <a:ext cx="1049583" cy="276999"/>
          </a:xfrm>
          <a:prstGeom prst="rect">
            <a:avLst/>
          </a:prstGeom>
          <a:noFill/>
        </p:spPr>
        <p:txBody>
          <a:bodyPr wrap="none" rtlCol="0">
            <a:spAutoFit/>
          </a:bodyPr>
          <a:lstStyle/>
          <a:p>
            <a:pPr algn="ctr"/>
            <a:r>
              <a:rPr lang="en-US" sz="1200" b="1" dirty="0"/>
              <a:t>Networking 1</a:t>
            </a:r>
          </a:p>
        </p:txBody>
      </p:sp>
      <p:sp>
        <p:nvSpPr>
          <p:cNvPr id="15" name="Oval 14">
            <a:extLst>
              <a:ext uri="{FF2B5EF4-FFF2-40B4-BE49-F238E27FC236}">
                <a16:creationId xmlns:a16="http://schemas.microsoft.com/office/drawing/2014/main" id="{13F5939D-3969-FE59-5666-58195EA40FC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F8FFF2-47E8-DAE0-A35F-26374110591E}"/>
              </a:ext>
            </a:extLst>
          </p:cNvPr>
          <p:cNvSpPr txBox="1"/>
          <p:nvPr/>
        </p:nvSpPr>
        <p:spPr>
          <a:xfrm>
            <a:off x="4846747" y="3561109"/>
            <a:ext cx="1049583" cy="276999"/>
          </a:xfrm>
          <a:prstGeom prst="rect">
            <a:avLst/>
          </a:prstGeom>
          <a:noFill/>
        </p:spPr>
        <p:txBody>
          <a:bodyPr wrap="none" rtlCol="0">
            <a:spAutoFit/>
          </a:bodyPr>
          <a:lstStyle/>
          <a:p>
            <a:pPr algn="ctr"/>
            <a:r>
              <a:rPr lang="en-US" sz="1200" b="1" dirty="0"/>
              <a:t>Networking 2</a:t>
            </a:r>
          </a:p>
        </p:txBody>
      </p:sp>
      <p:sp>
        <p:nvSpPr>
          <p:cNvPr id="17" name="Oval 16">
            <a:extLst>
              <a:ext uri="{FF2B5EF4-FFF2-40B4-BE49-F238E27FC236}">
                <a16:creationId xmlns:a16="http://schemas.microsoft.com/office/drawing/2014/main" id="{641A4FD3-D155-EA0D-0166-1E1F449856A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12D896F-0C0C-A027-C594-BD43B588AD3A}"/>
              </a:ext>
            </a:extLst>
          </p:cNvPr>
          <p:cNvSpPr txBox="1"/>
          <p:nvPr/>
        </p:nvSpPr>
        <p:spPr>
          <a:xfrm>
            <a:off x="6061773" y="3543943"/>
            <a:ext cx="870816" cy="276999"/>
          </a:xfrm>
          <a:prstGeom prst="rect">
            <a:avLst/>
          </a:prstGeom>
          <a:noFill/>
        </p:spPr>
        <p:txBody>
          <a:bodyPr wrap="none" rtlCol="0">
            <a:spAutoFit/>
          </a:bodyPr>
          <a:lstStyle/>
          <a:p>
            <a:pPr algn="ctr"/>
            <a:r>
              <a:rPr lang="en-US" sz="1200" b="1" dirty="0"/>
              <a:t>Containers</a:t>
            </a:r>
          </a:p>
        </p:txBody>
      </p:sp>
      <p:sp>
        <p:nvSpPr>
          <p:cNvPr id="19" name="Oval 18">
            <a:extLst>
              <a:ext uri="{FF2B5EF4-FFF2-40B4-BE49-F238E27FC236}">
                <a16:creationId xmlns:a16="http://schemas.microsoft.com/office/drawing/2014/main" id="{3D9EEAA8-2F7D-0B6B-5C01-5FC71B6643AE}"/>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A16455E-4A17-2C77-177B-E875E09C5BA7}"/>
              </a:ext>
            </a:extLst>
          </p:cNvPr>
          <p:cNvSpPr txBox="1"/>
          <p:nvPr/>
        </p:nvSpPr>
        <p:spPr>
          <a:xfrm>
            <a:off x="7296966" y="3543943"/>
            <a:ext cx="1087157" cy="276999"/>
          </a:xfrm>
          <a:prstGeom prst="rect">
            <a:avLst/>
          </a:prstGeom>
          <a:noFill/>
        </p:spPr>
        <p:txBody>
          <a:bodyPr wrap="none" rtlCol="0">
            <a:spAutoFit/>
          </a:bodyPr>
          <a:lstStyle/>
          <a:p>
            <a:pPr algn="ctr"/>
            <a:r>
              <a:rPr lang="en-US" sz="1200" b="1" dirty="0"/>
              <a:t>Building Linux</a:t>
            </a:r>
          </a:p>
        </p:txBody>
      </p:sp>
      <p:sp>
        <p:nvSpPr>
          <p:cNvPr id="21" name="Oval 20">
            <a:extLst>
              <a:ext uri="{FF2B5EF4-FFF2-40B4-BE49-F238E27FC236}">
                <a16:creationId xmlns:a16="http://schemas.microsoft.com/office/drawing/2014/main" id="{229D0F17-027F-1F65-5996-B0AB5B71E0D3}"/>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F803673-81AF-797E-A00B-32EC49501FCC}"/>
              </a:ext>
            </a:extLst>
          </p:cNvPr>
          <p:cNvSpPr txBox="1"/>
          <p:nvPr/>
        </p:nvSpPr>
        <p:spPr>
          <a:xfrm>
            <a:off x="8522415" y="3542484"/>
            <a:ext cx="1197508" cy="276999"/>
          </a:xfrm>
          <a:prstGeom prst="rect">
            <a:avLst/>
          </a:prstGeom>
          <a:noFill/>
        </p:spPr>
        <p:txBody>
          <a:bodyPr wrap="none" rtlCol="0">
            <a:spAutoFit/>
          </a:bodyPr>
          <a:lstStyle/>
          <a:p>
            <a:pPr algn="ctr"/>
            <a:r>
              <a:rPr lang="en-US" sz="1200" b="1" dirty="0"/>
              <a:t>Extending Linux</a:t>
            </a:r>
          </a:p>
        </p:txBody>
      </p:sp>
      <p:sp>
        <p:nvSpPr>
          <p:cNvPr id="23" name="Oval 22">
            <a:extLst>
              <a:ext uri="{FF2B5EF4-FFF2-40B4-BE49-F238E27FC236}">
                <a16:creationId xmlns:a16="http://schemas.microsoft.com/office/drawing/2014/main" id="{ADCB6C79-1FBA-470D-FE05-90D713E1C16E}"/>
              </a:ext>
            </a:extLst>
          </p:cNvPr>
          <p:cNvSpPr/>
          <p:nvPr/>
        </p:nvSpPr>
        <p:spPr>
          <a:xfrm>
            <a:off x="10318677" y="3060181"/>
            <a:ext cx="223024" cy="211873"/>
          </a:xfrm>
          <a:prstGeom prst="ellipse">
            <a:avLst/>
          </a:prstGeom>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2C95F90-34DE-69C3-65B6-EAC82ED3F358}"/>
              </a:ext>
            </a:extLst>
          </p:cNvPr>
          <p:cNvCxnSpPr>
            <a:cxnSpLocks/>
          </p:cNvCxnSpPr>
          <p:nvPr/>
        </p:nvCxnSpPr>
        <p:spPr>
          <a:xfrm>
            <a:off x="7820765" y="1863081"/>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24790C6-2DFD-842D-E7E5-10A0EE8D7E52}"/>
              </a:ext>
            </a:extLst>
          </p:cNvPr>
          <p:cNvSpPr txBox="1"/>
          <p:nvPr/>
        </p:nvSpPr>
        <p:spPr>
          <a:xfrm>
            <a:off x="7503833" y="1350123"/>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sp>
        <p:nvSpPr>
          <p:cNvPr id="30" name="TextBox 29">
            <a:extLst>
              <a:ext uri="{FF2B5EF4-FFF2-40B4-BE49-F238E27FC236}">
                <a16:creationId xmlns:a16="http://schemas.microsoft.com/office/drawing/2014/main" id="{9BE977B8-18AE-8EE7-39A9-774312848D74}"/>
              </a:ext>
            </a:extLst>
          </p:cNvPr>
          <p:cNvSpPr txBox="1"/>
          <p:nvPr/>
        </p:nvSpPr>
        <p:spPr>
          <a:xfrm>
            <a:off x="12115800" y="4000500"/>
            <a:ext cx="184731" cy="369332"/>
          </a:xfrm>
          <a:prstGeom prst="rect">
            <a:avLst/>
          </a:prstGeom>
          <a:noFill/>
        </p:spPr>
        <p:txBody>
          <a:bodyPr wrap="none" rtlCol="0">
            <a:spAutoFit/>
          </a:bodyPr>
          <a:lstStyle/>
          <a:p>
            <a:endParaRPr lang="en-US" dirty="0"/>
          </a:p>
        </p:txBody>
      </p:sp>
      <p:pic>
        <p:nvPicPr>
          <p:cNvPr id="32" name="Graphic 31" descr="Race Flag with solid fill">
            <a:extLst>
              <a:ext uri="{FF2B5EF4-FFF2-40B4-BE49-F238E27FC236}">
                <a16:creationId xmlns:a16="http://schemas.microsoft.com/office/drawing/2014/main" id="{493CB9B7-AFD6-49EB-643C-6A740C425F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2346" y="3166946"/>
            <a:ext cx="914400" cy="914400"/>
          </a:xfrm>
          <a:prstGeom prst="rect">
            <a:avLst/>
          </a:prstGeom>
        </p:spPr>
      </p:pic>
    </p:spTree>
    <p:extLst>
      <p:ext uri="{BB962C8B-B14F-4D97-AF65-F5344CB8AC3E}">
        <p14:creationId xmlns:p14="http://schemas.microsoft.com/office/powerpoint/2010/main" val="1269746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968B3-949C-84B8-AAE1-8FD2263D65C7}"/>
              </a:ext>
            </a:extLst>
          </p:cNvPr>
          <p:cNvSpPr>
            <a:spLocks noGrp="1"/>
          </p:cNvSpPr>
          <p:nvPr>
            <p:ph type="title"/>
          </p:nvPr>
        </p:nvSpPr>
        <p:spPr/>
        <p:txBody>
          <a:bodyPr/>
          <a:lstStyle/>
          <a:p>
            <a:r>
              <a:rPr lang="en-US" dirty="0"/>
              <a:t>Building Linux Images</a:t>
            </a:r>
          </a:p>
        </p:txBody>
      </p:sp>
      <p:sp>
        <p:nvSpPr>
          <p:cNvPr id="5" name="Text Placeholder 4">
            <a:extLst>
              <a:ext uri="{FF2B5EF4-FFF2-40B4-BE49-F238E27FC236}">
                <a16:creationId xmlns:a16="http://schemas.microsoft.com/office/drawing/2014/main" id="{BAE4677F-AF70-541A-5EAB-EEEFB1676E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376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Three Build Options</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20000"/>
          </a:bodyPr>
          <a:lstStyle/>
          <a:p>
            <a:r>
              <a:rPr lang="en-US" b="1" dirty="0"/>
              <a:t>Manual</a:t>
            </a:r>
            <a:r>
              <a:rPr lang="en-US" dirty="0"/>
              <a:t>. The entire can be manually done (I advise going through it once for learning):</a:t>
            </a:r>
          </a:p>
          <a:p>
            <a:pPr marL="914400" lvl="1" indent="-457200">
              <a:buFont typeface="+mj-lt"/>
              <a:buAutoNum type="arabicPeriod"/>
            </a:pPr>
            <a:r>
              <a:rPr lang="en-US" dirty="0"/>
              <a:t>Create disk image, then mount it locally, then partition it.</a:t>
            </a:r>
          </a:p>
          <a:p>
            <a:pPr marL="914400" lvl="1" indent="-457200">
              <a:buFont typeface="+mj-lt"/>
              <a:buAutoNum type="arabicPeriod"/>
            </a:pPr>
            <a:r>
              <a:rPr lang="en-US" dirty="0"/>
              <a:t>Copy your bootloader, kernel images, userspace components along with all the configuration files.</a:t>
            </a:r>
          </a:p>
          <a:p>
            <a:r>
              <a:rPr lang="en-US" b="1" dirty="0"/>
              <a:t>By a distro specific tool-chain</a:t>
            </a:r>
            <a:r>
              <a:rPr lang="en-US" dirty="0"/>
              <a:t>: </a:t>
            </a:r>
          </a:p>
          <a:p>
            <a:pPr lvl="1"/>
            <a:r>
              <a:rPr lang="en-US" dirty="0"/>
              <a:t>Debian offers </a:t>
            </a:r>
            <a:r>
              <a:rPr lang="en-US" dirty="0" err="1"/>
              <a:t>debootstrap</a:t>
            </a:r>
            <a:r>
              <a:rPr lang="en-US" dirty="0"/>
              <a:t> which automate the above steps on a chroot environment.</a:t>
            </a:r>
          </a:p>
          <a:p>
            <a:pPr lvl="1"/>
            <a:r>
              <a:rPr lang="en-US" dirty="0"/>
              <a:t>Fedora like systems offer “image builder” tool chain.</a:t>
            </a:r>
          </a:p>
          <a:p>
            <a:r>
              <a:rPr lang="en-US" b="1" dirty="0"/>
              <a:t>By a tool-chain:</a:t>
            </a:r>
          </a:p>
          <a:p>
            <a:pPr lvl="1"/>
            <a:r>
              <a:rPr lang="en-US" dirty="0" err="1"/>
              <a:t>Hashicorp</a:t>
            </a:r>
            <a:r>
              <a:rPr lang="en-US" dirty="0"/>
              <a:t> packer offers a configuration driven build pipelines to produce various images.</a:t>
            </a:r>
          </a:p>
          <a:p>
            <a:r>
              <a:rPr lang="en-US" b="1" dirty="0"/>
              <a:t>What will work for me?</a:t>
            </a:r>
          </a:p>
          <a:p>
            <a:pPr lvl="1"/>
            <a:r>
              <a:rPr lang="en-US" dirty="0"/>
              <a:t>If you are always producing the same distro-based images, then using distro specific tool chain.</a:t>
            </a:r>
          </a:p>
          <a:p>
            <a:pPr lvl="1"/>
            <a:r>
              <a:rPr lang="en-US" dirty="0"/>
              <a:t>If you are producing the same image (e.g., same app) but different distro then try looking into packer.</a:t>
            </a:r>
          </a:p>
          <a:p>
            <a:pPr lvl="1"/>
            <a:r>
              <a:rPr lang="en-US" dirty="0"/>
              <a:t>If you are doing something super funky (don’t, unless you you have the needed deep understanding) then use manual approach. It is easier to add on a custom baseline tool than trimming out of existing tools.</a:t>
            </a:r>
          </a:p>
          <a:p>
            <a:pPr lvl="1"/>
            <a:r>
              <a:rPr lang="en-US" dirty="0"/>
              <a:t>YMMV </a:t>
            </a:r>
            <a:r>
              <a:rPr lang="en-US" altLang="ja-JP" b="0" i="0" dirty="0">
                <a:solidFill>
                  <a:srgbClr val="0F1419"/>
                </a:solidFill>
                <a:effectLst/>
                <a:latin typeface="TwitterChirp"/>
              </a:rPr>
              <a:t>¯\_(</a:t>
            </a:r>
            <a:r>
              <a:rPr lang="ja-JP" altLang="en-US" b="0" i="0">
                <a:solidFill>
                  <a:srgbClr val="0F1419"/>
                </a:solidFill>
                <a:effectLst/>
                <a:latin typeface="TwitterChirp"/>
              </a:rPr>
              <a:t>ツ</a:t>
            </a:r>
            <a:r>
              <a:rPr lang="en-US" altLang="ja-JP" b="0" i="0" dirty="0">
                <a:solidFill>
                  <a:srgbClr val="0F1419"/>
                </a:solidFill>
                <a:effectLst/>
                <a:latin typeface="TwitterChirp"/>
              </a:rPr>
              <a:t>)_/¯ </a:t>
            </a:r>
            <a:endParaRPr lang="en-US" dirty="0"/>
          </a:p>
          <a:p>
            <a:r>
              <a:rPr lang="en-US" b="1" dirty="0"/>
              <a:t>Wait, is this the same for container images?</a:t>
            </a:r>
          </a:p>
          <a:p>
            <a:pPr lvl="1"/>
            <a:r>
              <a:rPr lang="en-US" dirty="0"/>
              <a:t>No, container images follow their build logic and tool-chain.</a:t>
            </a:r>
          </a:p>
        </p:txBody>
      </p:sp>
    </p:spTree>
    <p:extLst>
      <p:ext uri="{BB962C8B-B14F-4D97-AF65-F5344CB8AC3E}">
        <p14:creationId xmlns:p14="http://schemas.microsoft.com/office/powerpoint/2010/main" val="263983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D9793-C5FF-1435-4F79-90FF9DC71A38}"/>
              </a:ext>
            </a:extLst>
          </p:cNvPr>
          <p:cNvSpPr>
            <a:spLocks noGrp="1"/>
          </p:cNvSpPr>
          <p:nvPr>
            <p:ph type="title"/>
          </p:nvPr>
        </p:nvSpPr>
        <p:spPr/>
        <p:txBody>
          <a:bodyPr/>
          <a:lstStyle/>
          <a:p>
            <a:r>
              <a:rPr lang="en-US" dirty="0"/>
              <a:t>Building The Kernel</a:t>
            </a:r>
          </a:p>
        </p:txBody>
      </p:sp>
      <p:sp>
        <p:nvSpPr>
          <p:cNvPr id="5" name="Text Placeholder 4">
            <a:extLst>
              <a:ext uri="{FF2B5EF4-FFF2-40B4-BE49-F238E27FC236}">
                <a16:creationId xmlns:a16="http://schemas.microsoft.com/office/drawing/2014/main" id="{0EDB3198-FEEE-602C-FE22-E566FA6489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6153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Understand The Source Trees</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20000"/>
          </a:bodyPr>
          <a:lstStyle/>
          <a:p>
            <a:r>
              <a:rPr lang="en-US" dirty="0"/>
              <a:t>Choosing the source/tree depends on what you are trying to test/build on:</a:t>
            </a:r>
          </a:p>
          <a:p>
            <a:pPr lvl="1"/>
            <a:r>
              <a:rPr lang="en-US" b="1" dirty="0"/>
              <a:t>Versioned drops are here</a:t>
            </a:r>
            <a:r>
              <a:rPr lang="en-US" dirty="0"/>
              <a:t>: </a:t>
            </a:r>
            <a:r>
              <a:rPr lang="en-US" dirty="0">
                <a:hlinkClick r:id="rId2"/>
              </a:rPr>
              <a:t>https://cdn.kernel.org/pub/linux/kernel/v5.x/linux-&lt;version&gt;.tar.xz</a:t>
            </a:r>
            <a:endParaRPr lang="en-US" dirty="0"/>
          </a:p>
          <a:p>
            <a:pPr lvl="1"/>
            <a:r>
              <a:rPr lang="en-US" dirty="0"/>
              <a:t>Mainline (all versions) DO-SHALLOW-CLONE!</a:t>
            </a:r>
            <a:r>
              <a:rPr lang="en-US" b="1" dirty="0"/>
              <a:t> </a:t>
            </a:r>
            <a:r>
              <a:rPr lang="en-US" dirty="0">
                <a:highlight>
                  <a:srgbClr val="C0C0C0"/>
                </a:highlight>
              </a:rPr>
              <a:t>git://</a:t>
            </a:r>
            <a:r>
              <a:rPr lang="en-US" dirty="0" err="1">
                <a:highlight>
                  <a:srgbClr val="C0C0C0"/>
                </a:highlight>
              </a:rPr>
              <a:t>git.kernel.org</a:t>
            </a:r>
            <a:r>
              <a:rPr lang="en-US" dirty="0">
                <a:highlight>
                  <a:srgbClr val="C0C0C0"/>
                </a:highlight>
              </a:rPr>
              <a:t>/pub/</a:t>
            </a:r>
            <a:r>
              <a:rPr lang="en-US" dirty="0" err="1">
                <a:highlight>
                  <a:srgbClr val="C0C0C0"/>
                </a:highlight>
              </a:rPr>
              <a:t>scm</a:t>
            </a:r>
            <a:r>
              <a:rPr lang="en-US" dirty="0">
                <a:highlight>
                  <a:srgbClr val="C0C0C0"/>
                </a:highlight>
              </a:rPr>
              <a:t>/</a:t>
            </a:r>
            <a:r>
              <a:rPr lang="en-US" dirty="0" err="1">
                <a:highlight>
                  <a:srgbClr val="C0C0C0"/>
                </a:highlight>
              </a:rPr>
              <a:t>linux</a:t>
            </a:r>
            <a:r>
              <a:rPr lang="en-US" dirty="0">
                <a:highlight>
                  <a:srgbClr val="C0C0C0"/>
                </a:highlight>
              </a:rPr>
              <a:t>/kernel/git/</a:t>
            </a:r>
            <a:r>
              <a:rPr lang="en-US" dirty="0" err="1">
                <a:highlight>
                  <a:srgbClr val="C0C0C0"/>
                </a:highlight>
              </a:rPr>
              <a:t>torvalds</a:t>
            </a:r>
            <a:r>
              <a:rPr lang="en-US" dirty="0">
                <a:highlight>
                  <a:srgbClr val="C0C0C0"/>
                </a:highlight>
              </a:rPr>
              <a:t>/</a:t>
            </a:r>
            <a:r>
              <a:rPr lang="en-US" dirty="0" err="1">
                <a:highlight>
                  <a:srgbClr val="C0C0C0"/>
                </a:highlight>
              </a:rPr>
              <a:t>linux.git</a:t>
            </a:r>
            <a:r>
              <a:rPr lang="en-US" dirty="0">
                <a:highlight>
                  <a:srgbClr val="C0C0C0"/>
                </a:highlight>
              </a:rPr>
              <a:t> </a:t>
            </a:r>
            <a:r>
              <a:rPr lang="en-US" dirty="0"/>
              <a:t> kernel versions are tags on this source tree.</a:t>
            </a:r>
          </a:p>
          <a:p>
            <a:pPr lvl="1"/>
            <a:r>
              <a:rPr lang="en-US" b="1" dirty="0"/>
              <a:t>net-next</a:t>
            </a:r>
            <a:r>
              <a:rPr lang="en-US" dirty="0"/>
              <a:t>: net next tree is where most of networking </a:t>
            </a:r>
            <a:r>
              <a:rPr lang="en-US" dirty="0" err="1"/>
              <a:t>vNext</a:t>
            </a:r>
            <a:r>
              <a:rPr lang="en-US" dirty="0"/>
              <a:t> (e.g., BPF goodies) lives </a:t>
            </a:r>
            <a:r>
              <a:rPr lang="en-US" dirty="0">
                <a:highlight>
                  <a:srgbClr val="C0C0C0"/>
                </a:highlight>
              </a:rPr>
              <a:t>~/</a:t>
            </a:r>
            <a:r>
              <a:rPr lang="en-US" dirty="0" err="1">
                <a:highlight>
                  <a:srgbClr val="C0C0C0"/>
                </a:highlight>
              </a:rPr>
              <a:t>netdev</a:t>
            </a:r>
            <a:r>
              <a:rPr lang="en-US" dirty="0">
                <a:highlight>
                  <a:srgbClr val="C0C0C0"/>
                </a:highlight>
              </a:rPr>
              <a:t>/net-</a:t>
            </a:r>
            <a:r>
              <a:rPr lang="en-US" dirty="0" err="1">
                <a:highlight>
                  <a:srgbClr val="C0C0C0"/>
                </a:highlight>
              </a:rPr>
              <a:t>next.git</a:t>
            </a:r>
            <a:endParaRPr lang="en-US" dirty="0">
              <a:highlight>
                <a:srgbClr val="C0C0C0"/>
              </a:highlight>
            </a:endParaRPr>
          </a:p>
          <a:p>
            <a:pPr lvl="1"/>
            <a:r>
              <a:rPr lang="en-US" b="1" dirty="0"/>
              <a:t>Linux-next</a:t>
            </a:r>
            <a:r>
              <a:rPr lang="en-US" dirty="0"/>
              <a:t>: a tree holds the patches readied for next merge windows </a:t>
            </a:r>
            <a:r>
              <a:rPr lang="en-US" dirty="0">
                <a:highlight>
                  <a:srgbClr val="C0C0C0"/>
                </a:highlight>
              </a:rPr>
              <a:t>~/next/</a:t>
            </a:r>
            <a:r>
              <a:rPr lang="en-US" dirty="0" err="1">
                <a:highlight>
                  <a:srgbClr val="C0C0C0"/>
                </a:highlight>
              </a:rPr>
              <a:t>linux-next.git</a:t>
            </a:r>
            <a:endParaRPr lang="en-US" dirty="0">
              <a:highlight>
                <a:srgbClr val="C0C0C0"/>
              </a:highlight>
            </a:endParaRPr>
          </a:p>
          <a:p>
            <a:pPr lvl="1"/>
            <a:r>
              <a:rPr lang="en-US" dirty="0"/>
              <a:t>Some working groups use </a:t>
            </a:r>
            <a:r>
              <a:rPr lang="en-US" b="1" dirty="0"/>
              <a:t>specific trees </a:t>
            </a:r>
            <a:r>
              <a:rPr lang="en-US" dirty="0"/>
              <a:t>such as </a:t>
            </a:r>
            <a:r>
              <a:rPr lang="en-US" dirty="0" err="1"/>
              <a:t>netfilters</a:t>
            </a:r>
            <a:r>
              <a:rPr lang="en-US" dirty="0"/>
              <a:t> (</a:t>
            </a:r>
            <a:r>
              <a:rPr lang="en-US" dirty="0">
                <a:highlight>
                  <a:srgbClr val="C0C0C0"/>
                </a:highlight>
              </a:rPr>
              <a:t>~/</a:t>
            </a:r>
            <a:r>
              <a:rPr lang="en-US" dirty="0" err="1">
                <a:highlight>
                  <a:srgbClr val="C0C0C0"/>
                </a:highlight>
              </a:rPr>
              <a:t>netfilter</a:t>
            </a:r>
            <a:r>
              <a:rPr lang="en-US" dirty="0">
                <a:highlight>
                  <a:srgbClr val="C0C0C0"/>
                </a:highlight>
              </a:rPr>
              <a:t>/</a:t>
            </a:r>
            <a:r>
              <a:rPr lang="en-US" dirty="0" err="1">
                <a:highlight>
                  <a:srgbClr val="C0C0C0"/>
                </a:highlight>
              </a:rPr>
              <a:t>nf.git</a:t>
            </a:r>
            <a:r>
              <a:rPr lang="en-US" dirty="0"/>
              <a:t>) </a:t>
            </a:r>
          </a:p>
          <a:p>
            <a:r>
              <a:rPr lang="en-US" dirty="0"/>
              <a:t>Distros offer their sources via different means (typically OS packages). But their source trees are published on git repos (e.g. git://</a:t>
            </a:r>
            <a:r>
              <a:rPr lang="en-US" dirty="0" err="1"/>
              <a:t>kernel.ubuntu.com</a:t>
            </a:r>
            <a:r>
              <a:rPr lang="en-US" dirty="0"/>
              <a:t>/ubuntu/ for ubuntu). More specialized kernel versions such as azure’s ubuntu  (</a:t>
            </a:r>
            <a:r>
              <a:rPr lang="en-US" dirty="0">
                <a:hlinkClick r:id="rId3"/>
              </a:rPr>
              <a:t>https://code.launchpad.net/ubuntu/+source/linux-azure</a:t>
            </a:r>
            <a:r>
              <a:rPr lang="en-US" dirty="0"/>
              <a:t>) exist in their respective repos.</a:t>
            </a:r>
          </a:p>
          <a:p>
            <a:r>
              <a:rPr lang="en-US" b="1" dirty="0"/>
              <a:t>Do I need to build the kernel if I am just trying to build a module? </a:t>
            </a:r>
            <a:r>
              <a:rPr lang="en-US" dirty="0"/>
              <a:t>No. You can use “headers” (typically offered as a stand-alone package) to create and build kernel modules.</a:t>
            </a:r>
          </a:p>
          <a:p>
            <a:r>
              <a:rPr lang="en-US" b="1" dirty="0"/>
              <a:t>Note</a:t>
            </a:r>
            <a:r>
              <a:rPr lang="en-US" dirty="0"/>
              <a:t>: it is always a good idea to verify the hash or the checksum of whatever you downloaded.</a:t>
            </a:r>
          </a:p>
        </p:txBody>
      </p:sp>
    </p:spTree>
    <p:extLst>
      <p:ext uri="{BB962C8B-B14F-4D97-AF65-F5344CB8AC3E}">
        <p14:creationId xmlns:p14="http://schemas.microsoft.com/office/powerpoint/2010/main" val="331398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Kernel Build Options</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Kernel source code is heavy on </a:t>
            </a:r>
            <a:r>
              <a:rPr lang="en-US" dirty="0">
                <a:highlight>
                  <a:srgbClr val="C0C0C0"/>
                </a:highlight>
              </a:rPr>
              <a:t>#ifdef</a:t>
            </a:r>
            <a:r>
              <a:rPr lang="en-US" dirty="0"/>
              <a:t> usage. Those directive are controlled by configuration file (key value pairs separated by `=` on each line). Most options are y|| n || m values where m means “build it as a stand alone module”.</a:t>
            </a:r>
          </a:p>
          <a:p>
            <a:r>
              <a:rPr lang="en-US" b="1" dirty="0"/>
              <a:t>Creating the configuration:</a:t>
            </a:r>
          </a:p>
          <a:p>
            <a:pPr lvl="1"/>
            <a:r>
              <a:rPr lang="en-US" b="1" dirty="0"/>
              <a:t>The fastest way</a:t>
            </a:r>
            <a:r>
              <a:rPr lang="en-US" dirty="0"/>
              <a:t>: </a:t>
            </a:r>
            <a:r>
              <a:rPr lang="en-US" dirty="0">
                <a:highlight>
                  <a:srgbClr val="C0C0C0"/>
                </a:highlight>
              </a:rPr>
              <a:t>make </a:t>
            </a:r>
            <a:r>
              <a:rPr lang="en-US" dirty="0" err="1">
                <a:highlight>
                  <a:srgbClr val="C0C0C0"/>
                </a:highlight>
              </a:rPr>
              <a:t>tinyconfig</a:t>
            </a:r>
            <a:r>
              <a:rPr lang="en-US" dirty="0"/>
              <a:t> produces the smallest </a:t>
            </a:r>
            <a:r>
              <a:rPr lang="en-US" i="1" dirty="0"/>
              <a:t>functional</a:t>
            </a:r>
            <a:r>
              <a:rPr lang="en-US" dirty="0"/>
              <a:t> configuration.</a:t>
            </a:r>
          </a:p>
          <a:p>
            <a:pPr lvl="1"/>
            <a:r>
              <a:rPr lang="en-US" b="1" dirty="0"/>
              <a:t>The default way</a:t>
            </a:r>
            <a:r>
              <a:rPr lang="en-US" dirty="0"/>
              <a:t>: </a:t>
            </a:r>
            <a:r>
              <a:rPr lang="en-US" dirty="0">
                <a:highlight>
                  <a:srgbClr val="C0C0C0"/>
                </a:highlight>
              </a:rPr>
              <a:t>make </a:t>
            </a:r>
            <a:r>
              <a:rPr lang="en-US" dirty="0" err="1">
                <a:highlight>
                  <a:srgbClr val="C0C0C0"/>
                </a:highlight>
              </a:rPr>
              <a:t>defconfig</a:t>
            </a:r>
            <a:r>
              <a:rPr lang="en-US" dirty="0"/>
              <a:t> produces a balanced kernel with a good selection of configuration.</a:t>
            </a:r>
          </a:p>
          <a:p>
            <a:pPr lvl="1"/>
            <a:r>
              <a:rPr lang="en-US" b="1" dirty="0"/>
              <a:t>Just like the past</a:t>
            </a:r>
            <a:r>
              <a:rPr lang="en-US" dirty="0"/>
              <a:t>: copy an existing configuration from your kernel (typically at /boot) and reuse it. You can also use </a:t>
            </a:r>
            <a:r>
              <a:rPr lang="en-US" dirty="0">
                <a:highlight>
                  <a:srgbClr val="C0C0C0"/>
                </a:highlight>
              </a:rPr>
              <a:t>make </a:t>
            </a:r>
            <a:r>
              <a:rPr lang="en-US" dirty="0" err="1">
                <a:highlight>
                  <a:srgbClr val="C0C0C0"/>
                </a:highlight>
              </a:rPr>
              <a:t>oldconfig</a:t>
            </a:r>
            <a:r>
              <a:rPr lang="en-US" dirty="0"/>
              <a:t> for that. </a:t>
            </a:r>
          </a:p>
          <a:p>
            <a:pPr lvl="1"/>
            <a:r>
              <a:rPr lang="en-US" b="1" dirty="0"/>
              <a:t>Full Control</a:t>
            </a:r>
            <a:r>
              <a:rPr lang="en-US" dirty="0"/>
              <a:t>: </a:t>
            </a:r>
            <a:r>
              <a:rPr lang="en-US" dirty="0">
                <a:highlight>
                  <a:srgbClr val="C0C0C0"/>
                </a:highlight>
              </a:rPr>
              <a:t>make </a:t>
            </a:r>
            <a:r>
              <a:rPr lang="en-US" dirty="0" err="1">
                <a:highlight>
                  <a:srgbClr val="C0C0C0"/>
                </a:highlight>
              </a:rPr>
              <a:t>menuconfig</a:t>
            </a:r>
            <a:r>
              <a:rPr lang="en-US" dirty="0"/>
              <a:t> starts an </a:t>
            </a:r>
            <a:r>
              <a:rPr lang="en-US" dirty="0" err="1"/>
              <a:t>ncurses</a:t>
            </a:r>
            <a:r>
              <a:rPr lang="en-US" dirty="0"/>
              <a:t> based UX where you can walk through all the options (with their documentation) the interface also allows for simple option search.</a:t>
            </a:r>
          </a:p>
          <a:p>
            <a:r>
              <a:rPr lang="en-US" b="1" dirty="0"/>
              <a:t>Best Way?</a:t>
            </a:r>
            <a:r>
              <a:rPr lang="en-US" dirty="0"/>
              <a:t> You are typically working with a couple or more options. Select a good configuration that you are familiar with as a baseline option then modify these options as needed. Again, YMMV.</a:t>
            </a:r>
          </a:p>
        </p:txBody>
      </p:sp>
    </p:spTree>
    <p:extLst>
      <p:ext uri="{BB962C8B-B14F-4D97-AF65-F5344CB8AC3E}">
        <p14:creationId xmlns:p14="http://schemas.microsoft.com/office/powerpoint/2010/main" val="312435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Kernel Build</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Building the kernel is as simple as </a:t>
            </a:r>
            <a:r>
              <a:rPr lang="en-US" dirty="0">
                <a:highlight>
                  <a:srgbClr val="C0C0C0"/>
                </a:highlight>
              </a:rPr>
              <a:t>make build –j n O=&lt;out-of-tree drop&gt;</a:t>
            </a:r>
            <a:r>
              <a:rPr lang="en-US" dirty="0"/>
              <a:t> (assuming you have installed the pre-</a:t>
            </a:r>
            <a:r>
              <a:rPr lang="en-US" dirty="0" err="1"/>
              <a:t>reqs</a:t>
            </a:r>
            <a:r>
              <a:rPr lang="en-US" dirty="0"/>
              <a:t>).</a:t>
            </a:r>
          </a:p>
          <a:p>
            <a:r>
              <a:rPr lang="en-US" dirty="0"/>
              <a:t> Build produces three files:</a:t>
            </a:r>
          </a:p>
          <a:p>
            <a:pPr lvl="1"/>
            <a:r>
              <a:rPr lang="en-US" b="1" dirty="0"/>
              <a:t>Symbol Table: </a:t>
            </a:r>
            <a:r>
              <a:rPr lang="en-US" dirty="0" err="1"/>
              <a:t>system.map</a:t>
            </a:r>
            <a:r>
              <a:rPr lang="en-US" dirty="0"/>
              <a:t>-&lt;version&gt; file</a:t>
            </a:r>
          </a:p>
          <a:p>
            <a:pPr lvl="1"/>
            <a:r>
              <a:rPr lang="en-US" b="1" dirty="0"/>
              <a:t>Compressed kernel image:</a:t>
            </a:r>
            <a:r>
              <a:rPr lang="en-US" dirty="0"/>
              <a:t> </a:t>
            </a:r>
            <a:r>
              <a:rPr lang="en-US" dirty="0" err="1"/>
              <a:t>vmlinuz</a:t>
            </a:r>
            <a:r>
              <a:rPr lang="en-US" dirty="0"/>
              <a:t>-&lt;version&gt;</a:t>
            </a:r>
          </a:p>
          <a:p>
            <a:pPr lvl="1"/>
            <a:r>
              <a:rPr lang="en-US" b="1" dirty="0"/>
              <a:t>Compressed </a:t>
            </a:r>
            <a:r>
              <a:rPr lang="en-US" b="1" dirty="0" err="1"/>
              <a:t>Initramfs</a:t>
            </a:r>
            <a:r>
              <a:rPr lang="en-US" b="1" dirty="0"/>
              <a:t> file:</a:t>
            </a:r>
            <a:r>
              <a:rPr lang="en-US" dirty="0"/>
              <a:t> </a:t>
            </a:r>
            <a:r>
              <a:rPr lang="en-US" dirty="0" err="1"/>
              <a:t>initramfs</a:t>
            </a:r>
            <a:r>
              <a:rPr lang="en-US" dirty="0"/>
              <a:t>-&lt;version&gt;</a:t>
            </a:r>
          </a:p>
          <a:p>
            <a:r>
              <a:rPr lang="en-US" dirty="0"/>
              <a:t>You can directly install on local (install modules, install kernel, update grub, update </a:t>
            </a:r>
            <a:r>
              <a:rPr lang="en-US" dirty="0" err="1"/>
              <a:t>initramfs</a:t>
            </a:r>
            <a:r>
              <a:rPr lang="en-US" dirty="0"/>
              <a:t>). </a:t>
            </a:r>
          </a:p>
          <a:p>
            <a:r>
              <a:rPr lang="en-US" dirty="0"/>
              <a:t>To understand more about image types read </a:t>
            </a:r>
            <a:r>
              <a:rPr lang="en-US" dirty="0">
                <a:hlinkClick r:id="rId2"/>
              </a:rPr>
              <a:t>this</a:t>
            </a:r>
            <a:endParaRPr lang="en-US" dirty="0"/>
          </a:p>
        </p:txBody>
      </p:sp>
    </p:spTree>
    <p:extLst>
      <p:ext uri="{BB962C8B-B14F-4D97-AF65-F5344CB8AC3E}">
        <p14:creationId xmlns:p14="http://schemas.microsoft.com/office/powerpoint/2010/main" val="3914528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Doing Damage!</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err="1"/>
              <a:t>Initrd</a:t>
            </a:r>
            <a:r>
              <a:rPr lang="en-US" dirty="0"/>
              <a:t> (block-based file) or </a:t>
            </a:r>
            <a:r>
              <a:rPr lang="en-US" dirty="0" err="1"/>
              <a:t>initramfs</a:t>
            </a:r>
            <a:r>
              <a:rPr lang="en-US" dirty="0"/>
              <a:t> (compressed file system) both run before </a:t>
            </a:r>
            <a:r>
              <a:rPr lang="en-US" dirty="0" err="1"/>
              <a:t>init</a:t>
            </a:r>
            <a:r>
              <a:rPr lang="en-US" dirty="0"/>
              <a:t> systems. You can do plenty of interesting things here for “fun”. You will typically need to modify </a:t>
            </a:r>
            <a:r>
              <a:rPr lang="en-US" dirty="0" err="1"/>
              <a:t>initrd</a:t>
            </a:r>
            <a:r>
              <a:rPr lang="en-US" dirty="0"/>
              <a:t> if your FS needs a driver that is not part of the kernel (e.g., needs loading). </a:t>
            </a:r>
          </a:p>
          <a:p>
            <a:r>
              <a:rPr lang="en-US" dirty="0"/>
              <a:t>To decompress the file:  </a:t>
            </a:r>
            <a:r>
              <a:rPr lang="en-US" dirty="0">
                <a:highlight>
                  <a:srgbClr val="C0C0C0"/>
                </a:highlight>
              </a:rPr>
              <a:t>cat &lt;</a:t>
            </a:r>
            <a:r>
              <a:rPr lang="en-US" dirty="0" err="1">
                <a:highlight>
                  <a:srgbClr val="C0C0C0"/>
                </a:highlight>
              </a:rPr>
              <a:t>initram</a:t>
            </a:r>
            <a:r>
              <a:rPr lang="en-US" dirty="0">
                <a:highlight>
                  <a:srgbClr val="C0C0C0"/>
                </a:highlight>
              </a:rPr>
              <a:t> fs file&gt;| </a:t>
            </a:r>
            <a:r>
              <a:rPr lang="en-US" dirty="0" err="1">
                <a:highlight>
                  <a:srgbClr val="C0C0C0"/>
                </a:highlight>
              </a:rPr>
              <a:t>cpio</a:t>
            </a:r>
            <a:r>
              <a:rPr lang="en-US" dirty="0">
                <a:highlight>
                  <a:srgbClr val="C0C0C0"/>
                </a:highlight>
              </a:rPr>
              <a:t> –id</a:t>
            </a:r>
          </a:p>
          <a:p>
            <a:r>
              <a:rPr lang="en-US" dirty="0"/>
              <a:t>To compress the file: </a:t>
            </a:r>
            <a:r>
              <a:rPr lang="en-US" dirty="0">
                <a:highlight>
                  <a:srgbClr val="C0C0C0"/>
                </a:highlight>
              </a:rPr>
              <a:t>find . | </a:t>
            </a:r>
            <a:r>
              <a:rPr lang="en-US" dirty="0" err="1">
                <a:highlight>
                  <a:srgbClr val="C0C0C0"/>
                </a:highlight>
              </a:rPr>
              <a:t>cpio</a:t>
            </a:r>
            <a:r>
              <a:rPr lang="en-US" dirty="0">
                <a:highlight>
                  <a:srgbClr val="C0C0C0"/>
                </a:highlight>
              </a:rPr>
              <a:t> -o  -H </a:t>
            </a:r>
            <a:r>
              <a:rPr lang="en-US" dirty="0" err="1">
                <a:highlight>
                  <a:srgbClr val="C0C0C0"/>
                </a:highlight>
              </a:rPr>
              <a:t>newc</a:t>
            </a:r>
            <a:r>
              <a:rPr lang="en-US" dirty="0">
                <a:highlight>
                  <a:srgbClr val="C0C0C0"/>
                </a:highlight>
              </a:rPr>
              <a:t> | </a:t>
            </a:r>
            <a:r>
              <a:rPr lang="en-US" dirty="0" err="1">
                <a:highlight>
                  <a:srgbClr val="C0C0C0"/>
                </a:highlight>
              </a:rPr>
              <a:t>gzip</a:t>
            </a:r>
            <a:r>
              <a:rPr lang="en-US" dirty="0">
                <a:highlight>
                  <a:srgbClr val="C0C0C0"/>
                </a:highlight>
              </a:rPr>
              <a:t> -9 &gt; &lt;</a:t>
            </a:r>
            <a:r>
              <a:rPr lang="en-US" dirty="0" err="1">
                <a:highlight>
                  <a:srgbClr val="C0C0C0"/>
                </a:highlight>
              </a:rPr>
              <a:t>init</a:t>
            </a:r>
            <a:r>
              <a:rPr lang="en-US" dirty="0">
                <a:highlight>
                  <a:srgbClr val="C0C0C0"/>
                </a:highlight>
              </a:rPr>
              <a:t> ram fs&gt;</a:t>
            </a:r>
          </a:p>
          <a:p>
            <a:r>
              <a:rPr lang="en-US" dirty="0"/>
              <a:t>The file of interest is a shell script here: </a:t>
            </a:r>
            <a:r>
              <a:rPr lang="en-US" dirty="0">
                <a:highlight>
                  <a:srgbClr val="C0C0C0"/>
                </a:highlight>
              </a:rPr>
              <a:t>/</a:t>
            </a:r>
            <a:r>
              <a:rPr lang="en-US" dirty="0" err="1">
                <a:highlight>
                  <a:srgbClr val="C0C0C0"/>
                </a:highlight>
              </a:rPr>
              <a:t>init</a:t>
            </a:r>
            <a:r>
              <a:rPr lang="en-US" dirty="0">
                <a:highlight>
                  <a:srgbClr val="C0C0C0"/>
                </a:highlight>
              </a:rPr>
              <a:t> </a:t>
            </a:r>
          </a:p>
          <a:p>
            <a:pPr marL="0" indent="0">
              <a:buNone/>
            </a:pPr>
            <a:endParaRPr lang="en-US" dirty="0">
              <a:highlight>
                <a:srgbClr val="C0C0C0"/>
              </a:highlight>
            </a:endParaRPr>
          </a:p>
          <a:p>
            <a:endParaRPr lang="en-US" dirty="0"/>
          </a:p>
          <a:p>
            <a:endParaRPr lang="en-US" dirty="0"/>
          </a:p>
          <a:p>
            <a:endParaRPr lang="en-US" dirty="0"/>
          </a:p>
        </p:txBody>
      </p:sp>
    </p:spTree>
    <p:extLst>
      <p:ext uri="{BB962C8B-B14F-4D97-AF65-F5344CB8AC3E}">
        <p14:creationId xmlns:p14="http://schemas.microsoft.com/office/powerpoint/2010/main" val="20322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F786A-BEEF-4FB4-0E93-93C910E6D7F9}"/>
              </a:ext>
            </a:extLst>
          </p:cNvPr>
          <p:cNvSpPr>
            <a:spLocks noGrp="1"/>
          </p:cNvSpPr>
          <p:nvPr>
            <p:ph type="title"/>
          </p:nvPr>
        </p:nvSpPr>
        <p:spPr/>
        <p:txBody>
          <a:bodyPr/>
          <a:lstStyle/>
          <a:p>
            <a:r>
              <a:rPr lang="en-US" dirty="0"/>
              <a:t>Virtualization:  101 (KVM)</a:t>
            </a:r>
          </a:p>
        </p:txBody>
      </p:sp>
      <p:sp>
        <p:nvSpPr>
          <p:cNvPr id="5" name="Text Placeholder 4">
            <a:extLst>
              <a:ext uri="{FF2B5EF4-FFF2-40B4-BE49-F238E27FC236}">
                <a16:creationId xmlns:a16="http://schemas.microsoft.com/office/drawing/2014/main" id="{8D7456B6-087B-0C5D-A3FB-D16A9080DD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634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It looks like magic. Almost is. But it is not.</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20000"/>
          </a:bodyPr>
          <a:lstStyle/>
          <a:p>
            <a:r>
              <a:rPr lang="en-US" dirty="0"/>
              <a:t>KVM is a kernel module (since v2.6) that offers a device file </a:t>
            </a:r>
            <a:r>
              <a:rPr lang="en-US" dirty="0">
                <a:highlight>
                  <a:srgbClr val="C0C0C0"/>
                </a:highlight>
              </a:rPr>
              <a:t>/dev/</a:t>
            </a:r>
            <a:r>
              <a:rPr lang="en-US" dirty="0" err="1">
                <a:highlight>
                  <a:srgbClr val="C0C0C0"/>
                </a:highlight>
              </a:rPr>
              <a:t>kvm</a:t>
            </a:r>
            <a:r>
              <a:rPr lang="en-US" dirty="0"/>
              <a:t> where </a:t>
            </a:r>
            <a:r>
              <a:rPr lang="en-US" dirty="0" err="1"/>
              <a:t>ioctl</a:t>
            </a:r>
            <a:r>
              <a:rPr lang="en-US" dirty="0"/>
              <a:t> can be used to start/stop VMs. VMs start as a process w/ threads (each vCPU is a thread on the host system). Threads run on CPU in virtual mode (i.e., VT-x, </a:t>
            </a:r>
            <a:r>
              <a:rPr lang="en-US" dirty="0" err="1"/>
              <a:t>VMx</a:t>
            </a:r>
            <a:r>
              <a:rPr lang="en-US" dirty="0"/>
              <a:t> </a:t>
            </a:r>
            <a:r>
              <a:rPr lang="en-US" dirty="0" err="1"/>
              <a:t>etc</a:t>
            </a:r>
            <a:r>
              <a:rPr lang="en-US" dirty="0"/>
              <a:t>  extensions). VMM (e.g., QEMU) controls the VM state machine via </a:t>
            </a:r>
            <a:r>
              <a:rPr lang="en-US" dirty="0" err="1"/>
              <a:t>ioctl</a:t>
            </a:r>
            <a:r>
              <a:rPr lang="en-US" dirty="0"/>
              <a:t>() calls to KVM device file.</a:t>
            </a:r>
          </a:p>
          <a:p>
            <a:r>
              <a:rPr lang="en-US" dirty="0"/>
              <a:t>Threads execute in the </a:t>
            </a:r>
            <a:r>
              <a:rPr lang="en-US" i="1" dirty="0"/>
              <a:t>protected</a:t>
            </a:r>
            <a:r>
              <a:rPr lang="en-US" dirty="0"/>
              <a:t> mode until they need to interact with H/W where they perform exit instruction </a:t>
            </a:r>
            <a:r>
              <a:rPr lang="en-US" dirty="0" err="1"/>
              <a:t>vmexit</a:t>
            </a:r>
            <a:r>
              <a:rPr lang="en-US" dirty="0"/>
              <a:t>() to execute on the host. CPU state for VM and host are saved/restore in the process.</a:t>
            </a:r>
          </a:p>
          <a:p>
            <a:r>
              <a:rPr lang="en-US" dirty="0"/>
              <a:t>From a H/W standpoint there are four ways to offer h/w to VM:</a:t>
            </a:r>
          </a:p>
          <a:p>
            <a:pPr lvl="1"/>
            <a:r>
              <a:rPr lang="en-US" b="1" dirty="0"/>
              <a:t>Emulated</a:t>
            </a:r>
            <a:r>
              <a:rPr lang="en-US" dirty="0"/>
              <a:t> via the likes of QEMU (KVM and QEMU share a memory mapped file).</a:t>
            </a:r>
          </a:p>
          <a:p>
            <a:pPr lvl="1"/>
            <a:r>
              <a:rPr lang="en-US" b="1" dirty="0"/>
              <a:t>Passthrough</a:t>
            </a:r>
            <a:r>
              <a:rPr lang="en-US" dirty="0"/>
              <a:t> (sometimes called dedicated) the device is exclusively offered to the VM.</a:t>
            </a:r>
          </a:p>
          <a:p>
            <a:pPr lvl="1"/>
            <a:r>
              <a:rPr lang="en-US" b="1" dirty="0"/>
              <a:t>SRIOV</a:t>
            </a:r>
            <a:r>
              <a:rPr lang="en-US" dirty="0"/>
              <a:t> where a PCIe device is split into 1 </a:t>
            </a:r>
            <a:r>
              <a:rPr lang="en-US" b="1" dirty="0"/>
              <a:t>P</a:t>
            </a:r>
            <a:r>
              <a:rPr lang="en-US" dirty="0"/>
              <a:t>hysical </a:t>
            </a:r>
            <a:r>
              <a:rPr lang="en-US" b="1" dirty="0"/>
              <a:t>F</a:t>
            </a:r>
            <a:r>
              <a:rPr lang="en-US" dirty="0"/>
              <a:t>unction (root) and N </a:t>
            </a:r>
            <a:r>
              <a:rPr lang="en-US" b="1" dirty="0"/>
              <a:t>V</a:t>
            </a:r>
            <a:r>
              <a:rPr lang="en-US" dirty="0"/>
              <a:t>irtual </a:t>
            </a:r>
            <a:r>
              <a:rPr lang="en-US" b="1" dirty="0"/>
              <a:t>F</a:t>
            </a:r>
            <a:r>
              <a:rPr lang="en-US" dirty="0"/>
              <a:t>unctions (one or more per VM). </a:t>
            </a:r>
          </a:p>
          <a:p>
            <a:pPr lvl="1"/>
            <a:r>
              <a:rPr lang="en-US" b="1" dirty="0"/>
              <a:t>VIRT-IO</a:t>
            </a:r>
            <a:r>
              <a:rPr lang="en-US" dirty="0"/>
              <a:t> (para virtualization) where a ring buffer is placed between an in-</a:t>
            </a:r>
            <a:r>
              <a:rPr lang="en-US" dirty="0" err="1"/>
              <a:t>vm</a:t>
            </a:r>
            <a:r>
              <a:rPr lang="en-US" dirty="0"/>
              <a:t> FE driver with a BE driver running on the host (either as a </a:t>
            </a:r>
            <a:r>
              <a:rPr lang="en-US" i="1" dirty="0"/>
              <a:t>userspace driver</a:t>
            </a:r>
            <a:r>
              <a:rPr lang="en-US" dirty="0"/>
              <a:t> or a kernel space </a:t>
            </a:r>
            <a:r>
              <a:rPr lang="en-US" dirty="0" err="1"/>
              <a:t>vhost</a:t>
            </a:r>
            <a:r>
              <a:rPr lang="en-US" dirty="0"/>
              <a:t> </a:t>
            </a:r>
            <a:r>
              <a:rPr lang="en-US" altLang="ja-JP" b="0" i="0" dirty="0">
                <a:solidFill>
                  <a:srgbClr val="000000"/>
                </a:solidFill>
                <a:effectLst/>
                <a:latin typeface="Helvetica Neue" panose="02000503000000020004" pitchFamily="2" charset="0"/>
              </a:rPr>
              <a:t>¯\_(</a:t>
            </a:r>
            <a:r>
              <a:rPr lang="ja-JP" altLang="en-US" b="0" i="0">
                <a:solidFill>
                  <a:srgbClr val="000000"/>
                </a:solidFill>
                <a:effectLst/>
                <a:latin typeface="Helvetica Neue" panose="02000503000000020004" pitchFamily="2" charset="0"/>
              </a:rPr>
              <a:t>ツ</a:t>
            </a:r>
            <a:r>
              <a:rPr lang="en-US" altLang="ja-JP" b="0" i="0" dirty="0">
                <a:solidFill>
                  <a:srgbClr val="000000"/>
                </a:solidFill>
                <a:effectLst/>
                <a:latin typeface="Helvetica Neue" panose="02000503000000020004" pitchFamily="2" charset="0"/>
              </a:rPr>
              <a:t>)_/¯</a:t>
            </a:r>
            <a:r>
              <a:rPr lang="en-US" dirty="0"/>
              <a:t>  driver).</a:t>
            </a:r>
          </a:p>
          <a:p>
            <a:r>
              <a:rPr lang="en-US" dirty="0"/>
              <a:t>What about </a:t>
            </a:r>
            <a:r>
              <a:rPr lang="en-US" dirty="0" err="1"/>
              <a:t>libvirt</a:t>
            </a:r>
            <a:r>
              <a:rPr lang="en-US" dirty="0"/>
              <a:t>? </a:t>
            </a:r>
            <a:r>
              <a:rPr lang="en-US" dirty="0" err="1"/>
              <a:t>libvert</a:t>
            </a:r>
            <a:r>
              <a:rPr lang="en-US" dirty="0"/>
              <a:t> is an UX, cli, </a:t>
            </a:r>
            <a:r>
              <a:rPr lang="en-US" dirty="0" err="1"/>
              <a:t>api</a:t>
            </a:r>
            <a:r>
              <a:rPr lang="en-US" dirty="0"/>
              <a:t>, tool-chain, daemon that helps running virtual systems.</a:t>
            </a:r>
          </a:p>
          <a:p>
            <a:r>
              <a:rPr lang="en-US" dirty="0"/>
              <a:t>You don’t have to go all or none. You can compose your environment any way that fits your requirements.</a:t>
            </a:r>
          </a:p>
          <a:p>
            <a:endParaRPr lang="en-US" dirty="0"/>
          </a:p>
          <a:p>
            <a:endParaRPr lang="en-US" dirty="0"/>
          </a:p>
          <a:p>
            <a:endParaRPr lang="en-US" dirty="0"/>
          </a:p>
        </p:txBody>
      </p:sp>
    </p:spTree>
    <p:extLst>
      <p:ext uri="{BB962C8B-B14F-4D97-AF65-F5344CB8AC3E}">
        <p14:creationId xmlns:p14="http://schemas.microsoft.com/office/powerpoint/2010/main" val="911365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a:t>How does it look like?</a:t>
            </a:r>
            <a:endParaRPr lang="en-US" dirty="0"/>
          </a:p>
        </p:txBody>
      </p:sp>
      <p:pic>
        <p:nvPicPr>
          <p:cNvPr id="21508" name="Picture 4" descr="Kernel-based Virtual Machine - Wikipedia">
            <a:extLst>
              <a:ext uri="{FF2B5EF4-FFF2-40B4-BE49-F238E27FC236}">
                <a16:creationId xmlns:a16="http://schemas.microsoft.com/office/drawing/2014/main" id="{3E74A00C-DD28-1FF9-F724-D0A230B88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538" y="855107"/>
            <a:ext cx="5080000"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5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C0EF-7706-B3E8-39F9-D822D0631C0B}"/>
              </a:ext>
            </a:extLst>
          </p:cNvPr>
          <p:cNvSpPr>
            <a:spLocks noGrp="1"/>
          </p:cNvSpPr>
          <p:nvPr>
            <p:ph type="title"/>
          </p:nvPr>
        </p:nvSpPr>
        <p:spPr/>
        <p:txBody>
          <a:bodyPr/>
          <a:lstStyle/>
          <a:p>
            <a:r>
              <a:rPr lang="en-US" dirty="0"/>
              <a:t>Why are Here Today</a:t>
            </a:r>
          </a:p>
        </p:txBody>
      </p:sp>
      <p:sp>
        <p:nvSpPr>
          <p:cNvPr id="3" name="Content Placeholder 2">
            <a:extLst>
              <a:ext uri="{FF2B5EF4-FFF2-40B4-BE49-F238E27FC236}">
                <a16:creationId xmlns:a16="http://schemas.microsoft.com/office/drawing/2014/main" id="{FFAB1567-06A0-BF44-ABFD-1EE03298F622}"/>
              </a:ext>
            </a:extLst>
          </p:cNvPr>
          <p:cNvSpPr>
            <a:spLocks noGrp="1"/>
          </p:cNvSpPr>
          <p:nvPr>
            <p:ph idx="1"/>
          </p:nvPr>
        </p:nvSpPr>
        <p:spPr/>
        <p:txBody>
          <a:bodyPr/>
          <a:lstStyle/>
          <a:p>
            <a:r>
              <a:rPr lang="en-US" dirty="0"/>
              <a:t>Linux has many form factors. It can run on SOC and large high-end servers. </a:t>
            </a:r>
          </a:p>
          <a:p>
            <a:r>
              <a:rPr lang="en-US" dirty="0"/>
              <a:t>The difference between them </a:t>
            </a:r>
            <a:r>
              <a:rPr lang="en-US" i="1" dirty="0"/>
              <a:t>is not code </a:t>
            </a:r>
            <a:r>
              <a:rPr lang="en-US" dirty="0"/>
              <a:t>but which components/features/flags </a:t>
            </a:r>
            <a:r>
              <a:rPr lang="en-US" i="1" dirty="0"/>
              <a:t>composing</a:t>
            </a:r>
            <a:r>
              <a:rPr lang="en-US" dirty="0"/>
              <a:t> the OS.</a:t>
            </a:r>
          </a:p>
          <a:p>
            <a:r>
              <a:rPr lang="en-US" dirty="0"/>
              <a:t>Running and operating Linux at a scale is a function of how many of these components and feature work together with external systems.</a:t>
            </a:r>
          </a:p>
          <a:p>
            <a:r>
              <a:rPr lang="en-US" dirty="0"/>
              <a:t>Extending Linux requires understanding the many components that Linux is composed of.</a:t>
            </a:r>
          </a:p>
        </p:txBody>
      </p:sp>
    </p:spTree>
    <p:extLst>
      <p:ext uri="{BB962C8B-B14F-4D97-AF65-F5344CB8AC3E}">
        <p14:creationId xmlns:p14="http://schemas.microsoft.com/office/powerpoint/2010/main" val="1631353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a:t>How does it look like?</a:t>
            </a:r>
            <a:endParaRPr lang="en-US" dirty="0"/>
          </a:p>
        </p:txBody>
      </p:sp>
      <p:pic>
        <p:nvPicPr>
          <p:cNvPr id="2" name="Picture 6" descr="Deep dive into Virtio-networking and vhost-net - 知乎">
            <a:extLst>
              <a:ext uri="{FF2B5EF4-FFF2-40B4-BE49-F238E27FC236}">
                <a16:creationId xmlns:a16="http://schemas.microsoft.com/office/drawing/2014/main" id="{DD9D7A0D-5CB6-079C-83CB-74ECD38D6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354" y="1585802"/>
            <a:ext cx="6989165" cy="447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85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a:t>How does it look like?</a:t>
            </a:r>
            <a:endParaRPr lang="en-US" dirty="0"/>
          </a:p>
        </p:txBody>
      </p:sp>
      <p:pic>
        <p:nvPicPr>
          <p:cNvPr id="2" name="Picture 6" descr="Deep dive into Virtio-networking and vhost-net - 知乎">
            <a:extLst>
              <a:ext uri="{FF2B5EF4-FFF2-40B4-BE49-F238E27FC236}">
                <a16:creationId xmlns:a16="http://schemas.microsoft.com/office/drawing/2014/main" id="{DD9D7A0D-5CB6-079C-83CB-74ECD38D6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354" y="1585802"/>
            <a:ext cx="6989165" cy="4475718"/>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SR-IOV · SDN手册">
            <a:extLst>
              <a:ext uri="{FF2B5EF4-FFF2-40B4-BE49-F238E27FC236}">
                <a16:creationId xmlns:a16="http://schemas.microsoft.com/office/drawing/2014/main" id="{4D1FED1C-C02D-B535-1AF3-93C47F3A9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210" y="698558"/>
            <a:ext cx="7688089" cy="577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6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4B9A1A-1F72-77FD-ED53-E3E52743A20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2A939915-225B-FC6B-A22F-B3EBDEC291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537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7E5D-D89E-BC46-7621-743D0B93BB5C}"/>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D95FEB78-7BC6-AB4E-DD90-3BC669908D93}"/>
              </a:ext>
            </a:extLst>
          </p:cNvPr>
          <p:cNvSpPr>
            <a:spLocks noGrp="1"/>
          </p:cNvSpPr>
          <p:nvPr>
            <p:ph idx="1"/>
          </p:nvPr>
        </p:nvSpPr>
        <p:spPr/>
        <p:txBody>
          <a:bodyPr/>
          <a:lstStyle/>
          <a:p>
            <a:r>
              <a:rPr lang="en-US" dirty="0"/>
              <a:t>Boot Sequence (What Makes Linux.. Linux).</a:t>
            </a:r>
          </a:p>
          <a:p>
            <a:r>
              <a:rPr lang="en-US" dirty="0"/>
              <a:t>Building Linux, Building Images</a:t>
            </a:r>
          </a:p>
          <a:p>
            <a:r>
              <a:rPr lang="en-US" dirty="0"/>
              <a:t>Running a Virtualized Environment </a:t>
            </a:r>
          </a:p>
          <a:p>
            <a:r>
              <a:rPr lang="en-US" dirty="0"/>
              <a:t>Intro Fleet Style Operations </a:t>
            </a:r>
          </a:p>
        </p:txBody>
      </p:sp>
    </p:spTree>
    <p:extLst>
      <p:ext uri="{BB962C8B-B14F-4D97-AF65-F5344CB8AC3E}">
        <p14:creationId xmlns:p14="http://schemas.microsoft.com/office/powerpoint/2010/main" val="20999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50F58-2599-A91D-4C49-F77133842E12}"/>
              </a:ext>
            </a:extLst>
          </p:cNvPr>
          <p:cNvSpPr>
            <a:spLocks noGrp="1"/>
          </p:cNvSpPr>
          <p:nvPr>
            <p:ph type="title"/>
          </p:nvPr>
        </p:nvSpPr>
        <p:spPr/>
        <p:txBody>
          <a:bodyPr/>
          <a:lstStyle/>
          <a:p>
            <a:r>
              <a:rPr lang="en-US" dirty="0"/>
              <a:t>Linux Boot Sequence</a:t>
            </a:r>
          </a:p>
        </p:txBody>
      </p:sp>
      <p:sp>
        <p:nvSpPr>
          <p:cNvPr id="5" name="Text Placeholder 4">
            <a:extLst>
              <a:ext uri="{FF2B5EF4-FFF2-40B4-BE49-F238E27FC236}">
                <a16:creationId xmlns:a16="http://schemas.microsoft.com/office/drawing/2014/main" id="{A4A2AF35-5DEE-8871-9BB3-31D618EFBE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00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3116448-939E-64C2-3FCD-9109BA3D3BE1}"/>
              </a:ext>
            </a:extLst>
          </p:cNvPr>
          <p:cNvCxnSpPr>
            <a:cxnSpLocks/>
          </p:cNvCxnSpPr>
          <p:nvPr/>
        </p:nvCxnSpPr>
        <p:spPr>
          <a:xfrm>
            <a:off x="104961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1A2CAE3-55A0-6D86-DDA1-C5ABCC7CF324}"/>
              </a:ext>
            </a:extLst>
          </p:cNvPr>
          <p:cNvSpPr txBox="1"/>
          <p:nvPr/>
        </p:nvSpPr>
        <p:spPr>
          <a:xfrm>
            <a:off x="1971679" y="3400425"/>
            <a:ext cx="625492" cy="369332"/>
          </a:xfrm>
          <a:prstGeom prst="rect">
            <a:avLst/>
          </a:prstGeom>
          <a:noFill/>
        </p:spPr>
        <p:txBody>
          <a:bodyPr wrap="none" rtlCol="0">
            <a:spAutoFit/>
          </a:bodyPr>
          <a:lstStyle/>
          <a:p>
            <a:r>
              <a:rPr lang="en-US" dirty="0"/>
              <a:t>BIOS</a:t>
            </a:r>
          </a:p>
        </p:txBody>
      </p:sp>
      <p:cxnSp>
        <p:nvCxnSpPr>
          <p:cNvPr id="7" name="Straight Arrow Connector 6">
            <a:extLst>
              <a:ext uri="{FF2B5EF4-FFF2-40B4-BE49-F238E27FC236}">
                <a16:creationId xmlns:a16="http://schemas.microsoft.com/office/drawing/2014/main" id="{F5E6FED7-FF0D-CE4F-6A67-0138C2C16217}"/>
              </a:ext>
            </a:extLst>
          </p:cNvPr>
          <p:cNvCxnSpPr>
            <a:cxnSpLocks/>
          </p:cNvCxnSpPr>
          <p:nvPr/>
        </p:nvCxnSpPr>
        <p:spPr>
          <a:xfrm>
            <a:off x="355759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C2700E-7D10-A8E4-D109-F3CC4A91ACB7}"/>
              </a:ext>
            </a:extLst>
          </p:cNvPr>
          <p:cNvSpPr txBox="1"/>
          <p:nvPr/>
        </p:nvSpPr>
        <p:spPr>
          <a:xfrm>
            <a:off x="4125782" y="3400425"/>
            <a:ext cx="1233030" cy="369332"/>
          </a:xfrm>
          <a:prstGeom prst="rect">
            <a:avLst/>
          </a:prstGeom>
          <a:noFill/>
        </p:spPr>
        <p:txBody>
          <a:bodyPr wrap="none" rtlCol="0">
            <a:spAutoFit/>
          </a:bodyPr>
          <a:lstStyle/>
          <a:p>
            <a:r>
              <a:rPr lang="en-US" dirty="0"/>
              <a:t>Bootloader</a:t>
            </a:r>
          </a:p>
        </p:txBody>
      </p:sp>
      <p:cxnSp>
        <p:nvCxnSpPr>
          <p:cNvPr id="10" name="Straight Arrow Connector 9">
            <a:extLst>
              <a:ext uri="{FF2B5EF4-FFF2-40B4-BE49-F238E27FC236}">
                <a16:creationId xmlns:a16="http://schemas.microsoft.com/office/drawing/2014/main" id="{B07CC3D4-ABEF-9E3E-B361-CA0F0F9B290F}"/>
              </a:ext>
            </a:extLst>
          </p:cNvPr>
          <p:cNvCxnSpPr>
            <a:cxnSpLocks/>
          </p:cNvCxnSpPr>
          <p:nvPr/>
        </p:nvCxnSpPr>
        <p:spPr>
          <a:xfrm>
            <a:off x="606557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3D730-4622-8AEC-2AE9-76DF23A3F1A6}"/>
              </a:ext>
            </a:extLst>
          </p:cNvPr>
          <p:cNvSpPr txBox="1"/>
          <p:nvPr/>
        </p:nvSpPr>
        <p:spPr>
          <a:xfrm>
            <a:off x="6610354" y="3429000"/>
            <a:ext cx="786434" cy="369332"/>
          </a:xfrm>
          <a:prstGeom prst="rect">
            <a:avLst/>
          </a:prstGeom>
          <a:noFill/>
        </p:spPr>
        <p:txBody>
          <a:bodyPr wrap="none" rtlCol="0">
            <a:spAutoFit/>
          </a:bodyPr>
          <a:lstStyle/>
          <a:p>
            <a:r>
              <a:rPr lang="en-US" dirty="0"/>
              <a:t>Kernel</a:t>
            </a:r>
          </a:p>
        </p:txBody>
      </p:sp>
      <p:cxnSp>
        <p:nvCxnSpPr>
          <p:cNvPr id="13" name="Straight Arrow Connector 12">
            <a:extLst>
              <a:ext uri="{FF2B5EF4-FFF2-40B4-BE49-F238E27FC236}">
                <a16:creationId xmlns:a16="http://schemas.microsoft.com/office/drawing/2014/main" id="{F02726FF-86D3-ABD5-8837-B015329F9BB7}"/>
              </a:ext>
            </a:extLst>
          </p:cNvPr>
          <p:cNvCxnSpPr>
            <a:cxnSpLocks/>
          </p:cNvCxnSpPr>
          <p:nvPr/>
        </p:nvCxnSpPr>
        <p:spPr>
          <a:xfrm>
            <a:off x="857355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CB0599-E5F8-F53F-175E-795926D04D1D}"/>
              </a:ext>
            </a:extLst>
          </p:cNvPr>
          <p:cNvSpPr txBox="1"/>
          <p:nvPr/>
        </p:nvSpPr>
        <p:spPr>
          <a:xfrm>
            <a:off x="9416048" y="3429000"/>
            <a:ext cx="494046" cy="369332"/>
          </a:xfrm>
          <a:prstGeom prst="rect">
            <a:avLst/>
          </a:prstGeom>
          <a:noFill/>
        </p:spPr>
        <p:txBody>
          <a:bodyPr wrap="none" rtlCol="0">
            <a:spAutoFit/>
          </a:bodyPr>
          <a:lstStyle/>
          <a:p>
            <a:r>
              <a:rPr lang="en-US" dirty="0"/>
              <a:t>Init</a:t>
            </a:r>
          </a:p>
        </p:txBody>
      </p:sp>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14291" y="14804"/>
            <a:ext cx="10515600" cy="470972"/>
          </a:xfrm>
        </p:spPr>
        <p:txBody>
          <a:bodyPr>
            <a:normAutofit fontScale="90000"/>
          </a:bodyPr>
          <a:lstStyle/>
          <a:p>
            <a:r>
              <a:rPr lang="en-US" dirty="0"/>
              <a:t>At a High Level</a:t>
            </a:r>
          </a:p>
        </p:txBody>
      </p:sp>
    </p:spTree>
    <p:extLst>
      <p:ext uri="{BB962C8B-B14F-4D97-AF65-F5344CB8AC3E}">
        <p14:creationId xmlns:p14="http://schemas.microsoft.com/office/powerpoint/2010/main" val="24093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BIOS</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fontScale="92500" lnSpcReduction="10000"/>
          </a:bodyPr>
          <a:lstStyle/>
          <a:p>
            <a:r>
              <a:rPr lang="en-US" dirty="0"/>
              <a:t>BIOS is the </a:t>
            </a:r>
            <a:r>
              <a:rPr lang="en-US" dirty="0">
                <a:highlight>
                  <a:srgbClr val="C0C0C0"/>
                </a:highlight>
              </a:rPr>
              <a:t>void main()</a:t>
            </a:r>
            <a:r>
              <a:rPr lang="en-US" dirty="0"/>
              <a:t> of your computer. It performs four important functions:</a:t>
            </a:r>
          </a:p>
          <a:p>
            <a:pPr lvl="1"/>
            <a:r>
              <a:rPr lang="en-US" sz="2200" dirty="0"/>
              <a:t>H/W configuration (e.g., enable this/disable that) or boot device selection (more later on this).</a:t>
            </a:r>
          </a:p>
          <a:p>
            <a:pPr lvl="1"/>
            <a:r>
              <a:rPr lang="en-US" sz="2200" dirty="0"/>
              <a:t>System internal H/W self tests.</a:t>
            </a:r>
          </a:p>
          <a:p>
            <a:pPr lvl="1"/>
            <a:r>
              <a:rPr lang="en-US" sz="2200" dirty="0"/>
              <a:t>System integrity checks (UEFI secure boots).</a:t>
            </a:r>
          </a:p>
          <a:p>
            <a:pPr lvl="1"/>
            <a:r>
              <a:rPr lang="en-US" sz="2200" dirty="0"/>
              <a:t>Starting the bootloader (commonly referred to as BIOS POST): BIOS looks at the first sector (512b, only 446 bytes used and last two bytes must have mark identifying usable bootloader) for bootloader and handover control there. (note the implicit assumption that storage device is partitioned, specifically a MBR style partition).</a:t>
            </a:r>
          </a:p>
          <a:p>
            <a:r>
              <a:rPr lang="en-US" dirty="0"/>
              <a:t>BIOS v UEFI</a:t>
            </a:r>
          </a:p>
          <a:p>
            <a:pPr lvl="1"/>
            <a:r>
              <a:rPr lang="en-US" sz="1900" dirty="0"/>
              <a:t>BIOS was developed 1982 by intel. It runs in 16b mode (turns the CPU in real-mode). </a:t>
            </a:r>
          </a:p>
          <a:p>
            <a:pPr lvl="1"/>
            <a:r>
              <a:rPr lang="en-US" sz="1900" dirty="0"/>
              <a:t>With the advent of root-kits attacks it has become clear that we need a more secure approach. Intel started EFI before Microsoft and other </a:t>
            </a:r>
            <a:r>
              <a:rPr lang="en-US" sz="1900" dirty="0" err="1"/>
              <a:t>partys</a:t>
            </a:r>
            <a:r>
              <a:rPr lang="en-US" sz="1900" dirty="0"/>
              <a:t> joined in defining UEFI (e.g. the entire UEFI load sequence).</a:t>
            </a:r>
          </a:p>
          <a:p>
            <a:pPr lvl="1"/>
            <a:r>
              <a:rPr lang="en-US" sz="1900" dirty="0"/>
              <a:t>UEFI (still called BIOS </a:t>
            </a:r>
            <a:r>
              <a:rPr lang="en-US" altLang="ja-JP" sz="1900" dirty="0"/>
              <a:t>¯\_(</a:t>
            </a:r>
            <a:r>
              <a:rPr lang="ja-JP" altLang="en-US" sz="1900"/>
              <a:t>ツ</a:t>
            </a:r>
            <a:r>
              <a:rPr lang="en-US" altLang="ja-JP" sz="1900" dirty="0"/>
              <a:t>)_/¯) runs in 64b mode, uses more memory and can optionally do GUI. Because it understand file system it can have configuration on the main storage device of the system “/</a:t>
            </a:r>
            <a:r>
              <a:rPr lang="en-US" altLang="ja-JP" sz="1900" dirty="0" err="1"/>
              <a:t>efi</a:t>
            </a:r>
            <a:r>
              <a:rPr lang="en-US" altLang="ja-JP" sz="1900" dirty="0"/>
              <a:t>” accessible even after UEFI exists.</a:t>
            </a:r>
          </a:p>
          <a:p>
            <a:r>
              <a:rPr lang="en-US" dirty="0"/>
              <a:t>MBR v GPT</a:t>
            </a:r>
          </a:p>
          <a:p>
            <a:pPr lvl="1"/>
            <a:r>
              <a:rPr lang="en-US" sz="2200" dirty="0"/>
              <a:t>MBR is old partition scheme didn’t support larger disks. GPT uses GUIDs for partitions supports larger disks (we are unlikely to break the limits anytime soon). With BIOS the storage device must be MBR. Hence for older systems you can use GPT </a:t>
            </a:r>
            <a:r>
              <a:rPr lang="en-US" sz="2200" dirty="0" err="1"/>
              <a:t>iif</a:t>
            </a:r>
            <a:r>
              <a:rPr lang="en-US" sz="2200" dirty="0"/>
              <a:t> the first partition is 512b (with </a:t>
            </a:r>
            <a:r>
              <a:rPr lang="en-US" sz="2200" dirty="0" err="1"/>
              <a:t>guid</a:t>
            </a:r>
            <a:r>
              <a:rPr lang="en-US" sz="2200" dirty="0"/>
              <a:t> </a:t>
            </a:r>
            <a:r>
              <a:rPr lang="en-US" sz="2200" dirty="0">
                <a:highlight>
                  <a:srgbClr val="C0C0C0"/>
                </a:highlight>
              </a:rPr>
              <a:t>21686148-6449-6E6F-744E-656564454649</a:t>
            </a:r>
            <a:r>
              <a:rPr lang="en-US" sz="2200" dirty="0"/>
              <a:t>). Your petitioning tool knows how to do this.</a:t>
            </a:r>
          </a:p>
          <a:p>
            <a:endParaRPr lang="en-US" dirty="0"/>
          </a:p>
        </p:txBody>
      </p:sp>
    </p:spTree>
    <p:extLst>
      <p:ext uri="{BB962C8B-B14F-4D97-AF65-F5344CB8AC3E}">
        <p14:creationId xmlns:p14="http://schemas.microsoft.com/office/powerpoint/2010/main" val="382611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0" y="1730"/>
            <a:ext cx="10515600" cy="489982"/>
          </a:xfrm>
        </p:spPr>
        <p:txBody>
          <a:bodyPr>
            <a:normAutofit fontScale="90000"/>
          </a:bodyPr>
          <a:lstStyle/>
          <a:p>
            <a:r>
              <a:rPr lang="en-US" dirty="0"/>
              <a:t>Network Boot</a:t>
            </a:r>
          </a:p>
        </p:txBody>
      </p:sp>
      <p:sp>
        <p:nvSpPr>
          <p:cNvPr id="2" name="Content Placeholder 1">
            <a:extLst>
              <a:ext uri="{FF2B5EF4-FFF2-40B4-BE49-F238E27FC236}">
                <a16:creationId xmlns:a16="http://schemas.microsoft.com/office/drawing/2014/main" id="{80D38182-63FF-CD3C-F9EF-6D98EA9BA3A2}"/>
              </a:ext>
            </a:extLst>
          </p:cNvPr>
          <p:cNvSpPr>
            <a:spLocks noGrp="1"/>
          </p:cNvSpPr>
          <p:nvPr>
            <p:ph idx="1"/>
          </p:nvPr>
        </p:nvSpPr>
        <p:spPr>
          <a:xfrm>
            <a:off x="214426" y="670441"/>
            <a:ext cx="11977574" cy="6000622"/>
          </a:xfrm>
        </p:spPr>
        <p:txBody>
          <a:bodyPr>
            <a:normAutofit/>
          </a:bodyPr>
          <a:lstStyle/>
          <a:p>
            <a:r>
              <a:rPr lang="en-US" dirty="0"/>
              <a:t>BIOS can </a:t>
            </a:r>
            <a:r>
              <a:rPr lang="en-US" i="1" dirty="0"/>
              <a:t>select</a:t>
            </a:r>
            <a:r>
              <a:rPr lang="en-US" dirty="0"/>
              <a:t> network device as boot device. The sequence goes as:</a:t>
            </a:r>
          </a:p>
          <a:p>
            <a:pPr lvl="1"/>
            <a:r>
              <a:rPr lang="en-US" dirty="0"/>
              <a:t>Network device looks for DHCP server that configure network device + PXE config.</a:t>
            </a:r>
          </a:p>
          <a:p>
            <a:pPr lvl="1"/>
            <a:r>
              <a:rPr lang="en-US" dirty="0"/>
              <a:t>PXE image typically downloads bootloader + kernel images from remote server via TFTP</a:t>
            </a:r>
          </a:p>
          <a:p>
            <a:pPr lvl="1"/>
            <a:r>
              <a:rPr lang="en-US" dirty="0"/>
              <a:t>OR PXE client (network card) chain another PXE image configured (e.g., IPXE) configured to connect to iscsi LUN to begin the boot.</a:t>
            </a:r>
          </a:p>
          <a:p>
            <a:r>
              <a:rPr lang="en-US" dirty="0"/>
              <a:t>PXE v IPXE:</a:t>
            </a:r>
          </a:p>
          <a:p>
            <a:pPr lvl="1"/>
            <a:r>
              <a:rPr lang="en-US" dirty="0"/>
              <a:t>PXE is old standard, IPXE started by google under a different name. The key differences are:</a:t>
            </a:r>
          </a:p>
          <a:p>
            <a:pPr lvl="2"/>
            <a:r>
              <a:rPr lang="en-US" dirty="0"/>
              <a:t>IPXE can work with http servers in addition to TFTP</a:t>
            </a:r>
          </a:p>
          <a:p>
            <a:pPr lvl="2"/>
            <a:r>
              <a:rPr lang="en-US" dirty="0"/>
              <a:t>IPXE supports iscsi</a:t>
            </a:r>
          </a:p>
          <a:p>
            <a:pPr lvl="2"/>
            <a:r>
              <a:rPr lang="en-US" dirty="0"/>
              <a:t>IPXE supports chaining of </a:t>
            </a:r>
            <a:r>
              <a:rPr lang="en-US" dirty="0" err="1"/>
              <a:t>pxe</a:t>
            </a:r>
            <a:r>
              <a:rPr lang="en-US" dirty="0"/>
              <a:t> images e.g.: “</a:t>
            </a:r>
            <a:r>
              <a:rPr lang="en-US" dirty="0" err="1"/>
              <a:t>pxe</a:t>
            </a:r>
            <a:r>
              <a:rPr lang="en-US" dirty="0"/>
              <a:t> loads </a:t>
            </a:r>
            <a:r>
              <a:rPr lang="en-US" dirty="0" err="1"/>
              <a:t>ipxe</a:t>
            </a:r>
            <a:r>
              <a:rPr lang="en-US" dirty="0"/>
              <a:t>” (so you wouldn’t have to flush each network card with a new image)</a:t>
            </a:r>
          </a:p>
        </p:txBody>
      </p:sp>
    </p:spTree>
    <p:extLst>
      <p:ext uri="{BB962C8B-B14F-4D97-AF65-F5344CB8AC3E}">
        <p14:creationId xmlns:p14="http://schemas.microsoft.com/office/powerpoint/2010/main" val="57874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3116448-939E-64C2-3FCD-9109BA3D3BE1}"/>
              </a:ext>
            </a:extLst>
          </p:cNvPr>
          <p:cNvCxnSpPr>
            <a:cxnSpLocks/>
          </p:cNvCxnSpPr>
          <p:nvPr/>
        </p:nvCxnSpPr>
        <p:spPr>
          <a:xfrm>
            <a:off x="104961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1A2CAE3-55A0-6D86-DDA1-C5ABCC7CF324}"/>
              </a:ext>
            </a:extLst>
          </p:cNvPr>
          <p:cNvSpPr txBox="1"/>
          <p:nvPr/>
        </p:nvSpPr>
        <p:spPr>
          <a:xfrm>
            <a:off x="1803133" y="4167875"/>
            <a:ext cx="625492" cy="369332"/>
          </a:xfrm>
          <a:prstGeom prst="rect">
            <a:avLst/>
          </a:prstGeom>
          <a:noFill/>
        </p:spPr>
        <p:txBody>
          <a:bodyPr wrap="none" rtlCol="0">
            <a:spAutoFit/>
          </a:bodyPr>
          <a:lstStyle/>
          <a:p>
            <a:r>
              <a:rPr lang="en-US" dirty="0"/>
              <a:t>BIOS</a:t>
            </a:r>
          </a:p>
        </p:txBody>
      </p:sp>
      <p:cxnSp>
        <p:nvCxnSpPr>
          <p:cNvPr id="7" name="Straight Arrow Connector 6">
            <a:extLst>
              <a:ext uri="{FF2B5EF4-FFF2-40B4-BE49-F238E27FC236}">
                <a16:creationId xmlns:a16="http://schemas.microsoft.com/office/drawing/2014/main" id="{F5E6FED7-FF0D-CE4F-6A67-0138C2C16217}"/>
              </a:ext>
            </a:extLst>
          </p:cNvPr>
          <p:cNvCxnSpPr>
            <a:cxnSpLocks/>
          </p:cNvCxnSpPr>
          <p:nvPr/>
        </p:nvCxnSpPr>
        <p:spPr>
          <a:xfrm flipV="1">
            <a:off x="4135768" y="2218394"/>
            <a:ext cx="155065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C2700E-7D10-A8E4-D109-F3CC4A91ACB7}"/>
              </a:ext>
            </a:extLst>
          </p:cNvPr>
          <p:cNvSpPr txBox="1"/>
          <p:nvPr/>
        </p:nvSpPr>
        <p:spPr>
          <a:xfrm>
            <a:off x="4275488" y="1915856"/>
            <a:ext cx="1234953" cy="276999"/>
          </a:xfrm>
          <a:prstGeom prst="rect">
            <a:avLst/>
          </a:prstGeom>
          <a:noFill/>
        </p:spPr>
        <p:txBody>
          <a:bodyPr wrap="none" rtlCol="0">
            <a:spAutoFit/>
          </a:bodyPr>
          <a:lstStyle/>
          <a:p>
            <a:r>
              <a:rPr lang="en-US" sz="1200" dirty="0"/>
              <a:t>Local bootloader</a:t>
            </a:r>
          </a:p>
        </p:txBody>
      </p:sp>
      <p:cxnSp>
        <p:nvCxnSpPr>
          <p:cNvPr id="10" name="Straight Arrow Connector 9">
            <a:extLst>
              <a:ext uri="{FF2B5EF4-FFF2-40B4-BE49-F238E27FC236}">
                <a16:creationId xmlns:a16="http://schemas.microsoft.com/office/drawing/2014/main" id="{B07CC3D4-ABEF-9E3E-B361-CA0F0F9B290F}"/>
              </a:ext>
            </a:extLst>
          </p:cNvPr>
          <p:cNvCxnSpPr>
            <a:cxnSpLocks/>
          </p:cNvCxnSpPr>
          <p:nvPr/>
        </p:nvCxnSpPr>
        <p:spPr>
          <a:xfrm>
            <a:off x="606557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3D730-4622-8AEC-2AE9-76DF23A3F1A6}"/>
              </a:ext>
            </a:extLst>
          </p:cNvPr>
          <p:cNvSpPr txBox="1"/>
          <p:nvPr/>
        </p:nvSpPr>
        <p:spPr>
          <a:xfrm>
            <a:off x="6610354" y="3429000"/>
            <a:ext cx="786434" cy="369332"/>
          </a:xfrm>
          <a:prstGeom prst="rect">
            <a:avLst/>
          </a:prstGeom>
          <a:noFill/>
        </p:spPr>
        <p:txBody>
          <a:bodyPr wrap="none" rtlCol="0">
            <a:spAutoFit/>
          </a:bodyPr>
          <a:lstStyle/>
          <a:p>
            <a:r>
              <a:rPr lang="en-US" dirty="0"/>
              <a:t>Kernel</a:t>
            </a:r>
          </a:p>
        </p:txBody>
      </p:sp>
      <p:cxnSp>
        <p:nvCxnSpPr>
          <p:cNvPr id="13" name="Straight Arrow Connector 12">
            <a:extLst>
              <a:ext uri="{FF2B5EF4-FFF2-40B4-BE49-F238E27FC236}">
                <a16:creationId xmlns:a16="http://schemas.microsoft.com/office/drawing/2014/main" id="{F02726FF-86D3-ABD5-8837-B015329F9BB7}"/>
              </a:ext>
            </a:extLst>
          </p:cNvPr>
          <p:cNvCxnSpPr>
            <a:cxnSpLocks/>
          </p:cNvCxnSpPr>
          <p:nvPr/>
        </p:nvCxnSpPr>
        <p:spPr>
          <a:xfrm>
            <a:off x="8573552" y="3161370"/>
            <a:ext cx="25079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CB0599-E5F8-F53F-175E-795926D04D1D}"/>
              </a:ext>
            </a:extLst>
          </p:cNvPr>
          <p:cNvSpPr txBox="1"/>
          <p:nvPr/>
        </p:nvSpPr>
        <p:spPr>
          <a:xfrm>
            <a:off x="9416048" y="3429000"/>
            <a:ext cx="494046" cy="369332"/>
          </a:xfrm>
          <a:prstGeom prst="rect">
            <a:avLst/>
          </a:prstGeom>
          <a:noFill/>
        </p:spPr>
        <p:txBody>
          <a:bodyPr wrap="none" rtlCol="0">
            <a:spAutoFit/>
          </a:bodyPr>
          <a:lstStyle/>
          <a:p>
            <a:r>
              <a:rPr lang="en-US" dirty="0"/>
              <a:t>Init</a:t>
            </a:r>
          </a:p>
        </p:txBody>
      </p:sp>
      <p:sp>
        <p:nvSpPr>
          <p:cNvPr id="15" name="TextBox 14">
            <a:extLst>
              <a:ext uri="{FF2B5EF4-FFF2-40B4-BE49-F238E27FC236}">
                <a16:creationId xmlns:a16="http://schemas.microsoft.com/office/drawing/2014/main" id="{8118E28D-465B-081F-4611-829275A8FBCB}"/>
              </a:ext>
            </a:extLst>
          </p:cNvPr>
          <p:cNvSpPr txBox="1"/>
          <p:nvPr/>
        </p:nvSpPr>
        <p:spPr>
          <a:xfrm>
            <a:off x="785813" y="485775"/>
            <a:ext cx="184731" cy="369332"/>
          </a:xfrm>
          <a:prstGeom prst="rect">
            <a:avLst/>
          </a:prstGeom>
          <a:noFill/>
        </p:spPr>
        <p:txBody>
          <a:bodyPr wrap="none" rtlCol="0">
            <a:spAutoFit/>
          </a:bodyPr>
          <a:lstStyle/>
          <a:p>
            <a:endParaRPr lang="en-US" dirty="0"/>
          </a:p>
        </p:txBody>
      </p:sp>
      <p:sp>
        <p:nvSpPr>
          <p:cNvPr id="16" name="Title 15">
            <a:extLst>
              <a:ext uri="{FF2B5EF4-FFF2-40B4-BE49-F238E27FC236}">
                <a16:creationId xmlns:a16="http://schemas.microsoft.com/office/drawing/2014/main" id="{5C5AC56F-9286-03ED-6237-8D011437B6DB}"/>
              </a:ext>
            </a:extLst>
          </p:cNvPr>
          <p:cNvSpPr>
            <a:spLocks noGrp="1"/>
          </p:cNvSpPr>
          <p:nvPr>
            <p:ph type="title"/>
          </p:nvPr>
        </p:nvSpPr>
        <p:spPr>
          <a:xfrm>
            <a:off x="14291" y="14804"/>
            <a:ext cx="10515600" cy="470972"/>
          </a:xfrm>
        </p:spPr>
        <p:txBody>
          <a:bodyPr>
            <a:normAutofit fontScale="90000"/>
          </a:bodyPr>
          <a:lstStyle/>
          <a:p>
            <a:r>
              <a:rPr lang="en-US" dirty="0"/>
              <a:t>At a High Level</a:t>
            </a:r>
          </a:p>
        </p:txBody>
      </p:sp>
      <p:cxnSp>
        <p:nvCxnSpPr>
          <p:cNvPr id="17" name="Straight Arrow Connector 16">
            <a:extLst>
              <a:ext uri="{FF2B5EF4-FFF2-40B4-BE49-F238E27FC236}">
                <a16:creationId xmlns:a16="http://schemas.microsoft.com/office/drawing/2014/main" id="{9EC9E62D-CE43-B5D7-C48D-ED696F0EA860}"/>
              </a:ext>
            </a:extLst>
          </p:cNvPr>
          <p:cNvCxnSpPr>
            <a:cxnSpLocks/>
          </p:cNvCxnSpPr>
          <p:nvPr/>
        </p:nvCxnSpPr>
        <p:spPr>
          <a:xfrm flipV="1">
            <a:off x="2115879" y="2422495"/>
            <a:ext cx="0" cy="1535143"/>
          </a:xfrm>
          <a:prstGeom prst="straightConnector1">
            <a:avLst/>
          </a:prstGeom>
          <a:ln w="5715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CF23F6-7E74-65B2-BFCD-FBFF7B9DCE0C}"/>
              </a:ext>
            </a:extLst>
          </p:cNvPr>
          <p:cNvSpPr txBox="1"/>
          <p:nvPr/>
        </p:nvSpPr>
        <p:spPr>
          <a:xfrm>
            <a:off x="1001221" y="2402038"/>
            <a:ext cx="1033424" cy="738664"/>
          </a:xfrm>
          <a:prstGeom prst="rect">
            <a:avLst/>
          </a:prstGeom>
          <a:noFill/>
        </p:spPr>
        <p:txBody>
          <a:bodyPr wrap="none" rtlCol="0">
            <a:spAutoFit/>
          </a:bodyPr>
          <a:lstStyle/>
          <a:p>
            <a:r>
              <a:rPr lang="en-US" sz="1400" b="1" dirty="0"/>
              <a:t>1</a:t>
            </a:r>
            <a:r>
              <a:rPr lang="en-US" sz="1400" b="1" baseline="30000" dirty="0"/>
              <a:t>st</a:t>
            </a:r>
            <a:r>
              <a:rPr lang="en-US" sz="1400" b="1" dirty="0"/>
              <a:t> Stage</a:t>
            </a:r>
            <a:br>
              <a:rPr lang="en-US" sz="1400" dirty="0"/>
            </a:br>
            <a:r>
              <a:rPr lang="en-US" sz="1400" dirty="0"/>
              <a:t>Read config</a:t>
            </a:r>
            <a:br>
              <a:rPr lang="en-US" sz="1400" dirty="0"/>
            </a:br>
            <a:r>
              <a:rPr lang="en-US" sz="1400" dirty="0"/>
              <a:t>Self tests</a:t>
            </a:r>
          </a:p>
        </p:txBody>
      </p:sp>
      <p:sp>
        <p:nvSpPr>
          <p:cNvPr id="11" name="TextBox 10">
            <a:extLst>
              <a:ext uri="{FF2B5EF4-FFF2-40B4-BE49-F238E27FC236}">
                <a16:creationId xmlns:a16="http://schemas.microsoft.com/office/drawing/2014/main" id="{7E11D180-801C-DC39-2A20-DA7E13BD8D4C}"/>
              </a:ext>
            </a:extLst>
          </p:cNvPr>
          <p:cNvSpPr txBox="1"/>
          <p:nvPr/>
        </p:nvSpPr>
        <p:spPr>
          <a:xfrm>
            <a:off x="2147912" y="2412372"/>
            <a:ext cx="1356462" cy="523220"/>
          </a:xfrm>
          <a:prstGeom prst="rect">
            <a:avLst/>
          </a:prstGeom>
          <a:noFill/>
        </p:spPr>
        <p:txBody>
          <a:bodyPr wrap="none" rtlCol="0">
            <a:spAutoFit/>
          </a:bodyPr>
          <a:lstStyle/>
          <a:p>
            <a:r>
              <a:rPr lang="en-US" sz="1400" b="1" dirty="0"/>
              <a:t>2</a:t>
            </a:r>
            <a:r>
              <a:rPr lang="en-US" sz="1400" b="1" baseline="30000" dirty="0"/>
              <a:t>nd</a:t>
            </a:r>
            <a:r>
              <a:rPr lang="en-US" sz="1400" b="1" dirty="0"/>
              <a:t> Stage</a:t>
            </a:r>
            <a:br>
              <a:rPr lang="en-US" sz="1400" dirty="0"/>
            </a:br>
            <a:r>
              <a:rPr lang="en-US" sz="1400" dirty="0"/>
              <a:t>load bootloader</a:t>
            </a:r>
          </a:p>
        </p:txBody>
      </p:sp>
      <p:cxnSp>
        <p:nvCxnSpPr>
          <p:cNvPr id="20" name="Straight Arrow Connector 19">
            <a:extLst>
              <a:ext uri="{FF2B5EF4-FFF2-40B4-BE49-F238E27FC236}">
                <a16:creationId xmlns:a16="http://schemas.microsoft.com/office/drawing/2014/main" id="{54D28903-849F-CDA2-ED3F-EEA00A989FB5}"/>
              </a:ext>
            </a:extLst>
          </p:cNvPr>
          <p:cNvCxnSpPr>
            <a:cxnSpLocks/>
          </p:cNvCxnSpPr>
          <p:nvPr/>
        </p:nvCxnSpPr>
        <p:spPr>
          <a:xfrm flipV="1">
            <a:off x="4135768" y="4065718"/>
            <a:ext cx="155065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F668643-F747-952F-9864-88B55344ED32}"/>
              </a:ext>
            </a:extLst>
          </p:cNvPr>
          <p:cNvSpPr txBox="1"/>
          <p:nvPr/>
        </p:nvSpPr>
        <p:spPr>
          <a:xfrm>
            <a:off x="4130810" y="4116795"/>
            <a:ext cx="1375185" cy="276999"/>
          </a:xfrm>
          <a:prstGeom prst="rect">
            <a:avLst/>
          </a:prstGeom>
          <a:noFill/>
        </p:spPr>
        <p:txBody>
          <a:bodyPr wrap="none" rtlCol="0">
            <a:spAutoFit/>
          </a:bodyPr>
          <a:lstStyle/>
          <a:p>
            <a:r>
              <a:rPr lang="en-US" sz="1200" dirty="0"/>
              <a:t>remote bootloader</a:t>
            </a:r>
          </a:p>
        </p:txBody>
      </p:sp>
      <p:cxnSp>
        <p:nvCxnSpPr>
          <p:cNvPr id="24" name="Straight Arrow Connector 23">
            <a:extLst>
              <a:ext uri="{FF2B5EF4-FFF2-40B4-BE49-F238E27FC236}">
                <a16:creationId xmlns:a16="http://schemas.microsoft.com/office/drawing/2014/main" id="{64542D80-EF35-787E-46CC-D9129D64B510}"/>
              </a:ext>
            </a:extLst>
          </p:cNvPr>
          <p:cNvCxnSpPr>
            <a:cxnSpLocks/>
          </p:cNvCxnSpPr>
          <p:nvPr/>
        </p:nvCxnSpPr>
        <p:spPr>
          <a:xfrm flipV="1">
            <a:off x="3557592" y="2218395"/>
            <a:ext cx="573218" cy="942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97AE9BA-A4ED-9300-E587-D2070DD2F831}"/>
              </a:ext>
            </a:extLst>
          </p:cNvPr>
          <p:cNvCxnSpPr>
            <a:cxnSpLocks/>
          </p:cNvCxnSpPr>
          <p:nvPr/>
        </p:nvCxnSpPr>
        <p:spPr>
          <a:xfrm>
            <a:off x="3557592" y="3212448"/>
            <a:ext cx="573218" cy="8532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A6433EF-CADD-8C8F-80FA-EFFD2F2A7965}"/>
              </a:ext>
            </a:extLst>
          </p:cNvPr>
          <p:cNvSpPr txBox="1"/>
          <p:nvPr/>
        </p:nvSpPr>
        <p:spPr>
          <a:xfrm>
            <a:off x="3297339" y="3429000"/>
            <a:ext cx="439223" cy="307777"/>
          </a:xfrm>
          <a:prstGeom prst="rect">
            <a:avLst/>
          </a:prstGeom>
          <a:noFill/>
        </p:spPr>
        <p:txBody>
          <a:bodyPr wrap="none" rtlCol="0">
            <a:spAutoFit/>
          </a:bodyPr>
          <a:lstStyle/>
          <a:p>
            <a:r>
              <a:rPr lang="en-US" sz="1400" dirty="0" err="1"/>
              <a:t>pxe</a:t>
            </a:r>
            <a:endParaRPr lang="en-US" dirty="0"/>
          </a:p>
        </p:txBody>
      </p:sp>
      <p:sp>
        <p:nvSpPr>
          <p:cNvPr id="34" name="TextBox 33">
            <a:extLst>
              <a:ext uri="{FF2B5EF4-FFF2-40B4-BE49-F238E27FC236}">
                <a16:creationId xmlns:a16="http://schemas.microsoft.com/office/drawing/2014/main" id="{8EB1E93E-A908-794D-65B5-812962334014}"/>
              </a:ext>
            </a:extLst>
          </p:cNvPr>
          <p:cNvSpPr txBox="1"/>
          <p:nvPr/>
        </p:nvSpPr>
        <p:spPr>
          <a:xfrm>
            <a:off x="3383532" y="2091081"/>
            <a:ext cx="675185" cy="400110"/>
          </a:xfrm>
          <a:prstGeom prst="rect">
            <a:avLst/>
          </a:prstGeom>
          <a:noFill/>
        </p:spPr>
        <p:txBody>
          <a:bodyPr wrap="none" rtlCol="0">
            <a:spAutoFit/>
          </a:bodyPr>
          <a:lstStyle/>
          <a:p>
            <a:r>
              <a:rPr lang="en-US" sz="1000" dirty="0"/>
              <a:t>Direct</a:t>
            </a:r>
            <a:br>
              <a:rPr lang="en-US" sz="1000" dirty="0"/>
            </a:br>
            <a:r>
              <a:rPr lang="en-US" sz="1000" dirty="0"/>
              <a:t> attached</a:t>
            </a:r>
          </a:p>
        </p:txBody>
      </p:sp>
      <p:cxnSp>
        <p:nvCxnSpPr>
          <p:cNvPr id="37" name="Straight Arrow Connector 36">
            <a:extLst>
              <a:ext uri="{FF2B5EF4-FFF2-40B4-BE49-F238E27FC236}">
                <a16:creationId xmlns:a16="http://schemas.microsoft.com/office/drawing/2014/main" id="{5F3CB3F0-3010-44B9-6E56-24F8E94924B6}"/>
              </a:ext>
            </a:extLst>
          </p:cNvPr>
          <p:cNvCxnSpPr>
            <a:cxnSpLocks/>
          </p:cNvCxnSpPr>
          <p:nvPr/>
        </p:nvCxnSpPr>
        <p:spPr>
          <a:xfrm>
            <a:off x="5660078" y="2212169"/>
            <a:ext cx="435922" cy="10002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EACEF2E-FC97-55EB-0FF7-F5F3AE6C6820}"/>
              </a:ext>
            </a:extLst>
          </p:cNvPr>
          <p:cNvCxnSpPr>
            <a:cxnSpLocks/>
          </p:cNvCxnSpPr>
          <p:nvPr/>
        </p:nvCxnSpPr>
        <p:spPr>
          <a:xfrm flipV="1">
            <a:off x="5655120" y="3161370"/>
            <a:ext cx="440880" cy="9043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65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15681</TotalTime>
  <Words>3126</Words>
  <Application>Microsoft Macintosh PowerPoint</Application>
  <PresentationFormat>Widescreen</PresentationFormat>
  <Paragraphs>249</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Helvetica Neue</vt:lpstr>
      <vt:lpstr>Segoe UI</vt:lpstr>
      <vt:lpstr>TwitterChirp</vt:lpstr>
      <vt:lpstr>WordVisi_MSFontService</vt:lpstr>
      <vt:lpstr>WordVisiCarriageReturn_MSFontService</vt:lpstr>
      <vt:lpstr>WordVisiPilcrow_MSFontService</vt:lpstr>
      <vt:lpstr>Office Theme</vt:lpstr>
      <vt:lpstr>How Things Work: Linux</vt:lpstr>
      <vt:lpstr>Where we are. Where we are going. https://aka.ms/k8s/howthingswork https://github.com/khenidak/on-linux </vt:lpstr>
      <vt:lpstr>Why are Here Today</vt:lpstr>
      <vt:lpstr>Topics</vt:lpstr>
      <vt:lpstr>Linux Boot Sequence</vt:lpstr>
      <vt:lpstr>At a High Level</vt:lpstr>
      <vt:lpstr>BIOS</vt:lpstr>
      <vt:lpstr>Network Boot</vt:lpstr>
      <vt:lpstr>At a High Level</vt:lpstr>
      <vt:lpstr>Bootloader</vt:lpstr>
      <vt:lpstr>At a High Level</vt:lpstr>
      <vt:lpstr>Kernel + initrd</vt:lpstr>
      <vt:lpstr>Init </vt:lpstr>
      <vt:lpstr>At a High Level</vt:lpstr>
      <vt:lpstr>Putting it together: An Example</vt:lpstr>
      <vt:lpstr>Init: Systemd</vt:lpstr>
      <vt:lpstr>Systemd </vt:lpstr>
      <vt:lpstr>Systemd as an init+supervisor  </vt:lpstr>
      <vt:lpstr>Userspace Components </vt:lpstr>
      <vt:lpstr>Building Linux Images</vt:lpstr>
      <vt:lpstr>Three Build Options</vt:lpstr>
      <vt:lpstr>Building The Kernel</vt:lpstr>
      <vt:lpstr>Understand The Source Trees</vt:lpstr>
      <vt:lpstr>Kernel Build Options</vt:lpstr>
      <vt:lpstr>Kernel Build</vt:lpstr>
      <vt:lpstr>Doing Damage!</vt:lpstr>
      <vt:lpstr>Virtualization:  101 (KVM)</vt:lpstr>
      <vt:lpstr>It looks like magic. Almost is. But it is not.</vt:lpstr>
      <vt:lpstr>How does it look like?</vt:lpstr>
      <vt:lpstr>How does it look like?</vt:lpstr>
      <vt:lpstr>How does it look like?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Things Work: Building Linux</dc:title>
  <dc:creator>Khaled Henidak (KAL)</dc:creator>
  <cp:lastModifiedBy>Khaled Henidak (KAL)</cp:lastModifiedBy>
  <cp:revision>78</cp:revision>
  <dcterms:created xsi:type="dcterms:W3CDTF">2022-04-06T16:04:06Z</dcterms:created>
  <dcterms:modified xsi:type="dcterms:W3CDTF">2022-04-18T17:12:50Z</dcterms:modified>
</cp:coreProperties>
</file>