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8CBF38-99F7-D9BC-2592-3A626AEF6D01}" v="4" dt="2020-08-14T17:41:13"/>
    <p1510:client id="{8773ADB4-5DD5-40C4-87E9-75C0CDD020F0}" v="5175" dt="2020-08-14T14:42:13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077C1D-67C4-4F02-AD35-9E7E6FB7C44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ACA9091-890C-45CD-9339-DA41A7CEB337}">
      <dgm:prSet/>
      <dgm:spPr/>
      <dgm:t>
        <a:bodyPr/>
        <a:lstStyle/>
        <a:p>
          <a:r>
            <a:rPr lang="en-US"/>
            <a:t>Advanced DynamoDB</a:t>
          </a:r>
        </a:p>
      </dgm:t>
    </dgm:pt>
    <dgm:pt modelId="{B29F11BC-2983-48C6-9EBA-A07D8FD96951}" type="parTrans" cxnId="{F002559A-7381-4269-9F2B-D1E6EB44AE6A}">
      <dgm:prSet/>
      <dgm:spPr/>
      <dgm:t>
        <a:bodyPr/>
        <a:lstStyle/>
        <a:p>
          <a:endParaRPr lang="en-US"/>
        </a:p>
      </dgm:t>
    </dgm:pt>
    <dgm:pt modelId="{2CD3F012-3EC8-4381-9E20-C2682B89F8E7}" type="sibTrans" cxnId="{F002559A-7381-4269-9F2B-D1E6EB44AE6A}">
      <dgm:prSet/>
      <dgm:spPr/>
      <dgm:t>
        <a:bodyPr/>
        <a:lstStyle/>
        <a:p>
          <a:endParaRPr lang="en-US"/>
        </a:p>
      </dgm:t>
    </dgm:pt>
    <dgm:pt modelId="{11A398C2-5A90-4519-B092-2039B22C0B6A}">
      <dgm:prSet/>
      <dgm:spPr/>
      <dgm:t>
        <a:bodyPr/>
        <a:lstStyle/>
        <a:p>
          <a:r>
            <a:rPr lang="en-US"/>
            <a:t>Database Migration Service</a:t>
          </a:r>
        </a:p>
      </dgm:t>
    </dgm:pt>
    <dgm:pt modelId="{74415D23-658E-4653-A9BC-F907542F6528}" type="parTrans" cxnId="{4F042EF1-2C1C-43CD-B27D-938B7C19B1F5}">
      <dgm:prSet/>
      <dgm:spPr/>
      <dgm:t>
        <a:bodyPr/>
        <a:lstStyle/>
        <a:p>
          <a:endParaRPr lang="en-US"/>
        </a:p>
      </dgm:t>
    </dgm:pt>
    <dgm:pt modelId="{E9957E1B-A38C-42DA-AEFF-A98E3EE0DBFE}" type="sibTrans" cxnId="{4F042EF1-2C1C-43CD-B27D-938B7C19B1F5}">
      <dgm:prSet/>
      <dgm:spPr/>
      <dgm:t>
        <a:bodyPr/>
        <a:lstStyle/>
        <a:p>
          <a:endParaRPr lang="en-US"/>
        </a:p>
      </dgm:t>
    </dgm:pt>
    <dgm:pt modelId="{355A55DF-D65E-4E46-B0BA-29A367736EBF}">
      <dgm:prSet/>
      <dgm:spPr/>
      <dgm:t>
        <a:bodyPr/>
        <a:lstStyle/>
        <a:p>
          <a:r>
            <a:rPr lang="en-US"/>
            <a:t>Caching Strategies on AWS</a:t>
          </a:r>
        </a:p>
      </dgm:t>
    </dgm:pt>
    <dgm:pt modelId="{C9E06B68-18AE-4DCF-ADCF-171CCA155344}" type="parTrans" cxnId="{B57D028B-6EA6-4ED2-8BFA-A782DD9AE845}">
      <dgm:prSet/>
      <dgm:spPr/>
      <dgm:t>
        <a:bodyPr/>
        <a:lstStyle/>
        <a:p>
          <a:endParaRPr lang="en-US"/>
        </a:p>
      </dgm:t>
    </dgm:pt>
    <dgm:pt modelId="{4761DB7B-4026-4C0A-B9EE-AAEF311AAB27}" type="sibTrans" cxnId="{B57D028B-6EA6-4ED2-8BFA-A782DD9AE845}">
      <dgm:prSet/>
      <dgm:spPr/>
      <dgm:t>
        <a:bodyPr/>
        <a:lstStyle/>
        <a:p>
          <a:endParaRPr lang="en-US"/>
        </a:p>
      </dgm:t>
    </dgm:pt>
    <dgm:pt modelId="{80DE2FF6-6E59-49A4-A6F4-4F08630AF1CA}">
      <dgm:prSet/>
      <dgm:spPr/>
      <dgm:t>
        <a:bodyPr/>
        <a:lstStyle/>
        <a:p>
          <a:r>
            <a:rPr lang="en-US"/>
            <a:t>EMR Overview (not sure why this is in databases)</a:t>
          </a:r>
        </a:p>
      </dgm:t>
    </dgm:pt>
    <dgm:pt modelId="{A570ABB9-3F07-4EF1-8873-6EF253DE7FA7}" type="parTrans" cxnId="{7F2F39DB-3FD4-4191-9A37-03F72CD48249}">
      <dgm:prSet/>
      <dgm:spPr/>
      <dgm:t>
        <a:bodyPr/>
        <a:lstStyle/>
        <a:p>
          <a:endParaRPr lang="en-US"/>
        </a:p>
      </dgm:t>
    </dgm:pt>
    <dgm:pt modelId="{B362FB42-35BF-47EF-9171-0359F95ED764}" type="sibTrans" cxnId="{7F2F39DB-3FD4-4191-9A37-03F72CD48249}">
      <dgm:prSet/>
      <dgm:spPr/>
      <dgm:t>
        <a:bodyPr/>
        <a:lstStyle/>
        <a:p>
          <a:endParaRPr lang="en-US"/>
        </a:p>
      </dgm:t>
    </dgm:pt>
    <dgm:pt modelId="{1533FF00-034F-4880-B7EB-6CEB7205C96F}">
      <dgm:prSet/>
      <dgm:spPr/>
      <dgm:t>
        <a:bodyPr/>
        <a:lstStyle/>
        <a:p>
          <a:r>
            <a:rPr lang="en-US"/>
            <a:t>Lab – WordPress Site with RDS and EC2</a:t>
          </a:r>
        </a:p>
      </dgm:t>
    </dgm:pt>
    <dgm:pt modelId="{E75AB672-4CC3-4EC9-8D57-806B1ADC5C37}" type="parTrans" cxnId="{9BCD5E4F-A7E7-4939-937D-047DBA9A0E6C}">
      <dgm:prSet/>
      <dgm:spPr/>
      <dgm:t>
        <a:bodyPr/>
        <a:lstStyle/>
        <a:p>
          <a:endParaRPr lang="en-US"/>
        </a:p>
      </dgm:t>
    </dgm:pt>
    <dgm:pt modelId="{60EA7BC9-EC44-45A1-ACB9-CEDC616D5CA8}" type="sibTrans" cxnId="{9BCD5E4F-A7E7-4939-937D-047DBA9A0E6C}">
      <dgm:prSet/>
      <dgm:spPr/>
      <dgm:t>
        <a:bodyPr/>
        <a:lstStyle/>
        <a:p>
          <a:endParaRPr lang="en-US"/>
        </a:p>
      </dgm:t>
    </dgm:pt>
    <dgm:pt modelId="{62F67AD7-5508-46EB-8E78-6FE85C661F43}" type="pres">
      <dgm:prSet presAssocID="{0B077C1D-67C4-4F02-AD35-9E7E6FB7C44D}" presName="vert0" presStyleCnt="0">
        <dgm:presLayoutVars>
          <dgm:dir/>
          <dgm:animOne val="branch"/>
          <dgm:animLvl val="lvl"/>
        </dgm:presLayoutVars>
      </dgm:prSet>
      <dgm:spPr/>
    </dgm:pt>
    <dgm:pt modelId="{81F10691-A1DA-435B-BB2D-51CEA9E883F8}" type="pres">
      <dgm:prSet presAssocID="{7ACA9091-890C-45CD-9339-DA41A7CEB337}" presName="thickLine" presStyleLbl="alignNode1" presStyleIdx="0" presStyleCnt="5"/>
      <dgm:spPr/>
    </dgm:pt>
    <dgm:pt modelId="{4DD728F6-6D31-466D-9F89-A1DE8DD10C10}" type="pres">
      <dgm:prSet presAssocID="{7ACA9091-890C-45CD-9339-DA41A7CEB337}" presName="horz1" presStyleCnt="0"/>
      <dgm:spPr/>
    </dgm:pt>
    <dgm:pt modelId="{9DC9975B-1E0D-4FD6-BF5D-CA9495A4B92E}" type="pres">
      <dgm:prSet presAssocID="{7ACA9091-890C-45CD-9339-DA41A7CEB337}" presName="tx1" presStyleLbl="revTx" presStyleIdx="0" presStyleCnt="5"/>
      <dgm:spPr/>
    </dgm:pt>
    <dgm:pt modelId="{223328DC-BAF6-4812-A790-1EA94479A083}" type="pres">
      <dgm:prSet presAssocID="{7ACA9091-890C-45CD-9339-DA41A7CEB337}" presName="vert1" presStyleCnt="0"/>
      <dgm:spPr/>
    </dgm:pt>
    <dgm:pt modelId="{804F2512-85EB-4CA8-BA7A-F012FD720652}" type="pres">
      <dgm:prSet presAssocID="{11A398C2-5A90-4519-B092-2039B22C0B6A}" presName="thickLine" presStyleLbl="alignNode1" presStyleIdx="1" presStyleCnt="5"/>
      <dgm:spPr/>
    </dgm:pt>
    <dgm:pt modelId="{61151869-221A-4BC2-ABDD-D829F677C203}" type="pres">
      <dgm:prSet presAssocID="{11A398C2-5A90-4519-B092-2039B22C0B6A}" presName="horz1" presStyleCnt="0"/>
      <dgm:spPr/>
    </dgm:pt>
    <dgm:pt modelId="{E2EEF4F8-5F85-4896-9EEF-209367864400}" type="pres">
      <dgm:prSet presAssocID="{11A398C2-5A90-4519-B092-2039B22C0B6A}" presName="tx1" presStyleLbl="revTx" presStyleIdx="1" presStyleCnt="5"/>
      <dgm:spPr/>
    </dgm:pt>
    <dgm:pt modelId="{0854F76F-27E0-4CC9-AB8E-6A3171D276B8}" type="pres">
      <dgm:prSet presAssocID="{11A398C2-5A90-4519-B092-2039B22C0B6A}" presName="vert1" presStyleCnt="0"/>
      <dgm:spPr/>
    </dgm:pt>
    <dgm:pt modelId="{6A24B415-E62C-4887-88EA-C4B70BCB83C9}" type="pres">
      <dgm:prSet presAssocID="{355A55DF-D65E-4E46-B0BA-29A367736EBF}" presName="thickLine" presStyleLbl="alignNode1" presStyleIdx="2" presStyleCnt="5"/>
      <dgm:spPr/>
    </dgm:pt>
    <dgm:pt modelId="{39560DDF-D852-4EC2-A998-FCA7DBD5BE4A}" type="pres">
      <dgm:prSet presAssocID="{355A55DF-D65E-4E46-B0BA-29A367736EBF}" presName="horz1" presStyleCnt="0"/>
      <dgm:spPr/>
    </dgm:pt>
    <dgm:pt modelId="{B07BB7B6-A233-403F-A190-9A04E29B42B6}" type="pres">
      <dgm:prSet presAssocID="{355A55DF-D65E-4E46-B0BA-29A367736EBF}" presName="tx1" presStyleLbl="revTx" presStyleIdx="2" presStyleCnt="5"/>
      <dgm:spPr/>
    </dgm:pt>
    <dgm:pt modelId="{3DCA97D1-AFA4-449F-81A1-45B0C9B64312}" type="pres">
      <dgm:prSet presAssocID="{355A55DF-D65E-4E46-B0BA-29A367736EBF}" presName="vert1" presStyleCnt="0"/>
      <dgm:spPr/>
    </dgm:pt>
    <dgm:pt modelId="{79D20627-E73F-44AF-BF89-04926ABCEA19}" type="pres">
      <dgm:prSet presAssocID="{80DE2FF6-6E59-49A4-A6F4-4F08630AF1CA}" presName="thickLine" presStyleLbl="alignNode1" presStyleIdx="3" presStyleCnt="5"/>
      <dgm:spPr/>
    </dgm:pt>
    <dgm:pt modelId="{1816671D-83F4-4AFF-857A-C9837426411A}" type="pres">
      <dgm:prSet presAssocID="{80DE2FF6-6E59-49A4-A6F4-4F08630AF1CA}" presName="horz1" presStyleCnt="0"/>
      <dgm:spPr/>
    </dgm:pt>
    <dgm:pt modelId="{2133A7EC-6C27-4F1A-82BF-C8E85EC360D1}" type="pres">
      <dgm:prSet presAssocID="{80DE2FF6-6E59-49A4-A6F4-4F08630AF1CA}" presName="tx1" presStyleLbl="revTx" presStyleIdx="3" presStyleCnt="5"/>
      <dgm:spPr/>
    </dgm:pt>
    <dgm:pt modelId="{74215C3D-F0F2-441E-B853-D79BA5625DE7}" type="pres">
      <dgm:prSet presAssocID="{80DE2FF6-6E59-49A4-A6F4-4F08630AF1CA}" presName="vert1" presStyleCnt="0"/>
      <dgm:spPr/>
    </dgm:pt>
    <dgm:pt modelId="{FF473FB5-BDE3-404B-BE29-C01AC85D988B}" type="pres">
      <dgm:prSet presAssocID="{1533FF00-034F-4880-B7EB-6CEB7205C96F}" presName="thickLine" presStyleLbl="alignNode1" presStyleIdx="4" presStyleCnt="5"/>
      <dgm:spPr/>
    </dgm:pt>
    <dgm:pt modelId="{5079412E-8CEF-48B9-B56B-CD813423951B}" type="pres">
      <dgm:prSet presAssocID="{1533FF00-034F-4880-B7EB-6CEB7205C96F}" presName="horz1" presStyleCnt="0"/>
      <dgm:spPr/>
    </dgm:pt>
    <dgm:pt modelId="{C655AC81-B340-406E-AC23-7877B91AA47D}" type="pres">
      <dgm:prSet presAssocID="{1533FF00-034F-4880-B7EB-6CEB7205C96F}" presName="tx1" presStyleLbl="revTx" presStyleIdx="4" presStyleCnt="5"/>
      <dgm:spPr/>
    </dgm:pt>
    <dgm:pt modelId="{5BB48BD9-A3C2-4D81-AAD3-83D1C51130EE}" type="pres">
      <dgm:prSet presAssocID="{1533FF00-034F-4880-B7EB-6CEB7205C96F}" presName="vert1" presStyleCnt="0"/>
      <dgm:spPr/>
    </dgm:pt>
  </dgm:ptLst>
  <dgm:cxnLst>
    <dgm:cxn modelId="{067EC81D-81DF-45D2-BA10-BC24622E190F}" type="presOf" srcId="{11A398C2-5A90-4519-B092-2039B22C0B6A}" destId="{E2EEF4F8-5F85-4896-9EEF-209367864400}" srcOrd="0" destOrd="0" presId="urn:microsoft.com/office/officeart/2008/layout/LinedList"/>
    <dgm:cxn modelId="{5F1AE725-1DAC-48B3-8AA4-7D8AB89F1642}" type="presOf" srcId="{1533FF00-034F-4880-B7EB-6CEB7205C96F}" destId="{C655AC81-B340-406E-AC23-7877B91AA47D}" srcOrd="0" destOrd="0" presId="urn:microsoft.com/office/officeart/2008/layout/LinedList"/>
    <dgm:cxn modelId="{A210496D-7325-45A4-A496-A5BA7D502E1E}" type="presOf" srcId="{0B077C1D-67C4-4F02-AD35-9E7E6FB7C44D}" destId="{62F67AD7-5508-46EB-8E78-6FE85C661F43}" srcOrd="0" destOrd="0" presId="urn:microsoft.com/office/officeart/2008/layout/LinedList"/>
    <dgm:cxn modelId="{9BCD5E4F-A7E7-4939-937D-047DBA9A0E6C}" srcId="{0B077C1D-67C4-4F02-AD35-9E7E6FB7C44D}" destId="{1533FF00-034F-4880-B7EB-6CEB7205C96F}" srcOrd="4" destOrd="0" parTransId="{E75AB672-4CC3-4EC9-8D57-806B1ADC5C37}" sibTransId="{60EA7BC9-EC44-45A1-ACB9-CEDC616D5CA8}"/>
    <dgm:cxn modelId="{71EE6777-B8FF-4EFC-9C43-76ACDF98F462}" type="presOf" srcId="{80DE2FF6-6E59-49A4-A6F4-4F08630AF1CA}" destId="{2133A7EC-6C27-4F1A-82BF-C8E85EC360D1}" srcOrd="0" destOrd="0" presId="urn:microsoft.com/office/officeart/2008/layout/LinedList"/>
    <dgm:cxn modelId="{B57D028B-6EA6-4ED2-8BFA-A782DD9AE845}" srcId="{0B077C1D-67C4-4F02-AD35-9E7E6FB7C44D}" destId="{355A55DF-D65E-4E46-B0BA-29A367736EBF}" srcOrd="2" destOrd="0" parTransId="{C9E06B68-18AE-4DCF-ADCF-171CCA155344}" sibTransId="{4761DB7B-4026-4C0A-B9EE-AAEF311AAB27}"/>
    <dgm:cxn modelId="{EEDC328C-A84A-4F01-9289-C6F3681AE070}" type="presOf" srcId="{355A55DF-D65E-4E46-B0BA-29A367736EBF}" destId="{B07BB7B6-A233-403F-A190-9A04E29B42B6}" srcOrd="0" destOrd="0" presId="urn:microsoft.com/office/officeart/2008/layout/LinedList"/>
    <dgm:cxn modelId="{F002559A-7381-4269-9F2B-D1E6EB44AE6A}" srcId="{0B077C1D-67C4-4F02-AD35-9E7E6FB7C44D}" destId="{7ACA9091-890C-45CD-9339-DA41A7CEB337}" srcOrd="0" destOrd="0" parTransId="{B29F11BC-2983-48C6-9EBA-A07D8FD96951}" sibTransId="{2CD3F012-3EC8-4381-9E20-C2682B89F8E7}"/>
    <dgm:cxn modelId="{906D32B8-159D-4FEA-8ED6-E2D220D64ABE}" type="presOf" srcId="{7ACA9091-890C-45CD-9339-DA41A7CEB337}" destId="{9DC9975B-1E0D-4FD6-BF5D-CA9495A4B92E}" srcOrd="0" destOrd="0" presId="urn:microsoft.com/office/officeart/2008/layout/LinedList"/>
    <dgm:cxn modelId="{7F2F39DB-3FD4-4191-9A37-03F72CD48249}" srcId="{0B077C1D-67C4-4F02-AD35-9E7E6FB7C44D}" destId="{80DE2FF6-6E59-49A4-A6F4-4F08630AF1CA}" srcOrd="3" destOrd="0" parTransId="{A570ABB9-3F07-4EF1-8873-6EF253DE7FA7}" sibTransId="{B362FB42-35BF-47EF-9171-0359F95ED764}"/>
    <dgm:cxn modelId="{4F042EF1-2C1C-43CD-B27D-938B7C19B1F5}" srcId="{0B077C1D-67C4-4F02-AD35-9E7E6FB7C44D}" destId="{11A398C2-5A90-4519-B092-2039B22C0B6A}" srcOrd="1" destOrd="0" parTransId="{74415D23-658E-4653-A9BC-F907542F6528}" sibTransId="{E9957E1B-A38C-42DA-AEFF-A98E3EE0DBFE}"/>
    <dgm:cxn modelId="{221E9205-4967-43C4-AE97-0342661F4CD7}" type="presParOf" srcId="{62F67AD7-5508-46EB-8E78-6FE85C661F43}" destId="{81F10691-A1DA-435B-BB2D-51CEA9E883F8}" srcOrd="0" destOrd="0" presId="urn:microsoft.com/office/officeart/2008/layout/LinedList"/>
    <dgm:cxn modelId="{DFD69DCB-DC74-4B6E-8028-D23E082DA77F}" type="presParOf" srcId="{62F67AD7-5508-46EB-8E78-6FE85C661F43}" destId="{4DD728F6-6D31-466D-9F89-A1DE8DD10C10}" srcOrd="1" destOrd="0" presId="urn:microsoft.com/office/officeart/2008/layout/LinedList"/>
    <dgm:cxn modelId="{BFABBC32-65C3-4C34-B8A3-CA8124461FE8}" type="presParOf" srcId="{4DD728F6-6D31-466D-9F89-A1DE8DD10C10}" destId="{9DC9975B-1E0D-4FD6-BF5D-CA9495A4B92E}" srcOrd="0" destOrd="0" presId="urn:microsoft.com/office/officeart/2008/layout/LinedList"/>
    <dgm:cxn modelId="{8C401194-20F2-421C-8B41-8BB4C2B4534D}" type="presParOf" srcId="{4DD728F6-6D31-466D-9F89-A1DE8DD10C10}" destId="{223328DC-BAF6-4812-A790-1EA94479A083}" srcOrd="1" destOrd="0" presId="urn:microsoft.com/office/officeart/2008/layout/LinedList"/>
    <dgm:cxn modelId="{837FB2A2-2FCC-47CB-AC87-7D3AD294FE68}" type="presParOf" srcId="{62F67AD7-5508-46EB-8E78-6FE85C661F43}" destId="{804F2512-85EB-4CA8-BA7A-F012FD720652}" srcOrd="2" destOrd="0" presId="urn:microsoft.com/office/officeart/2008/layout/LinedList"/>
    <dgm:cxn modelId="{842ED7FC-F1CE-4A2E-AF1E-5CD2E7176FE5}" type="presParOf" srcId="{62F67AD7-5508-46EB-8E78-6FE85C661F43}" destId="{61151869-221A-4BC2-ABDD-D829F677C203}" srcOrd="3" destOrd="0" presId="urn:microsoft.com/office/officeart/2008/layout/LinedList"/>
    <dgm:cxn modelId="{840D9EB6-EDE1-4F44-887C-97317ADC3362}" type="presParOf" srcId="{61151869-221A-4BC2-ABDD-D829F677C203}" destId="{E2EEF4F8-5F85-4896-9EEF-209367864400}" srcOrd="0" destOrd="0" presId="urn:microsoft.com/office/officeart/2008/layout/LinedList"/>
    <dgm:cxn modelId="{FBE5D9FF-8145-4483-A59D-035DD7A3CF1C}" type="presParOf" srcId="{61151869-221A-4BC2-ABDD-D829F677C203}" destId="{0854F76F-27E0-4CC9-AB8E-6A3171D276B8}" srcOrd="1" destOrd="0" presId="urn:microsoft.com/office/officeart/2008/layout/LinedList"/>
    <dgm:cxn modelId="{91E85F5F-5547-4A2F-805A-82A2A5A23422}" type="presParOf" srcId="{62F67AD7-5508-46EB-8E78-6FE85C661F43}" destId="{6A24B415-E62C-4887-88EA-C4B70BCB83C9}" srcOrd="4" destOrd="0" presId="urn:microsoft.com/office/officeart/2008/layout/LinedList"/>
    <dgm:cxn modelId="{9688783E-E53E-44E2-905B-17B7FFF8832D}" type="presParOf" srcId="{62F67AD7-5508-46EB-8E78-6FE85C661F43}" destId="{39560DDF-D852-4EC2-A998-FCA7DBD5BE4A}" srcOrd="5" destOrd="0" presId="urn:microsoft.com/office/officeart/2008/layout/LinedList"/>
    <dgm:cxn modelId="{0599EBA0-3E8C-4CA3-99A7-D530FE0B691F}" type="presParOf" srcId="{39560DDF-D852-4EC2-A998-FCA7DBD5BE4A}" destId="{B07BB7B6-A233-403F-A190-9A04E29B42B6}" srcOrd="0" destOrd="0" presId="urn:microsoft.com/office/officeart/2008/layout/LinedList"/>
    <dgm:cxn modelId="{E78846BD-7FF5-4CE5-AEB0-B5470F1CCC97}" type="presParOf" srcId="{39560DDF-D852-4EC2-A998-FCA7DBD5BE4A}" destId="{3DCA97D1-AFA4-449F-81A1-45B0C9B64312}" srcOrd="1" destOrd="0" presId="urn:microsoft.com/office/officeart/2008/layout/LinedList"/>
    <dgm:cxn modelId="{E3C99DA4-2285-4250-B0BD-ECF3900A2749}" type="presParOf" srcId="{62F67AD7-5508-46EB-8E78-6FE85C661F43}" destId="{79D20627-E73F-44AF-BF89-04926ABCEA19}" srcOrd="6" destOrd="0" presId="urn:microsoft.com/office/officeart/2008/layout/LinedList"/>
    <dgm:cxn modelId="{ABD47516-C66F-428F-B21A-70B24810C94A}" type="presParOf" srcId="{62F67AD7-5508-46EB-8E78-6FE85C661F43}" destId="{1816671D-83F4-4AFF-857A-C9837426411A}" srcOrd="7" destOrd="0" presId="urn:microsoft.com/office/officeart/2008/layout/LinedList"/>
    <dgm:cxn modelId="{7FF42943-3385-482C-80DF-94B6576CDBB8}" type="presParOf" srcId="{1816671D-83F4-4AFF-857A-C9837426411A}" destId="{2133A7EC-6C27-4F1A-82BF-C8E85EC360D1}" srcOrd="0" destOrd="0" presId="urn:microsoft.com/office/officeart/2008/layout/LinedList"/>
    <dgm:cxn modelId="{A50EA527-500B-48B4-B9FF-4F2E2D4C70EE}" type="presParOf" srcId="{1816671D-83F4-4AFF-857A-C9837426411A}" destId="{74215C3D-F0F2-441E-B853-D79BA5625DE7}" srcOrd="1" destOrd="0" presId="urn:microsoft.com/office/officeart/2008/layout/LinedList"/>
    <dgm:cxn modelId="{B4EDE951-62E8-403D-97E9-3C0F827B39F1}" type="presParOf" srcId="{62F67AD7-5508-46EB-8E78-6FE85C661F43}" destId="{FF473FB5-BDE3-404B-BE29-C01AC85D988B}" srcOrd="8" destOrd="0" presId="urn:microsoft.com/office/officeart/2008/layout/LinedList"/>
    <dgm:cxn modelId="{5236471C-6A0B-4367-8D72-B0080586031E}" type="presParOf" srcId="{62F67AD7-5508-46EB-8E78-6FE85C661F43}" destId="{5079412E-8CEF-48B9-B56B-CD813423951B}" srcOrd="9" destOrd="0" presId="urn:microsoft.com/office/officeart/2008/layout/LinedList"/>
    <dgm:cxn modelId="{7B09D016-CE21-4131-8618-4CCC3F90DCB3}" type="presParOf" srcId="{5079412E-8CEF-48B9-B56B-CD813423951B}" destId="{C655AC81-B340-406E-AC23-7877B91AA47D}" srcOrd="0" destOrd="0" presId="urn:microsoft.com/office/officeart/2008/layout/LinedList"/>
    <dgm:cxn modelId="{81F5D9EC-5D85-44F2-B9AC-5553B9F309F0}" type="presParOf" srcId="{5079412E-8CEF-48B9-B56B-CD813423951B}" destId="{5BB48BD9-A3C2-4D81-AAD3-83D1C51130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5C6694-6D5C-424A-9D4E-CECFD2864177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C5CF93E-8131-4DA6-8BD0-A2EC40A72A10}">
      <dgm:prSet/>
      <dgm:spPr/>
      <dgm:t>
        <a:bodyPr/>
        <a:lstStyle/>
        <a:p>
          <a:r>
            <a:rPr lang="en-US"/>
            <a:t>On Demand Capacity</a:t>
          </a:r>
        </a:p>
      </dgm:t>
    </dgm:pt>
    <dgm:pt modelId="{AA7666DE-97CB-423D-8FAF-689A4EEA8CDD}" type="parTrans" cxnId="{482C43A7-6B94-43B9-8D3C-2C6150EC7777}">
      <dgm:prSet/>
      <dgm:spPr/>
      <dgm:t>
        <a:bodyPr/>
        <a:lstStyle/>
        <a:p>
          <a:endParaRPr lang="en-US"/>
        </a:p>
      </dgm:t>
    </dgm:pt>
    <dgm:pt modelId="{EE0788C8-8ACA-4FF7-8F7B-9F2D0E6E49A3}" type="sibTrans" cxnId="{482C43A7-6B94-43B9-8D3C-2C6150EC7777}">
      <dgm:prSet/>
      <dgm:spPr/>
      <dgm:t>
        <a:bodyPr/>
        <a:lstStyle/>
        <a:p>
          <a:endParaRPr lang="en-US"/>
        </a:p>
      </dgm:t>
    </dgm:pt>
    <dgm:pt modelId="{84B79C42-C42E-4CDB-952C-92D4C262FF2C}">
      <dgm:prSet/>
      <dgm:spPr/>
      <dgm:t>
        <a:bodyPr/>
        <a:lstStyle/>
        <a:p>
          <a:r>
            <a:rPr lang="en-US"/>
            <a:t>Pay per request pricing</a:t>
          </a:r>
        </a:p>
      </dgm:t>
    </dgm:pt>
    <dgm:pt modelId="{9AD21E87-28D2-4B84-8410-E0E440599C2F}" type="parTrans" cxnId="{600AD1AB-01D9-460D-A2A8-4A6809C72AC0}">
      <dgm:prSet/>
      <dgm:spPr/>
      <dgm:t>
        <a:bodyPr/>
        <a:lstStyle/>
        <a:p>
          <a:endParaRPr lang="en-US"/>
        </a:p>
      </dgm:t>
    </dgm:pt>
    <dgm:pt modelId="{821F56E8-4CBB-4287-B51C-9B801B2F9CF1}" type="sibTrans" cxnId="{600AD1AB-01D9-460D-A2A8-4A6809C72AC0}">
      <dgm:prSet/>
      <dgm:spPr/>
      <dgm:t>
        <a:bodyPr/>
        <a:lstStyle/>
        <a:p>
          <a:endParaRPr lang="en-US"/>
        </a:p>
      </dgm:t>
    </dgm:pt>
    <dgm:pt modelId="{E54E6ED6-75E9-48E2-8E57-62F11DFCDC21}">
      <dgm:prSet/>
      <dgm:spPr/>
      <dgm:t>
        <a:bodyPr/>
        <a:lstStyle/>
        <a:p>
          <a:r>
            <a:rPr lang="en-US"/>
            <a:t>Balance of cost and performance</a:t>
          </a:r>
        </a:p>
      </dgm:t>
    </dgm:pt>
    <dgm:pt modelId="{6EC1B2ED-2A80-49E3-A420-D7F4F4E2AD05}" type="parTrans" cxnId="{FADF8F90-D5EA-40A9-85C6-8971DBC87901}">
      <dgm:prSet/>
      <dgm:spPr/>
      <dgm:t>
        <a:bodyPr/>
        <a:lstStyle/>
        <a:p>
          <a:endParaRPr lang="en-US"/>
        </a:p>
      </dgm:t>
    </dgm:pt>
    <dgm:pt modelId="{5CDC5402-D833-495A-A8AE-564E6560140A}" type="sibTrans" cxnId="{FADF8F90-D5EA-40A9-85C6-8971DBC87901}">
      <dgm:prSet/>
      <dgm:spPr/>
      <dgm:t>
        <a:bodyPr/>
        <a:lstStyle/>
        <a:p>
          <a:endParaRPr lang="en-US"/>
        </a:p>
      </dgm:t>
    </dgm:pt>
    <dgm:pt modelId="{17F4B511-2EF9-4DC8-933C-230BBEDE0243}">
      <dgm:prSet/>
      <dgm:spPr/>
      <dgm:t>
        <a:bodyPr/>
        <a:lstStyle/>
        <a:p>
          <a:r>
            <a:rPr lang="en-US"/>
            <a:t>No minimum capacity</a:t>
          </a:r>
        </a:p>
      </dgm:t>
    </dgm:pt>
    <dgm:pt modelId="{DA7229CD-B4CD-4D79-B951-BA38C835CAD4}" type="parTrans" cxnId="{4C8C5162-E7AC-4A8B-BF28-47501C9B46D7}">
      <dgm:prSet/>
      <dgm:spPr/>
      <dgm:t>
        <a:bodyPr/>
        <a:lstStyle/>
        <a:p>
          <a:endParaRPr lang="en-US"/>
        </a:p>
      </dgm:t>
    </dgm:pt>
    <dgm:pt modelId="{09F09EDB-108A-4A9A-9ED5-AA82375667AB}" type="sibTrans" cxnId="{4C8C5162-E7AC-4A8B-BF28-47501C9B46D7}">
      <dgm:prSet/>
      <dgm:spPr/>
      <dgm:t>
        <a:bodyPr/>
        <a:lstStyle/>
        <a:p>
          <a:endParaRPr lang="en-US"/>
        </a:p>
      </dgm:t>
    </dgm:pt>
    <dgm:pt modelId="{789E11B9-F4F4-48D5-909A-9A03F8733E9A}">
      <dgm:prSet/>
      <dgm:spPr/>
      <dgm:t>
        <a:bodyPr/>
        <a:lstStyle/>
        <a:p>
          <a:r>
            <a:rPr lang="en-US"/>
            <a:t>Charged for storage and backups and the requests made</a:t>
          </a:r>
        </a:p>
      </dgm:t>
    </dgm:pt>
    <dgm:pt modelId="{230FD1FA-44EC-4C83-86FD-52AA43C28264}" type="parTrans" cxnId="{17623CE8-F122-4887-8F72-0E00FDA7C10E}">
      <dgm:prSet/>
      <dgm:spPr/>
      <dgm:t>
        <a:bodyPr/>
        <a:lstStyle/>
        <a:p>
          <a:endParaRPr lang="en-US"/>
        </a:p>
      </dgm:t>
    </dgm:pt>
    <dgm:pt modelId="{F9F5B799-13DB-4495-AF4E-5754A2E53B63}" type="sibTrans" cxnId="{17623CE8-F122-4887-8F72-0E00FDA7C10E}">
      <dgm:prSet/>
      <dgm:spPr/>
      <dgm:t>
        <a:bodyPr/>
        <a:lstStyle/>
        <a:p>
          <a:endParaRPr lang="en-US"/>
        </a:p>
      </dgm:t>
    </dgm:pt>
    <dgm:pt modelId="{9665D1C3-2164-45B7-820D-0C08DDFB740A}">
      <dgm:prSet/>
      <dgm:spPr/>
      <dgm:t>
        <a:bodyPr/>
        <a:lstStyle/>
        <a:p>
          <a:r>
            <a:rPr lang="en-US"/>
            <a:t>On Demand Back Up and Restore</a:t>
          </a:r>
        </a:p>
      </dgm:t>
    </dgm:pt>
    <dgm:pt modelId="{D5ACE1F8-8E76-468D-81F6-2CB31700F51C}" type="parTrans" cxnId="{F3AD2173-6229-4D02-BDF5-7EB046C830AD}">
      <dgm:prSet/>
      <dgm:spPr/>
      <dgm:t>
        <a:bodyPr/>
        <a:lstStyle/>
        <a:p>
          <a:endParaRPr lang="en-US"/>
        </a:p>
      </dgm:t>
    </dgm:pt>
    <dgm:pt modelId="{6065B626-003C-4BF7-BC3E-7190F43654CC}" type="sibTrans" cxnId="{F3AD2173-6229-4D02-BDF5-7EB046C830AD}">
      <dgm:prSet/>
      <dgm:spPr/>
      <dgm:t>
        <a:bodyPr/>
        <a:lstStyle/>
        <a:p>
          <a:endParaRPr lang="en-US"/>
        </a:p>
      </dgm:t>
    </dgm:pt>
    <dgm:pt modelId="{4DDDCE67-E4C7-4239-A5BE-3961D29A2FA9}">
      <dgm:prSet/>
      <dgm:spPr/>
      <dgm:t>
        <a:bodyPr/>
        <a:lstStyle/>
        <a:p>
          <a:r>
            <a:rPr lang="en-US"/>
            <a:t>Unlike traditional RDBMS backups, Dynamo backups won't affect the tables performance</a:t>
          </a:r>
        </a:p>
      </dgm:t>
    </dgm:pt>
    <dgm:pt modelId="{52240C1E-8A2F-4888-9C49-2F0D28325433}" type="parTrans" cxnId="{AB090CD8-DA3C-4021-AA57-73CA85E01604}">
      <dgm:prSet/>
      <dgm:spPr/>
      <dgm:t>
        <a:bodyPr/>
        <a:lstStyle/>
        <a:p>
          <a:endParaRPr lang="en-US"/>
        </a:p>
      </dgm:t>
    </dgm:pt>
    <dgm:pt modelId="{56CF629A-519D-4EA0-A081-8AC59C00B0AD}" type="sibTrans" cxnId="{AB090CD8-DA3C-4021-AA57-73CA85E01604}">
      <dgm:prSet/>
      <dgm:spPr/>
      <dgm:t>
        <a:bodyPr/>
        <a:lstStyle/>
        <a:p>
          <a:endParaRPr lang="en-US"/>
        </a:p>
      </dgm:t>
    </dgm:pt>
    <dgm:pt modelId="{F006D619-8FAF-478A-836D-A8609047B788}">
      <dgm:prSet/>
      <dgm:spPr/>
      <dgm:t>
        <a:bodyPr/>
        <a:lstStyle/>
        <a:p>
          <a:r>
            <a:rPr lang="en-US"/>
            <a:t>Consistent within seconds and retained until deleted</a:t>
          </a:r>
        </a:p>
      </dgm:t>
    </dgm:pt>
    <dgm:pt modelId="{585885A7-9CBD-40DD-9F47-56216A22972A}" type="parTrans" cxnId="{96F1D5A7-80AA-45FE-A7EC-3941CC66A9B4}">
      <dgm:prSet/>
      <dgm:spPr/>
      <dgm:t>
        <a:bodyPr/>
        <a:lstStyle/>
        <a:p>
          <a:endParaRPr lang="en-US"/>
        </a:p>
      </dgm:t>
    </dgm:pt>
    <dgm:pt modelId="{A56E518E-498C-4E45-9392-0C9A9B07761D}" type="sibTrans" cxnId="{96F1D5A7-80AA-45FE-A7EC-3941CC66A9B4}">
      <dgm:prSet/>
      <dgm:spPr/>
      <dgm:t>
        <a:bodyPr/>
        <a:lstStyle/>
        <a:p>
          <a:endParaRPr lang="en-US"/>
        </a:p>
      </dgm:t>
    </dgm:pt>
    <dgm:pt modelId="{8DAF9C63-1F49-457E-A367-4729CFD9AA60}">
      <dgm:prSet/>
      <dgm:spPr/>
      <dgm:t>
        <a:bodyPr/>
        <a:lstStyle/>
        <a:p>
          <a:r>
            <a:rPr lang="en-US"/>
            <a:t>Operates within the same region as the source table</a:t>
          </a:r>
        </a:p>
      </dgm:t>
    </dgm:pt>
    <dgm:pt modelId="{8F2A80CB-91F2-4E01-A597-A822EFDE967C}" type="parTrans" cxnId="{ECA85609-E5A8-47FE-B0BF-0374BC9FEDAA}">
      <dgm:prSet/>
      <dgm:spPr/>
      <dgm:t>
        <a:bodyPr/>
        <a:lstStyle/>
        <a:p>
          <a:endParaRPr lang="en-US"/>
        </a:p>
      </dgm:t>
    </dgm:pt>
    <dgm:pt modelId="{353CAF4C-D52A-43D5-8A8B-2D8ABB012360}" type="sibTrans" cxnId="{ECA85609-E5A8-47FE-B0BF-0374BC9FEDAA}">
      <dgm:prSet/>
      <dgm:spPr/>
      <dgm:t>
        <a:bodyPr/>
        <a:lstStyle/>
        <a:p>
          <a:endParaRPr lang="en-US"/>
        </a:p>
      </dgm:t>
    </dgm:pt>
    <dgm:pt modelId="{27A950D4-6C35-47D4-8B7A-C844C9B35793}">
      <dgm:prSet/>
      <dgm:spPr/>
      <dgm:t>
        <a:bodyPr/>
        <a:lstStyle/>
        <a:p>
          <a:r>
            <a:rPr lang="en-US"/>
            <a:t>Point-In-Time recovery – restore data to any point in time in the last 35 days</a:t>
          </a:r>
        </a:p>
      </dgm:t>
    </dgm:pt>
    <dgm:pt modelId="{E88C22E3-9362-40B5-BE63-F8CE51F2AB2F}" type="parTrans" cxnId="{C2F447B8-A333-4DEE-AC55-BE6AE9DF0AC7}">
      <dgm:prSet/>
      <dgm:spPr/>
      <dgm:t>
        <a:bodyPr/>
        <a:lstStyle/>
        <a:p>
          <a:endParaRPr lang="en-US"/>
        </a:p>
      </dgm:t>
    </dgm:pt>
    <dgm:pt modelId="{0F5381E2-D5A7-4A9F-A8C6-7FF762BB521E}" type="sibTrans" cxnId="{C2F447B8-A333-4DEE-AC55-BE6AE9DF0AC7}">
      <dgm:prSet/>
      <dgm:spPr/>
      <dgm:t>
        <a:bodyPr/>
        <a:lstStyle/>
        <a:p>
          <a:endParaRPr lang="en-US"/>
        </a:p>
      </dgm:t>
    </dgm:pt>
    <dgm:pt modelId="{546A2790-C487-4AC6-B630-96180E0B7247}" type="pres">
      <dgm:prSet presAssocID="{125C6694-6D5C-424A-9D4E-CECFD2864177}" presName="linear" presStyleCnt="0">
        <dgm:presLayoutVars>
          <dgm:dir/>
          <dgm:animLvl val="lvl"/>
          <dgm:resizeHandles val="exact"/>
        </dgm:presLayoutVars>
      </dgm:prSet>
      <dgm:spPr/>
    </dgm:pt>
    <dgm:pt modelId="{56BCB198-165E-41B9-9F77-F9DFC687B59F}" type="pres">
      <dgm:prSet presAssocID="{2C5CF93E-8131-4DA6-8BD0-A2EC40A72A10}" presName="parentLin" presStyleCnt="0"/>
      <dgm:spPr/>
    </dgm:pt>
    <dgm:pt modelId="{1BE199B9-50FC-4EA9-A32A-6EA5A5FEB345}" type="pres">
      <dgm:prSet presAssocID="{2C5CF93E-8131-4DA6-8BD0-A2EC40A72A10}" presName="parentLeftMargin" presStyleLbl="node1" presStyleIdx="0" presStyleCnt="2"/>
      <dgm:spPr/>
    </dgm:pt>
    <dgm:pt modelId="{595AAE6D-CE8E-497B-B8F6-282E57CEE48A}" type="pres">
      <dgm:prSet presAssocID="{2C5CF93E-8131-4DA6-8BD0-A2EC40A72A1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8E8DF0F-E81E-4123-BA45-B2801C301717}" type="pres">
      <dgm:prSet presAssocID="{2C5CF93E-8131-4DA6-8BD0-A2EC40A72A10}" presName="negativeSpace" presStyleCnt="0"/>
      <dgm:spPr/>
    </dgm:pt>
    <dgm:pt modelId="{8FF432CB-060E-4B1E-A18D-45E093C95C51}" type="pres">
      <dgm:prSet presAssocID="{2C5CF93E-8131-4DA6-8BD0-A2EC40A72A10}" presName="childText" presStyleLbl="conFgAcc1" presStyleIdx="0" presStyleCnt="2">
        <dgm:presLayoutVars>
          <dgm:bulletEnabled val="1"/>
        </dgm:presLayoutVars>
      </dgm:prSet>
      <dgm:spPr/>
    </dgm:pt>
    <dgm:pt modelId="{4F827B82-F27C-4176-B7E8-0197CC9F4E8D}" type="pres">
      <dgm:prSet presAssocID="{EE0788C8-8ACA-4FF7-8F7B-9F2D0E6E49A3}" presName="spaceBetweenRectangles" presStyleCnt="0"/>
      <dgm:spPr/>
    </dgm:pt>
    <dgm:pt modelId="{341F4CE3-899E-47C3-B4F1-CC7D3FC8EB70}" type="pres">
      <dgm:prSet presAssocID="{9665D1C3-2164-45B7-820D-0C08DDFB740A}" presName="parentLin" presStyleCnt="0"/>
      <dgm:spPr/>
    </dgm:pt>
    <dgm:pt modelId="{5EF94CF4-A826-463C-BBBC-43881F3A93E6}" type="pres">
      <dgm:prSet presAssocID="{9665D1C3-2164-45B7-820D-0C08DDFB740A}" presName="parentLeftMargin" presStyleLbl="node1" presStyleIdx="0" presStyleCnt="2"/>
      <dgm:spPr/>
    </dgm:pt>
    <dgm:pt modelId="{3197668E-A93E-42DA-965A-8964E54EE52C}" type="pres">
      <dgm:prSet presAssocID="{9665D1C3-2164-45B7-820D-0C08DDFB740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553563A-2B12-43A4-A4ED-B6F8400F9D1C}" type="pres">
      <dgm:prSet presAssocID="{9665D1C3-2164-45B7-820D-0C08DDFB740A}" presName="negativeSpace" presStyleCnt="0"/>
      <dgm:spPr/>
    </dgm:pt>
    <dgm:pt modelId="{368E249C-C712-4965-873B-2F410C73C3AD}" type="pres">
      <dgm:prSet presAssocID="{9665D1C3-2164-45B7-820D-0C08DDFB740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CA85609-E5A8-47FE-B0BF-0374BC9FEDAA}" srcId="{9665D1C3-2164-45B7-820D-0C08DDFB740A}" destId="{8DAF9C63-1F49-457E-A367-4729CFD9AA60}" srcOrd="2" destOrd="0" parTransId="{8F2A80CB-91F2-4E01-A597-A822EFDE967C}" sibTransId="{353CAF4C-D52A-43D5-8A8B-2D8ABB012360}"/>
    <dgm:cxn modelId="{01844D15-6041-4C1F-BEA6-4AB929561203}" type="presOf" srcId="{E54E6ED6-75E9-48E2-8E57-62F11DFCDC21}" destId="{8FF432CB-060E-4B1E-A18D-45E093C95C51}" srcOrd="0" destOrd="1" presId="urn:microsoft.com/office/officeart/2005/8/layout/list1"/>
    <dgm:cxn modelId="{51F74123-57E7-4E5C-A435-BE998CCBC72E}" type="presOf" srcId="{2C5CF93E-8131-4DA6-8BD0-A2EC40A72A10}" destId="{1BE199B9-50FC-4EA9-A32A-6EA5A5FEB345}" srcOrd="0" destOrd="0" presId="urn:microsoft.com/office/officeart/2005/8/layout/list1"/>
    <dgm:cxn modelId="{24DDF727-5158-4B3C-AE89-7E1801DB7213}" type="presOf" srcId="{789E11B9-F4F4-48D5-909A-9A03F8733E9A}" destId="{8FF432CB-060E-4B1E-A18D-45E093C95C51}" srcOrd="0" destOrd="3" presId="urn:microsoft.com/office/officeart/2005/8/layout/list1"/>
    <dgm:cxn modelId="{B7A5BB61-2681-4B8E-BB9C-DA0D3C24B924}" type="presOf" srcId="{17F4B511-2EF9-4DC8-933C-230BBEDE0243}" destId="{8FF432CB-060E-4B1E-A18D-45E093C95C51}" srcOrd="0" destOrd="2" presId="urn:microsoft.com/office/officeart/2005/8/layout/list1"/>
    <dgm:cxn modelId="{F0310862-2CA4-44CC-9E7A-55E08DADE1CF}" type="presOf" srcId="{9665D1C3-2164-45B7-820D-0C08DDFB740A}" destId="{5EF94CF4-A826-463C-BBBC-43881F3A93E6}" srcOrd="0" destOrd="0" presId="urn:microsoft.com/office/officeart/2005/8/layout/list1"/>
    <dgm:cxn modelId="{4C8C5162-E7AC-4A8B-BF28-47501C9B46D7}" srcId="{2C5CF93E-8131-4DA6-8BD0-A2EC40A72A10}" destId="{17F4B511-2EF9-4DC8-933C-230BBEDE0243}" srcOrd="2" destOrd="0" parTransId="{DA7229CD-B4CD-4D79-B951-BA38C835CAD4}" sibTransId="{09F09EDB-108A-4A9A-9ED5-AA82375667AB}"/>
    <dgm:cxn modelId="{3A68D26C-2EF3-4A51-A167-D0AF7E77617C}" type="presOf" srcId="{2C5CF93E-8131-4DA6-8BD0-A2EC40A72A10}" destId="{595AAE6D-CE8E-497B-B8F6-282E57CEE48A}" srcOrd="1" destOrd="0" presId="urn:microsoft.com/office/officeart/2005/8/layout/list1"/>
    <dgm:cxn modelId="{37322750-36AB-496F-9E43-195741554BC5}" type="presOf" srcId="{125C6694-6D5C-424A-9D4E-CECFD2864177}" destId="{546A2790-C487-4AC6-B630-96180E0B7247}" srcOrd="0" destOrd="0" presId="urn:microsoft.com/office/officeart/2005/8/layout/list1"/>
    <dgm:cxn modelId="{F3AD2173-6229-4D02-BDF5-7EB046C830AD}" srcId="{125C6694-6D5C-424A-9D4E-CECFD2864177}" destId="{9665D1C3-2164-45B7-820D-0C08DDFB740A}" srcOrd="1" destOrd="0" parTransId="{D5ACE1F8-8E76-468D-81F6-2CB31700F51C}" sibTransId="{6065B626-003C-4BF7-BC3E-7190F43654CC}"/>
    <dgm:cxn modelId="{2A0B8589-2225-44CD-AAE0-1BB9096563F6}" type="presOf" srcId="{8DAF9C63-1F49-457E-A367-4729CFD9AA60}" destId="{368E249C-C712-4965-873B-2F410C73C3AD}" srcOrd="0" destOrd="2" presId="urn:microsoft.com/office/officeart/2005/8/layout/list1"/>
    <dgm:cxn modelId="{7426638B-7503-4CE0-9463-7A667A575539}" type="presOf" srcId="{84B79C42-C42E-4CDB-952C-92D4C262FF2C}" destId="{8FF432CB-060E-4B1E-A18D-45E093C95C51}" srcOrd="0" destOrd="0" presId="urn:microsoft.com/office/officeart/2005/8/layout/list1"/>
    <dgm:cxn modelId="{FADF8F90-D5EA-40A9-85C6-8971DBC87901}" srcId="{2C5CF93E-8131-4DA6-8BD0-A2EC40A72A10}" destId="{E54E6ED6-75E9-48E2-8E57-62F11DFCDC21}" srcOrd="1" destOrd="0" parTransId="{6EC1B2ED-2A80-49E3-A420-D7F4F4E2AD05}" sibTransId="{5CDC5402-D833-495A-A8AE-564E6560140A}"/>
    <dgm:cxn modelId="{FB0E109D-766F-43F4-A9BA-56EEFC8A8C8A}" type="presOf" srcId="{27A950D4-6C35-47D4-8B7A-C844C9B35793}" destId="{368E249C-C712-4965-873B-2F410C73C3AD}" srcOrd="0" destOrd="3" presId="urn:microsoft.com/office/officeart/2005/8/layout/list1"/>
    <dgm:cxn modelId="{D123F6A2-024C-4C0B-A406-47A6424E4E96}" type="presOf" srcId="{F006D619-8FAF-478A-836D-A8609047B788}" destId="{368E249C-C712-4965-873B-2F410C73C3AD}" srcOrd="0" destOrd="1" presId="urn:microsoft.com/office/officeart/2005/8/layout/list1"/>
    <dgm:cxn modelId="{482C43A7-6B94-43B9-8D3C-2C6150EC7777}" srcId="{125C6694-6D5C-424A-9D4E-CECFD2864177}" destId="{2C5CF93E-8131-4DA6-8BD0-A2EC40A72A10}" srcOrd="0" destOrd="0" parTransId="{AA7666DE-97CB-423D-8FAF-689A4EEA8CDD}" sibTransId="{EE0788C8-8ACA-4FF7-8F7B-9F2D0E6E49A3}"/>
    <dgm:cxn modelId="{96F1D5A7-80AA-45FE-A7EC-3941CC66A9B4}" srcId="{9665D1C3-2164-45B7-820D-0C08DDFB740A}" destId="{F006D619-8FAF-478A-836D-A8609047B788}" srcOrd="1" destOrd="0" parTransId="{585885A7-9CBD-40DD-9F47-56216A22972A}" sibTransId="{A56E518E-498C-4E45-9392-0C9A9B07761D}"/>
    <dgm:cxn modelId="{600AD1AB-01D9-460D-A2A8-4A6809C72AC0}" srcId="{2C5CF93E-8131-4DA6-8BD0-A2EC40A72A10}" destId="{84B79C42-C42E-4CDB-952C-92D4C262FF2C}" srcOrd="0" destOrd="0" parTransId="{9AD21E87-28D2-4B84-8410-E0E440599C2F}" sibTransId="{821F56E8-4CBB-4287-B51C-9B801B2F9CF1}"/>
    <dgm:cxn modelId="{C2F447B8-A333-4DEE-AC55-BE6AE9DF0AC7}" srcId="{9665D1C3-2164-45B7-820D-0C08DDFB740A}" destId="{27A950D4-6C35-47D4-8B7A-C844C9B35793}" srcOrd="3" destOrd="0" parTransId="{E88C22E3-9362-40B5-BE63-F8CE51F2AB2F}" sibTransId="{0F5381E2-D5A7-4A9F-A8C6-7FF762BB521E}"/>
    <dgm:cxn modelId="{91C060BB-E4EA-412B-8020-DC9CD8BDB7B0}" type="presOf" srcId="{4DDDCE67-E4C7-4239-A5BE-3961D29A2FA9}" destId="{368E249C-C712-4965-873B-2F410C73C3AD}" srcOrd="0" destOrd="0" presId="urn:microsoft.com/office/officeart/2005/8/layout/list1"/>
    <dgm:cxn modelId="{10106CC3-664F-43B6-B02A-1C844910DF27}" type="presOf" srcId="{9665D1C3-2164-45B7-820D-0C08DDFB740A}" destId="{3197668E-A93E-42DA-965A-8964E54EE52C}" srcOrd="1" destOrd="0" presId="urn:microsoft.com/office/officeart/2005/8/layout/list1"/>
    <dgm:cxn modelId="{AB090CD8-DA3C-4021-AA57-73CA85E01604}" srcId="{9665D1C3-2164-45B7-820D-0C08DDFB740A}" destId="{4DDDCE67-E4C7-4239-A5BE-3961D29A2FA9}" srcOrd="0" destOrd="0" parTransId="{52240C1E-8A2F-4888-9C49-2F0D28325433}" sibTransId="{56CF629A-519D-4EA0-A081-8AC59C00B0AD}"/>
    <dgm:cxn modelId="{17623CE8-F122-4887-8F72-0E00FDA7C10E}" srcId="{2C5CF93E-8131-4DA6-8BD0-A2EC40A72A10}" destId="{789E11B9-F4F4-48D5-909A-9A03F8733E9A}" srcOrd="3" destOrd="0" parTransId="{230FD1FA-44EC-4C83-86FD-52AA43C28264}" sibTransId="{F9F5B799-13DB-4495-AF4E-5754A2E53B63}"/>
    <dgm:cxn modelId="{E1D4474B-E4BC-4D98-86ED-2E1D55906DB7}" type="presParOf" srcId="{546A2790-C487-4AC6-B630-96180E0B7247}" destId="{56BCB198-165E-41B9-9F77-F9DFC687B59F}" srcOrd="0" destOrd="0" presId="urn:microsoft.com/office/officeart/2005/8/layout/list1"/>
    <dgm:cxn modelId="{5B8E10FD-1E21-4F6C-AB72-12F5D37B8B34}" type="presParOf" srcId="{56BCB198-165E-41B9-9F77-F9DFC687B59F}" destId="{1BE199B9-50FC-4EA9-A32A-6EA5A5FEB345}" srcOrd="0" destOrd="0" presId="urn:microsoft.com/office/officeart/2005/8/layout/list1"/>
    <dgm:cxn modelId="{1E53C88A-1BA1-4AA5-A7C0-0FD18898C58C}" type="presParOf" srcId="{56BCB198-165E-41B9-9F77-F9DFC687B59F}" destId="{595AAE6D-CE8E-497B-B8F6-282E57CEE48A}" srcOrd="1" destOrd="0" presId="urn:microsoft.com/office/officeart/2005/8/layout/list1"/>
    <dgm:cxn modelId="{2D952B86-5E06-43C7-BE24-AF888F813323}" type="presParOf" srcId="{546A2790-C487-4AC6-B630-96180E0B7247}" destId="{98E8DF0F-E81E-4123-BA45-B2801C301717}" srcOrd="1" destOrd="0" presId="urn:microsoft.com/office/officeart/2005/8/layout/list1"/>
    <dgm:cxn modelId="{47CD1477-7112-4349-B101-12A2D8AB9DC8}" type="presParOf" srcId="{546A2790-C487-4AC6-B630-96180E0B7247}" destId="{8FF432CB-060E-4B1E-A18D-45E093C95C51}" srcOrd="2" destOrd="0" presId="urn:microsoft.com/office/officeart/2005/8/layout/list1"/>
    <dgm:cxn modelId="{19FFA6F5-E9AD-49A7-B73B-702F99226A63}" type="presParOf" srcId="{546A2790-C487-4AC6-B630-96180E0B7247}" destId="{4F827B82-F27C-4176-B7E8-0197CC9F4E8D}" srcOrd="3" destOrd="0" presId="urn:microsoft.com/office/officeart/2005/8/layout/list1"/>
    <dgm:cxn modelId="{F7F8D63B-1AB5-442F-BB87-7A1CFBBD51F9}" type="presParOf" srcId="{546A2790-C487-4AC6-B630-96180E0B7247}" destId="{341F4CE3-899E-47C3-B4F1-CC7D3FC8EB70}" srcOrd="4" destOrd="0" presId="urn:microsoft.com/office/officeart/2005/8/layout/list1"/>
    <dgm:cxn modelId="{8F1F5801-6032-43A2-B697-3E48C2C5FD24}" type="presParOf" srcId="{341F4CE3-899E-47C3-B4F1-CC7D3FC8EB70}" destId="{5EF94CF4-A826-463C-BBBC-43881F3A93E6}" srcOrd="0" destOrd="0" presId="urn:microsoft.com/office/officeart/2005/8/layout/list1"/>
    <dgm:cxn modelId="{72368205-E5E6-40DC-99A2-2FD45B05AC95}" type="presParOf" srcId="{341F4CE3-899E-47C3-B4F1-CC7D3FC8EB70}" destId="{3197668E-A93E-42DA-965A-8964E54EE52C}" srcOrd="1" destOrd="0" presId="urn:microsoft.com/office/officeart/2005/8/layout/list1"/>
    <dgm:cxn modelId="{31F566CB-DF2D-4A84-92A8-16FFF5652CE4}" type="presParOf" srcId="{546A2790-C487-4AC6-B630-96180E0B7247}" destId="{F553563A-2B12-43A4-A4ED-B6F8400F9D1C}" srcOrd="5" destOrd="0" presId="urn:microsoft.com/office/officeart/2005/8/layout/list1"/>
    <dgm:cxn modelId="{ED6FF98F-D7AA-4FE0-B4CC-9F3685F60529}" type="presParOf" srcId="{546A2790-C487-4AC6-B630-96180E0B7247}" destId="{368E249C-C712-4965-873B-2F410C73C3A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10691-A1DA-435B-BB2D-51CEA9E883F8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9975B-1E0D-4FD6-BF5D-CA9495A4B92E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Advanced DynamoDB</a:t>
          </a:r>
        </a:p>
      </dsp:txBody>
      <dsp:txXfrm>
        <a:off x="0" y="623"/>
        <a:ext cx="6492875" cy="1020830"/>
      </dsp:txXfrm>
    </dsp:sp>
    <dsp:sp modelId="{804F2512-85EB-4CA8-BA7A-F012FD720652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EF4F8-5F85-4896-9EEF-209367864400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Database Migration Service</a:t>
          </a:r>
        </a:p>
      </dsp:txBody>
      <dsp:txXfrm>
        <a:off x="0" y="1021453"/>
        <a:ext cx="6492875" cy="1020830"/>
      </dsp:txXfrm>
    </dsp:sp>
    <dsp:sp modelId="{6A24B415-E62C-4887-88EA-C4B70BCB83C9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BB7B6-A233-403F-A190-9A04E29B42B6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Caching Strategies on AWS</a:t>
          </a:r>
        </a:p>
      </dsp:txBody>
      <dsp:txXfrm>
        <a:off x="0" y="2042284"/>
        <a:ext cx="6492875" cy="1020830"/>
      </dsp:txXfrm>
    </dsp:sp>
    <dsp:sp modelId="{79D20627-E73F-44AF-BF89-04926ABCEA19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33A7EC-6C27-4F1A-82BF-C8E85EC360D1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EMR Overview (not sure why this is in databases)</a:t>
          </a:r>
        </a:p>
      </dsp:txBody>
      <dsp:txXfrm>
        <a:off x="0" y="3063115"/>
        <a:ext cx="6492875" cy="1020830"/>
      </dsp:txXfrm>
    </dsp:sp>
    <dsp:sp modelId="{FF473FB5-BDE3-404B-BE29-C01AC85D988B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5AC81-B340-406E-AC23-7877B91AA47D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Lab – WordPress Site with RDS and EC2</a:t>
          </a:r>
        </a:p>
      </dsp:txBody>
      <dsp:txXfrm>
        <a:off x="0" y="4083946"/>
        <a:ext cx="6492875" cy="1020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432CB-060E-4B1E-A18D-45E093C95C51}">
      <dsp:nvSpPr>
        <dsp:cNvPr id="0" name=""/>
        <dsp:cNvSpPr/>
      </dsp:nvSpPr>
      <dsp:spPr>
        <a:xfrm>
          <a:off x="0" y="259234"/>
          <a:ext cx="5029199" cy="18207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22" tIns="354076" rIns="39032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Pay per request pricing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Balance of cost and performance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No minimum capacity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Charged for storage and backups and the requests made</a:t>
          </a:r>
        </a:p>
      </dsp:txBody>
      <dsp:txXfrm>
        <a:off x="0" y="259234"/>
        <a:ext cx="5029199" cy="1820700"/>
      </dsp:txXfrm>
    </dsp:sp>
    <dsp:sp modelId="{595AAE6D-CE8E-497B-B8F6-282E57CEE48A}">
      <dsp:nvSpPr>
        <dsp:cNvPr id="0" name=""/>
        <dsp:cNvSpPr/>
      </dsp:nvSpPr>
      <dsp:spPr>
        <a:xfrm>
          <a:off x="251460" y="8314"/>
          <a:ext cx="3520440" cy="501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064" tIns="0" rIns="13306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On Demand Capacity</a:t>
          </a:r>
        </a:p>
      </dsp:txBody>
      <dsp:txXfrm>
        <a:off x="275958" y="32812"/>
        <a:ext cx="3471444" cy="452844"/>
      </dsp:txXfrm>
    </dsp:sp>
    <dsp:sp modelId="{368E249C-C712-4965-873B-2F410C73C3AD}">
      <dsp:nvSpPr>
        <dsp:cNvPr id="0" name=""/>
        <dsp:cNvSpPr/>
      </dsp:nvSpPr>
      <dsp:spPr>
        <a:xfrm>
          <a:off x="0" y="2422654"/>
          <a:ext cx="5029199" cy="251684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22" tIns="354076" rIns="39032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Unlike traditional RDBMS backups, Dynamo backups won't affect the tables performance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Consistent within seconds and retained until deleted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Operates within the same region as the source table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Point-In-Time recovery – restore data to any point in time in the last 35 days</a:t>
          </a:r>
        </a:p>
      </dsp:txBody>
      <dsp:txXfrm>
        <a:off x="0" y="2422654"/>
        <a:ext cx="5029199" cy="2516849"/>
      </dsp:txXfrm>
    </dsp:sp>
    <dsp:sp modelId="{3197668E-A93E-42DA-965A-8964E54EE52C}">
      <dsp:nvSpPr>
        <dsp:cNvPr id="0" name=""/>
        <dsp:cNvSpPr/>
      </dsp:nvSpPr>
      <dsp:spPr>
        <a:xfrm>
          <a:off x="251460" y="2171733"/>
          <a:ext cx="3520440" cy="501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064" tIns="0" rIns="13306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On Demand Back Up and Restore</a:t>
          </a:r>
        </a:p>
      </dsp:txBody>
      <dsp:txXfrm>
        <a:off x="275958" y="2196231"/>
        <a:ext cx="347144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4BF157-BB75-43B1-A183-F75B547A9CFB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432425" y="6736080"/>
            <a:ext cx="116522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800">
                <a:solidFill>
                  <a:srgbClr val="73737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Asurion_Internal_Use_Only</a:t>
            </a:r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8000">
                <a:solidFill>
                  <a:srgbClr val="FFFFFF"/>
                </a:solidFill>
                <a:cs typeface="Calibri Light"/>
              </a:rPr>
              <a:t>AWS SAA-CO2 Update</a:t>
            </a:r>
            <a:endParaRPr lang="en-US" sz="8000">
              <a:solidFill>
                <a:srgbClr val="FFFFFF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>
                <a:solidFill>
                  <a:srgbClr val="FEFFFF"/>
                </a:solidFill>
                <a:cs typeface="Calibri"/>
              </a:rPr>
              <a:t>Part 2 - Databases</a:t>
            </a:r>
            <a:endParaRPr lang="en-US" sz="3200">
              <a:solidFill>
                <a:srgbClr val="FEFFFF"/>
              </a:solidFill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560BAF-FB62-4E43-A409-DC553EA2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Elastic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30675-FF49-4A3A-B456-1DA156C93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AWSs cloud-based big data platform</a:t>
            </a:r>
          </a:p>
          <a:p>
            <a:r>
              <a:rPr lang="en-US" sz="2400">
                <a:cs typeface="Calibri"/>
              </a:rPr>
              <a:t>The central component of EMR is the cluster</a:t>
            </a:r>
          </a:p>
          <a:p>
            <a:r>
              <a:rPr lang="en-US" sz="2400">
                <a:cs typeface="Calibri"/>
              </a:rPr>
              <a:t>A cluster is a collection of EC2 instances, and each instance in the cluster is called a node. Each node has a role within the cluster, which is called the node type.</a:t>
            </a:r>
          </a:p>
          <a:p>
            <a:r>
              <a:rPr lang="en-US" sz="2400">
                <a:cs typeface="Calibri"/>
              </a:rPr>
              <a:t>EMR will install different software components on each node type, which will give each node a role in a distributed application like Apache Hadoop</a:t>
            </a:r>
          </a:p>
        </p:txBody>
      </p:sp>
    </p:spTree>
    <p:extLst>
      <p:ext uri="{BB962C8B-B14F-4D97-AF65-F5344CB8AC3E}">
        <p14:creationId xmlns:p14="http://schemas.microsoft.com/office/powerpoint/2010/main" val="3301954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B27D9C-09A3-4000-926F-0DE0BCEE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Elastic MapReduce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1037F-6C68-4147-9234-4016821D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>
                <a:cs typeface="Calibri"/>
              </a:rPr>
              <a:t>Node Types:</a:t>
            </a:r>
          </a:p>
          <a:p>
            <a:pPr lvl="1"/>
            <a:r>
              <a:rPr lang="en-US" sz="1700">
                <a:cs typeface="Calibri"/>
              </a:rPr>
              <a:t>Master Node: A node that manages the cluster. The master node tracks the status of tasks and monitors the health of the cluster. Every cluster has a master node.</a:t>
            </a:r>
          </a:p>
          <a:p>
            <a:pPr lvl="1"/>
            <a:r>
              <a:rPr lang="en-US" sz="1700">
                <a:cs typeface="Calibri"/>
              </a:rPr>
              <a:t>Core Node: A node with software components that runs tasks and stores data in the Hadoop Distributed File System (HDFS) on your cluster. Multi-Node clusters have at least one core node.</a:t>
            </a:r>
          </a:p>
          <a:p>
            <a:pPr lvl="1"/>
            <a:r>
              <a:rPr lang="en-US" sz="1700">
                <a:cs typeface="Calibri"/>
              </a:rPr>
              <a:t>Task Node: A node with software components that only run tasks and doesn't store data in HDFS. Task nodes are optional</a:t>
            </a:r>
          </a:p>
          <a:p>
            <a:r>
              <a:rPr lang="en-US" sz="1700">
                <a:cs typeface="Calibri"/>
              </a:rPr>
              <a:t>All nodes can communicate with each other</a:t>
            </a:r>
          </a:p>
          <a:p>
            <a:r>
              <a:rPr lang="en-US" sz="1700">
                <a:cs typeface="Calibri"/>
              </a:rPr>
              <a:t>Logs are stored on the master node at /mnt/var/log. This means that if you lose your master node, you lose your logs</a:t>
            </a:r>
          </a:p>
          <a:p>
            <a:r>
              <a:rPr lang="en-US" sz="1700">
                <a:cs typeface="Calibri"/>
              </a:rPr>
              <a:t>You can set up your cluster to periodically archive your log files to S3. They will archive in 5 minute intervals. This must be set up when you first set up your cluster</a:t>
            </a:r>
          </a:p>
        </p:txBody>
      </p:sp>
    </p:spTree>
    <p:extLst>
      <p:ext uri="{BB962C8B-B14F-4D97-AF65-F5344CB8AC3E}">
        <p14:creationId xmlns:p14="http://schemas.microsoft.com/office/powerpoint/2010/main" val="1745406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3DEBB2-D54E-470C-86B3-631BDDF6C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45820"/>
            <a:ext cx="6087194" cy="5166360"/>
          </a:xfrm>
          <a:custGeom>
            <a:avLst/>
            <a:gdLst>
              <a:gd name="connsiteX0" fmla="*/ 0 w 6087194"/>
              <a:gd name="connsiteY0" fmla="*/ 0 h 5166360"/>
              <a:gd name="connsiteX1" fmla="*/ 155740 w 6087194"/>
              <a:gd name="connsiteY1" fmla="*/ 0 h 5166360"/>
              <a:gd name="connsiteX2" fmla="*/ 5867656 w 6087194"/>
              <a:gd name="connsiteY2" fmla="*/ 0 h 5166360"/>
              <a:gd name="connsiteX3" fmla="*/ 6087194 w 6087194"/>
              <a:gd name="connsiteY3" fmla="*/ 0 h 5166360"/>
              <a:gd name="connsiteX4" fmla="*/ 3693315 w 6087194"/>
              <a:gd name="connsiteY4" fmla="*/ 5166360 h 5166360"/>
              <a:gd name="connsiteX5" fmla="*/ 3473777 w 6087194"/>
              <a:gd name="connsiteY5" fmla="*/ 5166360 h 5166360"/>
              <a:gd name="connsiteX6" fmla="*/ 155740 w 6087194"/>
              <a:gd name="connsiteY6" fmla="*/ 5166360 h 5166360"/>
              <a:gd name="connsiteX7" fmla="*/ 0 w 6087194"/>
              <a:gd name="connsiteY7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87194" h="5166360">
                <a:moveTo>
                  <a:pt x="0" y="0"/>
                </a:moveTo>
                <a:lnTo>
                  <a:pt x="155740" y="0"/>
                </a:lnTo>
                <a:lnTo>
                  <a:pt x="5867656" y="0"/>
                </a:lnTo>
                <a:lnTo>
                  <a:pt x="6087194" y="0"/>
                </a:lnTo>
                <a:lnTo>
                  <a:pt x="3693315" y="5166360"/>
                </a:lnTo>
                <a:lnTo>
                  <a:pt x="3473777" y="5166360"/>
                </a:lnTo>
                <a:lnTo>
                  <a:pt x="155740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68033CC-D08D-4609-83FF-2537764F4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26915" y="844868"/>
            <a:ext cx="8465085" cy="5167312"/>
          </a:xfrm>
          <a:custGeom>
            <a:avLst/>
            <a:gdLst>
              <a:gd name="connsiteX0" fmla="*/ 2612652 w 8465085"/>
              <a:gd name="connsiteY0" fmla="*/ 0 h 5167312"/>
              <a:gd name="connsiteX1" fmla="*/ 7243482 w 8465085"/>
              <a:gd name="connsiteY1" fmla="*/ 0 h 5167312"/>
              <a:gd name="connsiteX2" fmla="*/ 8465085 w 8465085"/>
              <a:gd name="connsiteY2" fmla="*/ 0 h 5167312"/>
              <a:gd name="connsiteX3" fmla="*/ 8465085 w 8465085"/>
              <a:gd name="connsiteY3" fmla="*/ 5167312 h 5167312"/>
              <a:gd name="connsiteX4" fmla="*/ 7243482 w 8465085"/>
              <a:gd name="connsiteY4" fmla="*/ 5167312 h 5167312"/>
              <a:gd name="connsiteX5" fmla="*/ 221324 w 8465085"/>
              <a:gd name="connsiteY5" fmla="*/ 5167312 h 5167312"/>
              <a:gd name="connsiteX6" fmla="*/ 2615203 w 8465085"/>
              <a:gd name="connsiteY6" fmla="*/ 952 h 5167312"/>
              <a:gd name="connsiteX7" fmla="*/ 2612652 w 8465085"/>
              <a:gd name="connsiteY7" fmla="*/ 952 h 5167312"/>
              <a:gd name="connsiteX8" fmla="*/ 0 w 8465085"/>
              <a:gd name="connsiteY8" fmla="*/ 0 h 5167312"/>
              <a:gd name="connsiteX9" fmla="*/ 2274554 w 8465085"/>
              <a:gd name="connsiteY9" fmla="*/ 0 h 5167312"/>
              <a:gd name="connsiteX10" fmla="*/ 2274554 w 8465085"/>
              <a:gd name="connsiteY10" fmla="*/ 952 h 5167312"/>
              <a:gd name="connsiteX11" fmla="*/ 0 w 8465085"/>
              <a:gd name="connsiteY11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465085" h="5167312">
                <a:moveTo>
                  <a:pt x="2612652" y="0"/>
                </a:moveTo>
                <a:lnTo>
                  <a:pt x="7243482" y="0"/>
                </a:lnTo>
                <a:lnTo>
                  <a:pt x="8465085" y="0"/>
                </a:lnTo>
                <a:lnTo>
                  <a:pt x="8465085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2612652" y="952"/>
                </a:lnTo>
                <a:close/>
                <a:moveTo>
                  <a:pt x="0" y="0"/>
                </a:moveTo>
                <a:lnTo>
                  <a:pt x="2274554" y="0"/>
                </a:lnTo>
                <a:lnTo>
                  <a:pt x="2274554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BADA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2E6C2-DF08-4E78-8BCC-B0B6631B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41614"/>
            <a:ext cx="3409508" cy="31738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Lab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1CB1F-2C7F-40A7-B091-D969E4766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37208"/>
            <a:ext cx="5257800" cy="45826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In this lab we will deploy a full functioning WordPress site with RDS and EC2. I believe this lab will take you out of free tier, so if you don't want to follow along feel free to just watch.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4882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4F645C-2074-4EFB-A97E-CB4A8259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Agenda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FBA75B-DDF6-4B77-B7A8-A0775E8A3D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390690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3224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EC88D0-C4FE-4173-81B8-14A03AC0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Advanced DynamoDB – DAX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5647D-CC16-4280-98D6-57D1A67C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  <a:cs typeface="Calibri"/>
              </a:rPr>
              <a:t>DAX is DynamoDB Accelerator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Can provide up to 10x performance over non-accelerated DynamoDB table performance, taking latency from milliseconds to microseconds – even under load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DAX is a fully managed cache. No need to write custom caching logic for your application to make use of DAX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HA Architecture OOTB</a:t>
            </a:r>
          </a:p>
          <a:p>
            <a:endParaRPr lang="en-US" sz="24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617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3F2F5A-2D90-42C1-8782-2150C094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Advanced DynamoDB –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53984-2176-4308-B467-3972492E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  <a:cs typeface="Calibri"/>
              </a:rPr>
              <a:t>Just like RDBMSs have transactions, DynamoDB now supports transactional requests.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Transactions will eat up two requests. It is built off two underlying reads/writes. The first is the prepare read/write, the second is the commit step.</a:t>
            </a:r>
          </a:p>
          <a:p>
            <a:pPr lvl="1"/>
            <a:r>
              <a:rPr lang="en-US">
                <a:solidFill>
                  <a:srgbClr val="000000"/>
                </a:solidFill>
                <a:cs typeface="Calibri"/>
              </a:rPr>
              <a:t>This is an important thing to take note of if you're paying per request for your dynamo table.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You can write up to 25 items or 4MB of data per transaction</a:t>
            </a:r>
          </a:p>
        </p:txBody>
      </p:sp>
    </p:spTree>
    <p:extLst>
      <p:ext uri="{BB962C8B-B14F-4D97-AF65-F5344CB8AC3E}">
        <p14:creationId xmlns:p14="http://schemas.microsoft.com/office/powerpoint/2010/main" val="39557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57D4A72-F4F1-498A-B083-59E8C50B7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FF3303-6FC3-4637-A201-B4CCC1C99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6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D65DED-A62D-48D5-8B0D-3E9DF0F2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Advanced DynamoDB – On Demand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CFE335-892D-46F6-963E-CF6A3DB4F6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051856"/>
              </p:ext>
            </p:extLst>
          </p:nvPr>
        </p:nvGraphicFramePr>
        <p:xfrm>
          <a:off x="6355080" y="955653"/>
          <a:ext cx="50292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138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658183-FA9E-4D1C-83B4-96B58E29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Advanced DynamoDB – Streams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11EA0-FAFD-473E-A705-AAC9BB077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  <a:cs typeface="Calibri"/>
              </a:rPr>
              <a:t>Streams are time-ordered sequences of item level changes in a table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Stream data is stored for 24 hours and includes inserts, updates, and deletes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Can be used for cross region replication or to establish relationships across tables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Combine streams with lambda functions to get functionality like stored procedures in traditional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102412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0F528-628D-4774-A160-E3FE5CA39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Advanced DynamoDB – Global Tables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2CD48-1519-4840-8005-8E6D9CB51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  <a:cs typeface="Calibri"/>
              </a:rPr>
              <a:t>Multi-Master, Multi-Region replication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Great for globally distributed applications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Based on DynamoDB Streams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Multi-Region redundancy for disaster recovery and high availability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Replication latency under 1 second across regions</a:t>
            </a:r>
          </a:p>
        </p:txBody>
      </p:sp>
    </p:spTree>
    <p:extLst>
      <p:ext uri="{BB962C8B-B14F-4D97-AF65-F5344CB8AC3E}">
        <p14:creationId xmlns:p14="http://schemas.microsoft.com/office/powerpoint/2010/main" val="4217506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EE39A-EEAC-4768-814A-287CF7F5A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Database Migration Service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1C7D-D825-4830-802D-9676F92F8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cs typeface="Calibri"/>
              </a:rPr>
              <a:t>Can migrate data from on-prem to cloud, cloud to cloud, or cloud to on-prem.</a:t>
            </a:r>
          </a:p>
          <a:p>
            <a:r>
              <a:rPr lang="en-US" sz="2200">
                <a:cs typeface="Calibri"/>
              </a:rPr>
              <a:t>Can migrate to a same database, called a homogenous migration</a:t>
            </a:r>
          </a:p>
          <a:p>
            <a:r>
              <a:rPr lang="en-US" sz="2200">
                <a:cs typeface="Calibri"/>
              </a:rPr>
              <a:t>Can migrate to a different database, called a heterogenous migration</a:t>
            </a:r>
          </a:p>
          <a:p>
            <a:r>
              <a:rPr lang="en-US" sz="2200">
                <a:cs typeface="Calibri"/>
              </a:rPr>
              <a:t>In some instances, you can even use it to migrate data to S3</a:t>
            </a:r>
          </a:p>
          <a:p>
            <a:r>
              <a:rPr lang="en-US" sz="2200">
                <a:cs typeface="Calibri"/>
              </a:rPr>
              <a:t>AWS Schema Conversion Tool can be used to migrate data from one RDBMS flavor to another</a:t>
            </a:r>
          </a:p>
          <a:p>
            <a:r>
              <a:rPr lang="en-US" sz="2200">
                <a:cs typeface="Calibri"/>
              </a:rPr>
              <a:t>Source database will remain fully operational during the migration</a:t>
            </a:r>
          </a:p>
          <a:p>
            <a:r>
              <a:rPr lang="en-US" sz="2200">
                <a:cs typeface="Calibri"/>
              </a:rPr>
              <a:t>DynamoDB is not a valid source database, but it is a valid target database</a:t>
            </a:r>
          </a:p>
        </p:txBody>
      </p:sp>
    </p:spTree>
    <p:extLst>
      <p:ext uri="{BB962C8B-B14F-4D97-AF65-F5344CB8AC3E}">
        <p14:creationId xmlns:p14="http://schemas.microsoft.com/office/powerpoint/2010/main" val="20731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09249-CD3A-4317-9052-29ED5BBE1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Caching Strategies on AWS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F0ADD-4448-43F8-9F25-076AAB6D0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rgbClr val="FEFFFF"/>
                </a:solidFill>
                <a:cs typeface="Calibri"/>
              </a:rPr>
              <a:t>Remember that caching is a balance between performance and the most up-to-date and accurate data.</a:t>
            </a:r>
          </a:p>
          <a:p>
            <a:r>
              <a:rPr lang="en-US" sz="2400">
                <a:solidFill>
                  <a:srgbClr val="FEFFFF"/>
                </a:solidFill>
                <a:cs typeface="Calibri"/>
              </a:rPr>
              <a:t>Remember which services have caching capabilities on AWS:</a:t>
            </a:r>
          </a:p>
          <a:p>
            <a:pPr lvl="1"/>
            <a:r>
              <a:rPr lang="en-US">
                <a:solidFill>
                  <a:srgbClr val="FEFFFF"/>
                </a:solidFill>
                <a:cs typeface="Calibri"/>
              </a:rPr>
              <a:t>CloudFront</a:t>
            </a:r>
          </a:p>
          <a:p>
            <a:pPr lvl="1"/>
            <a:r>
              <a:rPr lang="en-US">
                <a:solidFill>
                  <a:srgbClr val="FEFFFF"/>
                </a:solidFill>
                <a:cs typeface="Calibri"/>
              </a:rPr>
              <a:t>API Gateway</a:t>
            </a:r>
          </a:p>
          <a:p>
            <a:pPr lvl="1"/>
            <a:r>
              <a:rPr lang="en-US">
                <a:solidFill>
                  <a:srgbClr val="FEFFFF"/>
                </a:solidFill>
                <a:cs typeface="Calibri"/>
              </a:rPr>
              <a:t>ElastiCache (duh)</a:t>
            </a:r>
          </a:p>
          <a:p>
            <a:pPr lvl="1"/>
            <a:r>
              <a:rPr lang="en-US">
                <a:solidFill>
                  <a:srgbClr val="FEFFFF"/>
                </a:solidFill>
                <a:cs typeface="Calibri"/>
              </a:rPr>
              <a:t>DynamoDB – DAX</a:t>
            </a:r>
          </a:p>
        </p:txBody>
      </p:sp>
    </p:spTree>
    <p:extLst>
      <p:ext uri="{BB962C8B-B14F-4D97-AF65-F5344CB8AC3E}">
        <p14:creationId xmlns:p14="http://schemas.microsoft.com/office/powerpoint/2010/main" val="2336442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AWS SAA-CO2 Update</vt:lpstr>
      <vt:lpstr>Agenda</vt:lpstr>
      <vt:lpstr>Advanced DynamoDB – DAX</vt:lpstr>
      <vt:lpstr>Advanced DynamoDB – Transactions</vt:lpstr>
      <vt:lpstr>Advanced DynamoDB – On Demand</vt:lpstr>
      <vt:lpstr>Advanced DynamoDB – Streams</vt:lpstr>
      <vt:lpstr>Advanced DynamoDB – Global Tables</vt:lpstr>
      <vt:lpstr>Database Migration Service</vt:lpstr>
      <vt:lpstr>Caching Strategies on AWS</vt:lpstr>
      <vt:lpstr>Elastic MapReduce</vt:lpstr>
      <vt:lpstr>Elastic MapReduce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341</cp:revision>
  <dcterms:created xsi:type="dcterms:W3CDTF">2020-08-14T12:52:53Z</dcterms:created>
  <dcterms:modified xsi:type="dcterms:W3CDTF">2020-08-14T17:43:06Z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176fefe-83de-4b32-859d-542d6c2f6125_Enabled">
    <vt:lpwstr>True</vt:lpwstr>
  </property>
  <property fmtid="{D5CDD505-2E9C-101B-9397-08002B2CF9AE}" pid="3" name="MSIP_Label_d176fefe-83de-4b32-859d-542d6c2f6125_SiteId">
    <vt:lpwstr>64e5ad32-cb04-44df-8896-bed5d7792429</vt:lpwstr>
  </property>
  <property fmtid="{D5CDD505-2E9C-101B-9397-08002B2CF9AE}" pid="4" name="MSIP_Label_d176fefe-83de-4b32-859d-542d6c2f6125_ActionId">
    <vt:lpwstr>473b981a-0896-47ae-a3e7-6be3fa2cc371</vt:lpwstr>
  </property>
  <property fmtid="{D5CDD505-2E9C-101B-9397-08002B2CF9AE}" pid="5" name="MSIP_Label_d176fefe-83de-4b32-859d-542d6c2f6125_Method">
    <vt:lpwstr>Standard</vt:lpwstr>
  </property>
  <property fmtid="{D5CDD505-2E9C-101B-9397-08002B2CF9AE}" pid="6" name="MSIP_Label_d176fefe-83de-4b32-859d-542d6c2f6125_SetDate">
    <vt:lpwstr>2020-08-14T12:53:00Z</vt:lpwstr>
  </property>
  <property fmtid="{D5CDD505-2E9C-101B-9397-08002B2CF9AE}" pid="7" name="MSIP_Label_d176fefe-83de-4b32-859d-542d6c2f6125_Name">
    <vt:lpwstr>General</vt:lpwstr>
  </property>
  <property fmtid="{D5CDD505-2E9C-101B-9397-08002B2CF9AE}" pid="8" name="MSIP_Label_d176fefe-83de-4b32-859d-542d6c2f6125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Asurion_Internal_Use_Only</vt:lpwstr>
  </property>
</Properties>
</file>