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67" r:id="rId4"/>
    <p:sldId id="289" r:id="rId5"/>
    <p:sldId id="290" r:id="rId6"/>
    <p:sldId id="272" r:id="rId7"/>
    <p:sldId id="273" r:id="rId8"/>
    <p:sldId id="281" r:id="rId9"/>
    <p:sldId id="282" r:id="rId10"/>
    <p:sldId id="280" r:id="rId11"/>
    <p:sldId id="283" r:id="rId12"/>
    <p:sldId id="263" r:id="rId13"/>
    <p:sldId id="292" r:id="rId14"/>
    <p:sldId id="291" r:id="rId15"/>
    <p:sldId id="293" r:id="rId16"/>
    <p:sldId id="294" r:id="rId17"/>
    <p:sldId id="295" r:id="rId18"/>
    <p:sldId id="296" r:id="rId19"/>
    <p:sldId id="297" r:id="rId20"/>
    <p:sldId id="298" r:id="rId21"/>
    <p:sldId id="299" r:id="rId22"/>
    <p:sldId id="30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9976B-07FD-4BF8-93B3-99CADE4997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68D908-4644-4F7F-94A1-93CBFB019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AFE647-727E-466C-93E8-59E08E77B39D}"/>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40D9CD0F-54F1-4740-8C9D-09585D21BB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C3BE62-C87B-4D33-8CA7-FB639F40E613}"/>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208939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124E-B038-4E48-9C51-1A961E72AD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A8D78B-2E8B-40D6-B13D-6CB92A2F80D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DC8471-C95D-4B62-B698-6C5BAF8165A0}"/>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6FD4AD25-4138-4122-AD5F-DB9F27862A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BDAD8-1574-496C-B710-CC4AFB10DF3B}"/>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415915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452A59-2406-4C5D-81D8-574C230D18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A4AF13-2E8B-4667-991F-614F4704FB8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CCB7E2-61C9-4D14-9F97-8F7DBA5269BA}"/>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3B5D75D4-289C-4830-A6F2-31CD3ADE3F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E590CF-9B53-4229-86E3-95246AD88996}"/>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235569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BD55DF7E-357A-46AF-9E1A-6CB23EDF5894}"/>
              </a:ext>
            </a:extLst>
          </p:cNvPr>
          <p:cNvSpPr>
            <a:spLocks noGrp="1" noChangeArrowheads="1"/>
          </p:cNvSpPr>
          <p:nvPr>
            <p:ph type="dt" sz="half" idx="10"/>
          </p:nvPr>
        </p:nvSpPr>
        <p:spPr>
          <a:ln/>
        </p:spPr>
        <p:txBody>
          <a:bodyPr/>
          <a:lstStyle>
            <a:lvl1pPr>
              <a:defRPr/>
            </a:lvl1pPr>
          </a:lstStyle>
          <a:p>
            <a:pPr>
              <a:defRPr/>
            </a:pPr>
            <a:fld id="{CF39468C-F5BF-4583-9E99-6864A1B4DDC2}" type="datetime1">
              <a:rPr lang="zh-CN" altLang="en-US"/>
              <a:pPr>
                <a:defRPr/>
              </a:pPr>
              <a:t>2019/11/19</a:t>
            </a:fld>
            <a:endParaRPr lang="en-US" altLang="zh-CN" sz="1800">
              <a:solidFill>
                <a:schemeClr val="tx1"/>
              </a:solidFill>
            </a:endParaRPr>
          </a:p>
        </p:txBody>
      </p:sp>
      <p:sp>
        <p:nvSpPr>
          <p:cNvPr id="4" name="Footer Placeholder 4">
            <a:extLst>
              <a:ext uri="{FF2B5EF4-FFF2-40B4-BE49-F238E27FC236}">
                <a16:creationId xmlns:a16="http://schemas.microsoft.com/office/drawing/2014/main" id="{FEC63924-C204-44A5-9D38-A6FC8602FD0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0C4A1235-BE62-4CAE-AD5B-188FC45EF255}"/>
              </a:ext>
            </a:extLst>
          </p:cNvPr>
          <p:cNvSpPr>
            <a:spLocks noGrp="1" noChangeArrowheads="1"/>
          </p:cNvSpPr>
          <p:nvPr>
            <p:ph type="sldNum" sz="quarter" idx="12"/>
          </p:nvPr>
        </p:nvSpPr>
        <p:spPr>
          <a:ln/>
        </p:spPr>
        <p:txBody>
          <a:bodyPr/>
          <a:lstStyle>
            <a:lvl1pPr>
              <a:defRPr/>
            </a:lvl1pPr>
          </a:lstStyle>
          <a:p>
            <a:pPr>
              <a:defRPr/>
            </a:pPr>
            <a:fld id="{D18B7948-352C-4EEC-8770-33B4DDE2C91F}"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280150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F4185-01E2-4BB4-8AEC-FC4F6E6A72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F8850F-ED43-406A-9CCC-37036ABA333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B9308B-FD99-4009-9D39-75D1143F1C1F}"/>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D6A29B38-0FB4-4F19-AACC-634FB5EBE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C6C56-0981-493C-A68C-35C99FD8F174}"/>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68115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A6C0D-DCE8-48D1-B15C-B2F06655CE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C42555-E02A-4238-8B77-8C701E9E7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1B4CA9B-B484-405E-A358-29C492027471}"/>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B798FFFA-385B-4362-948D-CDBC9DA25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A7C0C-A7D8-462F-A90D-3E22DAC15F94}"/>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328972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163EC-B208-45FC-88D6-DE5310CD3F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15DD45-08D6-49EB-912E-C47EF87A21B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8655473-E02D-4E04-9769-7E1308CD9A7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2066DC1-1F16-4302-92F2-A42F8398A5B3}"/>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6" name="页脚占位符 5">
            <a:extLst>
              <a:ext uri="{FF2B5EF4-FFF2-40B4-BE49-F238E27FC236}">
                <a16:creationId xmlns:a16="http://schemas.microsoft.com/office/drawing/2014/main" id="{0C74F1C0-C432-4E78-A024-595C873EF0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0A9FDB-404F-492F-A46B-3198AD30CA5E}"/>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118349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9E150-F7C2-4450-A899-BB4571F09F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0C18B3-C166-4660-A1A0-D09F241A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CC78854-AAEB-423A-A57C-BCE3CB3E250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39DF812-F542-434D-87A8-60B4B0359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2883BAA-3DE5-40E3-859D-935C6AFF0E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4B89CC6-FA38-4C99-8220-40CA43A2AEBA}"/>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8" name="页脚占位符 7">
            <a:extLst>
              <a:ext uri="{FF2B5EF4-FFF2-40B4-BE49-F238E27FC236}">
                <a16:creationId xmlns:a16="http://schemas.microsoft.com/office/drawing/2014/main" id="{D253618A-4FE2-430F-9C31-A06349F216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09EEEB-BCF8-4E4A-B4BD-EC246C44BBB1}"/>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395801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4D33F-2CE7-48A6-915D-4D8B5FBDB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830AB5-666C-4333-9EDE-67B5A27EA16F}"/>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4" name="页脚占位符 3">
            <a:extLst>
              <a:ext uri="{FF2B5EF4-FFF2-40B4-BE49-F238E27FC236}">
                <a16:creationId xmlns:a16="http://schemas.microsoft.com/office/drawing/2014/main" id="{EB15147E-A9B6-4F59-8225-E5DF3C9C3F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3039B7-9AAB-4280-ACC0-755834111698}"/>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35268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68ABB0-A0BF-45F1-B75C-1FA24F1493FD}"/>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3" name="页脚占位符 2">
            <a:extLst>
              <a:ext uri="{FF2B5EF4-FFF2-40B4-BE49-F238E27FC236}">
                <a16:creationId xmlns:a16="http://schemas.microsoft.com/office/drawing/2014/main" id="{51EBBB8B-8843-4289-A03E-E56A04AFB6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B5A853-CC27-4EAF-A3C0-7BB2A62DA582}"/>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16591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B889B-A5AC-4ABF-B02E-86421B5FF0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AD76AF-BC06-4457-9A5B-FA8B60F53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5B6F07-41C7-4419-B1A1-041F042F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152B527-9EB7-418E-83FA-D89FB9DD4122}"/>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6" name="页脚占位符 5">
            <a:extLst>
              <a:ext uri="{FF2B5EF4-FFF2-40B4-BE49-F238E27FC236}">
                <a16:creationId xmlns:a16="http://schemas.microsoft.com/office/drawing/2014/main" id="{E0BD20B1-6FAB-4F2E-B7C6-846E20C6B1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6AADA8-D5F6-4533-B973-E1EDB7DD041A}"/>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295264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C00F2-FA18-47F5-8804-3170739DE0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A6C1A7-967B-41FC-A827-8BBC45880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000693-B8A4-4632-A26C-0496C9A8D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81E15A1-7E23-4D8D-9E80-FFCC7809846E}"/>
              </a:ext>
            </a:extLst>
          </p:cNvPr>
          <p:cNvSpPr>
            <a:spLocks noGrp="1"/>
          </p:cNvSpPr>
          <p:nvPr>
            <p:ph type="dt" sz="half" idx="10"/>
          </p:nvPr>
        </p:nvSpPr>
        <p:spPr/>
        <p:txBody>
          <a:bodyPr/>
          <a:lstStyle/>
          <a:p>
            <a:fld id="{E9FFE612-BA65-42C9-8191-9C6C8650F6F6}" type="datetimeFigureOut">
              <a:rPr lang="zh-CN" altLang="en-US" smtClean="0"/>
              <a:t>2019/11/19</a:t>
            </a:fld>
            <a:endParaRPr lang="zh-CN" altLang="en-US"/>
          </a:p>
        </p:txBody>
      </p:sp>
      <p:sp>
        <p:nvSpPr>
          <p:cNvPr id="6" name="页脚占位符 5">
            <a:extLst>
              <a:ext uri="{FF2B5EF4-FFF2-40B4-BE49-F238E27FC236}">
                <a16:creationId xmlns:a16="http://schemas.microsoft.com/office/drawing/2014/main" id="{13E203F5-B2BC-48F0-BCFD-C44A82BA8F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5BE580-59B2-41F2-92D1-F882E1899AD2}"/>
              </a:ext>
            </a:extLst>
          </p:cNvPr>
          <p:cNvSpPr>
            <a:spLocks noGrp="1"/>
          </p:cNvSpPr>
          <p:nvPr>
            <p:ph type="sldNum" sz="quarter" idx="12"/>
          </p:nvPr>
        </p:nvSpPr>
        <p:spPr/>
        <p:txBody>
          <a:body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239204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7CF6D3-0B08-4664-979B-29F2C0D8A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C10D3E-983A-4C0D-BF75-F3EF23657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406401-0D00-448E-BE95-BD558B6D0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FE612-BA65-42C9-8191-9C6C8650F6F6}" type="datetimeFigureOut">
              <a:rPr lang="zh-CN" altLang="en-US" smtClean="0"/>
              <a:t>2019/11/19</a:t>
            </a:fld>
            <a:endParaRPr lang="zh-CN" altLang="en-US"/>
          </a:p>
        </p:txBody>
      </p:sp>
      <p:sp>
        <p:nvSpPr>
          <p:cNvPr id="5" name="页脚占位符 4">
            <a:extLst>
              <a:ext uri="{FF2B5EF4-FFF2-40B4-BE49-F238E27FC236}">
                <a16:creationId xmlns:a16="http://schemas.microsoft.com/office/drawing/2014/main" id="{E6360859-C4B1-4CD1-A8FF-85AF1E9B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1161A6-D37F-453D-9359-8A1208F21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CAED-4F2B-46C4-A8CA-4E7A4F7F9F86}" type="slidenum">
              <a:rPr lang="zh-CN" altLang="en-US" smtClean="0"/>
              <a:t>‹#›</a:t>
            </a:fld>
            <a:endParaRPr lang="zh-CN" altLang="en-US"/>
          </a:p>
        </p:txBody>
      </p:sp>
    </p:spTree>
    <p:extLst>
      <p:ext uri="{BB962C8B-B14F-4D97-AF65-F5344CB8AC3E}">
        <p14:creationId xmlns:p14="http://schemas.microsoft.com/office/powerpoint/2010/main" val="92344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stgod.com/tag/%e5%ba%94%e7%94%a8/" TargetMode="External"/><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g"/><Relationship Id="rId1" Type="http://schemas.openxmlformats.org/officeDocument/2006/relationships/slideLayout" Target="../slideLayouts/slideLayout12.xml"/><Relationship Id="rId5" Type="http://schemas.openxmlformats.org/officeDocument/2006/relationships/image" Target="../media/image9.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F906024-F081-42AD-B17F-A1480696E842}"/>
              </a:ext>
            </a:extLst>
          </p:cNvPr>
          <p:cNvSpPr>
            <a:spLocks noChangeArrowheads="1"/>
          </p:cNvSpPr>
          <p:nvPr/>
        </p:nvSpPr>
        <p:spPr bwMode="auto">
          <a:xfrm>
            <a:off x="0" y="0"/>
            <a:ext cx="12192000" cy="68580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3075" name="Rectangle 3">
            <a:extLst>
              <a:ext uri="{FF2B5EF4-FFF2-40B4-BE49-F238E27FC236}">
                <a16:creationId xmlns:a16="http://schemas.microsoft.com/office/drawing/2014/main" id="{4D30FF2C-E65E-43D6-ACC3-1C92E6D01A26}"/>
              </a:ext>
            </a:extLst>
          </p:cNvPr>
          <p:cNvSpPr>
            <a:spLocks noChangeArrowheads="1"/>
          </p:cNvSpPr>
          <p:nvPr/>
        </p:nvSpPr>
        <p:spPr bwMode="auto">
          <a:xfrm>
            <a:off x="0" y="0"/>
            <a:ext cx="12192000" cy="6858000"/>
          </a:xfrm>
          <a:prstGeom prst="rect">
            <a:avLst/>
          </a:prstGeom>
          <a:solidFill>
            <a:srgbClr val="F2F2F2">
              <a:alpha val="69019"/>
            </a:srgbClr>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endParaRPr>
          </a:p>
        </p:txBody>
      </p:sp>
      <p:grpSp>
        <p:nvGrpSpPr>
          <p:cNvPr id="3076" name="Group 7">
            <a:extLst>
              <a:ext uri="{FF2B5EF4-FFF2-40B4-BE49-F238E27FC236}">
                <a16:creationId xmlns:a16="http://schemas.microsoft.com/office/drawing/2014/main" id="{A851CFDA-B87B-4340-B8DB-51526E651F01}"/>
              </a:ext>
            </a:extLst>
          </p:cNvPr>
          <p:cNvGrpSpPr>
            <a:grpSpLocks/>
          </p:cNvGrpSpPr>
          <p:nvPr/>
        </p:nvGrpSpPr>
        <p:grpSpPr bwMode="auto">
          <a:xfrm>
            <a:off x="3267075" y="2017713"/>
            <a:ext cx="6292107" cy="1549786"/>
            <a:chOff x="0" y="0"/>
            <a:chExt cx="6291016" cy="1549121"/>
          </a:xfrm>
        </p:grpSpPr>
        <p:sp>
          <p:nvSpPr>
            <p:cNvPr id="3078" name="TextBox 4">
              <a:extLst>
                <a:ext uri="{FF2B5EF4-FFF2-40B4-BE49-F238E27FC236}">
                  <a16:creationId xmlns:a16="http://schemas.microsoft.com/office/drawing/2014/main" id="{31A7E88A-224F-4ECD-8B89-2D80FAB82B14}"/>
                </a:ext>
              </a:extLst>
            </p:cNvPr>
            <p:cNvSpPr>
              <a:spLocks noChangeArrowheads="1"/>
            </p:cNvSpPr>
            <p:nvPr/>
          </p:nvSpPr>
          <p:spPr bwMode="auto">
            <a:xfrm>
              <a:off x="0" y="0"/>
              <a:ext cx="6291016" cy="119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7200" dirty="0">
                  <a:solidFill>
                    <a:srgbClr val="3F3F3F"/>
                  </a:solidFill>
                  <a:latin typeface="GeosansLight" pitchFamily="2" charset="0"/>
                  <a:sym typeface="GeosansLight" pitchFamily="2" charset="0"/>
                </a:rPr>
                <a:t>[</a:t>
              </a:r>
              <a:r>
                <a:rPr lang="zh-CN" altLang="en-US" sz="7200" dirty="0">
                  <a:solidFill>
                    <a:srgbClr val="3F3F3F"/>
                  </a:solidFill>
                  <a:latin typeface="GeosansLight" pitchFamily="2" charset="0"/>
                  <a:sym typeface="GeosansLight" pitchFamily="2" charset="0"/>
                </a:rPr>
                <a:t>数字信号处理</a:t>
              </a:r>
              <a:r>
                <a:rPr lang="en-US" altLang="zh-CN" sz="7200" dirty="0">
                  <a:solidFill>
                    <a:srgbClr val="3F3F3F"/>
                  </a:solidFill>
                  <a:latin typeface="GeosansLight" pitchFamily="2" charset="0"/>
                  <a:sym typeface="GeosansLight" pitchFamily="2" charset="0"/>
                </a:rPr>
                <a:t>]</a:t>
              </a:r>
            </a:p>
          </p:txBody>
        </p:sp>
        <p:sp>
          <p:nvSpPr>
            <p:cNvPr id="3079" name="TextBox 5">
              <a:extLst>
                <a:ext uri="{FF2B5EF4-FFF2-40B4-BE49-F238E27FC236}">
                  <a16:creationId xmlns:a16="http://schemas.microsoft.com/office/drawing/2014/main" id="{BB352878-2B42-41EE-B1FA-5188B4366682}"/>
                </a:ext>
              </a:extLst>
            </p:cNvPr>
            <p:cNvSpPr>
              <a:spLocks noChangeArrowheads="1"/>
            </p:cNvSpPr>
            <p:nvPr/>
          </p:nvSpPr>
          <p:spPr bwMode="auto">
            <a:xfrm>
              <a:off x="2193068" y="1272241"/>
              <a:ext cx="2001676" cy="27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200" dirty="0">
                  <a:solidFill>
                    <a:srgbClr val="3F3F3F"/>
                  </a:solidFill>
                  <a:latin typeface="Open Sans" pitchFamily="2" charset="0"/>
                  <a:sym typeface="Open Sans" pitchFamily="2" charset="0"/>
                </a:rPr>
                <a:t>Digital | Signal | Processing</a:t>
              </a:r>
            </a:p>
          </p:txBody>
        </p:sp>
      </p:grpSp>
      <p:sp>
        <p:nvSpPr>
          <p:cNvPr id="3077" name="TextBox 6">
            <a:extLst>
              <a:ext uri="{FF2B5EF4-FFF2-40B4-BE49-F238E27FC236}">
                <a16:creationId xmlns:a16="http://schemas.microsoft.com/office/drawing/2014/main" id="{D9752ADA-9454-47A6-BE5E-83780D129B94}"/>
              </a:ext>
            </a:extLst>
          </p:cNvPr>
          <p:cNvSpPr>
            <a:spLocks noChangeArrowheads="1"/>
          </p:cNvSpPr>
          <p:nvPr/>
        </p:nvSpPr>
        <p:spPr bwMode="auto">
          <a:xfrm>
            <a:off x="4575676" y="3803527"/>
            <a:ext cx="3771716" cy="523220"/>
          </a:xfrm>
          <a:prstGeom prst="rect">
            <a:avLst/>
          </a:prstGeom>
          <a:solidFill>
            <a:srgbClr val="EC70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sym typeface="Open Sans" pitchFamily="2" charset="0"/>
              </a:rPr>
              <a:t>基于</a:t>
            </a:r>
            <a:r>
              <a:rPr lang="en-US" altLang="zh-CN" dirty="0" err="1">
                <a:latin typeface="黑体" panose="02010609060101010101" pitchFamily="49" charset="-122"/>
                <a:ea typeface="黑体" panose="02010609060101010101" pitchFamily="49" charset="-122"/>
                <a:sym typeface="Open Sans" pitchFamily="2" charset="0"/>
              </a:rPr>
              <a:t>Matlab</a:t>
            </a:r>
            <a:r>
              <a:rPr lang="zh-CN" altLang="en-US" dirty="0">
                <a:latin typeface="黑体" panose="02010609060101010101" pitchFamily="49" charset="-122"/>
                <a:ea typeface="黑体" panose="02010609060101010101" pitchFamily="49" charset="-122"/>
                <a:sym typeface="Open Sans" pitchFamily="2" charset="0"/>
              </a:rPr>
              <a:t>的图像处理</a:t>
            </a:r>
            <a:endParaRPr lang="en-US" altLang="zh-CN" dirty="0">
              <a:latin typeface="黑体" panose="02010609060101010101" pitchFamily="49" charset="-122"/>
              <a:ea typeface="黑体" panose="02010609060101010101" pitchFamily="49" charset="-122"/>
              <a:sym typeface="Open Sans" pitchFamily="2" charset="0"/>
            </a:endParaRPr>
          </a:p>
        </p:txBody>
      </p:sp>
      <p:sp>
        <p:nvSpPr>
          <p:cNvPr id="2" name="文本框 1">
            <a:extLst>
              <a:ext uri="{FF2B5EF4-FFF2-40B4-BE49-F238E27FC236}">
                <a16:creationId xmlns:a16="http://schemas.microsoft.com/office/drawing/2014/main" id="{34BBB539-290F-4C36-87D5-C7537389D41B}"/>
              </a:ext>
            </a:extLst>
          </p:cNvPr>
          <p:cNvSpPr txBox="1"/>
          <p:nvPr/>
        </p:nvSpPr>
        <p:spPr>
          <a:xfrm>
            <a:off x="9816369" y="4471828"/>
            <a:ext cx="2287806" cy="2031325"/>
          </a:xfrm>
          <a:prstGeom prst="rect">
            <a:avLst/>
          </a:prstGeom>
          <a:noFill/>
        </p:spPr>
        <p:txBody>
          <a:bodyPr wrap="none" rtlCol="0">
            <a:spAutoFit/>
          </a:bodyPr>
          <a:lstStyle/>
          <a:p>
            <a:r>
              <a:rPr lang="zh-CN" altLang="en-US" b="1" dirty="0"/>
              <a:t>第</a:t>
            </a:r>
            <a:r>
              <a:rPr lang="en-US" altLang="zh-CN" b="1" dirty="0"/>
              <a:t>12</a:t>
            </a:r>
            <a:r>
              <a:rPr lang="zh-CN" altLang="en-US" b="1" dirty="0"/>
              <a:t>组：</a:t>
            </a:r>
            <a:endParaRPr lang="en-US" altLang="zh-CN" dirty="0"/>
          </a:p>
          <a:p>
            <a:r>
              <a:rPr lang="en-US" altLang="zh-CN" dirty="0"/>
              <a:t>	</a:t>
            </a:r>
            <a:r>
              <a:rPr lang="zh-CN" altLang="en-US" dirty="0"/>
              <a:t>何宏洛</a:t>
            </a:r>
            <a:endParaRPr lang="en-US" altLang="zh-CN" dirty="0"/>
          </a:p>
          <a:p>
            <a:r>
              <a:rPr lang="en-US" altLang="zh-CN" dirty="0"/>
              <a:t>	</a:t>
            </a:r>
            <a:r>
              <a:rPr lang="zh-CN" altLang="en-US" dirty="0"/>
              <a:t>潘荣宇</a:t>
            </a:r>
            <a:endParaRPr lang="en-US" altLang="zh-CN" dirty="0"/>
          </a:p>
          <a:p>
            <a:r>
              <a:rPr lang="en-US" altLang="zh-CN" dirty="0"/>
              <a:t>	</a:t>
            </a:r>
            <a:r>
              <a:rPr lang="zh-CN" altLang="en-US" dirty="0"/>
              <a:t>杨博文</a:t>
            </a:r>
            <a:endParaRPr lang="en-US" altLang="zh-CN" dirty="0"/>
          </a:p>
          <a:p>
            <a:r>
              <a:rPr lang="en-US" altLang="zh-CN" dirty="0"/>
              <a:t>	</a:t>
            </a:r>
            <a:r>
              <a:rPr lang="zh-CN" altLang="en-US" dirty="0"/>
              <a:t>杨子良</a:t>
            </a:r>
            <a:endParaRPr lang="en-US" altLang="zh-CN" dirty="0"/>
          </a:p>
          <a:p>
            <a:endParaRPr lang="en-US" altLang="zh-CN" dirty="0"/>
          </a:p>
          <a:p>
            <a:r>
              <a:rPr lang="zh-CN" altLang="en-US" dirty="0"/>
              <a:t>（权重</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1</a:t>
            </a:r>
            <a:r>
              <a:rPr lang="zh-CN" altLang="en-US" dirty="0"/>
              <a:t>）</a:t>
            </a:r>
          </a:p>
        </p:txBody>
      </p:sp>
      <p:sp>
        <p:nvSpPr>
          <p:cNvPr id="9" name="TextBox 3">
            <a:extLst>
              <a:ext uri="{FF2B5EF4-FFF2-40B4-BE49-F238E27FC236}">
                <a16:creationId xmlns:a16="http://schemas.microsoft.com/office/drawing/2014/main" id="{901A2E55-2735-4756-8069-F96B90421730}"/>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0" name="Rectangle 5">
            <a:extLst>
              <a:ext uri="{FF2B5EF4-FFF2-40B4-BE49-F238E27FC236}">
                <a16:creationId xmlns:a16="http://schemas.microsoft.com/office/drawing/2014/main" id="{4AABA0F1-5C6D-4635-B90A-66D343F13EDE}"/>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22">
            <a:extLst>
              <a:ext uri="{FF2B5EF4-FFF2-40B4-BE49-F238E27FC236}">
                <a16:creationId xmlns:a16="http://schemas.microsoft.com/office/drawing/2014/main" id="{5E70FFC2-6F46-4233-B017-7AA816E94DF2}"/>
              </a:ext>
            </a:extLst>
          </p:cNvPr>
          <p:cNvSpPr>
            <a:spLocks noChangeArrowheads="1"/>
          </p:cNvSpPr>
          <p:nvPr/>
        </p:nvSpPr>
        <p:spPr bwMode="auto">
          <a:xfrm>
            <a:off x="5167313" y="2519363"/>
            <a:ext cx="5805487" cy="1500187"/>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grpSp>
        <p:nvGrpSpPr>
          <p:cNvPr id="26633" name="Group 25">
            <a:extLst>
              <a:ext uri="{FF2B5EF4-FFF2-40B4-BE49-F238E27FC236}">
                <a16:creationId xmlns:a16="http://schemas.microsoft.com/office/drawing/2014/main" id="{5DE9F946-A169-46CF-9448-C197C767F65E}"/>
              </a:ext>
            </a:extLst>
          </p:cNvPr>
          <p:cNvGrpSpPr>
            <a:grpSpLocks/>
          </p:cNvGrpSpPr>
          <p:nvPr/>
        </p:nvGrpSpPr>
        <p:grpSpPr bwMode="auto">
          <a:xfrm>
            <a:off x="5602288" y="2870200"/>
            <a:ext cx="4935537" cy="800160"/>
            <a:chOff x="0" y="0"/>
            <a:chExt cx="4935210" cy="800280"/>
          </a:xfrm>
        </p:grpSpPr>
        <p:sp>
          <p:nvSpPr>
            <p:cNvPr id="26636" name="TextBox 23">
              <a:extLst>
                <a:ext uri="{FF2B5EF4-FFF2-40B4-BE49-F238E27FC236}">
                  <a16:creationId xmlns:a16="http://schemas.microsoft.com/office/drawing/2014/main" id="{1342CB3C-A3F3-4AB1-BE98-6B568CCF1B06}"/>
                </a:ext>
              </a:extLst>
            </p:cNvPr>
            <p:cNvSpPr>
              <a:spLocks noChangeArrowheads="1"/>
            </p:cNvSpPr>
            <p:nvPr/>
          </p:nvSpPr>
          <p:spPr bwMode="auto">
            <a:xfrm>
              <a:off x="0" y="0"/>
              <a:ext cx="2893614"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000" b="1" dirty="0">
                  <a:solidFill>
                    <a:srgbClr val="F2F2F2"/>
                  </a:solidFill>
                  <a:latin typeface="Open Sans" pitchFamily="2" charset="0"/>
                  <a:sym typeface="Open Sans" pitchFamily="2" charset="0"/>
                </a:rPr>
                <a:t>COMPOSITE PICTURE :</a:t>
              </a:r>
            </a:p>
          </p:txBody>
        </p:sp>
        <p:sp>
          <p:nvSpPr>
            <p:cNvPr id="26637" name="TextBox 24">
              <a:extLst>
                <a:ext uri="{FF2B5EF4-FFF2-40B4-BE49-F238E27FC236}">
                  <a16:creationId xmlns:a16="http://schemas.microsoft.com/office/drawing/2014/main" id="{BA3D406C-9340-41DD-9C24-D55048E30E15}"/>
                </a:ext>
              </a:extLst>
            </p:cNvPr>
            <p:cNvSpPr>
              <a:spLocks noChangeArrowheads="1"/>
            </p:cNvSpPr>
            <p:nvPr/>
          </p:nvSpPr>
          <p:spPr bwMode="auto">
            <a:xfrm>
              <a:off x="0" y="400110"/>
              <a:ext cx="4935210"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000" b="1" dirty="0">
                  <a:solidFill>
                    <a:srgbClr val="F2F2F2"/>
                  </a:solidFill>
                  <a:latin typeface="Open Sans" pitchFamily="2" charset="0"/>
                  <a:sym typeface="Open Sans" pitchFamily="2" charset="0"/>
                </a:rPr>
                <a:t>合成后的图片</a:t>
              </a:r>
              <a:endParaRPr lang="en-US" altLang="zh-CN" sz="2000" b="1" dirty="0">
                <a:solidFill>
                  <a:srgbClr val="F2F2F2"/>
                </a:solidFill>
                <a:latin typeface="Open Sans" pitchFamily="2" charset="0"/>
                <a:sym typeface="Open Sans" pitchFamily="2" charset="0"/>
              </a:endParaRPr>
            </a:p>
          </p:txBody>
        </p:sp>
      </p:grpSp>
      <p:sp>
        <p:nvSpPr>
          <p:cNvPr id="26635" name="Rectangle 27">
            <a:extLst>
              <a:ext uri="{FF2B5EF4-FFF2-40B4-BE49-F238E27FC236}">
                <a16:creationId xmlns:a16="http://schemas.microsoft.com/office/drawing/2014/main" id="{1C385898-79F2-4994-BBAD-0E1485C37F82}"/>
              </a:ext>
            </a:extLst>
          </p:cNvPr>
          <p:cNvSpPr>
            <a:spLocks noChangeArrowheads="1"/>
          </p:cNvSpPr>
          <p:nvPr/>
        </p:nvSpPr>
        <p:spPr bwMode="auto">
          <a:xfrm>
            <a:off x="6171486" y="4219545"/>
            <a:ext cx="4801314" cy="400110"/>
          </a:xfrm>
          <a:prstGeom prst="rect">
            <a:avLst/>
          </a:prstGeom>
          <a:noFill/>
          <a:ln w="9525">
            <a:solidFill>
              <a:srgbClr val="7F7F7F"/>
            </a:solidFill>
            <a:bevel/>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sym typeface="Open Sans" pitchFamily="2" charset="0"/>
              </a:rPr>
              <a:t>我们先从远处看看，你看到的是</a:t>
            </a:r>
            <a:r>
              <a:rPr lang="en-US" altLang="zh-CN" sz="2000" dirty="0">
                <a:latin typeface="黑体" panose="02010609060101010101" pitchFamily="49" charset="-122"/>
                <a:ea typeface="黑体" panose="02010609060101010101" pitchFamily="49" charset="-122"/>
                <a:sym typeface="Open Sans" pitchFamily="2" charset="0"/>
              </a:rPr>
              <a:t>A</a:t>
            </a:r>
            <a:r>
              <a:rPr lang="zh-CN" altLang="en-US" sz="2000" dirty="0">
                <a:latin typeface="黑体" panose="02010609060101010101" pitchFamily="49" charset="-122"/>
                <a:ea typeface="黑体" panose="02010609060101010101" pitchFamily="49" charset="-122"/>
                <a:sym typeface="Open Sans" pitchFamily="2" charset="0"/>
              </a:rPr>
              <a:t>还是</a:t>
            </a:r>
            <a:r>
              <a:rPr lang="en-US" altLang="zh-CN" sz="2000" dirty="0">
                <a:latin typeface="黑体" panose="02010609060101010101" pitchFamily="49" charset="-122"/>
                <a:ea typeface="黑体" panose="02010609060101010101" pitchFamily="49" charset="-122"/>
                <a:sym typeface="Open Sans" pitchFamily="2" charset="0"/>
              </a:rPr>
              <a:t>B</a:t>
            </a:r>
            <a:r>
              <a:rPr lang="zh-CN" altLang="en-US" sz="2000" dirty="0">
                <a:latin typeface="黑体" panose="02010609060101010101" pitchFamily="49" charset="-122"/>
                <a:ea typeface="黑体" panose="02010609060101010101" pitchFamily="49" charset="-122"/>
                <a:sym typeface="Open Sans" pitchFamily="2" charset="0"/>
              </a:rPr>
              <a:t>？</a:t>
            </a:r>
            <a:endParaRPr lang="en-US" altLang="zh-CN" sz="2000" dirty="0">
              <a:latin typeface="黑体" panose="02010609060101010101" pitchFamily="49" charset="-122"/>
              <a:ea typeface="黑体" panose="02010609060101010101" pitchFamily="49" charset="-122"/>
              <a:sym typeface="Open Sans" pitchFamily="2" charset="0"/>
            </a:endParaRPr>
          </a:p>
        </p:txBody>
      </p:sp>
      <p:sp>
        <p:nvSpPr>
          <p:cNvPr id="16" name="Rectangle 24">
            <a:extLst>
              <a:ext uri="{FF2B5EF4-FFF2-40B4-BE49-F238E27FC236}">
                <a16:creationId xmlns:a16="http://schemas.microsoft.com/office/drawing/2014/main" id="{09FD66A2-D56C-4800-A1FE-A0846BEC31F4}"/>
              </a:ext>
            </a:extLst>
          </p:cNvPr>
          <p:cNvSpPr>
            <a:spLocks noChangeArrowheads="1"/>
          </p:cNvSpPr>
          <p:nvPr/>
        </p:nvSpPr>
        <p:spPr bwMode="auto">
          <a:xfrm>
            <a:off x="2498665" y="1640745"/>
            <a:ext cx="2724150" cy="3036293"/>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a:solidFill>
                  <a:srgbClr val="262626"/>
                </a:solidFill>
              </a:rPr>
              <a:t>Image</a:t>
            </a:r>
          </a:p>
        </p:txBody>
      </p:sp>
      <p:grpSp>
        <p:nvGrpSpPr>
          <p:cNvPr id="4" name="组合 3">
            <a:extLst>
              <a:ext uri="{FF2B5EF4-FFF2-40B4-BE49-F238E27FC236}">
                <a16:creationId xmlns:a16="http://schemas.microsoft.com/office/drawing/2014/main" id="{CE49DA24-0DF4-4A01-A6F9-3C410D641B9D}"/>
              </a:ext>
            </a:extLst>
          </p:cNvPr>
          <p:cNvGrpSpPr/>
          <p:nvPr/>
        </p:nvGrpSpPr>
        <p:grpSpPr>
          <a:xfrm>
            <a:off x="2915406" y="1988053"/>
            <a:ext cx="1890669" cy="2164403"/>
            <a:chOff x="2181225" y="1648840"/>
            <a:chExt cx="2927350" cy="3351177"/>
          </a:xfrm>
        </p:grpSpPr>
        <p:sp>
          <p:nvSpPr>
            <p:cNvPr id="15" name="Rectangle 14">
              <a:extLst>
                <a:ext uri="{FF2B5EF4-FFF2-40B4-BE49-F238E27FC236}">
                  <a16:creationId xmlns:a16="http://schemas.microsoft.com/office/drawing/2014/main" id="{E6049792-057F-4555-869C-385FE5361F03}"/>
                </a:ext>
              </a:extLst>
            </p:cNvPr>
            <p:cNvSpPr>
              <a:spLocks noChangeArrowheads="1"/>
            </p:cNvSpPr>
            <p:nvPr/>
          </p:nvSpPr>
          <p:spPr bwMode="auto">
            <a:xfrm>
              <a:off x="2181225" y="1648840"/>
              <a:ext cx="2927350" cy="3351177"/>
            </a:xfrm>
            <a:prstGeom prst="rect">
              <a:avLst/>
            </a:prstGeom>
            <a:solidFill>
              <a:srgbClr val="0C0C0C"/>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pic>
          <p:nvPicPr>
            <p:cNvPr id="3" name="图片 2">
              <a:extLst>
                <a:ext uri="{FF2B5EF4-FFF2-40B4-BE49-F238E27FC236}">
                  <a16:creationId xmlns:a16="http://schemas.microsoft.com/office/drawing/2014/main" id="{B28FA303-4AF5-45F0-89F3-04815CF28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25" y="1794890"/>
              <a:ext cx="2724151" cy="3036293"/>
            </a:xfrm>
            <a:prstGeom prst="rect">
              <a:avLst/>
            </a:prstGeom>
          </p:spPr>
        </p:pic>
      </p:grpSp>
      <p:sp>
        <p:nvSpPr>
          <p:cNvPr id="19" name="Oval 7">
            <a:extLst>
              <a:ext uri="{FF2B5EF4-FFF2-40B4-BE49-F238E27FC236}">
                <a16:creationId xmlns:a16="http://schemas.microsoft.com/office/drawing/2014/main" id="{ED85AD07-D9C0-4D58-93BE-D816959B1799}"/>
              </a:ext>
            </a:extLst>
          </p:cNvPr>
          <p:cNvSpPr>
            <a:spLocks noChangeArrowheads="1"/>
          </p:cNvSpPr>
          <p:nvPr/>
        </p:nvSpPr>
        <p:spPr bwMode="auto">
          <a:xfrm>
            <a:off x="11161941" y="13348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rgbClr val="7F7F7F"/>
                </a:solidFill>
                <a:latin typeface="Simple-Line-Icons" pitchFamily="2" charset="2"/>
                <a:sym typeface="Simple-Line-Icons" pitchFamily="2" charset="2"/>
              </a:rPr>
              <a:t></a:t>
            </a:r>
            <a:endParaRPr lang="en-US" altLang="zh-CN" dirty="0">
              <a:solidFill>
                <a:srgbClr val="7F7F7F"/>
              </a:solidFill>
            </a:endParaRPr>
          </a:p>
        </p:txBody>
      </p:sp>
      <p:sp>
        <p:nvSpPr>
          <p:cNvPr id="20" name="TextBox 1">
            <a:extLst>
              <a:ext uri="{FF2B5EF4-FFF2-40B4-BE49-F238E27FC236}">
                <a16:creationId xmlns:a16="http://schemas.microsoft.com/office/drawing/2014/main" id="{25FCA066-5665-4747-BC0A-F41DC1ED8A01}"/>
              </a:ext>
            </a:extLst>
          </p:cNvPr>
          <p:cNvSpPr>
            <a:spLocks noChangeArrowheads="1"/>
          </p:cNvSpPr>
          <p:nvPr/>
        </p:nvSpPr>
        <p:spPr bwMode="auto">
          <a:xfrm>
            <a:off x="5509111"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21" name="TextBox 11">
            <a:extLst>
              <a:ext uri="{FF2B5EF4-FFF2-40B4-BE49-F238E27FC236}">
                <a16:creationId xmlns:a16="http://schemas.microsoft.com/office/drawing/2014/main" id="{B392ED80-ED06-4BD1-B70F-58EA2DD7445C}"/>
              </a:ext>
            </a:extLst>
          </p:cNvPr>
          <p:cNvSpPr>
            <a:spLocks noChangeArrowheads="1"/>
          </p:cNvSpPr>
          <p:nvPr/>
        </p:nvSpPr>
        <p:spPr bwMode="auto">
          <a:xfrm>
            <a:off x="9520863" y="782856"/>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23" name="TextBox 3">
            <a:extLst>
              <a:ext uri="{FF2B5EF4-FFF2-40B4-BE49-F238E27FC236}">
                <a16:creationId xmlns:a16="http://schemas.microsoft.com/office/drawing/2014/main" id="{EAC93D53-8A2B-40DC-93A1-8D2558711F47}"/>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24" name="Rectangle 5">
            <a:extLst>
              <a:ext uri="{FF2B5EF4-FFF2-40B4-BE49-F238E27FC236}">
                <a16:creationId xmlns:a16="http://schemas.microsoft.com/office/drawing/2014/main" id="{7DFF7EC5-4C2A-4ABA-92AA-5ADD4B76A827}"/>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10">
            <a:extLst>
              <a:ext uri="{FF2B5EF4-FFF2-40B4-BE49-F238E27FC236}">
                <a16:creationId xmlns:a16="http://schemas.microsoft.com/office/drawing/2014/main" id="{3BAF970C-C1EC-4863-A2CB-72822EA19308}"/>
              </a:ext>
            </a:extLst>
          </p:cNvPr>
          <p:cNvSpPr>
            <a:spLocks noChangeArrowheads="1"/>
          </p:cNvSpPr>
          <p:nvPr/>
        </p:nvSpPr>
        <p:spPr bwMode="auto">
          <a:xfrm>
            <a:off x="1511030" y="1011373"/>
            <a:ext cx="7628388" cy="5624001"/>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dirty="0">
                <a:solidFill>
                  <a:srgbClr val="262626"/>
                </a:solidFill>
              </a:rPr>
              <a:t>Image</a:t>
            </a:r>
          </a:p>
        </p:txBody>
      </p:sp>
      <p:grpSp>
        <p:nvGrpSpPr>
          <p:cNvPr id="4" name="组合 3">
            <a:extLst>
              <a:ext uri="{FF2B5EF4-FFF2-40B4-BE49-F238E27FC236}">
                <a16:creationId xmlns:a16="http://schemas.microsoft.com/office/drawing/2014/main" id="{F5CF333D-C68B-4963-9F16-BBB813BED5F1}"/>
              </a:ext>
            </a:extLst>
          </p:cNvPr>
          <p:cNvGrpSpPr/>
          <p:nvPr/>
        </p:nvGrpSpPr>
        <p:grpSpPr>
          <a:xfrm>
            <a:off x="180453" y="423584"/>
            <a:ext cx="5091038" cy="1500187"/>
            <a:chOff x="5175275" y="2541680"/>
            <a:chExt cx="5805487" cy="1500187"/>
          </a:xfrm>
        </p:grpSpPr>
        <p:sp>
          <p:nvSpPr>
            <p:cNvPr id="26632" name="Rectangle 22">
              <a:extLst>
                <a:ext uri="{FF2B5EF4-FFF2-40B4-BE49-F238E27FC236}">
                  <a16:creationId xmlns:a16="http://schemas.microsoft.com/office/drawing/2014/main" id="{5E70FFC2-6F46-4233-B017-7AA816E94DF2}"/>
                </a:ext>
              </a:extLst>
            </p:cNvPr>
            <p:cNvSpPr>
              <a:spLocks noChangeArrowheads="1"/>
            </p:cNvSpPr>
            <p:nvPr/>
          </p:nvSpPr>
          <p:spPr bwMode="auto">
            <a:xfrm>
              <a:off x="5175275" y="2541680"/>
              <a:ext cx="5805487" cy="1500187"/>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grpSp>
          <p:nvGrpSpPr>
            <p:cNvPr id="26633" name="Group 25">
              <a:extLst>
                <a:ext uri="{FF2B5EF4-FFF2-40B4-BE49-F238E27FC236}">
                  <a16:creationId xmlns:a16="http://schemas.microsoft.com/office/drawing/2014/main" id="{5DE9F946-A169-46CF-9448-C197C767F65E}"/>
                </a:ext>
              </a:extLst>
            </p:cNvPr>
            <p:cNvGrpSpPr>
              <a:grpSpLocks/>
            </p:cNvGrpSpPr>
            <p:nvPr/>
          </p:nvGrpSpPr>
          <p:grpSpPr bwMode="auto">
            <a:xfrm>
              <a:off x="5602288" y="2870200"/>
              <a:ext cx="4935537" cy="800160"/>
              <a:chOff x="0" y="0"/>
              <a:chExt cx="4935210" cy="800280"/>
            </a:xfrm>
          </p:grpSpPr>
          <p:sp>
            <p:nvSpPr>
              <p:cNvPr id="26636" name="TextBox 23">
                <a:extLst>
                  <a:ext uri="{FF2B5EF4-FFF2-40B4-BE49-F238E27FC236}">
                    <a16:creationId xmlns:a16="http://schemas.microsoft.com/office/drawing/2014/main" id="{1342CB3C-A3F3-4AB1-BE98-6B568CCF1B06}"/>
                  </a:ext>
                </a:extLst>
              </p:cNvPr>
              <p:cNvSpPr>
                <a:spLocks noChangeArrowheads="1"/>
              </p:cNvSpPr>
              <p:nvPr/>
            </p:nvSpPr>
            <p:spPr bwMode="auto">
              <a:xfrm>
                <a:off x="0" y="0"/>
                <a:ext cx="2893614"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000" b="1" dirty="0">
                    <a:solidFill>
                      <a:srgbClr val="F2F2F2"/>
                    </a:solidFill>
                    <a:latin typeface="Open Sans" pitchFamily="2" charset="0"/>
                    <a:sym typeface="Open Sans" pitchFamily="2" charset="0"/>
                  </a:rPr>
                  <a:t>COMPOSITE PICTURE :</a:t>
                </a:r>
              </a:p>
            </p:txBody>
          </p:sp>
          <p:sp>
            <p:nvSpPr>
              <p:cNvPr id="26637" name="TextBox 24">
                <a:extLst>
                  <a:ext uri="{FF2B5EF4-FFF2-40B4-BE49-F238E27FC236}">
                    <a16:creationId xmlns:a16="http://schemas.microsoft.com/office/drawing/2014/main" id="{BA3D406C-9340-41DD-9C24-D55048E30E15}"/>
                  </a:ext>
                </a:extLst>
              </p:cNvPr>
              <p:cNvSpPr>
                <a:spLocks noChangeArrowheads="1"/>
              </p:cNvSpPr>
              <p:nvPr/>
            </p:nvSpPr>
            <p:spPr bwMode="auto">
              <a:xfrm>
                <a:off x="0" y="400110"/>
                <a:ext cx="4935210"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000" b="1" dirty="0">
                    <a:solidFill>
                      <a:srgbClr val="F2F2F2"/>
                    </a:solidFill>
                    <a:latin typeface="Open Sans" pitchFamily="2" charset="0"/>
                    <a:sym typeface="Open Sans" pitchFamily="2" charset="0"/>
                  </a:rPr>
                  <a:t>合成后的图片</a:t>
                </a:r>
                <a:endParaRPr lang="en-US" altLang="zh-CN" sz="2000" b="1" dirty="0">
                  <a:solidFill>
                    <a:srgbClr val="F2F2F2"/>
                  </a:solidFill>
                  <a:latin typeface="Open Sans" pitchFamily="2" charset="0"/>
                  <a:sym typeface="Open Sans" pitchFamily="2" charset="0"/>
                </a:endParaRPr>
              </a:p>
            </p:txBody>
          </p:sp>
        </p:grpSp>
      </p:grpSp>
      <p:sp>
        <p:nvSpPr>
          <p:cNvPr id="26635" name="Rectangle 27">
            <a:extLst>
              <a:ext uri="{FF2B5EF4-FFF2-40B4-BE49-F238E27FC236}">
                <a16:creationId xmlns:a16="http://schemas.microsoft.com/office/drawing/2014/main" id="{1C385898-79F2-4994-BBAD-0E1485C37F82}"/>
              </a:ext>
            </a:extLst>
          </p:cNvPr>
          <p:cNvSpPr>
            <a:spLocks noChangeArrowheads="1"/>
          </p:cNvSpPr>
          <p:nvPr/>
        </p:nvSpPr>
        <p:spPr bwMode="auto">
          <a:xfrm>
            <a:off x="9338224" y="2371289"/>
            <a:ext cx="2492991" cy="400110"/>
          </a:xfrm>
          <a:prstGeom prst="rect">
            <a:avLst/>
          </a:prstGeom>
          <a:noFill/>
          <a:ln w="9525">
            <a:solidFill>
              <a:srgbClr val="7F7F7F"/>
            </a:solidFill>
            <a:bevel/>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sym typeface="Open Sans" pitchFamily="2" charset="0"/>
              </a:rPr>
              <a:t>现在我们放近一些。</a:t>
            </a:r>
            <a:endParaRPr lang="en-US" altLang="zh-CN" sz="2000" dirty="0">
              <a:latin typeface="黑体" panose="02010609060101010101" pitchFamily="49" charset="-122"/>
              <a:ea typeface="黑体" panose="02010609060101010101" pitchFamily="49" charset="-122"/>
              <a:sym typeface="Open Sans" pitchFamily="2" charset="0"/>
            </a:endParaRPr>
          </a:p>
        </p:txBody>
      </p:sp>
      <p:grpSp>
        <p:nvGrpSpPr>
          <p:cNvPr id="5" name="组合 4">
            <a:extLst>
              <a:ext uri="{FF2B5EF4-FFF2-40B4-BE49-F238E27FC236}">
                <a16:creationId xmlns:a16="http://schemas.microsoft.com/office/drawing/2014/main" id="{61E3EC42-6115-4572-8661-B0EECBD0E1B6}"/>
              </a:ext>
            </a:extLst>
          </p:cNvPr>
          <p:cNvGrpSpPr/>
          <p:nvPr/>
        </p:nvGrpSpPr>
        <p:grpSpPr>
          <a:xfrm>
            <a:off x="2840670" y="1054508"/>
            <a:ext cx="4837367" cy="5537730"/>
            <a:chOff x="2181225" y="1648840"/>
            <a:chExt cx="2927350" cy="3351177"/>
          </a:xfrm>
        </p:grpSpPr>
        <p:sp>
          <p:nvSpPr>
            <p:cNvPr id="15" name="Rectangle 14">
              <a:extLst>
                <a:ext uri="{FF2B5EF4-FFF2-40B4-BE49-F238E27FC236}">
                  <a16:creationId xmlns:a16="http://schemas.microsoft.com/office/drawing/2014/main" id="{E6049792-057F-4555-869C-385FE5361F03}"/>
                </a:ext>
              </a:extLst>
            </p:cNvPr>
            <p:cNvSpPr>
              <a:spLocks noChangeArrowheads="1"/>
            </p:cNvSpPr>
            <p:nvPr/>
          </p:nvSpPr>
          <p:spPr bwMode="auto">
            <a:xfrm>
              <a:off x="2181225" y="1648840"/>
              <a:ext cx="2927350" cy="3351177"/>
            </a:xfrm>
            <a:prstGeom prst="rect">
              <a:avLst/>
            </a:prstGeom>
            <a:solidFill>
              <a:srgbClr val="0C0C0C"/>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pic>
          <p:nvPicPr>
            <p:cNvPr id="3" name="图片 2">
              <a:extLst>
                <a:ext uri="{FF2B5EF4-FFF2-40B4-BE49-F238E27FC236}">
                  <a16:creationId xmlns:a16="http://schemas.microsoft.com/office/drawing/2014/main" id="{B28FA303-4AF5-45F0-89F3-04815CF28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24" y="1794890"/>
              <a:ext cx="2724151" cy="3036293"/>
            </a:xfrm>
            <a:prstGeom prst="rect">
              <a:avLst/>
            </a:prstGeom>
          </p:spPr>
        </p:pic>
      </p:grpSp>
      <p:sp>
        <p:nvSpPr>
          <p:cNvPr id="19" name="Oval 7">
            <a:extLst>
              <a:ext uri="{FF2B5EF4-FFF2-40B4-BE49-F238E27FC236}">
                <a16:creationId xmlns:a16="http://schemas.microsoft.com/office/drawing/2014/main" id="{ED85AD07-D9C0-4D58-93BE-D816959B1799}"/>
              </a:ext>
            </a:extLst>
          </p:cNvPr>
          <p:cNvSpPr>
            <a:spLocks noChangeArrowheads="1"/>
          </p:cNvSpPr>
          <p:nvPr/>
        </p:nvSpPr>
        <p:spPr bwMode="auto">
          <a:xfrm>
            <a:off x="11161941" y="13348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rgbClr val="7F7F7F"/>
                </a:solidFill>
                <a:latin typeface="Simple-Line-Icons" pitchFamily="2" charset="2"/>
                <a:sym typeface="Simple-Line-Icons" pitchFamily="2" charset="2"/>
              </a:rPr>
              <a:t></a:t>
            </a:r>
            <a:endParaRPr lang="en-US" altLang="zh-CN" dirty="0">
              <a:solidFill>
                <a:srgbClr val="7F7F7F"/>
              </a:solidFill>
            </a:endParaRPr>
          </a:p>
        </p:txBody>
      </p:sp>
      <p:sp>
        <p:nvSpPr>
          <p:cNvPr id="20" name="TextBox 1">
            <a:extLst>
              <a:ext uri="{FF2B5EF4-FFF2-40B4-BE49-F238E27FC236}">
                <a16:creationId xmlns:a16="http://schemas.microsoft.com/office/drawing/2014/main" id="{25FCA066-5665-4747-BC0A-F41DC1ED8A01}"/>
              </a:ext>
            </a:extLst>
          </p:cNvPr>
          <p:cNvSpPr>
            <a:spLocks noChangeArrowheads="1"/>
          </p:cNvSpPr>
          <p:nvPr/>
        </p:nvSpPr>
        <p:spPr bwMode="auto">
          <a:xfrm>
            <a:off x="5509111"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21" name="TextBox 11">
            <a:extLst>
              <a:ext uri="{FF2B5EF4-FFF2-40B4-BE49-F238E27FC236}">
                <a16:creationId xmlns:a16="http://schemas.microsoft.com/office/drawing/2014/main" id="{B392ED80-ED06-4BD1-B70F-58EA2DD7445C}"/>
              </a:ext>
            </a:extLst>
          </p:cNvPr>
          <p:cNvSpPr>
            <a:spLocks noChangeArrowheads="1"/>
          </p:cNvSpPr>
          <p:nvPr/>
        </p:nvSpPr>
        <p:spPr bwMode="auto">
          <a:xfrm>
            <a:off x="9520863" y="782856"/>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22" name="TextBox 3">
            <a:extLst>
              <a:ext uri="{FF2B5EF4-FFF2-40B4-BE49-F238E27FC236}">
                <a16:creationId xmlns:a16="http://schemas.microsoft.com/office/drawing/2014/main" id="{E4AF876D-6744-4F96-A1EE-C0C1FCA38E2C}"/>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23" name="Rectangle 5">
            <a:extLst>
              <a:ext uri="{FF2B5EF4-FFF2-40B4-BE49-F238E27FC236}">
                <a16:creationId xmlns:a16="http://schemas.microsoft.com/office/drawing/2014/main" id="{65DA3FC4-121C-4F97-902C-767EA5BCA03A}"/>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Tree>
    <p:extLst>
      <p:ext uri="{BB962C8B-B14F-4D97-AF65-F5344CB8AC3E}">
        <p14:creationId xmlns:p14="http://schemas.microsoft.com/office/powerpoint/2010/main" val="317204017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a:extLst>
              <a:ext uri="{FF2B5EF4-FFF2-40B4-BE49-F238E27FC236}">
                <a16:creationId xmlns:a16="http://schemas.microsoft.com/office/drawing/2014/main" id="{A1BDDD4C-A104-4CF6-967D-2F4AEC3282E3}"/>
              </a:ext>
            </a:extLst>
          </p:cNvPr>
          <p:cNvSpPr>
            <a:spLocks noChangeArrowheads="1"/>
          </p:cNvSpPr>
          <p:nvPr/>
        </p:nvSpPr>
        <p:spPr bwMode="auto">
          <a:xfrm>
            <a:off x="7639291" y="2916821"/>
            <a:ext cx="4545534" cy="3948454"/>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sp>
        <p:nvSpPr>
          <p:cNvPr id="31750" name="Rectangle 5">
            <a:extLst>
              <a:ext uri="{FF2B5EF4-FFF2-40B4-BE49-F238E27FC236}">
                <a16:creationId xmlns:a16="http://schemas.microsoft.com/office/drawing/2014/main" id="{08DCFF57-916A-4102-8F42-1E0102155058}"/>
              </a:ext>
            </a:extLst>
          </p:cNvPr>
          <p:cNvSpPr>
            <a:spLocks noChangeArrowheads="1"/>
          </p:cNvSpPr>
          <p:nvPr/>
        </p:nvSpPr>
        <p:spPr bwMode="auto">
          <a:xfrm>
            <a:off x="11306175" y="6472238"/>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pic>
        <p:nvPicPr>
          <p:cNvPr id="31751" name="Picture 2">
            <a:extLst>
              <a:ext uri="{FF2B5EF4-FFF2-40B4-BE49-F238E27FC236}">
                <a16:creationId xmlns:a16="http://schemas.microsoft.com/office/drawing/2014/main" id="{84EF3897-DE7C-43A1-B5AB-562ADE2D0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20" y="1162709"/>
            <a:ext cx="6258047" cy="739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7">
            <a:extLst>
              <a:ext uri="{FF2B5EF4-FFF2-40B4-BE49-F238E27FC236}">
                <a16:creationId xmlns:a16="http://schemas.microsoft.com/office/drawing/2014/main" id="{7F6C7CE5-C9EB-4ACE-B814-FC21C1ABE885}"/>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29" name="TextBox 1">
            <a:extLst>
              <a:ext uri="{FF2B5EF4-FFF2-40B4-BE49-F238E27FC236}">
                <a16:creationId xmlns:a16="http://schemas.microsoft.com/office/drawing/2014/main" id="{F37D682A-90F0-4EF0-A616-10948DE43B07}"/>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30" name="TextBox 11">
            <a:extLst>
              <a:ext uri="{FF2B5EF4-FFF2-40B4-BE49-F238E27FC236}">
                <a16:creationId xmlns:a16="http://schemas.microsoft.com/office/drawing/2014/main" id="{2E68F632-5193-4EC8-BAC0-210582E015D4}"/>
              </a:ext>
            </a:extLst>
          </p:cNvPr>
          <p:cNvSpPr>
            <a:spLocks noChangeArrowheads="1"/>
          </p:cNvSpPr>
          <p:nvPr/>
        </p:nvSpPr>
        <p:spPr bwMode="auto">
          <a:xfrm>
            <a:off x="1301352" y="752907"/>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pic>
        <p:nvPicPr>
          <p:cNvPr id="3" name="图片 2">
            <a:extLst>
              <a:ext uri="{FF2B5EF4-FFF2-40B4-BE49-F238E27FC236}">
                <a16:creationId xmlns:a16="http://schemas.microsoft.com/office/drawing/2014/main" id="{493AF198-6ED3-420F-961D-B244CB995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20" y="1397546"/>
            <a:ext cx="5866153" cy="4752229"/>
          </a:xfrm>
          <a:prstGeom prst="rect">
            <a:avLst/>
          </a:prstGeom>
        </p:spPr>
      </p:pic>
      <p:sp>
        <p:nvSpPr>
          <p:cNvPr id="36" name="Rectangle 27">
            <a:extLst>
              <a:ext uri="{FF2B5EF4-FFF2-40B4-BE49-F238E27FC236}">
                <a16:creationId xmlns:a16="http://schemas.microsoft.com/office/drawing/2014/main" id="{A1B0E840-A7AC-4592-8CCF-B5BD1D8CB09F}"/>
              </a:ext>
            </a:extLst>
          </p:cNvPr>
          <p:cNvSpPr>
            <a:spLocks noChangeArrowheads="1"/>
          </p:cNvSpPr>
          <p:nvPr/>
        </p:nvSpPr>
        <p:spPr bwMode="auto">
          <a:xfrm>
            <a:off x="6943167" y="1610478"/>
            <a:ext cx="4965773" cy="523220"/>
          </a:xfrm>
          <a:prstGeom prst="rect">
            <a:avLst/>
          </a:prstGeom>
          <a:noFill/>
          <a:ln w="9525">
            <a:solidFill>
              <a:srgbClr val="7F7F7F"/>
            </a:solidFill>
            <a:bevel/>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sym typeface="Open Sans" pitchFamily="2" charset="0"/>
              </a:rPr>
              <a:t>你认识这张图片中的人物吗？</a:t>
            </a:r>
            <a:endParaRPr lang="en-US" altLang="zh-CN" dirty="0">
              <a:latin typeface="黑体" panose="02010609060101010101" pitchFamily="49" charset="-122"/>
              <a:ea typeface="黑体" panose="02010609060101010101" pitchFamily="49" charset="-122"/>
              <a:sym typeface="Open Sans" pitchFamily="2" charset="0"/>
            </a:endParaRPr>
          </a:p>
        </p:txBody>
      </p:sp>
      <p:pic>
        <p:nvPicPr>
          <p:cNvPr id="37" name="图片 36">
            <a:extLst>
              <a:ext uri="{FF2B5EF4-FFF2-40B4-BE49-F238E27FC236}">
                <a16:creationId xmlns:a16="http://schemas.microsoft.com/office/drawing/2014/main" id="{A0A892B8-087B-4EC9-A2E1-957DE6A47A5E}"/>
              </a:ext>
            </a:extLst>
          </p:cNvPr>
          <p:cNvPicPr>
            <a:picLocks noChangeAspect="1"/>
          </p:cNvPicPr>
          <p:nvPr/>
        </p:nvPicPr>
        <p:blipFill rotWithShape="1">
          <a:blip r:embed="rId4">
            <a:extLst>
              <a:ext uri="{28A0092B-C50C-407E-A947-70E740481C1C}">
                <a14:useLocalDpi xmlns:a14="http://schemas.microsoft.com/office/drawing/2010/main" val="0"/>
              </a:ext>
            </a:extLst>
          </a:blip>
          <a:srcRect l="20340" t="9644" r="20092" b="24923"/>
          <a:stretch/>
        </p:blipFill>
        <p:spPr>
          <a:xfrm>
            <a:off x="7935092" y="3211723"/>
            <a:ext cx="4123558" cy="3335499"/>
          </a:xfrm>
          <a:prstGeom prst="rect">
            <a:avLst/>
          </a:prstGeom>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1219198" y="1833642"/>
            <a:ext cx="10436507" cy="3937338"/>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pic>
        <p:nvPicPr>
          <p:cNvPr id="3" name="图片 2">
            <a:extLst>
              <a:ext uri="{FF2B5EF4-FFF2-40B4-BE49-F238E27FC236}">
                <a16:creationId xmlns:a16="http://schemas.microsoft.com/office/drawing/2014/main" id="{5DBC5DA4-8C78-4BAF-BEAD-8B9258AA9229}"/>
              </a:ext>
            </a:extLst>
          </p:cNvPr>
          <p:cNvPicPr>
            <a:picLocks noChangeAspect="1"/>
          </p:cNvPicPr>
          <p:nvPr/>
        </p:nvPicPr>
        <p:blipFill rotWithShape="1">
          <a:blip r:embed="rId2">
            <a:extLst>
              <a:ext uri="{28A0092B-C50C-407E-A947-70E740481C1C}">
                <a14:useLocalDpi xmlns:a14="http://schemas.microsoft.com/office/drawing/2010/main" val="0"/>
              </a:ext>
            </a:extLst>
          </a:blip>
          <a:srcRect l="20436" t="1" r="20525" b="24923"/>
          <a:stretch/>
        </p:blipFill>
        <p:spPr>
          <a:xfrm>
            <a:off x="1794075" y="1305388"/>
            <a:ext cx="4535573" cy="4247225"/>
          </a:xfrm>
          <a:prstGeom prst="rect">
            <a:avLst/>
          </a:prstGeom>
        </p:spPr>
      </p:pic>
      <p:pic>
        <p:nvPicPr>
          <p:cNvPr id="5" name="图片 4">
            <a:extLst>
              <a:ext uri="{FF2B5EF4-FFF2-40B4-BE49-F238E27FC236}">
                <a16:creationId xmlns:a16="http://schemas.microsoft.com/office/drawing/2014/main" id="{4398A104-6A18-4516-917D-DB79D094DBCB}"/>
              </a:ext>
            </a:extLst>
          </p:cNvPr>
          <p:cNvPicPr>
            <a:picLocks noChangeAspect="1"/>
          </p:cNvPicPr>
          <p:nvPr/>
        </p:nvPicPr>
        <p:blipFill rotWithShape="1">
          <a:blip r:embed="rId3">
            <a:extLst>
              <a:ext uri="{28A0092B-C50C-407E-A947-70E740481C1C}">
                <a14:useLocalDpi xmlns:a14="http://schemas.microsoft.com/office/drawing/2010/main" val="0"/>
              </a:ext>
            </a:extLst>
          </a:blip>
          <a:srcRect l="20069" r="20098" b="23913"/>
          <a:stretch/>
        </p:blipFill>
        <p:spPr>
          <a:xfrm>
            <a:off x="6583530" y="1305387"/>
            <a:ext cx="4535573" cy="4247225"/>
          </a:xfrm>
          <a:prstGeom prst="rect">
            <a:avLst/>
          </a:prstGeom>
        </p:spPr>
      </p:pic>
    </p:spTree>
    <p:extLst>
      <p:ext uri="{BB962C8B-B14F-4D97-AF65-F5344CB8AC3E}">
        <p14:creationId xmlns:p14="http://schemas.microsoft.com/office/powerpoint/2010/main" val="396417416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1219198" y="1833642"/>
            <a:ext cx="10436507" cy="3937338"/>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pic>
        <p:nvPicPr>
          <p:cNvPr id="6" name="图片 5">
            <a:extLst>
              <a:ext uri="{FF2B5EF4-FFF2-40B4-BE49-F238E27FC236}">
                <a16:creationId xmlns:a16="http://schemas.microsoft.com/office/drawing/2014/main" id="{FC0E8D12-5FCE-4F87-8882-E3DACDD074B7}"/>
              </a:ext>
            </a:extLst>
          </p:cNvPr>
          <p:cNvPicPr>
            <a:picLocks noChangeAspect="1"/>
          </p:cNvPicPr>
          <p:nvPr/>
        </p:nvPicPr>
        <p:blipFill rotWithShape="1">
          <a:blip r:embed="rId2">
            <a:extLst>
              <a:ext uri="{28A0092B-C50C-407E-A947-70E740481C1C}">
                <a14:useLocalDpi xmlns:a14="http://schemas.microsoft.com/office/drawing/2010/main" val="0"/>
              </a:ext>
            </a:extLst>
          </a:blip>
          <a:srcRect l="20172" r="20260" b="24275"/>
          <a:stretch/>
        </p:blipFill>
        <p:spPr>
          <a:xfrm>
            <a:off x="1794463" y="1296708"/>
            <a:ext cx="4530879" cy="4206709"/>
          </a:xfrm>
          <a:prstGeom prst="rect">
            <a:avLst/>
          </a:prstGeom>
        </p:spPr>
      </p:pic>
      <p:pic>
        <p:nvPicPr>
          <p:cNvPr id="8" name="图片 7">
            <a:extLst>
              <a:ext uri="{FF2B5EF4-FFF2-40B4-BE49-F238E27FC236}">
                <a16:creationId xmlns:a16="http://schemas.microsoft.com/office/drawing/2014/main" id="{F0051CA9-8A26-49C9-A087-58F2E35DD63E}"/>
              </a:ext>
            </a:extLst>
          </p:cNvPr>
          <p:cNvPicPr>
            <a:picLocks noChangeAspect="1"/>
          </p:cNvPicPr>
          <p:nvPr/>
        </p:nvPicPr>
        <p:blipFill rotWithShape="1">
          <a:blip r:embed="rId3">
            <a:extLst>
              <a:ext uri="{28A0092B-C50C-407E-A947-70E740481C1C}">
                <a14:useLocalDpi xmlns:a14="http://schemas.microsoft.com/office/drawing/2010/main" val="0"/>
              </a:ext>
            </a:extLst>
          </a:blip>
          <a:srcRect l="20141" t="-617" r="20211" b="24869"/>
          <a:stretch/>
        </p:blipFill>
        <p:spPr>
          <a:xfrm>
            <a:off x="6570185" y="1261983"/>
            <a:ext cx="4535573" cy="4241434"/>
          </a:xfrm>
          <a:prstGeom prst="rect">
            <a:avLst/>
          </a:prstGeom>
        </p:spPr>
      </p:pic>
    </p:spTree>
    <p:extLst>
      <p:ext uri="{BB962C8B-B14F-4D97-AF65-F5344CB8AC3E}">
        <p14:creationId xmlns:p14="http://schemas.microsoft.com/office/powerpoint/2010/main" val="371718567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图片 9">
            <a:extLst>
              <a:ext uri="{FF2B5EF4-FFF2-40B4-BE49-F238E27FC236}">
                <a16:creationId xmlns:a16="http://schemas.microsoft.com/office/drawing/2014/main" id="{DB33FBAC-294B-40FF-BEFD-D3D2C48954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00" t="7593" r="10733" b="5371"/>
          <a:stretch/>
        </p:blipFill>
        <p:spPr bwMode="auto">
          <a:xfrm>
            <a:off x="2981848" y="757677"/>
            <a:ext cx="9210152" cy="6084446"/>
          </a:xfrm>
          <a:prstGeom prst="rect">
            <a:avLst/>
          </a:prstGeom>
          <a:noFill/>
          <a:extLst>
            <a:ext uri="{909E8E84-426E-40DD-AFC4-6F175D3DCCD1}">
              <a14:hiddenFill xmlns:a14="http://schemas.microsoft.com/office/drawing/2010/main">
                <a:solidFill>
                  <a:srgbClr val="FFFFFF"/>
                </a:solidFill>
              </a14:hiddenFill>
            </a:ext>
          </a:extLst>
        </p:spPr>
      </p:pic>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4" name="Rectangle 5">
            <a:extLst>
              <a:ext uri="{FF2B5EF4-FFF2-40B4-BE49-F238E27FC236}">
                <a16:creationId xmlns:a16="http://schemas.microsoft.com/office/drawing/2014/main" id="{F66B085B-B68F-46AB-AA4A-E9376C23CCF1}"/>
              </a:ext>
            </a:extLst>
          </p:cNvPr>
          <p:cNvSpPr>
            <a:spLocks noChangeArrowheads="1"/>
          </p:cNvSpPr>
          <p:nvPr/>
        </p:nvSpPr>
        <p:spPr bwMode="auto">
          <a:xfrm>
            <a:off x="75642" y="1911277"/>
            <a:ext cx="6394699"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zh-CN"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五：代码解释</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zh-CN"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kumimoji="0" lang="en-US" altLang="zh-CN"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kumimoji="0" lang="zh-CN" altLang="en-US"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）图像的傅里叶变换</a:t>
            </a:r>
            <a:endParaRPr kumimoji="0" lang="zh-CN"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I1=</a:t>
            </a:r>
            <a:r>
              <a:rPr kumimoji="0" lang="en-US" altLang="zh-CN" sz="1600" b="0" i="0" u="none" strike="noStrike" cap="none" normalizeH="0" baseline="0" dirty="0" err="1">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imread</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6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rPr>
              <a:t>'Pic1.jpg'</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kumimoji="0" lang="zh-CN" altLang="en-US" sz="1600" b="0" i="0" u="none" strike="noStrike" cap="none" normalizeH="0" baseline="0" dirty="0">
                <a:ln>
                  <a:noFill/>
                </a:ln>
                <a:solidFill>
                  <a:srgbClr val="000000"/>
                </a:solidFill>
                <a:effectLst/>
                <a:latin typeface="Consolas" panose="020B0609020204030204" pitchFamily="49" charset="0"/>
                <a:ea typeface="等线" panose="02010600030101010101" pitchFamily="2" charset="-122"/>
                <a:cs typeface="宋体" panose="02010600030101010101" pitchFamily="2" charset="-122"/>
              </a:rPr>
              <a:t>读取</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Pic1</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g1=rgb2gray(I1);</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kumimoji="0" lang="zh-CN" altLang="en-US" sz="1600" b="0" i="0" u="none" strike="noStrike" cap="none" normalizeH="0" baseline="0" dirty="0">
                <a:ln>
                  <a:noFill/>
                </a:ln>
                <a:solidFill>
                  <a:srgbClr val="000000"/>
                </a:solidFill>
                <a:effectLst/>
                <a:latin typeface="Consolas" panose="020B0609020204030204" pitchFamily="49" charset="0"/>
                <a:ea typeface="等线" panose="02010600030101010101" pitchFamily="2" charset="-122"/>
                <a:cs typeface="宋体" panose="02010600030101010101" pitchFamily="2" charset="-122"/>
              </a:rPr>
              <a:t>转化成灰度图</a:t>
            </a:r>
            <a:endParaRPr kumimoji="0" lang="zh-CN"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s=</a:t>
            </a:r>
            <a:r>
              <a:rPr kumimoji="0" lang="en-US" altLang="zh-CN" sz="1600" b="0" i="0" u="none" strike="noStrike" cap="none" normalizeH="0" baseline="0" dirty="0" err="1">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fftshift</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(fft2(g1));</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最后一步我们使用了二维</a:t>
            </a:r>
            <a:r>
              <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fft</a:t>
            </a: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，这是因为我们图像是二维信息。</a:t>
            </a:r>
            <a:endPar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然后使用 </a:t>
            </a:r>
            <a:r>
              <a:rPr kumimoji="0" lang="en-US" altLang="zh-CN"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fftshift</a:t>
            </a:r>
            <a:r>
              <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将频谱转到中心。</a:t>
            </a:r>
            <a:endPar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如果不转到中心，则会出现这种情况：频谱分散在四周。</a:t>
            </a:r>
            <a:endParaRPr kumimoji="0" lang="zh-CN" altLang="en-US" sz="1400" b="0" i="0" u="none" strike="noStrike" cap="none" normalizeH="0" baseline="0" dirty="0">
              <a:ln>
                <a:noFill/>
              </a:ln>
              <a:solidFill>
                <a:schemeClr val="tx1"/>
              </a:solidFill>
              <a:effectLst/>
            </a:endParaRPr>
          </a:p>
        </p:txBody>
      </p:sp>
      <p:sp>
        <p:nvSpPr>
          <p:cNvPr id="5" name="Rectangle 6">
            <a:extLst>
              <a:ext uri="{FF2B5EF4-FFF2-40B4-BE49-F238E27FC236}">
                <a16:creationId xmlns:a16="http://schemas.microsoft.com/office/drawing/2014/main" id="{A14757D9-BD3E-482C-9DD5-F8847B815A4D}"/>
              </a:ext>
            </a:extLst>
          </p:cNvPr>
          <p:cNvSpPr>
            <a:spLocks noChangeArrowheads="1"/>
          </p:cNvSpPr>
          <p:nvPr/>
        </p:nvSpPr>
        <p:spPr bwMode="auto">
          <a:xfrm>
            <a:off x="75643" y="4127268"/>
            <a:ext cx="6394698"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kumimoji="0" lang="zh-CN" altLang="en-US" sz="1600" b="0" i="0" u="none" strike="noStrike" cap="none" normalizeH="0" baseline="0" dirty="0">
                <a:ln>
                  <a:noFill/>
                </a:ln>
                <a:solidFill>
                  <a:srgbClr val="000000"/>
                </a:solidFill>
                <a:effectLst/>
                <a:latin typeface="Consolas" panose="020B0609020204030204" pitchFamily="49" charset="0"/>
                <a:ea typeface="等线" panose="02010600030101010101" pitchFamily="2" charset="-122"/>
                <a:cs typeface="宋体" panose="02010600030101010101" pitchFamily="2" charset="-122"/>
              </a:rPr>
              <a:t>做出</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Pic1</a:t>
            </a:r>
            <a:r>
              <a:rPr kumimoji="0" lang="zh-CN" altLang="en-US" sz="1600" b="0" i="0" u="none" strike="noStrike" cap="none" normalizeH="0" baseline="0" dirty="0">
                <a:ln>
                  <a:noFill/>
                </a:ln>
                <a:solidFill>
                  <a:srgbClr val="000000"/>
                </a:solidFill>
                <a:effectLst/>
                <a:latin typeface="Consolas" panose="020B0609020204030204" pitchFamily="49" charset="0"/>
                <a:ea typeface="等线" panose="02010600030101010101" pitchFamily="2" charset="-122"/>
                <a:cs typeface="宋体" panose="02010600030101010101" pitchFamily="2" charset="-122"/>
              </a:rPr>
              <a:t>对应的频谱图</a:t>
            </a:r>
            <a:r>
              <a:rPr kumimoji="0" lang="zh-CN" altLang="en-US"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zh-CN"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figure(1);</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FX1=log(1+abs(s));</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FX1</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s*255/max(s(:));</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err="1">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imshow</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(FX1,[]);</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title(</a:t>
            </a:r>
            <a:r>
              <a:rPr kumimoji="0" lang="en-US" altLang="zh-CN" sz="16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rPr>
              <a:t>"Pic1</a:t>
            </a:r>
            <a:r>
              <a:rPr kumimoji="0" lang="zh-CN" altLang="en-US" sz="1600" b="0" i="0" u="none" strike="noStrike" cap="none" normalizeH="0" baseline="0" dirty="0">
                <a:ln>
                  <a:noFill/>
                </a:ln>
                <a:solidFill>
                  <a:srgbClr val="0000FF"/>
                </a:solidFill>
                <a:effectLst/>
                <a:latin typeface="Consolas" panose="020B0609020204030204" pitchFamily="49" charset="0"/>
                <a:ea typeface="等线" panose="02010600030101010101" pitchFamily="2" charset="-122"/>
                <a:cs typeface="宋体" panose="02010600030101010101" pitchFamily="2" charset="-122"/>
              </a:rPr>
              <a:t>的频谱图</a:t>
            </a:r>
            <a:r>
              <a:rPr kumimoji="0" lang="en-US" altLang="zh-CN" sz="16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6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600" b="0"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kumimoji="0" lang="en-US"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我们</a:t>
            </a:r>
            <a:r>
              <a:rPr kumimoji="0" lang="zh-CN" altLang="en-US"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rPr>
              <a:t>对幅值做对数变换，压缩动态范围；然后显示图像</a:t>
            </a:r>
            <a:endParaRPr kumimoji="0" lang="en-US" altLang="zh-CN"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5127408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5">
            <a:extLst>
              <a:ext uri="{FF2B5EF4-FFF2-40B4-BE49-F238E27FC236}">
                <a16:creationId xmlns:a16="http://schemas.microsoft.com/office/drawing/2014/main" id="{4F75B25A-112A-4EF7-8025-80E58AC31E51}"/>
              </a:ext>
            </a:extLst>
          </p:cNvPr>
          <p:cNvSpPr>
            <a:spLocks noChangeArrowheads="1"/>
          </p:cNvSpPr>
          <p:nvPr/>
        </p:nvSpPr>
        <p:spPr bwMode="auto">
          <a:xfrm>
            <a:off x="11306175" y="6472238"/>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595959"/>
                </a:solidFill>
                <a:latin typeface="Simple-Line-Icons" pitchFamily="2" charset="2"/>
                <a:sym typeface="Simple-Line-Icons" pitchFamily="2" charset="2"/>
              </a:rPr>
              <a:t> </a:t>
            </a:r>
            <a:endParaRPr lang="en-US" altLang="zh-CN" sz="1800">
              <a:solidFill>
                <a:srgbClr val="595959"/>
              </a:solidFill>
            </a:endParaRPr>
          </a:p>
        </p:txBody>
      </p:sp>
      <p:sp>
        <p:nvSpPr>
          <p:cNvPr id="42" name="Oval 7">
            <a:extLst>
              <a:ext uri="{FF2B5EF4-FFF2-40B4-BE49-F238E27FC236}">
                <a16:creationId xmlns:a16="http://schemas.microsoft.com/office/drawing/2014/main" id="{A1B190B4-09E4-40E4-BBD3-7367B0045437}"/>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latin typeface="Simple-Line-Icons" pitchFamily="2" charset="2"/>
                <a:sym typeface="Simple-Line-Icons" pitchFamily="2" charset="2"/>
              </a:rPr>
              <a:t></a:t>
            </a:r>
            <a:endParaRPr lang="en-US" altLang="zh-CN"/>
          </a:p>
        </p:txBody>
      </p:sp>
      <p:sp>
        <p:nvSpPr>
          <p:cNvPr id="43" name="TextBox 1">
            <a:extLst>
              <a:ext uri="{FF2B5EF4-FFF2-40B4-BE49-F238E27FC236}">
                <a16:creationId xmlns:a16="http://schemas.microsoft.com/office/drawing/2014/main" id="{4D461516-7E16-4033-9E53-4F3AC5974AC9}"/>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latin typeface="Open Sans" pitchFamily="2" charset="0"/>
                <a:sym typeface="Open Sans" pitchFamily="2" charset="0"/>
              </a:rPr>
              <a:t>Digital | Signal | Processing</a:t>
            </a:r>
          </a:p>
        </p:txBody>
      </p:sp>
      <p:sp>
        <p:nvSpPr>
          <p:cNvPr id="44" name="TextBox 11">
            <a:extLst>
              <a:ext uri="{FF2B5EF4-FFF2-40B4-BE49-F238E27FC236}">
                <a16:creationId xmlns:a16="http://schemas.microsoft.com/office/drawing/2014/main" id="{27C77B37-5DC8-4B8C-8A9A-F648F2F65D18}"/>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2" name="矩形 1">
            <a:extLst>
              <a:ext uri="{FF2B5EF4-FFF2-40B4-BE49-F238E27FC236}">
                <a16:creationId xmlns:a16="http://schemas.microsoft.com/office/drawing/2014/main" id="{06439E00-BEBE-4B6E-B398-D5B393E49E33}"/>
              </a:ext>
            </a:extLst>
          </p:cNvPr>
          <p:cNvSpPr/>
          <p:nvPr/>
        </p:nvSpPr>
        <p:spPr>
          <a:xfrm>
            <a:off x="133350" y="1261641"/>
            <a:ext cx="10541030" cy="5632311"/>
          </a:xfrm>
          <a:prstGeom prst="rect">
            <a:avLst/>
          </a:prstGeom>
        </p:spPr>
        <p:txBody>
          <a:bodyPr wrap="square">
            <a:spAutoFit/>
          </a:bodyPr>
          <a:lstStyle/>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2</a:t>
            </a:r>
            <a:r>
              <a:rPr lang="zh-CN" altLang="zh-CN" b="1" dirty="0">
                <a:latin typeface="等线" panose="02010600030101010101" pitchFamily="2" charset="-122"/>
                <a:ea typeface="等线" panose="02010600030101010101" pitchFamily="2" charset="-122"/>
                <a:cs typeface="Times New Roman" panose="02020603050405020304" pitchFamily="18" charset="0"/>
              </a:rPr>
              <a:t>）低通滤波器</a:t>
            </a: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[M,N]=size(s);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fix</a:t>
            </a:r>
            <a:r>
              <a:rPr lang="zh-CN" altLang="zh-CN" b="1" dirty="0">
                <a:latin typeface="等线" panose="02010600030101010101" pitchFamily="2" charset="-122"/>
                <a:ea typeface="等线" panose="02010600030101010101" pitchFamily="2" charset="-122"/>
                <a:cs typeface="Times New Roman" panose="02020603050405020304" pitchFamily="18" charset="0"/>
              </a:rPr>
              <a:t>函数是向下取整</a:t>
            </a: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n1=fix(M/2);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n2=fix(N/2);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a:t>
            </a:r>
            <a:r>
              <a:rPr lang="zh-CN" altLang="zh-CN" b="1" dirty="0">
                <a:latin typeface="等线" panose="02010600030101010101" pitchFamily="2" charset="-122"/>
                <a:ea typeface="等线" panose="02010600030101010101" pitchFamily="2" charset="-122"/>
                <a:cs typeface="Times New Roman" panose="02020603050405020304" pitchFamily="18" charset="0"/>
              </a:rPr>
              <a:t>理想低通滤波器取</a:t>
            </a:r>
            <a:r>
              <a:rPr lang="en-US" altLang="zh-CN" b="1" dirty="0">
                <a:latin typeface="等线" panose="02010600030101010101" pitchFamily="2" charset="-122"/>
                <a:ea typeface="等线" panose="02010600030101010101" pitchFamily="2" charset="-122"/>
                <a:cs typeface="Times New Roman" panose="02020603050405020304" pitchFamily="18" charset="0"/>
              </a:rPr>
              <a:t>d0=10 </a:t>
            </a:r>
            <a:r>
              <a:rPr lang="zh-CN" altLang="zh-CN" b="1" dirty="0">
                <a:latin typeface="等线" panose="02010600030101010101" pitchFamily="2" charset="-122"/>
                <a:ea typeface="等线" panose="02010600030101010101" pitchFamily="2" charset="-122"/>
                <a:cs typeface="Times New Roman" panose="02020603050405020304" pitchFamily="18" charset="0"/>
              </a:rPr>
              <a:t>（</a:t>
            </a:r>
            <a:r>
              <a:rPr lang="en-US" altLang="zh-CN" b="1" dirty="0">
                <a:latin typeface="等线" panose="02010600030101010101" pitchFamily="2" charset="-122"/>
                <a:ea typeface="等线" panose="02010600030101010101" pitchFamily="2" charset="-122"/>
                <a:cs typeface="Times New Roman" panose="02020603050405020304" pitchFamily="18" charset="0"/>
              </a:rPr>
              <a:t>15,30</a:t>
            </a:r>
            <a:r>
              <a:rPr lang="zh-CN" altLang="zh-CN" b="1" dirty="0">
                <a:latin typeface="等线" panose="02010600030101010101" pitchFamily="2" charset="-122"/>
                <a:ea typeface="等线" panose="02010600030101010101" pitchFamily="2" charset="-122"/>
                <a:cs typeface="Times New Roman" panose="02020603050405020304" pitchFamily="18" charset="0"/>
              </a:rPr>
              <a:t>）可变</a:t>
            </a:r>
            <a:r>
              <a:rPr lang="en-US" altLang="zh-CN" b="1" dirty="0">
                <a:latin typeface="等线" panose="02010600030101010101" pitchFamily="2" charset="-122"/>
                <a:ea typeface="等线" panose="02010600030101010101" pitchFamily="2" charset="-122"/>
                <a:cs typeface="Times New Roman" panose="02020603050405020304" pitchFamily="18" charset="0"/>
              </a:rPr>
              <a:t>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d0=12;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for </a:t>
            </a:r>
            <a:r>
              <a:rPr lang="en-US" altLang="zh-CN" b="1" dirty="0" err="1">
                <a:latin typeface="等线" panose="02010600030101010101" pitchFamily="2" charset="-122"/>
                <a:ea typeface="等线" panose="02010600030101010101" pitchFamily="2" charset="-122"/>
                <a:cs typeface="Times New Roman" panose="02020603050405020304" pitchFamily="18" charset="0"/>
              </a:rPr>
              <a:t>i</a:t>
            </a:r>
            <a:r>
              <a:rPr lang="en-US" altLang="zh-CN" b="1" dirty="0">
                <a:latin typeface="等线" panose="02010600030101010101" pitchFamily="2" charset="-122"/>
                <a:ea typeface="等线" panose="02010600030101010101" pitchFamily="2" charset="-122"/>
                <a:cs typeface="Times New Roman" panose="02020603050405020304" pitchFamily="18" charset="0"/>
              </a:rPr>
              <a:t>=1:M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for j=1:N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d=sqrt((i-n1)^2+(j-n2)^2);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if d&lt;d0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 </a:t>
            </a:r>
            <a:r>
              <a:rPr lang="zh-CN" altLang="zh-CN" b="1" dirty="0">
                <a:latin typeface="等线" panose="02010600030101010101" pitchFamily="2" charset="-122"/>
                <a:ea typeface="等线" panose="02010600030101010101" pitchFamily="2" charset="-122"/>
                <a:cs typeface="Times New Roman" panose="02020603050405020304" pitchFamily="18" charset="0"/>
              </a:rPr>
              <a:t>在</a:t>
            </a:r>
            <a:r>
              <a:rPr lang="en-US" altLang="zh-CN" b="1" dirty="0">
                <a:latin typeface="等线" panose="02010600030101010101" pitchFamily="2" charset="-122"/>
                <a:ea typeface="等线" panose="02010600030101010101" pitchFamily="2" charset="-122"/>
                <a:cs typeface="Times New Roman" panose="02020603050405020304" pitchFamily="18" charset="0"/>
              </a:rPr>
              <a:t>LPF</a:t>
            </a:r>
            <a:r>
              <a:rPr lang="zh-CN" altLang="zh-CN" b="1" dirty="0">
                <a:latin typeface="等线" panose="02010600030101010101" pitchFamily="2" charset="-122"/>
                <a:ea typeface="等线" panose="02010600030101010101" pitchFamily="2" charset="-122"/>
                <a:cs typeface="Times New Roman" panose="02020603050405020304" pitchFamily="18" charset="0"/>
              </a:rPr>
              <a:t>范围内，保留；反之删去</a:t>
            </a:r>
            <a:r>
              <a:rPr lang="en-US" altLang="zh-CN" b="1" dirty="0">
                <a:latin typeface="等线" panose="02010600030101010101" pitchFamily="2" charset="-122"/>
                <a:ea typeface="等线" panose="02010600030101010101" pitchFamily="2" charset="-122"/>
                <a:cs typeface="Times New Roman" panose="02020603050405020304" pitchFamily="18" charset="0"/>
              </a:rPr>
              <a:t>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h=1;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else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h=0;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end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 </a:t>
            </a:r>
            <a:r>
              <a:rPr lang="zh-CN" altLang="zh-CN" b="1" dirty="0">
                <a:latin typeface="等线" panose="02010600030101010101" pitchFamily="2" charset="-122"/>
                <a:ea typeface="等线" panose="02010600030101010101" pitchFamily="2" charset="-122"/>
                <a:cs typeface="Times New Roman" panose="02020603050405020304" pitchFamily="18" charset="0"/>
              </a:rPr>
              <a:t>通过</a:t>
            </a:r>
            <a:r>
              <a:rPr lang="en-US" altLang="zh-CN" b="1" dirty="0">
                <a:latin typeface="等线" panose="02010600030101010101" pitchFamily="2" charset="-122"/>
                <a:ea typeface="等线" panose="02010600030101010101" pitchFamily="2" charset="-122"/>
                <a:cs typeface="Times New Roman" panose="02020603050405020304" pitchFamily="18" charset="0"/>
              </a:rPr>
              <a:t>LPF </a:t>
            </a:r>
            <a:r>
              <a:rPr lang="zh-CN" altLang="zh-CN" b="1" dirty="0">
                <a:latin typeface="等线" panose="02010600030101010101" pitchFamily="2" charset="-122"/>
                <a:ea typeface="等线" panose="02010600030101010101" pitchFamily="2" charset="-122"/>
                <a:cs typeface="Times New Roman" panose="02020603050405020304" pitchFamily="18" charset="0"/>
              </a:rPr>
              <a:t>后的结果</a:t>
            </a: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s(</a:t>
            </a:r>
            <a:r>
              <a:rPr lang="en-US" altLang="zh-CN" b="1" dirty="0" err="1">
                <a:latin typeface="等线" panose="02010600030101010101" pitchFamily="2" charset="-122"/>
                <a:ea typeface="等线" panose="02010600030101010101" pitchFamily="2" charset="-122"/>
                <a:cs typeface="Times New Roman" panose="02020603050405020304" pitchFamily="18" charset="0"/>
              </a:rPr>
              <a:t>i,j</a:t>
            </a:r>
            <a:r>
              <a:rPr lang="en-US" altLang="zh-CN" b="1" dirty="0">
                <a:latin typeface="等线" panose="02010600030101010101" pitchFamily="2" charset="-122"/>
                <a:ea typeface="等线" panose="02010600030101010101" pitchFamily="2" charset="-122"/>
                <a:cs typeface="Times New Roman" panose="02020603050405020304" pitchFamily="18" charset="0"/>
              </a:rPr>
              <a:t>)=h*s(</a:t>
            </a:r>
            <a:r>
              <a:rPr lang="en-US" altLang="zh-CN" b="1" dirty="0" err="1">
                <a:latin typeface="等线" panose="02010600030101010101" pitchFamily="2" charset="-122"/>
                <a:ea typeface="等线" panose="02010600030101010101" pitchFamily="2" charset="-122"/>
                <a:cs typeface="Times New Roman" panose="02020603050405020304" pitchFamily="18" charset="0"/>
              </a:rPr>
              <a:t>i,j</a:t>
            </a:r>
            <a:r>
              <a:rPr lang="en-US" altLang="zh-CN" b="1" dirty="0">
                <a:latin typeface="等线" panose="02010600030101010101" pitchFamily="2" charset="-122"/>
                <a:ea typeface="等线" panose="02010600030101010101" pitchFamily="2" charset="-122"/>
                <a:cs typeface="Times New Roman" panose="02020603050405020304" pitchFamily="18" charset="0"/>
              </a:rPr>
              <a:t>);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    end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a:p>
            <a:pPr eaLnBrk="0" fontAlgn="base" hangingPunct="0">
              <a:spcBef>
                <a:spcPct val="0"/>
              </a:spcBef>
              <a:spcAft>
                <a:spcPct val="0"/>
              </a:spcAft>
              <a:tabLst>
                <a:tab pos="457200" algn="l"/>
              </a:tabLst>
            </a:pPr>
            <a:r>
              <a:rPr lang="en-US" altLang="zh-CN" b="1" dirty="0">
                <a:latin typeface="等线" panose="02010600030101010101" pitchFamily="2" charset="-122"/>
                <a:ea typeface="等线" panose="02010600030101010101" pitchFamily="2" charset="-122"/>
                <a:cs typeface="Times New Roman" panose="02020603050405020304" pitchFamily="18" charset="0"/>
              </a:rPr>
              <a:t>end   </a:t>
            </a:r>
            <a:endParaRPr lang="zh-CN" altLang="zh-CN" b="1"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D3DC54EA-C83E-4F9F-992A-318B8033684E}"/>
              </a:ext>
            </a:extLst>
          </p:cNvPr>
          <p:cNvSpPr/>
          <p:nvPr/>
        </p:nvSpPr>
        <p:spPr>
          <a:xfrm>
            <a:off x="5586412" y="3429000"/>
            <a:ext cx="6096000" cy="923330"/>
          </a:xfrm>
          <a:prstGeom prst="rect">
            <a:avLst/>
          </a:prstGeom>
        </p:spPr>
        <p:txBody>
          <a:bodyPr>
            <a:spAutoFit/>
          </a:bodyPr>
          <a:lstStyle/>
          <a:p>
            <a:pPr eaLnBrk="0" fontAlgn="base" hangingPunct="0">
              <a:spcBef>
                <a:spcPct val="0"/>
              </a:spcBef>
              <a:spcAft>
                <a:spcPct val="0"/>
              </a:spcAft>
              <a:tabLst>
                <a:tab pos="457200" algn="l"/>
              </a:tabLst>
            </a:pPr>
            <a:r>
              <a:rPr lang="zh-CN" altLang="zh-CN" b="1" dirty="0">
                <a:latin typeface="等线" panose="02010600030101010101" pitchFamily="2" charset="-122"/>
                <a:cs typeface="Times New Roman" panose="02020603050405020304" pitchFamily="18" charset="0"/>
              </a:rPr>
              <a:t>思路：</a:t>
            </a:r>
            <a:r>
              <a:rPr lang="en-US" altLang="zh-CN" b="1" dirty="0">
                <a:latin typeface="等线" panose="02010600030101010101" pitchFamily="2" charset="-122"/>
                <a:cs typeface="Times New Roman" panose="02020603050405020304" pitchFamily="18" charset="0"/>
              </a:rPr>
              <a:t>s </a:t>
            </a:r>
            <a:r>
              <a:rPr lang="zh-CN" altLang="zh-CN" b="1" dirty="0">
                <a:latin typeface="等线" panose="02010600030101010101" pitchFamily="2" charset="-122"/>
                <a:cs typeface="Times New Roman" panose="02020603050405020304" pitchFamily="18" charset="0"/>
              </a:rPr>
              <a:t>是我们做完傅里叶变换后的频域结果，我们把取出其长度，并取其中点作为比较的标准，对于低通滤波器，小于这个标准则保留，即</a:t>
            </a:r>
            <a:r>
              <a:rPr lang="en-US" altLang="zh-CN" b="1" dirty="0">
                <a:latin typeface="等线" panose="02010600030101010101" pitchFamily="2" charset="-122"/>
                <a:cs typeface="Times New Roman" panose="02020603050405020304" pitchFamily="18" charset="0"/>
              </a:rPr>
              <a:t>h=1</a:t>
            </a:r>
            <a:r>
              <a:rPr lang="zh-CN" altLang="zh-CN" b="1" dirty="0">
                <a:latin typeface="等线" panose="02010600030101010101" pitchFamily="2" charset="-122"/>
                <a:cs typeface="Times New Roman" panose="02020603050405020304" pitchFamily="18" charset="0"/>
              </a:rPr>
              <a:t>，反之为</a:t>
            </a:r>
            <a:r>
              <a:rPr lang="en-US" altLang="zh-CN" b="1" dirty="0">
                <a:latin typeface="等线" panose="02010600030101010101" pitchFamily="2" charset="-122"/>
                <a:cs typeface="Times New Roman" panose="02020603050405020304" pitchFamily="18" charset="0"/>
              </a:rPr>
              <a:t>0</a:t>
            </a:r>
            <a:r>
              <a:rPr lang="zh-CN" altLang="en-US" b="1" dirty="0">
                <a:latin typeface="等线" panose="02010600030101010101" pitchFamily="2" charset="-122"/>
                <a:cs typeface="Times New Roman" panose="02020603050405020304" pitchFamily="18" charset="0"/>
              </a:rPr>
              <a:t>。</a:t>
            </a:r>
            <a:endParaRPr lang="zh-CN" altLang="zh-CN" b="1" dirty="0">
              <a:latin typeface="等线" panose="02010600030101010101" pitchFamily="2" charset="-122"/>
              <a:cs typeface="Times New Roman" panose="02020603050405020304" pitchFamily="18" charset="0"/>
            </a:endParaRPr>
          </a:p>
        </p:txBody>
      </p:sp>
      <p:sp>
        <p:nvSpPr>
          <p:cNvPr id="47" name="TextBox 3">
            <a:extLst>
              <a:ext uri="{FF2B5EF4-FFF2-40B4-BE49-F238E27FC236}">
                <a16:creationId xmlns:a16="http://schemas.microsoft.com/office/drawing/2014/main" id="{C3492E7E-C1E2-4853-89D6-2E7E497AA100}"/>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48" name="Rectangle 5">
            <a:extLst>
              <a:ext uri="{FF2B5EF4-FFF2-40B4-BE49-F238E27FC236}">
                <a16:creationId xmlns:a16="http://schemas.microsoft.com/office/drawing/2014/main" id="{C8B1831D-7510-49D2-A8BE-A147D3CFE7A8}"/>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Tree>
  </p:cSld>
  <p:clrMapOvr>
    <a:masterClrMapping/>
  </p:clrMapOvr>
  <p:transition spd="slow">
    <p:cover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F7EF7B6E-F9AF-4E31-912A-BBF0FBDF9487}"/>
              </a:ext>
            </a:extLst>
          </p:cNvPr>
          <p:cNvPicPr/>
          <p:nvPr/>
        </p:nvPicPr>
        <p:blipFill>
          <a:blip r:embed="rId2">
            <a:extLst>
              <a:ext uri="{28A0092B-C50C-407E-A947-70E740481C1C}">
                <a14:useLocalDpi xmlns:a14="http://schemas.microsoft.com/office/drawing/2010/main" val="0"/>
              </a:ext>
            </a:extLst>
          </a:blip>
          <a:stretch>
            <a:fillRect/>
          </a:stretch>
        </p:blipFill>
        <p:spPr>
          <a:xfrm>
            <a:off x="2801248" y="4416100"/>
            <a:ext cx="6526667" cy="1914154"/>
          </a:xfrm>
          <a:prstGeom prst="rect">
            <a:avLst/>
          </a:prstGeom>
        </p:spPr>
      </p:pic>
      <p:sp>
        <p:nvSpPr>
          <p:cNvPr id="34822" name="Rectangle 5">
            <a:extLst>
              <a:ext uri="{FF2B5EF4-FFF2-40B4-BE49-F238E27FC236}">
                <a16:creationId xmlns:a16="http://schemas.microsoft.com/office/drawing/2014/main" id="{4F75B25A-112A-4EF7-8025-80E58AC31E51}"/>
              </a:ext>
            </a:extLst>
          </p:cNvPr>
          <p:cNvSpPr>
            <a:spLocks noChangeArrowheads="1"/>
          </p:cNvSpPr>
          <p:nvPr/>
        </p:nvSpPr>
        <p:spPr bwMode="auto">
          <a:xfrm>
            <a:off x="11306175" y="6472238"/>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595959"/>
                </a:solidFill>
                <a:latin typeface="Simple-Line-Icons" pitchFamily="2" charset="2"/>
                <a:sym typeface="Simple-Line-Icons" pitchFamily="2" charset="2"/>
              </a:rPr>
              <a:t> </a:t>
            </a:r>
            <a:endParaRPr lang="en-US" altLang="zh-CN" sz="1800">
              <a:solidFill>
                <a:srgbClr val="595959"/>
              </a:solidFill>
            </a:endParaRPr>
          </a:p>
        </p:txBody>
      </p:sp>
      <p:sp>
        <p:nvSpPr>
          <p:cNvPr id="34823" name="Rectangle 2">
            <a:extLst>
              <a:ext uri="{FF2B5EF4-FFF2-40B4-BE49-F238E27FC236}">
                <a16:creationId xmlns:a16="http://schemas.microsoft.com/office/drawing/2014/main" id="{20E3C4BF-D4CB-4DEA-84BA-6E22A2DCDB09}"/>
              </a:ext>
            </a:extLst>
          </p:cNvPr>
          <p:cNvSpPr>
            <a:spLocks noChangeArrowheads="1"/>
          </p:cNvSpPr>
          <p:nvPr/>
        </p:nvSpPr>
        <p:spPr bwMode="auto">
          <a:xfrm>
            <a:off x="0" y="15875"/>
            <a:ext cx="12192000" cy="1245766"/>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42" name="Oval 7">
            <a:extLst>
              <a:ext uri="{FF2B5EF4-FFF2-40B4-BE49-F238E27FC236}">
                <a16:creationId xmlns:a16="http://schemas.microsoft.com/office/drawing/2014/main" id="{A1B190B4-09E4-40E4-BBD3-7367B0045437}"/>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chemeClr val="bg1"/>
                </a:solidFill>
                <a:latin typeface="Simple-Line-Icons" pitchFamily="2" charset="2"/>
                <a:sym typeface="Simple-Line-Icons" pitchFamily="2" charset="2"/>
              </a:rPr>
              <a:t></a:t>
            </a:r>
            <a:endParaRPr lang="en-US" altLang="zh-CN">
              <a:solidFill>
                <a:schemeClr val="bg1"/>
              </a:solidFill>
            </a:endParaRPr>
          </a:p>
        </p:txBody>
      </p:sp>
      <p:sp>
        <p:nvSpPr>
          <p:cNvPr id="43" name="TextBox 1">
            <a:extLst>
              <a:ext uri="{FF2B5EF4-FFF2-40B4-BE49-F238E27FC236}">
                <a16:creationId xmlns:a16="http://schemas.microsoft.com/office/drawing/2014/main" id="{4D461516-7E16-4033-9E53-4F3AC5974AC9}"/>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chemeClr val="bg1"/>
                </a:solidFill>
                <a:latin typeface="Open Sans" pitchFamily="2" charset="0"/>
                <a:sym typeface="Open Sans" pitchFamily="2" charset="0"/>
              </a:rPr>
              <a:t>Digital | Signal | Processing</a:t>
            </a:r>
          </a:p>
        </p:txBody>
      </p:sp>
      <p:sp>
        <p:nvSpPr>
          <p:cNvPr id="44" name="TextBox 11">
            <a:extLst>
              <a:ext uri="{FF2B5EF4-FFF2-40B4-BE49-F238E27FC236}">
                <a16:creationId xmlns:a16="http://schemas.microsoft.com/office/drawing/2014/main" id="{27C77B37-5DC8-4B8C-8A9A-F648F2F65D18}"/>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chemeClr val="bg1"/>
                </a:solidFill>
                <a:latin typeface="Open Sans" pitchFamily="2" charset="0"/>
                <a:sym typeface="Open Sans" pitchFamily="2" charset="0"/>
              </a:rPr>
              <a:t>PHOTO&amp;PROCESSING</a:t>
            </a:r>
            <a:endParaRPr lang="zh-CN" altLang="en-US" sz="1800" dirty="0">
              <a:solidFill>
                <a:schemeClr val="bg1"/>
              </a:solidFill>
              <a:latin typeface="Arial" panose="020B0604020202020204" pitchFamily="34" charset="0"/>
            </a:endParaRPr>
          </a:p>
        </p:txBody>
      </p:sp>
      <p:sp>
        <p:nvSpPr>
          <p:cNvPr id="47" name="TextBox 3">
            <a:extLst>
              <a:ext uri="{FF2B5EF4-FFF2-40B4-BE49-F238E27FC236}">
                <a16:creationId xmlns:a16="http://schemas.microsoft.com/office/drawing/2014/main" id="{C3492E7E-C1E2-4853-89D6-2E7E497AA100}"/>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48" name="Rectangle 5">
            <a:extLst>
              <a:ext uri="{FF2B5EF4-FFF2-40B4-BE49-F238E27FC236}">
                <a16:creationId xmlns:a16="http://schemas.microsoft.com/office/drawing/2014/main" id="{C8B1831D-7510-49D2-A8BE-A147D3CFE7A8}"/>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4" name="矩形 3">
            <a:extLst>
              <a:ext uri="{FF2B5EF4-FFF2-40B4-BE49-F238E27FC236}">
                <a16:creationId xmlns:a16="http://schemas.microsoft.com/office/drawing/2014/main" id="{FA296D8A-2561-4767-99E1-054DAF8BAE3A}"/>
              </a:ext>
            </a:extLst>
          </p:cNvPr>
          <p:cNvSpPr/>
          <p:nvPr/>
        </p:nvSpPr>
        <p:spPr>
          <a:xfrm>
            <a:off x="536294" y="1399221"/>
            <a:ext cx="7936374" cy="559769"/>
          </a:xfrm>
          <a:prstGeom prst="rect">
            <a:avLst/>
          </a:prstGeom>
        </p:spPr>
        <p:txBody>
          <a:bodyPr wrap="square">
            <a:spAutoFit/>
          </a:bodyPr>
          <a:lstStyle/>
          <a:p>
            <a:pPr algn="just">
              <a:lnSpc>
                <a:spcPct val="150000"/>
              </a:lnSpc>
              <a:spcAft>
                <a:spcPts val="0"/>
              </a:spcAft>
            </a:pPr>
            <a:r>
              <a:rPr lang="zh-CN" altLang="zh-CN" sz="2400" b="1" kern="100" dirty="0">
                <a:latin typeface="黑体" panose="02010609060101010101" pitchFamily="49" charset="-122"/>
                <a:ea typeface="黑体" panose="02010609060101010101" pitchFamily="49" charset="-122"/>
                <a:cs typeface="Times New Roman" panose="02020603050405020304" pitchFamily="18" charset="0"/>
              </a:rPr>
              <a:t>基于图像处理的一个实际应用————数字盲水印</a:t>
            </a:r>
            <a:endParaRPr lang="en-US" altLang="zh-CN" sz="24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0748B30A-A2C1-420A-8771-98E2146305F6}"/>
              </a:ext>
            </a:extLst>
          </p:cNvPr>
          <p:cNvSpPr/>
          <p:nvPr/>
        </p:nvSpPr>
        <p:spPr>
          <a:xfrm>
            <a:off x="536293" y="2084650"/>
            <a:ext cx="10934217" cy="2127634"/>
          </a:xfrm>
          <a:prstGeom prst="rect">
            <a:avLst/>
          </a:prstGeom>
        </p:spPr>
        <p:txBody>
          <a:bodyPr wrap="square">
            <a:spAutoFit/>
          </a:bodyPr>
          <a:lstStyle/>
          <a:p>
            <a:pPr algn="just">
              <a:lnSpc>
                <a:spcPct val="150000"/>
              </a:lnSpc>
              <a:spcAft>
                <a:spcPts val="0"/>
              </a:spcAft>
            </a:pPr>
            <a:r>
              <a:rPr lang="zh-CN" altLang="zh-CN" kern="100" dirty="0">
                <a:latin typeface="+mn-ea"/>
                <a:cs typeface="Times New Roman" panose="02020603050405020304" pitchFamily="18" charset="0"/>
              </a:rPr>
              <a:t>水印一般可以在图片上看到，是保护版权的一种手段</a:t>
            </a:r>
          </a:p>
          <a:p>
            <a:pPr algn="just">
              <a:lnSpc>
                <a:spcPct val="150000"/>
              </a:lnSpc>
              <a:spcAft>
                <a:spcPts val="0"/>
              </a:spcAft>
            </a:pPr>
            <a:r>
              <a:rPr lang="zh-CN" altLang="zh-CN" kern="100" dirty="0">
                <a:latin typeface="+mn-ea"/>
                <a:cs typeface="Times New Roman" panose="02020603050405020304" pitchFamily="18" charset="0"/>
              </a:rPr>
              <a:t>而</a:t>
            </a:r>
            <a:r>
              <a:rPr lang="zh-CN" altLang="zh-CN" b="1" kern="100" dirty="0">
                <a:latin typeface="+mn-ea"/>
                <a:cs typeface="Times New Roman" panose="02020603050405020304" pitchFamily="18" charset="0"/>
              </a:rPr>
              <a:t>盲水印指的是</a:t>
            </a:r>
            <a:r>
              <a:rPr lang="zh-CN" altLang="zh-CN" b="1" kern="100" dirty="0">
                <a:solidFill>
                  <a:srgbClr val="000000"/>
                </a:solidFill>
                <a:latin typeface="+mn-ea"/>
                <a:cs typeface="Times New Roman" panose="02020603050405020304" pitchFamily="18" charset="0"/>
              </a:rPr>
              <a:t>人感知不到的水印</a:t>
            </a:r>
            <a:r>
              <a:rPr lang="zh-CN" altLang="zh-CN" kern="100" dirty="0">
                <a:solidFill>
                  <a:srgbClr val="000000"/>
                </a:solidFill>
                <a:latin typeface="+mn-ea"/>
                <a:cs typeface="Times New Roman" panose="02020603050405020304" pitchFamily="18" charset="0"/>
              </a:rPr>
              <a:t>，包括看不到或听不见，其主要</a:t>
            </a:r>
            <a:r>
              <a:rPr lang="en-US" altLang="zh-CN" kern="100" dirty="0" err="1">
                <a:solidFill>
                  <a:srgbClr val="000000"/>
                </a:solidFill>
                <a:latin typeface="+mn-ea"/>
                <a:cs typeface="Times New Roman" panose="02020603050405020304" pitchFamily="18" charset="0"/>
                <a:hlinkClick r:id="rId3" tooltip="查看与 应用 相关的文章"/>
              </a:rPr>
              <a:t>应用</a:t>
            </a:r>
            <a:r>
              <a:rPr lang="zh-CN" altLang="zh-CN" kern="100" dirty="0">
                <a:solidFill>
                  <a:srgbClr val="000000"/>
                </a:solidFill>
                <a:latin typeface="+mn-ea"/>
                <a:cs typeface="Times New Roman" panose="02020603050405020304" pitchFamily="18" charset="0"/>
              </a:rPr>
              <a:t>于音像作品、数字图书等，</a:t>
            </a:r>
            <a:endParaRPr lang="en-US" altLang="zh-CN" kern="100" dirty="0">
              <a:solidFill>
                <a:srgbClr val="000000"/>
              </a:solidFill>
              <a:latin typeface="+mn-ea"/>
              <a:cs typeface="Times New Roman" panose="02020603050405020304" pitchFamily="18" charset="0"/>
            </a:endParaRPr>
          </a:p>
          <a:p>
            <a:pPr algn="just">
              <a:lnSpc>
                <a:spcPct val="150000"/>
              </a:lnSpc>
              <a:spcAft>
                <a:spcPts val="0"/>
              </a:spcAft>
            </a:pPr>
            <a:r>
              <a:rPr lang="zh-CN" altLang="zh-CN" kern="100" dirty="0">
                <a:solidFill>
                  <a:srgbClr val="000000"/>
                </a:solidFill>
                <a:latin typeface="+mn-ea"/>
                <a:cs typeface="Times New Roman" panose="02020603050405020304" pitchFamily="18" charset="0"/>
              </a:rPr>
              <a:t>目的是，在不破坏原始作品的情况下，实现版权的防护与追踪。</a:t>
            </a:r>
            <a:endParaRPr lang="zh-CN" altLang="zh-CN" kern="100" dirty="0">
              <a:latin typeface="+mn-ea"/>
              <a:cs typeface="Times New Roman" panose="02020603050405020304" pitchFamily="18" charset="0"/>
            </a:endParaRPr>
          </a:p>
          <a:p>
            <a:pPr algn="just">
              <a:lnSpc>
                <a:spcPct val="150000"/>
              </a:lnSpc>
              <a:spcAft>
                <a:spcPts val="0"/>
              </a:spcAft>
            </a:pPr>
            <a:r>
              <a:rPr lang="zh-CN" altLang="zh-CN" kern="100" dirty="0">
                <a:solidFill>
                  <a:srgbClr val="000000"/>
                </a:solidFill>
                <a:latin typeface="+mn-ea"/>
                <a:cs typeface="Times New Roman" panose="02020603050405020304" pitchFamily="18" charset="0"/>
              </a:rPr>
              <a:t>而将水印</a:t>
            </a:r>
            <a:r>
              <a:rPr lang="zh-CN" altLang="zh-CN" b="1" kern="100" dirty="0">
                <a:solidFill>
                  <a:srgbClr val="000000"/>
                </a:solidFill>
                <a:latin typeface="+mn-ea"/>
                <a:cs typeface="Times New Roman" panose="02020603050405020304" pitchFamily="18" charset="0"/>
              </a:rPr>
              <a:t>在图像的频域进行叠加，然后再进行反傅里叶变换将图片还原到空间域</a:t>
            </a:r>
            <a:r>
              <a:rPr lang="zh-CN" altLang="zh-CN" kern="100" dirty="0">
                <a:solidFill>
                  <a:srgbClr val="000000"/>
                </a:solidFill>
                <a:latin typeface="+mn-ea"/>
                <a:cs typeface="Times New Roman" panose="02020603050405020304" pitchFamily="18" charset="0"/>
              </a:rPr>
              <a:t>，则完成了盲水印的添加</a:t>
            </a:r>
            <a:r>
              <a:rPr lang="en-US" altLang="zh-CN" kern="100" dirty="0">
                <a:solidFill>
                  <a:srgbClr val="000000"/>
                </a:solidFill>
                <a:latin typeface="+mn-ea"/>
                <a:cs typeface="Times New Roman" panose="02020603050405020304" pitchFamily="18" charset="0"/>
              </a:rPr>
              <a:t>.</a:t>
            </a:r>
            <a:r>
              <a:rPr lang="zh-CN" altLang="zh-CN" kern="100" dirty="0">
                <a:solidFill>
                  <a:srgbClr val="000000"/>
                </a:solidFill>
                <a:latin typeface="+mn-ea"/>
                <a:cs typeface="Times New Roman" panose="02020603050405020304" pitchFamily="18" charset="0"/>
              </a:rPr>
              <a:t>这种水印的</a:t>
            </a:r>
            <a:r>
              <a:rPr lang="zh-CN" altLang="zh-CN" b="1" kern="100" dirty="0">
                <a:solidFill>
                  <a:srgbClr val="000000"/>
                </a:solidFill>
                <a:latin typeface="+mn-ea"/>
                <a:cs typeface="Times New Roman" panose="02020603050405020304" pitchFamily="18" charset="0"/>
              </a:rPr>
              <a:t>隐秘性更高，抗破坏能力越强</a:t>
            </a:r>
            <a:r>
              <a:rPr lang="zh-CN" altLang="zh-CN" kern="100" dirty="0">
                <a:solidFill>
                  <a:srgbClr val="000000"/>
                </a:solidFill>
                <a:latin typeface="+mn-ea"/>
                <a:cs typeface="Times New Roman" panose="02020603050405020304" pitchFamily="18" charset="0"/>
              </a:rPr>
              <a:t>。</a:t>
            </a:r>
            <a:endParaRPr lang="zh-CN" altLang="zh-CN" kern="100" dirty="0">
              <a:latin typeface="+mn-ea"/>
              <a:cs typeface="Times New Roman" panose="02020603050405020304" pitchFamily="18" charset="0"/>
            </a:endParaRPr>
          </a:p>
        </p:txBody>
      </p:sp>
      <p:sp>
        <p:nvSpPr>
          <p:cNvPr id="8" name="矩形 7">
            <a:extLst>
              <a:ext uri="{FF2B5EF4-FFF2-40B4-BE49-F238E27FC236}">
                <a16:creationId xmlns:a16="http://schemas.microsoft.com/office/drawing/2014/main" id="{6E03CF39-0ADE-49F9-98BD-A5EC501B6C46}"/>
              </a:ext>
            </a:extLst>
          </p:cNvPr>
          <p:cNvSpPr/>
          <p:nvPr/>
        </p:nvSpPr>
        <p:spPr>
          <a:xfrm>
            <a:off x="1000755" y="4337944"/>
            <a:ext cx="1800493" cy="369332"/>
          </a:xfrm>
          <a:prstGeom prst="rect">
            <a:avLst/>
          </a:prstGeom>
        </p:spPr>
        <p:txBody>
          <a:bodyPr wrap="none">
            <a:spAutoFit/>
          </a:bodyPr>
          <a:lstStyle/>
          <a:p>
            <a:pPr algn="just">
              <a:spcAft>
                <a:spcPts val="0"/>
              </a:spcAft>
            </a:pPr>
            <a:r>
              <a:rPr lang="zh-CN" altLang="zh-CN" b="1" kern="100" dirty="0">
                <a:latin typeface="等线" panose="02010600030101010101" pitchFamily="2" charset="-122"/>
                <a:cs typeface="Times New Roman" panose="02020603050405020304" pitchFamily="18" charset="0"/>
              </a:rPr>
              <a:t>具体实现原理：</a:t>
            </a:r>
          </a:p>
        </p:txBody>
      </p:sp>
      <p:sp>
        <p:nvSpPr>
          <p:cNvPr id="9" name="矩形 8">
            <a:extLst>
              <a:ext uri="{FF2B5EF4-FFF2-40B4-BE49-F238E27FC236}">
                <a16:creationId xmlns:a16="http://schemas.microsoft.com/office/drawing/2014/main" id="{F3EC1831-C6BE-4D27-9E0D-59F746B371D2}"/>
              </a:ext>
            </a:extLst>
          </p:cNvPr>
          <p:cNvSpPr/>
          <p:nvPr/>
        </p:nvSpPr>
        <p:spPr>
          <a:xfrm>
            <a:off x="2374186" y="6410959"/>
            <a:ext cx="7380790" cy="369332"/>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将水印进行编码，主要是能够控制水印的能量，也是一种加密方式。</a:t>
            </a:r>
          </a:p>
        </p:txBody>
      </p:sp>
    </p:spTree>
    <p:extLst>
      <p:ext uri="{BB962C8B-B14F-4D97-AF65-F5344CB8AC3E}">
        <p14:creationId xmlns:p14="http://schemas.microsoft.com/office/powerpoint/2010/main" val="903568691"/>
      </p:ext>
    </p:extLst>
  </p:cSld>
  <p:clrMapOvr>
    <a:masterClrMapping/>
  </p:clrMapOvr>
  <p:transition spd="slow">
    <p:cover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grpSp>
        <p:nvGrpSpPr>
          <p:cNvPr id="2" name="组合 1">
            <a:extLst>
              <a:ext uri="{FF2B5EF4-FFF2-40B4-BE49-F238E27FC236}">
                <a16:creationId xmlns:a16="http://schemas.microsoft.com/office/drawing/2014/main" id="{D0F42638-E42A-49A7-A9ED-D85DE0EA4E6B}"/>
              </a:ext>
            </a:extLst>
          </p:cNvPr>
          <p:cNvGrpSpPr/>
          <p:nvPr/>
        </p:nvGrpSpPr>
        <p:grpSpPr>
          <a:xfrm>
            <a:off x="0" y="0"/>
            <a:ext cx="12192000" cy="1245766"/>
            <a:chOff x="152400" y="168275"/>
            <a:chExt cx="12192000" cy="1245766"/>
          </a:xfrm>
        </p:grpSpPr>
        <p:sp>
          <p:nvSpPr>
            <p:cNvPr id="10" name="Rectangle 2">
              <a:extLst>
                <a:ext uri="{FF2B5EF4-FFF2-40B4-BE49-F238E27FC236}">
                  <a16:creationId xmlns:a16="http://schemas.microsoft.com/office/drawing/2014/main" id="{FCACF59E-C277-4BC3-B4B6-9228265FEB35}"/>
                </a:ext>
              </a:extLst>
            </p:cNvPr>
            <p:cNvSpPr>
              <a:spLocks noChangeArrowheads="1"/>
            </p:cNvSpPr>
            <p:nvPr/>
          </p:nvSpPr>
          <p:spPr bwMode="auto">
            <a:xfrm>
              <a:off x="152400" y="168275"/>
              <a:ext cx="12192000" cy="1245766"/>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1" name="Oval 7">
              <a:extLst>
                <a:ext uri="{FF2B5EF4-FFF2-40B4-BE49-F238E27FC236}">
                  <a16:creationId xmlns:a16="http://schemas.microsoft.com/office/drawing/2014/main" id="{2C7F6C44-55AD-4E2C-B594-64C12A3B0CE0}"/>
                </a:ext>
              </a:extLst>
            </p:cNvPr>
            <p:cNvSpPr>
              <a:spLocks noChangeArrowheads="1"/>
            </p:cNvSpPr>
            <p:nvPr/>
          </p:nvSpPr>
          <p:spPr bwMode="auto">
            <a:xfrm>
              <a:off x="415925" y="2952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chemeClr val="bg1"/>
                  </a:solidFill>
                  <a:latin typeface="Simple-Line-Icons" pitchFamily="2" charset="2"/>
                  <a:sym typeface="Simple-Line-Icons" pitchFamily="2" charset="2"/>
                </a:rPr>
                <a:t></a:t>
              </a:r>
              <a:endParaRPr lang="en-US" altLang="zh-CN">
                <a:solidFill>
                  <a:schemeClr val="bg1"/>
                </a:solidFill>
              </a:endParaRPr>
            </a:p>
          </p:txBody>
        </p:sp>
        <p:sp>
          <p:nvSpPr>
            <p:cNvPr id="13" name="TextBox 1">
              <a:extLst>
                <a:ext uri="{FF2B5EF4-FFF2-40B4-BE49-F238E27FC236}">
                  <a16:creationId xmlns:a16="http://schemas.microsoft.com/office/drawing/2014/main" id="{11F8B146-1FB9-49E3-8171-C852E720BF41}"/>
                </a:ext>
              </a:extLst>
            </p:cNvPr>
            <p:cNvSpPr>
              <a:spLocks noChangeArrowheads="1"/>
            </p:cNvSpPr>
            <p:nvPr/>
          </p:nvSpPr>
          <p:spPr bwMode="auto">
            <a:xfrm>
              <a:off x="1371600" y="2889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chemeClr val="bg1"/>
                  </a:solidFill>
                  <a:latin typeface="Open Sans" pitchFamily="2" charset="0"/>
                  <a:sym typeface="Open Sans" pitchFamily="2" charset="0"/>
                </a:rPr>
                <a:t>Digital | Signal | Processing</a:t>
              </a:r>
            </a:p>
          </p:txBody>
        </p:sp>
        <p:sp>
          <p:nvSpPr>
            <p:cNvPr id="14" name="TextBox 11">
              <a:extLst>
                <a:ext uri="{FF2B5EF4-FFF2-40B4-BE49-F238E27FC236}">
                  <a16:creationId xmlns:a16="http://schemas.microsoft.com/office/drawing/2014/main" id="{0C6AF622-ED54-4CB2-B2AE-7C79EDC0FB09}"/>
                </a:ext>
              </a:extLst>
            </p:cNvPr>
            <p:cNvSpPr>
              <a:spLocks noChangeArrowheads="1"/>
            </p:cNvSpPr>
            <p:nvPr/>
          </p:nvSpPr>
          <p:spPr bwMode="auto">
            <a:xfrm>
              <a:off x="1384301" y="9353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chemeClr val="bg1"/>
                  </a:solidFill>
                  <a:latin typeface="Open Sans" pitchFamily="2" charset="0"/>
                  <a:sym typeface="Open Sans" pitchFamily="2" charset="0"/>
                </a:rPr>
                <a:t>PHOTO&amp;PROCESSING</a:t>
              </a:r>
              <a:endParaRPr lang="zh-CN" altLang="en-US" sz="1800" dirty="0">
                <a:solidFill>
                  <a:schemeClr val="bg1"/>
                </a:solidFill>
                <a:latin typeface="Arial" panose="020B0604020202020204" pitchFamily="34" charset="0"/>
              </a:endParaRPr>
            </a:p>
          </p:txBody>
        </p:sp>
      </p:grpSp>
      <p:pic>
        <p:nvPicPr>
          <p:cNvPr id="16" name="图片 15">
            <a:extLst>
              <a:ext uri="{FF2B5EF4-FFF2-40B4-BE49-F238E27FC236}">
                <a16:creationId xmlns:a16="http://schemas.microsoft.com/office/drawing/2014/main" id="{39ED4452-1F55-40FA-A812-D4CEAC15EC14}"/>
              </a:ext>
            </a:extLst>
          </p:cNvPr>
          <p:cNvPicPr/>
          <p:nvPr/>
        </p:nvPicPr>
        <p:blipFill>
          <a:blip r:embed="rId2">
            <a:extLst>
              <a:ext uri="{28A0092B-C50C-407E-A947-70E740481C1C}">
                <a14:useLocalDpi xmlns:a14="http://schemas.microsoft.com/office/drawing/2010/main" val="0"/>
              </a:ext>
            </a:extLst>
          </a:blip>
          <a:stretch>
            <a:fillRect/>
          </a:stretch>
        </p:blipFill>
        <p:spPr>
          <a:xfrm>
            <a:off x="0" y="2039346"/>
            <a:ext cx="12192000" cy="4034041"/>
          </a:xfrm>
          <a:prstGeom prst="rect">
            <a:avLst/>
          </a:prstGeom>
        </p:spPr>
      </p:pic>
    </p:spTree>
    <p:extLst>
      <p:ext uri="{BB962C8B-B14F-4D97-AF65-F5344CB8AC3E}">
        <p14:creationId xmlns:p14="http://schemas.microsoft.com/office/powerpoint/2010/main" val="197803598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grpSp>
        <p:nvGrpSpPr>
          <p:cNvPr id="2" name="组合 1">
            <a:extLst>
              <a:ext uri="{FF2B5EF4-FFF2-40B4-BE49-F238E27FC236}">
                <a16:creationId xmlns:a16="http://schemas.microsoft.com/office/drawing/2014/main" id="{D0F42638-E42A-49A7-A9ED-D85DE0EA4E6B}"/>
              </a:ext>
            </a:extLst>
          </p:cNvPr>
          <p:cNvGrpSpPr/>
          <p:nvPr/>
        </p:nvGrpSpPr>
        <p:grpSpPr>
          <a:xfrm>
            <a:off x="0" y="0"/>
            <a:ext cx="12192000" cy="1245766"/>
            <a:chOff x="152400" y="168275"/>
            <a:chExt cx="12192000" cy="1245766"/>
          </a:xfrm>
        </p:grpSpPr>
        <p:sp>
          <p:nvSpPr>
            <p:cNvPr id="10" name="Rectangle 2">
              <a:extLst>
                <a:ext uri="{FF2B5EF4-FFF2-40B4-BE49-F238E27FC236}">
                  <a16:creationId xmlns:a16="http://schemas.microsoft.com/office/drawing/2014/main" id="{FCACF59E-C277-4BC3-B4B6-9228265FEB35}"/>
                </a:ext>
              </a:extLst>
            </p:cNvPr>
            <p:cNvSpPr>
              <a:spLocks noChangeArrowheads="1"/>
            </p:cNvSpPr>
            <p:nvPr/>
          </p:nvSpPr>
          <p:spPr bwMode="auto">
            <a:xfrm>
              <a:off x="152400" y="168275"/>
              <a:ext cx="12192000" cy="1245766"/>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1" name="Oval 7">
              <a:extLst>
                <a:ext uri="{FF2B5EF4-FFF2-40B4-BE49-F238E27FC236}">
                  <a16:creationId xmlns:a16="http://schemas.microsoft.com/office/drawing/2014/main" id="{2C7F6C44-55AD-4E2C-B594-64C12A3B0CE0}"/>
                </a:ext>
              </a:extLst>
            </p:cNvPr>
            <p:cNvSpPr>
              <a:spLocks noChangeArrowheads="1"/>
            </p:cNvSpPr>
            <p:nvPr/>
          </p:nvSpPr>
          <p:spPr bwMode="auto">
            <a:xfrm>
              <a:off x="415925" y="2952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chemeClr val="bg1"/>
                  </a:solidFill>
                  <a:latin typeface="Simple-Line-Icons" pitchFamily="2" charset="2"/>
                  <a:sym typeface="Simple-Line-Icons" pitchFamily="2" charset="2"/>
                </a:rPr>
                <a:t></a:t>
              </a:r>
              <a:endParaRPr lang="en-US" altLang="zh-CN">
                <a:solidFill>
                  <a:schemeClr val="bg1"/>
                </a:solidFill>
              </a:endParaRPr>
            </a:p>
          </p:txBody>
        </p:sp>
        <p:sp>
          <p:nvSpPr>
            <p:cNvPr id="13" name="TextBox 1">
              <a:extLst>
                <a:ext uri="{FF2B5EF4-FFF2-40B4-BE49-F238E27FC236}">
                  <a16:creationId xmlns:a16="http://schemas.microsoft.com/office/drawing/2014/main" id="{11F8B146-1FB9-49E3-8171-C852E720BF41}"/>
                </a:ext>
              </a:extLst>
            </p:cNvPr>
            <p:cNvSpPr>
              <a:spLocks noChangeArrowheads="1"/>
            </p:cNvSpPr>
            <p:nvPr/>
          </p:nvSpPr>
          <p:spPr bwMode="auto">
            <a:xfrm>
              <a:off x="1371600" y="2889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chemeClr val="bg1"/>
                  </a:solidFill>
                  <a:latin typeface="Open Sans" pitchFamily="2" charset="0"/>
                  <a:sym typeface="Open Sans" pitchFamily="2" charset="0"/>
                </a:rPr>
                <a:t>Digital | Signal | Processing</a:t>
              </a:r>
            </a:p>
          </p:txBody>
        </p:sp>
        <p:sp>
          <p:nvSpPr>
            <p:cNvPr id="14" name="TextBox 11">
              <a:extLst>
                <a:ext uri="{FF2B5EF4-FFF2-40B4-BE49-F238E27FC236}">
                  <a16:creationId xmlns:a16="http://schemas.microsoft.com/office/drawing/2014/main" id="{0C6AF622-ED54-4CB2-B2AE-7C79EDC0FB09}"/>
                </a:ext>
              </a:extLst>
            </p:cNvPr>
            <p:cNvSpPr>
              <a:spLocks noChangeArrowheads="1"/>
            </p:cNvSpPr>
            <p:nvPr/>
          </p:nvSpPr>
          <p:spPr bwMode="auto">
            <a:xfrm>
              <a:off x="1384301" y="9353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chemeClr val="bg1"/>
                  </a:solidFill>
                  <a:latin typeface="Open Sans" pitchFamily="2" charset="0"/>
                  <a:sym typeface="Open Sans" pitchFamily="2" charset="0"/>
                </a:rPr>
                <a:t>PHOTO&amp;PROCESSING</a:t>
              </a:r>
              <a:endParaRPr lang="zh-CN" altLang="en-US" sz="1800" dirty="0">
                <a:solidFill>
                  <a:schemeClr val="bg1"/>
                </a:solidFill>
                <a:latin typeface="Arial" panose="020B0604020202020204" pitchFamily="34" charset="0"/>
              </a:endParaRPr>
            </a:p>
          </p:txBody>
        </p:sp>
      </p:grpSp>
      <p:pic>
        <p:nvPicPr>
          <p:cNvPr id="15" name="图片 14">
            <a:extLst>
              <a:ext uri="{FF2B5EF4-FFF2-40B4-BE49-F238E27FC236}">
                <a16:creationId xmlns:a16="http://schemas.microsoft.com/office/drawing/2014/main" id="{C29F2E0E-FAE6-415D-A8AE-DBF7D4C66C39}"/>
              </a:ext>
            </a:extLst>
          </p:cNvPr>
          <p:cNvPicPr/>
          <p:nvPr/>
        </p:nvPicPr>
        <p:blipFill rotWithShape="1">
          <a:blip r:embed="rId2">
            <a:extLst>
              <a:ext uri="{28A0092B-C50C-407E-A947-70E740481C1C}">
                <a14:useLocalDpi xmlns:a14="http://schemas.microsoft.com/office/drawing/2010/main" val="0"/>
              </a:ext>
            </a:extLst>
          </a:blip>
          <a:srcRect l="1461" t="3127"/>
          <a:stretch/>
        </p:blipFill>
        <p:spPr>
          <a:xfrm>
            <a:off x="0" y="2300680"/>
            <a:ext cx="12192000" cy="3692771"/>
          </a:xfrm>
          <a:prstGeom prst="rect">
            <a:avLst/>
          </a:prstGeom>
        </p:spPr>
      </p:pic>
      <p:sp>
        <p:nvSpPr>
          <p:cNvPr id="3" name="矩形 2">
            <a:extLst>
              <a:ext uri="{FF2B5EF4-FFF2-40B4-BE49-F238E27FC236}">
                <a16:creationId xmlns:a16="http://schemas.microsoft.com/office/drawing/2014/main" id="{B42C0115-3EB6-4104-A56A-857C28E03C36}"/>
              </a:ext>
            </a:extLst>
          </p:cNvPr>
          <p:cNvSpPr/>
          <p:nvPr/>
        </p:nvSpPr>
        <p:spPr>
          <a:xfrm>
            <a:off x="3349094" y="1837770"/>
            <a:ext cx="5493812" cy="369332"/>
          </a:xfrm>
          <a:prstGeom prst="rect">
            <a:avLst/>
          </a:prstGeom>
        </p:spPr>
        <p:txBody>
          <a:bodyPr wrap="none">
            <a:spAutoFit/>
          </a:bodyPr>
          <a:lstStyle/>
          <a:p>
            <a:pPr algn="just">
              <a:spcAft>
                <a:spcPts val="0"/>
              </a:spcAft>
            </a:pPr>
            <a:r>
              <a:rPr lang="zh-CN" altLang="zh-CN" b="1" kern="100" dirty="0">
                <a:latin typeface="等线" panose="02010600030101010101" pitchFamily="2" charset="-122"/>
                <a:cs typeface="Times New Roman" panose="02020603050405020304" pitchFamily="18" charset="0"/>
              </a:rPr>
              <a:t>在将水印加入图像的频域后，其频域确实会发生变化</a:t>
            </a:r>
          </a:p>
        </p:txBody>
      </p:sp>
    </p:spTree>
    <p:extLst>
      <p:ext uri="{BB962C8B-B14F-4D97-AF65-F5344CB8AC3E}">
        <p14:creationId xmlns:p14="http://schemas.microsoft.com/office/powerpoint/2010/main" val="146482350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7">
            <a:extLst>
              <a:ext uri="{FF2B5EF4-FFF2-40B4-BE49-F238E27FC236}">
                <a16:creationId xmlns:a16="http://schemas.microsoft.com/office/drawing/2014/main" id="{8F8FF53E-FB25-451F-BAC9-859C114D9B5C}"/>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33795" name="TextBox 1">
            <a:extLst>
              <a:ext uri="{FF2B5EF4-FFF2-40B4-BE49-F238E27FC236}">
                <a16:creationId xmlns:a16="http://schemas.microsoft.com/office/drawing/2014/main" id="{3CDA2CBB-1E60-4639-B327-AF8516417A68}"/>
              </a:ext>
            </a:extLst>
          </p:cNvPr>
          <p:cNvSpPr>
            <a:spLocks noChangeArrowheads="1"/>
          </p:cNvSpPr>
          <p:nvPr/>
        </p:nvSpPr>
        <p:spPr bwMode="auto">
          <a:xfrm>
            <a:off x="1219200" y="136525"/>
            <a:ext cx="3971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dirty="0">
                <a:solidFill>
                  <a:srgbClr val="595959"/>
                </a:solidFill>
                <a:latin typeface="GeosansLight" pitchFamily="2" charset="0"/>
                <a:sym typeface="GeosansLight" pitchFamily="2" charset="0"/>
              </a:rPr>
              <a:t>IMAGE PROCESSING</a:t>
            </a:r>
          </a:p>
        </p:txBody>
      </p:sp>
      <p:sp>
        <p:nvSpPr>
          <p:cNvPr id="33796" name="TextBox 11">
            <a:extLst>
              <a:ext uri="{FF2B5EF4-FFF2-40B4-BE49-F238E27FC236}">
                <a16:creationId xmlns:a16="http://schemas.microsoft.com/office/drawing/2014/main" id="{F8F236E7-77CE-4984-8EF1-F9FB55104D54}"/>
              </a:ext>
            </a:extLst>
          </p:cNvPr>
          <p:cNvSpPr>
            <a:spLocks noChangeArrowheads="1"/>
          </p:cNvSpPr>
          <p:nvPr/>
        </p:nvSpPr>
        <p:spPr bwMode="auto">
          <a:xfrm>
            <a:off x="1219200" y="782638"/>
            <a:ext cx="1701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dirty="0">
                <a:solidFill>
                  <a:srgbClr val="3F3F3F"/>
                </a:solidFill>
                <a:latin typeface="Open Sans" pitchFamily="2" charset="0"/>
                <a:sym typeface="Open Sans" pitchFamily="2" charset="0"/>
              </a:rPr>
              <a:t>Digital | Signal | Processing</a:t>
            </a:r>
          </a:p>
        </p:txBody>
      </p:sp>
      <p:sp>
        <p:nvSpPr>
          <p:cNvPr id="33798" name="Rectangle 5">
            <a:extLst>
              <a:ext uri="{FF2B5EF4-FFF2-40B4-BE49-F238E27FC236}">
                <a16:creationId xmlns:a16="http://schemas.microsoft.com/office/drawing/2014/main" id="{BEEB1D4D-F28A-47A1-ABE3-5CB6C6DB9E99}"/>
              </a:ext>
            </a:extLst>
          </p:cNvPr>
          <p:cNvSpPr>
            <a:spLocks noChangeArrowheads="1"/>
          </p:cNvSpPr>
          <p:nvPr/>
        </p:nvSpPr>
        <p:spPr bwMode="auto">
          <a:xfrm>
            <a:off x="2455862" y="6488113"/>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595959"/>
                </a:solidFill>
                <a:latin typeface="Simple-Line-Icons" pitchFamily="2" charset="2"/>
                <a:sym typeface="Simple-Line-Icons" pitchFamily="2" charset="2"/>
              </a:rPr>
              <a:t> </a:t>
            </a:r>
            <a:endParaRPr lang="en-US" altLang="zh-CN" sz="1800">
              <a:solidFill>
                <a:srgbClr val="595959"/>
              </a:solidFill>
            </a:endParaRPr>
          </a:p>
        </p:txBody>
      </p:sp>
      <p:sp>
        <p:nvSpPr>
          <p:cNvPr id="33799" name="Rectangle 2">
            <a:extLst>
              <a:ext uri="{FF2B5EF4-FFF2-40B4-BE49-F238E27FC236}">
                <a16:creationId xmlns:a16="http://schemas.microsoft.com/office/drawing/2014/main" id="{20204FFC-6FFA-4C36-A3F8-9A66A067658C}"/>
              </a:ext>
            </a:extLst>
          </p:cNvPr>
          <p:cNvSpPr>
            <a:spLocks noChangeArrowheads="1"/>
          </p:cNvSpPr>
          <p:nvPr/>
        </p:nvSpPr>
        <p:spPr bwMode="auto">
          <a:xfrm>
            <a:off x="3360719" y="1059309"/>
            <a:ext cx="8850313" cy="4956734"/>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sp>
        <p:nvSpPr>
          <p:cNvPr id="33800" name="Rectangle 8">
            <a:extLst>
              <a:ext uri="{FF2B5EF4-FFF2-40B4-BE49-F238E27FC236}">
                <a16:creationId xmlns:a16="http://schemas.microsoft.com/office/drawing/2014/main" id="{991CE60D-201E-4AE0-80D9-A70AA6B0814F}"/>
              </a:ext>
            </a:extLst>
          </p:cNvPr>
          <p:cNvSpPr>
            <a:spLocks noChangeArrowheads="1"/>
          </p:cNvSpPr>
          <p:nvPr/>
        </p:nvSpPr>
        <p:spPr bwMode="auto">
          <a:xfrm>
            <a:off x="0" y="1071363"/>
            <a:ext cx="6361889" cy="4934064"/>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33801" name="Rectangle 9">
            <a:extLst>
              <a:ext uri="{FF2B5EF4-FFF2-40B4-BE49-F238E27FC236}">
                <a16:creationId xmlns:a16="http://schemas.microsoft.com/office/drawing/2014/main" id="{1F3CF236-EEFB-446E-852C-5AB684B3833A}"/>
              </a:ext>
            </a:extLst>
          </p:cNvPr>
          <p:cNvSpPr>
            <a:spLocks noChangeArrowheads="1"/>
          </p:cNvSpPr>
          <p:nvPr/>
        </p:nvSpPr>
        <p:spPr bwMode="auto">
          <a:xfrm>
            <a:off x="3327374" y="1081979"/>
            <a:ext cx="8850313" cy="4934064"/>
          </a:xfrm>
          <a:prstGeom prst="rect">
            <a:avLst/>
          </a:prstGeom>
          <a:solidFill>
            <a:srgbClr val="262626">
              <a:alpha val="69019"/>
            </a:srgbClr>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33803" name="Oval 12">
            <a:extLst>
              <a:ext uri="{FF2B5EF4-FFF2-40B4-BE49-F238E27FC236}">
                <a16:creationId xmlns:a16="http://schemas.microsoft.com/office/drawing/2014/main" id="{EF707F90-BAD5-493A-A165-2C76ABA95262}"/>
              </a:ext>
            </a:extLst>
          </p:cNvPr>
          <p:cNvSpPr>
            <a:spLocks noChangeArrowheads="1"/>
          </p:cNvSpPr>
          <p:nvPr/>
        </p:nvSpPr>
        <p:spPr bwMode="auto">
          <a:xfrm>
            <a:off x="125412" y="1169988"/>
            <a:ext cx="454025" cy="454025"/>
          </a:xfrm>
          <a:prstGeom prst="ellipse">
            <a:avLst/>
          </a:prstGeom>
          <a:solidFill>
            <a:srgbClr val="EC701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400" dirty="0">
                <a:solidFill>
                  <a:srgbClr val="F2F2F2"/>
                </a:solidFill>
                <a:latin typeface="FontAwesome" pitchFamily="2" charset="0"/>
                <a:sym typeface="FontAwesome" pitchFamily="2" charset="0"/>
              </a:rPr>
              <a:t></a:t>
            </a:r>
            <a:endParaRPr lang="en-US" altLang="zh-CN" sz="1400" dirty="0">
              <a:solidFill>
                <a:srgbClr val="F2F2F2"/>
              </a:solidFill>
            </a:endParaRPr>
          </a:p>
        </p:txBody>
      </p:sp>
      <p:sp>
        <p:nvSpPr>
          <p:cNvPr id="33804" name="TextBox 13">
            <a:extLst>
              <a:ext uri="{FF2B5EF4-FFF2-40B4-BE49-F238E27FC236}">
                <a16:creationId xmlns:a16="http://schemas.microsoft.com/office/drawing/2014/main" id="{CCF983D6-99D8-4A7A-9054-8CC40F379AF1}"/>
              </a:ext>
            </a:extLst>
          </p:cNvPr>
          <p:cNvSpPr>
            <a:spLocks noChangeArrowheads="1"/>
          </p:cNvSpPr>
          <p:nvPr/>
        </p:nvSpPr>
        <p:spPr bwMode="auto">
          <a:xfrm>
            <a:off x="164322" y="1020763"/>
            <a:ext cx="5908912" cy="504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pPr>
            <a:r>
              <a:rPr lang="en-US" altLang="zh-CN" sz="2000" b="1" dirty="0">
                <a:solidFill>
                  <a:schemeClr val="bg1"/>
                </a:solidFill>
                <a:latin typeface="Open Sans" pitchFamily="2" charset="0"/>
                <a:sym typeface="Open Sans" pitchFamily="2" charset="0"/>
              </a:rPr>
              <a:t>	IMAGE</a:t>
            </a:r>
          </a:p>
          <a:p>
            <a:pPr>
              <a:lnSpc>
                <a:spcPct val="150000"/>
              </a:lnSpc>
              <a:spcBef>
                <a:spcPct val="0"/>
              </a:spcBef>
              <a:buNone/>
            </a:pPr>
            <a:r>
              <a:rPr lang="zh-CN" altLang="en-US" sz="2000" dirty="0">
                <a:solidFill>
                  <a:schemeClr val="bg1"/>
                </a:solidFill>
                <a:latin typeface="Open Sans" pitchFamily="2" charset="0"/>
                <a:sym typeface="Open Sans" pitchFamily="2" charset="0"/>
              </a:rPr>
              <a:t>一：图像的傅里叶变换</a:t>
            </a:r>
          </a:p>
          <a:p>
            <a:pPr>
              <a:lnSpc>
                <a:spcPct val="150000"/>
              </a:lnSpc>
            </a:pPr>
            <a:r>
              <a:rPr lang="zh-CN" altLang="zh-CN" sz="2000" dirty="0">
                <a:solidFill>
                  <a:schemeClr val="bg1"/>
                </a:solidFill>
              </a:rPr>
              <a:t>图像是由像素点组成的，每个像素点的颜色我们用灰度去衡量。</a:t>
            </a:r>
          </a:p>
          <a:p>
            <a:pPr>
              <a:lnSpc>
                <a:spcPct val="150000"/>
              </a:lnSpc>
            </a:pPr>
            <a:r>
              <a:rPr lang="zh-CN" altLang="zh-CN" sz="2000" dirty="0">
                <a:solidFill>
                  <a:schemeClr val="bg1"/>
                </a:solidFill>
              </a:rPr>
              <a:t>灰度颜色模式就是用</a:t>
            </a:r>
            <a:r>
              <a:rPr lang="en-US" altLang="zh-CN" sz="2000" dirty="0">
                <a:solidFill>
                  <a:schemeClr val="bg1"/>
                </a:solidFill>
              </a:rPr>
              <a:t>0</a:t>
            </a:r>
            <a:r>
              <a:rPr lang="zh-CN" altLang="zh-CN" sz="2000" dirty="0">
                <a:solidFill>
                  <a:schemeClr val="bg1"/>
                </a:solidFill>
              </a:rPr>
              <a:t>到</a:t>
            </a:r>
            <a:r>
              <a:rPr lang="en-US" altLang="zh-CN" sz="2000" dirty="0">
                <a:solidFill>
                  <a:schemeClr val="bg1"/>
                </a:solidFill>
              </a:rPr>
              <a:t>255</a:t>
            </a:r>
            <a:r>
              <a:rPr lang="zh-CN" altLang="zh-CN" sz="2000" dirty="0">
                <a:solidFill>
                  <a:schemeClr val="bg1"/>
                </a:solidFill>
              </a:rPr>
              <a:t>的不同灰度值来表示图像</a:t>
            </a:r>
            <a:r>
              <a:rPr lang="en-US" altLang="zh-CN" sz="2000" dirty="0">
                <a:solidFill>
                  <a:schemeClr val="bg1"/>
                </a:solidFill>
              </a:rPr>
              <a:t>, 0</a:t>
            </a:r>
            <a:r>
              <a:rPr lang="zh-CN" altLang="zh-CN" sz="2000" dirty="0">
                <a:solidFill>
                  <a:schemeClr val="bg1"/>
                </a:solidFill>
              </a:rPr>
              <a:t>表示黑色</a:t>
            </a:r>
            <a:r>
              <a:rPr lang="en-US" altLang="zh-CN" sz="2000" dirty="0">
                <a:solidFill>
                  <a:schemeClr val="bg1"/>
                </a:solidFill>
              </a:rPr>
              <a:t>,255</a:t>
            </a:r>
            <a:r>
              <a:rPr lang="zh-CN" altLang="zh-CN" sz="2000" dirty="0">
                <a:solidFill>
                  <a:schemeClr val="bg1"/>
                </a:solidFill>
              </a:rPr>
              <a:t>表示白色</a:t>
            </a:r>
            <a:r>
              <a:rPr lang="en-US" altLang="zh-CN" sz="2000" dirty="0">
                <a:solidFill>
                  <a:schemeClr val="bg1"/>
                </a:solidFill>
              </a:rPr>
              <a:t>, </a:t>
            </a:r>
            <a:r>
              <a:rPr lang="zh-CN" altLang="zh-CN" sz="2000" dirty="0">
                <a:solidFill>
                  <a:schemeClr val="bg1"/>
                </a:solidFill>
              </a:rPr>
              <a:t>灰度模式可以和彩色模式直接转换</a:t>
            </a:r>
            <a:r>
              <a:rPr lang="en-US" altLang="zh-CN" sz="2000" dirty="0">
                <a:solidFill>
                  <a:schemeClr val="bg1"/>
                </a:solidFill>
              </a:rPr>
              <a:t>. </a:t>
            </a:r>
            <a:endParaRPr lang="zh-CN" altLang="zh-CN" sz="2000" dirty="0">
              <a:solidFill>
                <a:schemeClr val="bg1"/>
              </a:solidFill>
            </a:endParaRPr>
          </a:p>
          <a:p>
            <a:pPr>
              <a:lnSpc>
                <a:spcPct val="150000"/>
              </a:lnSpc>
            </a:pPr>
            <a:r>
              <a:rPr lang="zh-CN" altLang="zh-CN" sz="2000" dirty="0">
                <a:solidFill>
                  <a:schemeClr val="bg1"/>
                </a:solidFill>
              </a:rPr>
              <a:t>图像是一个二维的信号，所以对它进行二维的傅里叶变换，对于</a:t>
            </a:r>
            <a:r>
              <a:rPr lang="en-US" altLang="zh-CN" sz="2000" dirty="0">
                <a:solidFill>
                  <a:schemeClr val="bg1"/>
                </a:solidFill>
              </a:rPr>
              <a:t>M*N</a:t>
            </a:r>
            <a:r>
              <a:rPr lang="zh-CN" altLang="zh-CN" sz="2000" dirty="0">
                <a:solidFill>
                  <a:schemeClr val="bg1"/>
                </a:solidFill>
              </a:rPr>
              <a:t>的一幅图像的离散二维傅里叶变换，公式如下：</a:t>
            </a:r>
          </a:p>
        </p:txBody>
      </p:sp>
      <p:pic>
        <p:nvPicPr>
          <p:cNvPr id="13" name="图片 12">
            <a:extLst>
              <a:ext uri="{FF2B5EF4-FFF2-40B4-BE49-F238E27FC236}">
                <a16:creationId xmlns:a16="http://schemas.microsoft.com/office/drawing/2014/main" id="{A3F098B6-03FD-436A-BA23-7E0DC988E4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3" y="6017002"/>
            <a:ext cx="4604975" cy="890946"/>
          </a:xfrm>
          <a:prstGeom prst="rect">
            <a:avLst/>
          </a:prstGeom>
          <a:noFill/>
          <a:ln>
            <a:noFill/>
          </a:ln>
        </p:spPr>
      </p:pic>
      <p:sp>
        <p:nvSpPr>
          <p:cNvPr id="2" name="矩形 1">
            <a:extLst>
              <a:ext uri="{FF2B5EF4-FFF2-40B4-BE49-F238E27FC236}">
                <a16:creationId xmlns:a16="http://schemas.microsoft.com/office/drawing/2014/main" id="{23E7B097-4940-4CAE-9B67-B4DA88DD5B33}"/>
              </a:ext>
            </a:extLst>
          </p:cNvPr>
          <p:cNvSpPr/>
          <p:nvPr/>
        </p:nvSpPr>
        <p:spPr>
          <a:xfrm>
            <a:off x="6361889" y="1442679"/>
            <a:ext cx="5653937" cy="4189993"/>
          </a:xfrm>
          <a:prstGeom prst="rect">
            <a:avLst/>
          </a:prstGeom>
        </p:spPr>
        <p:txBody>
          <a:bodyPr wrap="square">
            <a:spAutoFit/>
          </a:bodyPr>
          <a:lstStyle/>
          <a:p>
            <a:pPr>
              <a:lnSpc>
                <a:spcPct val="150000"/>
              </a:lnSpc>
              <a:spcAft>
                <a:spcPts val="0"/>
              </a:spcAft>
              <a:buFont typeface="Arial" panose="020B0604020202020204" pitchFamily="34" charset="0"/>
            </a:pPr>
            <a:r>
              <a:rPr lang="zh-CN" altLang="zh-CN" sz="2000" dirty="0">
                <a:solidFill>
                  <a:schemeClr val="bg1"/>
                </a:solidFill>
                <a:latin typeface="Open Sans" pitchFamily="2" charset="0"/>
                <a:ea typeface="宋体" panose="02010600030101010101" pitchFamily="2" charset="-122"/>
                <a:sym typeface="Calibri" panose="020F0502020204030204" pitchFamily="34" charset="0"/>
              </a:rPr>
              <a:t>二：图像中傅立叶变换的物理意义</a:t>
            </a:r>
          </a:p>
          <a:p>
            <a:pPr indent="266700">
              <a:lnSpc>
                <a:spcPct val="150000"/>
              </a:lnSpc>
              <a:spcAft>
                <a:spcPts val="0"/>
              </a:spcAft>
              <a:buFont typeface="Arial" panose="020B0604020202020204" pitchFamily="34" charset="0"/>
            </a:pPr>
            <a:r>
              <a:rPr lang="zh-CN" altLang="zh-CN" sz="2000" dirty="0">
                <a:solidFill>
                  <a:schemeClr val="bg1"/>
                </a:solidFill>
                <a:latin typeface="Open Sans" pitchFamily="2" charset="0"/>
                <a:ea typeface="宋体" panose="02010600030101010101" pitchFamily="2" charset="-122"/>
                <a:sym typeface="Calibri" panose="020F0502020204030204" pitchFamily="34" charset="0"/>
              </a:rPr>
              <a:t>图像的频率是表征图像中灰度变化剧烈程度的指标，是灰度在平面空间上的梯度。</a:t>
            </a:r>
            <a:endParaRPr lang="en-US" altLang="zh-CN" sz="2000" dirty="0">
              <a:solidFill>
                <a:schemeClr val="bg1"/>
              </a:solidFill>
              <a:latin typeface="Open Sans" pitchFamily="2" charset="0"/>
              <a:ea typeface="宋体" panose="02010600030101010101" pitchFamily="2" charset="-122"/>
              <a:sym typeface="Calibri" panose="020F0502020204030204" pitchFamily="34" charset="0"/>
            </a:endParaRPr>
          </a:p>
          <a:p>
            <a:pPr indent="266700">
              <a:lnSpc>
                <a:spcPct val="150000"/>
              </a:lnSpc>
              <a:spcAft>
                <a:spcPts val="0"/>
              </a:spcAft>
              <a:buFont typeface="Arial" panose="020B0604020202020204" pitchFamily="34" charset="0"/>
            </a:pPr>
            <a:r>
              <a:rPr lang="zh-CN" altLang="zh-CN" sz="2000" dirty="0">
                <a:solidFill>
                  <a:schemeClr val="bg1"/>
                </a:solidFill>
                <a:latin typeface="Open Sans" pitchFamily="2" charset="0"/>
                <a:ea typeface="宋体" panose="02010600030101010101" pitchFamily="2" charset="-122"/>
                <a:sym typeface="Calibri" panose="020F0502020204030204" pitchFamily="34" charset="0"/>
              </a:rPr>
              <a:t>如：大面积的沙漠在图像中是一片灰度变化缓慢的区域（颜色变化不剧烈，大致是一个颜色），所以对应的频率值很低；而对于地表属性变换剧烈的边缘区域在图像中是一片灰度变化剧烈的区域，对应的频率值较高。</a:t>
            </a:r>
          </a:p>
          <a:p>
            <a:pPr>
              <a:lnSpc>
                <a:spcPct val="150000"/>
              </a:lnSpc>
              <a:spcAft>
                <a:spcPts val="0"/>
              </a:spcAft>
              <a:buFont typeface="Arial" panose="020B0604020202020204" pitchFamily="34" charset="0"/>
            </a:pPr>
            <a:r>
              <a:rPr lang="en-US" altLang="zh-CN" sz="2000" dirty="0">
                <a:solidFill>
                  <a:schemeClr val="bg1"/>
                </a:solidFill>
                <a:latin typeface="Open Sans" pitchFamily="2" charset="0"/>
                <a:ea typeface="宋体" panose="02010600030101010101" pitchFamily="2" charset="-122"/>
                <a:sym typeface="Calibri" panose="020F0502020204030204" pitchFamily="34" charset="0"/>
              </a:rPr>
              <a:t> </a:t>
            </a:r>
            <a:endParaRPr lang="zh-CN" altLang="zh-CN" sz="2000" dirty="0">
              <a:solidFill>
                <a:schemeClr val="bg1"/>
              </a:solidFill>
              <a:latin typeface="Open Sans" pitchFamily="2" charset="0"/>
              <a:ea typeface="宋体" panose="02010600030101010101" pitchFamily="2" charset="-122"/>
              <a:sym typeface="Calibri" panose="020F0502020204030204" pitchFamily="34" charset="0"/>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grpSp>
        <p:nvGrpSpPr>
          <p:cNvPr id="2" name="组合 1">
            <a:extLst>
              <a:ext uri="{FF2B5EF4-FFF2-40B4-BE49-F238E27FC236}">
                <a16:creationId xmlns:a16="http://schemas.microsoft.com/office/drawing/2014/main" id="{D0F42638-E42A-49A7-A9ED-D85DE0EA4E6B}"/>
              </a:ext>
            </a:extLst>
          </p:cNvPr>
          <p:cNvGrpSpPr/>
          <p:nvPr/>
        </p:nvGrpSpPr>
        <p:grpSpPr>
          <a:xfrm>
            <a:off x="0" y="0"/>
            <a:ext cx="12192000" cy="1245766"/>
            <a:chOff x="152400" y="168275"/>
            <a:chExt cx="12192000" cy="1245766"/>
          </a:xfrm>
        </p:grpSpPr>
        <p:sp>
          <p:nvSpPr>
            <p:cNvPr id="10" name="Rectangle 2">
              <a:extLst>
                <a:ext uri="{FF2B5EF4-FFF2-40B4-BE49-F238E27FC236}">
                  <a16:creationId xmlns:a16="http://schemas.microsoft.com/office/drawing/2014/main" id="{FCACF59E-C277-4BC3-B4B6-9228265FEB35}"/>
                </a:ext>
              </a:extLst>
            </p:cNvPr>
            <p:cNvSpPr>
              <a:spLocks noChangeArrowheads="1"/>
            </p:cNvSpPr>
            <p:nvPr/>
          </p:nvSpPr>
          <p:spPr bwMode="auto">
            <a:xfrm>
              <a:off x="152400" y="168275"/>
              <a:ext cx="12192000" cy="1245766"/>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1" name="Oval 7">
              <a:extLst>
                <a:ext uri="{FF2B5EF4-FFF2-40B4-BE49-F238E27FC236}">
                  <a16:creationId xmlns:a16="http://schemas.microsoft.com/office/drawing/2014/main" id="{2C7F6C44-55AD-4E2C-B594-64C12A3B0CE0}"/>
                </a:ext>
              </a:extLst>
            </p:cNvPr>
            <p:cNvSpPr>
              <a:spLocks noChangeArrowheads="1"/>
            </p:cNvSpPr>
            <p:nvPr/>
          </p:nvSpPr>
          <p:spPr bwMode="auto">
            <a:xfrm>
              <a:off x="415925" y="2952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chemeClr val="bg1"/>
                  </a:solidFill>
                  <a:latin typeface="Simple-Line-Icons" pitchFamily="2" charset="2"/>
                  <a:sym typeface="Simple-Line-Icons" pitchFamily="2" charset="2"/>
                </a:rPr>
                <a:t></a:t>
              </a:r>
              <a:endParaRPr lang="en-US" altLang="zh-CN">
                <a:solidFill>
                  <a:schemeClr val="bg1"/>
                </a:solidFill>
              </a:endParaRPr>
            </a:p>
          </p:txBody>
        </p:sp>
        <p:sp>
          <p:nvSpPr>
            <p:cNvPr id="13" name="TextBox 1">
              <a:extLst>
                <a:ext uri="{FF2B5EF4-FFF2-40B4-BE49-F238E27FC236}">
                  <a16:creationId xmlns:a16="http://schemas.microsoft.com/office/drawing/2014/main" id="{11F8B146-1FB9-49E3-8171-C852E720BF41}"/>
                </a:ext>
              </a:extLst>
            </p:cNvPr>
            <p:cNvSpPr>
              <a:spLocks noChangeArrowheads="1"/>
            </p:cNvSpPr>
            <p:nvPr/>
          </p:nvSpPr>
          <p:spPr bwMode="auto">
            <a:xfrm>
              <a:off x="1371600" y="2889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chemeClr val="bg1"/>
                  </a:solidFill>
                  <a:latin typeface="Open Sans" pitchFamily="2" charset="0"/>
                  <a:sym typeface="Open Sans" pitchFamily="2" charset="0"/>
                </a:rPr>
                <a:t>Digital | Signal | Processing</a:t>
              </a:r>
            </a:p>
          </p:txBody>
        </p:sp>
        <p:sp>
          <p:nvSpPr>
            <p:cNvPr id="14" name="TextBox 11">
              <a:extLst>
                <a:ext uri="{FF2B5EF4-FFF2-40B4-BE49-F238E27FC236}">
                  <a16:creationId xmlns:a16="http://schemas.microsoft.com/office/drawing/2014/main" id="{0C6AF622-ED54-4CB2-B2AE-7C79EDC0FB09}"/>
                </a:ext>
              </a:extLst>
            </p:cNvPr>
            <p:cNvSpPr>
              <a:spLocks noChangeArrowheads="1"/>
            </p:cNvSpPr>
            <p:nvPr/>
          </p:nvSpPr>
          <p:spPr bwMode="auto">
            <a:xfrm>
              <a:off x="1384301" y="9353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chemeClr val="bg1"/>
                  </a:solidFill>
                  <a:latin typeface="Open Sans" pitchFamily="2" charset="0"/>
                  <a:sym typeface="Open Sans" pitchFamily="2" charset="0"/>
                </a:rPr>
                <a:t>PHOTO&amp;PROCESSING</a:t>
              </a:r>
              <a:endParaRPr lang="zh-CN" altLang="en-US" sz="1800" dirty="0">
                <a:solidFill>
                  <a:schemeClr val="bg1"/>
                </a:solidFill>
                <a:latin typeface="Arial" panose="020B0604020202020204" pitchFamily="34" charset="0"/>
              </a:endParaRPr>
            </a:p>
          </p:txBody>
        </p:sp>
      </p:grpSp>
      <p:pic>
        <p:nvPicPr>
          <p:cNvPr id="16" name="图片 15">
            <a:extLst>
              <a:ext uri="{FF2B5EF4-FFF2-40B4-BE49-F238E27FC236}">
                <a16:creationId xmlns:a16="http://schemas.microsoft.com/office/drawing/2014/main" id="{28D5BE6D-E459-424D-954A-1ED870C2D6EE}"/>
              </a:ext>
            </a:extLst>
          </p:cNvPr>
          <p:cNvPicPr/>
          <p:nvPr/>
        </p:nvPicPr>
        <p:blipFill>
          <a:blip r:embed="rId2">
            <a:extLst>
              <a:ext uri="{28A0092B-C50C-407E-A947-70E740481C1C}">
                <a14:useLocalDpi xmlns:a14="http://schemas.microsoft.com/office/drawing/2010/main" val="0"/>
              </a:ext>
            </a:extLst>
          </a:blip>
          <a:stretch>
            <a:fillRect/>
          </a:stretch>
        </p:blipFill>
        <p:spPr>
          <a:xfrm>
            <a:off x="1450202" y="2905045"/>
            <a:ext cx="8217049" cy="2245690"/>
          </a:xfrm>
          <a:prstGeom prst="rect">
            <a:avLst/>
          </a:prstGeom>
        </p:spPr>
      </p:pic>
      <p:sp>
        <p:nvSpPr>
          <p:cNvPr id="4" name="矩形 3">
            <a:extLst>
              <a:ext uri="{FF2B5EF4-FFF2-40B4-BE49-F238E27FC236}">
                <a16:creationId xmlns:a16="http://schemas.microsoft.com/office/drawing/2014/main" id="{090F0B04-12DA-4D13-8D1C-735E632A20E0}"/>
              </a:ext>
            </a:extLst>
          </p:cNvPr>
          <p:cNvSpPr/>
          <p:nvPr/>
        </p:nvSpPr>
        <p:spPr>
          <a:xfrm>
            <a:off x="1013893" y="2044824"/>
            <a:ext cx="4544834" cy="400110"/>
          </a:xfrm>
          <a:prstGeom prst="rect">
            <a:avLst/>
          </a:prstGeom>
        </p:spPr>
        <p:txBody>
          <a:bodyPr wrap="non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水印的提取不过是添加的一个逆过程：</a:t>
            </a:r>
          </a:p>
        </p:txBody>
      </p:sp>
    </p:spTree>
    <p:extLst>
      <p:ext uri="{BB962C8B-B14F-4D97-AF65-F5344CB8AC3E}">
        <p14:creationId xmlns:p14="http://schemas.microsoft.com/office/powerpoint/2010/main" val="282167423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grpSp>
        <p:nvGrpSpPr>
          <p:cNvPr id="2" name="组合 1">
            <a:extLst>
              <a:ext uri="{FF2B5EF4-FFF2-40B4-BE49-F238E27FC236}">
                <a16:creationId xmlns:a16="http://schemas.microsoft.com/office/drawing/2014/main" id="{D0F42638-E42A-49A7-A9ED-D85DE0EA4E6B}"/>
              </a:ext>
            </a:extLst>
          </p:cNvPr>
          <p:cNvGrpSpPr/>
          <p:nvPr/>
        </p:nvGrpSpPr>
        <p:grpSpPr>
          <a:xfrm>
            <a:off x="0" y="0"/>
            <a:ext cx="12192000" cy="1245766"/>
            <a:chOff x="152400" y="168275"/>
            <a:chExt cx="12192000" cy="1245766"/>
          </a:xfrm>
        </p:grpSpPr>
        <p:sp>
          <p:nvSpPr>
            <p:cNvPr id="10" name="Rectangle 2">
              <a:extLst>
                <a:ext uri="{FF2B5EF4-FFF2-40B4-BE49-F238E27FC236}">
                  <a16:creationId xmlns:a16="http://schemas.microsoft.com/office/drawing/2014/main" id="{FCACF59E-C277-4BC3-B4B6-9228265FEB35}"/>
                </a:ext>
              </a:extLst>
            </p:cNvPr>
            <p:cNvSpPr>
              <a:spLocks noChangeArrowheads="1"/>
            </p:cNvSpPr>
            <p:nvPr/>
          </p:nvSpPr>
          <p:spPr bwMode="auto">
            <a:xfrm>
              <a:off x="152400" y="168275"/>
              <a:ext cx="12192000" cy="1245766"/>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1" name="Oval 7">
              <a:extLst>
                <a:ext uri="{FF2B5EF4-FFF2-40B4-BE49-F238E27FC236}">
                  <a16:creationId xmlns:a16="http://schemas.microsoft.com/office/drawing/2014/main" id="{2C7F6C44-55AD-4E2C-B594-64C12A3B0CE0}"/>
                </a:ext>
              </a:extLst>
            </p:cNvPr>
            <p:cNvSpPr>
              <a:spLocks noChangeArrowheads="1"/>
            </p:cNvSpPr>
            <p:nvPr/>
          </p:nvSpPr>
          <p:spPr bwMode="auto">
            <a:xfrm>
              <a:off x="415925" y="2952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chemeClr val="bg1"/>
                  </a:solidFill>
                  <a:latin typeface="Simple-Line-Icons" pitchFamily="2" charset="2"/>
                  <a:sym typeface="Simple-Line-Icons" pitchFamily="2" charset="2"/>
                </a:rPr>
                <a:t></a:t>
              </a:r>
              <a:endParaRPr lang="en-US" altLang="zh-CN">
                <a:solidFill>
                  <a:schemeClr val="bg1"/>
                </a:solidFill>
              </a:endParaRPr>
            </a:p>
          </p:txBody>
        </p:sp>
        <p:sp>
          <p:nvSpPr>
            <p:cNvPr id="13" name="TextBox 1">
              <a:extLst>
                <a:ext uri="{FF2B5EF4-FFF2-40B4-BE49-F238E27FC236}">
                  <a16:creationId xmlns:a16="http://schemas.microsoft.com/office/drawing/2014/main" id="{11F8B146-1FB9-49E3-8171-C852E720BF41}"/>
                </a:ext>
              </a:extLst>
            </p:cNvPr>
            <p:cNvSpPr>
              <a:spLocks noChangeArrowheads="1"/>
            </p:cNvSpPr>
            <p:nvPr/>
          </p:nvSpPr>
          <p:spPr bwMode="auto">
            <a:xfrm>
              <a:off x="1371600" y="2889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chemeClr val="bg1"/>
                  </a:solidFill>
                  <a:latin typeface="Open Sans" pitchFamily="2" charset="0"/>
                  <a:sym typeface="Open Sans" pitchFamily="2" charset="0"/>
                </a:rPr>
                <a:t>Digital | Signal | Processing</a:t>
              </a:r>
            </a:p>
          </p:txBody>
        </p:sp>
        <p:sp>
          <p:nvSpPr>
            <p:cNvPr id="14" name="TextBox 11">
              <a:extLst>
                <a:ext uri="{FF2B5EF4-FFF2-40B4-BE49-F238E27FC236}">
                  <a16:creationId xmlns:a16="http://schemas.microsoft.com/office/drawing/2014/main" id="{0C6AF622-ED54-4CB2-B2AE-7C79EDC0FB09}"/>
                </a:ext>
              </a:extLst>
            </p:cNvPr>
            <p:cNvSpPr>
              <a:spLocks noChangeArrowheads="1"/>
            </p:cNvSpPr>
            <p:nvPr/>
          </p:nvSpPr>
          <p:spPr bwMode="auto">
            <a:xfrm>
              <a:off x="1384301" y="9353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chemeClr val="bg1"/>
                  </a:solidFill>
                  <a:latin typeface="Open Sans" pitchFamily="2" charset="0"/>
                  <a:sym typeface="Open Sans" pitchFamily="2" charset="0"/>
                </a:rPr>
                <a:t>PHOTO&amp;PROCESSING</a:t>
              </a:r>
              <a:endParaRPr lang="zh-CN" altLang="en-US" sz="1800" dirty="0">
                <a:solidFill>
                  <a:schemeClr val="bg1"/>
                </a:solidFill>
                <a:latin typeface="Arial" panose="020B0604020202020204" pitchFamily="34" charset="0"/>
              </a:endParaRPr>
            </a:p>
          </p:txBody>
        </p:sp>
      </p:grpSp>
      <p:sp>
        <p:nvSpPr>
          <p:cNvPr id="3" name="Rectangle 2">
            <a:extLst>
              <a:ext uri="{FF2B5EF4-FFF2-40B4-BE49-F238E27FC236}">
                <a16:creationId xmlns:a16="http://schemas.microsoft.com/office/drawing/2014/main" id="{4A810E10-E0BA-4BB6-A6AD-F13EF3F45C09}"/>
              </a:ext>
            </a:extLst>
          </p:cNvPr>
          <p:cNvSpPr>
            <a:spLocks noChangeArrowheads="1"/>
          </p:cNvSpPr>
          <p:nvPr/>
        </p:nvSpPr>
        <p:spPr bwMode="auto">
          <a:xfrm>
            <a:off x="567159" y="16667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图片 4">
            <a:extLst>
              <a:ext uri="{FF2B5EF4-FFF2-40B4-BE49-F238E27FC236}">
                <a16:creationId xmlns:a16="http://schemas.microsoft.com/office/drawing/2014/main" id="{B5B3D796-B0DF-48D1-BF49-F0FBA770F5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720" r="-728"/>
          <a:stretch/>
        </p:blipFill>
        <p:spPr bwMode="auto">
          <a:xfrm>
            <a:off x="-1" y="2013995"/>
            <a:ext cx="12280739" cy="42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2D5FB70-FA4C-4368-9F88-2CC1F366E65C}"/>
              </a:ext>
            </a:extLst>
          </p:cNvPr>
          <p:cNvSpPr>
            <a:spLocks noChangeArrowheads="1"/>
          </p:cNvSpPr>
          <p:nvPr/>
        </p:nvSpPr>
        <p:spPr bwMode="auto">
          <a:xfrm>
            <a:off x="1995091" y="1519821"/>
            <a:ext cx="80329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最终的效果如上，所加水印只是包含了图像的一部份区域，即提取出了水印。</a:t>
            </a:r>
            <a:endParaRPr kumimoji="0" lang="zh-CN" altLang="zh-CN"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50633"/>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8">
            <a:extLst>
              <a:ext uri="{FF2B5EF4-FFF2-40B4-BE49-F238E27FC236}">
                <a16:creationId xmlns:a16="http://schemas.microsoft.com/office/drawing/2014/main" id="{9E434DD2-5170-4D43-9E32-EF29E9A93349}"/>
              </a:ext>
            </a:extLst>
          </p:cNvPr>
          <p:cNvSpPr>
            <a:spLocks noChangeArrowheads="1"/>
          </p:cNvSpPr>
          <p:nvPr/>
        </p:nvSpPr>
        <p:spPr bwMode="auto">
          <a:xfrm>
            <a:off x="3754438" y="2690813"/>
            <a:ext cx="4683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7200">
                <a:solidFill>
                  <a:srgbClr val="3F3F3F"/>
                </a:solidFill>
                <a:latin typeface="GeosansLight" pitchFamily="2" charset="0"/>
                <a:sym typeface="GeosansLight" pitchFamily="2" charset="0"/>
              </a:rPr>
              <a:t>THANK YOU</a:t>
            </a:r>
          </a:p>
        </p:txBody>
      </p:sp>
      <p:sp>
        <p:nvSpPr>
          <p:cNvPr id="43011" name="TextBox 9">
            <a:extLst>
              <a:ext uri="{FF2B5EF4-FFF2-40B4-BE49-F238E27FC236}">
                <a16:creationId xmlns:a16="http://schemas.microsoft.com/office/drawing/2014/main" id="{1F9A961B-FED2-427E-BF60-557C3E720053}"/>
              </a:ext>
            </a:extLst>
          </p:cNvPr>
          <p:cNvSpPr>
            <a:spLocks noChangeArrowheads="1"/>
          </p:cNvSpPr>
          <p:nvPr/>
        </p:nvSpPr>
        <p:spPr bwMode="auto">
          <a:xfrm>
            <a:off x="5094988" y="3752463"/>
            <a:ext cx="2002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200" dirty="0">
                <a:solidFill>
                  <a:srgbClr val="3F3F3F"/>
                </a:solidFill>
                <a:latin typeface="Open Sans" pitchFamily="2" charset="0"/>
                <a:sym typeface="Open Sans" pitchFamily="2" charset="0"/>
              </a:rPr>
              <a:t>Digital | Signal | Processing</a:t>
            </a:r>
          </a:p>
        </p:txBody>
      </p:sp>
      <p:sp>
        <p:nvSpPr>
          <p:cNvPr id="4" name="TextBox 3">
            <a:extLst>
              <a:ext uri="{FF2B5EF4-FFF2-40B4-BE49-F238E27FC236}">
                <a16:creationId xmlns:a16="http://schemas.microsoft.com/office/drawing/2014/main" id="{4D4768BF-5B40-4F88-B8C2-714D44F74F10}"/>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5" name="Rectangle 5">
            <a:extLst>
              <a:ext uri="{FF2B5EF4-FFF2-40B4-BE49-F238E27FC236}">
                <a16:creationId xmlns:a16="http://schemas.microsoft.com/office/drawing/2014/main" id="{1B8425D3-76C5-4030-AE44-9A8BC3782C58}"/>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124ADC86-359F-42C1-8D7F-BB9D898FE8D2}"/>
              </a:ext>
            </a:extLst>
          </p:cNvPr>
          <p:cNvSpPr>
            <a:spLocks noChangeArrowheads="1"/>
          </p:cNvSpPr>
          <p:nvPr/>
        </p:nvSpPr>
        <p:spPr bwMode="auto">
          <a:xfrm>
            <a:off x="11306175" y="6472238"/>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595959"/>
                </a:solidFill>
                <a:latin typeface="Simple-Line-Icons" pitchFamily="2" charset="2"/>
                <a:sym typeface="Simple-Line-Icons" pitchFamily="2" charset="2"/>
              </a:rPr>
              <a:t> </a:t>
            </a:r>
            <a:endParaRPr lang="en-US" altLang="zh-CN" sz="1800">
              <a:solidFill>
                <a:srgbClr val="595959"/>
              </a:solidFill>
            </a:endParaRPr>
          </a:p>
        </p:txBody>
      </p:sp>
      <p:sp>
        <p:nvSpPr>
          <p:cNvPr id="14343" name="Rectangle 4">
            <a:extLst>
              <a:ext uri="{FF2B5EF4-FFF2-40B4-BE49-F238E27FC236}">
                <a16:creationId xmlns:a16="http://schemas.microsoft.com/office/drawing/2014/main" id="{DABF3E96-DF59-4B0C-8073-1A4F2C4A04B3}"/>
              </a:ext>
            </a:extLst>
          </p:cNvPr>
          <p:cNvSpPr>
            <a:spLocks noChangeArrowheads="1"/>
          </p:cNvSpPr>
          <p:nvPr/>
        </p:nvSpPr>
        <p:spPr bwMode="auto">
          <a:xfrm>
            <a:off x="0" y="0"/>
            <a:ext cx="4252913" cy="68580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pic>
        <p:nvPicPr>
          <p:cNvPr id="26" name="图片 25">
            <a:extLst>
              <a:ext uri="{FF2B5EF4-FFF2-40B4-BE49-F238E27FC236}">
                <a16:creationId xmlns:a16="http://schemas.microsoft.com/office/drawing/2014/main" id="{46606AB6-6A94-453A-AE28-CFAFAB6D3E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52913" y="477888"/>
            <a:ext cx="7939087" cy="5902223"/>
          </a:xfrm>
          <a:prstGeom prst="rect">
            <a:avLst/>
          </a:prstGeom>
          <a:noFill/>
          <a:ln>
            <a:noFill/>
          </a:ln>
        </p:spPr>
      </p:pic>
      <p:sp>
        <p:nvSpPr>
          <p:cNvPr id="2" name="矩形 1">
            <a:extLst>
              <a:ext uri="{FF2B5EF4-FFF2-40B4-BE49-F238E27FC236}">
                <a16:creationId xmlns:a16="http://schemas.microsoft.com/office/drawing/2014/main" id="{CD048228-B0D1-403A-97D6-D66887D759B5}"/>
              </a:ext>
            </a:extLst>
          </p:cNvPr>
          <p:cNvSpPr/>
          <p:nvPr/>
        </p:nvSpPr>
        <p:spPr>
          <a:xfrm>
            <a:off x="106673" y="-8249"/>
            <a:ext cx="4039565" cy="4828373"/>
          </a:xfrm>
          <a:prstGeom prst="rect">
            <a:avLst/>
          </a:prstGeom>
        </p:spPr>
        <p:txBody>
          <a:bodyPr wrap="square">
            <a:spAutoFit/>
          </a:bodyPr>
          <a:lstStyle/>
          <a:p>
            <a:pPr algn="just">
              <a:lnSpc>
                <a:spcPct val="250000"/>
              </a:lnSpc>
              <a:spcAft>
                <a:spcPts val="0"/>
              </a:spcAft>
            </a:pPr>
            <a:r>
              <a:rPr lang="zh-CN" altLang="zh-CN" b="1" kern="100" dirty="0">
                <a:latin typeface="等线" panose="02010600030101010101" pitchFamily="2" charset="-122"/>
                <a:cs typeface="Times New Roman" panose="02020603050405020304" pitchFamily="18" charset="0"/>
              </a:rPr>
              <a:t>三：图像的物理意义</a:t>
            </a:r>
            <a:endParaRPr lang="zh-CN" altLang="zh-CN" sz="1400" kern="100" dirty="0">
              <a:latin typeface="等线" panose="02010600030101010101" pitchFamily="2" charset="-122"/>
              <a:cs typeface="Times New Roman" panose="02020603050405020304" pitchFamily="18" charset="0"/>
            </a:endParaRPr>
          </a:p>
          <a:p>
            <a:pPr indent="266700" algn="just">
              <a:lnSpc>
                <a:spcPct val="250000"/>
              </a:lnSpc>
              <a:spcAft>
                <a:spcPts val="0"/>
              </a:spcAft>
            </a:pPr>
            <a:r>
              <a:rPr lang="zh-CN" altLang="zh-CN" kern="100" dirty="0">
                <a:latin typeface="等线" panose="02010600030101010101" pitchFamily="2" charset="-122"/>
                <a:cs typeface="Times New Roman" panose="02020603050405020304" pitchFamily="18" charset="0"/>
              </a:rPr>
              <a:t>我们对于图像做傅里叶变换，然后可以得到下面的两幅图。</a:t>
            </a:r>
            <a:endParaRPr lang="zh-CN" altLang="zh-CN" sz="1400" kern="100" dirty="0">
              <a:latin typeface="等线" panose="02010600030101010101" pitchFamily="2" charset="-122"/>
              <a:cs typeface="Times New Roman" panose="02020603050405020304" pitchFamily="18" charset="0"/>
            </a:endParaRPr>
          </a:p>
          <a:p>
            <a:pPr indent="266700" algn="just">
              <a:lnSpc>
                <a:spcPct val="250000"/>
              </a:lnSpc>
              <a:spcAft>
                <a:spcPts val="0"/>
              </a:spcAft>
            </a:pPr>
            <a:r>
              <a:rPr lang="zh-CN" altLang="zh-CN" kern="100" dirty="0">
                <a:latin typeface="等线" panose="02010600030101010101" pitchFamily="2" charset="-122"/>
                <a:cs typeface="Times New Roman" panose="02020603050405020304" pitchFamily="18" charset="0"/>
              </a:rPr>
              <a:t>左侧的图是去掉相位信息的频谱图。右侧是有相位的频谱图。由于左侧的图像更加直观，我们常用左侧的图像进行分析。</a:t>
            </a:r>
            <a:endParaRPr lang="zh-CN" altLang="zh-CN" sz="1400" kern="100" dirty="0">
              <a:latin typeface="等线" panose="02010600030101010101" pitchFamily="2" charset="-122"/>
              <a:cs typeface="Times New Roman" panose="02020603050405020304" pitchFamily="18" charset="0"/>
            </a:endParaRPr>
          </a:p>
        </p:txBody>
      </p:sp>
      <p:pic>
        <p:nvPicPr>
          <p:cNvPr id="29" name="图片 28">
            <a:extLst>
              <a:ext uri="{FF2B5EF4-FFF2-40B4-BE49-F238E27FC236}">
                <a16:creationId xmlns:a16="http://schemas.microsoft.com/office/drawing/2014/main" id="{75385090-FFBA-41A7-9DE4-C5DD14BCEF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52911" y="563101"/>
            <a:ext cx="7932594" cy="5817010"/>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0" y="2057072"/>
            <a:ext cx="12192000" cy="4476998"/>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pic>
        <p:nvPicPr>
          <p:cNvPr id="13" name="图片 12">
            <a:extLst>
              <a:ext uri="{FF2B5EF4-FFF2-40B4-BE49-F238E27FC236}">
                <a16:creationId xmlns:a16="http://schemas.microsoft.com/office/drawing/2014/main" id="{47D37D50-F641-4F77-B126-DD095730E2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6175" y="3091835"/>
            <a:ext cx="8979650" cy="3442235"/>
          </a:xfrm>
          <a:prstGeom prst="rect">
            <a:avLst/>
          </a:prstGeom>
          <a:noFill/>
          <a:ln>
            <a:noFill/>
          </a:ln>
        </p:spPr>
      </p:pic>
      <p:sp>
        <p:nvSpPr>
          <p:cNvPr id="4" name="矩形 3">
            <a:extLst>
              <a:ext uri="{FF2B5EF4-FFF2-40B4-BE49-F238E27FC236}">
                <a16:creationId xmlns:a16="http://schemas.microsoft.com/office/drawing/2014/main" id="{C8DECD32-25A3-43B3-8538-8415D78EDB6A}"/>
              </a:ext>
            </a:extLst>
          </p:cNvPr>
          <p:cNvSpPr/>
          <p:nvPr/>
        </p:nvSpPr>
        <p:spPr>
          <a:xfrm>
            <a:off x="1141413" y="1058713"/>
            <a:ext cx="6096000" cy="968791"/>
          </a:xfrm>
          <a:prstGeom prst="rect">
            <a:avLst/>
          </a:prstGeom>
        </p:spPr>
        <p:txBody>
          <a:bodyPr>
            <a:spAutoFit/>
          </a:bodyPr>
          <a:lstStyle/>
          <a:p>
            <a:pPr marL="342900" indent="-342900" algn="just">
              <a:lnSpc>
                <a:spcPct val="150000"/>
              </a:lnSpc>
              <a:spcAft>
                <a:spcPts val="0"/>
              </a:spcAft>
              <a:buFont typeface="Arial" panose="020B0604020202020204" pitchFamily="34" charset="0"/>
              <a:buChar char="•"/>
            </a:pPr>
            <a:r>
              <a:rPr lang="zh-CN" altLang="zh-CN" sz="2000" b="1" kern="100" dirty="0">
                <a:latin typeface="等线" panose="02010600030101010101" pitchFamily="2" charset="-122"/>
                <a:cs typeface="Times New Roman" panose="02020603050405020304" pitchFamily="18" charset="0"/>
              </a:rPr>
              <a:t>低通滤波器可以通过低频分量，滤出高频分量</a:t>
            </a:r>
            <a:r>
              <a:rPr lang="zh-CN" altLang="en-US" sz="2000" b="1" kern="100" dirty="0">
                <a:latin typeface="等线" panose="02010600030101010101" pitchFamily="2" charset="-122"/>
                <a:cs typeface="Times New Roman" panose="02020603050405020304" pitchFamily="18" charset="0"/>
              </a:rPr>
              <a:t>。</a:t>
            </a:r>
            <a:endParaRPr lang="en-US" altLang="zh-CN" sz="2000" b="1" kern="100" dirty="0">
              <a:latin typeface="等线" panose="02010600030101010101" pitchFamily="2" charset="-122"/>
              <a:cs typeface="Times New Roman" panose="02020603050405020304" pitchFamily="18" charset="0"/>
            </a:endParaRPr>
          </a:p>
          <a:p>
            <a:pPr marL="342900" indent="-342900" algn="just">
              <a:lnSpc>
                <a:spcPct val="150000"/>
              </a:lnSpc>
              <a:spcAft>
                <a:spcPts val="0"/>
              </a:spcAft>
              <a:buFont typeface="Arial" panose="020B0604020202020204" pitchFamily="34" charset="0"/>
              <a:buChar char="•"/>
            </a:pPr>
            <a:r>
              <a:rPr lang="zh-CN" altLang="zh-CN" sz="2000" b="1" kern="100" dirty="0">
                <a:solidFill>
                  <a:srgbClr val="FF0000"/>
                </a:solidFill>
                <a:latin typeface="等线" panose="02010600030101010101" pitchFamily="2" charset="-122"/>
                <a:cs typeface="Times New Roman" panose="02020603050405020304" pitchFamily="18" charset="0"/>
              </a:rPr>
              <a:t>低频分量指图像的变化不大的部分</a:t>
            </a:r>
            <a:r>
              <a:rPr lang="zh-CN" altLang="zh-CN" sz="2000" b="1" kern="100" dirty="0">
                <a:latin typeface="等线" panose="02010600030101010101" pitchFamily="2" charset="-122"/>
                <a:cs typeface="Times New Roman" panose="02020603050405020304" pitchFamily="18" charset="0"/>
              </a:rPr>
              <a:t>；</a:t>
            </a:r>
            <a:endParaRPr lang="en-US" altLang="zh-CN" sz="2000" b="1" kern="100" dirty="0">
              <a:latin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7BB72E83-B9E5-418E-B265-1C5B8B18935F}"/>
              </a:ext>
            </a:extLst>
          </p:cNvPr>
          <p:cNvSpPr/>
          <p:nvPr/>
        </p:nvSpPr>
        <p:spPr>
          <a:xfrm>
            <a:off x="2635548" y="2065454"/>
            <a:ext cx="9203730" cy="968791"/>
          </a:xfrm>
          <a:prstGeom prst="rect">
            <a:avLst/>
          </a:prstGeom>
        </p:spPr>
        <p:txBody>
          <a:bodyPr wrap="square">
            <a:spAutoFit/>
          </a:bodyPr>
          <a:lstStyle/>
          <a:p>
            <a:pPr lvl="0" algn="just">
              <a:lnSpc>
                <a:spcPct val="150000"/>
              </a:lnSpc>
              <a:spcAft>
                <a:spcPts val="0"/>
              </a:spcAft>
            </a:pPr>
            <a:r>
              <a:rPr lang="zh-CN" altLang="zh-CN" sz="2000" b="1" kern="100" dirty="0">
                <a:latin typeface="等线" panose="02010600030101010101" pitchFamily="2" charset="-122"/>
                <a:cs typeface="Times New Roman" panose="02020603050405020304" pitchFamily="18" charset="0"/>
              </a:rPr>
              <a:t>（通过低通滤波器）如果只保留图像的</a:t>
            </a:r>
            <a:r>
              <a:rPr lang="zh-CN" altLang="zh-CN" sz="2000" b="1" kern="100" dirty="0">
                <a:solidFill>
                  <a:srgbClr val="FF0000"/>
                </a:solidFill>
                <a:latin typeface="等线" panose="02010600030101010101" pitchFamily="2" charset="-122"/>
                <a:cs typeface="Times New Roman" panose="02020603050405020304" pitchFamily="18" charset="0"/>
              </a:rPr>
              <a:t>中心点</a:t>
            </a:r>
            <a:r>
              <a:rPr lang="zh-CN" altLang="zh-CN" sz="2000" b="1" kern="100" dirty="0">
                <a:latin typeface="等线" panose="02010600030101010101" pitchFamily="2" charset="-122"/>
                <a:cs typeface="Times New Roman" panose="02020603050405020304" pitchFamily="18" charset="0"/>
              </a:rPr>
              <a:t>（低频部分）</a:t>
            </a:r>
            <a:endParaRPr lang="en-US" altLang="zh-CN" sz="2000" b="1" kern="100" dirty="0">
              <a:latin typeface="等线" panose="02010600030101010101" pitchFamily="2" charset="-122"/>
              <a:cs typeface="Times New Roman" panose="02020603050405020304" pitchFamily="18" charset="0"/>
            </a:endParaRPr>
          </a:p>
          <a:p>
            <a:pPr lvl="0" algn="just">
              <a:lnSpc>
                <a:spcPct val="150000"/>
              </a:lnSpc>
              <a:spcAft>
                <a:spcPts val="0"/>
              </a:spcAft>
            </a:pPr>
            <a:r>
              <a:rPr lang="zh-CN" altLang="zh-CN" sz="2000" b="1" kern="100" dirty="0">
                <a:latin typeface="等线" panose="02010600030101010101" pitchFamily="2" charset="-122"/>
                <a:cs typeface="Times New Roman" panose="02020603050405020304" pitchFamily="18" charset="0"/>
              </a:rPr>
              <a:t>则图像的细节会丢失，大致轮廓还在，不同区域会有不同的灰度。</a:t>
            </a:r>
            <a:endParaRPr lang="zh-CN" altLang="zh-CN" sz="1600" b="1"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163361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0" y="2057072"/>
            <a:ext cx="12192000" cy="4476998"/>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sp>
        <p:nvSpPr>
          <p:cNvPr id="14" name="矩形 13">
            <a:extLst>
              <a:ext uri="{FF2B5EF4-FFF2-40B4-BE49-F238E27FC236}">
                <a16:creationId xmlns:a16="http://schemas.microsoft.com/office/drawing/2014/main" id="{298DDA53-F3FE-437A-8A93-AF54017AC76F}"/>
              </a:ext>
            </a:extLst>
          </p:cNvPr>
          <p:cNvSpPr/>
          <p:nvPr/>
        </p:nvSpPr>
        <p:spPr>
          <a:xfrm>
            <a:off x="1141413" y="1058713"/>
            <a:ext cx="8390331" cy="968791"/>
          </a:xfrm>
          <a:prstGeom prst="rect">
            <a:avLst/>
          </a:prstGeom>
        </p:spPr>
        <p:txBody>
          <a:bodyPr wrap="square">
            <a:spAutoFit/>
          </a:bodyPr>
          <a:lstStyle/>
          <a:p>
            <a:pPr marL="342900" indent="-342900" algn="just">
              <a:lnSpc>
                <a:spcPct val="150000"/>
              </a:lnSpc>
              <a:spcAft>
                <a:spcPts val="0"/>
              </a:spcAft>
              <a:buFont typeface="Arial" panose="020B0604020202020204" pitchFamily="34" charset="0"/>
              <a:buChar char="•"/>
            </a:pPr>
            <a:r>
              <a:rPr lang="zh-CN" altLang="zh-CN" sz="2000" b="1" kern="100" dirty="0">
                <a:latin typeface="等线" panose="02010600030101010101" pitchFamily="2" charset="-122"/>
                <a:cs typeface="Times New Roman" panose="02020603050405020304" pitchFamily="18" charset="0"/>
              </a:rPr>
              <a:t>高通滤波器可以通过高频分量，滤出低频分量</a:t>
            </a:r>
            <a:r>
              <a:rPr lang="zh-CN" altLang="en-US" sz="2000" b="1" kern="100" dirty="0">
                <a:latin typeface="等线" panose="02010600030101010101" pitchFamily="2" charset="-122"/>
                <a:cs typeface="Times New Roman" panose="02020603050405020304" pitchFamily="18" charset="0"/>
              </a:rPr>
              <a:t>。</a:t>
            </a:r>
            <a:endParaRPr lang="en-US" altLang="zh-CN" sz="2000" b="1" kern="100" dirty="0">
              <a:latin typeface="等线" panose="02010600030101010101" pitchFamily="2" charset="-122"/>
              <a:cs typeface="Times New Roman" panose="02020603050405020304" pitchFamily="18" charset="0"/>
            </a:endParaRPr>
          </a:p>
          <a:p>
            <a:pPr marL="342900" indent="-342900" algn="just">
              <a:lnSpc>
                <a:spcPct val="150000"/>
              </a:lnSpc>
              <a:spcAft>
                <a:spcPts val="0"/>
              </a:spcAft>
              <a:buFont typeface="Arial" panose="020B0604020202020204" pitchFamily="34" charset="0"/>
              <a:buChar char="•"/>
            </a:pPr>
            <a:r>
              <a:rPr lang="zh-CN" altLang="zh-CN" sz="2000" b="1" kern="100" dirty="0">
                <a:solidFill>
                  <a:srgbClr val="FF0000"/>
                </a:solidFill>
                <a:latin typeface="等线" panose="02010600030101010101" pitchFamily="2" charset="-122"/>
                <a:cs typeface="Times New Roman" panose="02020603050405020304" pitchFamily="18" charset="0"/>
              </a:rPr>
              <a:t>高频分量指图像变化较大的部分</a:t>
            </a:r>
            <a:r>
              <a:rPr lang="zh-CN" altLang="zh-CN" sz="2000" b="1" kern="100" dirty="0">
                <a:latin typeface="等线" panose="02010600030101010101" pitchFamily="2" charset="-122"/>
                <a:cs typeface="Times New Roman" panose="02020603050405020304" pitchFamily="18" charset="0"/>
              </a:rPr>
              <a:t>，</a:t>
            </a:r>
            <a:r>
              <a:rPr lang="zh-CN" altLang="zh-CN" sz="2000" b="1" kern="100" dirty="0">
                <a:solidFill>
                  <a:srgbClr val="FF0000"/>
                </a:solidFill>
                <a:latin typeface="等线" panose="02010600030101010101" pitchFamily="2" charset="-122"/>
                <a:cs typeface="Times New Roman" panose="02020603050405020304" pitchFamily="18" charset="0"/>
              </a:rPr>
              <a:t>对应图像的边缘、细节、纹理信息</a:t>
            </a:r>
            <a:r>
              <a:rPr lang="zh-CN" altLang="zh-CN" sz="2000" b="1" kern="100" dirty="0">
                <a:latin typeface="等线" panose="02010600030101010101" pitchFamily="2" charset="-122"/>
                <a:cs typeface="Times New Roman" panose="02020603050405020304" pitchFamily="18" charset="0"/>
              </a:rPr>
              <a:t>。</a:t>
            </a:r>
            <a:endParaRPr lang="zh-CN" altLang="zh-CN" sz="1600" b="1" kern="100" dirty="0">
              <a:latin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F65ED1D8-899E-4198-9694-E064CFE757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2667" y="3179857"/>
            <a:ext cx="8986665" cy="3354213"/>
          </a:xfrm>
          <a:prstGeom prst="rect">
            <a:avLst/>
          </a:prstGeom>
          <a:noFill/>
          <a:ln>
            <a:noFill/>
          </a:ln>
        </p:spPr>
      </p:pic>
      <p:sp>
        <p:nvSpPr>
          <p:cNvPr id="2" name="矩形 1">
            <a:extLst>
              <a:ext uri="{FF2B5EF4-FFF2-40B4-BE49-F238E27FC236}">
                <a16:creationId xmlns:a16="http://schemas.microsoft.com/office/drawing/2014/main" id="{E9E959ED-0B21-4487-852F-6E0FE9825FFA}"/>
              </a:ext>
            </a:extLst>
          </p:cNvPr>
          <p:cNvSpPr/>
          <p:nvPr/>
        </p:nvSpPr>
        <p:spPr>
          <a:xfrm>
            <a:off x="2641383" y="2134069"/>
            <a:ext cx="7947949" cy="968791"/>
          </a:xfrm>
          <a:prstGeom prst="rect">
            <a:avLst/>
          </a:prstGeom>
        </p:spPr>
        <p:txBody>
          <a:bodyPr wrap="square">
            <a:spAutoFit/>
          </a:bodyPr>
          <a:lstStyle/>
          <a:p>
            <a:pPr algn="just">
              <a:lnSpc>
                <a:spcPct val="150000"/>
              </a:lnSpc>
            </a:pPr>
            <a:r>
              <a:rPr lang="zh-CN" altLang="zh-CN" sz="2000" b="1" kern="100" dirty="0">
                <a:latin typeface="等线" panose="02010600030101010101" pitchFamily="2" charset="-122"/>
                <a:cs typeface="Times New Roman" panose="02020603050405020304" pitchFamily="18" charset="0"/>
              </a:rPr>
              <a:t>（通过高通滤波器）如果保留远离中心的点</a:t>
            </a:r>
            <a:r>
              <a:rPr lang="zh-CN" altLang="en-US" sz="2000" b="1" kern="100" dirty="0">
                <a:latin typeface="等线" panose="02010600030101010101" pitchFamily="2" charset="-122"/>
                <a:cs typeface="Times New Roman" panose="02020603050405020304" pitchFamily="18" charset="0"/>
              </a:rPr>
              <a:t>，</a:t>
            </a:r>
            <a:r>
              <a:rPr lang="zh-CN" altLang="zh-CN" sz="2000" b="1" kern="100" dirty="0">
                <a:latin typeface="等线" panose="02010600030101010101" pitchFamily="2" charset="-122"/>
                <a:cs typeface="Times New Roman" panose="02020603050405020304" pitchFamily="18" charset="0"/>
              </a:rPr>
              <a:t>而去掉中心的幅度</a:t>
            </a:r>
            <a:endParaRPr lang="en-US" altLang="zh-CN" sz="2000" b="1" kern="100" dirty="0">
              <a:latin typeface="等线" panose="02010600030101010101" pitchFamily="2" charset="-122"/>
              <a:cs typeface="Times New Roman" panose="02020603050405020304" pitchFamily="18" charset="0"/>
            </a:endParaRPr>
          </a:p>
          <a:p>
            <a:pPr algn="just">
              <a:lnSpc>
                <a:spcPct val="150000"/>
              </a:lnSpc>
            </a:pPr>
            <a:r>
              <a:rPr lang="zh-CN" altLang="zh-CN" sz="2000" b="1" kern="100" dirty="0">
                <a:latin typeface="等线" panose="02010600030101010101" pitchFamily="2" charset="-122"/>
                <a:cs typeface="Times New Roman" panose="02020603050405020304" pitchFamily="18" charset="0"/>
              </a:rPr>
              <a:t>则保留着图像的细节，而不同区域的灰度一样。</a:t>
            </a:r>
          </a:p>
        </p:txBody>
      </p:sp>
    </p:spTree>
    <p:extLst>
      <p:ext uri="{BB962C8B-B14F-4D97-AF65-F5344CB8AC3E}">
        <p14:creationId xmlns:p14="http://schemas.microsoft.com/office/powerpoint/2010/main" val="16855867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5">
            <a:extLst>
              <a:ext uri="{FF2B5EF4-FFF2-40B4-BE49-F238E27FC236}">
                <a16:creationId xmlns:a16="http://schemas.microsoft.com/office/drawing/2014/main" id="{35BDC5EE-2B7E-4ECF-BA18-53ECD4AB1E5A}"/>
              </a:ext>
            </a:extLst>
          </p:cNvPr>
          <p:cNvSpPr>
            <a:spLocks noChangeArrowheads="1"/>
          </p:cNvSpPr>
          <p:nvPr/>
        </p:nvSpPr>
        <p:spPr bwMode="auto">
          <a:xfrm>
            <a:off x="7809722" y="0"/>
            <a:ext cx="4382278" cy="68580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a:solidFill>
                  <a:srgbClr val="262626"/>
                </a:solidFill>
              </a:rPr>
              <a:t>Image</a:t>
            </a:r>
          </a:p>
        </p:txBody>
      </p:sp>
      <p:sp>
        <p:nvSpPr>
          <p:cNvPr id="17411" name="Rectangle 16">
            <a:extLst>
              <a:ext uri="{FF2B5EF4-FFF2-40B4-BE49-F238E27FC236}">
                <a16:creationId xmlns:a16="http://schemas.microsoft.com/office/drawing/2014/main" id="{4FB71CC7-751C-413D-A0D1-62C4FE8D8417}"/>
              </a:ext>
            </a:extLst>
          </p:cNvPr>
          <p:cNvSpPr>
            <a:spLocks noChangeArrowheads="1"/>
          </p:cNvSpPr>
          <p:nvPr/>
        </p:nvSpPr>
        <p:spPr bwMode="auto">
          <a:xfrm>
            <a:off x="7809720" y="3429001"/>
            <a:ext cx="4382279" cy="3429000"/>
          </a:xfrm>
          <a:prstGeom prst="rect">
            <a:avLst/>
          </a:prstGeom>
          <a:solidFill>
            <a:srgbClr val="262626">
              <a:alpha val="89018"/>
            </a:srgbClr>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7413" name="Rectangle 5">
            <a:extLst>
              <a:ext uri="{FF2B5EF4-FFF2-40B4-BE49-F238E27FC236}">
                <a16:creationId xmlns:a16="http://schemas.microsoft.com/office/drawing/2014/main" id="{CF57900B-1951-42D2-B95C-A1422748E6F3}"/>
              </a:ext>
            </a:extLst>
          </p:cNvPr>
          <p:cNvSpPr>
            <a:spLocks noChangeArrowheads="1"/>
          </p:cNvSpPr>
          <p:nvPr/>
        </p:nvSpPr>
        <p:spPr bwMode="auto">
          <a:xfrm>
            <a:off x="11306175" y="6472238"/>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BFBFBF"/>
                </a:solidFill>
                <a:latin typeface="Simple-Line-Icons" pitchFamily="2" charset="2"/>
                <a:sym typeface="Simple-Line-Icons" pitchFamily="2" charset="2"/>
              </a:rPr>
              <a:t> </a:t>
            </a:r>
            <a:endParaRPr lang="en-US" altLang="zh-CN" sz="1800">
              <a:solidFill>
                <a:srgbClr val="BFBFBF"/>
              </a:solidFill>
            </a:endParaRPr>
          </a:p>
        </p:txBody>
      </p:sp>
      <p:grpSp>
        <p:nvGrpSpPr>
          <p:cNvPr id="17414" name="Group 14">
            <a:extLst>
              <a:ext uri="{FF2B5EF4-FFF2-40B4-BE49-F238E27FC236}">
                <a16:creationId xmlns:a16="http://schemas.microsoft.com/office/drawing/2014/main" id="{1E100FAA-85C6-4B5E-8281-7249D208F9C3}"/>
              </a:ext>
            </a:extLst>
          </p:cNvPr>
          <p:cNvGrpSpPr>
            <a:grpSpLocks/>
          </p:cNvGrpSpPr>
          <p:nvPr/>
        </p:nvGrpSpPr>
        <p:grpSpPr bwMode="auto">
          <a:xfrm>
            <a:off x="300040" y="123825"/>
            <a:ext cx="7509681" cy="6656387"/>
            <a:chOff x="0" y="0"/>
            <a:chExt cx="5923299" cy="6654906"/>
          </a:xfrm>
        </p:grpSpPr>
        <p:sp>
          <p:nvSpPr>
            <p:cNvPr id="17416" name="Oval 10">
              <a:extLst>
                <a:ext uri="{FF2B5EF4-FFF2-40B4-BE49-F238E27FC236}">
                  <a16:creationId xmlns:a16="http://schemas.microsoft.com/office/drawing/2014/main" id="{53C5C291-E91B-4873-B96A-A2138BDC8E09}"/>
                </a:ext>
              </a:extLst>
            </p:cNvPr>
            <p:cNvSpPr>
              <a:spLocks noChangeArrowheads="1"/>
            </p:cNvSpPr>
            <p:nvPr/>
          </p:nvSpPr>
          <p:spPr bwMode="auto">
            <a:xfrm>
              <a:off x="0" y="7484"/>
              <a:ext cx="877584" cy="877584"/>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7417" name="TextBox 12">
              <a:extLst>
                <a:ext uri="{FF2B5EF4-FFF2-40B4-BE49-F238E27FC236}">
                  <a16:creationId xmlns:a16="http://schemas.microsoft.com/office/drawing/2014/main" id="{B0E2AE8C-E2C5-4E87-B877-66E3B720C394}"/>
                </a:ext>
              </a:extLst>
            </p:cNvPr>
            <p:cNvSpPr>
              <a:spLocks noChangeArrowheads="1"/>
            </p:cNvSpPr>
            <p:nvPr/>
          </p:nvSpPr>
          <p:spPr bwMode="auto">
            <a:xfrm>
              <a:off x="955496" y="0"/>
              <a:ext cx="3018944" cy="92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800" b="1" dirty="0">
                  <a:solidFill>
                    <a:srgbClr val="595959"/>
                  </a:solidFill>
                  <a:latin typeface="Open Sans" pitchFamily="2" charset="0"/>
                  <a:sym typeface="Open Sans" pitchFamily="2" charset="0"/>
                </a:rPr>
                <a:t>ENTERTAIMENT &amp; PHOTO</a:t>
              </a:r>
              <a:endParaRPr lang="zh-CN" altLang="en-US" sz="1800" b="1" dirty="0">
                <a:solidFill>
                  <a:srgbClr val="595959"/>
                </a:solidFill>
                <a:latin typeface="Open Sans" pitchFamily="2" charset="0"/>
                <a:sym typeface="Open Sans" pitchFamily="2" charset="0"/>
              </a:endParaRPr>
            </a:p>
            <a:p>
              <a:pPr eaLnBrk="1" hangingPunct="1">
                <a:lnSpc>
                  <a:spcPct val="100000"/>
                </a:lnSpc>
                <a:spcBef>
                  <a:spcPct val="0"/>
                </a:spcBef>
                <a:buFont typeface="Arial" panose="020B0604020202020204" pitchFamily="34" charset="0"/>
                <a:buNone/>
              </a:pPr>
              <a:r>
                <a:rPr lang="en-US" altLang="zh-CN" sz="3600" dirty="0">
                  <a:solidFill>
                    <a:srgbClr val="595959"/>
                  </a:solidFill>
                  <a:latin typeface="GeosansLight" pitchFamily="2" charset="0"/>
                  <a:sym typeface="GeosansLight" pitchFamily="2" charset="0"/>
                </a:rPr>
                <a:t>TOPIC</a:t>
              </a:r>
            </a:p>
          </p:txBody>
        </p:sp>
        <p:sp>
          <p:nvSpPr>
            <p:cNvPr id="17418" name="Rectangle 13">
              <a:extLst>
                <a:ext uri="{FF2B5EF4-FFF2-40B4-BE49-F238E27FC236}">
                  <a16:creationId xmlns:a16="http://schemas.microsoft.com/office/drawing/2014/main" id="{B11FBBC9-FB03-4130-942B-730A8F46636C}"/>
                </a:ext>
              </a:extLst>
            </p:cNvPr>
            <p:cNvSpPr>
              <a:spLocks noChangeArrowheads="1"/>
            </p:cNvSpPr>
            <p:nvPr/>
          </p:nvSpPr>
          <p:spPr bwMode="auto">
            <a:xfrm>
              <a:off x="955496" y="703639"/>
              <a:ext cx="4967803" cy="595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spcAft>
                  <a:spcPts val="1500"/>
                </a:spcAft>
                <a:buNone/>
              </a:pPr>
              <a:r>
                <a:rPr lang="zh-CN" altLang="en-US" sz="24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本组利用数字信号处理课程中学习到的时频域分析、滤波器等结合</a:t>
              </a:r>
              <a:r>
                <a:rPr lang="en-US" altLang="zh-CN" sz="2400" dirty="0" err="1">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Matlab</a:t>
              </a:r>
              <a:r>
                <a:rPr lang="zh-CN" altLang="en-US" sz="24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软件仿真对一组图片进行处理。</a:t>
              </a:r>
              <a:endParaRPr lang="en-US" altLang="zh-CN" sz="24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endParaRPr>
            </a:p>
            <a:p>
              <a:pPr marL="342900" indent="-342900">
                <a:lnSpc>
                  <a:spcPct val="150000"/>
                </a:lnSpc>
                <a:spcBef>
                  <a:spcPct val="0"/>
                </a:spcBef>
                <a:spcAft>
                  <a:spcPts val="1500"/>
                </a:spcAft>
              </a:pP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提取两张图片的信息，设置不同的频率门限，将图片</a:t>
              </a:r>
              <a:r>
                <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A</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通过低通滤波器提取其低频部分的信息；将图片</a:t>
              </a:r>
              <a:r>
                <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B</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通过高通滤波器提取其高频部分的信息。</a:t>
              </a:r>
            </a:p>
            <a:p>
              <a:pPr marL="342900" indent="-342900">
                <a:lnSpc>
                  <a:spcPct val="150000"/>
                </a:lnSpc>
                <a:spcBef>
                  <a:spcPct val="0"/>
                </a:spcBef>
                <a:spcAft>
                  <a:spcPts val="1500"/>
                </a:spcAft>
              </a:pP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我们将将轮廓较为相似的</a:t>
              </a:r>
              <a:r>
                <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A</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和</a:t>
              </a:r>
              <a:r>
                <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B</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两张图片进行时域叠加（利用</a:t>
              </a:r>
              <a:r>
                <a:rPr lang="en-US" altLang="zh-CN" sz="2000" dirty="0" err="1">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imadd</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（）函数合成）。</a:t>
              </a:r>
              <a:endPar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endParaRPr>
            </a:p>
            <a:p>
              <a:pPr marL="342900" indent="-342900">
                <a:lnSpc>
                  <a:spcPct val="150000"/>
                </a:lnSpc>
                <a:spcBef>
                  <a:spcPct val="0"/>
                </a:spcBef>
                <a:spcAft>
                  <a:spcPts val="1500"/>
                </a:spcAft>
              </a:pP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我们根据人眼远处易实现低频信息，而近处易分辨出高频信息的特征，可以得到最终效果：将合成图片放大看是</a:t>
              </a:r>
              <a:r>
                <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A</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，缩小看是</a:t>
              </a:r>
              <a:r>
                <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B</a:t>
              </a:r>
              <a:r>
                <a:rPr lang="zh-CN" altLang="en-US"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rPr>
                <a:t>。</a:t>
              </a:r>
              <a:endParaRPr lang="en-US" altLang="zh-CN" sz="2000" dirty="0">
                <a:solidFill>
                  <a:srgbClr val="3F3F3F"/>
                </a:solidFill>
                <a:latin typeface="黑体" panose="02010609060101010101" pitchFamily="49" charset="-122"/>
                <a:ea typeface="黑体" panose="02010609060101010101" pitchFamily="49" charset="-122"/>
                <a:cs typeface="Times New Roman" panose="02020603050405020304" pitchFamily="18" charset="0"/>
                <a:sym typeface="Open Sans" pitchFamily="2" charset="0"/>
              </a:endParaRPr>
            </a:p>
          </p:txBody>
        </p:sp>
      </p:grpSp>
      <p:pic>
        <p:nvPicPr>
          <p:cNvPr id="3" name="图片 2">
            <a:extLst>
              <a:ext uri="{FF2B5EF4-FFF2-40B4-BE49-F238E27FC236}">
                <a16:creationId xmlns:a16="http://schemas.microsoft.com/office/drawing/2014/main" id="{DA7C09DF-F10C-4571-B6A9-0DFF3506B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13" y="-1979"/>
            <a:ext cx="3076486" cy="3429000"/>
          </a:xfrm>
          <a:prstGeom prst="rect">
            <a:avLst/>
          </a:prstGeom>
        </p:spPr>
      </p:pic>
      <p:pic>
        <p:nvPicPr>
          <p:cNvPr id="5" name="图片 4">
            <a:extLst>
              <a:ext uri="{FF2B5EF4-FFF2-40B4-BE49-F238E27FC236}">
                <a16:creationId xmlns:a16="http://schemas.microsoft.com/office/drawing/2014/main" id="{DB7E4137-8379-4885-A39D-D2C991699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871" y="3427021"/>
            <a:ext cx="3076487" cy="3429001"/>
          </a:xfrm>
          <a:prstGeom prst="rect">
            <a:avLst/>
          </a:prstGeom>
        </p:spPr>
      </p:pic>
      <p:sp>
        <p:nvSpPr>
          <p:cNvPr id="7" name="矩形 6">
            <a:extLst>
              <a:ext uri="{FF2B5EF4-FFF2-40B4-BE49-F238E27FC236}">
                <a16:creationId xmlns:a16="http://schemas.microsoft.com/office/drawing/2014/main" id="{7B811FA8-1EDE-4DD6-A0D9-7E9F589D6474}"/>
              </a:ext>
            </a:extLst>
          </p:cNvPr>
          <p:cNvSpPr/>
          <p:nvPr/>
        </p:nvSpPr>
        <p:spPr>
          <a:xfrm>
            <a:off x="8130887" y="96897"/>
            <a:ext cx="721532" cy="3170099"/>
          </a:xfrm>
          <a:prstGeom prst="rect">
            <a:avLst/>
          </a:prstGeom>
          <a:noFill/>
        </p:spPr>
        <p:txBody>
          <a:bodyPr wrap="square" lIns="91440" tIns="45720" rIns="91440" bIns="45720">
            <a:spAutoFit/>
          </a:bodyPr>
          <a:lstStyle/>
          <a:p>
            <a:pPr algn="ctr"/>
            <a:r>
              <a:rPr lang="zh-CN" alt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黑体" panose="02010609060101010101" pitchFamily="49" charset="-122"/>
                <a:ea typeface="黑体" panose="02010609060101010101" pitchFamily="49" charset="-122"/>
              </a:rPr>
              <a:t>帅气小哥</a:t>
            </a:r>
            <a:r>
              <a:rPr lang="en-US" altLang="zh-CN"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黑体" panose="02010609060101010101" pitchFamily="49" charset="-122"/>
                <a:ea typeface="黑体" panose="02010609060101010101" pitchFamily="49" charset="-122"/>
              </a:rPr>
              <a:t>A</a:t>
            </a:r>
            <a:endParaRPr lang="zh-CN" alt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C355B1C1-6748-4287-95B6-BEACADD946FC}"/>
              </a:ext>
            </a:extLst>
          </p:cNvPr>
          <p:cNvSpPr/>
          <p:nvPr/>
        </p:nvSpPr>
        <p:spPr>
          <a:xfrm>
            <a:off x="8130887" y="3556471"/>
            <a:ext cx="749804" cy="3170099"/>
          </a:xfrm>
          <a:prstGeom prst="rect">
            <a:avLst/>
          </a:prstGeom>
          <a:noFill/>
        </p:spPr>
        <p:txBody>
          <a:bodyPr wrap="square" lIns="91440" tIns="45720" rIns="91440" bIns="45720">
            <a:spAutoFit/>
          </a:bodyPr>
          <a:lstStyle/>
          <a:p>
            <a:pPr algn="ctr"/>
            <a:r>
              <a:rPr lang="zh-CN" alt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漂亮姐姐</a:t>
            </a:r>
            <a:r>
              <a:rPr lang="en-US" altLang="zh-C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B</a:t>
            </a:r>
            <a:endParaRPr lang="zh-CN" alt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1219200" y="1666875"/>
            <a:ext cx="2473326" cy="36576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a:solidFill>
                  <a:srgbClr val="262626"/>
                </a:solidFill>
              </a:rPr>
              <a:t>Image</a:t>
            </a:r>
          </a:p>
        </p:txBody>
      </p:sp>
      <p:sp>
        <p:nvSpPr>
          <p:cNvPr id="19464" name="Rectangle 8">
            <a:extLst>
              <a:ext uri="{FF2B5EF4-FFF2-40B4-BE49-F238E27FC236}">
                <a16:creationId xmlns:a16="http://schemas.microsoft.com/office/drawing/2014/main" id="{25A9A754-30EB-47D4-9507-5837F4BEECCB}"/>
              </a:ext>
            </a:extLst>
          </p:cNvPr>
          <p:cNvSpPr>
            <a:spLocks noChangeArrowheads="1"/>
          </p:cNvSpPr>
          <p:nvPr/>
        </p:nvSpPr>
        <p:spPr bwMode="auto">
          <a:xfrm>
            <a:off x="8731250" y="1666875"/>
            <a:ext cx="2524116" cy="3657600"/>
          </a:xfrm>
          <a:prstGeom prst="rect">
            <a:avLst/>
          </a:prstGeom>
          <a:solidFill>
            <a:srgbClr val="3F3F3F"/>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dirty="0">
              <a:latin typeface="Arial" panose="020B0604020202020204" pitchFamily="34" charset="0"/>
            </a:endParaRPr>
          </a:p>
        </p:txBody>
      </p:sp>
      <p:sp>
        <p:nvSpPr>
          <p:cNvPr id="19465" name="Rectangle 9">
            <a:extLst>
              <a:ext uri="{FF2B5EF4-FFF2-40B4-BE49-F238E27FC236}">
                <a16:creationId xmlns:a16="http://schemas.microsoft.com/office/drawing/2014/main" id="{5489108E-2392-4DEA-82B2-D5B33AADC7B5}"/>
              </a:ext>
            </a:extLst>
          </p:cNvPr>
          <p:cNvSpPr>
            <a:spLocks noChangeArrowheads="1"/>
          </p:cNvSpPr>
          <p:nvPr/>
        </p:nvSpPr>
        <p:spPr bwMode="auto">
          <a:xfrm>
            <a:off x="6230938" y="1666875"/>
            <a:ext cx="2473326" cy="36576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a:solidFill>
                  <a:srgbClr val="262626"/>
                </a:solidFill>
              </a:rPr>
              <a:t>Image</a:t>
            </a:r>
          </a:p>
        </p:txBody>
      </p:sp>
      <p:sp>
        <p:nvSpPr>
          <p:cNvPr id="19466" name="Rectangle 10">
            <a:extLst>
              <a:ext uri="{FF2B5EF4-FFF2-40B4-BE49-F238E27FC236}">
                <a16:creationId xmlns:a16="http://schemas.microsoft.com/office/drawing/2014/main" id="{C31C93A2-8EE9-47FA-A673-F8BF4D812724}"/>
              </a:ext>
            </a:extLst>
          </p:cNvPr>
          <p:cNvSpPr>
            <a:spLocks noChangeArrowheads="1"/>
          </p:cNvSpPr>
          <p:nvPr/>
        </p:nvSpPr>
        <p:spPr bwMode="auto">
          <a:xfrm>
            <a:off x="3724275" y="1666875"/>
            <a:ext cx="2473326" cy="3657600"/>
          </a:xfrm>
          <a:prstGeom prst="rect">
            <a:avLst/>
          </a:prstGeom>
          <a:solidFill>
            <a:srgbClr val="3F3F3F"/>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dirty="0">
              <a:latin typeface="Arial" panose="020B0604020202020204" pitchFamily="34" charset="0"/>
            </a:endParaRPr>
          </a:p>
        </p:txBody>
      </p:sp>
      <p:pic>
        <p:nvPicPr>
          <p:cNvPr id="3" name="图片 2">
            <a:extLst>
              <a:ext uri="{FF2B5EF4-FFF2-40B4-BE49-F238E27FC236}">
                <a16:creationId xmlns:a16="http://schemas.microsoft.com/office/drawing/2014/main" id="{F5D25071-E76A-4371-88FF-28B20FF43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1" y="1666875"/>
            <a:ext cx="2471738" cy="2754958"/>
          </a:xfrm>
          <a:prstGeom prst="rect">
            <a:avLst/>
          </a:prstGeom>
        </p:spPr>
      </p:pic>
      <p:pic>
        <p:nvPicPr>
          <p:cNvPr id="5" name="图片 4">
            <a:extLst>
              <a:ext uri="{FF2B5EF4-FFF2-40B4-BE49-F238E27FC236}">
                <a16:creationId xmlns:a16="http://schemas.microsoft.com/office/drawing/2014/main" id="{1CD848EF-1B60-4484-AF63-CC8C15C0663B}"/>
              </a:ext>
            </a:extLst>
          </p:cNvPr>
          <p:cNvPicPr>
            <a:picLocks noChangeAspect="1"/>
          </p:cNvPicPr>
          <p:nvPr/>
        </p:nvPicPr>
        <p:blipFill rotWithShape="1">
          <a:blip r:embed="rId3">
            <a:extLst>
              <a:ext uri="{28A0092B-C50C-407E-A947-70E740481C1C}">
                <a14:useLocalDpi xmlns:a14="http://schemas.microsoft.com/office/drawing/2010/main" val="0"/>
              </a:ext>
            </a:extLst>
          </a:blip>
          <a:srcRect l="19461" r="19089" b="18786"/>
          <a:stretch/>
        </p:blipFill>
        <p:spPr>
          <a:xfrm>
            <a:off x="3725863" y="1416176"/>
            <a:ext cx="2473327" cy="3005657"/>
          </a:xfrm>
          <a:prstGeom prst="rect">
            <a:avLst/>
          </a:prstGeom>
        </p:spPr>
      </p:pic>
      <p:pic>
        <p:nvPicPr>
          <p:cNvPr id="7" name="图片 6">
            <a:extLst>
              <a:ext uri="{FF2B5EF4-FFF2-40B4-BE49-F238E27FC236}">
                <a16:creationId xmlns:a16="http://schemas.microsoft.com/office/drawing/2014/main" id="{D776F118-7967-4BA4-A473-190C70FC3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938" y="1666875"/>
            <a:ext cx="2471738" cy="2754958"/>
          </a:xfrm>
          <a:prstGeom prst="rect">
            <a:avLst/>
          </a:prstGeom>
        </p:spPr>
      </p:pic>
      <p:pic>
        <p:nvPicPr>
          <p:cNvPr id="9" name="图片 8">
            <a:extLst>
              <a:ext uri="{FF2B5EF4-FFF2-40B4-BE49-F238E27FC236}">
                <a16:creationId xmlns:a16="http://schemas.microsoft.com/office/drawing/2014/main" id="{DF88D498-7AF7-4847-93F9-CA6A378ACADA}"/>
              </a:ext>
            </a:extLst>
          </p:cNvPr>
          <p:cNvPicPr>
            <a:picLocks noChangeAspect="1"/>
          </p:cNvPicPr>
          <p:nvPr/>
        </p:nvPicPr>
        <p:blipFill rotWithShape="1">
          <a:blip r:embed="rId5">
            <a:extLst>
              <a:ext uri="{28A0092B-C50C-407E-A947-70E740481C1C}">
                <a14:useLocalDpi xmlns:a14="http://schemas.microsoft.com/office/drawing/2010/main" val="0"/>
              </a:ext>
            </a:extLst>
          </a:blip>
          <a:srcRect l="19347" r="19853" b="19506"/>
          <a:stretch/>
        </p:blipFill>
        <p:spPr>
          <a:xfrm>
            <a:off x="8729662" y="1381713"/>
            <a:ext cx="2525704" cy="3074582"/>
          </a:xfrm>
          <a:prstGeom prst="rect">
            <a:avLst/>
          </a:prstGeom>
        </p:spPr>
      </p:pic>
      <p:sp>
        <p:nvSpPr>
          <p:cNvPr id="12" name="矩形 11">
            <a:extLst>
              <a:ext uri="{FF2B5EF4-FFF2-40B4-BE49-F238E27FC236}">
                <a16:creationId xmlns:a16="http://schemas.microsoft.com/office/drawing/2014/main" id="{89583BDF-340F-47B1-A619-0CE398648EB7}"/>
              </a:ext>
            </a:extLst>
          </p:cNvPr>
          <p:cNvSpPr/>
          <p:nvPr/>
        </p:nvSpPr>
        <p:spPr>
          <a:xfrm>
            <a:off x="1411778" y="4545012"/>
            <a:ext cx="2088170" cy="584775"/>
          </a:xfrm>
          <a:prstGeom prst="rect">
            <a:avLst/>
          </a:prstGeom>
          <a:noFill/>
          <a:ln>
            <a:solidFill>
              <a:schemeClr val="accent5"/>
            </a:solidFill>
          </a:ln>
        </p:spPr>
        <p:txBody>
          <a:bodyPr wrap="square" lIns="91440" tIns="45720" rIns="91440" bIns="45720">
            <a:spAutoFit/>
          </a:bodyPr>
          <a:lstStyle/>
          <a:p>
            <a:pPr algn="ctr"/>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帅气小哥</a:t>
            </a: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A</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62AF36DA-0D1B-4366-951E-07D8213FD6AE}"/>
              </a:ext>
            </a:extLst>
          </p:cNvPr>
          <p:cNvSpPr/>
          <p:nvPr/>
        </p:nvSpPr>
        <p:spPr>
          <a:xfrm>
            <a:off x="6422722" y="4545012"/>
            <a:ext cx="2088170" cy="584775"/>
          </a:xfrm>
          <a:prstGeom prst="rect">
            <a:avLst/>
          </a:prstGeom>
          <a:noFill/>
          <a:ln>
            <a:solidFill>
              <a:schemeClr val="accent5"/>
            </a:solidFill>
          </a:ln>
        </p:spPr>
        <p:txBody>
          <a:bodyPr wrap="square" lIns="91440" tIns="45720" rIns="91440" bIns="45720">
            <a:spAutoFit/>
          </a:bodyPr>
          <a:lstStyle/>
          <a:p>
            <a:pPr algn="ctr"/>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漂亮姐姐</a:t>
            </a: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B</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A6024E2D-D028-4D2C-A3A2-B399D190B63A}"/>
              </a:ext>
            </a:extLst>
          </p:cNvPr>
          <p:cNvSpPr/>
          <p:nvPr/>
        </p:nvSpPr>
        <p:spPr>
          <a:xfrm>
            <a:off x="3916853" y="4514233"/>
            <a:ext cx="2088170" cy="584775"/>
          </a:xfrm>
          <a:prstGeom prst="rect">
            <a:avLst/>
          </a:prstGeom>
          <a:noFill/>
        </p:spPr>
        <p:txBody>
          <a:bodyPr wrap="square" lIns="91440" tIns="45720" rIns="91440" bIns="45720">
            <a:spAutoFit/>
          </a:bodyPr>
          <a:lstStyle/>
          <a:p>
            <a:pPr algn="ctr"/>
            <a:r>
              <a:rPr lang="en-US" altLang="zh-CN" sz="3200" b="1" spc="50" dirty="0">
                <a:ln w="9525" cmpd="sng">
                  <a:solidFill>
                    <a:schemeClr val="accent1"/>
                  </a:solidFill>
                  <a:prstDash val="solid"/>
                </a:ln>
                <a:solidFill>
                  <a:srgbClr val="70AD47">
                    <a:tint val="1000"/>
                  </a:srgbClr>
                </a:solidFill>
                <a:effectLst>
                  <a:glow rad="38100">
                    <a:schemeClr val="accent1">
                      <a:alpha val="40000"/>
                    </a:schemeClr>
                  </a:glow>
                </a:effectLst>
              </a:rPr>
              <a:t>A</a:t>
            </a:r>
            <a:r>
              <a:rPr lang="zh-CN" altLang="en-US" sz="3200" b="1" spc="50" dirty="0">
                <a:ln w="9525" cmpd="sng">
                  <a:solidFill>
                    <a:schemeClr val="accent1"/>
                  </a:solidFill>
                  <a:prstDash val="solid"/>
                </a:ln>
                <a:solidFill>
                  <a:srgbClr val="70AD47">
                    <a:tint val="1000"/>
                  </a:srgbClr>
                </a:solidFill>
                <a:effectLst>
                  <a:glow rad="38100">
                    <a:schemeClr val="accent1">
                      <a:alpha val="40000"/>
                    </a:schemeClr>
                  </a:glow>
                </a:effectLst>
              </a:rPr>
              <a:t>通过</a:t>
            </a:r>
            <a:r>
              <a:rPr lang="en-US" altLang="zh-CN" sz="3200" b="1" spc="50" dirty="0">
                <a:ln w="9525" cmpd="sng">
                  <a:solidFill>
                    <a:schemeClr val="accent1"/>
                  </a:solidFill>
                  <a:prstDash val="solid"/>
                </a:ln>
                <a:solidFill>
                  <a:srgbClr val="70AD47">
                    <a:tint val="1000"/>
                  </a:srgbClr>
                </a:solidFill>
                <a:effectLst>
                  <a:glow rad="38100">
                    <a:schemeClr val="accent1">
                      <a:alpha val="40000"/>
                    </a:schemeClr>
                  </a:glow>
                </a:effectLst>
              </a:rPr>
              <a:t>LPF</a:t>
            </a:r>
            <a:endParaRPr lang="zh-CN" alt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5" name="矩形 24">
            <a:extLst>
              <a:ext uri="{FF2B5EF4-FFF2-40B4-BE49-F238E27FC236}">
                <a16:creationId xmlns:a16="http://schemas.microsoft.com/office/drawing/2014/main" id="{AEA08BDD-23BD-4E0D-8CB9-146D3277CAA9}"/>
              </a:ext>
            </a:extLst>
          </p:cNvPr>
          <p:cNvSpPr/>
          <p:nvPr/>
        </p:nvSpPr>
        <p:spPr>
          <a:xfrm>
            <a:off x="8948429" y="4545012"/>
            <a:ext cx="2088170" cy="584775"/>
          </a:xfrm>
          <a:prstGeom prst="rect">
            <a:avLst/>
          </a:prstGeom>
          <a:noFill/>
        </p:spPr>
        <p:txBody>
          <a:bodyPr wrap="square" lIns="91440" tIns="45720" rIns="91440" bIns="45720">
            <a:spAutoFit/>
          </a:bodyPr>
          <a:lstStyle/>
          <a:p>
            <a:pPr algn="ctr"/>
            <a:r>
              <a:rPr lang="en-US" altLang="zh-CN" sz="3200" b="1" spc="50" dirty="0">
                <a:ln w="9525" cmpd="sng">
                  <a:solidFill>
                    <a:schemeClr val="accent1"/>
                  </a:solidFill>
                  <a:prstDash val="solid"/>
                </a:ln>
                <a:solidFill>
                  <a:srgbClr val="70AD47">
                    <a:tint val="1000"/>
                  </a:srgbClr>
                </a:solidFill>
                <a:effectLst>
                  <a:glow rad="38100">
                    <a:schemeClr val="accent1">
                      <a:alpha val="40000"/>
                    </a:schemeClr>
                  </a:glow>
                </a:effectLst>
              </a:rPr>
              <a:t>B</a:t>
            </a:r>
            <a:r>
              <a:rPr lang="zh-CN" altLang="en-US" sz="3200" b="1" spc="50" dirty="0">
                <a:ln w="9525" cmpd="sng">
                  <a:solidFill>
                    <a:schemeClr val="accent1"/>
                  </a:solidFill>
                  <a:prstDash val="solid"/>
                </a:ln>
                <a:solidFill>
                  <a:srgbClr val="70AD47">
                    <a:tint val="1000"/>
                  </a:srgbClr>
                </a:solidFill>
                <a:effectLst>
                  <a:glow rad="38100">
                    <a:schemeClr val="accent1">
                      <a:alpha val="40000"/>
                    </a:schemeClr>
                  </a:glow>
                </a:effectLst>
              </a:rPr>
              <a:t>通过</a:t>
            </a:r>
            <a:r>
              <a:rPr lang="en-US" altLang="zh-CN" sz="3200" b="1" spc="50" dirty="0">
                <a:ln w="9525" cmpd="sng">
                  <a:solidFill>
                    <a:schemeClr val="accent1"/>
                  </a:solidFill>
                  <a:prstDash val="solid"/>
                </a:ln>
                <a:solidFill>
                  <a:srgbClr val="70AD47">
                    <a:tint val="1000"/>
                  </a:srgbClr>
                </a:solidFill>
                <a:effectLst>
                  <a:glow rad="38100">
                    <a:schemeClr val="accent1">
                      <a:alpha val="40000"/>
                    </a:schemeClr>
                  </a:glow>
                </a:effectLst>
              </a:rPr>
              <a:t>HPF</a:t>
            </a:r>
            <a:endParaRPr lang="zh-CN" alt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1219199" y="1381713"/>
            <a:ext cx="10038802" cy="4241434"/>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pic>
        <p:nvPicPr>
          <p:cNvPr id="4" name="图片 3">
            <a:extLst>
              <a:ext uri="{FF2B5EF4-FFF2-40B4-BE49-F238E27FC236}">
                <a16:creationId xmlns:a16="http://schemas.microsoft.com/office/drawing/2014/main" id="{B2AF10D7-1203-4758-ACF0-EBFC2D721268}"/>
              </a:ext>
            </a:extLst>
          </p:cNvPr>
          <p:cNvPicPr>
            <a:picLocks noChangeAspect="1"/>
          </p:cNvPicPr>
          <p:nvPr/>
        </p:nvPicPr>
        <p:blipFill rotWithShape="1">
          <a:blip r:embed="rId2">
            <a:extLst>
              <a:ext uri="{28A0092B-C50C-407E-A947-70E740481C1C}">
                <a14:useLocalDpi xmlns:a14="http://schemas.microsoft.com/office/drawing/2010/main" val="0"/>
              </a:ext>
            </a:extLst>
          </a:blip>
          <a:srcRect l="19347" t="-197" r="19852" b="19022"/>
          <a:stretch/>
        </p:blipFill>
        <p:spPr>
          <a:xfrm>
            <a:off x="1985363" y="935053"/>
            <a:ext cx="3818815" cy="4688094"/>
          </a:xfrm>
          <a:prstGeom prst="rect">
            <a:avLst/>
          </a:prstGeom>
        </p:spPr>
      </p:pic>
      <p:pic>
        <p:nvPicPr>
          <p:cNvPr id="28" name="图片 27">
            <a:extLst>
              <a:ext uri="{FF2B5EF4-FFF2-40B4-BE49-F238E27FC236}">
                <a16:creationId xmlns:a16="http://schemas.microsoft.com/office/drawing/2014/main" id="{5B9C2AE8-49ED-487D-ACD5-69A1C5D714E1}"/>
              </a:ext>
            </a:extLst>
          </p:cNvPr>
          <p:cNvPicPr>
            <a:picLocks noChangeAspect="1"/>
          </p:cNvPicPr>
          <p:nvPr/>
        </p:nvPicPr>
        <p:blipFill rotWithShape="1">
          <a:blip r:embed="rId3">
            <a:extLst>
              <a:ext uri="{28A0092B-C50C-407E-A947-70E740481C1C}">
                <a14:useLocalDpi xmlns:a14="http://schemas.microsoft.com/office/drawing/2010/main" val="0"/>
              </a:ext>
            </a:extLst>
          </a:blip>
          <a:srcRect l="19259" t="-1" r="19724" b="19239"/>
          <a:stretch/>
        </p:blipFill>
        <p:spPr>
          <a:xfrm>
            <a:off x="6872028" y="935053"/>
            <a:ext cx="3844064" cy="4678365"/>
          </a:xfrm>
          <a:prstGeom prst="rect">
            <a:avLst/>
          </a:prstGeom>
        </p:spPr>
      </p:pic>
    </p:spTree>
    <p:extLst>
      <p:ext uri="{BB962C8B-B14F-4D97-AF65-F5344CB8AC3E}">
        <p14:creationId xmlns:p14="http://schemas.microsoft.com/office/powerpoint/2010/main" val="276541019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7">
            <a:extLst>
              <a:ext uri="{FF2B5EF4-FFF2-40B4-BE49-F238E27FC236}">
                <a16:creationId xmlns:a16="http://schemas.microsoft.com/office/drawing/2014/main" id="{610137B5-8CF1-4788-8B96-C70B3EEB5F46}"/>
              </a:ext>
            </a:extLst>
          </p:cNvPr>
          <p:cNvSpPr>
            <a:spLocks noChangeArrowheads="1"/>
          </p:cNvSpPr>
          <p:nvPr/>
        </p:nvSpPr>
        <p:spPr bwMode="auto">
          <a:xfrm>
            <a:off x="263525" y="142875"/>
            <a:ext cx="877888" cy="877888"/>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7F7F7F"/>
                </a:solidFill>
                <a:latin typeface="Simple-Line-Icons" pitchFamily="2" charset="2"/>
                <a:sym typeface="Simple-Line-Icons" pitchFamily="2" charset="2"/>
              </a:rPr>
              <a:t></a:t>
            </a:r>
            <a:endParaRPr lang="en-US" altLang="zh-CN">
              <a:solidFill>
                <a:srgbClr val="7F7F7F"/>
              </a:solidFill>
            </a:endParaRPr>
          </a:p>
        </p:txBody>
      </p:sp>
      <p:sp>
        <p:nvSpPr>
          <p:cNvPr id="19459" name="TextBox 1">
            <a:extLst>
              <a:ext uri="{FF2B5EF4-FFF2-40B4-BE49-F238E27FC236}">
                <a16:creationId xmlns:a16="http://schemas.microsoft.com/office/drawing/2014/main" id="{E70F36AA-2D0C-4D0C-BC17-E42F1910423F}"/>
              </a:ext>
            </a:extLst>
          </p:cNvPr>
          <p:cNvSpPr>
            <a:spLocks noChangeArrowheads="1"/>
          </p:cNvSpPr>
          <p:nvPr/>
        </p:nvSpPr>
        <p:spPr bwMode="auto">
          <a:xfrm>
            <a:off x="1219200" y="136525"/>
            <a:ext cx="56528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3600" dirty="0">
                <a:solidFill>
                  <a:srgbClr val="3F3F3F"/>
                </a:solidFill>
                <a:latin typeface="Open Sans" pitchFamily="2" charset="0"/>
                <a:sym typeface="Open Sans" pitchFamily="2" charset="0"/>
              </a:rPr>
              <a:t>Digital | Signal | Processing</a:t>
            </a:r>
          </a:p>
        </p:txBody>
      </p:sp>
      <p:sp>
        <p:nvSpPr>
          <p:cNvPr id="19460" name="TextBox 11">
            <a:extLst>
              <a:ext uri="{FF2B5EF4-FFF2-40B4-BE49-F238E27FC236}">
                <a16:creationId xmlns:a16="http://schemas.microsoft.com/office/drawing/2014/main" id="{86F1DF0D-DC33-4283-8163-453AD1289B81}"/>
              </a:ext>
            </a:extLst>
          </p:cNvPr>
          <p:cNvSpPr>
            <a:spLocks noChangeArrowheads="1"/>
          </p:cNvSpPr>
          <p:nvPr/>
        </p:nvSpPr>
        <p:spPr bwMode="auto">
          <a:xfrm>
            <a:off x="1231901" y="782924"/>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1000" b="1" dirty="0">
                <a:solidFill>
                  <a:srgbClr val="595959"/>
                </a:solidFill>
                <a:latin typeface="Open Sans" pitchFamily="2" charset="0"/>
                <a:sym typeface="Open Sans" pitchFamily="2" charset="0"/>
              </a:rPr>
              <a:t>PHOTO&amp;PROCESSING</a:t>
            </a:r>
            <a:endParaRPr lang="zh-CN" altLang="en-US" sz="1800" dirty="0">
              <a:latin typeface="Arial" panose="020B0604020202020204" pitchFamily="34" charset="0"/>
            </a:endParaRPr>
          </a:p>
        </p:txBody>
      </p:sp>
      <p:sp>
        <p:nvSpPr>
          <p:cNvPr id="19461" name="TextBox 3">
            <a:extLst>
              <a:ext uri="{FF2B5EF4-FFF2-40B4-BE49-F238E27FC236}">
                <a16:creationId xmlns:a16="http://schemas.microsoft.com/office/drawing/2014/main" id="{EBC2C750-F5D5-4441-A46E-459E4F14B825}"/>
              </a:ext>
            </a:extLst>
          </p:cNvPr>
          <p:cNvSpPr>
            <a:spLocks noChangeArrowheads="1"/>
          </p:cNvSpPr>
          <p:nvPr/>
        </p:nvSpPr>
        <p:spPr bwMode="auto">
          <a:xfrm>
            <a:off x="10960272" y="6534070"/>
            <a:ext cx="11560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00" b="1" dirty="0">
                <a:solidFill>
                  <a:srgbClr val="595959"/>
                </a:solidFill>
                <a:latin typeface="Open Sans" pitchFamily="2" charset="0"/>
                <a:sym typeface="Open Sans" pitchFamily="2" charset="0"/>
              </a:rPr>
              <a:t>GROUP TWELVE</a:t>
            </a:r>
          </a:p>
        </p:txBody>
      </p:sp>
      <p:sp>
        <p:nvSpPr>
          <p:cNvPr id="19462" name="Rectangle 5">
            <a:extLst>
              <a:ext uri="{FF2B5EF4-FFF2-40B4-BE49-F238E27FC236}">
                <a16:creationId xmlns:a16="http://schemas.microsoft.com/office/drawing/2014/main" id="{ADDEF010-878D-4C96-8BD7-87EE9DD7269F}"/>
              </a:ext>
            </a:extLst>
          </p:cNvPr>
          <p:cNvSpPr>
            <a:spLocks noChangeArrowheads="1"/>
          </p:cNvSpPr>
          <p:nvPr/>
        </p:nvSpPr>
        <p:spPr bwMode="auto">
          <a:xfrm>
            <a:off x="11258001" y="6472236"/>
            <a:ext cx="75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a:solidFill>
                  <a:srgbClr val="595959"/>
                </a:solidFill>
                <a:latin typeface="Simple-Line-Icons" pitchFamily="2" charset="2"/>
                <a:sym typeface="Simple-Line-Icons" pitchFamily="2" charset="2"/>
              </a:rPr>
              <a:t> </a:t>
            </a:r>
            <a:endParaRPr lang="en-US" altLang="zh-CN" sz="1800" dirty="0">
              <a:solidFill>
                <a:srgbClr val="595959"/>
              </a:solidFill>
            </a:endParaRPr>
          </a:p>
        </p:txBody>
      </p:sp>
      <p:sp>
        <p:nvSpPr>
          <p:cNvPr id="19463" name="Rectangle 6">
            <a:extLst>
              <a:ext uri="{FF2B5EF4-FFF2-40B4-BE49-F238E27FC236}">
                <a16:creationId xmlns:a16="http://schemas.microsoft.com/office/drawing/2014/main" id="{F7DA2357-C9EF-46AC-8ABB-CA70D73661FE}"/>
              </a:ext>
            </a:extLst>
          </p:cNvPr>
          <p:cNvSpPr>
            <a:spLocks noChangeArrowheads="1"/>
          </p:cNvSpPr>
          <p:nvPr/>
        </p:nvSpPr>
        <p:spPr bwMode="auto">
          <a:xfrm>
            <a:off x="1219199" y="1381713"/>
            <a:ext cx="10038802" cy="4241434"/>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en-US" altLang="zh-CN" sz="1800" dirty="0">
              <a:solidFill>
                <a:srgbClr val="262626"/>
              </a:solidFill>
            </a:endParaRPr>
          </a:p>
        </p:txBody>
      </p:sp>
      <p:pic>
        <p:nvPicPr>
          <p:cNvPr id="15" name="图片 14">
            <a:extLst>
              <a:ext uri="{FF2B5EF4-FFF2-40B4-BE49-F238E27FC236}">
                <a16:creationId xmlns:a16="http://schemas.microsoft.com/office/drawing/2014/main" id="{FB82C6D4-9DDB-4F89-857A-96AE00F9EFB1}"/>
              </a:ext>
            </a:extLst>
          </p:cNvPr>
          <p:cNvPicPr>
            <a:picLocks noChangeAspect="1"/>
          </p:cNvPicPr>
          <p:nvPr/>
        </p:nvPicPr>
        <p:blipFill rotWithShape="1">
          <a:blip r:embed="rId2">
            <a:extLst>
              <a:ext uri="{28A0092B-C50C-407E-A947-70E740481C1C}">
                <a14:useLocalDpi xmlns:a14="http://schemas.microsoft.com/office/drawing/2010/main" val="0"/>
              </a:ext>
            </a:extLst>
          </a:blip>
          <a:srcRect l="19338" r="19862" b="19183"/>
          <a:stretch/>
        </p:blipFill>
        <p:spPr>
          <a:xfrm>
            <a:off x="6872030" y="944781"/>
            <a:ext cx="3827803" cy="4678365"/>
          </a:xfrm>
          <a:prstGeom prst="rect">
            <a:avLst/>
          </a:prstGeom>
        </p:spPr>
      </p:pic>
      <p:pic>
        <p:nvPicPr>
          <p:cNvPr id="12" name="图片 11">
            <a:extLst>
              <a:ext uri="{FF2B5EF4-FFF2-40B4-BE49-F238E27FC236}">
                <a16:creationId xmlns:a16="http://schemas.microsoft.com/office/drawing/2014/main" id="{F3E644C3-5004-47BC-8AD1-04160D2A11AC}"/>
              </a:ext>
            </a:extLst>
          </p:cNvPr>
          <p:cNvPicPr>
            <a:picLocks noChangeAspect="1"/>
          </p:cNvPicPr>
          <p:nvPr/>
        </p:nvPicPr>
        <p:blipFill rotWithShape="1">
          <a:blip r:embed="rId3">
            <a:extLst>
              <a:ext uri="{28A0092B-C50C-407E-A947-70E740481C1C}">
                <a14:useLocalDpi xmlns:a14="http://schemas.microsoft.com/office/drawing/2010/main" val="0"/>
              </a:ext>
            </a:extLst>
          </a:blip>
          <a:srcRect l="19347" r="19636" b="18821"/>
          <a:stretch/>
        </p:blipFill>
        <p:spPr>
          <a:xfrm>
            <a:off x="1985974" y="944781"/>
            <a:ext cx="3813153" cy="4678366"/>
          </a:xfrm>
          <a:prstGeom prst="rect">
            <a:avLst/>
          </a:prstGeom>
        </p:spPr>
      </p:pic>
    </p:spTree>
    <p:extLst>
      <p:ext uri="{BB962C8B-B14F-4D97-AF65-F5344CB8AC3E}">
        <p14:creationId xmlns:p14="http://schemas.microsoft.com/office/powerpoint/2010/main" val="1050838708"/>
      </p:ext>
    </p:extLst>
  </p:cSld>
  <p:clrMapOvr>
    <a:masterClrMapping/>
  </p:clrMapOvr>
  <p:transition spd="slow">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1034</Words>
  <Application>Microsoft Office PowerPoint</Application>
  <PresentationFormat>宽屏</PresentationFormat>
  <Paragraphs>213</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等线</vt:lpstr>
      <vt:lpstr>等线 Light</vt:lpstr>
      <vt:lpstr>黑体</vt:lpstr>
      <vt:lpstr>宋体</vt:lpstr>
      <vt:lpstr>微软雅黑</vt:lpstr>
      <vt:lpstr>Arial</vt:lpstr>
      <vt:lpstr>Calibri</vt:lpstr>
      <vt:lpstr>Consolas</vt:lpstr>
      <vt:lpstr>FontAwesome</vt:lpstr>
      <vt:lpstr>GeosansLight</vt:lpstr>
      <vt:lpstr>Open Sans</vt:lpstr>
      <vt:lpstr>Simple-Line-Icons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86176</dc:creator>
  <cp:lastModifiedBy>86176</cp:lastModifiedBy>
  <cp:revision>22</cp:revision>
  <dcterms:created xsi:type="dcterms:W3CDTF">2019-11-19T10:50:17Z</dcterms:created>
  <dcterms:modified xsi:type="dcterms:W3CDTF">2019-11-19T14:06:12Z</dcterms:modified>
</cp:coreProperties>
</file>