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5"/>
  </p:handoutMasterIdLst>
  <p:sldIdLst>
    <p:sldId id="256" r:id="rId3"/>
    <p:sldId id="300" r:id="rId4"/>
    <p:sldId id="303" r:id="rId6"/>
    <p:sldId id="305" r:id="rId7"/>
    <p:sldId id="306" r:id="rId8"/>
    <p:sldId id="307" r:id="rId9"/>
    <p:sldId id="308" r:id="rId10"/>
    <p:sldId id="309" r:id="rId11"/>
    <p:sldId id="312" r:id="rId12"/>
    <p:sldId id="313" r:id="rId13"/>
    <p:sldId id="29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143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204"/>
      </p:cViewPr>
      <p:guideLst>
        <p:guide orient="horz" pos="2159"/>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1464" y="55"/>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D3670B-69B7-4DDA-92D0-814F6CEDD36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D0581C-316B-43E9-BD2B-76E5CA000AC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B4AB03-2860-45B8-A0D7-FC995FC3A8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9F219-1042-48FF-8657-2E904DD7C5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CB7059-5012-4BE8-B9AC-16C559751B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CB7059-5012-4BE8-B9AC-16C559751B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CB7059-5012-4BE8-B9AC-16C559751B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CB7059-5012-4BE8-B9AC-16C559751B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CB7059-5012-4BE8-B9AC-16C559751B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CB7059-5012-4BE8-B9AC-16C559751B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CB7059-5012-4BE8-B9AC-16C559751B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CB7059-5012-4BE8-B9AC-16C559751B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CB7059-5012-4BE8-B9AC-16C559751B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6" name="组合 5"/>
          <p:cNvGrpSpPr/>
          <p:nvPr userDrawn="1"/>
        </p:nvGrpSpPr>
        <p:grpSpPr>
          <a:xfrm>
            <a:off x="-4548" y="256530"/>
            <a:ext cx="12196548" cy="695970"/>
            <a:chOff x="-4548" y="256530"/>
            <a:chExt cx="12196548" cy="695970"/>
          </a:xfrm>
        </p:grpSpPr>
        <p:sp>
          <p:nvSpPr>
            <p:cNvPr id="7" name="梯形 2"/>
            <p:cNvSpPr/>
            <p:nvPr/>
          </p:nvSpPr>
          <p:spPr>
            <a:xfrm>
              <a:off x="-4548" y="256530"/>
              <a:ext cx="6007597" cy="695970"/>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8" name="直接连接符 7"/>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9" name="文本框 38"/>
            <p:cNvSpPr txBox="1"/>
            <p:nvPr/>
          </p:nvSpPr>
          <p:spPr>
            <a:xfrm>
              <a:off x="330758" y="381941"/>
              <a:ext cx="3518912" cy="523220"/>
            </a:xfrm>
            <a:prstGeom prst="rect">
              <a:avLst/>
            </a:prstGeom>
            <a:noFill/>
          </p:spPr>
          <p:txBody>
            <a:bodyPr wrap="non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800" b="0" i="0" u="none" strike="noStrike" kern="1200" cap="none" spc="0" normalizeH="0" baseline="0" noProof="0" dirty="0">
                  <a:ln>
                    <a:noFill/>
                  </a:ln>
                  <a:solidFill>
                    <a:srgbClr val="314371"/>
                  </a:solidFill>
                  <a:effectLst/>
                  <a:uLnTx/>
                  <a:uFillTx/>
                  <a:latin typeface="微软雅黑" panose="020B0503020204020204" charset="-122"/>
                  <a:ea typeface="微软雅黑" panose="020B0503020204020204" charset="-122"/>
                  <a:cs typeface="+mn-cs"/>
                  <a:sym typeface="微软雅黑" panose="020B0503020204020204" charset="-122"/>
                </a:rPr>
                <a:t>此处添加标题内容</a:t>
              </a:r>
              <a:endParaRPr kumimoji="0" lang="zh-CN" altLang="en-US" sz="2800" b="0" i="0" u="none" strike="noStrike" kern="1200" cap="none" spc="0" normalizeH="0" baseline="0" noProof="0" dirty="0">
                <a:ln>
                  <a:noFill/>
                </a:ln>
                <a:solidFill>
                  <a:srgbClr val="314371"/>
                </a:solidFill>
                <a:effectLst/>
                <a:uLnTx/>
                <a:uFillTx/>
                <a:latin typeface="微软雅黑" panose="020B0503020204020204" charset="-122"/>
                <a:ea typeface="微软雅黑" panose="020B0503020204020204" charset="-122"/>
                <a:cs typeface="+mn-cs"/>
                <a:sym typeface="微软雅黑" panose="020B0503020204020204" charset="-122"/>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2"/>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97B5FA-0921-464F-AAE1-844C04324D75}"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5CE74E-AB26-4998-AD42-012C4C1AD076}"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组合 7"/>
          <p:cNvGrpSpPr/>
          <p:nvPr userDrawn="1"/>
        </p:nvGrpSpPr>
        <p:grpSpPr>
          <a:xfrm>
            <a:off x="-4548" y="256530"/>
            <a:ext cx="12531854" cy="695970"/>
            <a:chOff x="-4548" y="256530"/>
            <a:chExt cx="12531854" cy="695970"/>
          </a:xfrm>
        </p:grpSpPr>
        <p:sp>
          <p:nvSpPr>
            <p:cNvPr id="9" name="梯形 2"/>
            <p:cNvSpPr/>
            <p:nvPr/>
          </p:nvSpPr>
          <p:spPr>
            <a:xfrm>
              <a:off x="-4548" y="256530"/>
              <a:ext cx="6007597" cy="695970"/>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10" name="直接连接符 9"/>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1" name="文本框 38"/>
            <p:cNvSpPr txBox="1"/>
            <p:nvPr/>
          </p:nvSpPr>
          <p:spPr>
            <a:xfrm>
              <a:off x="330758" y="381941"/>
              <a:ext cx="3518912" cy="523220"/>
            </a:xfrm>
            <a:prstGeom prst="rect">
              <a:avLst/>
            </a:prstGeom>
            <a:noFill/>
          </p:spPr>
          <p:txBody>
            <a:bodyPr wrap="non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800" b="0" i="0" u="none" strike="noStrike" kern="1200" cap="none" spc="0" normalizeH="0" baseline="0" noProof="0" dirty="0">
                  <a:ln>
                    <a:noFill/>
                  </a:ln>
                  <a:solidFill>
                    <a:srgbClr val="314371"/>
                  </a:solidFill>
                  <a:effectLst/>
                  <a:uLnTx/>
                  <a:uFillTx/>
                  <a:latin typeface="微软雅黑" panose="020B0503020204020204" charset="-122"/>
                  <a:ea typeface="微软雅黑" panose="020B0503020204020204" charset="-122"/>
                  <a:cs typeface="+mn-cs"/>
                  <a:sym typeface="微软雅黑" panose="020B0503020204020204" charset="-122"/>
                </a:rPr>
                <a:t>此处添加标题内容</a:t>
              </a:r>
              <a:endParaRPr kumimoji="0" lang="zh-CN" altLang="en-US" sz="2800" b="0" i="0" u="none" strike="noStrike" kern="1200" cap="none" spc="0" normalizeH="0" baseline="0" noProof="0" dirty="0">
                <a:ln>
                  <a:noFill/>
                </a:ln>
                <a:solidFill>
                  <a:srgbClr val="314371"/>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3" name="矩形 12"/>
            <p:cNvSpPr/>
            <p:nvPr/>
          </p:nvSpPr>
          <p:spPr>
            <a:xfrm>
              <a:off x="9235539" y="675343"/>
              <a:ext cx="3291767" cy="277157"/>
            </a:xfrm>
            <a:prstGeom prst="rect">
              <a:avLst/>
            </a:prstGeom>
          </p:spPr>
          <p:txBody>
            <a:bodyPr lIns="68580" tIns="34291" rIns="68580" bIns="3429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00" b="0" i="0" u="none" strike="noStrike" kern="1200" cap="none" spc="0" normalizeH="0" baseline="0" noProof="0" dirty="0">
                  <a:ln>
                    <a:noFill/>
                  </a:ln>
                  <a:solidFill>
                    <a:srgbClr val="314371"/>
                  </a:solidFill>
                  <a:effectLst/>
                  <a:uLnTx/>
                  <a:uFillTx/>
                  <a:latin typeface="微软雅黑" panose="020B0503020204020204" charset="-122"/>
                  <a:ea typeface="微软雅黑" panose="020B0503020204020204" charset="-122"/>
                  <a:cs typeface="+mn-cs"/>
                </a:rPr>
                <a:t>安徽大学电子信息工程学院</a:t>
              </a:r>
              <a:endParaRPr kumimoji="0" lang="zh-CN" altLang="en-US" sz="1300" b="0" i="0" u="none" strike="noStrike" kern="1200" cap="none" spc="0" normalizeH="0" baseline="0" noProof="0" dirty="0">
                <a:ln>
                  <a:noFill/>
                </a:ln>
                <a:solidFill>
                  <a:srgbClr val="314371"/>
                </a:solidFill>
                <a:effectLst/>
                <a:uLnTx/>
                <a:uFillTx/>
                <a:latin typeface="微软雅黑" panose="020B0503020204020204" charset="-122"/>
                <a:ea typeface="微软雅黑" panose="020B0503020204020204"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2153540"/>
            <a:ext cx="12192000" cy="3232499"/>
          </a:xfrm>
          <a:prstGeom prst="rect">
            <a:avLst/>
          </a:prstGeom>
          <a:solidFill>
            <a:srgbClr val="314371"/>
          </a:solidFill>
          <a:ln w="12700" cap="flat" cmpd="sng" algn="ctr">
            <a:noFill/>
            <a:prstDash val="solid"/>
            <a:miter lim="800000"/>
          </a:ln>
          <a:effectLst/>
        </p:spPr>
        <p:txBody>
          <a:bodyPr rtlCol="0" anchor="ctr"/>
          <a:lstStyle/>
          <a:p>
            <a:pPr algn="ctr">
              <a:defRPr/>
            </a:pPr>
            <a:endParaRPr lang="zh-CN" altLang="en-US" kern="0" dirty="0">
              <a:solidFill>
                <a:srgbClr val="FFFFFF"/>
              </a:solidFill>
              <a:latin typeface="Arial" panose="020B0604020202020204"/>
              <a:ea typeface="微软雅黑" panose="020B0503020204020204" charset="-122"/>
            </a:endParaRPr>
          </a:p>
        </p:txBody>
      </p:sp>
      <p:sp>
        <p:nvSpPr>
          <p:cNvPr id="7" name="TextBox 7"/>
          <p:cNvSpPr txBox="1"/>
          <p:nvPr/>
        </p:nvSpPr>
        <p:spPr>
          <a:xfrm>
            <a:off x="4387842" y="2483676"/>
            <a:ext cx="3416321" cy="1308050"/>
          </a:xfrm>
          <a:prstGeom prst="rect">
            <a:avLst/>
          </a:prstGeom>
          <a:noFill/>
        </p:spPr>
        <p:txBody>
          <a:bodyPr wrap="none" rtlCol="0">
            <a:spAutoFit/>
          </a:bodyPr>
          <a:lstStyle/>
          <a:p>
            <a:pPr algn="ctr"/>
            <a:r>
              <a:rPr lang="zh-CN" altLang="en-US" sz="7900" spc="500" dirty="0">
                <a:solidFill>
                  <a:schemeClr val="bg1">
                    <a:lumMod val="95000"/>
                  </a:schemeClr>
                </a:solidFill>
                <a:latin typeface="方正正大黑简体" panose="02000000000000000000" pitchFamily="2" charset="-122"/>
                <a:ea typeface="方正正大黑简体" panose="02000000000000000000" pitchFamily="2" charset="-122"/>
              </a:rPr>
              <a:t>汇报一</a:t>
            </a:r>
            <a:endParaRPr lang="zh-CN" altLang="en-US" sz="7900" spc="500" dirty="0">
              <a:solidFill>
                <a:schemeClr val="bg1">
                  <a:lumMod val="95000"/>
                </a:schemeClr>
              </a:solidFill>
              <a:latin typeface="方正正大黑简体" panose="02000000000000000000" pitchFamily="2" charset="-122"/>
              <a:ea typeface="方正正大黑简体" panose="02000000000000000000" pitchFamily="2" charset="-122"/>
            </a:endParaRPr>
          </a:p>
        </p:txBody>
      </p:sp>
      <p:grpSp>
        <p:nvGrpSpPr>
          <p:cNvPr id="40" name="组合 39"/>
          <p:cNvGrpSpPr/>
          <p:nvPr/>
        </p:nvGrpSpPr>
        <p:grpSpPr>
          <a:xfrm>
            <a:off x="4018809" y="5872577"/>
            <a:ext cx="946781" cy="338530"/>
            <a:chOff x="3061220" y="3387331"/>
            <a:chExt cx="710270" cy="253964"/>
          </a:xfrm>
        </p:grpSpPr>
        <p:sp>
          <p:nvSpPr>
            <p:cNvPr id="41" name="圆角矩形 40"/>
            <p:cNvSpPr/>
            <p:nvPr/>
          </p:nvSpPr>
          <p:spPr>
            <a:xfrm>
              <a:off x="3061220" y="3398755"/>
              <a:ext cx="710270" cy="237749"/>
            </a:xfrm>
            <a:prstGeom prst="roundRect">
              <a:avLst/>
            </a:prstGeom>
            <a:solidFill>
              <a:srgbClr val="314371"/>
            </a:solidFill>
            <a:ln w="12700" cap="flat" cmpd="sng" algn="ctr">
              <a:noFill/>
              <a:prstDash val="solid"/>
              <a:miter lim="800000"/>
            </a:ln>
            <a:effectLst/>
          </p:spPr>
          <p:txBody>
            <a:bodyPr lIns="91416" tIns="45708" rIns="91416" bIns="45708" rtlCol="0" anchor="ctr"/>
            <a:lstStyle/>
            <a:p>
              <a:pPr algn="ctr">
                <a:defRPr/>
              </a:pPr>
              <a:endParaRPr lang="zh-CN" altLang="en-US" sz="2000" kern="0">
                <a:solidFill>
                  <a:prstClr val="white"/>
                </a:solidFill>
                <a:latin typeface="微软雅黑" panose="020B0503020204020204" charset="-122"/>
                <a:ea typeface="微软雅黑" panose="020B0503020204020204" charset="-122"/>
              </a:endParaRPr>
            </a:p>
          </p:txBody>
        </p:sp>
        <p:sp>
          <p:nvSpPr>
            <p:cNvPr id="42" name="矩形 41"/>
            <p:cNvSpPr/>
            <p:nvPr/>
          </p:nvSpPr>
          <p:spPr>
            <a:xfrm>
              <a:off x="3144243" y="3387331"/>
              <a:ext cx="600284" cy="253964"/>
            </a:xfrm>
            <a:prstGeom prst="rect">
              <a:avLst/>
            </a:prstGeom>
          </p:spPr>
          <p:txBody>
            <a:bodyPr wrap="none" lIns="91416" tIns="45708" rIns="91416" bIns="45708">
              <a:spAutoFit/>
            </a:bodyPr>
            <a:lstStyle/>
            <a:p>
              <a:pPr>
                <a:defRPr/>
              </a:pPr>
              <a:r>
                <a:rPr kumimoji="1" lang="zh-CN" altLang="en-US" sz="1600" kern="0" dirty="0">
                  <a:solidFill>
                    <a:prstClr val="white"/>
                  </a:solidFill>
                  <a:latin typeface="微软雅黑" panose="020B0503020204020204" charset="-122"/>
                  <a:ea typeface="微软雅黑" panose="020B0503020204020204" charset="-122"/>
                  <a:cs typeface="微软雅黑" panose="020B0503020204020204" charset="-122"/>
                </a:rPr>
                <a:t>汇报人</a:t>
              </a:r>
              <a:endParaRPr kumimoji="1" lang="en-US" altLang="zh-CN" sz="1600" kern="0"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p:txBody>
        </p:sp>
      </p:grpSp>
      <p:grpSp>
        <p:nvGrpSpPr>
          <p:cNvPr id="43" name="组合 42"/>
          <p:cNvGrpSpPr/>
          <p:nvPr/>
        </p:nvGrpSpPr>
        <p:grpSpPr>
          <a:xfrm>
            <a:off x="6250473" y="5872581"/>
            <a:ext cx="1084843" cy="338529"/>
            <a:chOff x="4735406" y="3387331"/>
            <a:chExt cx="813845" cy="253963"/>
          </a:xfrm>
        </p:grpSpPr>
        <p:sp>
          <p:nvSpPr>
            <p:cNvPr id="44" name="圆角矩形 43"/>
            <p:cNvSpPr/>
            <p:nvPr/>
          </p:nvSpPr>
          <p:spPr>
            <a:xfrm>
              <a:off x="4735406" y="3398755"/>
              <a:ext cx="813845" cy="237749"/>
            </a:xfrm>
            <a:prstGeom prst="roundRect">
              <a:avLst/>
            </a:prstGeom>
            <a:solidFill>
              <a:srgbClr val="314371"/>
            </a:solidFill>
            <a:ln w="12700" cap="flat" cmpd="sng" algn="ctr">
              <a:noFill/>
              <a:prstDash val="solid"/>
              <a:miter lim="800000"/>
            </a:ln>
            <a:effectLst/>
          </p:spPr>
          <p:txBody>
            <a:bodyPr lIns="91416" tIns="45708" rIns="91416" bIns="45708" rtlCol="0" anchor="ctr"/>
            <a:lstStyle/>
            <a:p>
              <a:pPr algn="ctr">
                <a:defRPr/>
              </a:pPr>
              <a:endParaRPr lang="zh-CN" altLang="en-US" sz="2000" kern="0">
                <a:solidFill>
                  <a:prstClr val="white"/>
                </a:solidFill>
                <a:latin typeface="微软雅黑" panose="020B0503020204020204" charset="-122"/>
                <a:ea typeface="微软雅黑" panose="020B0503020204020204" charset="-122"/>
              </a:endParaRPr>
            </a:p>
          </p:txBody>
        </p:sp>
        <p:sp>
          <p:nvSpPr>
            <p:cNvPr id="45" name="矩形 44"/>
            <p:cNvSpPr/>
            <p:nvPr/>
          </p:nvSpPr>
          <p:spPr>
            <a:xfrm>
              <a:off x="4772294" y="3387331"/>
              <a:ext cx="754213" cy="253963"/>
            </a:xfrm>
            <a:prstGeom prst="rect">
              <a:avLst/>
            </a:prstGeom>
          </p:spPr>
          <p:txBody>
            <a:bodyPr wrap="none" lIns="91416" tIns="45708" rIns="91416" bIns="45708">
              <a:spAutoFit/>
            </a:bodyPr>
            <a:lstStyle/>
            <a:p>
              <a:pPr>
                <a:defRPr/>
              </a:pPr>
              <a:r>
                <a:rPr kumimoji="1" lang="zh-CN" altLang="en-US" sz="1600" kern="0" dirty="0">
                  <a:solidFill>
                    <a:prstClr val="white"/>
                  </a:solidFill>
                  <a:latin typeface="微软雅黑" panose="020B0503020204020204" charset="-122"/>
                  <a:ea typeface="微软雅黑" panose="020B0503020204020204" charset="-122"/>
                  <a:cs typeface="微软雅黑" panose="020B0503020204020204" charset="-122"/>
                </a:rPr>
                <a:t>指导老师</a:t>
              </a:r>
              <a:endParaRPr kumimoji="1" lang="en-US" altLang="zh-CN" sz="1600" kern="0"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p:txBody>
        </p:sp>
      </p:grpSp>
      <p:sp>
        <p:nvSpPr>
          <p:cNvPr id="46" name="文本框 35"/>
          <p:cNvSpPr txBox="1"/>
          <p:nvPr/>
        </p:nvSpPr>
        <p:spPr>
          <a:xfrm>
            <a:off x="4978293" y="5816740"/>
            <a:ext cx="845820" cy="438785"/>
          </a:xfrm>
          <a:prstGeom prst="rect">
            <a:avLst/>
          </a:prstGeom>
          <a:noFill/>
        </p:spPr>
        <p:txBody>
          <a:bodyPr wrap="none" rtlCol="0">
            <a:spAutoFit/>
          </a:bodyPr>
          <a:lstStyle/>
          <a:p>
            <a:pPr>
              <a:lnSpc>
                <a:spcPct val="130000"/>
              </a:lnSpc>
            </a:pPr>
            <a:r>
              <a:rPr lang="zh-CN" altLang="en-US" sz="1735" dirty="0">
                <a:solidFill>
                  <a:srgbClr val="314371"/>
                </a:solidFill>
                <a:latin typeface="微软雅黑" panose="020B0503020204020204" charset="-122"/>
                <a:ea typeface="微软雅黑" panose="020B0503020204020204" charset="-122"/>
              </a:rPr>
              <a:t>高荣争</a:t>
            </a:r>
            <a:endParaRPr lang="zh-CN" altLang="en-US" sz="1735" dirty="0">
              <a:solidFill>
                <a:srgbClr val="314371"/>
              </a:solidFill>
              <a:latin typeface="微软雅黑" panose="020B0503020204020204" charset="-122"/>
              <a:ea typeface="微软雅黑" panose="020B0503020204020204" charset="-122"/>
            </a:endParaRPr>
          </a:p>
        </p:txBody>
      </p:sp>
      <p:sp>
        <p:nvSpPr>
          <p:cNvPr id="47" name="文本框 36"/>
          <p:cNvSpPr txBox="1"/>
          <p:nvPr/>
        </p:nvSpPr>
        <p:spPr>
          <a:xfrm>
            <a:off x="7366664" y="5816740"/>
            <a:ext cx="845820" cy="438785"/>
          </a:xfrm>
          <a:prstGeom prst="rect">
            <a:avLst/>
          </a:prstGeom>
          <a:noFill/>
        </p:spPr>
        <p:txBody>
          <a:bodyPr wrap="none" rtlCol="0">
            <a:spAutoFit/>
          </a:bodyPr>
          <a:lstStyle/>
          <a:p>
            <a:pPr>
              <a:lnSpc>
                <a:spcPct val="130000"/>
              </a:lnSpc>
            </a:pPr>
            <a:r>
              <a:rPr lang="zh-CN" altLang="en-US" sz="1735" dirty="0">
                <a:solidFill>
                  <a:srgbClr val="314371"/>
                </a:solidFill>
                <a:latin typeface="微软雅黑" panose="020B0503020204020204" charset="-122"/>
                <a:ea typeface="微软雅黑" panose="020B0503020204020204" charset="-122"/>
              </a:rPr>
              <a:t>彭春雨</a:t>
            </a:r>
            <a:endParaRPr lang="zh-CN" altLang="en-US" sz="1735" dirty="0">
              <a:solidFill>
                <a:srgbClr val="314371"/>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440" y="432420"/>
            <a:ext cx="5427943" cy="1505770"/>
          </a:xfrm>
          <a:prstGeom prst="rect">
            <a:avLst/>
          </a:prstGeom>
        </p:spPr>
      </p:pic>
      <p:sp>
        <p:nvSpPr>
          <p:cNvPr id="2" name="文本框 1"/>
          <p:cNvSpPr txBox="1"/>
          <p:nvPr/>
        </p:nvSpPr>
        <p:spPr>
          <a:xfrm>
            <a:off x="4965585" y="4007076"/>
            <a:ext cx="2337371" cy="646331"/>
          </a:xfrm>
          <a:prstGeom prst="rect">
            <a:avLst/>
          </a:prstGeom>
          <a:noFill/>
        </p:spPr>
        <p:txBody>
          <a:bodyPr wrap="none" rtlCol="0">
            <a:spAutoFit/>
          </a:bodyPr>
          <a:lstStyle/>
          <a:p>
            <a:r>
              <a:rPr lang="en-US" altLang="zh-CN" sz="3600" dirty="0">
                <a:solidFill>
                  <a:schemeClr val="bg1"/>
                </a:solidFill>
              </a:rPr>
              <a:t>Report One</a:t>
            </a:r>
            <a:endParaRPr lang="zh-CN" altLang="en-US" sz="36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p:tgtEl>
                                          <p:spTgt spid="5"/>
                                        </p:tgtEl>
                                        <p:attrNameLst>
                                          <p:attrName>ppt_y</p:attrName>
                                        </p:attrNameLst>
                                      </p:cBhvr>
                                      <p:tavLst>
                                        <p:tav tm="0">
                                          <p:val>
                                            <p:strVal val="#ppt_y-#ppt_h*1.125000"/>
                                          </p:val>
                                        </p:tav>
                                        <p:tav tm="100000">
                                          <p:val>
                                            <p:strVal val="#ppt_y"/>
                                          </p:val>
                                        </p:tav>
                                      </p:tavLst>
                                    </p:anim>
                                    <p:animEffect transition="in" filter="wipe(down)">
                                      <p:cBhvr>
                                        <p:cTn id="8" dur="800"/>
                                        <p:tgtEl>
                                          <p:spTgt spid="5"/>
                                        </p:tgtEl>
                                      </p:cBhvr>
                                    </p:animEffect>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down)">
                                      <p:cBhvr>
                                        <p:cTn id="16" dur="500"/>
                                        <p:tgtEl>
                                          <p:spTgt spid="40"/>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p:cTn id="19" dur="500" fill="hold"/>
                                        <p:tgtEl>
                                          <p:spTgt spid="46"/>
                                        </p:tgtEl>
                                        <p:attrNameLst>
                                          <p:attrName>ppt_w</p:attrName>
                                        </p:attrNameLst>
                                      </p:cBhvr>
                                      <p:tavLst>
                                        <p:tav tm="0">
                                          <p:val>
                                            <p:fltVal val="0"/>
                                          </p:val>
                                        </p:tav>
                                        <p:tav tm="100000">
                                          <p:val>
                                            <p:strVal val="#ppt_w"/>
                                          </p:val>
                                        </p:tav>
                                      </p:tavLst>
                                    </p:anim>
                                    <p:anim calcmode="lin" valueType="num">
                                      <p:cBhvr>
                                        <p:cTn id="20" dur="500" fill="hold"/>
                                        <p:tgtEl>
                                          <p:spTgt spid="46"/>
                                        </p:tgtEl>
                                        <p:attrNameLst>
                                          <p:attrName>ppt_h</p:attrName>
                                        </p:attrNameLst>
                                      </p:cBhvr>
                                      <p:tavLst>
                                        <p:tav tm="0">
                                          <p:val>
                                            <p:fltVal val="0"/>
                                          </p:val>
                                        </p:tav>
                                        <p:tav tm="100000">
                                          <p:val>
                                            <p:strVal val="#ppt_h"/>
                                          </p:val>
                                        </p:tav>
                                      </p:tavLst>
                                    </p:anim>
                                    <p:animEffect transition="in" filter="fade">
                                      <p:cBhvr>
                                        <p:cTn id="21" dur="500"/>
                                        <p:tgtEl>
                                          <p:spTgt spid="46"/>
                                        </p:tgtEl>
                                      </p:cBhvr>
                                    </p:animEffect>
                                  </p:childTnLst>
                                </p:cTn>
                              </p:par>
                              <p:par>
                                <p:cTn id="22" presetID="26" presetClass="emph" presetSubtype="0" fill="hold" grpId="1" nodeType="withEffect">
                                  <p:stCondLst>
                                    <p:cond delay="0"/>
                                  </p:stCondLst>
                                  <p:childTnLst>
                                    <p:animEffect transition="out" filter="fade">
                                      <p:cBhvr>
                                        <p:cTn id="23" dur="500" tmFilter="0, 0; .2, .5; .8, .5; 1, 0"/>
                                        <p:tgtEl>
                                          <p:spTgt spid="46"/>
                                        </p:tgtEl>
                                      </p:cBhvr>
                                    </p:animEffect>
                                    <p:animScale>
                                      <p:cBhvr>
                                        <p:cTn id="24" dur="250" autoRev="1" fill="hold"/>
                                        <p:tgtEl>
                                          <p:spTgt spid="46"/>
                                        </p:tgtEl>
                                      </p:cBhvr>
                                      <p:by x="105000" y="105000"/>
                                    </p:animScale>
                                  </p:childTnLst>
                                </p:cTn>
                              </p:par>
                              <p:par>
                                <p:cTn id="25" presetID="22" presetClass="entr" presetSubtype="4"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down)">
                                      <p:cBhvr>
                                        <p:cTn id="27" dur="500"/>
                                        <p:tgtEl>
                                          <p:spTgt spid="43"/>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p:cTn id="30" dur="500" fill="hold"/>
                                        <p:tgtEl>
                                          <p:spTgt spid="47"/>
                                        </p:tgtEl>
                                        <p:attrNameLst>
                                          <p:attrName>ppt_w</p:attrName>
                                        </p:attrNameLst>
                                      </p:cBhvr>
                                      <p:tavLst>
                                        <p:tav tm="0">
                                          <p:val>
                                            <p:fltVal val="0"/>
                                          </p:val>
                                        </p:tav>
                                        <p:tav tm="100000">
                                          <p:val>
                                            <p:strVal val="#ppt_w"/>
                                          </p:val>
                                        </p:tav>
                                      </p:tavLst>
                                    </p:anim>
                                    <p:anim calcmode="lin" valueType="num">
                                      <p:cBhvr>
                                        <p:cTn id="31" dur="500" fill="hold"/>
                                        <p:tgtEl>
                                          <p:spTgt spid="47"/>
                                        </p:tgtEl>
                                        <p:attrNameLst>
                                          <p:attrName>ppt_h</p:attrName>
                                        </p:attrNameLst>
                                      </p:cBhvr>
                                      <p:tavLst>
                                        <p:tav tm="0">
                                          <p:val>
                                            <p:fltVal val="0"/>
                                          </p:val>
                                        </p:tav>
                                        <p:tav tm="100000">
                                          <p:val>
                                            <p:strVal val="#ppt_h"/>
                                          </p:val>
                                        </p:tav>
                                      </p:tavLst>
                                    </p:anim>
                                    <p:animEffect transition="in" filter="fade">
                                      <p:cBhvr>
                                        <p:cTn id="32" dur="500"/>
                                        <p:tgtEl>
                                          <p:spTgt spid="47"/>
                                        </p:tgtEl>
                                      </p:cBhvr>
                                    </p:animEffect>
                                  </p:childTnLst>
                                </p:cTn>
                              </p:par>
                              <p:par>
                                <p:cTn id="33" presetID="26" presetClass="emph" presetSubtype="0" fill="hold" grpId="1" nodeType="withEffect">
                                  <p:stCondLst>
                                    <p:cond delay="0"/>
                                  </p:stCondLst>
                                  <p:childTnLst>
                                    <p:animEffect transition="out" filter="fade">
                                      <p:cBhvr>
                                        <p:cTn id="34" dur="500" tmFilter="0, 0; .2, .5; .8, .5; 1, 0"/>
                                        <p:tgtEl>
                                          <p:spTgt spid="47"/>
                                        </p:tgtEl>
                                      </p:cBhvr>
                                    </p:animEffect>
                                    <p:animScale>
                                      <p:cBhvr>
                                        <p:cTn id="35" dur="250" autoRev="1" fill="hold"/>
                                        <p:tgtEl>
                                          <p:spTgt spid="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46" grpId="0"/>
      <p:bldP spid="46" grpId="1"/>
      <p:bldP spid="47" grpId="0"/>
      <p:bldP spid="4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56530"/>
            <a:ext cx="6007597" cy="695970"/>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DRAM</a:t>
            </a:r>
            <a:endPar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7" name="文本框 6"/>
          <p:cNvSpPr txBox="1"/>
          <p:nvPr/>
        </p:nvSpPr>
        <p:spPr>
          <a:xfrm>
            <a:off x="443230" y="868045"/>
            <a:ext cx="6922770" cy="645160"/>
          </a:xfrm>
          <a:prstGeom prst="rect">
            <a:avLst/>
          </a:prstGeom>
          <a:noFill/>
        </p:spPr>
        <p:txBody>
          <a:bodyPr wrap="square" rtlCol="0" anchor="t">
            <a:spAutoFit/>
          </a:bodyPr>
          <a:p>
            <a:endParaRPr lang="zh-CN" altLang="en-US"/>
          </a:p>
          <a:p>
            <a:endParaRPr lang="zh-CN" altLang="en-US"/>
          </a:p>
        </p:txBody>
      </p:sp>
      <p:sp>
        <p:nvSpPr>
          <p:cNvPr id="6" name="文本框 5"/>
          <p:cNvSpPr txBox="1"/>
          <p:nvPr/>
        </p:nvSpPr>
        <p:spPr>
          <a:xfrm>
            <a:off x="869315" y="890270"/>
            <a:ext cx="9544685" cy="645160"/>
          </a:xfrm>
          <a:prstGeom prst="rect">
            <a:avLst/>
          </a:prstGeom>
          <a:noFill/>
        </p:spPr>
        <p:txBody>
          <a:bodyPr wrap="square" rtlCol="0" anchor="t">
            <a:spAutoFit/>
          </a:bodyPr>
          <a:p>
            <a:endParaRPr lang="zh-CN" altLang="en-US"/>
          </a:p>
          <a:p>
            <a:endParaRPr lang="zh-CN" altLang="en-US"/>
          </a:p>
        </p:txBody>
      </p:sp>
      <p:pic>
        <p:nvPicPr>
          <p:cNvPr id="4" name="图片 3"/>
          <p:cNvPicPr>
            <a:picLocks noChangeAspect="1"/>
          </p:cNvPicPr>
          <p:nvPr/>
        </p:nvPicPr>
        <p:blipFill>
          <a:blip r:embed="rId1"/>
          <a:stretch>
            <a:fillRect/>
          </a:stretch>
        </p:blipFill>
        <p:spPr>
          <a:xfrm>
            <a:off x="-60325" y="1327150"/>
            <a:ext cx="3857625" cy="3838575"/>
          </a:xfrm>
          <a:prstGeom prst="rect">
            <a:avLst/>
          </a:prstGeom>
        </p:spPr>
      </p:pic>
      <p:sp>
        <p:nvSpPr>
          <p:cNvPr id="8" name="文本框 7"/>
          <p:cNvSpPr txBox="1"/>
          <p:nvPr/>
        </p:nvSpPr>
        <p:spPr>
          <a:xfrm>
            <a:off x="379095" y="5163185"/>
            <a:ext cx="3048000" cy="368300"/>
          </a:xfrm>
          <a:prstGeom prst="rect">
            <a:avLst/>
          </a:prstGeom>
          <a:noFill/>
        </p:spPr>
        <p:txBody>
          <a:bodyPr wrap="square" rtlCol="0">
            <a:spAutoFit/>
          </a:bodyPr>
          <a:p>
            <a:pPr algn="ctr"/>
            <a:r>
              <a:rPr lang="zh-CN" altLang="en-US"/>
              <a:t>简单的列阵原理图</a:t>
            </a:r>
            <a:endParaRPr lang="zh-CN" altLang="en-US"/>
          </a:p>
        </p:txBody>
      </p:sp>
      <p:sp>
        <p:nvSpPr>
          <p:cNvPr id="9" name="文本框 8"/>
          <p:cNvSpPr txBox="1"/>
          <p:nvPr/>
        </p:nvSpPr>
        <p:spPr>
          <a:xfrm>
            <a:off x="3484245" y="-2294890"/>
            <a:ext cx="7667625" cy="7016115"/>
          </a:xfrm>
          <a:prstGeom prst="rect">
            <a:avLst/>
          </a:prstGeom>
          <a:noFill/>
        </p:spPr>
        <p:txBody>
          <a:bodyPr wrap="square" rtlCol="0" anchor="t">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我们首先假设在图中连接到</a:t>
            </a:r>
            <a:r>
              <a:rPr lang="en-US" altLang="zh-CN"/>
              <a:t>D</a:t>
            </a:r>
            <a:r>
              <a:rPr lang="zh-CN" altLang="en-US"/>
              <a:t>1的单元上存储有逻辑1电平（+ Vcc / 2），并且连接到</a:t>
            </a:r>
            <a:r>
              <a:rPr lang="en-US" altLang="zh-CN"/>
              <a:t>D</a:t>
            </a:r>
            <a:r>
              <a:rPr lang="zh-CN" altLang="en-US"/>
              <a:t>0的单元上存储了逻辑零电平（-Vcc / 2）。接下来，我们通过考虑相邻阵列中的两条数字线来形成数字线对。标记为</a:t>
            </a:r>
            <a:r>
              <a:rPr lang="en-US" altLang="zh-CN"/>
              <a:t>D</a:t>
            </a:r>
            <a:r>
              <a:rPr lang="zh-CN" altLang="en-US"/>
              <a:t>0/</a:t>
            </a:r>
            <a:r>
              <a:rPr lang="en-US" altLang="zh-CN"/>
              <a:t>D</a:t>
            </a:r>
            <a:r>
              <a:rPr lang="zh-CN" altLang="en-US"/>
              <a:t>0 *和</a:t>
            </a:r>
            <a:r>
              <a:rPr lang="en-US" altLang="zh-CN"/>
              <a:t>D</a:t>
            </a:r>
            <a:r>
              <a:rPr lang="zh-CN" altLang="en-US"/>
              <a:t>1/</a:t>
            </a:r>
            <a:r>
              <a:rPr lang="en-US" altLang="zh-CN"/>
              <a:t>D</a:t>
            </a:r>
            <a:r>
              <a:rPr lang="zh-CN" altLang="en-US"/>
              <a:t>1</a:t>
            </a:r>
            <a:r>
              <a:rPr lang="zh-CN" altLang="en-US">
                <a:sym typeface="+mn-ea"/>
              </a:rPr>
              <a:t>*</a:t>
            </a:r>
            <a:r>
              <a:rPr lang="zh-CN" altLang="en-US"/>
              <a:t>的数字线对最初平衡为Vcc / 2V。所有字线初始均为0 V，确保mbit晶体管处于OFF状态。在触发字线之前，将数字线与Vcc / 2偏置电压断开，并使其浮动。由于其电容，它们保持在Vcc / 2预充电压。为了读取mbitl，字线WL</a:t>
            </a:r>
            <a:r>
              <a:rPr lang="en-US" altLang="zh-CN"/>
              <a:t>0</a:t>
            </a:r>
            <a:r>
              <a:rPr lang="zh-CN" altLang="en-US"/>
              <a:t>变为高于Vcc至少一个晶体管V</a:t>
            </a:r>
            <a:r>
              <a:rPr lang="en-US" altLang="zh-CN"/>
              <a:t>th</a:t>
            </a:r>
            <a:r>
              <a:rPr lang="zh-CN" altLang="en-US"/>
              <a:t>的电压</a:t>
            </a:r>
            <a:r>
              <a:rPr lang="en-US" altLang="zh-CN"/>
              <a:t>,</a:t>
            </a:r>
            <a:r>
              <a:rPr lang="zh-CN" altLang="en-US"/>
              <a:t>该电压电平称为Vc</a:t>
            </a:r>
            <a:r>
              <a:rPr lang="en-US" altLang="zh-CN"/>
              <a:t>cp</a:t>
            </a:r>
            <a:r>
              <a:rPr lang="zh-CN" altLang="en-US"/>
              <a:t>或</a:t>
            </a:r>
            <a:r>
              <a:rPr lang="en-US" altLang="zh-CN"/>
              <a:t>Vpp</a:t>
            </a:r>
            <a:r>
              <a:rPr lang="zh-CN" altLang="en-US"/>
              <a:t>。为了确保可以将全逻辑1的值写回到mbit电容器，Vccp必须保持比Vcc高一个VTH。根据存储在单元中的逻辑电平，兆位电容器开始以两种不同的电压电平放电到数字线上。对于逻辑1，当字线电压超过数字线预充电压V</a:t>
            </a:r>
            <a:r>
              <a:rPr lang="en-US" altLang="zh-CN"/>
              <a:t>th</a:t>
            </a:r>
            <a:r>
              <a:rPr lang="zh-CN" altLang="en-US"/>
              <a:t>时，电容器开始放电。对于逻辑零，当字线电压超过V</a:t>
            </a:r>
            <a:r>
              <a:rPr lang="en-US" altLang="zh-CN"/>
              <a:t>th</a:t>
            </a:r>
            <a:r>
              <a:rPr lang="zh-CN" altLang="en-US"/>
              <a:t>时，电容器开始放电。</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2256091"/>
            <a:ext cx="12192000" cy="3129954"/>
          </a:xfrm>
          <a:prstGeom prst="rect">
            <a:avLst/>
          </a:prstGeom>
          <a:solidFill>
            <a:srgbClr val="314371"/>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Arial" panose="020B0604020202020204"/>
              <a:ea typeface="微软雅黑" panose="020B0503020204020204" charset="-122"/>
            </a:endParaRPr>
          </a:p>
        </p:txBody>
      </p:sp>
      <p:sp>
        <p:nvSpPr>
          <p:cNvPr id="7" name="TextBox 7"/>
          <p:cNvSpPr txBox="1"/>
          <p:nvPr/>
        </p:nvSpPr>
        <p:spPr>
          <a:xfrm>
            <a:off x="4291121" y="3279543"/>
            <a:ext cx="3573780" cy="1306830"/>
          </a:xfrm>
          <a:prstGeom prst="rect">
            <a:avLst/>
          </a:prstGeom>
          <a:noFill/>
        </p:spPr>
        <p:txBody>
          <a:bodyPr wrap="none" rtlCol="0">
            <a:spAutoFit/>
          </a:bodyPr>
          <a:lstStyle/>
          <a:p>
            <a:pPr algn="ctr"/>
            <a:r>
              <a:rPr lang="en-US" sz="7900" spc="500" dirty="0">
                <a:solidFill>
                  <a:schemeClr val="bg1">
                    <a:lumMod val="95000"/>
                  </a:schemeClr>
                </a:solidFill>
                <a:latin typeface="方正正大黑简体" panose="02000000000000000000" pitchFamily="2" charset="-122"/>
                <a:ea typeface="方正正大黑简体" panose="02000000000000000000" pitchFamily="2" charset="-122"/>
              </a:rPr>
              <a:t>THANKS</a:t>
            </a:r>
            <a:endParaRPr lang="en-US" sz="7900" spc="500" dirty="0">
              <a:solidFill>
                <a:schemeClr val="bg1">
                  <a:lumMod val="95000"/>
                </a:schemeClr>
              </a:solidFill>
              <a:latin typeface="方正正大黑简体" panose="02000000000000000000" pitchFamily="2" charset="-122"/>
              <a:ea typeface="方正正大黑简体" panose="02000000000000000000" pitchFamily="2" charset="-122"/>
            </a:endParaRPr>
          </a:p>
        </p:txBody>
      </p:sp>
      <p:grpSp>
        <p:nvGrpSpPr>
          <p:cNvPr id="40" name="组合 39"/>
          <p:cNvGrpSpPr/>
          <p:nvPr/>
        </p:nvGrpSpPr>
        <p:grpSpPr>
          <a:xfrm>
            <a:off x="4018806" y="5872577"/>
            <a:ext cx="946780" cy="338530"/>
            <a:chOff x="3061220" y="3387331"/>
            <a:chExt cx="710270" cy="253964"/>
          </a:xfrm>
        </p:grpSpPr>
        <p:sp>
          <p:nvSpPr>
            <p:cNvPr id="41" name="圆角矩形 40"/>
            <p:cNvSpPr/>
            <p:nvPr/>
          </p:nvSpPr>
          <p:spPr>
            <a:xfrm>
              <a:off x="3061220" y="3398755"/>
              <a:ext cx="710270" cy="237749"/>
            </a:xfrm>
            <a:prstGeom prst="roundRect">
              <a:avLst/>
            </a:prstGeom>
            <a:solidFill>
              <a:srgbClr val="314371"/>
            </a:solidFill>
            <a:ln w="12700" cap="flat" cmpd="sng" algn="ctr">
              <a:noFill/>
              <a:prstDash val="solid"/>
              <a:miter lim="800000"/>
            </a:ln>
            <a:effectLst/>
          </p:spPr>
          <p:txBody>
            <a:bodyPr lIns="91416" tIns="45708" rIns="91416" bIns="45708" rtlCol="0" anchor="ctr"/>
            <a:lstStyle/>
            <a:p>
              <a:pPr algn="ctr">
                <a:defRPr/>
              </a:pPr>
              <a:endParaRPr lang="zh-CN" altLang="en-US" sz="2000" kern="0">
                <a:solidFill>
                  <a:prstClr val="white"/>
                </a:solidFill>
                <a:latin typeface="微软雅黑" panose="020B0503020204020204" charset="-122"/>
                <a:ea typeface="微软雅黑" panose="020B0503020204020204" charset="-122"/>
              </a:endParaRPr>
            </a:p>
          </p:txBody>
        </p:sp>
        <p:sp>
          <p:nvSpPr>
            <p:cNvPr id="42" name="矩形 41"/>
            <p:cNvSpPr/>
            <p:nvPr/>
          </p:nvSpPr>
          <p:spPr>
            <a:xfrm>
              <a:off x="3144243" y="3387331"/>
              <a:ext cx="600285" cy="253964"/>
            </a:xfrm>
            <a:prstGeom prst="rect">
              <a:avLst/>
            </a:prstGeom>
          </p:spPr>
          <p:txBody>
            <a:bodyPr wrap="none" lIns="91416" tIns="45708" rIns="91416" bIns="45708">
              <a:spAutoFit/>
            </a:bodyPr>
            <a:lstStyle/>
            <a:p>
              <a:pPr>
                <a:defRPr/>
              </a:pPr>
              <a:r>
                <a:rPr kumimoji="1" lang="zh-CN" altLang="en-US" sz="1600" kern="0" dirty="0">
                  <a:solidFill>
                    <a:prstClr val="white"/>
                  </a:solidFill>
                  <a:latin typeface="微软雅黑" panose="020B0503020204020204" charset="-122"/>
                  <a:ea typeface="微软雅黑" panose="020B0503020204020204" charset="-122"/>
                  <a:cs typeface="微软雅黑" panose="020B0503020204020204" charset="-122"/>
                </a:rPr>
                <a:t>汇报人</a:t>
              </a:r>
              <a:endParaRPr kumimoji="1" lang="en-US" altLang="zh-CN" sz="1600" kern="0"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p:txBody>
        </p:sp>
      </p:grpSp>
      <p:grpSp>
        <p:nvGrpSpPr>
          <p:cNvPr id="43" name="组合 42"/>
          <p:cNvGrpSpPr/>
          <p:nvPr/>
        </p:nvGrpSpPr>
        <p:grpSpPr>
          <a:xfrm>
            <a:off x="6250473" y="5872581"/>
            <a:ext cx="1084843" cy="338529"/>
            <a:chOff x="4735406" y="3387331"/>
            <a:chExt cx="813845" cy="253963"/>
          </a:xfrm>
        </p:grpSpPr>
        <p:sp>
          <p:nvSpPr>
            <p:cNvPr id="44" name="圆角矩形 43"/>
            <p:cNvSpPr/>
            <p:nvPr/>
          </p:nvSpPr>
          <p:spPr>
            <a:xfrm>
              <a:off x="4735406" y="3398755"/>
              <a:ext cx="813845" cy="237749"/>
            </a:xfrm>
            <a:prstGeom prst="roundRect">
              <a:avLst/>
            </a:prstGeom>
            <a:solidFill>
              <a:srgbClr val="314371"/>
            </a:solidFill>
            <a:ln w="12700" cap="flat" cmpd="sng" algn="ctr">
              <a:noFill/>
              <a:prstDash val="solid"/>
              <a:miter lim="800000"/>
            </a:ln>
            <a:effectLst/>
          </p:spPr>
          <p:txBody>
            <a:bodyPr lIns="91416" tIns="45708" rIns="91416" bIns="45708" rtlCol="0" anchor="ctr"/>
            <a:lstStyle/>
            <a:p>
              <a:pPr algn="ctr">
                <a:defRPr/>
              </a:pPr>
              <a:endParaRPr lang="zh-CN" altLang="en-US" sz="2000" kern="0">
                <a:solidFill>
                  <a:prstClr val="white"/>
                </a:solidFill>
                <a:latin typeface="微软雅黑" panose="020B0503020204020204" charset="-122"/>
                <a:ea typeface="微软雅黑" panose="020B0503020204020204" charset="-122"/>
              </a:endParaRPr>
            </a:p>
          </p:txBody>
        </p:sp>
        <p:sp>
          <p:nvSpPr>
            <p:cNvPr id="45" name="矩形 44"/>
            <p:cNvSpPr/>
            <p:nvPr/>
          </p:nvSpPr>
          <p:spPr>
            <a:xfrm>
              <a:off x="4772294" y="3387331"/>
              <a:ext cx="754213" cy="253963"/>
            </a:xfrm>
            <a:prstGeom prst="rect">
              <a:avLst/>
            </a:prstGeom>
          </p:spPr>
          <p:txBody>
            <a:bodyPr wrap="none" lIns="91416" tIns="45708" rIns="91416" bIns="45708">
              <a:spAutoFit/>
            </a:bodyPr>
            <a:lstStyle/>
            <a:p>
              <a:pPr>
                <a:defRPr/>
              </a:pPr>
              <a:r>
                <a:rPr kumimoji="1" lang="zh-CN" altLang="en-US" sz="1600" kern="0" dirty="0">
                  <a:solidFill>
                    <a:prstClr val="white"/>
                  </a:solidFill>
                  <a:latin typeface="微软雅黑" panose="020B0503020204020204" charset="-122"/>
                  <a:ea typeface="微软雅黑" panose="020B0503020204020204" charset="-122"/>
                  <a:cs typeface="微软雅黑" panose="020B0503020204020204" charset="-122"/>
                </a:rPr>
                <a:t>指导老师</a:t>
              </a:r>
              <a:endParaRPr kumimoji="1" lang="en-US" altLang="zh-CN" sz="1600" kern="0"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p:txBody>
        </p:sp>
      </p:grpSp>
      <p:sp>
        <p:nvSpPr>
          <p:cNvPr id="46" name="文本框 35"/>
          <p:cNvSpPr txBox="1"/>
          <p:nvPr/>
        </p:nvSpPr>
        <p:spPr>
          <a:xfrm>
            <a:off x="4978293" y="5816740"/>
            <a:ext cx="845820" cy="438785"/>
          </a:xfrm>
          <a:prstGeom prst="rect">
            <a:avLst/>
          </a:prstGeom>
          <a:noFill/>
        </p:spPr>
        <p:txBody>
          <a:bodyPr wrap="none" rtlCol="0">
            <a:spAutoFit/>
          </a:bodyPr>
          <a:lstStyle/>
          <a:p>
            <a:pPr>
              <a:lnSpc>
                <a:spcPct val="130000"/>
              </a:lnSpc>
            </a:pPr>
            <a:r>
              <a:rPr lang="zh-CN" altLang="en-US" sz="1735" dirty="0">
                <a:solidFill>
                  <a:srgbClr val="314371"/>
                </a:solidFill>
                <a:latin typeface="微软雅黑" panose="020B0503020204020204" charset="-122"/>
                <a:ea typeface="微软雅黑" panose="020B0503020204020204" charset="-122"/>
              </a:rPr>
              <a:t>高荣争</a:t>
            </a:r>
            <a:endParaRPr lang="zh-CN" altLang="en-US" sz="1735" dirty="0">
              <a:solidFill>
                <a:srgbClr val="314371"/>
              </a:solidFill>
              <a:latin typeface="微软雅黑" panose="020B0503020204020204" charset="-122"/>
              <a:ea typeface="微软雅黑" panose="020B0503020204020204" charset="-122"/>
            </a:endParaRPr>
          </a:p>
        </p:txBody>
      </p:sp>
      <p:sp>
        <p:nvSpPr>
          <p:cNvPr id="47" name="文本框 36"/>
          <p:cNvSpPr txBox="1"/>
          <p:nvPr/>
        </p:nvSpPr>
        <p:spPr>
          <a:xfrm>
            <a:off x="7366664" y="5816740"/>
            <a:ext cx="845820" cy="438785"/>
          </a:xfrm>
          <a:prstGeom prst="rect">
            <a:avLst/>
          </a:prstGeom>
          <a:noFill/>
        </p:spPr>
        <p:txBody>
          <a:bodyPr wrap="none" rtlCol="0">
            <a:spAutoFit/>
          </a:bodyPr>
          <a:lstStyle/>
          <a:p>
            <a:pPr>
              <a:lnSpc>
                <a:spcPct val="130000"/>
              </a:lnSpc>
            </a:pPr>
            <a:r>
              <a:rPr lang="zh-CN" altLang="en-US" sz="1735" dirty="0">
                <a:solidFill>
                  <a:srgbClr val="314371"/>
                </a:solidFill>
                <a:latin typeface="微软雅黑" panose="020B0503020204020204" charset="-122"/>
                <a:ea typeface="微软雅黑" panose="020B0503020204020204" charset="-122"/>
              </a:rPr>
              <a:t>彭春雨</a:t>
            </a:r>
            <a:endParaRPr lang="zh-CN" altLang="en-US" sz="1735" dirty="0">
              <a:solidFill>
                <a:srgbClr val="314371"/>
              </a:solidFill>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440" y="432420"/>
            <a:ext cx="5427943" cy="15057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p:tgtEl>
                                          <p:spTgt spid="5"/>
                                        </p:tgtEl>
                                        <p:attrNameLst>
                                          <p:attrName>ppt_y</p:attrName>
                                        </p:attrNameLst>
                                      </p:cBhvr>
                                      <p:tavLst>
                                        <p:tav tm="0">
                                          <p:val>
                                            <p:strVal val="#ppt_y-#ppt_h*1.125000"/>
                                          </p:val>
                                        </p:tav>
                                        <p:tav tm="100000">
                                          <p:val>
                                            <p:strVal val="#ppt_y"/>
                                          </p:val>
                                        </p:tav>
                                      </p:tavLst>
                                    </p:anim>
                                    <p:animEffect transition="in" filter="wipe(down)">
                                      <p:cBhvr>
                                        <p:cTn id="8" dur="800"/>
                                        <p:tgtEl>
                                          <p:spTgt spid="5"/>
                                        </p:tgtEl>
                                      </p:cBhvr>
                                    </p:animEffect>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by="(-#ppt_w*2)" calcmode="lin" valueType="num">
                                      <p:cBhvr rctx="PPT">
                                        <p:cTn id="12" dur="500" autoRev="1" fill="hold">
                                          <p:stCondLst>
                                            <p:cond delay="0"/>
                                          </p:stCondLst>
                                        </p:cTn>
                                        <p:tgtEl>
                                          <p:spTgt spid="7"/>
                                        </p:tgtEl>
                                        <p:attrNameLst>
                                          <p:attrName>ppt_w</p:attrName>
                                        </p:attrNameLst>
                                      </p:cBhvr>
                                    </p:anim>
                                    <p:anim by="(#ppt_w*0.50)" calcmode="lin" valueType="num">
                                      <p:cBhvr>
                                        <p:cTn id="13" dur="500" decel="50000" autoRev="1" fill="hold">
                                          <p:stCondLst>
                                            <p:cond delay="0"/>
                                          </p:stCondLst>
                                        </p:cTn>
                                        <p:tgtEl>
                                          <p:spTgt spid="7"/>
                                        </p:tgtEl>
                                        <p:attrNameLst>
                                          <p:attrName>ppt_x</p:attrName>
                                        </p:attrNameLst>
                                      </p:cBhvr>
                                    </p:anim>
                                    <p:anim from="(-#ppt_h/2)" to="(#ppt_y)" calcmode="lin" valueType="num">
                                      <p:cBhvr>
                                        <p:cTn id="14" dur="1000" fill="hold">
                                          <p:stCondLst>
                                            <p:cond delay="0"/>
                                          </p:stCondLst>
                                        </p:cTn>
                                        <p:tgtEl>
                                          <p:spTgt spid="7"/>
                                        </p:tgtEl>
                                        <p:attrNameLst>
                                          <p:attrName>ppt_y</p:attrName>
                                        </p:attrNameLst>
                                      </p:cBhvr>
                                    </p:anim>
                                    <p:animRot by="21600000">
                                      <p:cBhvr>
                                        <p:cTn id="15" dur="1000" fill="hold">
                                          <p:stCondLst>
                                            <p:cond delay="0"/>
                                          </p:stCondLst>
                                        </p:cTn>
                                        <p:tgtEl>
                                          <p:spTgt spid="7"/>
                                        </p:tgtEl>
                                        <p:attrNameLst>
                                          <p:attrName>r</p:attrName>
                                        </p:attrNameLst>
                                      </p:cBhvr>
                                    </p:animRo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500" fill="hold"/>
                                        <p:tgtEl>
                                          <p:spTgt spid="46"/>
                                        </p:tgtEl>
                                        <p:attrNameLst>
                                          <p:attrName>ppt_w</p:attrName>
                                        </p:attrNameLst>
                                      </p:cBhvr>
                                      <p:tavLst>
                                        <p:tav tm="0">
                                          <p:val>
                                            <p:fltVal val="0"/>
                                          </p:val>
                                        </p:tav>
                                        <p:tav tm="100000">
                                          <p:val>
                                            <p:strVal val="#ppt_w"/>
                                          </p:val>
                                        </p:tav>
                                      </p:tavLst>
                                    </p:anim>
                                    <p:anim calcmode="lin" valueType="num">
                                      <p:cBhvr>
                                        <p:cTn id="24" dur="500" fill="hold"/>
                                        <p:tgtEl>
                                          <p:spTgt spid="46"/>
                                        </p:tgtEl>
                                        <p:attrNameLst>
                                          <p:attrName>ppt_h</p:attrName>
                                        </p:attrNameLst>
                                      </p:cBhvr>
                                      <p:tavLst>
                                        <p:tav tm="0">
                                          <p:val>
                                            <p:fltVal val="0"/>
                                          </p:val>
                                        </p:tav>
                                        <p:tav tm="100000">
                                          <p:val>
                                            <p:strVal val="#ppt_h"/>
                                          </p:val>
                                        </p:tav>
                                      </p:tavLst>
                                    </p:anim>
                                    <p:animEffect transition="in" filter="fade">
                                      <p:cBhvr>
                                        <p:cTn id="25" dur="500"/>
                                        <p:tgtEl>
                                          <p:spTgt spid="46"/>
                                        </p:tgtEl>
                                      </p:cBhvr>
                                    </p:animEffect>
                                  </p:childTnLst>
                                </p:cTn>
                              </p:par>
                            </p:childTnLst>
                          </p:cTn>
                        </p:par>
                        <p:par>
                          <p:cTn id="26" fill="hold">
                            <p:stCondLst>
                              <p:cond delay="2500"/>
                            </p:stCondLst>
                            <p:childTnLst>
                              <p:par>
                                <p:cTn id="27" presetID="26" presetClass="emph" presetSubtype="0" fill="hold" grpId="1" nodeType="afterEffect">
                                  <p:stCondLst>
                                    <p:cond delay="0"/>
                                  </p:stCondLst>
                                  <p:childTnLst>
                                    <p:animEffect transition="out" filter="fade">
                                      <p:cBhvr>
                                        <p:cTn id="28" dur="500" tmFilter="0, 0; .2, .5; .8, .5; 1, 0"/>
                                        <p:tgtEl>
                                          <p:spTgt spid="46"/>
                                        </p:tgtEl>
                                      </p:cBhvr>
                                    </p:animEffect>
                                    <p:animScale>
                                      <p:cBhvr>
                                        <p:cTn id="29" dur="250" autoRev="1" fill="hold"/>
                                        <p:tgtEl>
                                          <p:spTgt spid="46"/>
                                        </p:tgtEl>
                                      </p:cBhvr>
                                      <p:by x="105000" y="105000"/>
                                    </p:animScale>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down)">
                                      <p:cBhvr>
                                        <p:cTn id="33" dur="500"/>
                                        <p:tgtEl>
                                          <p:spTgt spid="43"/>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p:cTn id="37" dur="500" fill="hold"/>
                                        <p:tgtEl>
                                          <p:spTgt spid="47"/>
                                        </p:tgtEl>
                                        <p:attrNameLst>
                                          <p:attrName>ppt_w</p:attrName>
                                        </p:attrNameLst>
                                      </p:cBhvr>
                                      <p:tavLst>
                                        <p:tav tm="0">
                                          <p:val>
                                            <p:fltVal val="0"/>
                                          </p:val>
                                        </p:tav>
                                        <p:tav tm="100000">
                                          <p:val>
                                            <p:strVal val="#ppt_w"/>
                                          </p:val>
                                        </p:tav>
                                      </p:tavLst>
                                    </p:anim>
                                    <p:anim calcmode="lin" valueType="num">
                                      <p:cBhvr>
                                        <p:cTn id="38" dur="500" fill="hold"/>
                                        <p:tgtEl>
                                          <p:spTgt spid="47"/>
                                        </p:tgtEl>
                                        <p:attrNameLst>
                                          <p:attrName>ppt_h</p:attrName>
                                        </p:attrNameLst>
                                      </p:cBhvr>
                                      <p:tavLst>
                                        <p:tav tm="0">
                                          <p:val>
                                            <p:fltVal val="0"/>
                                          </p:val>
                                        </p:tav>
                                        <p:tav tm="100000">
                                          <p:val>
                                            <p:strVal val="#ppt_h"/>
                                          </p:val>
                                        </p:tav>
                                      </p:tavLst>
                                    </p:anim>
                                    <p:animEffect transition="in" filter="fade">
                                      <p:cBhvr>
                                        <p:cTn id="39" dur="500"/>
                                        <p:tgtEl>
                                          <p:spTgt spid="47"/>
                                        </p:tgtEl>
                                      </p:cBhvr>
                                    </p:animEffect>
                                  </p:childTnLst>
                                </p:cTn>
                              </p:par>
                            </p:childTnLst>
                          </p:cTn>
                        </p:par>
                        <p:par>
                          <p:cTn id="40" fill="hold">
                            <p:stCondLst>
                              <p:cond delay="4000"/>
                            </p:stCondLst>
                            <p:childTnLst>
                              <p:par>
                                <p:cTn id="41" presetID="26" presetClass="emph" presetSubtype="0" fill="hold" grpId="1" nodeType="afterEffect">
                                  <p:stCondLst>
                                    <p:cond delay="0"/>
                                  </p:stCondLst>
                                  <p:childTnLst>
                                    <p:animEffect transition="out" filter="fade">
                                      <p:cBhvr>
                                        <p:cTn id="42" dur="500" tmFilter="0, 0; .2, .5; .8, .5; 1, 0"/>
                                        <p:tgtEl>
                                          <p:spTgt spid="47"/>
                                        </p:tgtEl>
                                      </p:cBhvr>
                                    </p:animEffect>
                                    <p:animScale>
                                      <p:cBhvr>
                                        <p:cTn id="43" dur="250" autoRev="1" fill="hold"/>
                                        <p:tgtEl>
                                          <p:spTgt spid="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p:bldP spid="46" grpId="0"/>
      <p:bldP spid="46" grpId="1"/>
      <p:bldP spid="47" grpId="0"/>
      <p:bldP spid="4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56530"/>
            <a:ext cx="6007597" cy="695970"/>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DRAM</a:t>
            </a:r>
            <a:endPar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pic>
        <p:nvPicPr>
          <p:cNvPr id="3" name="图片 2"/>
          <p:cNvPicPr>
            <a:picLocks noChangeAspect="1"/>
          </p:cNvPicPr>
          <p:nvPr/>
        </p:nvPicPr>
        <p:blipFill>
          <a:blip r:embed="rId1"/>
          <a:stretch>
            <a:fillRect/>
          </a:stretch>
        </p:blipFill>
        <p:spPr>
          <a:xfrm>
            <a:off x="398780" y="1231900"/>
            <a:ext cx="3439160" cy="3242945"/>
          </a:xfrm>
          <a:prstGeom prst="rect">
            <a:avLst/>
          </a:prstGeom>
        </p:spPr>
      </p:pic>
      <p:sp>
        <p:nvSpPr>
          <p:cNvPr id="4" name="文本框 3"/>
          <p:cNvSpPr txBox="1"/>
          <p:nvPr/>
        </p:nvSpPr>
        <p:spPr>
          <a:xfrm>
            <a:off x="4826000" y="1717040"/>
            <a:ext cx="4819015" cy="1476375"/>
          </a:xfrm>
          <a:prstGeom prst="rect">
            <a:avLst/>
          </a:prstGeom>
          <a:noFill/>
        </p:spPr>
        <p:txBody>
          <a:bodyPr wrap="square" rtlCol="0" anchor="t">
            <a:spAutoFit/>
          </a:bodyPr>
          <a:p>
            <a:r>
              <a:rPr lang="zh-CN" altLang="en-US"/>
              <a:t>单管DRAM是目前大容量存储器唯一的选择方案。电路构成上包括一个读写开关管和一个存储电容器，如下图所示。利用存储电容器存储数据，如果存储电容器上存有电荷，则表示存储单元存储1，否则存储O。</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56530"/>
            <a:ext cx="6007597" cy="695970"/>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DRAM</a:t>
            </a:r>
            <a:endPar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7" name="文本框 6"/>
          <p:cNvSpPr txBox="1"/>
          <p:nvPr/>
        </p:nvSpPr>
        <p:spPr>
          <a:xfrm>
            <a:off x="2459355" y="890270"/>
            <a:ext cx="4906645" cy="3138170"/>
          </a:xfrm>
          <a:prstGeom prst="rect">
            <a:avLst/>
          </a:prstGeom>
          <a:noFill/>
        </p:spPr>
        <p:txBody>
          <a:bodyPr wrap="square" rtlCol="0" anchor="t">
            <a:spAutoFit/>
          </a:bodyPr>
          <a:p>
            <a:endParaRPr lang="zh-CN" altLang="en-US"/>
          </a:p>
          <a:p>
            <a:endParaRPr lang="zh-CN" altLang="en-US"/>
          </a:p>
          <a:p>
            <a:r>
              <a:rPr lang="zh-CN" altLang="en-US"/>
              <a:t>首先，要知道两个前提：其一，施加到存储电容上的电压为1/2的电源电压（Vcc/2）；其二，由于电子是带负电荷，因此，电子越多处电势就越低。为了便于理清概念，我们把水库顶部电势定为0V，水库底部的电势定为Vcc。</a:t>
            </a:r>
            <a:endParaRPr lang="zh-CN" altLang="en-US"/>
          </a:p>
          <a:p>
            <a:r>
              <a:rPr lang="zh-CN" altLang="en-US"/>
              <a:t>存储单元的三个基本操作</a:t>
            </a:r>
            <a:endParaRPr lang="zh-CN" altLang="en-US"/>
          </a:p>
          <a:p>
            <a:r>
              <a:rPr lang="zh-CN" altLang="en-US"/>
              <a:t>三个基本操作分别是存储资料，写入资料以及读取资料三种。同样，便于理解，将这三种过程用水库存储放掉水来类比，稍微形象一些。</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56530"/>
            <a:ext cx="6007597" cy="695970"/>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DRAM</a:t>
            </a:r>
            <a:endPar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7" name="文本框 6"/>
          <p:cNvSpPr txBox="1"/>
          <p:nvPr/>
        </p:nvSpPr>
        <p:spPr>
          <a:xfrm>
            <a:off x="443230" y="868045"/>
            <a:ext cx="6922770" cy="1476375"/>
          </a:xfrm>
          <a:prstGeom prst="rect">
            <a:avLst/>
          </a:prstGeom>
          <a:noFill/>
        </p:spPr>
        <p:txBody>
          <a:bodyPr wrap="square" rtlCol="0" anchor="t">
            <a:spAutoFit/>
          </a:bodyPr>
          <a:p>
            <a:endParaRPr lang="zh-CN" altLang="en-US"/>
          </a:p>
          <a:p>
            <a:r>
              <a:rPr lang="zh-CN" altLang="en-US"/>
              <a:t>资料存储的示意图如下所示，也就是当水库闸门关闭时（行地址线路Vth=0V），水库中的水无法流出，上游的水也无法流入，存储在水库中的水位保持不变，因此可以实现存储资料的目的。水位的高低就用高低电平来表示。</a:t>
            </a:r>
            <a:endParaRPr lang="zh-CN" altLang="en-US"/>
          </a:p>
        </p:txBody>
      </p:sp>
      <p:pic>
        <p:nvPicPr>
          <p:cNvPr id="3" name="图片 2"/>
          <p:cNvPicPr>
            <a:picLocks noChangeAspect="1"/>
          </p:cNvPicPr>
          <p:nvPr/>
        </p:nvPicPr>
        <p:blipFill>
          <a:blip r:embed="rId1"/>
          <a:stretch>
            <a:fillRect/>
          </a:stretch>
        </p:blipFill>
        <p:spPr>
          <a:xfrm>
            <a:off x="1836420" y="3545205"/>
            <a:ext cx="5695315" cy="28098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56530"/>
            <a:ext cx="6007597" cy="695970"/>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DRAM</a:t>
            </a:r>
            <a:endPar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7" name="文本框 6"/>
          <p:cNvSpPr txBox="1"/>
          <p:nvPr/>
        </p:nvSpPr>
        <p:spPr>
          <a:xfrm>
            <a:off x="443230" y="868045"/>
            <a:ext cx="6922770" cy="922020"/>
          </a:xfrm>
          <a:prstGeom prst="rect">
            <a:avLst/>
          </a:prstGeom>
          <a:noFill/>
        </p:spPr>
        <p:txBody>
          <a:bodyPr wrap="square" rtlCol="0" anchor="t">
            <a:spAutoFit/>
          </a:bodyPr>
          <a:p>
            <a:endParaRPr lang="zh-CN" altLang="en-US"/>
          </a:p>
          <a:p>
            <a:r>
              <a:rPr lang="zh-CN" altLang="en-US"/>
              <a:t>资料的写入可以分为写入“0”的情形和写入“1”的情形两种。以写入0的情形来说明</a:t>
            </a:r>
            <a:endParaRPr lang="zh-CN" altLang="en-US"/>
          </a:p>
        </p:txBody>
      </p:sp>
      <p:pic>
        <p:nvPicPr>
          <p:cNvPr id="4" name="图片 3"/>
          <p:cNvPicPr>
            <a:picLocks noChangeAspect="1"/>
          </p:cNvPicPr>
          <p:nvPr/>
        </p:nvPicPr>
        <p:blipFill>
          <a:blip r:embed="rId1"/>
          <a:stretch>
            <a:fillRect/>
          </a:stretch>
        </p:blipFill>
        <p:spPr>
          <a:xfrm>
            <a:off x="3966210" y="2447925"/>
            <a:ext cx="3231515" cy="34569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56530"/>
            <a:ext cx="6007597" cy="695970"/>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DRAM</a:t>
            </a:r>
            <a:endPar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7" name="文本框 6"/>
          <p:cNvSpPr txBox="1"/>
          <p:nvPr/>
        </p:nvSpPr>
        <p:spPr>
          <a:xfrm>
            <a:off x="443230" y="868045"/>
            <a:ext cx="6922770" cy="645160"/>
          </a:xfrm>
          <a:prstGeom prst="rect">
            <a:avLst/>
          </a:prstGeom>
          <a:noFill/>
        </p:spPr>
        <p:txBody>
          <a:bodyPr wrap="square" rtlCol="0" anchor="t">
            <a:spAutoFit/>
          </a:bodyPr>
          <a:p>
            <a:endParaRPr lang="zh-CN" altLang="en-US"/>
          </a:p>
          <a:p>
            <a:endParaRPr lang="zh-CN" altLang="en-US"/>
          </a:p>
        </p:txBody>
      </p:sp>
      <p:pic>
        <p:nvPicPr>
          <p:cNvPr id="3" name="图片 2"/>
          <p:cNvPicPr>
            <a:picLocks noChangeAspect="1"/>
          </p:cNvPicPr>
          <p:nvPr/>
        </p:nvPicPr>
        <p:blipFill>
          <a:blip r:embed="rId1"/>
          <a:stretch>
            <a:fillRect/>
          </a:stretch>
        </p:blipFill>
        <p:spPr>
          <a:xfrm>
            <a:off x="1847850" y="3798570"/>
            <a:ext cx="8496300" cy="2624455"/>
          </a:xfrm>
          <a:prstGeom prst="rect">
            <a:avLst/>
          </a:prstGeom>
        </p:spPr>
      </p:pic>
      <p:sp>
        <p:nvSpPr>
          <p:cNvPr id="6" name="文本框 5"/>
          <p:cNvSpPr txBox="1"/>
          <p:nvPr/>
        </p:nvSpPr>
        <p:spPr>
          <a:xfrm>
            <a:off x="869315" y="890270"/>
            <a:ext cx="9544685" cy="1753235"/>
          </a:xfrm>
          <a:prstGeom prst="rect">
            <a:avLst/>
          </a:prstGeom>
          <a:noFill/>
        </p:spPr>
        <p:txBody>
          <a:bodyPr wrap="square" rtlCol="0" anchor="t">
            <a:spAutoFit/>
          </a:bodyPr>
          <a:p>
            <a:endParaRPr lang="zh-CN" altLang="en-US"/>
          </a:p>
          <a:p>
            <a:r>
              <a:rPr lang="zh-CN" altLang="en-US"/>
              <a:t>具体顺序是：首先，由于之前可能有资料，水库中可能是满水或者缺水空水的的状态。然后，将上游水道（列地址选路）中水位上升到满水，相当于低电位状态（列地址线路Vcc=0V）。最后，利用行地址线路控制（Vth=高电平）将上游水闸门打开，由于上游水道（列地址线路Vcc=0V）水位全满为高水位状态，因此根据水库中水位状态，会将水池填满，使得水库变为高水位（低电平状态0）。</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56530"/>
            <a:ext cx="6007597" cy="695970"/>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DRAM</a:t>
            </a:r>
            <a:endPar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7" name="文本框 6"/>
          <p:cNvSpPr txBox="1"/>
          <p:nvPr/>
        </p:nvSpPr>
        <p:spPr>
          <a:xfrm>
            <a:off x="443230" y="868045"/>
            <a:ext cx="6922770" cy="645160"/>
          </a:xfrm>
          <a:prstGeom prst="rect">
            <a:avLst/>
          </a:prstGeom>
          <a:noFill/>
        </p:spPr>
        <p:txBody>
          <a:bodyPr wrap="square" rtlCol="0" anchor="t">
            <a:spAutoFit/>
          </a:bodyPr>
          <a:p>
            <a:endParaRPr lang="zh-CN" altLang="en-US"/>
          </a:p>
          <a:p>
            <a:endParaRPr lang="zh-CN" altLang="en-US"/>
          </a:p>
        </p:txBody>
      </p:sp>
      <p:sp>
        <p:nvSpPr>
          <p:cNvPr id="6" name="文本框 5"/>
          <p:cNvSpPr txBox="1"/>
          <p:nvPr/>
        </p:nvSpPr>
        <p:spPr>
          <a:xfrm>
            <a:off x="869315" y="890270"/>
            <a:ext cx="9544685" cy="645160"/>
          </a:xfrm>
          <a:prstGeom prst="rect">
            <a:avLst/>
          </a:prstGeom>
          <a:noFill/>
        </p:spPr>
        <p:txBody>
          <a:bodyPr wrap="square" rtlCol="0" anchor="t">
            <a:spAutoFit/>
          </a:bodyPr>
          <a:p>
            <a:endParaRPr lang="zh-CN" altLang="en-US"/>
          </a:p>
          <a:p>
            <a:endParaRPr lang="zh-CN" altLang="en-US"/>
          </a:p>
        </p:txBody>
      </p:sp>
      <p:sp>
        <p:nvSpPr>
          <p:cNvPr id="4" name="文本框 3"/>
          <p:cNvSpPr txBox="1"/>
          <p:nvPr/>
        </p:nvSpPr>
        <p:spPr>
          <a:xfrm>
            <a:off x="1165225" y="1229360"/>
            <a:ext cx="6200775" cy="645160"/>
          </a:xfrm>
          <a:prstGeom prst="rect">
            <a:avLst/>
          </a:prstGeom>
          <a:noFill/>
        </p:spPr>
        <p:txBody>
          <a:bodyPr wrap="square" rtlCol="0" anchor="t">
            <a:spAutoFit/>
          </a:bodyPr>
          <a:p>
            <a:r>
              <a:rPr lang="zh-CN" altLang="en-US"/>
              <a:t>DRAM存储单元中读取资料时，一般使用的列地址选路1/2VCC预充电技术。以读取0为例。</a:t>
            </a:r>
            <a:endParaRPr lang="zh-CN" altLang="en-US"/>
          </a:p>
        </p:txBody>
      </p:sp>
      <p:pic>
        <p:nvPicPr>
          <p:cNvPr id="8" name="图片 7"/>
          <p:cNvPicPr>
            <a:picLocks noChangeAspect="1"/>
          </p:cNvPicPr>
          <p:nvPr/>
        </p:nvPicPr>
        <p:blipFill>
          <a:blip r:embed="rId1"/>
          <a:stretch>
            <a:fillRect/>
          </a:stretch>
        </p:blipFill>
        <p:spPr>
          <a:xfrm>
            <a:off x="2358390" y="2238375"/>
            <a:ext cx="3288665" cy="32238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56530"/>
            <a:ext cx="6007597" cy="695970"/>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DRAM</a:t>
            </a:r>
            <a:endPar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7" name="文本框 6"/>
          <p:cNvSpPr txBox="1"/>
          <p:nvPr/>
        </p:nvSpPr>
        <p:spPr>
          <a:xfrm>
            <a:off x="443230" y="868045"/>
            <a:ext cx="6922770" cy="645160"/>
          </a:xfrm>
          <a:prstGeom prst="rect">
            <a:avLst/>
          </a:prstGeom>
          <a:noFill/>
        </p:spPr>
        <p:txBody>
          <a:bodyPr wrap="square" rtlCol="0" anchor="t">
            <a:spAutoFit/>
          </a:bodyPr>
          <a:p>
            <a:endParaRPr lang="zh-CN" altLang="en-US"/>
          </a:p>
          <a:p>
            <a:endParaRPr lang="zh-CN" altLang="en-US"/>
          </a:p>
        </p:txBody>
      </p:sp>
      <p:sp>
        <p:nvSpPr>
          <p:cNvPr id="6" name="文本框 5"/>
          <p:cNvSpPr txBox="1"/>
          <p:nvPr/>
        </p:nvSpPr>
        <p:spPr>
          <a:xfrm>
            <a:off x="869315" y="890270"/>
            <a:ext cx="9544685"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273050" y="1443990"/>
            <a:ext cx="9996805" cy="1198880"/>
          </a:xfrm>
          <a:prstGeom prst="rect">
            <a:avLst/>
          </a:prstGeom>
          <a:noFill/>
        </p:spPr>
        <p:txBody>
          <a:bodyPr wrap="square" rtlCol="0" anchor="t">
            <a:spAutoFit/>
          </a:bodyPr>
          <a:p>
            <a:r>
              <a:rPr lang="zh-CN" altLang="en-US"/>
              <a:t>首先，水库中水位全满（电位0V）,水道中水位先预设在2.5V；然后，打开水闸，也就是行地址线路为高电平，使得水库中的水回流到水道（列地址线路）中，由于水库中水量很小，因此只能使得水道中水位微幅上升。当感应放大器检测到水道的水位产生delta的变化时，就可以辨别出水库（电容）中资料为0。</a:t>
            </a:r>
            <a:endParaRPr lang="zh-CN" altLang="en-US"/>
          </a:p>
        </p:txBody>
      </p:sp>
      <p:pic>
        <p:nvPicPr>
          <p:cNvPr id="9" name="图片 8"/>
          <p:cNvPicPr>
            <a:picLocks noChangeAspect="1"/>
          </p:cNvPicPr>
          <p:nvPr/>
        </p:nvPicPr>
        <p:blipFill>
          <a:blip r:embed="rId1"/>
          <a:stretch>
            <a:fillRect/>
          </a:stretch>
        </p:blipFill>
        <p:spPr>
          <a:xfrm>
            <a:off x="3042920" y="2519045"/>
            <a:ext cx="6105525" cy="1819275"/>
          </a:xfrm>
          <a:prstGeom prst="rect">
            <a:avLst/>
          </a:prstGeom>
        </p:spPr>
      </p:pic>
      <p:sp>
        <p:nvSpPr>
          <p:cNvPr id="10" name="文本框 9"/>
          <p:cNvSpPr txBox="1"/>
          <p:nvPr/>
        </p:nvSpPr>
        <p:spPr>
          <a:xfrm>
            <a:off x="762635" y="890270"/>
            <a:ext cx="9382125" cy="5631180"/>
          </a:xfrm>
          <a:prstGeom prst="rect">
            <a:avLst/>
          </a:prstGeom>
          <a:noFill/>
        </p:spPr>
        <p:txBody>
          <a:bodyPr wrap="square" rtlCol="0" anchor="t">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其中，水位的变化为：delta=5/2(1+Cb/Cs)，水道（列地址线路）的电容量大于水库（行地址线路）的容量。具体过程远比这复杂，但是通过这种类比可以了解到工作原理，够用了。</a:t>
            </a:r>
            <a:endParaRPr lang="zh-CN" altLang="en-US"/>
          </a:p>
          <a:p>
            <a:r>
              <a:rPr lang="zh-CN" altLang="en-US"/>
              <a:t>哦，对了，差了忘记了，如果没有外界水道中的水来补充水库，那么水库中的水位由于蒸发、渗透，水量会慢慢减少，最后干涸。因此，原理图中电容也是一样，需要隔一段时间检测刷新，充电，这就是动态的根本原因。</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56530"/>
            <a:ext cx="6007597" cy="695970"/>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DRAM</a:t>
            </a:r>
            <a:endParaRPr kumimoji="0" lang="en-US" altLang="zh-CN"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7" name="文本框 6"/>
          <p:cNvSpPr txBox="1"/>
          <p:nvPr/>
        </p:nvSpPr>
        <p:spPr>
          <a:xfrm>
            <a:off x="443230" y="868045"/>
            <a:ext cx="6922770" cy="645160"/>
          </a:xfrm>
          <a:prstGeom prst="rect">
            <a:avLst/>
          </a:prstGeom>
          <a:noFill/>
        </p:spPr>
        <p:txBody>
          <a:bodyPr wrap="square" rtlCol="0" anchor="t">
            <a:spAutoFit/>
          </a:bodyPr>
          <a:p>
            <a:endParaRPr lang="zh-CN" altLang="en-US"/>
          </a:p>
          <a:p>
            <a:endParaRPr lang="zh-CN" altLang="en-US"/>
          </a:p>
        </p:txBody>
      </p:sp>
      <p:sp>
        <p:nvSpPr>
          <p:cNvPr id="6" name="文本框 5"/>
          <p:cNvSpPr txBox="1"/>
          <p:nvPr/>
        </p:nvSpPr>
        <p:spPr>
          <a:xfrm>
            <a:off x="869315" y="890270"/>
            <a:ext cx="9544685" cy="645160"/>
          </a:xfrm>
          <a:prstGeom prst="rect">
            <a:avLst/>
          </a:prstGeom>
          <a:noFill/>
        </p:spPr>
        <p:txBody>
          <a:bodyPr wrap="square" rtlCol="0" anchor="t">
            <a:spAutoFit/>
          </a:bodyPr>
          <a:p>
            <a:endParaRPr lang="zh-CN" altLang="en-US"/>
          </a:p>
          <a:p>
            <a:endParaRPr lang="zh-CN" altLang="en-US"/>
          </a:p>
        </p:txBody>
      </p:sp>
      <p:pic>
        <p:nvPicPr>
          <p:cNvPr id="3" name="图片 2"/>
          <p:cNvPicPr>
            <a:picLocks noChangeAspect="1"/>
          </p:cNvPicPr>
          <p:nvPr/>
        </p:nvPicPr>
        <p:blipFill>
          <a:blip r:embed="rId1"/>
          <a:stretch>
            <a:fillRect/>
          </a:stretch>
        </p:blipFill>
        <p:spPr>
          <a:xfrm>
            <a:off x="212090" y="1207770"/>
            <a:ext cx="3650615" cy="2372360"/>
          </a:xfrm>
          <a:prstGeom prst="rect">
            <a:avLst/>
          </a:prstGeom>
        </p:spPr>
      </p:pic>
      <p:sp>
        <p:nvSpPr>
          <p:cNvPr id="10" name="文本框 9"/>
          <p:cNvSpPr txBox="1"/>
          <p:nvPr/>
        </p:nvSpPr>
        <p:spPr>
          <a:xfrm>
            <a:off x="459105" y="3562350"/>
            <a:ext cx="3460115" cy="368300"/>
          </a:xfrm>
          <a:prstGeom prst="rect">
            <a:avLst/>
          </a:prstGeom>
          <a:noFill/>
        </p:spPr>
        <p:txBody>
          <a:bodyPr wrap="square" rtlCol="0">
            <a:spAutoFit/>
          </a:bodyPr>
          <a:p>
            <a:pPr algn="ctr"/>
            <a:r>
              <a:rPr lang="zh-CN" altLang="en-US">
                <a:solidFill>
                  <a:schemeClr val="tx1"/>
                </a:solidFill>
                <a:effectLst>
                  <a:outerShdw blurRad="38100" dist="19050" dir="2700000" algn="tl" rotWithShape="0">
                    <a:schemeClr val="dk1">
                      <a:alpha val="40000"/>
                    </a:schemeClr>
                  </a:outerShdw>
                </a:effectLst>
              </a:rPr>
              <a:t>3晶体管DRAM单元</a:t>
            </a:r>
            <a:endParaRPr lang="zh-CN" altLang="en-US">
              <a:solidFill>
                <a:schemeClr val="tx1"/>
              </a:solidFill>
              <a:effectLst>
                <a:outerShdw blurRad="38100" dist="19050" dir="2700000" algn="tl" rotWithShape="0">
                  <a:schemeClr val="dk1">
                    <a:alpha val="40000"/>
                  </a:schemeClr>
                </a:outerShdw>
              </a:effectLst>
            </a:endParaRPr>
          </a:p>
        </p:txBody>
      </p:sp>
      <p:sp>
        <p:nvSpPr>
          <p:cNvPr id="13" name="文本框 12"/>
          <p:cNvSpPr txBox="1"/>
          <p:nvPr/>
        </p:nvSpPr>
        <p:spPr>
          <a:xfrm>
            <a:off x="4030345" y="1677670"/>
            <a:ext cx="7322185" cy="2861310"/>
          </a:xfrm>
          <a:prstGeom prst="rect">
            <a:avLst/>
          </a:prstGeom>
          <a:noFill/>
        </p:spPr>
        <p:txBody>
          <a:bodyPr wrap="square" rtlCol="0" anchor="t">
            <a:spAutoFit/>
          </a:bodyPr>
          <a:p>
            <a:endParaRPr lang="zh-CN" altLang="en-US"/>
          </a:p>
          <a:p>
            <a:endParaRPr lang="zh-CN" altLang="en-US"/>
          </a:p>
          <a:p>
            <a:r>
              <a:rPr lang="zh-CN" altLang="en-US"/>
              <a:t>框图所示的列线和行线分为写和读线对。当写入行线为高时，M1接通。此时，Write列线上的数据将传递到M2的栅极，并且信息电压对M2的输入电容进行充电或放电。如果要读取单元格的内容，我们首先将Read列线预充电到已知电压，然后将Read行线驱动为高电平。将读取行线驱动为高电平将使M3导通，并允许M2将读取列线拉低或不更改读取列线的预充电电压。（如果</a:t>
            </a:r>
            <a:r>
              <a:rPr lang="zh-CN" altLang="en-US"/>
              <a:t>M2的门为逻辑低电平，则M2将为OFF，而对Read列线的状态没有影响。）3晶体管DRAM单元的主要缺点以及不再使用的原因是它需要两对列和行线以及较大的布局区域。</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heme/theme1.xml><?xml version="1.0" encoding="utf-8"?>
<a:theme xmlns:a="http://schemas.openxmlformats.org/drawingml/2006/main" name="1_鲍鱼素材https://baoyusucai.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1745</Words>
  <Application>WPS 演示</Application>
  <PresentationFormat>宽屏</PresentationFormat>
  <Paragraphs>114</Paragraphs>
  <Slides>11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微软雅黑</vt:lpstr>
      <vt:lpstr>Calibri</vt:lpstr>
      <vt:lpstr>Arial</vt:lpstr>
      <vt:lpstr>方正正大黑简体</vt:lpstr>
      <vt:lpstr>黑体</vt:lpstr>
      <vt:lpstr>Arial Unicode MS</vt:lpstr>
      <vt:lpstr>Calibri Light</vt:lpstr>
      <vt:lpstr>1_鲍鱼素材https://baoyusucai.taobao.com/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信念</cp:lastModifiedBy>
  <cp:revision>65</cp:revision>
  <dcterms:created xsi:type="dcterms:W3CDTF">2015-05-05T08:02:00Z</dcterms:created>
  <dcterms:modified xsi:type="dcterms:W3CDTF">2020-11-07T06:54:32Z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