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  <p:embeddedFont>
      <p:font typeface="Raleway ExtraBold" panose="020B0604020202020204" charset="0"/>
      <p:bold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904A6"/>
              </a:solidFill>
              <a:highlight>
                <a:srgbClr val="DEE8EC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904A6"/>
              </a:solidFill>
              <a:highlight>
                <a:srgbClr val="DEE8EC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42919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904A6"/>
              </a:solidFill>
              <a:highlight>
                <a:srgbClr val="DEE8EC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12501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fe15a40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fe15a40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ustriallogic.com/papers/learning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nheywood/patternsgroup-decorato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5B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5116" y="1380392"/>
            <a:ext cx="6005146" cy="2391508"/>
          </a:xfrm>
          <a:custGeom>
            <a:avLst/>
            <a:gdLst/>
            <a:ahLst/>
            <a:cxnLst/>
            <a:rect l="l" t="t" r="r" b="b"/>
            <a:pathLst>
              <a:path w="6005146" h="2391508" extrusionOk="0">
                <a:moveTo>
                  <a:pt x="8792" y="0"/>
                </a:moveTo>
                <a:lnTo>
                  <a:pt x="6005146" y="0"/>
                </a:lnTo>
                <a:lnTo>
                  <a:pt x="4545623" y="2391508"/>
                </a:lnTo>
                <a:lnTo>
                  <a:pt x="0" y="2391508"/>
                </a:lnTo>
                <a:lnTo>
                  <a:pt x="0" y="8793"/>
                </a:lnTo>
                <a:lnTo>
                  <a:pt x="87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ctrTitle"/>
          </p:nvPr>
        </p:nvSpPr>
        <p:spPr>
          <a:xfrm>
            <a:off x="38400" y="1507050"/>
            <a:ext cx="6331500" cy="23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</a:rPr>
              <a:t>Welcome to the</a:t>
            </a:r>
            <a:br>
              <a:rPr lang="en" sz="4400">
                <a:solidFill>
                  <a:srgbClr val="000000"/>
                </a:solidFill>
              </a:rPr>
            </a:br>
            <a:r>
              <a:rPr lang="en" sz="4400">
                <a:solidFill>
                  <a:srgbClr val="000000"/>
                </a:solidFill>
              </a:rPr>
              <a:t>Spektrix Patterns Group</a:t>
            </a:r>
            <a:endParaRPr sz="4400">
              <a:solidFill>
                <a:srgbClr val="000000"/>
              </a:solidFill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10800000">
            <a:off x="4655365" y="-2353799"/>
            <a:ext cx="4391099" cy="7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6093924" y="4401196"/>
            <a:ext cx="2952547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Composite </a:t>
            </a:r>
            <a:r>
              <a:rPr lang="en" sz="2400" dirty="0">
                <a:solidFill>
                  <a:srgbClr val="0000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Pattern</a:t>
            </a:r>
            <a:endParaRPr sz="2400" dirty="0">
              <a:solidFill>
                <a:srgbClr val="0000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77" name="Google Shape;77;p13" descr="A picture containing clip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959" y="4702076"/>
            <a:ext cx="936000" cy="139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5B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273975" y="15860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B042"/>
                </a:solidFill>
              </a:rPr>
              <a:t>Agenda</a:t>
            </a:r>
            <a:endParaRPr>
              <a:solidFill>
                <a:srgbClr val="85B042"/>
              </a:solidFill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2"/>
          </p:nvPr>
        </p:nvSpPr>
        <p:spPr>
          <a:xfrm>
            <a:off x="4964925" y="1542200"/>
            <a:ext cx="3837000" cy="21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 hour approximately</a:t>
            </a:r>
            <a:endParaRPr b="1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Demonstration of a problem that can be solved or avoided using the decorator pattern.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will walk through the decision process and design process whixh leads to the Strategy Pattern emerging</a:t>
            </a:r>
            <a:endParaRPr sz="1500"/>
          </a:p>
        </p:txBody>
      </p:sp>
      <p:sp>
        <p:nvSpPr>
          <p:cNvPr id="85" name="Google Shape;85;p14"/>
          <p:cNvSpPr txBox="1"/>
          <p:nvPr/>
        </p:nvSpPr>
        <p:spPr>
          <a:xfrm>
            <a:off x="305050" y="1160900"/>
            <a:ext cx="4045200" cy="3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 discuss and improve our understanding of design patterns. Initially we'll follow the 23 week guide covering the Gang of Four Design Patterns laid out by Joshua Kerievsky here - </a:t>
            </a: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https://www.industriallogic.com/papers/learning.html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Although we'll introduce the Pattern with a code example at the start of the meeting, 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his is not designed to be a training session, it's intended to be a Study group to consider various questions about the pattern. In doing so we'll benefit from the wisdom of the crowd and hopefully improve our understanding.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Deep knowledge of patterns isn't required, and a diverse range of perspectives is encouraged, but it would be useful preparation if you have studied the pattern that'll be discussed before each session.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Iterator</a:t>
            </a:r>
            <a:r>
              <a:rPr lang="en" dirty="0"/>
              <a:t> Pattern</a:t>
            </a:r>
            <a:endParaRPr dirty="0"/>
          </a:p>
        </p:txBody>
      </p:sp>
      <p:sp>
        <p:nvSpPr>
          <p:cNvPr id="91" name="Google Shape;91;p15"/>
          <p:cNvSpPr txBox="1"/>
          <p:nvPr/>
        </p:nvSpPr>
        <p:spPr>
          <a:xfrm>
            <a:off x="316775" y="612425"/>
            <a:ext cx="2037900" cy="4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200" b="1" dirty="0">
                <a:solidFill>
                  <a:srgbClr val="444444"/>
                </a:solidFill>
                <a:highlight>
                  <a:srgbClr val="FFFFFF"/>
                </a:highlight>
              </a:rPr>
              <a:t>“</a:t>
            </a:r>
            <a:r>
              <a:rPr lang="en-GB" sz="1200" b="1" dirty="0">
                <a:highlight>
                  <a:srgbClr val="FFFFFF"/>
                </a:highlight>
              </a:rPr>
              <a:t>The Iterator Pattern</a:t>
            </a:r>
            <a:r>
              <a:rPr lang="en-GB" sz="1200" dirty="0">
                <a:highlight>
                  <a:srgbClr val="FFFFFF"/>
                </a:highlight>
              </a:rPr>
              <a:t> provides a way to access the elements of an aggregate object sequentially without exposing its underlying representation. </a:t>
            </a: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</a:rPr>
              <a:t>” </a:t>
            </a:r>
          </a:p>
          <a:p>
            <a:endParaRPr lang="en" sz="12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r>
              <a:rPr lang="en-GB" sz="1200" dirty="0">
                <a:solidFill>
                  <a:srgbClr val="222222"/>
                </a:solidFill>
              </a:rPr>
              <a:t>This pattern allows traversal of the elements of an aggregate without exposing the underlying implementation.</a:t>
            </a:r>
            <a:endParaRPr lang="en" sz="12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endParaRPr lang="en" sz="1200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r>
              <a:rPr lang="en-GB" sz="1200" dirty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It also places the task of traversal on the iterator object, not on the aggregate, which simplifies the aggregate interface and implementation, and places the responsibility where it should be.</a:t>
            </a:r>
            <a:endParaRPr lang="en" sz="1200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3056500" y="1184125"/>
            <a:ext cx="1161900" cy="25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AA39BA-92F1-4E33-A4D2-59E1C5BD6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674" y="1429492"/>
            <a:ext cx="6407801" cy="33009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Composite</a:t>
            </a:r>
            <a:r>
              <a:rPr lang="en" dirty="0"/>
              <a:t> Pattern</a:t>
            </a:r>
            <a:endParaRPr dirty="0"/>
          </a:p>
        </p:txBody>
      </p:sp>
      <p:sp>
        <p:nvSpPr>
          <p:cNvPr id="91" name="Google Shape;91;p15"/>
          <p:cNvSpPr txBox="1"/>
          <p:nvPr/>
        </p:nvSpPr>
        <p:spPr>
          <a:xfrm>
            <a:off x="316775" y="612425"/>
            <a:ext cx="2037900" cy="4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200" b="1" dirty="0">
                <a:solidFill>
                  <a:srgbClr val="444444"/>
                </a:solidFill>
                <a:highlight>
                  <a:srgbClr val="FFFFFF"/>
                </a:highlight>
              </a:rPr>
              <a:t>“</a:t>
            </a:r>
            <a:r>
              <a:rPr lang="en-GB" sz="1200" b="1" dirty="0">
                <a:highlight>
                  <a:srgbClr val="FFFFFF"/>
                </a:highlight>
              </a:rPr>
              <a:t>The Composite Pattern</a:t>
            </a:r>
            <a:r>
              <a:rPr lang="en-GB" sz="1200" dirty="0">
                <a:highlight>
                  <a:srgbClr val="FFFFFF"/>
                </a:highlight>
              </a:rPr>
              <a:t> allows you to compose objects into tree structures to represent part-whole hierarchies. Composite lets clients treat individual objects and compositions of objects uniformly.</a:t>
            </a:r>
            <a:r>
              <a:rPr lang="en" sz="1200" dirty="0">
                <a:solidFill>
                  <a:srgbClr val="444444"/>
                </a:solidFill>
                <a:highlight>
                  <a:srgbClr val="FFFFFF"/>
                </a:highlight>
              </a:rPr>
              <a:t>”</a:t>
            </a:r>
            <a:br>
              <a:rPr lang="en" sz="12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lang="en" sz="1200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br>
              <a:rPr lang="en" sz="12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</a:rPr>
              <a:t>This pattern </a:t>
            </a:r>
            <a:r>
              <a:rPr lang="en-GB" sz="1200" dirty="0">
                <a:solidFill>
                  <a:srgbClr val="222222"/>
                </a:solidFill>
              </a:rPr>
              <a:t>allows us to build structures of objects in the form of trees that contain both compositions of objects and individual objects as nodes.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3056500" y="1184125"/>
            <a:ext cx="1161900" cy="25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43C609-4E45-4DBD-AC9F-82B1CC888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447" y="1211350"/>
            <a:ext cx="5987844" cy="33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Composite</a:t>
            </a:r>
            <a:r>
              <a:rPr lang="en" dirty="0"/>
              <a:t> Pattern</a:t>
            </a:r>
            <a:endParaRPr dirty="0"/>
          </a:p>
        </p:txBody>
      </p:sp>
      <p:sp>
        <p:nvSpPr>
          <p:cNvPr id="91" name="Google Shape;91;p15"/>
          <p:cNvSpPr txBox="1"/>
          <p:nvPr/>
        </p:nvSpPr>
        <p:spPr>
          <a:xfrm>
            <a:off x="316775" y="612425"/>
            <a:ext cx="2037900" cy="4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200" dirty="0">
                <a:latin typeface="Roboto"/>
                <a:ea typeface="Roboto"/>
                <a:cs typeface="Roboto"/>
                <a:sym typeface="Roboto"/>
              </a:rPr>
              <a:t>Using a composite structure, we can apply the same operations over both composites and individual objects. </a:t>
            </a:r>
          </a:p>
          <a:p>
            <a:pPr lvl="0"/>
            <a:endParaRPr lang="en-GB" sz="12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GB" sz="1200" dirty="0">
                <a:latin typeface="Roboto"/>
                <a:ea typeface="Roboto"/>
                <a:cs typeface="Roboto"/>
                <a:sym typeface="Roboto"/>
              </a:rPr>
              <a:t>In other words, in most cases we can ignore the differences between compositions of objects and individual objects.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3056500" y="1184125"/>
            <a:ext cx="1161900" cy="25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515DAA-23D9-44DD-883E-425B9F0B4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153" y="1313575"/>
            <a:ext cx="5957802" cy="319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7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2407650" y="321339"/>
            <a:ext cx="6321600" cy="606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Restaurant</a:t>
            </a:r>
            <a:r>
              <a:rPr lang="en" dirty="0"/>
              <a:t> Example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6"/>
          <p:cNvSpPr txBox="1"/>
          <p:nvPr/>
        </p:nvSpPr>
        <p:spPr>
          <a:xfrm>
            <a:off x="0" y="680875"/>
            <a:ext cx="20871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hlink"/>
                </a:solidFill>
                <a:hlinkClick r:id="rId3"/>
              </a:rPr>
              <a:t>https://github.com/ronheywood/patternsgroup-decorator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BFF3B9-98BC-4C9C-BB0A-A9A27E2D5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990" y="897912"/>
            <a:ext cx="5873518" cy="38343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5B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B042"/>
                </a:solidFill>
              </a:rPr>
              <a:t>Next Session</a:t>
            </a:r>
            <a:endParaRPr>
              <a:solidFill>
                <a:srgbClr val="85B042"/>
              </a:solidFill>
            </a:endParaRPr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Let’s talk about…</a:t>
            </a:r>
            <a:br>
              <a:rPr lang="en" dirty="0"/>
            </a:br>
            <a:r>
              <a:rPr lang="en-GB" dirty="0"/>
              <a:t>Iterator Pattern</a:t>
            </a:r>
            <a:endParaRPr dirty="0"/>
          </a:p>
        </p:txBody>
      </p:sp>
      <p:sp>
        <p:nvSpPr>
          <p:cNvPr id="108" name="Google Shape;108;p17"/>
          <p:cNvSpPr txBox="1"/>
          <p:nvPr/>
        </p:nvSpPr>
        <p:spPr>
          <a:xfrm>
            <a:off x="5372900" y="29677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Spektrix.PatternsGroup.Members.ForEach(m =&gt;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m.Traverse(patterns)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359</Words>
  <Application>Microsoft Office PowerPoint</Application>
  <PresentationFormat>On-screen Show (16:9)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Courier New</vt:lpstr>
      <vt:lpstr>Roboto</vt:lpstr>
      <vt:lpstr>Calibri</vt:lpstr>
      <vt:lpstr>Lato</vt:lpstr>
      <vt:lpstr>Raleway ExtraBold</vt:lpstr>
      <vt:lpstr>Raleway</vt:lpstr>
      <vt:lpstr>Arial</vt:lpstr>
      <vt:lpstr>Swiss</vt:lpstr>
      <vt:lpstr>Welcome to the Spektrix Patterns Group</vt:lpstr>
      <vt:lpstr>Agenda</vt:lpstr>
      <vt:lpstr>Iterator Pattern</vt:lpstr>
      <vt:lpstr>Composite Pattern</vt:lpstr>
      <vt:lpstr>Composite Pattern</vt:lpstr>
      <vt:lpstr>Restaurant Example </vt:lpstr>
      <vt:lpstr>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Spektrix Patterns Group</dc:title>
  <cp:lastModifiedBy>Alessandro Signoretti</cp:lastModifiedBy>
  <cp:revision>9</cp:revision>
  <dcterms:modified xsi:type="dcterms:W3CDTF">2019-07-17T11:48:25Z</dcterms:modified>
</cp:coreProperties>
</file>