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ExtraBold"/>
      <p:bold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alewayExtraBold-bold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creational design patterns:</a:t>
            </a:r>
            <a:br>
              <a:rPr lang="en"/>
            </a:br>
            <a:r>
              <a:rPr lang="en"/>
              <a:t>Builder pattern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 b="1">
              <a:solidFill>
                <a:srgbClr val="0904A6"/>
              </a:solidFill>
              <a:highlight>
                <a:srgbClr val="FBFBD7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3ce2d002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3ce2d0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creational design patterns:</a:t>
            </a:r>
            <a:br>
              <a:rPr lang="en"/>
            </a:br>
            <a:r>
              <a:rPr lang="en"/>
              <a:t>Builder pattern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Factory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 b="1">
              <a:solidFill>
                <a:srgbClr val="0904A6"/>
              </a:solidFill>
              <a:highlight>
                <a:srgbClr val="FBFBD7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216769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21676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to an interface(abstraction) not an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Encapsulate what varies -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dentify the aspects that vary and separate them from what stays the same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br>
              <a:rPr lang="en"/>
            </a:br>
            <a:r>
              <a:rPr lang="en"/>
              <a:t>(If Maze, else Bombed Maze else Enchanted Maze) -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 “closed for modification.” To extend it with new concrete types, you’ll have to reopen it.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factory method encapsulates the domain knowledge of how to create the concrete class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Consider the number of dependencies that emerge  as the system becomes more complex - (look at the UML)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if you wanted to create families of products (which we do in the maze game - would a bombed maze have an enchanted wall?)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Dependency Inversion Principle - requires abstracts</a:t>
            </a:r>
            <a:endParaRPr i="1"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depends on every type of maze element because it actually instantiates concrete types.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variable should hold a reference to a concrete class.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class should derive from a concrete class.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method should override an implemented method of any of its base classes.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dustriallogic.com/papers/learnin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116" y="1380392"/>
            <a:ext cx="6005146" cy="2391508"/>
          </a:xfrm>
          <a:custGeom>
            <a:rect b="b" l="l" r="r" t="t"/>
            <a:pathLst>
              <a:path extrusionOk="0" h="2391508" w="6005146">
                <a:moveTo>
                  <a:pt x="8792" y="0"/>
                </a:moveTo>
                <a:lnTo>
                  <a:pt x="6005146" y="0"/>
                </a:lnTo>
                <a:lnTo>
                  <a:pt x="4545623" y="2391508"/>
                </a:lnTo>
                <a:lnTo>
                  <a:pt x="0" y="2391508"/>
                </a:lnTo>
                <a:lnTo>
                  <a:pt x="0" y="8793"/>
                </a:lnTo>
                <a:lnTo>
                  <a:pt x="87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38400" y="1507050"/>
            <a:ext cx="63315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Welcome to the</a:t>
            </a:r>
            <a:br>
              <a:rPr lang="en" sz="4400">
                <a:solidFill>
                  <a:srgbClr val="000000"/>
                </a:solidFill>
              </a:rPr>
            </a:br>
            <a:r>
              <a:rPr lang="en" sz="4400">
                <a:solidFill>
                  <a:srgbClr val="000000"/>
                </a:solidFill>
              </a:rPr>
              <a:t>Spektrix Patterns Group</a:t>
            </a:r>
            <a:endParaRPr sz="4400">
              <a:solidFill>
                <a:srgbClr val="000000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10800000">
            <a:off x="4655365" y="-2353799"/>
            <a:ext cx="4391099" cy="7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6182071" y="4401196"/>
            <a:ext cx="28644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Builder</a:t>
            </a:r>
            <a:r>
              <a:rPr lang="en" sz="240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Pattern</a:t>
            </a:r>
            <a:endParaRPr sz="2400">
              <a:solidFill>
                <a:srgbClr val="0000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descr="A picture containing clipart&#10;&#10;Description automatically generated" id="77" name="Google Shape;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59" y="4702076"/>
            <a:ext cx="936000" cy="13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273975" y="1586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Agenda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4964925" y="1542200"/>
            <a:ext cx="3837000" cy="21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hour approximately</a:t>
            </a:r>
            <a:endParaRPr b="1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 to Builder Pattern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Discussion around creational patterns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Look at how we can Implement a Pizza Store using the builder pattern  - 20 mins</a:t>
            </a:r>
            <a:endParaRPr sz="1500"/>
          </a:p>
        </p:txBody>
      </p:sp>
      <p:sp>
        <p:nvSpPr>
          <p:cNvPr id="85" name="Google Shape;85;p14"/>
          <p:cNvSpPr txBox="1"/>
          <p:nvPr/>
        </p:nvSpPr>
        <p:spPr>
          <a:xfrm>
            <a:off x="305050" y="1160900"/>
            <a:ext cx="40452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discuss and improve our understanding of design patterns. Initially we'll follow the 23 week guide covering the Gang of Four Design Patterns laid out by Joshua Kerievsky here -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https://www.industriallogic.com/papers/learning.html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Although we'll introduce the Pattern with a code example at the start of the meeting, 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his is not designed to be a training session, it's intended to be a Study group to consider various questions about the pattern. In doing so we'll benefit from the wisdom of the crowd and hopefully improve our understanding.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Deep knowledge of patterns isn't required, and a diverse range of perspectives is encouraged, but it would be useful preparation if you have studied the pattern that'll be discussed before each session.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Builder Pattern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“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The builder pattern is used to create complex objects with constituent parts that must be created in the same order or using a specific algorithm. 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An external class controls the construction algorithm.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075" y="1135150"/>
            <a:ext cx="6214775" cy="262369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2545163" y="3758850"/>
            <a:ext cx="61386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"/>
              <a:buChar char="●"/>
            </a:pPr>
            <a:r>
              <a:rPr lang="en" sz="800">
                <a:solidFill>
                  <a:schemeClr val="dk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 product class defines the type of the complex object that is to be generated by the builder pattern.</a:t>
            </a:r>
            <a:endParaRPr sz="800">
              <a:solidFill>
                <a:schemeClr val="dk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"/>
              <a:buChar char="●"/>
            </a:pPr>
            <a:r>
              <a:rPr lang="en" sz="800">
                <a:solidFill>
                  <a:schemeClr val="dk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 Builder abstract class defines the steps that must be taken in order to correctly create a product. The GetResult method is used to return the final product.</a:t>
            </a:r>
            <a:endParaRPr sz="800">
              <a:solidFill>
                <a:schemeClr val="dk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Mono"/>
              <a:buChar char="●"/>
            </a:pPr>
            <a:r>
              <a:rPr lang="en" sz="800">
                <a:solidFill>
                  <a:schemeClr val="dk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There may be any number of concrete builder classes inheriting from Builder. These classes contain functionality to create a particular complex product.</a:t>
            </a:r>
            <a:endParaRPr sz="800">
              <a:solidFill>
                <a:schemeClr val="dk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solidFill>
                  <a:schemeClr val="dk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 director class controls the algorithm that generates the final product object.</a:t>
            </a:r>
            <a:br>
              <a:rPr lang="en" sz="800">
                <a:solidFill>
                  <a:schemeClr val="dk2"/>
                </a:solidFill>
                <a:highlight>
                  <a:srgbClr val="FFFFFF"/>
                </a:highlight>
              </a:rPr>
            </a:br>
            <a:br>
              <a:rPr lang="en" sz="800">
                <a:solidFill>
                  <a:schemeClr val="dk2"/>
                </a:solidFill>
                <a:highlight>
                  <a:srgbClr val="FFFFFF"/>
                </a:highlight>
              </a:rPr>
            </a:br>
            <a:br>
              <a:rPr lang="en" sz="800">
                <a:solidFill>
                  <a:schemeClr val="dk2"/>
                </a:solidFill>
                <a:highlight>
                  <a:srgbClr val="FFFFFF"/>
                </a:highlight>
              </a:rPr>
            </a:br>
            <a:endParaRPr sz="8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Fluent </a:t>
            </a:r>
            <a:r>
              <a:rPr lang="en"/>
              <a:t>Builder Pattern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Modifying the Builder interface, so that the steps will return an instance of Builder after each step allows the Director to orchestrate the steps without maintaining a reference to the ConcreteBuilder</a:t>
            </a:r>
            <a:b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product = </a:t>
            </a:r>
            <a:b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New Builder()</a:t>
            </a:r>
            <a:b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.Step1()</a:t>
            </a:r>
            <a:b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.Step2()</a:t>
            </a:r>
            <a:endParaRPr b="1" sz="120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.GetResult();</a:t>
            </a:r>
            <a:endParaRPr b="1" sz="120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200" y="1266475"/>
            <a:ext cx="4998574" cy="323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411050" y="435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Pizza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Earlier we used an abstract factory pattern to create different types of pizza from our franchised stores. We can use a builder pattern to allow for a more “Build Your Own” experience, while still maintaining all of the control that the abstract factory pattern provides</a:t>
            </a:r>
            <a:endParaRPr b="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13" y="1734725"/>
            <a:ext cx="8071176" cy="34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covered by this pattern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85B042"/>
              </a:buClr>
              <a:buSzPts val="2100"/>
              <a:buAutoNum type="arabicPeriod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Separate the construction of a complex object from its representation so that</a:t>
            </a:r>
            <a:b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same construction process can create different representations</a:t>
            </a:r>
            <a:r>
              <a:rPr b="1" lang="en" sz="1200">
                <a:solidFill>
                  <a:srgbClr val="85B04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100">
              <a:solidFill>
                <a:srgbClr val="85B04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85B042"/>
              </a:buClr>
              <a:buSzPts val="2100"/>
              <a:buAutoNum type="arabicPeriod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Reduces complexity that can arise when exposing optional configurations</a:t>
            </a:r>
            <a:endParaRPr b="1" sz="2100">
              <a:solidFill>
                <a:srgbClr val="85B04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85B042"/>
              </a:buClr>
              <a:buSzPts val="2100"/>
              <a:buAutoNum type="arabicPeriod"/>
            </a:pPr>
            <a:r>
              <a:rPr b="1" lang="en" sz="2100">
                <a:solidFill>
                  <a:srgbClr val="85B042"/>
                </a:solidFill>
              </a:rPr>
              <a:t>Which Solid Principles apply to this pattern?</a:t>
            </a:r>
            <a:br>
              <a:rPr b="1" lang="en" sz="2100">
                <a:solidFill>
                  <a:schemeClr val="dk1"/>
                </a:solidFill>
              </a:rPr>
            </a:br>
            <a:endParaRPr b="1" sz="2100">
              <a:solidFill>
                <a:schemeClr val="dk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-125800" y="621650"/>
            <a:ext cx="2353200" cy="4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SOLID Principles:</a:t>
            </a:r>
            <a:br>
              <a:rPr b="1"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Single responsibility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class should have only a single responsibility, that is, only changes to one part of the software's specification should be able to affect the specification of the class.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Open–closed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"Software entities ... should be open for extension, but closed for modification."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Liskov substitution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"Objects in a program should be replaceable with instances of their subtypes without altering the correctness of that program." See also design by contract.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Interface segregation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"Many client-specific interfaces are better than one general-purpose interface."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"/>
              <a:buAutoNum type="arabicPeriod"/>
            </a:pPr>
            <a:r>
              <a:rPr b="1" lang="en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Dependency inversion principle</a:t>
            </a:r>
            <a:endParaRPr b="1"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One should "depend upon abstractions, [not] concretions."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Next Session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talk about…</a:t>
            </a:r>
            <a:br>
              <a:rPr lang="en"/>
            </a:br>
            <a:r>
              <a:rPr lang="en"/>
              <a:t>Singleton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5372900" y="2967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Spektrix.GetInstance()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