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ExtraBold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italic.fntdata"/><Relationship Id="rId24" Type="http://schemas.openxmlformats.org/officeDocument/2006/relationships/font" Target="fonts/Lato-boldItalic.fntdata"/><Relationship Id="rId12" Type="http://schemas.openxmlformats.org/officeDocument/2006/relationships/font" Target="fonts/Raleway-bold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Concept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Introduce the visitor pattern and explain its applicability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Visitor pattern can be used when you are working with complex object structure (for example, an object tree) of abstract types.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As you </a:t>
            </a:r>
            <a:r>
              <a:rPr lang="en">
                <a:solidFill>
                  <a:schemeClr val="dk1"/>
                </a:solidFill>
              </a:rPr>
              <a:t>iterate</a:t>
            </a:r>
            <a:r>
              <a:rPr lang="en">
                <a:solidFill>
                  <a:schemeClr val="dk1"/>
                </a:solidFill>
              </a:rPr>
              <a:t> the list, you find that you are having to identify the concrete type of the object and apply different logic based on that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can use the Visitor to delegate the business logic that needs to apply to these types onto the </a:t>
            </a:r>
            <a:r>
              <a:rPr lang="en">
                <a:solidFill>
                  <a:schemeClr val="dk1"/>
                </a:solidFill>
              </a:rPr>
              <a:t>type </a:t>
            </a:r>
            <a:r>
              <a:rPr lang="en">
                <a:solidFill>
                  <a:schemeClr val="dk1"/>
                </a:solidFill>
              </a:rPr>
              <a:t>itself, or its domain.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pattern lets you make the logic implementation of your app more focused on their main jobs by extracting all other behaviours into a set of visitor classes.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Use the pattern when a behaviour makes sense only in some classes of a class hierarchy, but not in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can extract this behaviour into a separate visitor class and implement only those visiting methods that accept objects of relevant classes, leaving the rest empty.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Demonstrate the Check in Desk Visitor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fe15a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fe15a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the Airport Add Passenger method </a:t>
            </a:r>
            <a:br>
              <a:rPr lang="en"/>
            </a:br>
            <a:r>
              <a:rPr lang="en"/>
              <a:t>- Show how the switch statement interrogates the concrete type from the abstract Interface</a:t>
            </a:r>
            <a:br>
              <a:rPr lang="en"/>
            </a:br>
            <a:r>
              <a:rPr lang="en"/>
              <a:t>- Demonstrate how the IPassenger abstract prevents type overloading the Go To Desk method even for languages which support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Show how the switch statement is present in the AddPassenger methods of Departure lounge, Boarding Gate, </a:t>
            </a:r>
            <a:br>
              <a:rPr lang="en"/>
            </a:br>
            <a:r>
              <a:rPr lang="en"/>
              <a:t>and the iteration In Flight Service</a:t>
            </a:r>
            <a:br>
              <a:rPr lang="en"/>
            </a:br>
            <a:br>
              <a:rPr lang="en"/>
            </a:br>
            <a:r>
              <a:rPr lang="en"/>
              <a:t>Implement an IAirportVisitor interface with a void Visit method for each concrete type of IPassenger</a:t>
            </a:r>
            <a:br>
              <a:rPr lang="en"/>
            </a:br>
            <a:r>
              <a:rPr lang="en" sz="10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000">
                <a:solidFill>
                  <a:srgbClr val="B8D7A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IAirportVisitor</a:t>
            </a:r>
            <a:endParaRPr sz="1000">
              <a:solidFill>
                <a:srgbClr val="B8D7A3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VisitPassenger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EconomyPassenger </a:t>
            </a:r>
            <a:r>
              <a:rPr lang="en" sz="10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VisitPassenger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PremiumEconomyPassenger </a:t>
            </a:r>
            <a:r>
              <a:rPr lang="en" sz="10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VisitPassenger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BusinessPassenger </a:t>
            </a:r>
            <a:r>
              <a:rPr lang="en" sz="10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VisitPassenger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FirstClassPassenger </a:t>
            </a:r>
            <a:r>
              <a:rPr lang="en" sz="10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DCDCD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CDCD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an Accept method onto IPassenger</a:t>
            </a:r>
            <a:br>
              <a:rPr lang="en"/>
            </a:b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8D7A3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IAirportVisitor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Implement this in each derived type:</a:t>
            </a:r>
            <a:br>
              <a:rPr lang="en"/>
            </a:b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8D7A3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IAirportVisitor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VisitPassenger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the IAirportVisitor interface to </a:t>
            </a:r>
            <a:r>
              <a:rPr lang="en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Airport</a:t>
            </a:r>
            <a:endParaRPr sz="10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implement the missing members directing the passengers to the appropriate GoTo[]Desk method</a:t>
            </a:r>
            <a:br>
              <a:rPr lang="en"/>
            </a:br>
            <a:r>
              <a:rPr lang="en"/>
              <a:t> </a:t>
            </a:r>
            <a:br>
              <a:rPr lang="en"/>
            </a:br>
            <a:r>
              <a:rPr lang="en"/>
              <a:t>Replace the switch in AddPassenger with </a:t>
            </a:r>
            <a:br>
              <a:rPr lang="en"/>
            </a:b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passenger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Demonstrate that the tests still pass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dk1"/>
                </a:solidFill>
              </a:rPr>
              <a:t>Split into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Implementation groups and practice implementing the pattern on the other algorithms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Visual reminder show  the UML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Ask about Solid principles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clean is this pattern? What other patterns are alternatives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Maybe a Mentimeter poll for which patterns are more or less complex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Does the baggage weight algorithm cause an issue with encapsulation?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ustriallogic.com/papers/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rect b="b" l="l" r="r" t="t"/>
            <a:pathLst>
              <a:path extrusionOk="0" h="2391508" w="6005146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6182071" y="4401196"/>
            <a:ext cx="2864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Visitor Pattern</a:t>
            </a:r>
            <a:endParaRPr sz="240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descr="A picture containing clipart&#10;&#10;Description automatically generated"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Description of sample code that needs refactoring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Visitor Pattern and brief demonstration - 10 minutes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into groups for practice - 20 minutes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Retro - 20 mins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chemeClr val="lt1"/>
                </a:highlight>
              </a:rPr>
              <a:t>The </a:t>
            </a:r>
            <a:r>
              <a:rPr b="1" lang="en" sz="1350">
                <a:solidFill>
                  <a:srgbClr val="222222"/>
                </a:solidFill>
                <a:highlight>
                  <a:schemeClr val="lt1"/>
                </a:highlight>
              </a:rPr>
              <a:t>“Visitor”</a:t>
            </a:r>
            <a:r>
              <a:rPr lang="en" sz="1350">
                <a:solidFill>
                  <a:srgbClr val="222222"/>
                </a:solidFill>
                <a:highlight>
                  <a:schemeClr val="lt1"/>
                </a:highlight>
              </a:rPr>
              <a:t> Design pattern is a way of separating an algorithm from an object structure on which it operates. </a:t>
            </a:r>
            <a:br>
              <a:rPr lang="en" sz="1350">
                <a:solidFill>
                  <a:srgbClr val="222222"/>
                </a:solidFill>
                <a:highlight>
                  <a:schemeClr val="lt1"/>
                </a:highlight>
              </a:rPr>
            </a:br>
            <a:br>
              <a:rPr lang="en" sz="135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lang="en" sz="1350">
                <a:solidFill>
                  <a:srgbClr val="222222"/>
                </a:solidFill>
                <a:highlight>
                  <a:schemeClr val="lt1"/>
                </a:highlight>
              </a:rPr>
              <a:t>A practical result of this separation is the ability to add new operations to existing object structures without modifying the structures.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50" y="1211350"/>
            <a:ext cx="3298602" cy="34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Example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535425" y="1485725"/>
            <a:ext cx="465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Passengers arriving at an airport are directed to a queue for a check in desk.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They are then directed to a departure lounge.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Boarding the aeroplane is done in order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 allocated seat class.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Once aboard, an Airline flight attendant serves complimentary drinks, depending on the seating class.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How does Visitor pattern allow us to add different behavior for generic types?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What other patterns can we use instead?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Does the baggage weight algorithm cause an issue?</a:t>
            </a:r>
            <a:br>
              <a:rPr b="1" lang="en" sz="2100">
                <a:solidFill>
                  <a:schemeClr val="dk1"/>
                </a:solidFill>
              </a:rPr>
            </a:br>
            <a:endParaRPr b="1" sz="21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-125800" y="621650"/>
            <a:ext cx="23532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SOLID Principles:</a:t>
            </a:r>
            <a:br>
              <a:rPr b="1"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Single responsibility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class should have only a single responsibility, that is, only changes to one part of the software's specification should be able to affect the specification of the class.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Open–closed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"Software entities ... should be open for extension, but closed for modification."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Liskov substitution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"Objects in a program should be replaceable with instances of their subtypes without altering the correctness of that program." See also design by contract.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Interface segregation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"Many client-specific interfaces are better than one general-purpose interface."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Dependency inversion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should "depend upon abstractions, [not] concretions."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