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aleway ExtraBold" panose="020B0604020202020204" charset="0"/>
      <p:bold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557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17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590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llogic.com/papers/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pektrix/spektrix/_git/patterns-study-group?path=%2FCompositeIterator&amp;version=GBmas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avLst/>
            <a:gdLst/>
            <a:ahLst/>
            <a:cxnLst/>
            <a:rect l="l" t="t" r="r" b="b"/>
            <a:pathLst>
              <a:path w="6005146" h="2391508" extrusionOk="0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093924" y="4401196"/>
            <a:ext cx="2952547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Template Method</a:t>
            </a:r>
            <a:endParaRPr sz="2400" dirty="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7" name="Google Shape;77;p13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hour approximately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Template Method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Template Method Pattern</a:t>
            </a:r>
            <a:r>
              <a:rPr lang="en-GB" sz="1200" dirty="0">
                <a:highlight>
                  <a:srgbClr val="FFFFFF"/>
                </a:highlight>
              </a:rPr>
              <a:t> defines the skeleton of an algorithm in a method, deferring some steps to subclasses. </a:t>
            </a:r>
          </a:p>
          <a:p>
            <a:endParaRPr lang="en-GB" sz="1200" dirty="0">
              <a:highlight>
                <a:srgbClr val="FFFFFF"/>
              </a:highlight>
            </a:endParaRPr>
          </a:p>
          <a:p>
            <a:r>
              <a:rPr lang="en-GB" sz="1200" dirty="0">
                <a:highlight>
                  <a:srgbClr val="FFFFFF"/>
                </a:highlight>
              </a:rPr>
              <a:t>Template Method lets subclasses redefine certain steps of an algorithm without changing the algorithm’s structure.</a:t>
            </a:r>
            <a:r>
              <a:rPr lang="en" sz="1200" dirty="0">
                <a:solidFill>
                  <a:srgbClr val="444444"/>
                </a:solidFill>
                <a:highlight>
                  <a:srgbClr val="FFFFFF"/>
                </a:highlight>
              </a:rPr>
              <a:t>”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A4D5-1EBB-4DDE-89F6-8FBD0B96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00" y="1313575"/>
            <a:ext cx="4386447" cy="33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Template Method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dirty="0">
                <a:solidFill>
                  <a:srgbClr val="444444"/>
                </a:solidFill>
                <a:highlight>
                  <a:srgbClr val="FFFFFF"/>
                </a:highlight>
              </a:rPr>
              <a:t>A </a:t>
            </a:r>
            <a:r>
              <a:rPr lang="en-GB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Template</a:t>
            </a:r>
            <a:r>
              <a:rPr lang="en-GB" sz="1200" dirty="0">
                <a:solidFill>
                  <a:srgbClr val="444444"/>
                </a:solidFill>
                <a:highlight>
                  <a:srgbClr val="FFFFFF"/>
                </a:highlight>
              </a:rPr>
              <a:t> is </a:t>
            </a:r>
            <a:r>
              <a:rPr lang="en-GB" sz="1200" dirty="0">
                <a:highlight>
                  <a:srgbClr val="FFFFFF"/>
                </a:highlight>
              </a:rPr>
              <a:t>a method that defines an algorithm as a set of steps.</a:t>
            </a:r>
          </a:p>
          <a:p>
            <a:endParaRPr lang="en-GB" sz="1200" b="1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r>
              <a:rPr lang="en-GB" sz="1200" dirty="0">
                <a:highlight>
                  <a:srgbClr val="FFFFFF"/>
                </a:highlight>
              </a:rPr>
              <a:t>One or more of these steps is defined to be abstract and implemented by a subclass.</a:t>
            </a:r>
          </a:p>
          <a:p>
            <a:endParaRPr lang="en" sz="1200" b="1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r>
              <a:rPr lang="en-GB" sz="1200" dirty="0">
                <a:highlight>
                  <a:srgbClr val="FFFFFF"/>
                </a:highlight>
              </a:rPr>
              <a:t>This ensures the algorithm’s structure stays unchanged, while subclasses provide some part of the implementation”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80FD2-5703-473E-B5D3-DBDAC497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461" y="1101801"/>
            <a:ext cx="3536227" cy="3639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136223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Benefits of the Template method</a:t>
            </a:r>
            <a:endParaRPr dirty="0"/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F61CFC-AD98-4AA5-B9BD-A5D92F21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93353"/>
              </p:ext>
            </p:extLst>
          </p:nvPr>
        </p:nvGraphicFramePr>
        <p:xfrm>
          <a:off x="551329" y="1299520"/>
          <a:ext cx="8182535" cy="319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712">
                  <a:extLst>
                    <a:ext uri="{9D8B030D-6E8A-4147-A177-3AD203B41FA5}">
                      <a16:colId xmlns:a16="http://schemas.microsoft.com/office/drawing/2014/main" val="3075915099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3292747103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Underpowered Tea &amp; Coffee implementation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New, hip </a:t>
                      </a:r>
                      <a:r>
                        <a:rPr lang="en-GB" b="1" dirty="0" err="1">
                          <a:effectLst/>
                        </a:rPr>
                        <a:t>CaffeineBeverage</a:t>
                      </a:r>
                      <a:r>
                        <a:rPr lang="en-GB" b="1" dirty="0">
                          <a:effectLst/>
                        </a:rPr>
                        <a:t> powered by Template Method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44040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Coffee and Tea are running the show; they control the algorithm.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The </a:t>
                      </a:r>
                      <a:r>
                        <a:rPr lang="en-GB" sz="1200" dirty="0" err="1">
                          <a:solidFill>
                            <a:schemeClr val="bg2"/>
                          </a:solidFill>
                          <a:effectLst/>
                        </a:rPr>
                        <a:t>CaffeineBeverage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 class runs the show; it has the algorithm, and protects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57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Code is duplicated across Coffee and Tea.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The </a:t>
                      </a:r>
                      <a:r>
                        <a:rPr lang="en-GB" sz="1200" dirty="0" err="1">
                          <a:solidFill>
                            <a:schemeClr val="bg2"/>
                          </a:solidFill>
                          <a:effectLst/>
                        </a:rPr>
                        <a:t>CaffeineBeverage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 class maximizes reuse among the subclasses.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8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Code changes to the algorithm require opening the subclasses and making multiple changes.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The algorithm lives in one place and code changes only need to be made there.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36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Classes are organized in a structure that requires a lot of work to add a new caffeine beverage.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The Template Method version provides a framework that other caffeine beverages can be plugged into. New caffeine beverages only need to implement a couple of methods.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9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Knowledge of the algorithm and how to implement it is distributed over many classes.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The </a:t>
                      </a:r>
                      <a:r>
                        <a:rPr lang="en-GB" sz="1200" dirty="0" err="1">
                          <a:solidFill>
                            <a:schemeClr val="bg2"/>
                          </a:solidFill>
                          <a:effectLst/>
                        </a:rPr>
                        <a:t>CaffeineBeverage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effectLst/>
                        </a:rPr>
                        <a:t> class concentrates knowledge about the algorithm and relies on subclasses to provide complete implementations.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73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88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F50FD-BD3C-44F4-8917-975A9C8A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9" y="510989"/>
            <a:ext cx="7805269" cy="43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407650" y="321339"/>
            <a:ext cx="6321600" cy="60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Starbuzz</a:t>
            </a:r>
            <a:r>
              <a:rPr lang="en-GB" dirty="0"/>
              <a:t> Coffee</a:t>
            </a:r>
            <a:r>
              <a:rPr lang="en" dirty="0"/>
              <a:t> Example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>
                <a:hlinkClick r:id="rId3"/>
              </a:rPr>
              <a:t>https://dev.azure.com/spektrix/spektrix/_git/patterns-study-group?path=%2FTemplateMethod&amp;version=GBmaster</a:t>
            </a: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B34E9-D951-4A0B-BE09-E2DE0698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97" y="1086174"/>
            <a:ext cx="6029324" cy="35062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Aft>
                <a:spcPts val="1600"/>
              </a:spcAft>
              <a:buNone/>
            </a:pPr>
            <a:r>
              <a:rPr lang="en" dirty="0"/>
              <a:t>Let’s talk about…</a:t>
            </a:r>
            <a:br>
              <a:rPr lang="en" dirty="0"/>
            </a:br>
            <a:r>
              <a:rPr lang="en-GB" dirty="0"/>
              <a:t>Abstract Factory Pattern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475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Lato</vt:lpstr>
      <vt:lpstr>Raleway ExtraBold</vt:lpstr>
      <vt:lpstr>Raleway</vt:lpstr>
      <vt:lpstr>Calibri</vt:lpstr>
      <vt:lpstr>Roboto</vt:lpstr>
      <vt:lpstr>Swiss</vt:lpstr>
      <vt:lpstr>Welcome to the Spektrix Patterns Group</vt:lpstr>
      <vt:lpstr>Agenda</vt:lpstr>
      <vt:lpstr>Template Method</vt:lpstr>
      <vt:lpstr>Template Method</vt:lpstr>
      <vt:lpstr>Benefits of the Template method</vt:lpstr>
      <vt:lpstr>PowerPoint Presentation</vt:lpstr>
      <vt:lpstr>Starbuzz Coffee Example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Spektrix Patterns Group</dc:title>
  <cp:lastModifiedBy>Alessandro Signoretti</cp:lastModifiedBy>
  <cp:revision>24</cp:revision>
  <dcterms:modified xsi:type="dcterms:W3CDTF">2019-10-01T17:18:33Z</dcterms:modified>
</cp:coreProperties>
</file>