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5" r:id="rId9"/>
    <p:sldId id="266" r:id="rId10"/>
    <p:sldId id="26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Raleway ExtraBold" panose="020B0604020202020204" charset="0"/>
      <p:bold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291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2501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fe15a40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fe15a40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is a Behavioural design pattern</a:t>
            </a:r>
            <a:br>
              <a:rPr lang="en"/>
            </a:br>
            <a:r>
              <a:rPr lang="en" b="1">
                <a:solidFill>
                  <a:srgbClr val="0904A6"/>
                </a:solidFill>
                <a:highlight>
                  <a:srgbClr val="DEE8EC"/>
                </a:highlight>
              </a:rPr>
              <a:t>Iterator</a:t>
            </a:r>
            <a:br>
              <a:rPr lang="en" b="1">
                <a:solidFill>
                  <a:srgbClr val="0904A6"/>
                </a:solidFill>
                <a:highlight>
                  <a:srgbClr val="DEE8EC"/>
                </a:highlight>
              </a:rPr>
            </a:br>
            <a:r>
              <a:rPr lang="en" b="1">
                <a:solidFill>
                  <a:srgbClr val="0904A6"/>
                </a:solidFill>
                <a:highlight>
                  <a:srgbClr val="DEE8EC"/>
                </a:highlight>
              </a:rPr>
              <a:t>Template Method</a:t>
            </a:r>
            <a:endParaRPr b="1">
              <a:solidFill>
                <a:srgbClr val="0904A6"/>
              </a:solidFill>
              <a:highlight>
                <a:srgbClr val="DEE8E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904A6"/>
                </a:solidFill>
                <a:highlight>
                  <a:srgbClr val="DEE8EC"/>
                </a:highlight>
              </a:rPr>
              <a:t>Observer</a:t>
            </a:r>
            <a:endParaRPr b="1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is a Behavioural design pattern</a:t>
            </a:r>
            <a:br>
              <a:rPr lang="en"/>
            </a:br>
            <a:r>
              <a:rPr lang="en" b="1">
                <a:solidFill>
                  <a:srgbClr val="0904A6"/>
                </a:solidFill>
                <a:highlight>
                  <a:srgbClr val="DEE8EC"/>
                </a:highlight>
              </a:rPr>
              <a:t>Iterator</a:t>
            </a:r>
            <a:br>
              <a:rPr lang="en" b="1">
                <a:solidFill>
                  <a:srgbClr val="0904A6"/>
                </a:solidFill>
                <a:highlight>
                  <a:srgbClr val="DEE8EC"/>
                </a:highlight>
              </a:rPr>
            </a:br>
            <a:r>
              <a:rPr lang="en" b="1">
                <a:solidFill>
                  <a:srgbClr val="0904A6"/>
                </a:solidFill>
                <a:highlight>
                  <a:srgbClr val="DEE8EC"/>
                </a:highlight>
              </a:rPr>
              <a:t>Template Method</a:t>
            </a:r>
            <a:endParaRPr b="1">
              <a:solidFill>
                <a:srgbClr val="0904A6"/>
              </a:solidFill>
              <a:highlight>
                <a:srgbClr val="DEE8E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904A6"/>
                </a:solidFill>
                <a:highlight>
                  <a:srgbClr val="DEE8EC"/>
                </a:highlight>
              </a:rPr>
              <a:t>Observer</a:t>
            </a:r>
            <a:endParaRPr b="1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iallogic.com/papers/learn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spektrix/spektrix/_git/patterns-study-group?path=%2FCompositeIterator&amp;version=GBmast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avLst/>
            <a:gdLst/>
            <a:ahLst/>
            <a:cxnLst/>
            <a:rect l="l" t="t" r="r" b="b"/>
            <a:pathLst>
              <a:path w="6005146" h="2391508" extrusionOk="0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6093924" y="4401196"/>
            <a:ext cx="2952547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Composite with Iterator and Recap</a:t>
            </a:r>
            <a:endParaRPr sz="2400" dirty="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77" name="Google Shape;77;p13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Next Session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Aft>
                <a:spcPts val="1600"/>
              </a:spcAft>
              <a:buNone/>
            </a:pPr>
            <a:r>
              <a:rPr lang="en" dirty="0"/>
              <a:t>Let’s talk about…</a:t>
            </a:r>
            <a:br>
              <a:rPr lang="en" dirty="0"/>
            </a:br>
            <a:r>
              <a:rPr lang="en-GB" dirty="0"/>
              <a:t>Template Method Pattern</a:t>
            </a:r>
            <a:endParaRPr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5372900" y="2967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PatternsStudyGroup</a:t>
            </a:r>
            <a:endParaRPr lang="en-GB" sz="1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protected void Run()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Introduction();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HandsOnCode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ReviewAndQuestions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void Introduction() {}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void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HandsOnCode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{}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void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ReviewAndQuestions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{}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2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 hour approximately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Demonstration of a problem that can be solved or avoided using the decorator pattern.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walk through the decision process and design process whixh leads to the Strategy Pattern emerging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Iterator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b="1" dirty="0">
                <a:solidFill>
                  <a:srgbClr val="444444"/>
                </a:solidFill>
                <a:highlight>
                  <a:srgbClr val="FFFFFF"/>
                </a:highlight>
              </a:rPr>
              <a:t>“</a:t>
            </a:r>
            <a:r>
              <a:rPr lang="en-GB" sz="1200" b="1" dirty="0">
                <a:highlight>
                  <a:srgbClr val="FFFFFF"/>
                </a:highlight>
              </a:rPr>
              <a:t>The Iterator Pattern</a:t>
            </a:r>
            <a:r>
              <a:rPr lang="en-GB" sz="1200" dirty="0">
                <a:highlight>
                  <a:srgbClr val="FFFFFF"/>
                </a:highlight>
              </a:rPr>
              <a:t> provides a way to access the elements of an aggregate object sequentially without exposing its underlying representation. 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” </a:t>
            </a: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r>
              <a:rPr lang="en-GB" sz="1200" dirty="0">
                <a:solidFill>
                  <a:srgbClr val="222222"/>
                </a:solidFill>
              </a:rPr>
              <a:t>This pattern allows traversal of the elements of an aggregate without exposing the underlying implementation.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r>
              <a:rPr lang="en-GB" sz="120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It also places the task of traversal on the iterator object, not on the aggregate, which simplifies the aggregate interface and implementation, and places the responsibility where it should be.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A39BA-92F1-4E33-A4D2-59E1C5BD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74" y="1429492"/>
            <a:ext cx="6407801" cy="3300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Composite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b="1" dirty="0">
                <a:solidFill>
                  <a:srgbClr val="444444"/>
                </a:solidFill>
                <a:highlight>
                  <a:srgbClr val="FFFFFF"/>
                </a:highlight>
              </a:rPr>
              <a:t>“</a:t>
            </a:r>
            <a:r>
              <a:rPr lang="en-GB" sz="1200" b="1" dirty="0">
                <a:highlight>
                  <a:srgbClr val="FFFFFF"/>
                </a:highlight>
              </a:rPr>
              <a:t>The Composite Pattern</a:t>
            </a:r>
            <a:r>
              <a:rPr lang="en-GB" sz="1200" dirty="0">
                <a:highlight>
                  <a:srgbClr val="FFFFFF"/>
                </a:highlight>
              </a:rPr>
              <a:t> allows you to compose objects into tree structures to represent part-whole hierarchies. Composite lets clients treat individual objects and compositions of objects uniformly.</a:t>
            </a:r>
            <a:r>
              <a:rPr lang="en" sz="1200" dirty="0">
                <a:solidFill>
                  <a:srgbClr val="444444"/>
                </a:solidFill>
                <a:highlight>
                  <a:srgbClr val="FFFFFF"/>
                </a:highlight>
              </a:rPr>
              <a:t>”</a:t>
            </a:r>
            <a:b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b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This pattern </a:t>
            </a:r>
            <a:r>
              <a:rPr lang="en-GB" sz="1200" dirty="0">
                <a:solidFill>
                  <a:srgbClr val="222222"/>
                </a:solidFill>
              </a:rPr>
              <a:t>allows us to build structures of objects in the form of trees that contain both compositions of objects and individual objects as nodes.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43C609-4E45-4DBD-AC9F-82B1CC888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447" y="1211350"/>
            <a:ext cx="5987844" cy="33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Composite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Using a composite structure, we can apply the same operations over both composites and individual objects. </a:t>
            </a:r>
          </a:p>
          <a:p>
            <a:pPr lvl="0"/>
            <a:endParaRPr lang="en-GB" sz="12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In other words, in most cases we can ignore the differences between compositions of objects and individual objects.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15DAA-23D9-44DD-883E-425B9F0B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53" y="1313575"/>
            <a:ext cx="5957802" cy="31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7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407650" y="321339"/>
            <a:ext cx="6321600" cy="60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Restaurant</a:t>
            </a:r>
            <a:r>
              <a:rPr lang="en" dirty="0"/>
              <a:t> Example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0" y="680875"/>
            <a:ext cx="20871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dirty="0">
                <a:hlinkClick r:id="rId3"/>
              </a:rPr>
              <a:t>https://dev.azure.com/spektrix/spektrix/_git/patterns-study-group?path=%2FCompositeIterator&amp;version=GBmaster</a:t>
            </a:r>
            <a:endParaRPr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BFF3B9-98BC-4C9C-BB0A-A9A27E2D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990" y="897912"/>
            <a:ext cx="5873518" cy="3834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475" y="1211350"/>
            <a:ext cx="6647525" cy="31908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chemeClr val="dk2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Creator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class that requires a </a:t>
            </a:r>
            <a:r>
              <a:rPr lang="en" sz="1200">
                <a:solidFill>
                  <a:schemeClr val="dk2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Product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object doesn't instantiate the </a:t>
            </a:r>
            <a:r>
              <a:rPr lang="en" sz="1200">
                <a:solidFill>
                  <a:schemeClr val="dk2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Product1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class directly.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Instead, the </a:t>
            </a:r>
            <a:r>
              <a:rPr lang="en" sz="1200">
                <a:solidFill>
                  <a:schemeClr val="dk2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Creator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refers to a separate </a:t>
            </a:r>
            <a:r>
              <a:rPr lang="en" sz="1200">
                <a:solidFill>
                  <a:schemeClr val="dk2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factoryMethod()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create a product object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Pattern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44444"/>
                </a:solidFill>
                <a:highlight>
                  <a:srgbClr val="FFFFFF"/>
                </a:highlight>
              </a:rPr>
              <a:t>“The Strategy Pattern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defines a family of algorithms, encapsulates each one, and makes them interchangeable. Strategy lets the algorithm vary independently from clients that use it.”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Context class doesn't implement an algorithm directly.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Instead, Context refers to the Strategy interface for performing an algorithm (strategy.algorithm()), which makes Context independent of how an algorithm is implemented.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225" y="1709738"/>
            <a:ext cx="48196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Pattern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44444"/>
                </a:solidFill>
                <a:highlight>
                  <a:srgbClr val="FFFFFF"/>
                </a:highlight>
              </a:rPr>
              <a:t>“The Decorator Pattern 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attaches additional responsibilities to an object dynamically.  Decorators provide a ﬂexible alternative to subclassing for extending functionality.”</a:t>
            </a: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This pattern is designed so that multiple decorators can be stacked on top of each other, each time adding a new functionality to the overridden method(s).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125" y="1211350"/>
            <a:ext cx="5107175" cy="3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502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Raleway</vt:lpstr>
      <vt:lpstr>Arial</vt:lpstr>
      <vt:lpstr>Roboto</vt:lpstr>
      <vt:lpstr>Calibri</vt:lpstr>
      <vt:lpstr>Courier New</vt:lpstr>
      <vt:lpstr>Lato</vt:lpstr>
      <vt:lpstr>Raleway ExtraBold</vt:lpstr>
      <vt:lpstr>Swiss</vt:lpstr>
      <vt:lpstr>Welcome to the Spektrix Patterns Group</vt:lpstr>
      <vt:lpstr>Agenda</vt:lpstr>
      <vt:lpstr>Iterator Pattern</vt:lpstr>
      <vt:lpstr>Composite Pattern</vt:lpstr>
      <vt:lpstr>Composite Pattern</vt:lpstr>
      <vt:lpstr>Restaurant Example </vt:lpstr>
      <vt:lpstr>Factory Method</vt:lpstr>
      <vt:lpstr>Strategy Pattern</vt:lpstr>
      <vt:lpstr>Decorator Pattern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Spektrix Patterns Group</dc:title>
  <cp:lastModifiedBy>Alessandro Signoretti</cp:lastModifiedBy>
  <cp:revision>14</cp:revision>
  <dcterms:modified xsi:type="dcterms:W3CDTF">2019-08-26T16:48:44Z</dcterms:modified>
</cp:coreProperties>
</file>