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22" r:id="rId4"/>
  </p:sldMasterIdLst>
  <p:notesMasterIdLst>
    <p:notesMasterId r:id="rId25"/>
  </p:notesMasterIdLst>
  <p:handoutMasterIdLst>
    <p:handoutMasterId r:id="rId26"/>
  </p:handoutMasterIdLst>
  <p:sldIdLst>
    <p:sldId id="257" r:id="rId5"/>
    <p:sldId id="272" r:id="rId6"/>
    <p:sldId id="300" r:id="rId7"/>
    <p:sldId id="301" r:id="rId8"/>
    <p:sldId id="302" r:id="rId9"/>
    <p:sldId id="274" r:id="rId10"/>
    <p:sldId id="273" r:id="rId11"/>
    <p:sldId id="309" r:id="rId12"/>
    <p:sldId id="298" r:id="rId13"/>
    <p:sldId id="306" r:id="rId14"/>
    <p:sldId id="307" r:id="rId15"/>
    <p:sldId id="275" r:id="rId16"/>
    <p:sldId id="282" r:id="rId17"/>
    <p:sldId id="283" r:id="rId18"/>
    <p:sldId id="276" r:id="rId19"/>
    <p:sldId id="303" r:id="rId20"/>
    <p:sldId id="304" r:id="rId21"/>
    <p:sldId id="305" r:id="rId22"/>
    <p:sldId id="308" r:id="rId23"/>
    <p:sldId id="261"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0736" autoAdjust="0"/>
  </p:normalViewPr>
  <p:slideViewPr>
    <p:cSldViewPr>
      <p:cViewPr varScale="1">
        <p:scale>
          <a:sx n="76" d="100"/>
          <a:sy n="76" d="100"/>
        </p:scale>
        <p:origin x="2000" y="192"/>
      </p:cViewPr>
      <p:guideLst>
        <p:guide pos="3839"/>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7200"/>
          </a:xfrm>
          <a:prstGeom prst="rect">
            <a:avLst/>
          </a:prstGeom>
        </p:spPr>
        <p:txBody>
          <a:bodyPr vert="horz" lIns="91440" tIns="45720" rIns="91440" bIns="45720" rtlCol="1"/>
          <a:lstStyle>
            <a:lvl1pPr algn="r" rtl="1">
              <a:defRPr sz="1200"/>
            </a:lvl1pPr>
          </a:lstStyle>
          <a:p>
            <a:pPr algn="l" rtl="1"/>
            <a:fld id="{884BCA5A-D584-4777-99CE-50D5EF6A133F}" type="datetime8">
              <a:rPr lang="he-IL" smtClean="0">
                <a:latin typeface="Tahoma" panose="020B0604030504040204" pitchFamily="34" charset="0"/>
                <a:ea typeface="Tahoma" panose="020B0604030504040204" pitchFamily="34" charset="0"/>
                <a:cs typeface="Tahoma" panose="020B0604030504040204" pitchFamily="34" charset="0"/>
              </a:rPr>
              <a:pPr algn="l" rtl="1"/>
              <a:t>21 בנובמבר 20</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36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9C567D4A-04CB-4EDF-8FB1-342A02FC8EC5}"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36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18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61AC641-83DD-46C9-9667-FDF20AA0D183}" type="datetime8">
              <a:rPr lang="he-IL" smtClean="0"/>
              <a:pPr/>
              <a:t>21 בנובמבר 20</a:t>
            </a:fld>
            <a:endParaRPr lang="he-IL" dirty="0"/>
          </a:p>
        </p:txBody>
      </p:sp>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2E61351F-DBB1-4664-ADA9-83BC7CB8848D}" type="slidenum">
              <a:rPr lang="he-IL" smtClean="0"/>
              <a:pPr/>
              <a:t>‹#›</a:t>
            </a:fld>
            <a:endParaRPr lang="he-IL"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rtl="1"/>
            <a:fld id="{2E61351F-DBB1-4664-ADA9-83BC7CB8848D}" type="slidenum">
              <a:rPr lang="he-IL" smtClean="0"/>
              <a:t>1</a:t>
            </a:fld>
            <a:endParaRPr lang="he-IL" dirty="0"/>
          </a:p>
        </p:txBody>
      </p:sp>
    </p:spTree>
    <p:extLst>
      <p:ext uri="{BB962C8B-B14F-4D97-AF65-F5344CB8AC3E}">
        <p14:creationId xmlns:p14="http://schemas.microsoft.com/office/powerpoint/2010/main" val="20762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gn="l" defTabSz="914400" rtl="0" eaLnBrk="1" latinLnBrk="0" hangingPunct="1">
              <a:buFont typeface="Arial" panose="020B0604020202020204" pitchFamily="34" charset="0"/>
              <a:buChar char="•"/>
            </a:pPr>
            <a:endParaRPr lang="he-IL" dirty="0"/>
          </a:p>
        </p:txBody>
      </p:sp>
      <p:sp>
        <p:nvSpPr>
          <p:cNvPr id="4" name="מציין מיקום של מספר שקופית 3"/>
          <p:cNvSpPr>
            <a:spLocks noGrp="1"/>
          </p:cNvSpPr>
          <p:nvPr>
            <p:ph type="sldNum" sz="quarter" idx="10"/>
          </p:nvPr>
        </p:nvSpPr>
        <p:spPr/>
        <p:txBody>
          <a:bodyPr/>
          <a:lstStyle/>
          <a:p>
            <a:pPr rtl="1"/>
            <a:fld id="{2E61351F-DBB1-4664-ADA9-83BC7CB8848D}" type="slidenum">
              <a:rPr lang="he-IL" smtClean="0"/>
              <a:t>10</a:t>
            </a:fld>
            <a:endParaRPr lang="he-IL" dirty="0"/>
          </a:p>
        </p:txBody>
      </p:sp>
    </p:spTree>
    <p:extLst>
      <p:ext uri="{BB962C8B-B14F-4D97-AF65-F5344CB8AC3E}">
        <p14:creationId xmlns:p14="http://schemas.microsoft.com/office/powerpoint/2010/main" val="1472633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0"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11</a:t>
            </a:fld>
            <a:endParaRPr lang="he-IL" dirty="0"/>
          </a:p>
        </p:txBody>
      </p:sp>
    </p:spTree>
    <p:extLst>
      <p:ext uri="{BB962C8B-B14F-4D97-AF65-F5344CB8AC3E}">
        <p14:creationId xmlns:p14="http://schemas.microsoft.com/office/powerpoint/2010/main" val="346986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12</a:t>
            </a:fld>
            <a:endParaRPr lang="he-IL" dirty="0"/>
          </a:p>
        </p:txBody>
      </p:sp>
    </p:spTree>
    <p:extLst>
      <p:ext uri="{BB962C8B-B14F-4D97-AF65-F5344CB8AC3E}">
        <p14:creationId xmlns:p14="http://schemas.microsoft.com/office/powerpoint/2010/main" val="983446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13</a:t>
            </a:fld>
            <a:endParaRPr lang="he-IL" dirty="0"/>
          </a:p>
        </p:txBody>
      </p:sp>
    </p:spTree>
    <p:extLst>
      <p:ext uri="{BB962C8B-B14F-4D97-AF65-F5344CB8AC3E}">
        <p14:creationId xmlns:p14="http://schemas.microsoft.com/office/powerpoint/2010/main" val="2315920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14</a:t>
            </a:fld>
            <a:endParaRPr lang="he-IL" dirty="0"/>
          </a:p>
        </p:txBody>
      </p:sp>
    </p:spTree>
    <p:extLst>
      <p:ext uri="{BB962C8B-B14F-4D97-AF65-F5344CB8AC3E}">
        <p14:creationId xmlns:p14="http://schemas.microsoft.com/office/powerpoint/2010/main" val="181407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15</a:t>
            </a:fld>
            <a:endParaRPr lang="he-IL" dirty="0"/>
          </a:p>
        </p:txBody>
      </p:sp>
    </p:spTree>
    <p:extLst>
      <p:ext uri="{BB962C8B-B14F-4D97-AF65-F5344CB8AC3E}">
        <p14:creationId xmlns:p14="http://schemas.microsoft.com/office/powerpoint/2010/main" val="4124244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16</a:t>
            </a:fld>
            <a:endParaRPr lang="he-IL" dirty="0"/>
          </a:p>
        </p:txBody>
      </p:sp>
    </p:spTree>
    <p:extLst>
      <p:ext uri="{BB962C8B-B14F-4D97-AF65-F5344CB8AC3E}">
        <p14:creationId xmlns:p14="http://schemas.microsoft.com/office/powerpoint/2010/main" val="304577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17</a:t>
            </a:fld>
            <a:endParaRPr lang="he-IL" dirty="0"/>
          </a:p>
        </p:txBody>
      </p:sp>
    </p:spTree>
    <p:extLst>
      <p:ext uri="{BB962C8B-B14F-4D97-AF65-F5344CB8AC3E}">
        <p14:creationId xmlns:p14="http://schemas.microsoft.com/office/powerpoint/2010/main" val="219261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18</a:t>
            </a:fld>
            <a:endParaRPr lang="he-IL" dirty="0"/>
          </a:p>
        </p:txBody>
      </p:sp>
    </p:spTree>
    <p:extLst>
      <p:ext uri="{BB962C8B-B14F-4D97-AF65-F5344CB8AC3E}">
        <p14:creationId xmlns:p14="http://schemas.microsoft.com/office/powerpoint/2010/main" val="1566981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19</a:t>
            </a:fld>
            <a:endParaRPr lang="he-IL" dirty="0"/>
          </a:p>
        </p:txBody>
      </p:sp>
    </p:spTree>
    <p:extLst>
      <p:ext uri="{BB962C8B-B14F-4D97-AF65-F5344CB8AC3E}">
        <p14:creationId xmlns:p14="http://schemas.microsoft.com/office/powerpoint/2010/main" val="235522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2"/>
              </a:solidFill>
              <a:latin typeface="Arial Rounded MT Bold" panose="020F0704030504030204" pitchFamily="34" charset="0"/>
            </a:endParaRPr>
          </a:p>
        </p:txBody>
      </p:sp>
      <p:sp>
        <p:nvSpPr>
          <p:cNvPr id="4" name="מציין מיקום של מספר שקופית 3"/>
          <p:cNvSpPr>
            <a:spLocks noGrp="1"/>
          </p:cNvSpPr>
          <p:nvPr>
            <p:ph type="sldNum" sz="quarter" idx="10"/>
          </p:nvPr>
        </p:nvSpPr>
        <p:spPr/>
        <p:txBody>
          <a:bodyPr/>
          <a:lstStyle/>
          <a:p>
            <a:pPr rtl="1"/>
            <a:fld id="{2E61351F-DBB1-4664-ADA9-83BC7CB8848D}" type="slidenum">
              <a:rPr lang="he-IL" smtClean="0"/>
              <a:t>2</a:t>
            </a:fld>
            <a:endParaRPr lang="he-IL" dirty="0"/>
          </a:p>
        </p:txBody>
      </p:sp>
    </p:spTree>
    <p:extLst>
      <p:ext uri="{BB962C8B-B14F-4D97-AF65-F5344CB8AC3E}">
        <p14:creationId xmlns:p14="http://schemas.microsoft.com/office/powerpoint/2010/main" val="1472633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None/>
            </a:pPr>
            <a:endParaRPr lang="en-US" u="none"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F949429D-FA4F-4B8B-A49F-91524FB59F9E}" type="slidenum">
              <a:rPr lang="he-IL" smtClean="0"/>
              <a:t>20</a:t>
            </a:fld>
            <a:endParaRPr lang="he-IL"/>
          </a:p>
        </p:txBody>
      </p:sp>
    </p:spTree>
    <p:extLst>
      <p:ext uri="{BB962C8B-B14F-4D97-AF65-F5344CB8AC3E}">
        <p14:creationId xmlns:p14="http://schemas.microsoft.com/office/powerpoint/2010/main" val="66354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3</a:t>
            </a:fld>
            <a:endParaRPr lang="he-IL" dirty="0"/>
          </a:p>
        </p:txBody>
      </p:sp>
    </p:spTree>
    <p:extLst>
      <p:ext uri="{BB962C8B-B14F-4D97-AF65-F5344CB8AC3E}">
        <p14:creationId xmlns:p14="http://schemas.microsoft.com/office/powerpoint/2010/main" val="347655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buFont typeface="Arial" panose="020B0604020202020204" pitchFamily="34" charset="0"/>
              <a:buNone/>
            </a:pPr>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4</a:t>
            </a:fld>
            <a:endParaRPr lang="he-IL" dirty="0"/>
          </a:p>
        </p:txBody>
      </p:sp>
    </p:spTree>
    <p:extLst>
      <p:ext uri="{BB962C8B-B14F-4D97-AF65-F5344CB8AC3E}">
        <p14:creationId xmlns:p14="http://schemas.microsoft.com/office/powerpoint/2010/main" val="206742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5</a:t>
            </a:fld>
            <a:endParaRPr lang="he-IL" dirty="0"/>
          </a:p>
        </p:txBody>
      </p:sp>
    </p:spTree>
    <p:extLst>
      <p:ext uri="{BB962C8B-B14F-4D97-AF65-F5344CB8AC3E}">
        <p14:creationId xmlns:p14="http://schemas.microsoft.com/office/powerpoint/2010/main" val="250876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6</a:t>
            </a:fld>
            <a:endParaRPr lang="he-IL" dirty="0"/>
          </a:p>
        </p:txBody>
      </p:sp>
    </p:spTree>
    <p:extLst>
      <p:ext uri="{BB962C8B-B14F-4D97-AF65-F5344CB8AC3E}">
        <p14:creationId xmlns:p14="http://schemas.microsoft.com/office/powerpoint/2010/main" val="101242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2E61351F-DBB1-4664-ADA9-83BC7CB8848D}" type="slidenum">
              <a:rPr lang="he-IL" smtClean="0"/>
              <a:pPr/>
              <a:t>7</a:t>
            </a:fld>
            <a:endParaRPr lang="he-IL" dirty="0"/>
          </a:p>
        </p:txBody>
      </p:sp>
    </p:spTree>
    <p:extLst>
      <p:ext uri="{BB962C8B-B14F-4D97-AF65-F5344CB8AC3E}">
        <p14:creationId xmlns:p14="http://schemas.microsoft.com/office/powerpoint/2010/main" val="46263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E61351F-DBB1-4664-ADA9-83BC7CB8848D}" type="slidenum">
              <a:rPr lang="he-IL" smtClean="0"/>
              <a:pPr/>
              <a:t>8</a:t>
            </a:fld>
            <a:endParaRPr lang="he-IL" dirty="0"/>
          </a:p>
        </p:txBody>
      </p:sp>
    </p:spTree>
    <p:extLst>
      <p:ext uri="{BB962C8B-B14F-4D97-AF65-F5344CB8AC3E}">
        <p14:creationId xmlns:p14="http://schemas.microsoft.com/office/powerpoint/2010/main" val="3376590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solidFill>
                <a:schemeClr val="tx2"/>
              </a:solidFill>
            </a:endParaRPr>
          </a:p>
        </p:txBody>
      </p:sp>
      <p:sp>
        <p:nvSpPr>
          <p:cNvPr id="4" name="מציין מיקום של מספר שקופית 3"/>
          <p:cNvSpPr>
            <a:spLocks noGrp="1"/>
          </p:cNvSpPr>
          <p:nvPr>
            <p:ph type="sldNum" sz="quarter" idx="10"/>
          </p:nvPr>
        </p:nvSpPr>
        <p:spPr/>
        <p:txBody>
          <a:bodyPr/>
          <a:lstStyle/>
          <a:p>
            <a:pPr rtl="1"/>
            <a:fld id="{2E61351F-DBB1-4664-ADA9-83BC7CB8848D}" type="slidenum">
              <a:rPr lang="he-IL" smtClean="0"/>
              <a:t>9</a:t>
            </a:fld>
            <a:endParaRPr lang="he-IL" dirty="0"/>
          </a:p>
        </p:txBody>
      </p:sp>
    </p:spTree>
    <p:extLst>
      <p:ext uri="{BB962C8B-B14F-4D97-AF65-F5344CB8AC3E}">
        <p14:creationId xmlns:p14="http://schemas.microsoft.com/office/powerpoint/2010/main" val="2012547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2C74F8FA-5FC2-4757-8E89-C999F5A7EB0D}" type="datetime8">
              <a:rPr lang="he-IL" smtClean="0"/>
              <a:pPr/>
              <a:t>21 בנובמבר 20</a:t>
            </a:fld>
            <a:endParaRPr lang="he-IL" dirty="0"/>
          </a:p>
        </p:txBody>
      </p:sp>
      <p:sp>
        <p:nvSpPr>
          <p:cNvPr id="5" name="Footer Placeholder 4"/>
          <p:cNvSpPr>
            <a:spLocks noGrp="1"/>
          </p:cNvSpPr>
          <p:nvPr>
            <p:ph type="ftr" sz="quarter" idx="11"/>
          </p:nvPr>
        </p:nvSpPr>
        <p:spPr>
          <a:xfrm>
            <a:off x="1371243" y="4323846"/>
            <a:ext cx="6399133" cy="365125"/>
          </a:xfrm>
        </p:spPr>
        <p:txBody>
          <a:bodyPr/>
          <a:lstStyle/>
          <a:p>
            <a:endParaRPr lang="he-IL" dirty="0"/>
          </a:p>
        </p:txBody>
      </p:sp>
      <p:sp>
        <p:nvSpPr>
          <p:cNvPr id="6" name="Slide Number Placeholder 5"/>
          <p:cNvSpPr>
            <a:spLocks noGrp="1"/>
          </p:cNvSpPr>
          <p:nvPr>
            <p:ph type="sldNum" sz="quarter" idx="12"/>
          </p:nvPr>
        </p:nvSpPr>
        <p:spPr>
          <a:xfrm>
            <a:off x="8075096" y="1430867"/>
            <a:ext cx="2742486" cy="365125"/>
          </a:xfrm>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78872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9928C2A-1AE3-4D07-80C3-779A1220ED45}" type="datetime8">
              <a:rPr lang="he-IL" smtClean="0"/>
              <a:pPr/>
              <a:t>21 בנובמבר 20</a:t>
            </a:fld>
            <a:endParaRPr lang="he-IL" dirty="0"/>
          </a:p>
        </p:txBody>
      </p:sp>
      <p:sp>
        <p:nvSpPr>
          <p:cNvPr id="6" name="Footer Placeholder 5"/>
          <p:cNvSpPr>
            <a:spLocks noGrp="1"/>
          </p:cNvSpPr>
          <p:nvPr>
            <p:ph type="ftr" sz="quarter" idx="11"/>
          </p:nvPr>
        </p:nvSpPr>
        <p:spPr/>
        <p:txBody>
          <a:bodyPr/>
          <a:lstStyle/>
          <a:p>
            <a:endParaRPr lang="he-IL" noProof="0" dirty="0"/>
          </a:p>
        </p:txBody>
      </p:sp>
      <p:sp>
        <p:nvSpPr>
          <p:cNvPr id="7" name="Slide Number Placeholder 6"/>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87996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29928C2A-1AE3-4D07-80C3-779A1220ED45}" type="datetime8">
              <a:rPr lang="he-IL" smtClean="0"/>
              <a:pPr/>
              <a:t>21 בנובמבר 20</a:t>
            </a:fld>
            <a:endParaRPr lang="he-IL" dirty="0"/>
          </a:p>
        </p:txBody>
      </p:sp>
      <p:sp>
        <p:nvSpPr>
          <p:cNvPr id="6" name="Footer Placeholder 5"/>
          <p:cNvSpPr>
            <a:spLocks noGrp="1"/>
          </p:cNvSpPr>
          <p:nvPr>
            <p:ph type="ftr" sz="quarter" idx="11"/>
          </p:nvPr>
        </p:nvSpPr>
        <p:spPr>
          <a:xfrm>
            <a:off x="685622" y="379942"/>
            <a:ext cx="6989671" cy="365125"/>
          </a:xfrm>
        </p:spPr>
        <p:txBody>
          <a:bodyPr/>
          <a:lstStyle/>
          <a:p>
            <a:endParaRPr lang="he-IL" noProof="0" dirty="0"/>
          </a:p>
        </p:txBody>
      </p:sp>
      <p:sp>
        <p:nvSpPr>
          <p:cNvPr id="7" name="Slide Number Placeholder 6"/>
          <p:cNvSpPr>
            <a:spLocks noGrp="1"/>
          </p:cNvSpPr>
          <p:nvPr>
            <p:ph type="sldNum" sz="quarter" idx="12"/>
          </p:nvPr>
        </p:nvSpPr>
        <p:spPr>
          <a:xfrm>
            <a:off x="10859623" y="381001"/>
            <a:ext cx="643580" cy="365125"/>
          </a:xfrm>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62248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29928C2A-1AE3-4D07-80C3-779A1220ED45}" type="datetime8">
              <a:rPr lang="he-IL" smtClean="0"/>
              <a:pPr/>
              <a:t>21 בנובמבר 20</a:t>
            </a:fld>
            <a:endParaRPr lang="he-IL" dirty="0"/>
          </a:p>
        </p:txBody>
      </p:sp>
      <p:sp>
        <p:nvSpPr>
          <p:cNvPr id="6" name="Footer Placeholder 5"/>
          <p:cNvSpPr>
            <a:spLocks noGrp="1"/>
          </p:cNvSpPr>
          <p:nvPr>
            <p:ph type="ftr" sz="quarter" idx="11"/>
          </p:nvPr>
        </p:nvSpPr>
        <p:spPr>
          <a:xfrm>
            <a:off x="685622" y="379942"/>
            <a:ext cx="6989671" cy="365125"/>
          </a:xfrm>
        </p:spPr>
        <p:txBody>
          <a:bodyPr/>
          <a:lstStyle/>
          <a:p>
            <a:endParaRPr lang="he-IL" noProof="0" dirty="0"/>
          </a:p>
        </p:txBody>
      </p:sp>
      <p:sp>
        <p:nvSpPr>
          <p:cNvPr id="7" name="Slide Number Placeholder 6"/>
          <p:cNvSpPr>
            <a:spLocks noGrp="1"/>
          </p:cNvSpPr>
          <p:nvPr>
            <p:ph type="sldNum" sz="quarter" idx="12"/>
          </p:nvPr>
        </p:nvSpPr>
        <p:spPr>
          <a:xfrm>
            <a:off x="10859623" y="381001"/>
            <a:ext cx="643580" cy="365125"/>
          </a:xfrm>
        </p:spPr>
        <p:txBody>
          <a:bodyPr/>
          <a:lstStyle/>
          <a:p>
            <a:fld id="{81FEFA0A-2F20-4B60-98C6-5FFDA469AA1C}" type="slidenum">
              <a:rPr lang="he-IL" smtClean="0"/>
              <a:pPr/>
              <a:t>‹#›</a:t>
            </a:fld>
            <a:endParaRPr lang="he-IL" dirty="0"/>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226777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29928C2A-1AE3-4D07-80C3-779A1220ED45}" type="datetime8">
              <a:rPr lang="he-IL" smtClean="0"/>
              <a:pPr/>
              <a:t>21 בנובמבר 20</a:t>
            </a:fld>
            <a:endParaRPr lang="he-IL" dirty="0"/>
          </a:p>
        </p:txBody>
      </p:sp>
      <p:sp>
        <p:nvSpPr>
          <p:cNvPr id="6" name="Footer Placeholder 5"/>
          <p:cNvSpPr>
            <a:spLocks noGrp="1"/>
          </p:cNvSpPr>
          <p:nvPr>
            <p:ph type="ftr" sz="quarter" idx="11"/>
          </p:nvPr>
        </p:nvSpPr>
        <p:spPr>
          <a:xfrm>
            <a:off x="685622" y="378884"/>
            <a:ext cx="6989671" cy="365125"/>
          </a:xfrm>
        </p:spPr>
        <p:txBody>
          <a:bodyPr/>
          <a:lstStyle/>
          <a:p>
            <a:endParaRPr lang="he-IL" noProof="0" dirty="0"/>
          </a:p>
        </p:txBody>
      </p:sp>
      <p:sp>
        <p:nvSpPr>
          <p:cNvPr id="7" name="Slide Number Placeholder 6"/>
          <p:cNvSpPr>
            <a:spLocks noGrp="1"/>
          </p:cNvSpPr>
          <p:nvPr>
            <p:ph type="sldNum" sz="quarter" idx="12"/>
          </p:nvPr>
        </p:nvSpPr>
        <p:spPr>
          <a:xfrm>
            <a:off x="10859623" y="381001"/>
            <a:ext cx="643580" cy="365125"/>
          </a:xfrm>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1232995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29928C2A-1AE3-4D07-80C3-779A1220ED45}" type="datetime8">
              <a:rPr lang="he-IL" smtClean="0"/>
              <a:pPr/>
              <a:t>21 בנובמבר 20</a:t>
            </a:fld>
            <a:endParaRPr lang="he-IL" dirty="0"/>
          </a:p>
        </p:txBody>
      </p:sp>
      <p:sp>
        <p:nvSpPr>
          <p:cNvPr id="4" name="Footer Placeholder 3"/>
          <p:cNvSpPr>
            <a:spLocks noGrp="1"/>
          </p:cNvSpPr>
          <p:nvPr>
            <p:ph type="ftr" sz="quarter" idx="11"/>
          </p:nvPr>
        </p:nvSpPr>
        <p:spPr/>
        <p:txBody>
          <a:bodyPr/>
          <a:lstStyle/>
          <a:p>
            <a:endParaRPr lang="he-IL" noProof="0" dirty="0"/>
          </a:p>
        </p:txBody>
      </p:sp>
      <p:sp>
        <p:nvSpPr>
          <p:cNvPr id="5" name="Slide Number Placeholder 4"/>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721407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29928C2A-1AE3-4D07-80C3-779A1220ED45}" type="datetime8">
              <a:rPr lang="he-IL" smtClean="0"/>
              <a:pPr/>
              <a:t>21 בנובמבר 20</a:t>
            </a:fld>
            <a:endParaRPr lang="he-IL" dirty="0"/>
          </a:p>
        </p:txBody>
      </p:sp>
      <p:sp>
        <p:nvSpPr>
          <p:cNvPr id="4" name="Footer Placeholder 3"/>
          <p:cNvSpPr>
            <a:spLocks noGrp="1"/>
          </p:cNvSpPr>
          <p:nvPr>
            <p:ph type="ftr" sz="quarter" idx="11"/>
          </p:nvPr>
        </p:nvSpPr>
        <p:spPr/>
        <p:txBody>
          <a:bodyPr/>
          <a:lstStyle/>
          <a:p>
            <a:endParaRPr lang="he-IL" noProof="0" dirty="0"/>
          </a:p>
        </p:txBody>
      </p:sp>
      <p:sp>
        <p:nvSpPr>
          <p:cNvPr id="5" name="Slide Number Placeholder 4"/>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51135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02145BE-FD5B-4983-BA8F-51B60EEBFFC4}" type="datetime8">
              <a:rPr lang="he-IL" smtClean="0"/>
              <a:pPr/>
              <a:t>21 בנובמבר 20</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pPr algn="l"/>
            <a:fld id="{81FEFA0A-2F20-4B60-98C6-5FFDA469AA1C}" type="slidenum">
              <a:rPr lang="he-IL" smtClean="0"/>
              <a:pPr algn="l"/>
              <a:t>‹#›</a:t>
            </a:fld>
            <a:endParaRPr lang="he-IL" dirty="0"/>
          </a:p>
        </p:txBody>
      </p:sp>
    </p:spTree>
    <p:extLst>
      <p:ext uri="{BB962C8B-B14F-4D97-AF65-F5344CB8AC3E}">
        <p14:creationId xmlns:p14="http://schemas.microsoft.com/office/powerpoint/2010/main" val="407265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6E3E951F-F394-4684-9328-8492A5D3F786}" type="datetime8">
              <a:rPr lang="he-IL" smtClean="0"/>
              <a:pPr/>
              <a:t>21 בנובמבר 20</a:t>
            </a:fld>
            <a:endParaRPr lang="he-IL" dirty="0"/>
          </a:p>
        </p:txBody>
      </p:sp>
      <p:sp>
        <p:nvSpPr>
          <p:cNvPr id="5" name="Footer Placeholder 4"/>
          <p:cNvSpPr>
            <a:spLocks noGrp="1"/>
          </p:cNvSpPr>
          <p:nvPr>
            <p:ph type="ftr" sz="quarter" idx="11"/>
          </p:nvPr>
        </p:nvSpPr>
        <p:spPr>
          <a:xfrm>
            <a:off x="685622" y="381001"/>
            <a:ext cx="6989671" cy="365125"/>
          </a:xfrm>
        </p:spPr>
        <p:txBody>
          <a:bodyPr/>
          <a:lstStyle/>
          <a:p>
            <a:endParaRPr lang="he-IL" dirty="0"/>
          </a:p>
        </p:txBody>
      </p:sp>
      <p:sp>
        <p:nvSpPr>
          <p:cNvPr id="6" name="Slide Number Placeholder 5"/>
          <p:cNvSpPr>
            <a:spLocks noGrp="1"/>
          </p:cNvSpPr>
          <p:nvPr>
            <p:ph type="sldNum" sz="quarter" idx="12"/>
          </p:nvPr>
        </p:nvSpPr>
        <p:spPr>
          <a:xfrm>
            <a:off x="10859623" y="381001"/>
            <a:ext cx="643580" cy="365125"/>
          </a:xfrm>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362270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8C03E7C-A80C-4813-92F9-97F4036F902F}" type="datetime8">
              <a:rPr lang="he-IL" smtClean="0"/>
              <a:pPr/>
              <a:t>21 בנובמבר 20</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59311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23733D9E-814E-403F-A044-E66E58672228}" type="datetime8">
              <a:rPr lang="he-IL" smtClean="0"/>
              <a:pPr/>
              <a:t>21 בנובמבר 20</a:t>
            </a:fld>
            <a:endParaRPr lang="he-IL" dirty="0"/>
          </a:p>
        </p:txBody>
      </p:sp>
      <p:sp>
        <p:nvSpPr>
          <p:cNvPr id="5" name="Footer Placeholder 4"/>
          <p:cNvSpPr>
            <a:spLocks noGrp="1"/>
          </p:cNvSpPr>
          <p:nvPr>
            <p:ph type="ftr" sz="quarter" idx="11"/>
          </p:nvPr>
        </p:nvSpPr>
        <p:spPr>
          <a:xfrm>
            <a:off x="685622" y="381002"/>
            <a:ext cx="6989671" cy="364065"/>
          </a:xfrm>
        </p:spPr>
        <p:txBody>
          <a:bodyPr/>
          <a:lstStyle/>
          <a:p>
            <a:endParaRPr lang="he-IL" dirty="0"/>
          </a:p>
        </p:txBody>
      </p:sp>
      <p:sp>
        <p:nvSpPr>
          <p:cNvPr id="6" name="Slide Number Placeholder 5"/>
          <p:cNvSpPr>
            <a:spLocks noGrp="1"/>
          </p:cNvSpPr>
          <p:nvPr>
            <p:ph type="sldNum" sz="quarter" idx="12"/>
          </p:nvPr>
        </p:nvSpPr>
        <p:spPr>
          <a:xfrm>
            <a:off x="10859623" y="381001"/>
            <a:ext cx="643580" cy="365125"/>
          </a:xfrm>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402852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FB89F32-1DFC-4C62-A981-B6071E4BA3AE}" type="datetime8">
              <a:rPr lang="he-IL" smtClean="0"/>
              <a:pPr/>
              <a:t>21 בנובמבר 20</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1821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622" y="3132667"/>
            <a:ext cx="5310392" cy="308601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0593" y="3132667"/>
            <a:ext cx="5332611" cy="308601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CEFD418-B6DF-41F6-B158-22C2F941BCC0}" type="datetime8">
              <a:rPr lang="he-IL" smtClean="0"/>
              <a:pPr/>
              <a:t>21 בנובמבר 20</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56541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7808E63-1058-4379-9593-B325B6F75CD5}" type="datetime8">
              <a:rPr lang="he-IL" smtClean="0"/>
              <a:pPr/>
              <a:t>21 בנובמבר 20</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275048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75670-B736-4E90-A8B1-9BEF1BABCB7A}" type="datetime8">
              <a:rPr lang="he-IL" smtClean="0"/>
              <a:pPr/>
              <a:t>21 בנובמבר 20</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pPr algn="l"/>
            <a:fld id="{81FEFA0A-2F20-4B60-98C6-5FFDA469AA1C}" type="slidenum">
              <a:rPr lang="he-IL" smtClean="0"/>
              <a:pPr algn="l"/>
              <a:t>‹#›</a:t>
            </a:fld>
            <a:endParaRPr lang="he-IL" dirty="0"/>
          </a:p>
        </p:txBody>
      </p:sp>
    </p:spTree>
    <p:extLst>
      <p:ext uri="{BB962C8B-B14F-4D97-AF65-F5344CB8AC3E}">
        <p14:creationId xmlns:p14="http://schemas.microsoft.com/office/powerpoint/2010/main" val="163783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07D99BB-91A9-4AD9-BD7C-DA85B5C1099C}" type="datetime8">
              <a:rPr lang="he-IL" smtClean="0"/>
              <a:pPr/>
              <a:t>21 בנובמבר 20</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192450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63EFA5E-FA76-400D-B3DC-F0BA90E6D107}" type="datetimeFigureOut">
              <a:rPr lang="en-US" smtClean="0"/>
              <a:t>11/21/20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5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928C2A-1AE3-4D07-80C3-779A1220ED45}" type="datetime8">
              <a:rPr lang="he-IL" smtClean="0"/>
              <a:pPr/>
              <a:t>21 בנובמבר 20</a:t>
            </a:fld>
            <a:endParaRPr lang="he-IL"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e-IL" noProof="0"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FEFA0A-2F20-4B60-98C6-5FFDA469AA1C}" type="slidenum">
              <a:rPr lang="he-IL" smtClean="0"/>
              <a:pPr/>
              <a:t>‹#›</a:t>
            </a:fld>
            <a:endParaRPr lang="he-IL" dirty="0"/>
          </a:p>
        </p:txBody>
      </p:sp>
    </p:spTree>
    <p:extLst>
      <p:ext uri="{BB962C8B-B14F-4D97-AF65-F5344CB8AC3E}">
        <p14:creationId xmlns:p14="http://schemas.microsoft.com/office/powerpoint/2010/main" val="4132272944"/>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1"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r" defTabSz="914126" rtl="1"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r" defTabSz="914126" rtl="1"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r" defTabSz="914126" rtl="1"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r" defTabSz="914126" rtl="1" eaLnBrk="1" latinLnBrk="0" hangingPunct="1">
        <a:defRPr sz="1799" kern="1200">
          <a:solidFill>
            <a:schemeClr val="tx1"/>
          </a:solidFill>
          <a:latin typeface="+mn-lt"/>
          <a:ea typeface="+mn-ea"/>
          <a:cs typeface="+mn-cs"/>
        </a:defRPr>
      </a:lvl1pPr>
      <a:lvl2pPr marL="457063" algn="r" defTabSz="914126" rtl="1" eaLnBrk="1" latinLnBrk="0" hangingPunct="1">
        <a:defRPr sz="1799" kern="1200">
          <a:solidFill>
            <a:schemeClr val="tx1"/>
          </a:solidFill>
          <a:latin typeface="+mn-lt"/>
          <a:ea typeface="+mn-ea"/>
          <a:cs typeface="+mn-cs"/>
        </a:defRPr>
      </a:lvl2pPr>
      <a:lvl3pPr marL="914126" algn="r" defTabSz="914126" rtl="1" eaLnBrk="1" latinLnBrk="0" hangingPunct="1">
        <a:defRPr sz="1799" kern="1200">
          <a:solidFill>
            <a:schemeClr val="tx1"/>
          </a:solidFill>
          <a:latin typeface="+mn-lt"/>
          <a:ea typeface="+mn-ea"/>
          <a:cs typeface="+mn-cs"/>
        </a:defRPr>
      </a:lvl3pPr>
      <a:lvl4pPr marL="1371189" algn="r" defTabSz="914126" rtl="1" eaLnBrk="1" latinLnBrk="0" hangingPunct="1">
        <a:defRPr sz="1799" kern="1200">
          <a:solidFill>
            <a:schemeClr val="tx1"/>
          </a:solidFill>
          <a:latin typeface="+mn-lt"/>
          <a:ea typeface="+mn-ea"/>
          <a:cs typeface="+mn-cs"/>
        </a:defRPr>
      </a:lvl4pPr>
      <a:lvl5pPr marL="1828251" algn="r" defTabSz="914126" rtl="1" eaLnBrk="1" latinLnBrk="0" hangingPunct="1">
        <a:defRPr sz="1799" kern="1200">
          <a:solidFill>
            <a:schemeClr val="tx1"/>
          </a:solidFill>
          <a:latin typeface="+mn-lt"/>
          <a:ea typeface="+mn-ea"/>
          <a:cs typeface="+mn-cs"/>
        </a:defRPr>
      </a:lvl5pPr>
      <a:lvl6pPr marL="2285314" algn="r" defTabSz="914126" rtl="1" eaLnBrk="1" latinLnBrk="0" hangingPunct="1">
        <a:defRPr sz="1799" kern="1200">
          <a:solidFill>
            <a:schemeClr val="tx1"/>
          </a:solidFill>
          <a:latin typeface="+mn-lt"/>
          <a:ea typeface="+mn-ea"/>
          <a:cs typeface="+mn-cs"/>
        </a:defRPr>
      </a:lvl6pPr>
      <a:lvl7pPr marL="2742377" algn="r" defTabSz="914126" rtl="1" eaLnBrk="1" latinLnBrk="0" hangingPunct="1">
        <a:defRPr sz="1799" kern="1200">
          <a:solidFill>
            <a:schemeClr val="tx1"/>
          </a:solidFill>
          <a:latin typeface="+mn-lt"/>
          <a:ea typeface="+mn-ea"/>
          <a:cs typeface="+mn-cs"/>
        </a:defRPr>
      </a:lvl7pPr>
      <a:lvl8pPr marL="3199440" algn="r" defTabSz="914126" rtl="1" eaLnBrk="1" latinLnBrk="0" hangingPunct="1">
        <a:defRPr sz="1799" kern="1200">
          <a:solidFill>
            <a:schemeClr val="tx1"/>
          </a:solidFill>
          <a:latin typeface="+mn-lt"/>
          <a:ea typeface="+mn-ea"/>
          <a:cs typeface="+mn-cs"/>
        </a:defRPr>
      </a:lvl8pPr>
      <a:lvl9pPr marL="3656503" algn="r" defTabSz="914126" rtl="1"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ª××¦××ª ×ª××× × ×¢×××¨ âªdeep learningâ¬â">
            <a:extLst>
              <a:ext uri="{FF2B5EF4-FFF2-40B4-BE49-F238E27FC236}">
                <a16:creationId xmlns:a16="http://schemas.microsoft.com/office/drawing/2014/main" id="{E776E07D-2E54-48F4-A4ED-A54BCF6E26F3}"/>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t="10320" b="10154"/>
          <a:stretch/>
        </p:blipFill>
        <p:spPr bwMode="auto">
          <a:xfrm>
            <a:off x="20"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ctrTitle"/>
          </p:nvPr>
        </p:nvSpPr>
        <p:spPr>
          <a:xfrm>
            <a:off x="1752607" y="332656"/>
            <a:ext cx="8683610" cy="1842283"/>
          </a:xfrm>
        </p:spPr>
        <p:txBody>
          <a:bodyPr rtlCol="1">
            <a:normAutofit/>
          </a:bodyPr>
          <a:lstStyle/>
          <a:p>
            <a:pPr algn="ctr" rtl="0"/>
            <a:r>
              <a:rPr lang="en-US" b="1" dirty="0">
                <a:latin typeface="Arial Rounded MT Bold" panose="020F0704030504030204" pitchFamily="34" charset="0"/>
              </a:rPr>
              <a:t>Deep Learning for Sentiment Analysis</a:t>
            </a:r>
            <a:endParaRPr lang="he-IL" b="1" dirty="0">
              <a:latin typeface="Arial Rounded MT Bold" panose="020F0704030504030204" pitchFamily="34" charset="0"/>
            </a:endParaRPr>
          </a:p>
        </p:txBody>
      </p:sp>
    </p:spTree>
    <p:extLst>
      <p:ext uri="{BB962C8B-B14F-4D97-AF65-F5344CB8AC3E}">
        <p14:creationId xmlns:p14="http://schemas.microsoft.com/office/powerpoint/2010/main" val="31981769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13" name="כותרת 12"/>
          <p:cNvSpPr>
            <a:spLocks noGrp="1"/>
          </p:cNvSpPr>
          <p:nvPr>
            <p:ph type="title"/>
          </p:nvPr>
        </p:nvSpPr>
        <p:spPr>
          <a:xfrm>
            <a:off x="405780" y="148851"/>
            <a:ext cx="3585723" cy="759869"/>
          </a:xfrm>
        </p:spPr>
        <p:txBody>
          <a:bodyPr vert="horz" lIns="91440" tIns="45720" rIns="91440" bIns="45720" rtlCol="0" anchor="ctr">
            <a:normAutofit/>
          </a:bodyPr>
          <a:lstStyle/>
          <a:p>
            <a:pPr algn="ctr" defTabSz="914400" rtl="0"/>
            <a:r>
              <a:rPr lang="en-US" sz="3200" b="1" dirty="0">
                <a:latin typeface="Arial Rounded MT Bold" panose="020F0704030504030204" pitchFamily="34" charset="0"/>
              </a:rPr>
              <a:t>SGD optimizer</a:t>
            </a:r>
          </a:p>
        </p:txBody>
      </p:sp>
      <p:sp>
        <p:nvSpPr>
          <p:cNvPr id="7" name="תיבת טקסט 6">
            <a:extLst>
              <a:ext uri="{FF2B5EF4-FFF2-40B4-BE49-F238E27FC236}">
                <a16:creationId xmlns:a16="http://schemas.microsoft.com/office/drawing/2014/main" id="{10D23B3E-F5C4-4198-8574-37A77057976C}"/>
              </a:ext>
            </a:extLst>
          </p:cNvPr>
          <p:cNvSpPr txBox="1"/>
          <p:nvPr/>
        </p:nvSpPr>
        <p:spPr>
          <a:xfrm>
            <a:off x="405780" y="908720"/>
            <a:ext cx="3585723" cy="5616624"/>
          </a:xfrm>
          <a:prstGeom prst="rect">
            <a:avLst/>
          </a:prstGeom>
        </p:spPr>
        <p:txBody>
          <a:bodyPr vert="horz" lIns="91440" tIns="45720" rIns="91440" bIns="45720" rtlCol="0">
            <a:noAutofit/>
          </a:bodyPr>
          <a:lstStyle/>
          <a:p>
            <a:pPr marL="285750" indent="-228600" defTabSz="914400">
              <a:lnSpc>
                <a:spcPct val="90000"/>
              </a:lnSpc>
              <a:spcAft>
                <a:spcPts val="600"/>
              </a:spcAft>
              <a:buFont typeface="Arial" panose="020B0604020202020204" pitchFamily="34" charset="0"/>
              <a:buChar char="•"/>
            </a:pPr>
            <a:r>
              <a:rPr lang="en-US" sz="2000" dirty="0">
                <a:latin typeface="Arial Rounded MT Bold" panose="020F0704030504030204" pitchFamily="34" charset="0"/>
              </a:rPr>
              <a:t>Stochastic gradient descent (SGD). </a:t>
            </a:r>
            <a:br>
              <a:rPr lang="en-US" sz="2000" dirty="0">
                <a:latin typeface="Arial Rounded MT Bold" panose="020F0704030504030204" pitchFamily="34" charset="0"/>
              </a:rPr>
            </a:br>
            <a:r>
              <a:rPr lang="en-US" sz="2000" dirty="0">
                <a:latin typeface="Arial Rounded MT Bold" panose="020F0704030504030204" pitchFamily="34" charset="0"/>
              </a:rPr>
              <a:t>is an iterative method for optimizing an objective function with suitable smoothness properties.</a:t>
            </a:r>
          </a:p>
          <a:p>
            <a:pPr indent="-228600" defTabSz="914400">
              <a:lnSpc>
                <a:spcPct val="90000"/>
              </a:lnSpc>
              <a:spcAft>
                <a:spcPts val="600"/>
              </a:spcAft>
              <a:buFont typeface="Arial" panose="020B0604020202020204" pitchFamily="34" charset="0"/>
              <a:buChar char="•"/>
            </a:pPr>
            <a:endParaRPr lang="en-US" sz="2000" dirty="0">
              <a:latin typeface="Arial Rounded MT Bold" panose="020F0704030504030204" pitchFamily="34" charset="0"/>
            </a:endParaRPr>
          </a:p>
          <a:p>
            <a:pPr marL="285750" indent="-228600" defTabSz="914400">
              <a:lnSpc>
                <a:spcPct val="90000"/>
              </a:lnSpc>
              <a:spcAft>
                <a:spcPts val="600"/>
              </a:spcAft>
              <a:buFont typeface="Arial" panose="020B0604020202020204" pitchFamily="34" charset="0"/>
              <a:buChar char="•"/>
            </a:pPr>
            <a:r>
              <a:rPr lang="en-US" sz="2000" dirty="0">
                <a:latin typeface="Arial Rounded MT Bold" panose="020F0704030504030204" pitchFamily="34" charset="0"/>
              </a:rPr>
              <a:t>It is called stochastic because the method uses randomly selected (or shuffled) samples to evaluate the gradients, hence SGD can be regarded as a stochastic approximation of gradient descent optimization.</a:t>
            </a:r>
          </a:p>
        </p:txBody>
      </p:sp>
      <p:sp>
        <p:nvSpPr>
          <p:cNvPr id="22"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1066164"/>
            <a:ext cx="6764187"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descr="תמונה שמכילה אלקטרוניקה, מעגל חשמלי&#10;&#10;התיאור נוצר באופן אוטומטי">
            <a:extLst>
              <a:ext uri="{FF2B5EF4-FFF2-40B4-BE49-F238E27FC236}">
                <a16:creationId xmlns:a16="http://schemas.microsoft.com/office/drawing/2014/main" id="{25798599-EE30-4703-9623-B85034CCBB2E}"/>
              </a:ext>
            </a:extLst>
          </p:cNvPr>
          <p:cNvPicPr>
            <a:picLocks noChangeAspect="1"/>
          </p:cNvPicPr>
          <p:nvPr/>
        </p:nvPicPr>
        <p:blipFill rotWithShape="1">
          <a:blip r:embed="rId4">
            <a:extLst>
              <a:ext uri="{28A0092B-C50C-407E-A947-70E740481C1C}">
                <a14:useLocalDpi xmlns:a14="http://schemas.microsoft.com/office/drawing/2010/main" val="0"/>
              </a:ext>
            </a:extLst>
          </a:blip>
          <a:srcRect r="22935" b="1"/>
          <a:stretch/>
        </p:blipFill>
        <p:spPr>
          <a:xfrm>
            <a:off x="4954048" y="1336566"/>
            <a:ext cx="6125691" cy="4607567"/>
          </a:xfrm>
          <a:prstGeom prst="rect">
            <a:avLst/>
          </a:prstGeom>
        </p:spPr>
      </p:pic>
    </p:spTree>
    <p:extLst>
      <p:ext uri="{BB962C8B-B14F-4D97-AF65-F5344CB8AC3E}">
        <p14:creationId xmlns:p14="http://schemas.microsoft.com/office/powerpoint/2010/main" val="4172033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4" name="כותרת 12">
            <a:extLst>
              <a:ext uri="{FF2B5EF4-FFF2-40B4-BE49-F238E27FC236}">
                <a16:creationId xmlns:a16="http://schemas.microsoft.com/office/drawing/2014/main" id="{55AD40F7-AB44-48B1-B229-B2D791FD3B4F}"/>
              </a:ext>
            </a:extLst>
          </p:cNvPr>
          <p:cNvSpPr>
            <a:spLocks noGrp="1"/>
          </p:cNvSpPr>
          <p:nvPr>
            <p:ph type="title"/>
          </p:nvPr>
        </p:nvSpPr>
        <p:spPr>
          <a:xfrm>
            <a:off x="117748" y="74211"/>
            <a:ext cx="4392488" cy="1122541"/>
          </a:xfrm>
        </p:spPr>
        <p:txBody>
          <a:bodyPr vert="horz" lIns="91440" tIns="45720" rIns="91440" bIns="45720" rtlCol="0" anchor="ctr">
            <a:normAutofit/>
          </a:bodyPr>
          <a:lstStyle/>
          <a:p>
            <a:pPr algn="ctr" defTabSz="914400" rtl="0"/>
            <a:r>
              <a:rPr lang="en-US" sz="3200" b="1" dirty="0">
                <a:latin typeface="Arial Rounded MT Bold" panose="020F0704030504030204" pitchFamily="34" charset="0"/>
              </a:rPr>
              <a:t>Deep neural network (DNN)</a:t>
            </a:r>
          </a:p>
        </p:txBody>
      </p:sp>
      <p:sp>
        <p:nvSpPr>
          <p:cNvPr id="5" name="תיבת טקסט 4">
            <a:extLst>
              <a:ext uri="{FF2B5EF4-FFF2-40B4-BE49-F238E27FC236}">
                <a16:creationId xmlns:a16="http://schemas.microsoft.com/office/drawing/2014/main" id="{9FA60DBD-6CDC-4A84-8CA5-EE14A835766E}"/>
              </a:ext>
            </a:extLst>
          </p:cNvPr>
          <p:cNvSpPr txBox="1"/>
          <p:nvPr/>
        </p:nvSpPr>
        <p:spPr>
          <a:xfrm>
            <a:off x="82688" y="1336566"/>
            <a:ext cx="4392488" cy="5116769"/>
          </a:xfrm>
          <a:prstGeom prst="rect">
            <a:avLst/>
          </a:prstGeom>
        </p:spPr>
        <p:txBody>
          <a:bodyPr vert="horz" lIns="91440" tIns="45720" rIns="91440" bIns="45720" rtlCol="0">
            <a:noAutofit/>
          </a:bodyPr>
          <a:lstStyle/>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A deep neural network (DNN) is an artificial neural network (ANN) with multiple layers between the input and output layers.</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The DNN finds the correct mathematical manipulation to turn the input into the output</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The network moves through the layers calculating the probability of each output.</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 The user can review the results and select which probabilities the network should display (above a certain threshold, etc.) and return the proposed label. </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 DNN have many layers, hence the name "deep" networks.</a:t>
            </a:r>
          </a:p>
        </p:txBody>
      </p:sp>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1066164"/>
            <a:ext cx="6764187"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96010C9C-CA2C-4CFD-AD7C-21E81562CDA6}"/>
              </a:ext>
            </a:extLst>
          </p:cNvPr>
          <p:cNvPicPr>
            <a:picLocks noChangeAspect="1"/>
          </p:cNvPicPr>
          <p:nvPr/>
        </p:nvPicPr>
        <p:blipFill rotWithShape="1">
          <a:blip r:embed="rId4">
            <a:extLst>
              <a:ext uri="{28A0092B-C50C-407E-A947-70E740481C1C}">
                <a14:useLocalDpi xmlns:a14="http://schemas.microsoft.com/office/drawing/2010/main" val="0"/>
              </a:ext>
            </a:extLst>
          </a:blip>
          <a:srcRect l="11980" r="9666" b="-3"/>
          <a:stretch/>
        </p:blipFill>
        <p:spPr>
          <a:xfrm>
            <a:off x="4954048" y="1336566"/>
            <a:ext cx="6125691" cy="4607567"/>
          </a:xfrm>
          <a:prstGeom prst="rect">
            <a:avLst/>
          </a:prstGeom>
        </p:spPr>
      </p:pic>
    </p:spTree>
    <p:extLst>
      <p:ext uri="{BB962C8B-B14F-4D97-AF65-F5344CB8AC3E}">
        <p14:creationId xmlns:p14="http://schemas.microsoft.com/office/powerpoint/2010/main" val="34089995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כותרת 1"/>
          <p:cNvSpPr>
            <a:spLocks noGrp="1"/>
          </p:cNvSpPr>
          <p:nvPr>
            <p:ph type="title"/>
          </p:nvPr>
        </p:nvSpPr>
        <p:spPr>
          <a:xfrm>
            <a:off x="117748" y="148422"/>
            <a:ext cx="6264696" cy="917742"/>
          </a:xfrm>
        </p:spPr>
        <p:txBody>
          <a:bodyPr>
            <a:normAutofit/>
          </a:bodyPr>
          <a:lstStyle/>
          <a:p>
            <a:pPr algn="ctr" rtl="0"/>
            <a:r>
              <a:rPr lang="en-US" sz="2700" b="1" dirty="0">
                <a:latin typeface="Arial Rounded MT Bold" panose="020F0704030504030204" pitchFamily="34" charset="0"/>
              </a:rPr>
              <a:t>Sentiment Analysis - Libraries</a:t>
            </a:r>
            <a:endParaRPr lang="he-IL" sz="2700" b="1" dirty="0">
              <a:latin typeface="Arial Rounded MT Bold" panose="020F0704030504030204" pitchFamily="34" charset="0"/>
            </a:endParaRPr>
          </a:p>
        </p:txBody>
      </p:sp>
      <p:sp>
        <p:nvSpPr>
          <p:cNvPr id="3" name="מציין מיקום תוכן 2"/>
          <p:cNvSpPr>
            <a:spLocks noGrp="1"/>
          </p:cNvSpPr>
          <p:nvPr>
            <p:ph idx="1"/>
          </p:nvPr>
        </p:nvSpPr>
        <p:spPr>
          <a:xfrm>
            <a:off x="117748" y="1066164"/>
            <a:ext cx="4392488" cy="5418773"/>
          </a:xfrm>
        </p:spPr>
        <p:txBody>
          <a:bodyPr>
            <a:normAutofit/>
          </a:bodyPr>
          <a:lstStyle/>
          <a:p>
            <a:pPr algn="l" rtl="0"/>
            <a:r>
              <a:rPr lang="en-US" sz="2000" dirty="0">
                <a:latin typeface="Arial Rounded MT Bold" panose="020F0704030504030204" pitchFamily="34" charset="0"/>
              </a:rPr>
              <a:t>The Libraries that we use in our code is – </a:t>
            </a:r>
          </a:p>
          <a:p>
            <a:pPr lvl="1" algn="l" rtl="0">
              <a:buFont typeface="Courier New" panose="02070309020205020404" pitchFamily="49" charset="0"/>
              <a:buChar char="o"/>
            </a:pPr>
            <a:r>
              <a:rPr lang="en-US" sz="2000" dirty="0">
                <a:latin typeface="Arial Rounded MT Bold" panose="020F0704030504030204" pitchFamily="34" charset="0"/>
              </a:rPr>
              <a:t>Numpy – For mathematical operations. </a:t>
            </a:r>
          </a:p>
          <a:p>
            <a:pPr lvl="1" algn="l" rtl="0">
              <a:buFont typeface="Courier New" panose="02070309020205020404" pitchFamily="49" charset="0"/>
              <a:buChar char="o"/>
            </a:pPr>
            <a:r>
              <a:rPr lang="en-US" sz="2000" dirty="0">
                <a:latin typeface="Arial Rounded MT Bold" panose="020F0704030504030204" pitchFamily="34" charset="0"/>
              </a:rPr>
              <a:t>Pandas – For statistics, analytics operations. </a:t>
            </a:r>
          </a:p>
          <a:p>
            <a:pPr lvl="1" algn="l" rtl="0">
              <a:buFont typeface="Courier New" panose="02070309020205020404" pitchFamily="49" charset="0"/>
              <a:buChar char="o"/>
            </a:pPr>
            <a:r>
              <a:rPr lang="en-US" sz="2000" dirty="0">
                <a:latin typeface="Arial Rounded MT Bold" panose="020F0704030504030204" pitchFamily="34" charset="0"/>
              </a:rPr>
              <a:t>TensorFlow – For Deep learning with Neural networks.</a:t>
            </a:r>
          </a:p>
          <a:p>
            <a:pPr lvl="1" algn="l" rtl="0">
              <a:buFont typeface="Courier New" panose="02070309020205020404" pitchFamily="49" charset="0"/>
              <a:buChar char="o"/>
            </a:pPr>
            <a:r>
              <a:rPr lang="en-US" sz="2000" dirty="0">
                <a:latin typeface="Arial Rounded MT Bold" panose="020F0704030504030204" pitchFamily="34" charset="0"/>
              </a:rPr>
              <a:t>Tflearn – For deep learning.</a:t>
            </a:r>
            <a:br>
              <a:rPr lang="en-US" sz="2000" dirty="0">
                <a:latin typeface="Arial Rounded MT Bold" panose="020F0704030504030204" pitchFamily="34" charset="0"/>
              </a:rPr>
            </a:br>
            <a:r>
              <a:rPr lang="en-US" sz="2000" dirty="0">
                <a:latin typeface="Arial Rounded MT Bold" panose="020F0704030504030204" pitchFamily="34" charset="0"/>
              </a:rPr>
              <a:t>It was designed to provide a higher-level API to TensorFlow in order to facilitate and </a:t>
            </a:r>
            <a:br>
              <a:rPr lang="en-US" sz="2000" dirty="0">
                <a:latin typeface="Arial Rounded MT Bold" panose="020F0704030504030204" pitchFamily="34" charset="0"/>
              </a:rPr>
            </a:br>
            <a:r>
              <a:rPr lang="en-US" sz="2000" dirty="0">
                <a:latin typeface="Arial Rounded MT Bold" panose="020F0704030504030204" pitchFamily="34" charset="0"/>
              </a:rPr>
              <a:t>speed-up experimentations.</a:t>
            </a:r>
          </a:p>
          <a:p>
            <a:pPr lvl="1" algn="l" rtl="0">
              <a:buFont typeface="Courier New" panose="02070309020205020404" pitchFamily="49" charset="0"/>
              <a:buChar char="o"/>
            </a:pPr>
            <a:r>
              <a:rPr lang="en-US" sz="2000" dirty="0">
                <a:latin typeface="Arial Rounded MT Bold" panose="020F0704030504030204" pitchFamily="34" charset="0"/>
              </a:rPr>
              <a:t>Collections – For List, Tuple, Dictionary, Etc… </a:t>
            </a:r>
            <a:endParaRPr lang="he-IL" sz="2000" dirty="0">
              <a:latin typeface="Arial Rounded MT Bold" panose="020F0704030504030204" pitchFamily="34" charset="0"/>
            </a:endParaRPr>
          </a:p>
        </p:txBody>
      </p:sp>
      <p:sp>
        <p:nvSpPr>
          <p:cNvPr id="75"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1066164"/>
            <a:ext cx="6764187"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ª××× × ×§×©××¨×">
            <a:extLst>
              <a:ext uri="{FF2B5EF4-FFF2-40B4-BE49-F238E27FC236}">
                <a16:creationId xmlns:a16="http://schemas.microsoft.com/office/drawing/2014/main" id="{B5D9905A-5E9D-45AB-A61D-176C790430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26" r="-1" b="-1"/>
          <a:stretch/>
        </p:blipFill>
        <p:spPr bwMode="auto">
          <a:xfrm>
            <a:off x="4942284" y="1336566"/>
            <a:ext cx="6137455" cy="46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0586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15" name="כותרת 1"/>
          <p:cNvSpPr>
            <a:spLocks noGrp="1"/>
          </p:cNvSpPr>
          <p:nvPr>
            <p:ph type="title"/>
          </p:nvPr>
        </p:nvSpPr>
        <p:spPr>
          <a:xfrm>
            <a:off x="102773" y="220634"/>
            <a:ext cx="4532027" cy="1220816"/>
          </a:xfrm>
        </p:spPr>
        <p:txBody>
          <a:bodyPr>
            <a:noAutofit/>
          </a:bodyPr>
          <a:lstStyle/>
          <a:p>
            <a:pPr algn="ctr" rtl="0"/>
            <a:r>
              <a:rPr lang="en-US" sz="2600" b="1" dirty="0">
                <a:solidFill>
                  <a:schemeClr val="bg1"/>
                </a:solidFill>
                <a:latin typeface="Arial Rounded MT Bold" panose="020F0704030504030204" pitchFamily="34" charset="0"/>
              </a:rPr>
              <a:t>Sentiment Analysis – </a:t>
            </a:r>
            <a:br>
              <a:rPr lang="en-US" sz="2600" b="1" dirty="0">
                <a:solidFill>
                  <a:schemeClr val="bg1"/>
                </a:solidFill>
                <a:latin typeface="Arial Rounded MT Bold" panose="020F0704030504030204" pitchFamily="34" charset="0"/>
              </a:rPr>
            </a:br>
            <a:r>
              <a:rPr lang="en-US" sz="2600" b="1" dirty="0">
                <a:solidFill>
                  <a:schemeClr val="bg1"/>
                </a:solidFill>
                <a:latin typeface="Arial Rounded MT Bold" panose="020F0704030504030204" pitchFamily="34" charset="0"/>
              </a:rPr>
              <a:t>Data , Sentiment Types</a:t>
            </a:r>
            <a:endParaRPr lang="he-IL" sz="2600" b="1" dirty="0">
              <a:solidFill>
                <a:schemeClr val="bg1"/>
              </a:solidFill>
              <a:latin typeface="Arial Rounded MT Bold" panose="020F0704030504030204" pitchFamily="34" charset="0"/>
            </a:endParaRPr>
          </a:p>
        </p:txBody>
      </p:sp>
      <p:sp>
        <p:nvSpPr>
          <p:cNvPr id="16" name="מציין מיקום תוכן 2"/>
          <p:cNvSpPr>
            <a:spLocks noGrp="1"/>
          </p:cNvSpPr>
          <p:nvPr>
            <p:ph idx="1"/>
          </p:nvPr>
        </p:nvSpPr>
        <p:spPr>
          <a:xfrm>
            <a:off x="102773" y="1441450"/>
            <a:ext cx="4532027" cy="4777235"/>
          </a:xfrm>
        </p:spPr>
        <p:txBody>
          <a:bodyPr>
            <a:normAutofit/>
          </a:bodyPr>
          <a:lstStyle/>
          <a:p>
            <a:pPr algn="l" rtl="0"/>
            <a:r>
              <a:rPr lang="en-US" sz="2200" dirty="0">
                <a:solidFill>
                  <a:schemeClr val="bg1"/>
                </a:solidFill>
                <a:latin typeface="Arial Rounded MT Bold" panose="020F0704030504030204" pitchFamily="34" charset="0"/>
              </a:rPr>
              <a:t>The data in the code include  25,000 sentences. </a:t>
            </a:r>
          </a:p>
          <a:p>
            <a:pPr marL="0" indent="0" algn="l" rtl="0">
              <a:buNone/>
            </a:pPr>
            <a:endParaRPr lang="en-US" sz="2200" dirty="0">
              <a:solidFill>
                <a:schemeClr val="bg1"/>
              </a:solidFill>
              <a:latin typeface="Arial Rounded MT Bold" panose="020F0704030504030204" pitchFamily="34" charset="0"/>
            </a:endParaRPr>
          </a:p>
          <a:p>
            <a:pPr algn="l" rtl="0"/>
            <a:r>
              <a:rPr lang="en-US" sz="2200" dirty="0">
                <a:solidFill>
                  <a:schemeClr val="bg1"/>
                </a:solidFill>
                <a:latin typeface="Arial Rounded MT Bold" panose="020F0704030504030204" pitchFamily="34" charset="0"/>
              </a:rPr>
              <a:t>The sentiment in the code include </a:t>
            </a:r>
            <a:br>
              <a:rPr lang="en-US" sz="2200" dirty="0">
                <a:solidFill>
                  <a:schemeClr val="bg1"/>
                </a:solidFill>
                <a:latin typeface="Arial Rounded MT Bold" panose="020F0704030504030204" pitchFamily="34" charset="0"/>
              </a:rPr>
            </a:br>
            <a:r>
              <a:rPr lang="en-US" sz="2200" dirty="0">
                <a:solidFill>
                  <a:schemeClr val="bg1"/>
                </a:solidFill>
                <a:latin typeface="Arial Rounded MT Bold" panose="020F0704030504030204" pitchFamily="34" charset="0"/>
              </a:rPr>
              <a:t>two types – </a:t>
            </a:r>
          </a:p>
          <a:p>
            <a:pPr lvl="1" algn="l" rtl="0">
              <a:buFont typeface="Courier New" panose="02070309020205020404" pitchFamily="49" charset="0"/>
              <a:buChar char="o"/>
            </a:pPr>
            <a:r>
              <a:rPr lang="en-US" sz="2200" dirty="0">
                <a:solidFill>
                  <a:schemeClr val="bg1"/>
                </a:solidFill>
                <a:latin typeface="Arial Rounded MT Bold" panose="020F0704030504030204" pitchFamily="34" charset="0"/>
              </a:rPr>
              <a:t> Positive Sentiment.</a:t>
            </a:r>
          </a:p>
          <a:p>
            <a:pPr lvl="1" algn="l" rtl="0">
              <a:buFont typeface="Courier New" panose="02070309020205020404" pitchFamily="49" charset="0"/>
              <a:buChar char="o"/>
            </a:pPr>
            <a:r>
              <a:rPr lang="en-US" sz="2200" dirty="0">
                <a:solidFill>
                  <a:schemeClr val="bg1"/>
                </a:solidFill>
                <a:latin typeface="Arial Rounded MT Bold" panose="020F0704030504030204" pitchFamily="34" charset="0"/>
              </a:rPr>
              <a:t> Negative Sentiment.</a:t>
            </a:r>
          </a:p>
        </p:txBody>
      </p:sp>
      <p:sp useBgFill="1">
        <p:nvSpPr>
          <p:cNvPr id="2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1066164"/>
            <a:ext cx="6764187"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תמונה 1" descr="תמונה שמכילה מקורה, אדם&#10;&#10;התיאור נוצר באופן אוטומטי">
            <a:extLst>
              <a:ext uri="{FF2B5EF4-FFF2-40B4-BE49-F238E27FC236}">
                <a16:creationId xmlns:a16="http://schemas.microsoft.com/office/drawing/2014/main" id="{B0AADCA2-C0BE-4130-B74E-13508CC3945B}"/>
              </a:ext>
            </a:extLst>
          </p:cNvPr>
          <p:cNvPicPr>
            <a:picLocks noChangeAspect="1"/>
          </p:cNvPicPr>
          <p:nvPr/>
        </p:nvPicPr>
        <p:blipFill rotWithShape="1">
          <a:blip r:embed="rId4"/>
          <a:srcRect l="-191"/>
          <a:stretch/>
        </p:blipFill>
        <p:spPr>
          <a:xfrm>
            <a:off x="4942284" y="2948882"/>
            <a:ext cx="6137455" cy="1382934"/>
          </a:xfrm>
          <a:prstGeom prst="rect">
            <a:avLst/>
          </a:prstGeom>
        </p:spPr>
      </p:pic>
    </p:spTree>
    <p:extLst>
      <p:ext uri="{BB962C8B-B14F-4D97-AF65-F5344CB8AC3E}">
        <p14:creationId xmlns:p14="http://schemas.microsoft.com/office/powerpoint/2010/main" val="26787711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4" name="כותרת 1"/>
          <p:cNvSpPr>
            <a:spLocks noGrp="1"/>
          </p:cNvSpPr>
          <p:nvPr>
            <p:ph type="title"/>
          </p:nvPr>
        </p:nvSpPr>
        <p:spPr>
          <a:xfrm>
            <a:off x="131362" y="156508"/>
            <a:ext cx="4372077" cy="1316736"/>
          </a:xfrm>
        </p:spPr>
        <p:txBody>
          <a:bodyPr>
            <a:normAutofit/>
          </a:bodyPr>
          <a:lstStyle/>
          <a:p>
            <a:pPr algn="ctr" rtl="0"/>
            <a:r>
              <a:rPr lang="en-US" sz="3600" b="1" dirty="0">
                <a:solidFill>
                  <a:schemeClr val="bg1"/>
                </a:solidFill>
                <a:latin typeface="Arial Rounded MT Bold" panose="020F0704030504030204" pitchFamily="34" charset="0"/>
              </a:rPr>
              <a:t>Sentiment Analysis – Code</a:t>
            </a:r>
            <a:endParaRPr lang="he-IL" sz="3600" b="1" dirty="0">
              <a:solidFill>
                <a:schemeClr val="bg1"/>
              </a:solidFill>
              <a:latin typeface="Arial Rounded MT Bold" panose="020F0704030504030204" pitchFamily="34" charset="0"/>
            </a:endParaRPr>
          </a:p>
        </p:txBody>
      </p:sp>
      <p:pic>
        <p:nvPicPr>
          <p:cNvPr id="16" name="Picture 1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5" name="מציין מיקום תוכן 2">
            <a:extLst>
              <a:ext uri="{FF2B5EF4-FFF2-40B4-BE49-F238E27FC236}">
                <a16:creationId xmlns:a16="http://schemas.microsoft.com/office/drawing/2014/main" id="{F24DF29F-3A7B-404E-828D-A7695B7FCCB5}"/>
              </a:ext>
            </a:extLst>
          </p:cNvPr>
          <p:cNvSpPr>
            <a:spLocks noGrp="1"/>
          </p:cNvSpPr>
          <p:nvPr>
            <p:ph idx="1"/>
          </p:nvPr>
        </p:nvSpPr>
        <p:spPr>
          <a:xfrm>
            <a:off x="131362" y="1587560"/>
            <a:ext cx="4372077" cy="5113932"/>
          </a:xfrm>
        </p:spPr>
        <p:txBody>
          <a:bodyPr>
            <a:noAutofit/>
          </a:bodyPr>
          <a:lstStyle/>
          <a:p>
            <a:pPr algn="l" rtl="0"/>
            <a:r>
              <a:rPr lang="en-US" sz="2000" dirty="0">
                <a:solidFill>
                  <a:schemeClr val="bg1"/>
                </a:solidFill>
                <a:latin typeface="Arial Rounded MT Bold" panose="020F0704030504030204" pitchFamily="34" charset="0"/>
              </a:rPr>
              <a:t>First, we Count the Frequencies of each word in our data. </a:t>
            </a:r>
          </a:p>
          <a:p>
            <a:pPr marL="0" indent="0" algn="l" rtl="0">
              <a:buNone/>
            </a:pPr>
            <a:endParaRPr lang="en-US" sz="2000" dirty="0">
              <a:solidFill>
                <a:schemeClr val="bg1"/>
              </a:solidFill>
              <a:latin typeface="Arial Rounded MT Bold" panose="020F0704030504030204" pitchFamily="34" charset="0"/>
            </a:endParaRPr>
          </a:p>
          <a:p>
            <a:pPr algn="l" rtl="0"/>
            <a:r>
              <a:rPr lang="en-US" sz="2000" dirty="0">
                <a:solidFill>
                  <a:schemeClr val="bg1"/>
                </a:solidFill>
                <a:latin typeface="Arial Rounded MT Bold" panose="020F0704030504030204" pitchFamily="34" charset="0"/>
              </a:rPr>
              <a:t>Second, we make reverse sorting according the frequencies of each word. The sorting is from the max  frequency word to the min frequency word. </a:t>
            </a:r>
          </a:p>
          <a:p>
            <a:pPr marL="0" indent="0" algn="l" rtl="0">
              <a:buNone/>
            </a:pPr>
            <a:endParaRPr lang="en-US" sz="2000" dirty="0">
              <a:solidFill>
                <a:schemeClr val="bg1"/>
              </a:solidFill>
              <a:latin typeface="Arial Rounded MT Bold" panose="020F0704030504030204" pitchFamily="34" charset="0"/>
            </a:endParaRPr>
          </a:p>
          <a:p>
            <a:pPr algn="l" rtl="0"/>
            <a:r>
              <a:rPr lang="en-US" sz="2000" dirty="0">
                <a:solidFill>
                  <a:schemeClr val="bg1"/>
                </a:solidFill>
                <a:latin typeface="Arial Rounded MT Bold" panose="020F0704030504030204" pitchFamily="34" charset="0"/>
              </a:rPr>
              <a:t>Third, we create dictionary that each key is word , and each value is the index that the word located in the sorting list.  </a:t>
            </a:r>
          </a:p>
        </p:txBody>
      </p:sp>
      <p:pic>
        <p:nvPicPr>
          <p:cNvPr id="2" name="תמונה 1" descr="תמונה שמכילה צילום מסך&#10;&#10;התיאור נוצר באופן אוטומטי">
            <a:extLst>
              <a:ext uri="{FF2B5EF4-FFF2-40B4-BE49-F238E27FC236}">
                <a16:creationId xmlns:a16="http://schemas.microsoft.com/office/drawing/2014/main" id="{F92C0F94-4226-49C0-B640-7D4E73B1CBDE}"/>
              </a:ext>
            </a:extLst>
          </p:cNvPr>
          <p:cNvPicPr>
            <a:picLocks noChangeAspect="1"/>
          </p:cNvPicPr>
          <p:nvPr/>
        </p:nvPicPr>
        <p:blipFill>
          <a:blip r:embed="rId5"/>
          <a:stretch>
            <a:fillRect/>
          </a:stretch>
        </p:blipFill>
        <p:spPr>
          <a:xfrm>
            <a:off x="5278100" y="1305910"/>
            <a:ext cx="6267425" cy="4246179"/>
          </a:xfrm>
          <a:prstGeom prst="rect">
            <a:avLst/>
          </a:prstGeom>
        </p:spPr>
      </p:pic>
    </p:spTree>
    <p:extLst>
      <p:ext uri="{BB962C8B-B14F-4D97-AF65-F5344CB8AC3E}">
        <p14:creationId xmlns:p14="http://schemas.microsoft.com/office/powerpoint/2010/main" val="51898344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FC2779-65B1-4D27-8BF2-E8F7DCD07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751D347-B65B-4CAB-9DAC-5323B3A5DD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כותרת 1"/>
          <p:cNvSpPr>
            <a:spLocks noGrp="1"/>
          </p:cNvSpPr>
          <p:nvPr>
            <p:ph type="title"/>
          </p:nvPr>
        </p:nvSpPr>
        <p:spPr>
          <a:xfrm>
            <a:off x="290835" y="148422"/>
            <a:ext cx="4752228" cy="1293028"/>
          </a:xfrm>
        </p:spPr>
        <p:txBody>
          <a:bodyPr>
            <a:normAutofit/>
          </a:bodyPr>
          <a:lstStyle/>
          <a:p>
            <a:pPr algn="ctr" rtl="0"/>
            <a:r>
              <a:rPr lang="en-US" b="1" dirty="0">
                <a:latin typeface="Arial Rounded MT Bold" panose="020F0704030504030204" pitchFamily="34" charset="0"/>
              </a:rPr>
              <a:t>Sentiment Analysis - Code</a:t>
            </a:r>
            <a:endParaRPr lang="he-IL" b="1" dirty="0">
              <a:latin typeface="Arial Rounded MT Bold" panose="020F0704030504030204" pitchFamily="34" charset="0"/>
            </a:endParaRPr>
          </a:p>
        </p:txBody>
      </p:sp>
      <p:sp>
        <p:nvSpPr>
          <p:cNvPr id="3" name="מציין מיקום תוכן 2"/>
          <p:cNvSpPr>
            <a:spLocks noGrp="1"/>
          </p:cNvSpPr>
          <p:nvPr>
            <p:ph idx="1"/>
          </p:nvPr>
        </p:nvSpPr>
        <p:spPr>
          <a:xfrm>
            <a:off x="290835" y="1646984"/>
            <a:ext cx="4752228" cy="4891258"/>
          </a:xfrm>
        </p:spPr>
        <p:txBody>
          <a:bodyPr>
            <a:noAutofit/>
          </a:bodyPr>
          <a:lstStyle/>
          <a:p>
            <a:pPr algn="l" rtl="0"/>
            <a:r>
              <a:rPr lang="en-US" sz="2000" dirty="0">
                <a:latin typeface="Arial Rounded MT Bold" panose="020F0704030504030204" pitchFamily="34" charset="0"/>
              </a:rPr>
              <a:t>In this section, we convert each sentence in our data to vector that include </a:t>
            </a:r>
            <a:br>
              <a:rPr lang="en-US" sz="2000" dirty="0">
                <a:latin typeface="Arial Rounded MT Bold" panose="020F0704030504030204" pitchFamily="34" charset="0"/>
              </a:rPr>
            </a:br>
            <a:r>
              <a:rPr lang="en-US" sz="2000" dirty="0">
                <a:latin typeface="Arial Rounded MT Bold" panose="020F0704030504030204" pitchFamily="34" charset="0"/>
              </a:rPr>
              <a:t>zero, or one. </a:t>
            </a:r>
          </a:p>
          <a:p>
            <a:pPr algn="l" rtl="0"/>
            <a:endParaRPr lang="en-US" sz="2000" dirty="0">
              <a:latin typeface="Arial Rounded MT Bold" panose="020F0704030504030204" pitchFamily="34" charset="0"/>
            </a:endParaRPr>
          </a:p>
          <a:p>
            <a:pPr algn="l" rtl="0"/>
            <a:r>
              <a:rPr lang="en-US" sz="2000" dirty="0">
                <a:latin typeface="Arial Rounded MT Bold" panose="020F0704030504030204" pitchFamily="34" charset="0"/>
              </a:rPr>
              <a:t>In each sentence, we iterate on his words, and check if the sorted list contains the words of the current sentence in the loop. </a:t>
            </a:r>
          </a:p>
          <a:p>
            <a:pPr algn="l" rtl="0"/>
            <a:endParaRPr lang="en-US" sz="2000" dirty="0">
              <a:latin typeface="Arial Rounded MT Bold" panose="020F0704030504030204" pitchFamily="34" charset="0"/>
            </a:endParaRPr>
          </a:p>
          <a:p>
            <a:pPr algn="l" rtl="0"/>
            <a:r>
              <a:rPr lang="en-US" sz="2000" dirty="0">
                <a:latin typeface="Arial Rounded MT Bold" panose="020F0704030504030204" pitchFamily="34" charset="0"/>
              </a:rPr>
              <a:t>If the sorted list contains the current word, we gave to the current word the value “1”, else we gave to the current word the </a:t>
            </a:r>
            <a:br>
              <a:rPr lang="en-US" sz="2000" dirty="0">
                <a:latin typeface="Arial Rounded MT Bold" panose="020F0704030504030204" pitchFamily="34" charset="0"/>
              </a:rPr>
            </a:br>
            <a:r>
              <a:rPr lang="en-US" sz="2000" dirty="0">
                <a:latin typeface="Arial Rounded MT Bold" panose="020F0704030504030204" pitchFamily="34" charset="0"/>
              </a:rPr>
              <a:t>value “0”. </a:t>
            </a:r>
            <a:endParaRPr lang="he-IL" sz="2000" dirty="0">
              <a:latin typeface="Arial Rounded MT Bold" panose="020F0704030504030204" pitchFamily="34" charset="0"/>
            </a:endParaRPr>
          </a:p>
        </p:txBody>
      </p:sp>
      <p:sp>
        <p:nvSpPr>
          <p:cNvPr id="14" name="Rounded Rectangle 14">
            <a:extLst>
              <a:ext uri="{FF2B5EF4-FFF2-40B4-BE49-F238E27FC236}">
                <a16:creationId xmlns:a16="http://schemas.microsoft.com/office/drawing/2014/main" id="{BDE684BA-E53B-412D-8A73-6A8E6FB0C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296" y="1070314"/>
            <a:ext cx="5304576"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A9850B76-540F-4EC9-AC15-F12CDCF7DACC}"/>
              </a:ext>
            </a:extLst>
          </p:cNvPr>
          <p:cNvPicPr>
            <a:picLocks noChangeAspect="1"/>
          </p:cNvPicPr>
          <p:nvPr/>
        </p:nvPicPr>
        <p:blipFill rotWithShape="1">
          <a:blip r:embed="rId4"/>
          <a:srcRect l="1080" r="-1"/>
          <a:stretch/>
        </p:blipFill>
        <p:spPr>
          <a:xfrm>
            <a:off x="6526460" y="2057401"/>
            <a:ext cx="2357238" cy="1155575"/>
          </a:xfrm>
          <a:prstGeom prst="rect">
            <a:avLst/>
          </a:prstGeom>
        </p:spPr>
      </p:pic>
      <p:sp>
        <p:nvSpPr>
          <p:cNvPr id="16" name="Rectangle 15">
            <a:extLst>
              <a:ext uri="{FF2B5EF4-FFF2-40B4-BE49-F238E27FC236}">
                <a16:creationId xmlns:a16="http://schemas.microsoft.com/office/drawing/2014/main" id="{2D489C0B-8615-4DFF-9F3C-E388A501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7663" y="1375866"/>
            <a:ext cx="2476035" cy="266272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66064050-0445-4E5B-A992-287D424AF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9090" y="1375867"/>
            <a:ext cx="2030142" cy="1983816"/>
          </a:xfrm>
          <a:custGeom>
            <a:avLst/>
            <a:gdLst>
              <a:gd name="connsiteX0" fmla="*/ 203 w 2048256"/>
              <a:gd name="connsiteY0" fmla="*/ 0 h 2003561"/>
              <a:gd name="connsiteX1" fmla="*/ 96482 w 2048256"/>
              <a:gd name="connsiteY1" fmla="*/ 0 h 2003561"/>
              <a:gd name="connsiteX2" fmla="*/ 1307000 w 2048256"/>
              <a:gd name="connsiteY2" fmla="*/ 0 h 2003561"/>
              <a:gd name="connsiteX3" fmla="*/ 1951775 w 2048256"/>
              <a:gd name="connsiteY3" fmla="*/ 0 h 2003561"/>
              <a:gd name="connsiteX4" fmla="*/ 2048054 w 2048256"/>
              <a:gd name="connsiteY4" fmla="*/ 114253 h 2003561"/>
              <a:gd name="connsiteX5" fmla="*/ 2048054 w 2048256"/>
              <a:gd name="connsiteY5" fmla="*/ 1280842 h 2003561"/>
              <a:gd name="connsiteX6" fmla="*/ 2048256 w 2048256"/>
              <a:gd name="connsiteY6" fmla="*/ 1280842 h 2003561"/>
              <a:gd name="connsiteX7" fmla="*/ 2048256 w 2048256"/>
              <a:gd name="connsiteY7" fmla="*/ 2003561 h 2003561"/>
              <a:gd name="connsiteX8" fmla="*/ 0 w 2048256"/>
              <a:gd name="connsiteY8" fmla="*/ 2003561 h 2003561"/>
              <a:gd name="connsiteX9" fmla="*/ 0 w 2048256"/>
              <a:gd name="connsiteY9" fmla="*/ 1280842 h 2003561"/>
              <a:gd name="connsiteX10" fmla="*/ 203 w 2048256"/>
              <a:gd name="connsiteY10" fmla="*/ 1280842 h 2003561"/>
              <a:gd name="connsiteX11" fmla="*/ 203 w 2048256"/>
              <a:gd name="connsiteY11" fmla="*/ 114253 h 2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256" h="2003561">
                <a:moveTo>
                  <a:pt x="203" y="0"/>
                </a:moveTo>
                <a:lnTo>
                  <a:pt x="96482" y="0"/>
                </a:lnTo>
                <a:lnTo>
                  <a:pt x="1307000" y="0"/>
                </a:lnTo>
                <a:lnTo>
                  <a:pt x="1951775" y="0"/>
                </a:lnTo>
                <a:cubicBezTo>
                  <a:pt x="2004949" y="0"/>
                  <a:pt x="2048054" y="51153"/>
                  <a:pt x="2048054" y="114253"/>
                </a:cubicBezTo>
                <a:lnTo>
                  <a:pt x="2048054" y="1280842"/>
                </a:lnTo>
                <a:lnTo>
                  <a:pt x="2048256" y="1280842"/>
                </a:lnTo>
                <a:lnTo>
                  <a:pt x="2048256" y="2003561"/>
                </a:lnTo>
                <a:lnTo>
                  <a:pt x="0" y="2003561"/>
                </a:lnTo>
                <a:lnTo>
                  <a:pt x="0" y="1280842"/>
                </a:lnTo>
                <a:lnTo>
                  <a:pt x="203" y="1280842"/>
                </a:lnTo>
                <a:lnTo>
                  <a:pt x="203" y="114253"/>
                </a:lnTo>
                <a:close/>
              </a:path>
            </a:pathLst>
          </a:cu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7">
            <a:extLst>
              <a:ext uri="{FF2B5EF4-FFF2-40B4-BE49-F238E27FC236}">
                <a16:creationId xmlns:a16="http://schemas.microsoft.com/office/drawing/2014/main" id="{63182DA4-963A-46BC-8C3B-0494825DF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417567" y="4199460"/>
            <a:ext cx="2466131" cy="1695035"/>
          </a:xfrm>
          <a:custGeom>
            <a:avLst/>
            <a:gdLst>
              <a:gd name="connsiteX0" fmla="*/ 0 w 2482004"/>
              <a:gd name="connsiteY0" fmla="*/ 0 h 1585026"/>
              <a:gd name="connsiteX1" fmla="*/ 116690 w 2482004"/>
              <a:gd name="connsiteY1" fmla="*/ 0 h 1585026"/>
              <a:gd name="connsiteX2" fmla="*/ 1583843 w 2482004"/>
              <a:gd name="connsiteY2" fmla="*/ 0 h 1585026"/>
              <a:gd name="connsiteX3" fmla="*/ 2365314 w 2482004"/>
              <a:gd name="connsiteY3" fmla="*/ 0 h 1585026"/>
              <a:gd name="connsiteX4" fmla="*/ 2482004 w 2482004"/>
              <a:gd name="connsiteY4" fmla="*/ 116690 h 1585026"/>
              <a:gd name="connsiteX5" fmla="*/ 2482004 w 2482004"/>
              <a:gd name="connsiteY5" fmla="*/ 1585026 h 1585026"/>
              <a:gd name="connsiteX6" fmla="*/ 1583843 w 2482004"/>
              <a:gd name="connsiteY6" fmla="*/ 1585026 h 1585026"/>
              <a:gd name="connsiteX7" fmla="*/ 0 w 2482004"/>
              <a:gd name="connsiteY7" fmla="*/ 1585026 h 1585026"/>
              <a:gd name="connsiteX8" fmla="*/ 0 w 2482004"/>
              <a:gd name="connsiteY8" fmla="*/ 116690 h 15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004" h="1585026">
                <a:moveTo>
                  <a:pt x="0" y="0"/>
                </a:moveTo>
                <a:lnTo>
                  <a:pt x="116690" y="0"/>
                </a:lnTo>
                <a:lnTo>
                  <a:pt x="1583843" y="0"/>
                </a:lnTo>
                <a:lnTo>
                  <a:pt x="2365314" y="0"/>
                </a:lnTo>
                <a:cubicBezTo>
                  <a:pt x="2429760" y="0"/>
                  <a:pt x="2482004" y="52244"/>
                  <a:pt x="2482004" y="116690"/>
                </a:cubicBezTo>
                <a:lnTo>
                  <a:pt x="2482004" y="1585026"/>
                </a:lnTo>
                <a:lnTo>
                  <a:pt x="1583843" y="1585026"/>
                </a:lnTo>
                <a:lnTo>
                  <a:pt x="0" y="1585026"/>
                </a:lnTo>
                <a:lnTo>
                  <a:pt x="0" y="11669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1E8406F4-8839-44B8-9F83-2CB25D45858E}"/>
              </a:ext>
            </a:extLst>
          </p:cNvPr>
          <p:cNvPicPr>
            <a:picLocks noChangeAspect="1"/>
          </p:cNvPicPr>
          <p:nvPr/>
        </p:nvPicPr>
        <p:blipFill>
          <a:blip r:embed="rId5"/>
          <a:stretch>
            <a:fillRect/>
          </a:stretch>
        </p:blipFill>
        <p:spPr>
          <a:xfrm>
            <a:off x="9209065" y="3861049"/>
            <a:ext cx="1869966" cy="1621084"/>
          </a:xfrm>
          <a:prstGeom prst="rect">
            <a:avLst/>
          </a:prstGeom>
        </p:spPr>
      </p:pic>
      <p:sp>
        <p:nvSpPr>
          <p:cNvPr id="22" name="Rectangle 21">
            <a:extLst>
              <a:ext uri="{FF2B5EF4-FFF2-40B4-BE49-F238E27FC236}">
                <a16:creationId xmlns:a16="http://schemas.microsoft.com/office/drawing/2014/main" id="{C5361E66-ADC0-482B-895C-DBEFA1DD0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9090" y="3521242"/>
            <a:ext cx="2029941" cy="2373253"/>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5042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2" name="כותרת 1"/>
          <p:cNvSpPr>
            <a:spLocks noGrp="1"/>
          </p:cNvSpPr>
          <p:nvPr>
            <p:ph type="title"/>
          </p:nvPr>
        </p:nvSpPr>
        <p:spPr>
          <a:xfrm>
            <a:off x="1" y="105620"/>
            <a:ext cx="4634799" cy="1230210"/>
          </a:xfrm>
        </p:spPr>
        <p:txBody>
          <a:bodyPr>
            <a:normAutofit/>
          </a:bodyPr>
          <a:lstStyle/>
          <a:p>
            <a:pPr algn="ctr" rtl="0"/>
            <a:r>
              <a:rPr lang="en-US" sz="2800" b="1" dirty="0">
                <a:solidFill>
                  <a:schemeClr val="bg1"/>
                </a:solidFill>
                <a:latin typeface="Arial Rounded MT Bold" panose="020F0704030504030204" pitchFamily="34" charset="0"/>
              </a:rPr>
              <a:t>Sentiment Analysis – </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Building The Model</a:t>
            </a:r>
            <a:endParaRPr lang="he-IL" sz="2800" b="1" dirty="0">
              <a:solidFill>
                <a:schemeClr val="bg1"/>
              </a:solidFill>
              <a:latin typeface="Arial Rounded MT Bold" panose="020F0704030504030204" pitchFamily="34" charset="0"/>
            </a:endParaRP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3" name="מציין מיקום תוכן 2"/>
          <p:cNvSpPr>
            <a:spLocks noGrp="1"/>
          </p:cNvSpPr>
          <p:nvPr>
            <p:ph idx="1"/>
          </p:nvPr>
        </p:nvSpPr>
        <p:spPr>
          <a:xfrm>
            <a:off x="189756" y="1335830"/>
            <a:ext cx="4248472" cy="5416550"/>
          </a:xfrm>
        </p:spPr>
        <p:txBody>
          <a:bodyPr>
            <a:noAutofit/>
          </a:bodyPr>
          <a:lstStyle/>
          <a:p>
            <a:pPr algn="l" rtl="0"/>
            <a:r>
              <a:rPr lang="en-US" sz="2000" dirty="0">
                <a:solidFill>
                  <a:schemeClr val="bg1"/>
                </a:solidFill>
                <a:latin typeface="Arial Rounded MT Bold" panose="020F0704030504030204" pitchFamily="34" charset="0"/>
              </a:rPr>
              <a:t>In this Section, we divide our data to testing , and training. </a:t>
            </a:r>
          </a:p>
          <a:p>
            <a:pPr algn="l" rtl="0"/>
            <a:endParaRPr lang="en-US" sz="2000" dirty="0">
              <a:solidFill>
                <a:schemeClr val="bg1"/>
              </a:solidFill>
              <a:latin typeface="Arial Rounded MT Bold" panose="020F0704030504030204" pitchFamily="34" charset="0"/>
            </a:endParaRPr>
          </a:p>
          <a:p>
            <a:pPr algn="l" rtl="0"/>
            <a:r>
              <a:rPr lang="en-US" sz="2000" dirty="0">
                <a:solidFill>
                  <a:schemeClr val="bg1"/>
                </a:solidFill>
                <a:latin typeface="Arial Rounded MT Bold" panose="020F0704030504030204" pitchFamily="34" charset="0"/>
              </a:rPr>
              <a:t>90% of our data will be testing, and 10% of our data will be training. </a:t>
            </a:r>
          </a:p>
          <a:p>
            <a:pPr algn="l" rtl="0"/>
            <a:endParaRPr lang="en-US" sz="2000" dirty="0">
              <a:solidFill>
                <a:schemeClr val="bg1"/>
              </a:solidFill>
              <a:latin typeface="Arial Rounded MT Bold" panose="020F0704030504030204" pitchFamily="34" charset="0"/>
            </a:endParaRPr>
          </a:p>
          <a:p>
            <a:pPr algn="l" rtl="0"/>
            <a:r>
              <a:rPr lang="en-US" sz="2000" dirty="0">
                <a:solidFill>
                  <a:schemeClr val="bg1"/>
                </a:solidFill>
                <a:latin typeface="Arial Rounded MT Bold" panose="020F0704030504030204" pitchFamily="34" charset="0"/>
              </a:rPr>
              <a:t>After we finish to divide our data, we build our model by activation functions of – RelU, Softmax.</a:t>
            </a:r>
            <a:br>
              <a:rPr lang="en-US" sz="2000" dirty="0">
                <a:solidFill>
                  <a:schemeClr val="bg1"/>
                </a:solidFill>
                <a:latin typeface="Arial Rounded MT Bold" panose="020F0704030504030204" pitchFamily="34" charset="0"/>
              </a:rPr>
            </a:br>
            <a:r>
              <a:rPr lang="en-US" sz="2000" dirty="0">
                <a:solidFill>
                  <a:schemeClr val="bg1"/>
                </a:solidFill>
                <a:latin typeface="Arial Rounded MT Bold" panose="020F0704030504030204" pitchFamily="34" charset="0"/>
              </a:rPr>
              <a:t>Also, we use with SGD optimizer, </a:t>
            </a:r>
            <a:br>
              <a:rPr lang="en-US" sz="2000" dirty="0">
                <a:solidFill>
                  <a:schemeClr val="bg1"/>
                </a:solidFill>
                <a:latin typeface="Arial Rounded MT Bold" panose="020F0704030504030204" pitchFamily="34" charset="0"/>
              </a:rPr>
            </a:br>
            <a:r>
              <a:rPr lang="en-US" sz="2000" dirty="0">
                <a:solidFill>
                  <a:schemeClr val="bg1"/>
                </a:solidFill>
                <a:latin typeface="Arial Rounded MT Bold" panose="020F0704030504030204" pitchFamily="34" charset="0"/>
              </a:rPr>
              <a:t>And finally, we build our model with Deep Neural Network. </a:t>
            </a:r>
          </a:p>
        </p:txBody>
      </p:sp>
      <p:pic>
        <p:nvPicPr>
          <p:cNvPr id="6" name="תמונה 5">
            <a:extLst>
              <a:ext uri="{FF2B5EF4-FFF2-40B4-BE49-F238E27FC236}">
                <a16:creationId xmlns:a16="http://schemas.microsoft.com/office/drawing/2014/main" id="{5D77B2AB-9058-4170-953C-CDB20EB41E1E}"/>
              </a:ext>
            </a:extLst>
          </p:cNvPr>
          <p:cNvPicPr>
            <a:picLocks noChangeAspect="1"/>
          </p:cNvPicPr>
          <p:nvPr/>
        </p:nvPicPr>
        <p:blipFill>
          <a:blip r:embed="rId5"/>
          <a:stretch>
            <a:fillRect/>
          </a:stretch>
        </p:blipFill>
        <p:spPr>
          <a:xfrm>
            <a:off x="5278100" y="620689"/>
            <a:ext cx="6267425" cy="5688632"/>
          </a:xfrm>
          <a:prstGeom prst="rect">
            <a:avLst/>
          </a:prstGeom>
        </p:spPr>
      </p:pic>
    </p:spTree>
    <p:extLst>
      <p:ext uri="{BB962C8B-B14F-4D97-AF65-F5344CB8AC3E}">
        <p14:creationId xmlns:p14="http://schemas.microsoft.com/office/powerpoint/2010/main" val="20950290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2" name="כותרת 1"/>
          <p:cNvSpPr>
            <a:spLocks noGrp="1"/>
          </p:cNvSpPr>
          <p:nvPr>
            <p:ph type="title"/>
          </p:nvPr>
        </p:nvSpPr>
        <p:spPr>
          <a:xfrm>
            <a:off x="117748" y="124714"/>
            <a:ext cx="4517052" cy="1000030"/>
          </a:xfrm>
        </p:spPr>
        <p:txBody>
          <a:bodyPr>
            <a:normAutofit/>
          </a:bodyPr>
          <a:lstStyle/>
          <a:p>
            <a:pPr algn="l" rtl="0"/>
            <a:r>
              <a:rPr lang="en-US" sz="2800" b="1" dirty="0">
                <a:solidFill>
                  <a:schemeClr val="bg1"/>
                </a:solidFill>
                <a:latin typeface="Arial Rounded MT Bold" panose="020F0704030504030204" pitchFamily="34" charset="0"/>
              </a:rPr>
              <a:t>Sentiment Analysis – </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Train, Test, Predict</a:t>
            </a:r>
            <a:endParaRPr lang="he-IL" sz="2800" b="1" dirty="0">
              <a:solidFill>
                <a:schemeClr val="bg1"/>
              </a:solidFill>
              <a:latin typeface="Arial Rounded MT Bold" panose="020F0704030504030204" pitchFamily="34" charset="0"/>
            </a:endParaRP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3" name="מציין מיקום תוכן 2"/>
          <p:cNvSpPr>
            <a:spLocks noGrp="1"/>
          </p:cNvSpPr>
          <p:nvPr>
            <p:ph idx="1"/>
          </p:nvPr>
        </p:nvSpPr>
        <p:spPr>
          <a:xfrm>
            <a:off x="115942" y="1124744"/>
            <a:ext cx="4394294" cy="5472608"/>
          </a:xfrm>
        </p:spPr>
        <p:txBody>
          <a:bodyPr>
            <a:noAutofit/>
          </a:bodyPr>
          <a:lstStyle/>
          <a:p>
            <a:pPr algn="l" rtl="0"/>
            <a:r>
              <a:rPr lang="en-US" sz="2000" dirty="0">
                <a:solidFill>
                  <a:schemeClr val="bg1"/>
                </a:solidFill>
                <a:latin typeface="Arial Rounded MT Bold" panose="020F0704030504030204" pitchFamily="34" charset="0"/>
              </a:rPr>
              <a:t>In this section, we train our model according to the training, and testing sections. </a:t>
            </a:r>
          </a:p>
          <a:p>
            <a:pPr algn="l" rtl="0"/>
            <a:r>
              <a:rPr lang="en-US" sz="2000" dirty="0">
                <a:solidFill>
                  <a:schemeClr val="bg1"/>
                </a:solidFill>
                <a:latin typeface="Arial Rounded MT Bold" panose="020F0704030504030204" pitchFamily="34" charset="0"/>
              </a:rPr>
              <a:t>After we finish to train the model, we make prediction according to the result of the model. </a:t>
            </a:r>
          </a:p>
          <a:p>
            <a:pPr algn="l" rtl="0"/>
            <a:r>
              <a:rPr lang="en-US" sz="2000" dirty="0">
                <a:solidFill>
                  <a:schemeClr val="bg1"/>
                </a:solidFill>
                <a:latin typeface="Arial Rounded MT Bold" panose="020F0704030504030204" pitchFamily="34" charset="0"/>
              </a:rPr>
              <a:t>The output of the model include two things – </a:t>
            </a:r>
          </a:p>
          <a:p>
            <a:pPr lvl="1" algn="l" rtl="0">
              <a:buFont typeface="Courier New" panose="02070309020205020404" pitchFamily="49" charset="0"/>
              <a:buChar char="o"/>
            </a:pPr>
            <a:r>
              <a:rPr lang="en-US" sz="2000" dirty="0">
                <a:solidFill>
                  <a:schemeClr val="bg1"/>
                </a:solidFill>
                <a:latin typeface="Arial Rounded MT Bold" panose="020F0704030504030204" pitchFamily="34" charset="0"/>
              </a:rPr>
              <a:t>The accuracy of the model.</a:t>
            </a:r>
          </a:p>
          <a:p>
            <a:pPr lvl="1" algn="l" rtl="0">
              <a:buFont typeface="Courier New" panose="02070309020205020404" pitchFamily="49" charset="0"/>
              <a:buChar char="o"/>
            </a:pPr>
            <a:r>
              <a:rPr lang="en-US" sz="2000" dirty="0">
                <a:solidFill>
                  <a:schemeClr val="bg1"/>
                </a:solidFill>
                <a:latin typeface="Arial Rounded MT Bold" panose="020F0704030504030204" pitchFamily="34" charset="0"/>
              </a:rPr>
              <a:t>File that include the sentences who labels as Positive sentiment.</a:t>
            </a:r>
          </a:p>
          <a:p>
            <a:pPr lvl="1" algn="l" rtl="0">
              <a:buFont typeface="Courier New" panose="02070309020205020404" pitchFamily="49" charset="0"/>
              <a:buChar char="o"/>
            </a:pPr>
            <a:r>
              <a:rPr lang="en-US" sz="2000" dirty="0">
                <a:solidFill>
                  <a:schemeClr val="bg1"/>
                </a:solidFill>
                <a:latin typeface="Arial Rounded MT Bold" panose="020F0704030504030204" pitchFamily="34" charset="0"/>
              </a:rPr>
              <a:t>File that include the sentences who labels as Negative sentiment. </a:t>
            </a:r>
          </a:p>
          <a:p>
            <a:pPr marL="457063" lvl="1" indent="0" algn="l" rtl="0">
              <a:buNone/>
            </a:pPr>
            <a:endParaRPr lang="en-US" sz="2000" dirty="0">
              <a:solidFill>
                <a:schemeClr val="bg1"/>
              </a:solidFill>
              <a:latin typeface="Arial Rounded MT Bold" panose="020F0704030504030204" pitchFamily="34" charset="0"/>
            </a:endParaRPr>
          </a:p>
          <a:p>
            <a:pPr lvl="1" algn="l" rtl="0">
              <a:buFont typeface="Courier New" panose="02070309020205020404" pitchFamily="49" charset="0"/>
              <a:buChar char="o"/>
            </a:pPr>
            <a:endParaRPr lang="he-IL" sz="1800" dirty="0">
              <a:solidFill>
                <a:schemeClr val="bg1"/>
              </a:solidFill>
              <a:latin typeface="Arial Rounded MT Bold" panose="020F0704030504030204" pitchFamily="34" charset="0"/>
            </a:endParaRPr>
          </a:p>
        </p:txBody>
      </p:sp>
      <p:pic>
        <p:nvPicPr>
          <p:cNvPr id="6" name="תמונה 5" descr="תמונה שמכילה צילום מסך&#10;&#10;התיאור נוצר באופן אוטומטי">
            <a:extLst>
              <a:ext uri="{FF2B5EF4-FFF2-40B4-BE49-F238E27FC236}">
                <a16:creationId xmlns:a16="http://schemas.microsoft.com/office/drawing/2014/main" id="{6F3163FC-D3D1-41DC-B135-250A85C358D3}"/>
              </a:ext>
            </a:extLst>
          </p:cNvPr>
          <p:cNvPicPr>
            <a:picLocks noChangeAspect="1"/>
          </p:cNvPicPr>
          <p:nvPr/>
        </p:nvPicPr>
        <p:blipFill>
          <a:blip r:embed="rId5"/>
          <a:stretch>
            <a:fillRect/>
          </a:stretch>
        </p:blipFill>
        <p:spPr>
          <a:xfrm>
            <a:off x="5320421" y="1772816"/>
            <a:ext cx="6267425" cy="3312368"/>
          </a:xfrm>
          <a:prstGeom prst="rect">
            <a:avLst/>
          </a:prstGeom>
        </p:spPr>
      </p:pic>
    </p:spTree>
    <p:extLst>
      <p:ext uri="{BB962C8B-B14F-4D97-AF65-F5344CB8AC3E}">
        <p14:creationId xmlns:p14="http://schemas.microsoft.com/office/powerpoint/2010/main" val="395849392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2" name="כותרת 1"/>
          <p:cNvSpPr>
            <a:spLocks noGrp="1"/>
          </p:cNvSpPr>
          <p:nvPr>
            <p:ph type="title"/>
          </p:nvPr>
        </p:nvSpPr>
        <p:spPr>
          <a:xfrm>
            <a:off x="304374" y="124714"/>
            <a:ext cx="3989838" cy="1648102"/>
          </a:xfrm>
        </p:spPr>
        <p:txBody>
          <a:bodyPr>
            <a:normAutofit/>
          </a:bodyPr>
          <a:lstStyle/>
          <a:p>
            <a:pPr algn="ctr" rtl="0"/>
            <a:r>
              <a:rPr lang="en-US" sz="3600" b="1" dirty="0">
                <a:solidFill>
                  <a:schemeClr val="bg1"/>
                </a:solidFill>
                <a:latin typeface="Arial Rounded MT Bold" panose="020F0704030504030204" pitchFamily="34" charset="0"/>
              </a:rPr>
              <a:t>Sentiment Analysis – </a:t>
            </a:r>
            <a:br>
              <a:rPr lang="en-US" sz="3600" b="1" dirty="0">
                <a:solidFill>
                  <a:schemeClr val="bg1"/>
                </a:solidFill>
                <a:latin typeface="Arial Rounded MT Bold" panose="020F0704030504030204" pitchFamily="34" charset="0"/>
              </a:rPr>
            </a:br>
            <a:r>
              <a:rPr lang="en-US" sz="3600" b="1" dirty="0">
                <a:solidFill>
                  <a:schemeClr val="bg1"/>
                </a:solidFill>
                <a:latin typeface="Arial Rounded MT Bold" panose="020F0704030504030204" pitchFamily="34" charset="0"/>
              </a:rPr>
              <a:t>output files</a:t>
            </a:r>
            <a:endParaRPr lang="he-IL" sz="3600" b="1" dirty="0">
              <a:solidFill>
                <a:schemeClr val="bg1"/>
              </a:solidFill>
              <a:latin typeface="Arial Rounded MT Bold" panose="020F0704030504030204" pitchFamily="34" charset="0"/>
            </a:endParaRPr>
          </a:p>
        </p:txBody>
      </p:sp>
      <p:pic>
        <p:nvPicPr>
          <p:cNvPr id="16" name="Picture 1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3" name="מציין מיקום תוכן 2"/>
          <p:cNvSpPr>
            <a:spLocks noGrp="1"/>
          </p:cNvSpPr>
          <p:nvPr>
            <p:ph idx="1"/>
          </p:nvPr>
        </p:nvSpPr>
        <p:spPr>
          <a:xfrm>
            <a:off x="304374" y="1854835"/>
            <a:ext cx="3989838" cy="4878451"/>
          </a:xfrm>
        </p:spPr>
        <p:txBody>
          <a:bodyPr>
            <a:normAutofit/>
          </a:bodyPr>
          <a:lstStyle/>
          <a:p>
            <a:pPr algn="l" rtl="0"/>
            <a:r>
              <a:rPr lang="en-US" sz="2000" dirty="0">
                <a:solidFill>
                  <a:schemeClr val="bg1"/>
                </a:solidFill>
                <a:latin typeface="Arial Rounded MT Bold" panose="020F0704030504030204" pitchFamily="34" charset="0"/>
              </a:rPr>
              <a:t>In this section, as we mentioned before, we create two files – </a:t>
            </a:r>
          </a:p>
          <a:p>
            <a:pPr lvl="1" algn="l" rtl="0">
              <a:buFont typeface="Courier New" panose="02070309020205020404" pitchFamily="49" charset="0"/>
              <a:buChar char="o"/>
            </a:pPr>
            <a:r>
              <a:rPr lang="en-US" sz="2000" dirty="0">
                <a:solidFill>
                  <a:schemeClr val="bg1"/>
                </a:solidFill>
                <a:latin typeface="Arial Rounded MT Bold" panose="020F0704030504030204" pitchFamily="34" charset="0"/>
              </a:rPr>
              <a:t>First file include all the sentences that labels as Positive sentiment by the model.</a:t>
            </a:r>
          </a:p>
          <a:p>
            <a:pPr lvl="1" algn="l" rtl="0">
              <a:buFont typeface="Courier New" panose="02070309020205020404" pitchFamily="49" charset="0"/>
              <a:buChar char="o"/>
            </a:pPr>
            <a:r>
              <a:rPr lang="en-US" sz="2000" dirty="0">
                <a:solidFill>
                  <a:schemeClr val="bg1"/>
                </a:solidFill>
                <a:latin typeface="Arial Rounded MT Bold" panose="020F0704030504030204" pitchFamily="34" charset="0"/>
              </a:rPr>
              <a:t>Second file include all the sentences that labels as Negative sentiment by the model. </a:t>
            </a:r>
          </a:p>
          <a:p>
            <a:pPr marL="457063" lvl="1" indent="0" algn="l" rtl="0">
              <a:buNone/>
            </a:pPr>
            <a:endParaRPr lang="en-US" sz="2000" dirty="0">
              <a:solidFill>
                <a:schemeClr val="bg1"/>
              </a:solidFill>
              <a:latin typeface="Arial Rounded MT Bold" panose="020F0704030504030204" pitchFamily="34" charset="0"/>
            </a:endParaRPr>
          </a:p>
          <a:p>
            <a:pPr lvl="1" algn="l" rtl="0">
              <a:buFont typeface="Courier New" panose="02070309020205020404" pitchFamily="49" charset="0"/>
              <a:buChar char="o"/>
            </a:pPr>
            <a:endParaRPr lang="he-IL" sz="2000" dirty="0">
              <a:solidFill>
                <a:schemeClr val="bg1"/>
              </a:solidFill>
              <a:latin typeface="Arial Rounded MT Bold" panose="020F0704030504030204" pitchFamily="34" charset="0"/>
            </a:endParaRPr>
          </a:p>
        </p:txBody>
      </p:sp>
      <p:pic>
        <p:nvPicPr>
          <p:cNvPr id="5" name="תמונה 4">
            <a:extLst>
              <a:ext uri="{FF2B5EF4-FFF2-40B4-BE49-F238E27FC236}">
                <a16:creationId xmlns:a16="http://schemas.microsoft.com/office/drawing/2014/main" id="{FC191334-685D-4A2A-93E7-BADBFADE454D}"/>
              </a:ext>
            </a:extLst>
          </p:cNvPr>
          <p:cNvPicPr>
            <a:picLocks noChangeAspect="1"/>
          </p:cNvPicPr>
          <p:nvPr/>
        </p:nvPicPr>
        <p:blipFill>
          <a:blip r:embed="rId5"/>
          <a:stretch>
            <a:fillRect/>
          </a:stretch>
        </p:blipFill>
        <p:spPr>
          <a:xfrm>
            <a:off x="5278100" y="764373"/>
            <a:ext cx="6267425" cy="5205730"/>
          </a:xfrm>
          <a:prstGeom prst="rect">
            <a:avLst/>
          </a:prstGeom>
        </p:spPr>
      </p:pic>
    </p:spTree>
    <p:extLst>
      <p:ext uri="{BB962C8B-B14F-4D97-AF65-F5344CB8AC3E}">
        <p14:creationId xmlns:p14="http://schemas.microsoft.com/office/powerpoint/2010/main" val="282014638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374" y="124714"/>
            <a:ext cx="11550678" cy="784006"/>
          </a:xfrm>
        </p:spPr>
        <p:txBody>
          <a:bodyPr>
            <a:normAutofit/>
          </a:bodyPr>
          <a:lstStyle/>
          <a:p>
            <a:pPr algn="ctr" rtl="0"/>
            <a:r>
              <a:rPr lang="en-US" sz="3600" b="1" dirty="0">
                <a:latin typeface="Arial Rounded MT Bold" panose="020F0704030504030204" pitchFamily="34" charset="0"/>
              </a:rPr>
              <a:t>Sentiment Analysis – output files</a:t>
            </a:r>
            <a:endParaRPr lang="he-IL" sz="3600" b="1" dirty="0">
              <a:latin typeface="Arial Rounded MT Bold" panose="020F0704030504030204" pitchFamily="34" charset="0"/>
            </a:endParaRPr>
          </a:p>
        </p:txBody>
      </p:sp>
      <p:sp>
        <p:nvSpPr>
          <p:cNvPr id="3" name="מציין מיקום תוכן 2"/>
          <p:cNvSpPr>
            <a:spLocks noGrp="1"/>
          </p:cNvSpPr>
          <p:nvPr>
            <p:ph idx="1"/>
          </p:nvPr>
        </p:nvSpPr>
        <p:spPr>
          <a:xfrm>
            <a:off x="1194668" y="6091596"/>
            <a:ext cx="3312368" cy="360040"/>
          </a:xfrm>
        </p:spPr>
        <p:txBody>
          <a:bodyPr>
            <a:normAutofit lnSpcReduction="10000"/>
          </a:bodyPr>
          <a:lstStyle/>
          <a:p>
            <a:pPr marL="0" lvl="1" indent="0" algn="l" rtl="0">
              <a:buNone/>
            </a:pPr>
            <a:r>
              <a:rPr lang="en-US" sz="2000" dirty="0">
                <a:solidFill>
                  <a:srgbClr val="FF0000"/>
                </a:solidFill>
                <a:latin typeface="Arial Rounded MT Bold" panose="020F0704030504030204" pitchFamily="34" charset="0"/>
              </a:rPr>
              <a:t>Negative Sentiment File</a:t>
            </a:r>
            <a:endParaRPr lang="he-IL" sz="2000" dirty="0">
              <a:solidFill>
                <a:srgbClr val="FF0000"/>
              </a:solidFill>
              <a:latin typeface="Arial Rounded MT Bold" panose="020F0704030504030204" pitchFamily="34" charset="0"/>
            </a:endParaRPr>
          </a:p>
        </p:txBody>
      </p:sp>
      <p:pic>
        <p:nvPicPr>
          <p:cNvPr id="4" name="תמונה 3">
            <a:extLst>
              <a:ext uri="{FF2B5EF4-FFF2-40B4-BE49-F238E27FC236}">
                <a16:creationId xmlns:a16="http://schemas.microsoft.com/office/drawing/2014/main" id="{D361A21F-CF57-43EF-A8B6-34216A18B439}"/>
              </a:ext>
            </a:extLst>
          </p:cNvPr>
          <p:cNvPicPr>
            <a:picLocks noChangeAspect="1"/>
          </p:cNvPicPr>
          <p:nvPr/>
        </p:nvPicPr>
        <p:blipFill rotWithShape="1">
          <a:blip r:embed="rId3"/>
          <a:srcRect r="739"/>
          <a:stretch/>
        </p:blipFill>
        <p:spPr>
          <a:xfrm>
            <a:off x="0" y="908720"/>
            <a:ext cx="6120680" cy="5040560"/>
          </a:xfrm>
          <a:prstGeom prst="rect">
            <a:avLst/>
          </a:prstGeom>
        </p:spPr>
      </p:pic>
      <p:pic>
        <p:nvPicPr>
          <p:cNvPr id="6" name="תמונה 5">
            <a:extLst>
              <a:ext uri="{FF2B5EF4-FFF2-40B4-BE49-F238E27FC236}">
                <a16:creationId xmlns:a16="http://schemas.microsoft.com/office/drawing/2014/main" id="{178525F6-CC5A-4528-BA1F-5B2629E81535}"/>
              </a:ext>
            </a:extLst>
          </p:cNvPr>
          <p:cNvPicPr>
            <a:picLocks noChangeAspect="1"/>
          </p:cNvPicPr>
          <p:nvPr/>
        </p:nvPicPr>
        <p:blipFill>
          <a:blip r:embed="rId4"/>
          <a:stretch>
            <a:fillRect/>
          </a:stretch>
        </p:blipFill>
        <p:spPr>
          <a:xfrm>
            <a:off x="6120680" y="908720"/>
            <a:ext cx="6068145" cy="5040560"/>
          </a:xfrm>
          <a:prstGeom prst="rect">
            <a:avLst/>
          </a:prstGeom>
        </p:spPr>
      </p:pic>
      <p:sp>
        <p:nvSpPr>
          <p:cNvPr id="20" name="מציין מיקום תוכן 2">
            <a:extLst>
              <a:ext uri="{FF2B5EF4-FFF2-40B4-BE49-F238E27FC236}">
                <a16:creationId xmlns:a16="http://schemas.microsoft.com/office/drawing/2014/main" id="{8DDEC262-F353-4BCB-A37E-5191546292A3}"/>
              </a:ext>
            </a:extLst>
          </p:cNvPr>
          <p:cNvSpPr txBox="1">
            <a:spLocks/>
          </p:cNvSpPr>
          <p:nvPr/>
        </p:nvSpPr>
        <p:spPr>
          <a:xfrm>
            <a:off x="8027129" y="6091596"/>
            <a:ext cx="2967028" cy="360040"/>
          </a:xfrm>
          <a:prstGeom prst="rect">
            <a:avLst/>
          </a:prstGeom>
        </p:spPr>
        <p:txBody>
          <a:bodyPr vert="horz" lIns="91440" tIns="45720" rIns="91440" bIns="45720" rtlCol="0">
            <a:normAutofit fontScale="92500"/>
          </a:bodyPr>
          <a:lstStyle>
            <a:lvl1pPr marL="228531" indent="-228531" algn="r" defTabSz="914126" rtl="1"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r" defTabSz="914126" rtl="1"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r" defTabSz="914126" rtl="1"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lvl="1" indent="0" algn="l" rtl="0">
              <a:buFont typeface="Arial" panose="020B0604020202020204" pitchFamily="34" charset="0"/>
              <a:buNone/>
            </a:pPr>
            <a:r>
              <a:rPr lang="en-US" sz="2000" dirty="0">
                <a:solidFill>
                  <a:srgbClr val="00B050"/>
                </a:solidFill>
                <a:latin typeface="Arial Rounded MT Bold" panose="020F0704030504030204" pitchFamily="34" charset="0"/>
              </a:rPr>
              <a:t>Positive Sentiment File</a:t>
            </a:r>
            <a:endParaRPr lang="he-IL" sz="2000"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15096794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3" name="Rectangle 7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5" name="Picture 7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13" name="כותרת 12"/>
          <p:cNvSpPr>
            <a:spLocks noGrp="1"/>
          </p:cNvSpPr>
          <p:nvPr>
            <p:ph type="title"/>
          </p:nvPr>
        </p:nvSpPr>
        <p:spPr>
          <a:xfrm>
            <a:off x="305043" y="211240"/>
            <a:ext cx="3686457" cy="985512"/>
          </a:xfrm>
        </p:spPr>
        <p:txBody>
          <a:bodyPr vert="horz" lIns="91440" tIns="45720" rIns="91440" bIns="45720" rtlCol="0" anchor="ctr">
            <a:normAutofit fontScale="90000"/>
          </a:bodyPr>
          <a:lstStyle/>
          <a:p>
            <a:pPr algn="ctr" defTabSz="914400" rtl="0"/>
            <a:r>
              <a:rPr lang="en-US" sz="3600" b="1" kern="1200" cap="all" baseline="0" dirty="0">
                <a:solidFill>
                  <a:schemeClr val="bg1"/>
                </a:solidFill>
                <a:latin typeface="Arial Rounded MT Bold" panose="020F0704030504030204" pitchFamily="34" charset="0"/>
              </a:rPr>
              <a:t>What is Deep Learning ?</a:t>
            </a:r>
          </a:p>
        </p:txBody>
      </p:sp>
      <p:pic>
        <p:nvPicPr>
          <p:cNvPr id="77" name="Picture 7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3" name="TextBox 2"/>
          <p:cNvSpPr txBox="1"/>
          <p:nvPr/>
        </p:nvSpPr>
        <p:spPr>
          <a:xfrm>
            <a:off x="305043" y="1196752"/>
            <a:ext cx="3686457" cy="5450008"/>
          </a:xfrm>
          <a:prstGeom prst="rect">
            <a:avLst/>
          </a:prstGeom>
        </p:spPr>
        <p:txBody>
          <a:bodyPr vert="horz" lIns="91440" tIns="45720" rIns="91440" bIns="45720" rtlCol="0">
            <a:normAutofit/>
          </a:bodyPr>
          <a:lstStyle/>
          <a:p>
            <a:pPr marL="342900" indent="-228600" defTabSz="914400">
              <a:lnSpc>
                <a:spcPct val="90000"/>
              </a:lnSpc>
              <a:spcAft>
                <a:spcPts val="600"/>
              </a:spcAft>
              <a:buFont typeface="Arial" panose="020B0604020202020204" pitchFamily="34" charset="0"/>
              <a:buChar char="•"/>
            </a:pPr>
            <a:r>
              <a:rPr lang="en-US" dirty="0">
                <a:solidFill>
                  <a:schemeClr val="bg1"/>
                </a:solidFill>
                <a:latin typeface="Arial Rounded MT Bold" panose="020F0704030504030204" pitchFamily="34" charset="0"/>
              </a:rPr>
              <a:t>Deep Learning is a subfield of machine learning concerned with algorithms inspired by the structure and function of the brain called artificial neural networks. </a:t>
            </a:r>
          </a:p>
          <a:p>
            <a:pPr indent="-228600" defTabSz="914400">
              <a:lnSpc>
                <a:spcPct val="90000"/>
              </a:lnSpc>
              <a:spcAft>
                <a:spcPts val="600"/>
              </a:spcAft>
              <a:buFont typeface="Arial" panose="020B0604020202020204" pitchFamily="34" charset="0"/>
              <a:buChar char="•"/>
            </a:pPr>
            <a:endParaRPr lang="en-US" dirty="0">
              <a:solidFill>
                <a:schemeClr val="bg1"/>
              </a:solidFill>
              <a:latin typeface="Arial Rounded MT Bold" panose="020F0704030504030204" pitchFamily="34" charset="0"/>
            </a:endParaRPr>
          </a:p>
          <a:p>
            <a:pPr marL="342900" indent="-228600" defTabSz="914400">
              <a:lnSpc>
                <a:spcPct val="90000"/>
              </a:lnSpc>
              <a:spcAft>
                <a:spcPts val="600"/>
              </a:spcAft>
              <a:buFont typeface="Arial" panose="020B0604020202020204" pitchFamily="34" charset="0"/>
              <a:buChar char="•"/>
            </a:pPr>
            <a:r>
              <a:rPr lang="en-US" dirty="0">
                <a:solidFill>
                  <a:schemeClr val="bg1"/>
                </a:solidFill>
                <a:latin typeface="Arial Rounded MT Bold" panose="020F0704030504030204" pitchFamily="34" charset="0"/>
              </a:rPr>
              <a:t>There are different types of DL models. The main of them are - </a:t>
            </a:r>
          </a:p>
          <a:p>
            <a:pPr marL="800100" lvl="1" indent="-228600" defTabSz="914400">
              <a:lnSpc>
                <a:spcPct val="90000"/>
              </a:lnSpc>
              <a:spcAft>
                <a:spcPts val="600"/>
              </a:spcAft>
              <a:buFont typeface="Arial" panose="020B0604020202020204" pitchFamily="34" charset="0"/>
              <a:buChar char="•"/>
            </a:pPr>
            <a:r>
              <a:rPr lang="en-US" dirty="0">
                <a:solidFill>
                  <a:schemeClr val="bg1"/>
                </a:solidFill>
                <a:latin typeface="Arial Rounded MT Bold" panose="020F0704030504030204" pitchFamily="34" charset="0"/>
              </a:rPr>
              <a:t>Convolutional Neural Network.</a:t>
            </a:r>
          </a:p>
          <a:p>
            <a:pPr marL="800100" lvl="1" indent="-228600" defTabSz="914400">
              <a:lnSpc>
                <a:spcPct val="90000"/>
              </a:lnSpc>
              <a:spcAft>
                <a:spcPts val="600"/>
              </a:spcAft>
              <a:buFont typeface="Arial" panose="020B0604020202020204" pitchFamily="34" charset="0"/>
              <a:buChar char="•"/>
            </a:pPr>
            <a:r>
              <a:rPr lang="en-US" dirty="0">
                <a:solidFill>
                  <a:schemeClr val="bg1"/>
                </a:solidFill>
                <a:latin typeface="Arial Rounded MT Bold" panose="020F0704030504030204" pitchFamily="34" charset="0"/>
              </a:rPr>
              <a:t>Recurrent Neural Networks (RNN).</a:t>
            </a:r>
          </a:p>
          <a:p>
            <a:pPr marL="800100" lvl="1" indent="-228600" defTabSz="914400">
              <a:lnSpc>
                <a:spcPct val="90000"/>
              </a:lnSpc>
              <a:spcAft>
                <a:spcPts val="600"/>
              </a:spcAft>
              <a:buFont typeface="Arial" panose="020B0604020202020204" pitchFamily="34" charset="0"/>
              <a:buChar char="•"/>
            </a:pPr>
            <a:r>
              <a:rPr lang="en-US" dirty="0">
                <a:solidFill>
                  <a:schemeClr val="bg1"/>
                </a:solidFill>
                <a:latin typeface="Arial Rounded MT Bold" panose="020F0704030504030204" pitchFamily="34" charset="0"/>
              </a:rPr>
              <a:t>Long Short-Term Memory (LSTM).</a:t>
            </a:r>
          </a:p>
          <a:p>
            <a:pPr marL="800100" lvl="1" indent="-228600" defTabSz="914400">
              <a:lnSpc>
                <a:spcPct val="90000"/>
              </a:lnSpc>
              <a:spcAft>
                <a:spcPts val="600"/>
              </a:spcAft>
              <a:buFont typeface="Arial" panose="020B0604020202020204" pitchFamily="34" charset="0"/>
              <a:buChar char="•"/>
            </a:pPr>
            <a:r>
              <a:rPr lang="en-US" dirty="0">
                <a:solidFill>
                  <a:schemeClr val="bg1"/>
                </a:solidFill>
                <a:latin typeface="Arial Rounded MT Bold" panose="020F0704030504030204" pitchFamily="34" charset="0"/>
              </a:rPr>
              <a:t>Restricted Boltzmann Machine (RBM).</a:t>
            </a:r>
            <a:r>
              <a:rPr lang="en-US" sz="1200" dirty="0">
                <a:solidFill>
                  <a:schemeClr val="bg1"/>
                </a:solidFill>
              </a:rPr>
              <a:t>	</a:t>
            </a:r>
          </a:p>
        </p:txBody>
      </p:sp>
      <p:pic>
        <p:nvPicPr>
          <p:cNvPr id="1026" name="Picture 2" descr="×ª××¦××ª ×ª××× × ×¢×××¨ âªDeep Learningâ¬â">
            <a:extLst>
              <a:ext uri="{FF2B5EF4-FFF2-40B4-BE49-F238E27FC236}">
                <a16:creationId xmlns:a16="http://schemas.microsoft.com/office/drawing/2014/main" id="{E49D47E9-55DF-4F25-BFB2-10494F5090E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78100" y="2253858"/>
            <a:ext cx="6267425" cy="235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2159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pic>
        <p:nvPicPr>
          <p:cNvPr id="73" name="Picture 7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75" name="Rectangle 74">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4712" y="-1"/>
            <a:ext cx="4244113"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989218-D5C5-495D-95CA-0999C07F5253}"/>
              </a:ext>
            </a:extLst>
          </p:cNvPr>
          <p:cNvSpPr txBox="1"/>
          <p:nvPr/>
        </p:nvSpPr>
        <p:spPr>
          <a:xfrm>
            <a:off x="8264667" y="2060849"/>
            <a:ext cx="3300121" cy="1944216"/>
          </a:xfrm>
          <a:prstGeom prst="rect">
            <a:avLst/>
          </a:prstGeom>
          <a:noFill/>
          <a:ln w="19050">
            <a:noFill/>
            <a:prstDash val="dash"/>
          </a:ln>
        </p:spPr>
        <p:txBody>
          <a:bodyPr vert="horz" lIns="91440" tIns="45720" rIns="91440" bIns="45720" rtlCol="0" anchor="b">
            <a:normAutofit lnSpcReduction="10000"/>
          </a:bodyPr>
          <a:lstStyle/>
          <a:p>
            <a:pPr defTabSz="914400">
              <a:lnSpc>
                <a:spcPct val="90000"/>
              </a:lnSpc>
              <a:spcBef>
                <a:spcPct val="0"/>
              </a:spcBef>
              <a:spcAft>
                <a:spcPts val="600"/>
              </a:spcAft>
            </a:pPr>
            <a:r>
              <a:rPr lang="en-US" sz="4800" cap="all" dirty="0">
                <a:solidFill>
                  <a:schemeClr val="bg1"/>
                </a:solidFill>
                <a:latin typeface="+mj-lt"/>
                <a:ea typeface="+mj-ea"/>
                <a:cs typeface="+mj-cs"/>
              </a:rPr>
              <a:t>Thanks Din, Aviv, roni </a:t>
            </a:r>
            <a:r>
              <a:rPr lang="en-US" sz="4800" cap="all" dirty="0">
                <a:solidFill>
                  <a:schemeClr val="bg1"/>
                </a:solidFill>
                <a:latin typeface="+mj-lt"/>
                <a:ea typeface="+mj-ea"/>
                <a:cs typeface="+mj-cs"/>
                <a:sym typeface="Wingdings" panose="05000000000000000000" pitchFamily="2" charset="2"/>
              </a:rPr>
              <a:t></a:t>
            </a:r>
            <a:endParaRPr lang="en-US" sz="4800" cap="all" dirty="0">
              <a:solidFill>
                <a:schemeClr val="bg1"/>
              </a:solidFill>
              <a:latin typeface="+mj-lt"/>
              <a:ea typeface="+mj-ea"/>
              <a:cs typeface="+mj-cs"/>
            </a:endParaRPr>
          </a:p>
        </p:txBody>
      </p:sp>
      <p:pic>
        <p:nvPicPr>
          <p:cNvPr id="77" name="Picture 76">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79" name="Rectangle 78">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4471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70" y="643464"/>
            <a:ext cx="6637085"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ª××× × ×§×©××¨×">
            <a:extLst>
              <a:ext uri="{FF2B5EF4-FFF2-40B4-BE49-F238E27FC236}">
                <a16:creationId xmlns:a16="http://schemas.microsoft.com/office/drawing/2014/main" id="{8AAAF867-DD41-4A74-8337-50F9412124D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tretch>
            <a:fillRect/>
          </a:stretch>
        </p:blipFill>
        <p:spPr bwMode="auto">
          <a:xfrm>
            <a:off x="1292663" y="1427213"/>
            <a:ext cx="5338099" cy="400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38852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4" name="תיבת טקסט 3">
            <a:extLst>
              <a:ext uri="{FF2B5EF4-FFF2-40B4-BE49-F238E27FC236}">
                <a16:creationId xmlns:a16="http://schemas.microsoft.com/office/drawing/2014/main" id="{9A16420F-8342-4779-85BF-3F0894DC37BD}"/>
              </a:ext>
            </a:extLst>
          </p:cNvPr>
          <p:cNvSpPr txBox="1"/>
          <p:nvPr/>
        </p:nvSpPr>
        <p:spPr>
          <a:xfrm>
            <a:off x="305044" y="224720"/>
            <a:ext cx="3909820" cy="911929"/>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kern="1200" cap="all" baseline="0" dirty="0">
                <a:solidFill>
                  <a:schemeClr val="bg1"/>
                </a:solidFill>
                <a:latin typeface="Arial Rounded MT Bold" panose="020F0704030504030204" pitchFamily="34" charset="0"/>
                <a:ea typeface="+mj-ea"/>
                <a:cs typeface="+mj-cs"/>
              </a:rPr>
              <a:t>What is RNN ?</a:t>
            </a:r>
          </a:p>
        </p:txBody>
      </p:sp>
      <p:pic>
        <p:nvPicPr>
          <p:cNvPr id="16" name="Picture 1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5" name="תיבת טקסט 4">
            <a:extLst>
              <a:ext uri="{FF2B5EF4-FFF2-40B4-BE49-F238E27FC236}">
                <a16:creationId xmlns:a16="http://schemas.microsoft.com/office/drawing/2014/main" id="{2C2285D8-D7F0-47B9-ACFE-16C994E6B70E}"/>
              </a:ext>
            </a:extLst>
          </p:cNvPr>
          <p:cNvSpPr txBox="1"/>
          <p:nvPr/>
        </p:nvSpPr>
        <p:spPr>
          <a:xfrm>
            <a:off x="305043" y="1176689"/>
            <a:ext cx="4133185" cy="5416551"/>
          </a:xfrm>
          <a:prstGeom prst="rect">
            <a:avLst/>
          </a:prstGeom>
        </p:spPr>
        <p:txBody>
          <a:bodyPr vert="horz" lIns="91440" tIns="45720" rIns="91440" bIns="45720" rtlCol="0">
            <a:noAutofit/>
          </a:bodyPr>
          <a:lstStyle/>
          <a:p>
            <a:pPr marL="285750" indent="-228600" defTabSz="914400">
              <a:lnSpc>
                <a:spcPct val="90000"/>
              </a:lnSpc>
              <a:spcAft>
                <a:spcPts val="600"/>
              </a:spcAft>
              <a:buFont typeface="Arial" panose="020B0604020202020204" pitchFamily="34" charset="0"/>
              <a:buChar char="•"/>
            </a:pPr>
            <a:r>
              <a:rPr lang="en-US" sz="2000" dirty="0">
                <a:solidFill>
                  <a:schemeClr val="bg1"/>
                </a:solidFill>
                <a:latin typeface="Arial Rounded MT Bold" panose="020F0704030504030204" pitchFamily="34" charset="0"/>
              </a:rPr>
              <a:t>Recurrent neural network (RNN) is a type of deep learning model that is mostly used for analysis of sequential data (time series data prediction).</a:t>
            </a:r>
          </a:p>
          <a:p>
            <a:pPr indent="-228600" defTabSz="914400">
              <a:lnSpc>
                <a:spcPct val="90000"/>
              </a:lnSpc>
              <a:spcAft>
                <a:spcPts val="600"/>
              </a:spcAft>
              <a:buFont typeface="Arial" panose="020B0604020202020204" pitchFamily="34" charset="0"/>
              <a:buChar char="•"/>
            </a:pPr>
            <a:endParaRPr lang="en-US" sz="2000" dirty="0">
              <a:solidFill>
                <a:schemeClr val="bg1"/>
              </a:solidFill>
              <a:latin typeface="Arial Rounded MT Bold" panose="020F0704030504030204" pitchFamily="34" charset="0"/>
            </a:endParaRPr>
          </a:p>
          <a:p>
            <a:pPr marL="285750" indent="-228600" defTabSz="914400">
              <a:lnSpc>
                <a:spcPct val="90000"/>
              </a:lnSpc>
              <a:spcAft>
                <a:spcPts val="600"/>
              </a:spcAft>
              <a:buFont typeface="Arial" panose="020B0604020202020204" pitchFamily="34" charset="0"/>
              <a:buChar char="•"/>
            </a:pPr>
            <a:r>
              <a:rPr lang="en-US" sz="2000" dirty="0">
                <a:solidFill>
                  <a:schemeClr val="bg1"/>
                </a:solidFill>
                <a:latin typeface="Arial Rounded MT Bold" panose="020F0704030504030204" pitchFamily="34" charset="0"/>
              </a:rPr>
              <a:t>There are different application areas that are used: Language model, neural machine translation, music generation, time series prediction, financial prediction, etc.</a:t>
            </a:r>
          </a:p>
          <a:p>
            <a:pPr indent="-228600" defTabSz="914400">
              <a:lnSpc>
                <a:spcPct val="90000"/>
              </a:lnSpc>
              <a:spcAft>
                <a:spcPts val="600"/>
              </a:spcAft>
              <a:buFont typeface="Arial" panose="020B0604020202020204" pitchFamily="34" charset="0"/>
              <a:buChar char="•"/>
            </a:pPr>
            <a:endParaRPr lang="en-US" sz="2000" dirty="0">
              <a:solidFill>
                <a:schemeClr val="bg1"/>
              </a:solidFill>
              <a:latin typeface="Arial Rounded MT Bold" panose="020F0704030504030204" pitchFamily="34" charset="0"/>
            </a:endParaRPr>
          </a:p>
          <a:p>
            <a:pPr marL="285750" indent="-228600" defTabSz="914400">
              <a:lnSpc>
                <a:spcPct val="90000"/>
              </a:lnSpc>
              <a:spcAft>
                <a:spcPts val="600"/>
              </a:spcAft>
              <a:buFont typeface="Arial" panose="020B0604020202020204" pitchFamily="34" charset="0"/>
              <a:buChar char="•"/>
            </a:pPr>
            <a:r>
              <a:rPr lang="en-US" sz="2000" dirty="0">
                <a:solidFill>
                  <a:schemeClr val="bg1"/>
                </a:solidFill>
                <a:latin typeface="Arial Rounded MT Bold" panose="020F0704030504030204" pitchFamily="34" charset="0"/>
              </a:rPr>
              <a:t>The aim of this implementation is to help to learn structure of basic RNN.</a:t>
            </a:r>
            <a:br>
              <a:rPr lang="en-US" sz="2000" dirty="0">
                <a:solidFill>
                  <a:schemeClr val="bg1"/>
                </a:solidFill>
                <a:latin typeface="Arial Rounded MT Bold" panose="020F0704030504030204" pitchFamily="34" charset="0"/>
              </a:rPr>
            </a:br>
            <a:endParaRPr lang="en-US" sz="2000" dirty="0">
              <a:solidFill>
                <a:schemeClr val="bg1"/>
              </a:solidFill>
              <a:latin typeface="Arial Rounded MT Bold" panose="020F0704030504030204" pitchFamily="34" charset="0"/>
            </a:endParaRPr>
          </a:p>
        </p:txBody>
      </p:sp>
      <p:pic>
        <p:nvPicPr>
          <p:cNvPr id="2" name="תמונה 1">
            <a:extLst>
              <a:ext uri="{FF2B5EF4-FFF2-40B4-BE49-F238E27FC236}">
                <a16:creationId xmlns:a16="http://schemas.microsoft.com/office/drawing/2014/main" id="{EBE696A9-AB13-41EE-91A0-4B2A84F0D7A9}"/>
              </a:ext>
            </a:extLst>
          </p:cNvPr>
          <p:cNvPicPr>
            <a:picLocks noChangeAspect="1"/>
          </p:cNvPicPr>
          <p:nvPr/>
        </p:nvPicPr>
        <p:blipFill>
          <a:blip r:embed="rId5"/>
          <a:stretch>
            <a:fillRect/>
          </a:stretch>
        </p:blipFill>
        <p:spPr>
          <a:xfrm>
            <a:off x="5278100" y="1948321"/>
            <a:ext cx="6267425" cy="2961357"/>
          </a:xfrm>
          <a:prstGeom prst="rect">
            <a:avLst/>
          </a:prstGeom>
        </p:spPr>
      </p:pic>
    </p:spTree>
    <p:extLst>
      <p:ext uri="{BB962C8B-B14F-4D97-AF65-F5344CB8AC3E}">
        <p14:creationId xmlns:p14="http://schemas.microsoft.com/office/powerpoint/2010/main" val="160587143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3" name="Rectangle 7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5" name="Picture 7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4" name="תיבת טקסט 3">
            <a:extLst>
              <a:ext uri="{FF2B5EF4-FFF2-40B4-BE49-F238E27FC236}">
                <a16:creationId xmlns:a16="http://schemas.microsoft.com/office/drawing/2014/main" id="{9A5F906B-FC79-4F98-9048-35FB8F1BBE1D}"/>
              </a:ext>
            </a:extLst>
          </p:cNvPr>
          <p:cNvSpPr txBox="1"/>
          <p:nvPr/>
        </p:nvSpPr>
        <p:spPr>
          <a:xfrm>
            <a:off x="189757" y="228756"/>
            <a:ext cx="3970871" cy="98393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b="1" kern="1200" cap="all" baseline="0" dirty="0">
                <a:solidFill>
                  <a:schemeClr val="bg1"/>
                </a:solidFill>
                <a:latin typeface="Arial Rounded MT Bold" panose="020F0704030504030204" pitchFamily="34" charset="0"/>
                <a:ea typeface="+mj-ea"/>
                <a:cs typeface="+mj-cs"/>
              </a:rPr>
              <a:t>What is LSTM?</a:t>
            </a:r>
          </a:p>
        </p:txBody>
      </p:sp>
      <p:pic>
        <p:nvPicPr>
          <p:cNvPr id="77" name="Picture 7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5" name="תיבת טקסט 4">
            <a:extLst>
              <a:ext uri="{FF2B5EF4-FFF2-40B4-BE49-F238E27FC236}">
                <a16:creationId xmlns:a16="http://schemas.microsoft.com/office/drawing/2014/main" id="{772BC8C5-01DF-49EF-9BA5-AACDAAF2A7A7}"/>
              </a:ext>
            </a:extLst>
          </p:cNvPr>
          <p:cNvSpPr txBox="1"/>
          <p:nvPr/>
        </p:nvSpPr>
        <p:spPr>
          <a:xfrm>
            <a:off x="189757" y="1212694"/>
            <a:ext cx="4182322" cy="5416550"/>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solidFill>
                  <a:schemeClr val="bg1"/>
                </a:solidFill>
                <a:latin typeface="Arial Rounded MT Bold" panose="020F0704030504030204" pitchFamily="34" charset="0"/>
              </a:rPr>
              <a:t>It is a special type of RNN, capable of learning long-term dependencies.</a:t>
            </a:r>
          </a:p>
          <a:p>
            <a:pPr indent="-228600" defTabSz="914400">
              <a:lnSpc>
                <a:spcPct val="90000"/>
              </a:lnSpc>
              <a:spcAft>
                <a:spcPts val="600"/>
              </a:spcAft>
              <a:buFont typeface="Arial" panose="020B0604020202020204" pitchFamily="34" charset="0"/>
              <a:buChar char="•"/>
            </a:pPr>
            <a:endParaRPr lang="en-US" sz="2000" dirty="0">
              <a:solidFill>
                <a:schemeClr val="bg1"/>
              </a:solidFill>
              <a:latin typeface="Arial Rounded MT Bold" panose="020F0704030504030204" pitchFamily="34" charset="0"/>
            </a:endParaRPr>
          </a:p>
          <a:p>
            <a:pPr marL="285750" indent="-228600" defTabSz="914400">
              <a:lnSpc>
                <a:spcPct val="90000"/>
              </a:lnSpc>
              <a:spcAft>
                <a:spcPts val="600"/>
              </a:spcAft>
              <a:buFont typeface="Arial" panose="020B0604020202020204" pitchFamily="34" charset="0"/>
              <a:buChar char="•"/>
            </a:pPr>
            <a:r>
              <a:rPr lang="en-US" sz="2000" dirty="0">
                <a:solidFill>
                  <a:schemeClr val="bg1"/>
                </a:solidFill>
                <a:latin typeface="Arial Rounded MT Bold" panose="020F0704030504030204" pitchFamily="34" charset="0"/>
              </a:rPr>
              <a:t>Long short-term memory (LSTM) units are units of a recurrent neural network (RNN). An RNN composed of LSTM units is often called an LSTM network. A common LSTM unit is composed of a cell, an input gate, an output gate and a forget gate. The cell remembers values over arbitrary time intervals and the three gates regulate the flow of information into and out of the cell.</a:t>
            </a:r>
          </a:p>
          <a:p>
            <a:pPr indent="-228600" defTabSz="914400">
              <a:lnSpc>
                <a:spcPct val="90000"/>
              </a:lnSpc>
              <a:spcAft>
                <a:spcPts val="600"/>
              </a:spcAft>
              <a:buFont typeface="Arial" panose="020B0604020202020204" pitchFamily="34" charset="0"/>
              <a:buChar char="•"/>
            </a:pPr>
            <a:endParaRPr lang="en-US" sz="2000" dirty="0">
              <a:solidFill>
                <a:schemeClr val="bg1"/>
              </a:solidFill>
              <a:latin typeface="Arial Rounded MT Bold" panose="020F0704030504030204" pitchFamily="34" charset="0"/>
            </a:endParaRPr>
          </a:p>
        </p:txBody>
      </p:sp>
      <p:pic>
        <p:nvPicPr>
          <p:cNvPr id="2050" name="Picture 2" descr="https://user-images.githubusercontent.com/10358317/44312843-34a8bc80-a407-11e8-96c3-cc2bc07f1500.png">
            <a:extLst>
              <a:ext uri="{FF2B5EF4-FFF2-40B4-BE49-F238E27FC236}">
                <a16:creationId xmlns:a16="http://schemas.microsoft.com/office/drawing/2014/main" id="{211F89F5-D306-4B2C-B349-2237798831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278100" y="1979659"/>
            <a:ext cx="6267425" cy="289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1547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1FD24B00-453F-48B9-91B4-A1191F0BA822}"/>
              </a:ext>
            </a:extLst>
          </p:cNvPr>
          <p:cNvSpPr/>
          <p:nvPr/>
        </p:nvSpPr>
        <p:spPr>
          <a:xfrm>
            <a:off x="56170" y="1052737"/>
            <a:ext cx="4598081" cy="5324535"/>
          </a:xfrm>
          <a:prstGeom prst="rect">
            <a:avLst/>
          </a:prstGeom>
        </p:spPr>
        <p:txBody>
          <a:bodyPr wrap="square">
            <a:spAutoFit/>
          </a:bodyPr>
          <a:lstStyle/>
          <a:p>
            <a:pPr marL="285750" indent="-285750">
              <a:buFont typeface="Arial" panose="020B0604020202020204" pitchFamily="34" charset="0"/>
              <a:buChar char="•"/>
            </a:pPr>
            <a:r>
              <a:rPr lang="en-US" sz="1700" dirty="0">
                <a:latin typeface="Arial Rounded MT Bold" panose="020F0704030504030204" pitchFamily="34" charset="0"/>
              </a:rPr>
              <a:t>Long Short-Term Memory (LSTM) is a type of deep learning model that is mostly used for analysis of sequential data (time series data prediction).</a:t>
            </a:r>
          </a:p>
          <a:p>
            <a:endParaRPr lang="en-US" sz="1700" dirty="0">
              <a:latin typeface="Arial Rounded MT Bold" panose="020F0704030504030204" pitchFamily="34" charset="0"/>
            </a:endParaRPr>
          </a:p>
          <a:p>
            <a:pPr marL="285750" indent="-285750">
              <a:buFont typeface="Arial" panose="020B0604020202020204" pitchFamily="34" charset="0"/>
              <a:buChar char="•"/>
            </a:pPr>
            <a:r>
              <a:rPr lang="en-US" sz="1700" dirty="0">
                <a:latin typeface="Arial Rounded MT Bold" panose="020F0704030504030204" pitchFamily="34" charset="0"/>
              </a:rPr>
              <a:t>There are different application areas that are used - Language model, Neural machine translation, Music generation, Time series prediction, Financial prediction, Robot control, Time series prediction, Speech recognition, Rhythm learning, Music composition, Grammar learning, Handwriting recognition, Human action recognition, Sign Language Translation, Time series anomaly detection, Several prediction tasks in the area of business process management, Prediction in medical care pathways, Semantic parsing, Object Co-segmentation.</a:t>
            </a:r>
            <a:endParaRPr lang="he-IL" sz="1700" dirty="0">
              <a:latin typeface="Arial Rounded MT Bold" panose="020F0704030504030204" pitchFamily="34" charset="0"/>
            </a:endParaRPr>
          </a:p>
        </p:txBody>
      </p:sp>
      <p:sp>
        <p:nvSpPr>
          <p:cNvPr id="5" name="תיבת טקסט 4">
            <a:extLst>
              <a:ext uri="{FF2B5EF4-FFF2-40B4-BE49-F238E27FC236}">
                <a16:creationId xmlns:a16="http://schemas.microsoft.com/office/drawing/2014/main" id="{A33ECE54-A0E9-402F-94E2-D82C2A323B4E}"/>
              </a:ext>
            </a:extLst>
          </p:cNvPr>
          <p:cNvSpPr txBox="1"/>
          <p:nvPr/>
        </p:nvSpPr>
        <p:spPr>
          <a:xfrm>
            <a:off x="56170" y="116632"/>
            <a:ext cx="4598081" cy="79208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b="1" kern="1200" cap="all" baseline="0" dirty="0">
                <a:latin typeface="Arial Rounded MT Bold" panose="020F0704030504030204" pitchFamily="34" charset="0"/>
                <a:ea typeface="+mj-ea"/>
                <a:cs typeface="+mj-cs"/>
              </a:rPr>
              <a:t>What is LSTM ?</a:t>
            </a:r>
          </a:p>
        </p:txBody>
      </p:sp>
      <p:pic>
        <p:nvPicPr>
          <p:cNvPr id="3078" name="Picture 6" descr="×ª××× × ×§×©××¨×">
            <a:extLst>
              <a:ext uri="{FF2B5EF4-FFF2-40B4-BE49-F238E27FC236}">
                <a16:creationId xmlns:a16="http://schemas.microsoft.com/office/drawing/2014/main" id="{F3E6DD83-DE7E-4792-8B7E-A86F0DF1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268" y="0"/>
            <a:ext cx="73905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830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Rectangle 25">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8" name="Picture 27">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4" name="כותרת 1"/>
          <p:cNvSpPr>
            <a:spLocks noGrp="1"/>
          </p:cNvSpPr>
          <p:nvPr>
            <p:ph type="title"/>
          </p:nvPr>
        </p:nvSpPr>
        <p:spPr>
          <a:xfrm>
            <a:off x="305043" y="141791"/>
            <a:ext cx="3989169" cy="769155"/>
          </a:xfrm>
        </p:spPr>
        <p:txBody>
          <a:bodyPr>
            <a:normAutofit/>
          </a:bodyPr>
          <a:lstStyle/>
          <a:p>
            <a:pPr algn="ctr"/>
            <a:r>
              <a:rPr lang="en-US" sz="3600" b="1" dirty="0">
                <a:solidFill>
                  <a:schemeClr val="bg1"/>
                </a:solidFill>
                <a:latin typeface="Arial Rounded MT Bold" panose="020F0704030504030204" pitchFamily="34" charset="0"/>
              </a:rPr>
              <a:t>RELU</a:t>
            </a:r>
            <a:endParaRPr lang="he-IL" sz="3600" b="1" dirty="0">
              <a:solidFill>
                <a:schemeClr val="bg1"/>
              </a:solidFill>
              <a:latin typeface="Arial Rounded MT Bold" panose="020F0704030504030204" pitchFamily="34" charset="0"/>
            </a:endParaRPr>
          </a:p>
        </p:txBody>
      </p:sp>
      <p:pic>
        <p:nvPicPr>
          <p:cNvPr id="30" name="Picture 29">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mc:AlternateContent xmlns:mc="http://schemas.openxmlformats.org/markup-compatibility/2006" xmlns:a14="http://schemas.microsoft.com/office/drawing/2010/main">
        <mc:Choice Requires="a14">
          <p:sp>
            <p:nvSpPr>
              <p:cNvPr id="5" name="מציין מיקום תוכן 2"/>
              <p:cNvSpPr>
                <a:spLocks noGrp="1"/>
              </p:cNvSpPr>
              <p:nvPr>
                <p:ph idx="1"/>
              </p:nvPr>
            </p:nvSpPr>
            <p:spPr>
              <a:xfrm>
                <a:off x="189756" y="1052737"/>
                <a:ext cx="4225411" cy="5663472"/>
              </a:xfrm>
            </p:spPr>
            <p:txBody>
              <a:bodyPr>
                <a:noAutofit/>
              </a:bodyPr>
              <a:lstStyle/>
              <a:p>
                <a:pPr algn="l" rtl="0"/>
                <a:r>
                  <a:rPr lang="en-US" dirty="0">
                    <a:solidFill>
                      <a:schemeClr val="bg1"/>
                    </a:solidFill>
                    <a:latin typeface="Arial Rounded MT Bold" panose="020F0704030504030204" pitchFamily="34" charset="0"/>
                  </a:rPr>
                  <a:t>The RelU (Rectified Linear Unit) is an activation function that doing linear operation on the feature map. Furthermore, It transfers negative values </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to 0.  </a:t>
                </a:r>
              </a:p>
              <a:p>
                <a:pPr algn="l" rtl="0"/>
                <a:r>
                  <a:rPr lang="en-US" dirty="0">
                    <a:solidFill>
                      <a:schemeClr val="bg1"/>
                    </a:solidFill>
                    <a:latin typeface="Arial Rounded MT Bold" panose="020F0704030504030204" pitchFamily="34" charset="0"/>
                  </a:rPr>
                  <a:t>According to the picture, </a:t>
                </a:r>
                <a:r>
                  <a:rPr lang="en-US" i="1" dirty="0">
                    <a:solidFill>
                      <a:schemeClr val="bg1"/>
                    </a:solidFill>
                    <a:latin typeface="Arial Rounded MT Bold" panose="020F0704030504030204" pitchFamily="34" charset="0"/>
                  </a:rPr>
                  <a:t>z</a:t>
                </a:r>
                <a:r>
                  <a:rPr lang="en-US" dirty="0">
                    <a:solidFill>
                      <a:schemeClr val="bg1"/>
                    </a:solidFill>
                    <a:latin typeface="Arial Rounded MT Bold" panose="020F0704030504030204" pitchFamily="34" charset="0"/>
                  </a:rPr>
                  <a:t>  is the input of the Neuron.</a:t>
                </a:r>
              </a:p>
              <a:p>
                <a:pPr marL="0" indent="0" algn="l" rtl="0">
                  <a:buNone/>
                </a:pPr>
                <a:endParaRPr lang="en-US" sz="2200" dirty="0">
                  <a:solidFill>
                    <a:schemeClr val="bg1"/>
                  </a:solidFill>
                  <a:latin typeface="Arial Rounded MT Bold" panose="020F0704030504030204" pitchFamily="34" charset="0"/>
                </a:endParaRPr>
              </a:p>
              <a:p>
                <a:pPr algn="l" rtl="0"/>
                <a:r>
                  <a:rPr lang="en-US" sz="2200" dirty="0">
                    <a:solidFill>
                      <a:schemeClr val="bg1"/>
                    </a:solidFill>
                    <a:latin typeface="Arial Rounded MT Bold" panose="020F0704030504030204" pitchFamily="34" charset="0"/>
                  </a:rPr>
                  <a:t>The Formula Is – </a:t>
                </a:r>
              </a:p>
              <a:p>
                <a:pPr marL="0" indent="0" algn="l" rtl="0">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𝑓</m:t>
                      </m:r>
                      <m:d>
                        <m:dPr>
                          <m:ctrlPr>
                            <a:rPr lang="en-US" sz="2200" b="0" i="1" smtClean="0">
                              <a:solidFill>
                                <a:schemeClr val="bg1"/>
                              </a:solidFill>
                              <a:latin typeface="Cambria Math" panose="02040503050406030204" pitchFamily="18" charset="0"/>
                            </a:rPr>
                          </m:ctrlPr>
                        </m:dPr>
                        <m:e>
                          <m:r>
                            <a:rPr lang="en-US" sz="2200" b="0" i="1" smtClean="0">
                              <a:solidFill>
                                <a:schemeClr val="bg1"/>
                              </a:solidFill>
                              <a:latin typeface="Cambria Math" panose="02040503050406030204" pitchFamily="18" charset="0"/>
                            </a:rPr>
                            <m:t>𝑧</m:t>
                          </m:r>
                        </m:e>
                      </m:d>
                      <m:r>
                        <a:rPr lang="en-US" sz="2200" b="0" i="1" smtClean="0">
                          <a:solidFill>
                            <a:schemeClr val="bg1"/>
                          </a:solidFill>
                          <a:latin typeface="Cambria Math" panose="02040503050406030204" pitchFamily="18" charset="0"/>
                        </a:rPr>
                        <m:t>=</m:t>
                      </m:r>
                      <m:d>
                        <m:dPr>
                          <m:begChr m:val="{"/>
                          <m:endChr m:val=""/>
                          <m:ctrlPr>
                            <a:rPr lang="en-US" sz="2200" b="0" i="1" smtClean="0">
                              <a:solidFill>
                                <a:schemeClr val="bg1"/>
                              </a:solidFill>
                              <a:latin typeface="Cambria Math" panose="02040503050406030204" pitchFamily="18" charset="0"/>
                            </a:rPr>
                          </m:ctrlPr>
                        </m:dPr>
                        <m:e>
                          <m:eqArr>
                            <m:eqArrPr>
                              <m:ctrlPr>
                                <a:rPr lang="en-US" sz="2200" b="0" i="1" smtClean="0">
                                  <a:solidFill>
                                    <a:schemeClr val="bg1"/>
                                  </a:solidFill>
                                  <a:latin typeface="Cambria Math" panose="02040503050406030204" pitchFamily="18" charset="0"/>
                                </a:rPr>
                              </m:ctrlPr>
                            </m:eqArrPr>
                            <m:e>
                              <m:r>
                                <a:rPr lang="en-US" sz="2200" b="0" i="1" smtClean="0">
                                  <a:solidFill>
                                    <a:schemeClr val="bg1"/>
                                  </a:solidFill>
                                  <a:latin typeface="Cambria Math" panose="02040503050406030204" pitchFamily="18" charset="0"/>
                                </a:rPr>
                                <m:t>0 </m:t>
                              </m:r>
                              <m:r>
                                <a:rPr lang="en-US" sz="2200" b="0" i="1" smtClean="0">
                                  <a:solidFill>
                                    <a:schemeClr val="bg1"/>
                                  </a:solidFill>
                                  <a:latin typeface="Cambria Math" panose="02040503050406030204" pitchFamily="18" charset="0"/>
                                </a:rPr>
                                <m:t>𝑓𝑜𝑟</m:t>
                              </m:r>
                              <m:r>
                                <a:rPr lang="en-US" sz="2200" b="0" i="1" smtClean="0">
                                  <a:solidFill>
                                    <a:schemeClr val="bg1"/>
                                  </a:solidFill>
                                  <a:latin typeface="Cambria Math" panose="02040503050406030204" pitchFamily="18" charset="0"/>
                                </a:rPr>
                                <m:t> </m:t>
                              </m:r>
                              <m:r>
                                <a:rPr lang="en-US" sz="2200" b="0" i="1" smtClean="0">
                                  <a:solidFill>
                                    <a:schemeClr val="bg1"/>
                                  </a:solidFill>
                                  <a:latin typeface="Cambria Math" panose="02040503050406030204" pitchFamily="18" charset="0"/>
                                </a:rPr>
                                <m:t>𝑧</m:t>
                              </m:r>
                              <m:r>
                                <a:rPr lang="en-US" sz="2200" b="0" i="1" smtClean="0">
                                  <a:solidFill>
                                    <a:schemeClr val="bg1"/>
                                  </a:solidFill>
                                  <a:latin typeface="Cambria Math" panose="02040503050406030204" pitchFamily="18" charset="0"/>
                                </a:rPr>
                                <m:t>&lt;0</m:t>
                              </m:r>
                            </m:e>
                            <m:e>
                              <m:r>
                                <a:rPr lang="en-US" sz="2200" b="0" i="1" smtClean="0">
                                  <a:solidFill>
                                    <a:schemeClr val="bg1"/>
                                  </a:solidFill>
                                  <a:latin typeface="Cambria Math" panose="02040503050406030204" pitchFamily="18" charset="0"/>
                                </a:rPr>
                                <m:t>𝑧</m:t>
                              </m:r>
                              <m:r>
                                <a:rPr lang="en-US" sz="2200" b="0" i="1" smtClean="0">
                                  <a:solidFill>
                                    <a:schemeClr val="bg1"/>
                                  </a:solidFill>
                                  <a:latin typeface="Cambria Math" panose="02040503050406030204" pitchFamily="18" charset="0"/>
                                </a:rPr>
                                <m:t> </m:t>
                              </m:r>
                              <m:r>
                                <a:rPr lang="en-US" sz="2200" b="0" i="1" smtClean="0">
                                  <a:solidFill>
                                    <a:schemeClr val="bg1"/>
                                  </a:solidFill>
                                  <a:latin typeface="Cambria Math" panose="02040503050406030204" pitchFamily="18" charset="0"/>
                                </a:rPr>
                                <m:t>𝑓𝑜𝑟</m:t>
                              </m:r>
                              <m:r>
                                <a:rPr lang="en-US" sz="2200" b="0" i="1" smtClean="0">
                                  <a:solidFill>
                                    <a:schemeClr val="bg1"/>
                                  </a:solidFill>
                                  <a:latin typeface="Cambria Math" panose="02040503050406030204" pitchFamily="18" charset="0"/>
                                </a:rPr>
                                <m:t> </m:t>
                              </m:r>
                              <m:r>
                                <a:rPr lang="en-US" sz="2200" b="0" i="1" smtClean="0">
                                  <a:solidFill>
                                    <a:schemeClr val="bg1"/>
                                  </a:solidFill>
                                  <a:latin typeface="Cambria Math" panose="02040503050406030204" pitchFamily="18" charset="0"/>
                                </a:rPr>
                                <m:t>𝑧</m:t>
                              </m:r>
                              <m:r>
                                <a:rPr lang="en-US" sz="2200" b="0" i="1" smtClean="0">
                                  <a:solidFill>
                                    <a:schemeClr val="bg1"/>
                                  </a:solidFill>
                                  <a:latin typeface="Cambria Math" panose="02040503050406030204" pitchFamily="18" charset="0"/>
                                </a:rPr>
                                <m:t>≥0</m:t>
                              </m:r>
                            </m:e>
                          </m:eqArr>
                        </m:e>
                      </m:d>
                    </m:oMath>
                  </m:oMathPara>
                </a14:m>
                <a:endParaRPr lang="en-US" sz="2200" dirty="0">
                  <a:solidFill>
                    <a:schemeClr val="bg1"/>
                  </a:solidFill>
                  <a:latin typeface="Arial Rounded MT Bold" panose="020F0704030504030204" pitchFamily="34" charset="0"/>
                </a:endParaRPr>
              </a:p>
              <a:p>
                <a:pPr algn="l" rtl="0"/>
                <a:endParaRPr lang="en-US" sz="2200" dirty="0">
                  <a:solidFill>
                    <a:schemeClr val="bg1"/>
                  </a:solidFill>
                  <a:latin typeface="Arial Rounded MT Bold" panose="020F0704030504030204" pitchFamily="34" charset="0"/>
                </a:endParaRPr>
              </a:p>
              <a:p>
                <a:pPr algn="l" rtl="0"/>
                <a:r>
                  <a:rPr lang="en-US" sz="2200" dirty="0">
                    <a:solidFill>
                      <a:schemeClr val="bg1"/>
                    </a:solidFill>
                    <a:latin typeface="Arial Rounded MT Bold" panose="020F0704030504030204" pitchFamily="34" charset="0"/>
                  </a:rPr>
                  <a:t>The Range is - </a:t>
                </a:r>
                <a14:m>
                  <m:oMath xmlns:m="http://schemas.openxmlformats.org/officeDocument/2006/math">
                    <m:r>
                      <a:rPr lang="en-US" sz="2200" b="0" i="1" smtClean="0">
                        <a:solidFill>
                          <a:schemeClr val="bg1"/>
                        </a:solidFill>
                        <a:latin typeface="Cambria Math" panose="02040503050406030204" pitchFamily="18" charset="0"/>
                      </a:rPr>
                      <m:t>[0,</m:t>
                    </m:r>
                    <m:r>
                      <a:rPr lang="en-US" sz="2200" b="0" i="1" smtClean="0">
                        <a:solidFill>
                          <a:schemeClr val="bg1"/>
                        </a:solidFill>
                        <a:latin typeface="Cambria Math" panose="02040503050406030204" pitchFamily="18" charset="0"/>
                        <a:ea typeface="Cambria Math" panose="02040503050406030204" pitchFamily="18" charset="0"/>
                      </a:rPr>
                      <m:t>∞]</m:t>
                    </m:r>
                  </m:oMath>
                </a14:m>
                <a:endParaRPr lang="en-US" sz="2200" dirty="0">
                  <a:solidFill>
                    <a:schemeClr val="bg1"/>
                  </a:solidFill>
                  <a:latin typeface="Arial Rounded MT Bold" panose="020F0704030504030204" pitchFamily="34" charset="0"/>
                </a:endParaRPr>
              </a:p>
            </p:txBody>
          </p:sp>
        </mc:Choice>
        <mc:Fallback xmlns="">
          <p:sp>
            <p:nvSpPr>
              <p:cNvPr id="5" name="מציין מיקום תוכן 2"/>
              <p:cNvSpPr>
                <a:spLocks noGrp="1" noRot="1" noChangeAspect="1" noMove="1" noResize="1" noEditPoints="1" noAdjustHandles="1" noChangeArrowheads="1" noChangeShapeType="1" noTextEdit="1"/>
              </p:cNvSpPr>
              <p:nvPr>
                <p:ph idx="1"/>
              </p:nvPr>
            </p:nvSpPr>
            <p:spPr>
              <a:xfrm>
                <a:off x="189756" y="1052737"/>
                <a:ext cx="4225411" cy="5663472"/>
              </a:xfrm>
              <a:blipFill>
                <a:blip r:embed="rId5"/>
                <a:stretch>
                  <a:fillRect l="-1587" t="-1399"/>
                </a:stretch>
              </a:blipFill>
            </p:spPr>
            <p:txBody>
              <a:bodyPr/>
              <a:lstStyle/>
              <a:p>
                <a:r>
                  <a:rPr lang="he-IL">
                    <a:noFill/>
                  </a:rPr>
                  <a:t> </a:t>
                </a:r>
              </a:p>
            </p:txBody>
          </p:sp>
        </mc:Fallback>
      </mc:AlternateContent>
      <p:pic>
        <p:nvPicPr>
          <p:cNvPr id="2" name="תמונה 1">
            <a:extLst>
              <a:ext uri="{FF2B5EF4-FFF2-40B4-BE49-F238E27FC236}">
                <a16:creationId xmlns:a16="http://schemas.microsoft.com/office/drawing/2014/main" id="{33B2CD02-B4BF-4681-9E91-B41805FC303E}"/>
              </a:ext>
            </a:extLst>
          </p:cNvPr>
          <p:cNvPicPr>
            <a:picLocks noChangeAspect="1"/>
          </p:cNvPicPr>
          <p:nvPr/>
        </p:nvPicPr>
        <p:blipFill>
          <a:blip r:embed="rId6"/>
          <a:stretch>
            <a:fillRect/>
          </a:stretch>
        </p:blipFill>
        <p:spPr>
          <a:xfrm>
            <a:off x="4599255" y="0"/>
            <a:ext cx="7614840" cy="6858000"/>
          </a:xfrm>
          <a:prstGeom prst="rect">
            <a:avLst/>
          </a:prstGeom>
        </p:spPr>
      </p:pic>
    </p:spTree>
    <p:extLst>
      <p:ext uri="{BB962C8B-B14F-4D97-AF65-F5344CB8AC3E}">
        <p14:creationId xmlns:p14="http://schemas.microsoft.com/office/powerpoint/2010/main" val="61292483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כותרת 12">
            <a:extLst>
              <a:ext uri="{FF2B5EF4-FFF2-40B4-BE49-F238E27FC236}">
                <a16:creationId xmlns:a16="http://schemas.microsoft.com/office/drawing/2014/main" id="{0D3BC3DD-B7C8-4540-A155-F5AD48C2FF21}"/>
              </a:ext>
            </a:extLst>
          </p:cNvPr>
          <p:cNvSpPr>
            <a:spLocks noGrp="1"/>
          </p:cNvSpPr>
          <p:nvPr>
            <p:ph type="title"/>
          </p:nvPr>
        </p:nvSpPr>
        <p:spPr>
          <a:xfrm>
            <a:off x="264863" y="254598"/>
            <a:ext cx="4400460" cy="648072"/>
          </a:xfrm>
        </p:spPr>
        <p:txBody>
          <a:bodyPr vert="horz" lIns="91440" tIns="45720" rIns="91440" bIns="45720" rtlCol="0" anchor="b">
            <a:normAutofit fontScale="90000"/>
          </a:bodyPr>
          <a:lstStyle/>
          <a:p>
            <a:pPr algn="ctr" defTabSz="914400" rtl="0"/>
            <a:r>
              <a:rPr lang="en-US" sz="3200" b="1" dirty="0">
                <a:latin typeface="Arial Rounded MT Bold" panose="020F0704030504030204" pitchFamily="34" charset="0"/>
              </a:rPr>
              <a:t>Softmax function</a:t>
            </a:r>
          </a:p>
        </p:txBody>
      </p:sp>
      <p:sp>
        <p:nvSpPr>
          <p:cNvPr id="6" name="תיבת טקסט 5">
            <a:extLst>
              <a:ext uri="{FF2B5EF4-FFF2-40B4-BE49-F238E27FC236}">
                <a16:creationId xmlns:a16="http://schemas.microsoft.com/office/drawing/2014/main" id="{241993CD-4C6F-495C-BEF4-B4065ED8B8EE}"/>
              </a:ext>
            </a:extLst>
          </p:cNvPr>
          <p:cNvSpPr txBox="1"/>
          <p:nvPr/>
        </p:nvSpPr>
        <p:spPr>
          <a:xfrm>
            <a:off x="264863" y="1124743"/>
            <a:ext cx="4397361" cy="5472608"/>
          </a:xfrm>
          <a:prstGeom prst="rect">
            <a:avLst/>
          </a:prstGeom>
        </p:spPr>
        <p:txBody>
          <a:bodyPr vert="horz" lIns="91440" tIns="45720" rIns="91440" bIns="45720" rtlCol="0">
            <a:noAutofit/>
          </a:bodyPr>
          <a:lstStyle/>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The Softmax function takes a vector as input that consist of K real numbers and normalizes it into a probability distribution consisting of K probabilities.</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Some of values can be negative in the vector, but after using the SoftMax function all numbers in the vector will be in range 0 to 1. We will explain it as a probability (as close as to 1 have higher probability).</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Furthermore, if the input consist big numbers this numbers will give the highest probability in output.</a:t>
            </a:r>
          </a:p>
          <a:p>
            <a:pPr marL="285750" indent="-228600" defTabSz="914400">
              <a:lnSpc>
                <a:spcPct val="90000"/>
              </a:lnSpc>
              <a:spcAft>
                <a:spcPts val="600"/>
              </a:spcAft>
              <a:buFont typeface="Arial" panose="020B0604020202020204" pitchFamily="34" charset="0"/>
              <a:buChar char="•"/>
            </a:pPr>
            <a:r>
              <a:rPr lang="en-US" dirty="0">
                <a:latin typeface="Arial Rounded MT Bold" panose="020F0704030504030204" pitchFamily="34" charset="0"/>
              </a:rPr>
              <a:t>We used The Softmax function to map the non-normalized input of network to a probability distribution over predicted output classes.</a:t>
            </a:r>
          </a:p>
        </p:txBody>
      </p:sp>
      <p:sp useBgFill="1">
        <p:nvSpPr>
          <p:cNvPr id="15" name="Rectangle 14">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0089" y="0"/>
            <a:ext cx="723873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תמונה 9">
            <a:extLst>
              <a:ext uri="{FF2B5EF4-FFF2-40B4-BE49-F238E27FC236}">
                <a16:creationId xmlns:a16="http://schemas.microsoft.com/office/drawing/2014/main" id="{E6BBDEFD-0442-4A58-A118-BC440E031F1F}"/>
              </a:ext>
            </a:extLst>
          </p:cNvPr>
          <p:cNvPicPr>
            <a:picLocks noChangeAspect="1"/>
          </p:cNvPicPr>
          <p:nvPr/>
        </p:nvPicPr>
        <p:blipFill rotWithShape="1">
          <a:blip r:embed="rId3">
            <a:extLst>
              <a:ext uri="{28A0092B-C50C-407E-A947-70E740481C1C}">
                <a14:useLocalDpi xmlns:a14="http://schemas.microsoft.com/office/drawing/2010/main" val="0"/>
              </a:ext>
            </a:extLst>
          </a:blip>
          <a:srcRect l="15441" r="53431" b="-1"/>
          <a:stretch/>
        </p:blipFill>
        <p:spPr>
          <a:xfrm>
            <a:off x="4950089" y="10"/>
            <a:ext cx="7238736" cy="6857990"/>
          </a:xfrm>
          <a:prstGeom prst="rect">
            <a:avLst/>
          </a:prstGeom>
        </p:spPr>
      </p:pic>
    </p:spTree>
    <p:extLst>
      <p:ext uri="{BB962C8B-B14F-4D97-AF65-F5344CB8AC3E}">
        <p14:creationId xmlns:p14="http://schemas.microsoft.com/office/powerpoint/2010/main" val="199599793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FC2779-65B1-4D27-8BF2-E8F7DCD07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5751D347-B65B-4CAB-9DAC-5323B3A5DD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4" name="כותרת 3">
            <a:extLst>
              <a:ext uri="{FF2B5EF4-FFF2-40B4-BE49-F238E27FC236}">
                <a16:creationId xmlns:a16="http://schemas.microsoft.com/office/drawing/2014/main" id="{93136B9F-36DC-4182-B596-BAB82CDF5C19}"/>
              </a:ext>
            </a:extLst>
          </p:cNvPr>
          <p:cNvSpPr txBox="1">
            <a:spLocks noGrp="1"/>
          </p:cNvSpPr>
          <p:nvPr>
            <p:ph type="title"/>
          </p:nvPr>
        </p:nvSpPr>
        <p:spPr>
          <a:xfrm>
            <a:off x="261764" y="145816"/>
            <a:ext cx="5512892" cy="924498"/>
          </a:xfrm>
          <a:prstGeom prst="rect">
            <a:avLst/>
          </a:prstGeom>
        </p:spPr>
        <p:txBody>
          <a:bodyPr vert="horz" lIns="91440" tIns="45720" rIns="91440" bIns="45720" rtlCol="0" anchor="ctr">
            <a:normAutofit/>
          </a:bodyPr>
          <a:lstStyle/>
          <a:p>
            <a:pPr algn="ctr" defTabSz="914400" rtl="0"/>
            <a:r>
              <a:rPr lang="en-US" sz="4000" dirty="0">
                <a:latin typeface="Arial Rounded MT Bold" panose="020F0704030504030204" pitchFamily="34" charset="0"/>
              </a:rPr>
              <a:t>Softmax function</a:t>
            </a:r>
          </a:p>
        </p:txBody>
      </p:sp>
      <p:sp>
        <p:nvSpPr>
          <p:cNvPr id="5" name="תיבת טקסט 4">
            <a:extLst>
              <a:ext uri="{FF2B5EF4-FFF2-40B4-BE49-F238E27FC236}">
                <a16:creationId xmlns:a16="http://schemas.microsoft.com/office/drawing/2014/main" id="{DE0628F3-25E8-408C-9771-A608898F2FCD}"/>
              </a:ext>
            </a:extLst>
          </p:cNvPr>
          <p:cNvSpPr txBox="1"/>
          <p:nvPr/>
        </p:nvSpPr>
        <p:spPr>
          <a:xfrm>
            <a:off x="261763" y="1216130"/>
            <a:ext cx="5512691" cy="5237206"/>
          </a:xfrm>
          <a:prstGeom prst="rect">
            <a:avLst/>
          </a:prstGeom>
        </p:spPr>
        <p:txBody>
          <a:bodyPr vert="horz" lIns="91440" tIns="45720" rIns="91440" bIns="45720" rtlCol="0">
            <a:noAutofit/>
          </a:bodyPr>
          <a:lstStyle/>
          <a:p>
            <a:pPr marL="285750" indent="-228600" defTabSz="914400">
              <a:lnSpc>
                <a:spcPct val="90000"/>
              </a:lnSpc>
              <a:spcAft>
                <a:spcPts val="600"/>
              </a:spcAft>
              <a:buFont typeface="Arial" panose="020B0604020202020204" pitchFamily="34" charset="0"/>
              <a:buChar char="•"/>
            </a:pPr>
            <a:r>
              <a:rPr lang="en-US" sz="2200" dirty="0">
                <a:latin typeface="Arial Rounded MT Bold" panose="020F0704030504030204" pitchFamily="34" charset="0"/>
              </a:rPr>
              <a:t>Softmax function calculates the probabilities distribution of the event over ‘n’ different events. </a:t>
            </a:r>
          </a:p>
          <a:p>
            <a:pPr marL="285750" indent="-228600" defTabSz="914400">
              <a:lnSpc>
                <a:spcPct val="90000"/>
              </a:lnSpc>
              <a:spcAft>
                <a:spcPts val="600"/>
              </a:spcAft>
              <a:buFont typeface="Arial" panose="020B0604020202020204" pitchFamily="34" charset="0"/>
              <a:buChar char="•"/>
            </a:pPr>
            <a:r>
              <a:rPr lang="en-US" sz="2200" dirty="0">
                <a:latin typeface="Arial Rounded MT Bold" panose="020F0704030504030204" pitchFamily="34" charset="0"/>
              </a:rPr>
              <a:t>The output of the Softmax will be in the range of 0-1.</a:t>
            </a:r>
          </a:p>
          <a:p>
            <a:pPr marL="285750" indent="-228600" defTabSz="914400">
              <a:lnSpc>
                <a:spcPct val="90000"/>
              </a:lnSpc>
              <a:spcAft>
                <a:spcPts val="600"/>
              </a:spcAft>
              <a:buFont typeface="Arial" panose="020B0604020202020204" pitchFamily="34" charset="0"/>
              <a:buChar char="•"/>
            </a:pPr>
            <a:r>
              <a:rPr lang="en-US" sz="2200" dirty="0">
                <a:latin typeface="Arial Rounded MT Bold" panose="020F0704030504030204" pitchFamily="34" charset="0"/>
              </a:rPr>
              <a:t>The sum of all probabilities will be equal to one.</a:t>
            </a:r>
          </a:p>
          <a:p>
            <a:pPr marL="285750" indent="-228600" defTabSz="914400">
              <a:lnSpc>
                <a:spcPct val="90000"/>
              </a:lnSpc>
              <a:spcAft>
                <a:spcPts val="600"/>
              </a:spcAft>
              <a:buFont typeface="Arial" panose="020B0604020202020204" pitchFamily="34" charset="0"/>
              <a:buChar char="•"/>
            </a:pPr>
            <a:r>
              <a:rPr lang="en-US" sz="2200" dirty="0">
                <a:latin typeface="Arial Rounded MT Bold" panose="020F0704030504030204" pitchFamily="34" charset="0"/>
              </a:rPr>
              <a:t>Used in multiple classification logistic regression model.</a:t>
            </a:r>
          </a:p>
          <a:p>
            <a:pPr marL="285750" indent="-228600" defTabSz="914400">
              <a:lnSpc>
                <a:spcPct val="90000"/>
              </a:lnSpc>
              <a:spcAft>
                <a:spcPts val="600"/>
              </a:spcAft>
              <a:buFont typeface="Arial" panose="020B0604020202020204" pitchFamily="34" charset="0"/>
              <a:buChar char="•"/>
            </a:pPr>
            <a:r>
              <a:rPr lang="en-US" sz="2200" dirty="0">
                <a:latin typeface="Arial Rounded MT Bold" panose="020F0704030504030204" pitchFamily="34" charset="0"/>
              </a:rPr>
              <a:t>In building neural networks Softmax functions used in different layer level.</a:t>
            </a:r>
          </a:p>
          <a:p>
            <a:pPr marL="285750" indent="-228600" defTabSz="914400">
              <a:lnSpc>
                <a:spcPct val="90000"/>
              </a:lnSpc>
              <a:spcAft>
                <a:spcPts val="600"/>
              </a:spcAft>
              <a:buFont typeface="Arial" panose="020B0604020202020204" pitchFamily="34" charset="0"/>
              <a:buChar char="•"/>
            </a:pPr>
            <a:r>
              <a:rPr lang="en-US" sz="2200" dirty="0">
                <a:latin typeface="Arial Rounded MT Bold" panose="020F0704030504030204" pitchFamily="34" charset="0"/>
              </a:rPr>
              <a:t>The highest value will get the highest probability.</a:t>
            </a:r>
          </a:p>
          <a:p>
            <a:pPr defTabSz="914400">
              <a:lnSpc>
                <a:spcPct val="90000"/>
              </a:lnSpc>
              <a:spcAft>
                <a:spcPts val="600"/>
              </a:spcAft>
            </a:pPr>
            <a:br>
              <a:rPr lang="en-US" sz="2200" dirty="0">
                <a:latin typeface="Arial Rounded MT Bold" panose="020F0704030504030204" pitchFamily="34" charset="0"/>
              </a:rPr>
            </a:br>
            <a:endParaRPr lang="en-US" sz="2200" dirty="0">
              <a:latin typeface="Arial Rounded MT Bold" panose="020F0704030504030204" pitchFamily="34" charset="0"/>
            </a:endParaRPr>
          </a:p>
        </p:txBody>
      </p:sp>
      <p:sp>
        <p:nvSpPr>
          <p:cNvPr id="75" name="Rounded Rectangle 14">
            <a:extLst>
              <a:ext uri="{FF2B5EF4-FFF2-40B4-BE49-F238E27FC236}">
                <a16:creationId xmlns:a16="http://schemas.microsoft.com/office/drawing/2014/main" id="{BDE684BA-E53B-412D-8A73-6A8E6FB0C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296" y="1070314"/>
            <a:ext cx="5304576"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74E4A72-8E18-4429-9E9E-ED62688BC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9295" y="1988649"/>
            <a:ext cx="2132770" cy="1502744"/>
          </a:xfrm>
          <a:prstGeom prst="rect">
            <a:avLst/>
          </a:prstGeom>
        </p:spPr>
      </p:pic>
      <p:sp>
        <p:nvSpPr>
          <p:cNvPr id="77" name="Rectangle 76">
            <a:extLst>
              <a:ext uri="{FF2B5EF4-FFF2-40B4-BE49-F238E27FC236}">
                <a16:creationId xmlns:a16="http://schemas.microsoft.com/office/drawing/2014/main" id="{2D489C0B-8615-4DFF-9F3C-E388A501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7663" y="1375866"/>
            <a:ext cx="2476035" cy="266272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28">
            <a:extLst>
              <a:ext uri="{FF2B5EF4-FFF2-40B4-BE49-F238E27FC236}">
                <a16:creationId xmlns:a16="http://schemas.microsoft.com/office/drawing/2014/main" id="{66064050-0445-4E5B-A992-287D424AF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9090" y="1375867"/>
            <a:ext cx="2030142" cy="1983816"/>
          </a:xfrm>
          <a:custGeom>
            <a:avLst/>
            <a:gdLst>
              <a:gd name="connsiteX0" fmla="*/ 203 w 2048256"/>
              <a:gd name="connsiteY0" fmla="*/ 0 h 2003561"/>
              <a:gd name="connsiteX1" fmla="*/ 96482 w 2048256"/>
              <a:gd name="connsiteY1" fmla="*/ 0 h 2003561"/>
              <a:gd name="connsiteX2" fmla="*/ 1307000 w 2048256"/>
              <a:gd name="connsiteY2" fmla="*/ 0 h 2003561"/>
              <a:gd name="connsiteX3" fmla="*/ 1951775 w 2048256"/>
              <a:gd name="connsiteY3" fmla="*/ 0 h 2003561"/>
              <a:gd name="connsiteX4" fmla="*/ 2048054 w 2048256"/>
              <a:gd name="connsiteY4" fmla="*/ 114253 h 2003561"/>
              <a:gd name="connsiteX5" fmla="*/ 2048054 w 2048256"/>
              <a:gd name="connsiteY5" fmla="*/ 1280842 h 2003561"/>
              <a:gd name="connsiteX6" fmla="*/ 2048256 w 2048256"/>
              <a:gd name="connsiteY6" fmla="*/ 1280842 h 2003561"/>
              <a:gd name="connsiteX7" fmla="*/ 2048256 w 2048256"/>
              <a:gd name="connsiteY7" fmla="*/ 2003561 h 2003561"/>
              <a:gd name="connsiteX8" fmla="*/ 0 w 2048256"/>
              <a:gd name="connsiteY8" fmla="*/ 2003561 h 2003561"/>
              <a:gd name="connsiteX9" fmla="*/ 0 w 2048256"/>
              <a:gd name="connsiteY9" fmla="*/ 1280842 h 2003561"/>
              <a:gd name="connsiteX10" fmla="*/ 203 w 2048256"/>
              <a:gd name="connsiteY10" fmla="*/ 1280842 h 2003561"/>
              <a:gd name="connsiteX11" fmla="*/ 203 w 2048256"/>
              <a:gd name="connsiteY11" fmla="*/ 114253 h 2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256" h="2003561">
                <a:moveTo>
                  <a:pt x="203" y="0"/>
                </a:moveTo>
                <a:lnTo>
                  <a:pt x="96482" y="0"/>
                </a:lnTo>
                <a:lnTo>
                  <a:pt x="1307000" y="0"/>
                </a:lnTo>
                <a:lnTo>
                  <a:pt x="1951775" y="0"/>
                </a:lnTo>
                <a:cubicBezTo>
                  <a:pt x="2004949" y="0"/>
                  <a:pt x="2048054" y="51153"/>
                  <a:pt x="2048054" y="114253"/>
                </a:cubicBezTo>
                <a:lnTo>
                  <a:pt x="2048054" y="1280842"/>
                </a:lnTo>
                <a:lnTo>
                  <a:pt x="2048256" y="1280842"/>
                </a:lnTo>
                <a:lnTo>
                  <a:pt x="2048256" y="2003561"/>
                </a:lnTo>
                <a:lnTo>
                  <a:pt x="0" y="2003561"/>
                </a:lnTo>
                <a:lnTo>
                  <a:pt x="0" y="1280842"/>
                </a:lnTo>
                <a:lnTo>
                  <a:pt x="203" y="1280842"/>
                </a:lnTo>
                <a:lnTo>
                  <a:pt x="203" y="114253"/>
                </a:lnTo>
                <a:close/>
              </a:path>
            </a:pathLst>
          </a:cu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17">
            <a:extLst>
              <a:ext uri="{FF2B5EF4-FFF2-40B4-BE49-F238E27FC236}">
                <a16:creationId xmlns:a16="http://schemas.microsoft.com/office/drawing/2014/main" id="{63182DA4-963A-46BC-8C3B-0494825DF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417567" y="4199460"/>
            <a:ext cx="2466131" cy="1695035"/>
          </a:xfrm>
          <a:custGeom>
            <a:avLst/>
            <a:gdLst>
              <a:gd name="connsiteX0" fmla="*/ 0 w 2482004"/>
              <a:gd name="connsiteY0" fmla="*/ 0 h 1585026"/>
              <a:gd name="connsiteX1" fmla="*/ 116690 w 2482004"/>
              <a:gd name="connsiteY1" fmla="*/ 0 h 1585026"/>
              <a:gd name="connsiteX2" fmla="*/ 1583843 w 2482004"/>
              <a:gd name="connsiteY2" fmla="*/ 0 h 1585026"/>
              <a:gd name="connsiteX3" fmla="*/ 2365314 w 2482004"/>
              <a:gd name="connsiteY3" fmla="*/ 0 h 1585026"/>
              <a:gd name="connsiteX4" fmla="*/ 2482004 w 2482004"/>
              <a:gd name="connsiteY4" fmla="*/ 116690 h 1585026"/>
              <a:gd name="connsiteX5" fmla="*/ 2482004 w 2482004"/>
              <a:gd name="connsiteY5" fmla="*/ 1585026 h 1585026"/>
              <a:gd name="connsiteX6" fmla="*/ 1583843 w 2482004"/>
              <a:gd name="connsiteY6" fmla="*/ 1585026 h 1585026"/>
              <a:gd name="connsiteX7" fmla="*/ 0 w 2482004"/>
              <a:gd name="connsiteY7" fmla="*/ 1585026 h 1585026"/>
              <a:gd name="connsiteX8" fmla="*/ 0 w 2482004"/>
              <a:gd name="connsiteY8" fmla="*/ 116690 h 15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004" h="1585026">
                <a:moveTo>
                  <a:pt x="0" y="0"/>
                </a:moveTo>
                <a:lnTo>
                  <a:pt x="116690" y="0"/>
                </a:lnTo>
                <a:lnTo>
                  <a:pt x="1583843" y="0"/>
                </a:lnTo>
                <a:lnTo>
                  <a:pt x="2365314" y="0"/>
                </a:lnTo>
                <a:cubicBezTo>
                  <a:pt x="2429760" y="0"/>
                  <a:pt x="2482004" y="52244"/>
                  <a:pt x="2482004" y="116690"/>
                </a:cubicBezTo>
                <a:lnTo>
                  <a:pt x="2482004" y="1585026"/>
                </a:lnTo>
                <a:lnTo>
                  <a:pt x="1583843" y="1585026"/>
                </a:lnTo>
                <a:lnTo>
                  <a:pt x="0" y="1585026"/>
                </a:lnTo>
                <a:lnTo>
                  <a:pt x="0" y="11669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softmax function">
            <a:extLst>
              <a:ext uri="{FF2B5EF4-FFF2-40B4-BE49-F238E27FC236}">
                <a16:creationId xmlns:a16="http://schemas.microsoft.com/office/drawing/2014/main" id="{4BD93579-4BD9-4D4B-B1F5-0767390E6F6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8969" y="4343690"/>
            <a:ext cx="1699236" cy="726484"/>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C5361E66-ADC0-482B-895C-DBEFA1DD0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9090" y="3521242"/>
            <a:ext cx="2029941" cy="2373253"/>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800" y="0"/>
            <a:ext cx="7554025"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3" name="Rectangle 7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4800"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5" name="Picture 7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4800" cy="1441450"/>
          </a:xfrm>
          <a:prstGeom prst="rect">
            <a:avLst/>
          </a:prstGeom>
        </p:spPr>
      </p:pic>
      <p:sp>
        <p:nvSpPr>
          <p:cNvPr id="2" name="כותרת 1"/>
          <p:cNvSpPr>
            <a:spLocks noGrp="1"/>
          </p:cNvSpPr>
          <p:nvPr>
            <p:ph type="title"/>
          </p:nvPr>
        </p:nvSpPr>
        <p:spPr>
          <a:xfrm>
            <a:off x="305043" y="142685"/>
            <a:ext cx="4061176" cy="716792"/>
          </a:xfrm>
        </p:spPr>
        <p:txBody>
          <a:bodyPr vert="horz" lIns="91440" tIns="45720" rIns="91440" bIns="45720" rtlCol="0">
            <a:normAutofit/>
          </a:bodyPr>
          <a:lstStyle/>
          <a:p>
            <a:pPr algn="ctr" defTabSz="914400" rtl="0"/>
            <a:r>
              <a:rPr lang="en-US" sz="3600" b="1" dirty="0">
                <a:solidFill>
                  <a:schemeClr val="bg1"/>
                </a:solidFill>
                <a:latin typeface="Arial Rounded MT Bold" panose="020F0704030504030204" pitchFamily="34" charset="0"/>
              </a:rPr>
              <a:t>Tensor Flow</a:t>
            </a:r>
          </a:p>
        </p:txBody>
      </p:sp>
      <p:pic>
        <p:nvPicPr>
          <p:cNvPr id="77" name="Picture 7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4800" cy="2482850"/>
          </a:xfrm>
          <a:prstGeom prst="rect">
            <a:avLst/>
          </a:prstGeom>
        </p:spPr>
      </p:pic>
      <p:sp>
        <p:nvSpPr>
          <p:cNvPr id="8" name="מציין מיקום תוכן 2">
            <a:extLst>
              <a:ext uri="{FF2B5EF4-FFF2-40B4-BE49-F238E27FC236}">
                <a16:creationId xmlns:a16="http://schemas.microsoft.com/office/drawing/2014/main" id="{00B794FA-B62B-4B48-999E-FF18C3AE53FF}"/>
              </a:ext>
            </a:extLst>
          </p:cNvPr>
          <p:cNvSpPr>
            <a:spLocks noGrp="1"/>
          </p:cNvSpPr>
          <p:nvPr>
            <p:ph idx="1"/>
          </p:nvPr>
        </p:nvSpPr>
        <p:spPr>
          <a:xfrm>
            <a:off x="305042" y="1002162"/>
            <a:ext cx="4061177" cy="5603331"/>
          </a:xfrm>
        </p:spPr>
        <p:txBody>
          <a:bodyPr>
            <a:normAutofit/>
          </a:bodyPr>
          <a:lstStyle/>
          <a:p>
            <a:pPr marL="171450" lvl="0" indent="-171450" algn="l" defTabSz="914400" rtl="0">
              <a:lnSpc>
                <a:spcPct val="100000"/>
              </a:lnSpc>
              <a:spcBef>
                <a:spcPts val="0"/>
              </a:spcBef>
              <a:defRPr/>
            </a:pPr>
            <a:r>
              <a:rPr lang="en-US" sz="1800" b="1" dirty="0">
                <a:solidFill>
                  <a:schemeClr val="bg1"/>
                </a:solidFill>
                <a:latin typeface="Arial Rounded MT Bold" panose="020F0704030504030204" pitchFamily="34" charset="0"/>
                <a:ea typeface="Tahoma" panose="020B0604030504040204" pitchFamily="34" charset="0"/>
                <a:cs typeface="Tahoma" panose="020B0604030504040204" pitchFamily="34" charset="0"/>
              </a:rPr>
              <a:t>TensorFlow</a:t>
            </a:r>
            <a:r>
              <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rPr>
              <a:t> is an open source software library for numerical computation using data flow graphs. </a:t>
            </a:r>
          </a:p>
          <a:p>
            <a:pPr marL="0" lvl="0" indent="0" algn="l" defTabSz="914400" rtl="0">
              <a:lnSpc>
                <a:spcPct val="100000"/>
              </a:lnSpc>
              <a:spcBef>
                <a:spcPts val="0"/>
              </a:spcBef>
              <a:buNone/>
              <a:defRPr/>
            </a:pPr>
            <a:endPar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endParaRPr>
          </a:p>
          <a:p>
            <a:pPr marL="171450" lvl="0" indent="-171450" algn="l" defTabSz="914400" rtl="0">
              <a:lnSpc>
                <a:spcPct val="100000"/>
              </a:lnSpc>
              <a:spcBef>
                <a:spcPts val="0"/>
              </a:spcBef>
              <a:defRPr/>
            </a:pPr>
            <a:r>
              <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rPr>
              <a:t>The graph nodes represent mathematical operations, while the graph edges represent the multidimensional data arrays (tensors) that flow between them. </a:t>
            </a:r>
            <a:br>
              <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rPr>
            </a:br>
            <a:r>
              <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rPr>
              <a:t>This flexible architecture enables you to deploy computation to one or more CPUs or GPUs in a desktop, server, or mobile device without rewriting code.</a:t>
            </a:r>
          </a:p>
          <a:p>
            <a:pPr marL="171450" lvl="0" indent="-171450" algn="l" defTabSz="914400" rtl="0">
              <a:lnSpc>
                <a:spcPct val="100000"/>
              </a:lnSpc>
              <a:spcBef>
                <a:spcPts val="0"/>
              </a:spcBef>
              <a:defRPr/>
            </a:pPr>
            <a:endPar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endParaRPr>
          </a:p>
          <a:p>
            <a:pPr marL="171450" lvl="0" indent="-171450" algn="l" defTabSz="914400" rtl="0">
              <a:lnSpc>
                <a:spcPct val="100000"/>
              </a:lnSpc>
              <a:spcBef>
                <a:spcPts val="0"/>
              </a:spcBef>
              <a:defRPr/>
            </a:pPr>
            <a:r>
              <a:rPr lang="en-US" sz="1800" dirty="0">
                <a:solidFill>
                  <a:schemeClr val="bg1"/>
                </a:solidFill>
                <a:latin typeface="Arial Rounded MT Bold" panose="020F0704030504030204" pitchFamily="34" charset="0"/>
                <a:ea typeface="Tahoma" panose="020B0604030504040204" pitchFamily="34" charset="0"/>
                <a:cs typeface="Tahoma" panose="020B0604030504040204" pitchFamily="34" charset="0"/>
              </a:rPr>
              <a:t>TensorFlow also includes Tensor Board, a data visualization toolkit.</a:t>
            </a:r>
            <a:endParaRPr lang="en-US" sz="1800" dirty="0">
              <a:solidFill>
                <a:schemeClr val="bg1"/>
              </a:solidFill>
              <a:latin typeface="Arial Rounded MT Bold" panose="020F0704030504030204" pitchFamily="34" charset="0"/>
            </a:endParaRPr>
          </a:p>
          <a:p>
            <a:pPr marL="0" indent="0" algn="l" rtl="0">
              <a:buNone/>
            </a:pPr>
            <a:endParaRPr lang="en-US" sz="1800" dirty="0">
              <a:solidFill>
                <a:schemeClr val="bg1"/>
              </a:solidFill>
              <a:latin typeface="Arial Rounded MT Bold" panose="020F0704030504030204" pitchFamily="34" charset="0"/>
            </a:endParaRPr>
          </a:p>
        </p:txBody>
      </p:sp>
      <p:pic>
        <p:nvPicPr>
          <p:cNvPr id="4100" name="Picture 4" descr="https://camo.githubusercontent.com/0905c7d634421f8aa4ab3ddf19a582572df568e1/68747470733a2f2f7777772e74656e736f72666c6f772e6f72672f696d616765732f74665f6c6f676f5f736f6369616c2e706e67">
            <a:extLst>
              <a:ext uri="{FF2B5EF4-FFF2-40B4-BE49-F238E27FC236}">
                <a16:creationId xmlns:a16="http://schemas.microsoft.com/office/drawing/2014/main" id="{98154B7C-081E-46AF-9CF3-F860BA044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1261" y="0"/>
            <a:ext cx="751756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377796"/>
      </p:ext>
    </p:extLst>
  </p:cSld>
  <p:clrMapOvr>
    <a:overrideClrMapping bg1="lt1" tx1="dk1" bg2="lt2" tx2="dk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שובל אדים">
  <a:themeElements>
    <a:clrScheme name="שובל אדים">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שובל אדים">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ובל אדים">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ערכת נושא של Offic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249165-F638-412C-8E0A-DFB7045CA2E0}">
  <ds:schemaRefs>
    <ds:schemaRef ds:uri="http://purl.org/dc/terms/"/>
    <ds:schemaRef ds:uri="http://purl.org/dc/dcmitype/"/>
    <ds:schemaRef ds:uri="4873beb7-5857-4685-be1f-d57550cc96cc"/>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TotalTime>
  <Words>1360</Words>
  <Application>Microsoft Macintosh PowerPoint</Application>
  <PresentationFormat>Custom</PresentationFormat>
  <Paragraphs>126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Rounded MT Bold</vt:lpstr>
      <vt:lpstr>Cambria Math</vt:lpstr>
      <vt:lpstr>Century Gothic</vt:lpstr>
      <vt:lpstr>Courier New</vt:lpstr>
      <vt:lpstr>Tahoma</vt:lpstr>
      <vt:lpstr>שובל אדים</vt:lpstr>
      <vt:lpstr>Deep Learning for Sentiment Analysis</vt:lpstr>
      <vt:lpstr>What is Deep Learning ?</vt:lpstr>
      <vt:lpstr>PowerPoint Presentation</vt:lpstr>
      <vt:lpstr>PowerPoint Presentation</vt:lpstr>
      <vt:lpstr>PowerPoint Presentation</vt:lpstr>
      <vt:lpstr>RELU</vt:lpstr>
      <vt:lpstr>Softmax function</vt:lpstr>
      <vt:lpstr>Softmax function</vt:lpstr>
      <vt:lpstr>Tensor Flow</vt:lpstr>
      <vt:lpstr>SGD optimizer</vt:lpstr>
      <vt:lpstr>Deep neural network (DNN)</vt:lpstr>
      <vt:lpstr>Sentiment Analysis - Libraries</vt:lpstr>
      <vt:lpstr>Sentiment Analysis –  Data , Sentiment Types</vt:lpstr>
      <vt:lpstr>Sentiment Analysis – Code</vt:lpstr>
      <vt:lpstr>Sentiment Analysis - Code</vt:lpstr>
      <vt:lpstr>Sentiment Analysis –  Building The Model</vt:lpstr>
      <vt:lpstr>Sentiment Analysis –  Train, Test, Predict</vt:lpstr>
      <vt:lpstr>Sentiment Analysis –  output files</vt:lpstr>
      <vt:lpstr>Sentiment Analysis – output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Sentiment Analysis</dc:title>
  <dc:creator>דין גולן</dc:creator>
  <cp:lastModifiedBy>roni belkin</cp:lastModifiedBy>
  <cp:revision>14</cp:revision>
  <dcterms:created xsi:type="dcterms:W3CDTF">2019-06-14T09:40:18Z</dcterms:created>
  <dcterms:modified xsi:type="dcterms:W3CDTF">2020-11-21T09:28:26Z</dcterms:modified>
</cp:coreProperties>
</file>