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6" r:id="rId5"/>
    <p:sldId id="257" r:id="rId6"/>
    <p:sldId id="258" r:id="rId7"/>
    <p:sldId id="261" r:id="rId8"/>
    <p:sldId id="286" r:id="rId9"/>
    <p:sldId id="283" r:id="rId10"/>
    <p:sldId id="264" r:id="rId11"/>
    <p:sldId id="266" r:id="rId12"/>
    <p:sldId id="287" r:id="rId13"/>
    <p:sldId id="267" r:id="rId14"/>
    <p:sldId id="284" r:id="rId15"/>
    <p:sldId id="268" r:id="rId16"/>
    <p:sldId id="288" r:id="rId17"/>
    <p:sldId id="290" r:id="rId18"/>
    <p:sldId id="289" r:id="rId19"/>
    <p:sldId id="291" r:id="rId20"/>
    <p:sldId id="292" r:id="rId21"/>
    <p:sldId id="285" r:id="rId22"/>
    <p:sldId id="294" r:id="rId23"/>
    <p:sldId id="293"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67" d="100"/>
          <a:sy n="67" d="100"/>
        </p:scale>
        <p:origin x="77" y="60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11/26/2022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11/26/2022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911858" y="1805939"/>
            <a:ext cx="10280142" cy="1893951"/>
          </a:xfrm>
        </p:spPr>
        <p:txBody>
          <a:bodyPr/>
          <a:lstStyle/>
          <a:p>
            <a:r>
              <a:rPr lang="en-US" sz="6600" dirty="0"/>
              <a:t>Housing Price Prediction &amp; Analysis Project</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435352" y="3806190"/>
            <a:ext cx="3660648" cy="548640"/>
          </a:xfrm>
        </p:spPr>
        <p:txBody>
          <a:bodyPr>
            <a:normAutofit/>
          </a:bodyPr>
          <a:lstStyle/>
          <a:p>
            <a:pPr marL="0" indent="0">
              <a:buNone/>
            </a:pPr>
            <a:r>
              <a:rPr lang="en-US" sz="2800" dirty="0"/>
              <a:t>BY RAJDEEP DE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B691C1-F90D-4E59-A046-EBC02F7449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23" y="241242"/>
            <a:ext cx="5022177" cy="2351701"/>
          </a:xfrm>
          <a:prstGeom prst="rect">
            <a:avLst/>
          </a:prstGeom>
          <a:ln w="12700">
            <a:solidFill>
              <a:schemeClr val="tx1"/>
            </a:solidFill>
          </a:ln>
        </p:spPr>
      </p:pic>
      <p:pic>
        <p:nvPicPr>
          <p:cNvPr id="7" name="Picture 6">
            <a:extLst>
              <a:ext uri="{FF2B5EF4-FFF2-40B4-BE49-F238E27FC236}">
                <a16:creationId xmlns:a16="http://schemas.microsoft.com/office/drawing/2014/main" id="{AEE5386B-EAC0-39F5-17B7-2674004194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224" y="2976216"/>
            <a:ext cx="5022176" cy="3116105"/>
          </a:xfrm>
          <a:prstGeom prst="rect">
            <a:avLst/>
          </a:prstGeom>
          <a:ln w="12700">
            <a:solidFill>
              <a:schemeClr val="tx1"/>
            </a:solidFill>
          </a:ln>
        </p:spPr>
      </p:pic>
      <p:sp>
        <p:nvSpPr>
          <p:cNvPr id="8" name="TextBox 7">
            <a:extLst>
              <a:ext uri="{FF2B5EF4-FFF2-40B4-BE49-F238E27FC236}">
                <a16:creationId xmlns:a16="http://schemas.microsoft.com/office/drawing/2014/main" id="{60534699-E2A8-A948-829C-1A806824617B}"/>
              </a:ext>
            </a:extLst>
          </p:cNvPr>
          <p:cNvSpPr txBox="1"/>
          <p:nvPr/>
        </p:nvSpPr>
        <p:spPr>
          <a:xfrm>
            <a:off x="5812432" y="354331"/>
            <a:ext cx="5972171" cy="1676741"/>
          </a:xfrm>
          <a:prstGeom prst="rect">
            <a:avLst/>
          </a:prstGeom>
          <a:noFill/>
          <a:ln>
            <a:solidFill>
              <a:schemeClr val="tx1"/>
            </a:solidFill>
          </a:ln>
        </p:spPr>
        <p:txBody>
          <a:bodyPr wrap="square" rtlCol="0">
            <a:spAutoFit/>
          </a:bodyPr>
          <a:lstStyle/>
          <a:p>
            <a:pPr marL="342900" lvl="0" indent="-342900" algn="just">
              <a:lnSpc>
                <a:spcPct val="107000"/>
              </a:lnSpc>
              <a:spcAft>
                <a:spcPts val="800"/>
              </a:spcAft>
              <a:buFont typeface="Wingdings" panose="05000000000000000000" pitchFamily="2" charset="2"/>
              <a:buChar char=""/>
            </a:pPr>
            <a:r>
              <a:rPr lang="en-IN" sz="1800" dirty="0">
                <a:solidFill>
                  <a:schemeClr val="bg1"/>
                </a:solidFill>
                <a:effectLst/>
                <a:latin typeface="+mj-lt"/>
                <a:ea typeface="Times New Roman" panose="02020603050405020304" pitchFamily="18" charset="0"/>
                <a:cs typeface="Times New Roman" panose="02020603050405020304" pitchFamily="18" charset="0"/>
              </a:rPr>
              <a:t>79.5% of House properties belongs to Low Density Residential Area followed by 14 % of properties belong to Medium Density Residential Area.</a:t>
            </a:r>
            <a:endParaRPr lang="en-IN" sz="1800" dirty="0">
              <a:solidFill>
                <a:schemeClr val="bg1"/>
              </a:solidFill>
              <a:effectLst/>
              <a:latin typeface="+mj-lt"/>
              <a:ea typeface="Bahnschrift SemiLight" panose="020B0502040204020203" pitchFamily="34" charset="0"/>
              <a:cs typeface="Mangal" panose="02040503050203030202"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chemeClr val="bg1"/>
                </a:solidFill>
                <a:effectLst/>
                <a:latin typeface="+mj-lt"/>
                <a:ea typeface="Times New Roman" panose="02020603050405020304" pitchFamily="18" charset="0"/>
                <a:cs typeface="Times New Roman" panose="02020603050405020304" pitchFamily="18" charset="0"/>
              </a:rPr>
              <a:t>Very Few properties (0.8%) belong to Commercial zone.</a:t>
            </a:r>
            <a:endParaRPr lang="en-IN" sz="1800" dirty="0">
              <a:solidFill>
                <a:schemeClr val="bg1"/>
              </a:solidFill>
              <a:effectLst/>
              <a:latin typeface="+mj-lt"/>
              <a:ea typeface="Bahnschrift SemiLight" panose="020B0502040204020203" pitchFamily="34" charset="0"/>
              <a:cs typeface="Mangal" panose="02040503050203030202" pitchFamily="18" charset="0"/>
            </a:endParaRPr>
          </a:p>
        </p:txBody>
      </p:sp>
      <p:sp>
        <p:nvSpPr>
          <p:cNvPr id="9" name="TextBox 8">
            <a:extLst>
              <a:ext uri="{FF2B5EF4-FFF2-40B4-BE49-F238E27FC236}">
                <a16:creationId xmlns:a16="http://schemas.microsoft.com/office/drawing/2014/main" id="{80CED5F0-548E-47A5-F1DD-F36D274808B8}"/>
              </a:ext>
            </a:extLst>
          </p:cNvPr>
          <p:cNvSpPr txBox="1"/>
          <p:nvPr/>
        </p:nvSpPr>
        <p:spPr>
          <a:xfrm>
            <a:off x="5812432" y="2903695"/>
            <a:ext cx="5972171" cy="3261149"/>
          </a:xfrm>
          <a:prstGeom prst="rect">
            <a:avLst/>
          </a:prstGeom>
          <a:noFill/>
          <a:ln>
            <a:solidFill>
              <a:schemeClr val="tx1"/>
            </a:solidFill>
          </a:ln>
        </p:spPr>
        <p:txBody>
          <a:bodyPr wrap="square" rtlCol="0">
            <a:spAutoFit/>
          </a:bodyPr>
          <a:lstStyle/>
          <a:p>
            <a:pPr marL="342900" lvl="0" indent="-342900" algn="just">
              <a:lnSpc>
                <a:spcPct val="107000"/>
              </a:lnSpc>
              <a:spcAft>
                <a:spcPts val="800"/>
              </a:spcAft>
              <a:buSzPct val="100000"/>
              <a:buFont typeface="Wingdings" panose="05000000000000000000" pitchFamily="2" charset="2"/>
              <a:buChar char="§"/>
              <a:tabLst>
                <a:tab pos="228600" algn="l"/>
                <a:tab pos="457200" algn="l"/>
              </a:tabLst>
            </a:pPr>
            <a:r>
              <a:rPr lang="en-IN" sz="1800" dirty="0">
                <a:solidFill>
                  <a:schemeClr val="bg1"/>
                </a:solidFill>
                <a:effectLst/>
                <a:latin typeface="+mj-lt"/>
                <a:ea typeface="Times New Roman" panose="02020603050405020304" pitchFamily="18" charset="0"/>
                <a:cs typeface="Times New Roman" panose="02020603050405020304" pitchFamily="18" charset="0"/>
              </a:rPr>
              <a:t>Most of property for sale have </a:t>
            </a:r>
            <a:r>
              <a:rPr lang="en-IN" sz="1800" u="sng" dirty="0">
                <a:solidFill>
                  <a:schemeClr val="bg1"/>
                </a:solidFill>
                <a:effectLst/>
                <a:latin typeface="+mj-lt"/>
                <a:ea typeface="Times New Roman" panose="02020603050405020304" pitchFamily="18" charset="0"/>
                <a:cs typeface="Times New Roman" panose="02020603050405020304" pitchFamily="18" charset="0"/>
              </a:rPr>
              <a:t>overall condition rating of either 5 or 6.</a:t>
            </a:r>
            <a:endParaRPr lang="en-IN" sz="1800" dirty="0">
              <a:solidFill>
                <a:schemeClr val="bg1"/>
              </a:solidFill>
              <a:effectLst/>
              <a:latin typeface="+mj-lt"/>
              <a:ea typeface="Bahnschrift SemiLight" panose="020B0502040204020203" pitchFamily="34" charset="0"/>
              <a:cs typeface="Mangal" panose="02040503050203030202" pitchFamily="18" charset="0"/>
            </a:endParaRPr>
          </a:p>
          <a:p>
            <a:pPr marL="342900" lvl="0" indent="-342900" algn="just">
              <a:lnSpc>
                <a:spcPct val="107000"/>
              </a:lnSpc>
              <a:spcAft>
                <a:spcPts val="800"/>
              </a:spcAft>
              <a:buSzPct val="100000"/>
              <a:buFont typeface="Wingdings" panose="05000000000000000000" pitchFamily="2" charset="2"/>
              <a:buChar char="§"/>
              <a:tabLst>
                <a:tab pos="228600" algn="l"/>
                <a:tab pos="457200" algn="l"/>
              </a:tabLst>
            </a:pPr>
            <a:r>
              <a:rPr lang="en-IN" sz="1800" dirty="0">
                <a:solidFill>
                  <a:schemeClr val="bg1"/>
                </a:solidFill>
                <a:effectLst/>
                <a:latin typeface="+mj-lt"/>
                <a:ea typeface="Times New Roman" panose="02020603050405020304" pitchFamily="18" charset="0"/>
                <a:cs typeface="Times New Roman" panose="02020603050405020304" pitchFamily="18" charset="0"/>
              </a:rPr>
              <a:t>We already know of 80% of housing data belongs to Low density Residential Area and Now we can see in Swarm Plot that Sale Price inside RL Zone is much higher than another remaining zone.</a:t>
            </a:r>
            <a:endParaRPr lang="en-IN" sz="1800" dirty="0">
              <a:solidFill>
                <a:schemeClr val="bg1"/>
              </a:solidFill>
              <a:effectLst/>
              <a:latin typeface="+mj-lt"/>
              <a:ea typeface="Bahnschrift SemiLight" panose="020B0502040204020203" pitchFamily="34" charset="0"/>
              <a:cs typeface="Mangal" panose="02040503050203030202" pitchFamily="18" charset="0"/>
            </a:endParaRPr>
          </a:p>
          <a:p>
            <a:pPr marL="342900" lvl="0" indent="-342900" algn="just">
              <a:lnSpc>
                <a:spcPct val="107000"/>
              </a:lnSpc>
              <a:spcAft>
                <a:spcPts val="800"/>
              </a:spcAft>
              <a:buSzPct val="100000"/>
              <a:buFont typeface="Wingdings" panose="05000000000000000000" pitchFamily="2" charset="2"/>
              <a:buChar char="§"/>
              <a:tabLst>
                <a:tab pos="228600" algn="l"/>
                <a:tab pos="457200" algn="l"/>
              </a:tabLst>
            </a:pPr>
            <a:r>
              <a:rPr lang="en-IN" dirty="0">
                <a:solidFill>
                  <a:schemeClr val="bg1"/>
                </a:solidFill>
                <a:latin typeface="+mj-lt"/>
                <a:ea typeface="Times New Roman" panose="02020603050405020304" pitchFamily="18" charset="0"/>
                <a:cs typeface="Times New Roman" panose="02020603050405020304" pitchFamily="18" charset="0"/>
              </a:rPr>
              <a:t>House</a:t>
            </a:r>
            <a:r>
              <a:rPr lang="en-IN" sz="1800" dirty="0">
                <a:solidFill>
                  <a:schemeClr val="bg1"/>
                </a:solidFill>
                <a:effectLst/>
                <a:latin typeface="+mj-lt"/>
                <a:ea typeface="Times New Roman" panose="02020603050405020304" pitchFamily="18" charset="0"/>
                <a:cs typeface="Times New Roman" panose="02020603050405020304" pitchFamily="18" charset="0"/>
              </a:rPr>
              <a:t> properties having Overall condition Rating of 8 &amp; 9 have low price compare to others. </a:t>
            </a:r>
            <a:r>
              <a:rPr lang="en-IN" sz="1800" u="sng" dirty="0">
                <a:solidFill>
                  <a:schemeClr val="bg1"/>
                </a:solidFill>
                <a:effectLst/>
                <a:latin typeface="+mj-lt"/>
                <a:ea typeface="Times New Roman" panose="02020603050405020304" pitchFamily="18" charset="0"/>
                <a:cs typeface="Times New Roman" panose="02020603050405020304" pitchFamily="18" charset="0"/>
              </a:rPr>
              <a:t>This indicate that Overall Condition Rating is Not significant factor in determination of Sale price.</a:t>
            </a:r>
            <a:r>
              <a:rPr lang="en-IN" sz="1800" dirty="0">
                <a:solidFill>
                  <a:schemeClr val="bg1"/>
                </a:solidFill>
                <a:effectLst/>
                <a:latin typeface="+mj-lt"/>
                <a:ea typeface="Times New Roman" panose="02020603050405020304" pitchFamily="18" charset="0"/>
                <a:cs typeface="Times New Roman" panose="02020603050405020304" pitchFamily="18" charset="0"/>
              </a:rPr>
              <a:t> </a:t>
            </a:r>
            <a:endParaRPr lang="en-IN" sz="1800" dirty="0">
              <a:solidFill>
                <a:schemeClr val="bg1"/>
              </a:solidFill>
              <a:effectLst/>
              <a:latin typeface="+mj-lt"/>
              <a:ea typeface="Bahnschrift SemiLight" panose="020B0502040204020203" pitchFamily="34" charset="0"/>
              <a:cs typeface="Mangal" panose="02040503050203030202" pitchFamily="18" charset="0"/>
            </a:endParaRP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132C36E-E287-168B-90AD-68BAC67A7E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388" y="292972"/>
            <a:ext cx="5131369" cy="2932246"/>
          </a:xfrm>
          <a:prstGeom prst="rect">
            <a:avLst/>
          </a:prstGeom>
          <a:ln w="12700">
            <a:solidFill>
              <a:schemeClr val="tx1"/>
            </a:solidFill>
          </a:ln>
        </p:spPr>
      </p:pic>
      <p:pic>
        <p:nvPicPr>
          <p:cNvPr id="9" name="Picture 8">
            <a:extLst>
              <a:ext uri="{FF2B5EF4-FFF2-40B4-BE49-F238E27FC236}">
                <a16:creationId xmlns:a16="http://schemas.microsoft.com/office/drawing/2014/main" id="{192BA651-FCE9-ED7C-CE48-D9B63B3E3E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714" y="3429302"/>
            <a:ext cx="5131369" cy="2191681"/>
          </a:xfrm>
          <a:prstGeom prst="rect">
            <a:avLst/>
          </a:prstGeom>
          <a:ln w="12700">
            <a:solidFill>
              <a:schemeClr val="tx1"/>
            </a:solidFill>
          </a:ln>
        </p:spPr>
      </p:pic>
      <p:sp>
        <p:nvSpPr>
          <p:cNvPr id="10" name="TextBox 9">
            <a:extLst>
              <a:ext uri="{FF2B5EF4-FFF2-40B4-BE49-F238E27FC236}">
                <a16:creationId xmlns:a16="http://schemas.microsoft.com/office/drawing/2014/main" id="{5E135792-3F49-1EB1-B4F6-176D93E2E72B}"/>
              </a:ext>
            </a:extLst>
          </p:cNvPr>
          <p:cNvSpPr txBox="1"/>
          <p:nvPr/>
        </p:nvSpPr>
        <p:spPr>
          <a:xfrm>
            <a:off x="6094414" y="292972"/>
            <a:ext cx="5587025" cy="2870658"/>
          </a:xfrm>
          <a:prstGeom prst="rect">
            <a:avLst/>
          </a:prstGeom>
          <a:noFill/>
          <a:ln>
            <a:solidFill>
              <a:schemeClr val="tx1"/>
            </a:solidFill>
          </a:ln>
        </p:spPr>
        <p:txBody>
          <a:bodyPr wrap="square">
            <a:spAutoFit/>
          </a:bodyPr>
          <a:lstStyle/>
          <a:p>
            <a:pPr lvl="0">
              <a:lnSpc>
                <a:spcPct val="107000"/>
              </a:lnSpc>
              <a:spcAft>
                <a:spcPts val="800"/>
              </a:spcAft>
              <a:buSzPts val="1000"/>
              <a:tabLst>
                <a:tab pos="457200" algn="l"/>
              </a:tabLst>
            </a:pPr>
            <a:r>
              <a:rPr lang="en-IN" sz="2800" dirty="0">
                <a:solidFill>
                  <a:schemeClr val="bg1"/>
                </a:solidFill>
                <a:effectLst/>
                <a:latin typeface="+mj-lt"/>
                <a:ea typeface="Bahnschrift SemiLight" panose="020B0502040204020203" pitchFamily="34" charset="0"/>
                <a:cs typeface="Mangal" panose="02040503050203030202" pitchFamily="18" charset="0"/>
              </a:rPr>
              <a:t>There is </a:t>
            </a:r>
            <a:r>
              <a:rPr lang="en-IN" sz="2800" u="sng" dirty="0">
                <a:solidFill>
                  <a:schemeClr val="bg1"/>
                </a:solidFill>
                <a:effectLst/>
                <a:latin typeface="+mj-lt"/>
                <a:ea typeface="Bahnschrift SemiLight" panose="020B0502040204020203" pitchFamily="34" charset="0"/>
                <a:cs typeface="Mangal" panose="02040503050203030202" pitchFamily="18" charset="0"/>
              </a:rPr>
              <a:t>No Significant relationship</a:t>
            </a:r>
            <a:r>
              <a:rPr lang="en-IN" sz="2800" dirty="0">
                <a:solidFill>
                  <a:schemeClr val="bg1"/>
                </a:solidFill>
                <a:effectLst/>
                <a:latin typeface="+mj-lt"/>
                <a:ea typeface="Bahnschrift SemiLight" panose="020B0502040204020203" pitchFamily="34" charset="0"/>
                <a:cs typeface="Mangal" panose="02040503050203030202" pitchFamily="18" charset="0"/>
              </a:rPr>
              <a:t> found between Sale price &amp; Lot area.</a:t>
            </a:r>
          </a:p>
          <a:p>
            <a:pPr marL="342900" indent="-342900">
              <a:buFont typeface="Wingdings" panose="05000000000000000000" pitchFamily="2" charset="2"/>
              <a:buChar char="§"/>
            </a:pPr>
            <a:r>
              <a:rPr lang="en-IN" sz="2800" i="1" u="sng" dirty="0">
                <a:solidFill>
                  <a:schemeClr val="bg1"/>
                </a:solidFill>
                <a:effectLst/>
                <a:latin typeface="+mj-lt"/>
                <a:ea typeface="Bahnschrift SemiLight" panose="020B0502040204020203" pitchFamily="34" charset="0"/>
                <a:cs typeface="Mangal" panose="02040503050203030202" pitchFamily="18" charset="0"/>
              </a:rPr>
              <a:t>As Overall Quality of House Increase the Sale Price of House also Increases</a:t>
            </a:r>
            <a:endParaRPr lang="en-IN" sz="2800" dirty="0">
              <a:solidFill>
                <a:schemeClr val="bg1"/>
              </a:solidFill>
              <a:latin typeface="+mj-lt"/>
            </a:endParaRPr>
          </a:p>
        </p:txBody>
      </p:sp>
      <p:sp>
        <p:nvSpPr>
          <p:cNvPr id="11" name="TextBox 10">
            <a:extLst>
              <a:ext uri="{FF2B5EF4-FFF2-40B4-BE49-F238E27FC236}">
                <a16:creationId xmlns:a16="http://schemas.microsoft.com/office/drawing/2014/main" id="{AAFDDB60-D3E9-EB3F-9CFF-F66081654A7E}"/>
              </a:ext>
            </a:extLst>
          </p:cNvPr>
          <p:cNvSpPr txBox="1"/>
          <p:nvPr/>
        </p:nvSpPr>
        <p:spPr>
          <a:xfrm>
            <a:off x="6094413" y="3548286"/>
            <a:ext cx="5587026" cy="2409634"/>
          </a:xfrm>
          <a:prstGeom prst="rect">
            <a:avLst/>
          </a:prstGeom>
          <a:noFill/>
          <a:ln>
            <a:solidFill>
              <a:schemeClr val="tx1"/>
            </a:solidFill>
          </a:ln>
        </p:spPr>
        <p:txBody>
          <a:bodyPr wrap="square" rtlCol="0">
            <a:spAutoFit/>
          </a:bodyPr>
          <a:lstStyle/>
          <a:p>
            <a:pPr lvl="0" algn="just">
              <a:lnSpc>
                <a:spcPct val="107000"/>
              </a:lnSpc>
              <a:spcAft>
                <a:spcPts val="800"/>
              </a:spcAft>
              <a:buSzPts val="1000"/>
              <a:tabLst>
                <a:tab pos="457200" algn="l"/>
              </a:tabLst>
            </a:pPr>
            <a:r>
              <a:rPr lang="en-IN" sz="2800" dirty="0">
                <a:solidFill>
                  <a:schemeClr val="bg1"/>
                </a:solidFill>
                <a:effectLst/>
                <a:latin typeface="+mj-lt"/>
                <a:ea typeface="Bahnschrift SemiLight" panose="020B0502040204020203" pitchFamily="34" charset="0"/>
                <a:cs typeface="Mangal" panose="02040503050203030202" pitchFamily="18" charset="0"/>
              </a:rPr>
              <a:t>63.4% house properties are regular in shape.</a:t>
            </a:r>
          </a:p>
          <a:p>
            <a:pPr marL="285750" indent="-285750">
              <a:buFont typeface="Wingdings" panose="05000000000000000000" pitchFamily="2" charset="2"/>
              <a:buChar char="§"/>
            </a:pPr>
            <a:r>
              <a:rPr lang="en-IN" sz="2800" dirty="0">
                <a:solidFill>
                  <a:schemeClr val="bg1"/>
                </a:solidFill>
                <a:effectLst/>
                <a:latin typeface="+mj-lt"/>
                <a:ea typeface="Bahnschrift SemiLight" panose="020B0502040204020203" pitchFamily="34" charset="0"/>
                <a:cs typeface="Mangal" panose="02040503050203030202" pitchFamily="18" charset="0"/>
              </a:rPr>
              <a:t>Sale Price of property with slight irregular shape is higher than regular shape.</a:t>
            </a:r>
            <a:endParaRPr lang="en-IN" sz="2800" dirty="0">
              <a:solidFill>
                <a:schemeClr val="bg1"/>
              </a:solidFill>
              <a:latin typeface="+mj-lt"/>
            </a:endParaRP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A863D-0851-5ACD-A400-DFAEEC359F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459" y="582247"/>
            <a:ext cx="5344340" cy="2222500"/>
          </a:xfrm>
          <a:prstGeom prst="rect">
            <a:avLst/>
          </a:prstGeom>
          <a:ln w="12700">
            <a:solidFill>
              <a:schemeClr val="tx1"/>
            </a:solidFill>
          </a:ln>
        </p:spPr>
      </p:pic>
      <p:pic>
        <p:nvPicPr>
          <p:cNvPr id="9" name="Picture 8">
            <a:extLst>
              <a:ext uri="{FF2B5EF4-FFF2-40B4-BE49-F238E27FC236}">
                <a16:creationId xmlns:a16="http://schemas.microsoft.com/office/drawing/2014/main" id="{530E33F9-34D8-5426-44D4-508605FF78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459" y="3429000"/>
            <a:ext cx="5344340" cy="2231639"/>
          </a:xfrm>
          <a:prstGeom prst="rect">
            <a:avLst/>
          </a:prstGeom>
          <a:ln w="12700">
            <a:solidFill>
              <a:schemeClr val="tx1"/>
            </a:solidFill>
          </a:ln>
        </p:spPr>
      </p:pic>
      <p:sp>
        <p:nvSpPr>
          <p:cNvPr id="10" name="TextBox 9">
            <a:extLst>
              <a:ext uri="{FF2B5EF4-FFF2-40B4-BE49-F238E27FC236}">
                <a16:creationId xmlns:a16="http://schemas.microsoft.com/office/drawing/2014/main" id="{074DF0E0-C07C-7F52-DDFF-10DD6EBF52E0}"/>
              </a:ext>
            </a:extLst>
          </p:cNvPr>
          <p:cNvSpPr txBox="1"/>
          <p:nvPr/>
        </p:nvSpPr>
        <p:spPr>
          <a:xfrm>
            <a:off x="6280028" y="582247"/>
            <a:ext cx="5344339" cy="2142702"/>
          </a:xfrm>
          <a:prstGeom prst="rect">
            <a:avLst/>
          </a:prstGeom>
          <a:noFill/>
          <a:ln>
            <a:solidFill>
              <a:schemeClr val="tx1"/>
            </a:solidFill>
          </a:ln>
        </p:spPr>
        <p:txBody>
          <a:bodyPr wrap="square" rtlCol="0">
            <a:spAutoFit/>
          </a:bodyPr>
          <a:lstStyle/>
          <a:p>
            <a:pPr marL="342900" lvl="0" indent="-342900" algn="just">
              <a:lnSpc>
                <a:spcPct val="107000"/>
              </a:lnSpc>
              <a:spcAft>
                <a:spcPts val="800"/>
              </a:spcAft>
              <a:buSzPct val="100000"/>
              <a:buFont typeface="Wingdings" panose="05000000000000000000" pitchFamily="2" charset="2"/>
              <a:buChar char="§"/>
              <a:tabLst>
                <a:tab pos="457200" algn="l"/>
              </a:tabLst>
            </a:pPr>
            <a:r>
              <a:rPr lang="en-IN" sz="2400" dirty="0">
                <a:solidFill>
                  <a:schemeClr val="bg1"/>
                </a:solidFill>
                <a:effectLst/>
                <a:latin typeface="+mj-lt"/>
                <a:ea typeface="Bahnschrift SemiLight" panose="020B0502040204020203" pitchFamily="34" charset="0"/>
                <a:cs typeface="Mangal" panose="02040503050203030202" pitchFamily="18" charset="0"/>
              </a:rPr>
              <a:t>89.6% of House properties are near flat level surface.</a:t>
            </a:r>
          </a:p>
          <a:p>
            <a:pPr marL="342900" lvl="0" indent="-342900" algn="just">
              <a:lnSpc>
                <a:spcPct val="107000"/>
              </a:lnSpc>
              <a:spcAft>
                <a:spcPts val="800"/>
              </a:spcAft>
              <a:buSzPct val="100000"/>
              <a:buFont typeface="Wingdings" panose="05000000000000000000" pitchFamily="2" charset="2"/>
              <a:buChar char="§"/>
              <a:tabLst>
                <a:tab pos="457200" algn="l"/>
              </a:tabLst>
            </a:pPr>
            <a:r>
              <a:rPr lang="en-IN" sz="2400" dirty="0">
                <a:solidFill>
                  <a:schemeClr val="bg1"/>
                </a:solidFill>
                <a:effectLst/>
                <a:latin typeface="+mj-lt"/>
                <a:ea typeface="Bahnschrift SemiLight" panose="020B0502040204020203" pitchFamily="34" charset="0"/>
                <a:cs typeface="Mangal" panose="02040503050203030202" pitchFamily="18" charset="0"/>
              </a:rPr>
              <a:t>Also, price for Flat level surface house is much higher than other land contour.</a:t>
            </a:r>
          </a:p>
        </p:txBody>
      </p:sp>
      <p:sp>
        <p:nvSpPr>
          <p:cNvPr id="11" name="TextBox 10">
            <a:extLst>
              <a:ext uri="{FF2B5EF4-FFF2-40B4-BE49-F238E27FC236}">
                <a16:creationId xmlns:a16="http://schemas.microsoft.com/office/drawing/2014/main" id="{211C5CF5-E772-8661-A06D-0F60A5E64B76}"/>
              </a:ext>
            </a:extLst>
          </p:cNvPr>
          <p:cNvSpPr txBox="1"/>
          <p:nvPr/>
        </p:nvSpPr>
        <p:spPr>
          <a:xfrm>
            <a:off x="6280029" y="3131759"/>
            <a:ext cx="5344339" cy="3355534"/>
          </a:xfrm>
          <a:prstGeom prst="rect">
            <a:avLst/>
          </a:prstGeom>
          <a:noFill/>
          <a:ln>
            <a:solidFill>
              <a:schemeClr val="tx1"/>
            </a:solidFill>
          </a:ln>
        </p:spPr>
        <p:txBody>
          <a:bodyPr wrap="square" rtlCol="0">
            <a:spAutoFit/>
          </a:bodyPr>
          <a:lstStyle/>
          <a:p>
            <a:pPr marL="285750" lvl="0" indent="-285750">
              <a:lnSpc>
                <a:spcPct val="107000"/>
              </a:lnSpc>
              <a:spcAft>
                <a:spcPts val="800"/>
              </a:spcAft>
              <a:buSzPct val="100000"/>
              <a:buFont typeface="Wingdings" panose="05000000000000000000" pitchFamily="2" charset="2"/>
              <a:buChar char="§"/>
              <a:tabLst>
                <a:tab pos="457200" algn="l"/>
              </a:tabLst>
            </a:pPr>
            <a:r>
              <a:rPr lang="en-IN" sz="2400" dirty="0">
                <a:solidFill>
                  <a:schemeClr val="bg1"/>
                </a:solidFill>
                <a:effectLst/>
                <a:latin typeface="+mj-lt"/>
                <a:ea typeface="Bahnschrift SemiLight" panose="020B0502040204020203" pitchFamily="34" charset="0"/>
                <a:cs typeface="Mangal" panose="02040503050203030202" pitchFamily="18" charset="0"/>
              </a:rPr>
              <a:t>Around 72 % of house comes with inside Lot configuration.</a:t>
            </a:r>
          </a:p>
          <a:p>
            <a:pPr marL="285750" lvl="0" indent="-285750">
              <a:lnSpc>
                <a:spcPct val="107000"/>
              </a:lnSpc>
              <a:spcAft>
                <a:spcPts val="800"/>
              </a:spcAft>
              <a:buSzPct val="100000"/>
              <a:buFont typeface="Wingdings" panose="05000000000000000000" pitchFamily="2" charset="2"/>
              <a:buChar char="§"/>
              <a:tabLst>
                <a:tab pos="457200" algn="l"/>
              </a:tabLst>
            </a:pPr>
            <a:r>
              <a:rPr lang="en-IN" sz="2400" dirty="0">
                <a:solidFill>
                  <a:schemeClr val="bg1"/>
                </a:solidFill>
                <a:effectLst/>
                <a:latin typeface="+mj-lt"/>
                <a:ea typeface="Bahnschrift SemiLight" panose="020B0502040204020203" pitchFamily="34" charset="0"/>
                <a:cs typeface="Mangal" panose="02040503050203030202" pitchFamily="18" charset="0"/>
              </a:rPr>
              <a:t>Cul-de-sac has </a:t>
            </a:r>
            <a:r>
              <a:rPr lang="en-IN" sz="2400" u="sng" dirty="0">
                <a:solidFill>
                  <a:schemeClr val="bg1"/>
                </a:solidFill>
                <a:effectLst/>
                <a:latin typeface="+mj-lt"/>
                <a:ea typeface="Bahnschrift SemiLight" panose="020B0502040204020203" pitchFamily="34" charset="0"/>
                <a:cs typeface="Mangal" panose="02040503050203030202" pitchFamily="18" charset="0"/>
              </a:rPr>
              <a:t>maximum Mean Sale Price</a:t>
            </a:r>
            <a:r>
              <a:rPr lang="en-IN" sz="2400" dirty="0">
                <a:solidFill>
                  <a:schemeClr val="bg1"/>
                </a:solidFill>
                <a:effectLst/>
                <a:latin typeface="+mj-lt"/>
                <a:ea typeface="Bahnschrift SemiLight" panose="020B0502040204020203" pitchFamily="34" charset="0"/>
                <a:cs typeface="Mangal" panose="02040503050203030202" pitchFamily="18" charset="0"/>
              </a:rPr>
              <a:t> among all lot configuration.</a:t>
            </a:r>
          </a:p>
          <a:p>
            <a:pPr marL="285750" indent="-285750">
              <a:buSzPct val="100000"/>
              <a:buFont typeface="Wingdings" panose="05000000000000000000" pitchFamily="2" charset="2"/>
              <a:buChar char="§"/>
            </a:pPr>
            <a:r>
              <a:rPr lang="en-IN" sz="2400" dirty="0">
                <a:solidFill>
                  <a:schemeClr val="bg1"/>
                </a:solidFill>
                <a:effectLst/>
                <a:latin typeface="+mj-lt"/>
                <a:ea typeface="Bahnschrift SemiLight" panose="020B0502040204020203" pitchFamily="34" charset="0"/>
                <a:cs typeface="Mangal" panose="02040503050203030202" pitchFamily="18" charset="0"/>
              </a:rPr>
              <a:t>Cheapest Houses belong to </a:t>
            </a:r>
            <a:r>
              <a:rPr lang="en-IN" sz="2400" u="sng" dirty="0">
                <a:solidFill>
                  <a:schemeClr val="bg1"/>
                </a:solidFill>
                <a:effectLst/>
                <a:latin typeface="+mj-lt"/>
                <a:ea typeface="Bahnschrift SemiLight" panose="020B0502040204020203" pitchFamily="34" charset="0"/>
                <a:cs typeface="Mangal" panose="02040503050203030202" pitchFamily="18" charset="0"/>
              </a:rPr>
              <a:t>Inside lot configuration</a:t>
            </a:r>
            <a:r>
              <a:rPr lang="en-IN" sz="2400" dirty="0">
                <a:solidFill>
                  <a:schemeClr val="bg1"/>
                </a:solidFill>
                <a:effectLst/>
                <a:latin typeface="+mj-lt"/>
                <a:ea typeface="Bahnschrift SemiLight" panose="020B0502040204020203" pitchFamily="34" charset="0"/>
                <a:cs typeface="Mangal" panose="02040503050203030202" pitchFamily="18" charset="0"/>
              </a:rPr>
              <a:t> while Costlier houses belongs to </a:t>
            </a:r>
            <a:r>
              <a:rPr lang="en-IN" sz="2400" u="sng" dirty="0">
                <a:solidFill>
                  <a:schemeClr val="bg1"/>
                </a:solidFill>
                <a:effectLst/>
                <a:latin typeface="+mj-lt"/>
                <a:ea typeface="Bahnschrift SemiLight" panose="020B0502040204020203" pitchFamily="34" charset="0"/>
                <a:cs typeface="Mangal" panose="02040503050203030202" pitchFamily="18" charset="0"/>
              </a:rPr>
              <a:t>Corner Lot Configuration.</a:t>
            </a:r>
            <a:endParaRPr lang="en-IN" sz="2400" dirty="0">
              <a:solidFill>
                <a:schemeClr val="bg1"/>
              </a:solidFill>
              <a:latin typeface="+mj-lt"/>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B902F24-083E-EBAE-91D3-E602809576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5036" y="1103693"/>
            <a:ext cx="6491786" cy="4650614"/>
          </a:xfrm>
          <a:prstGeom prst="rect">
            <a:avLst/>
          </a:prstGeom>
          <a:ln w="12700">
            <a:solidFill>
              <a:schemeClr val="tx1"/>
            </a:solidFill>
          </a:ln>
        </p:spPr>
      </p:pic>
      <p:sp>
        <p:nvSpPr>
          <p:cNvPr id="10" name="TextBox 9">
            <a:extLst>
              <a:ext uri="{FF2B5EF4-FFF2-40B4-BE49-F238E27FC236}">
                <a16:creationId xmlns:a16="http://schemas.microsoft.com/office/drawing/2014/main" id="{04FA7750-D811-1FC0-4A01-15F12BA8A3A5}"/>
              </a:ext>
            </a:extLst>
          </p:cNvPr>
          <p:cNvSpPr txBox="1"/>
          <p:nvPr/>
        </p:nvSpPr>
        <p:spPr>
          <a:xfrm>
            <a:off x="801487" y="839263"/>
            <a:ext cx="4516233" cy="5904437"/>
          </a:xfrm>
          <a:prstGeom prst="rect">
            <a:avLst/>
          </a:prstGeom>
          <a:noFill/>
          <a:ln>
            <a:solidFill>
              <a:schemeClr val="tx1"/>
            </a:solidFill>
          </a:ln>
        </p:spPr>
        <p:txBody>
          <a:bodyPr wrap="square" rtlCol="0">
            <a:spAutoFit/>
          </a:bodyPr>
          <a:lstStyle/>
          <a:p>
            <a:pPr marL="342900" lvl="0" indent="-342900" algn="just">
              <a:lnSpc>
                <a:spcPct val="107000"/>
              </a:lnSpc>
              <a:spcAft>
                <a:spcPts val="800"/>
              </a:spcAft>
              <a:buSzPct val="100000"/>
              <a:buFont typeface="Wingdings" panose="05000000000000000000" pitchFamily="2" charset="2"/>
              <a:buChar char="§"/>
              <a:tabLst>
                <a:tab pos="457200" algn="l"/>
              </a:tabLst>
            </a:pPr>
            <a:r>
              <a:rPr lang="en-IN" sz="2400" dirty="0">
                <a:solidFill>
                  <a:schemeClr val="bg1"/>
                </a:solidFill>
                <a:effectLst/>
                <a:latin typeface="+mj-lt"/>
                <a:ea typeface="Bahnschrift SemiLight" panose="020B0502040204020203" pitchFamily="34" charset="0"/>
                <a:cs typeface="Mangal" panose="02040503050203030202" pitchFamily="18" charset="0"/>
              </a:rPr>
              <a:t>More than 950 house properties are with building type Single-family Detached.</a:t>
            </a:r>
          </a:p>
          <a:p>
            <a:pPr marL="342900" lvl="0" indent="-342900" algn="just">
              <a:lnSpc>
                <a:spcPct val="107000"/>
              </a:lnSpc>
              <a:spcAft>
                <a:spcPts val="800"/>
              </a:spcAft>
              <a:buSzPct val="100000"/>
              <a:buFont typeface="Wingdings" panose="05000000000000000000" pitchFamily="2" charset="2"/>
              <a:buChar char="§"/>
              <a:tabLst>
                <a:tab pos="457200" algn="l"/>
              </a:tabLst>
            </a:pPr>
            <a:r>
              <a:rPr lang="en-IN" sz="2400" dirty="0">
                <a:solidFill>
                  <a:schemeClr val="bg1"/>
                </a:solidFill>
                <a:effectLst/>
                <a:latin typeface="+mj-lt"/>
                <a:ea typeface="Bahnschrift SemiLight" panose="020B0502040204020203" pitchFamily="34" charset="0"/>
                <a:cs typeface="Mangal" panose="02040503050203030202" pitchFamily="18" charset="0"/>
              </a:rPr>
              <a:t>More than 50% of house properties comes with Overall Condition Rating of 5.</a:t>
            </a:r>
          </a:p>
          <a:p>
            <a:pPr marL="342900" lvl="0" indent="-342900" algn="just">
              <a:lnSpc>
                <a:spcPct val="107000"/>
              </a:lnSpc>
              <a:spcAft>
                <a:spcPts val="800"/>
              </a:spcAft>
              <a:buSzPct val="100000"/>
              <a:buFont typeface="Wingdings" panose="05000000000000000000" pitchFamily="2" charset="2"/>
              <a:buChar char="§"/>
              <a:tabLst>
                <a:tab pos="457200" algn="l"/>
              </a:tabLst>
            </a:pPr>
            <a:r>
              <a:rPr lang="en-IN" sz="2400" dirty="0">
                <a:solidFill>
                  <a:schemeClr val="bg1"/>
                </a:solidFill>
                <a:effectLst/>
                <a:latin typeface="+mj-lt"/>
                <a:ea typeface="Bahnschrift SemiLight" panose="020B0502040204020203" pitchFamily="34" charset="0"/>
                <a:cs typeface="Mangal" panose="02040503050203030202" pitchFamily="18" charset="0"/>
              </a:rPr>
              <a:t>More than 75% of house properties come with overall Quality Rating varies between 5 to 6.</a:t>
            </a:r>
          </a:p>
          <a:p>
            <a:pPr marL="342900" lvl="0" indent="-342900" algn="just">
              <a:lnSpc>
                <a:spcPct val="107000"/>
              </a:lnSpc>
              <a:spcAft>
                <a:spcPts val="800"/>
              </a:spcAft>
              <a:buSzPct val="100000"/>
              <a:buFont typeface="Wingdings" panose="05000000000000000000" pitchFamily="2" charset="2"/>
              <a:buChar char="§"/>
              <a:tabLst>
                <a:tab pos="457200" algn="l"/>
              </a:tabLst>
            </a:pPr>
            <a:r>
              <a:rPr lang="en-IN" sz="2400" dirty="0">
                <a:solidFill>
                  <a:schemeClr val="bg1"/>
                </a:solidFill>
                <a:effectLst/>
                <a:latin typeface="+mj-lt"/>
                <a:ea typeface="Bahnschrift SemiLight" panose="020B0502040204020203" pitchFamily="34" charset="0"/>
                <a:cs typeface="Mangal" panose="02040503050203030202" pitchFamily="18" charset="0"/>
              </a:rPr>
              <a:t>More than 500 House Properties comes with one story dwelling.</a:t>
            </a:r>
          </a:p>
        </p:txBody>
      </p:sp>
    </p:spTree>
    <p:extLst>
      <p:ext uri="{BB962C8B-B14F-4D97-AF65-F5344CB8AC3E}">
        <p14:creationId xmlns:p14="http://schemas.microsoft.com/office/powerpoint/2010/main" val="2771250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029EC4-E41E-4EB7-1412-EFF5E1FA3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159" y="446267"/>
            <a:ext cx="5799857" cy="2292385"/>
          </a:xfrm>
          <a:prstGeom prst="rect">
            <a:avLst/>
          </a:prstGeom>
          <a:ln w="12700">
            <a:solidFill>
              <a:schemeClr val="tx1"/>
            </a:solidFill>
          </a:ln>
        </p:spPr>
      </p:pic>
      <p:pic>
        <p:nvPicPr>
          <p:cNvPr id="7" name="Picture 6">
            <a:extLst>
              <a:ext uri="{FF2B5EF4-FFF2-40B4-BE49-F238E27FC236}">
                <a16:creationId xmlns:a16="http://schemas.microsoft.com/office/drawing/2014/main" id="{77235074-D758-4633-F937-F29B52FA1D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159" y="3200401"/>
            <a:ext cx="5799857" cy="2292385"/>
          </a:xfrm>
          <a:prstGeom prst="rect">
            <a:avLst/>
          </a:prstGeom>
          <a:ln w="12700">
            <a:solidFill>
              <a:schemeClr val="tx1"/>
            </a:solidFill>
          </a:ln>
        </p:spPr>
      </p:pic>
      <p:sp>
        <p:nvSpPr>
          <p:cNvPr id="12" name="TextBox 11">
            <a:extLst>
              <a:ext uri="{FF2B5EF4-FFF2-40B4-BE49-F238E27FC236}">
                <a16:creationId xmlns:a16="http://schemas.microsoft.com/office/drawing/2014/main" id="{09BCF671-69C3-2956-ABA5-7A978D5CFA13}"/>
              </a:ext>
            </a:extLst>
          </p:cNvPr>
          <p:cNvSpPr txBox="1"/>
          <p:nvPr/>
        </p:nvSpPr>
        <p:spPr>
          <a:xfrm>
            <a:off x="6871279" y="211808"/>
            <a:ext cx="5130221" cy="2250040"/>
          </a:xfrm>
          <a:prstGeom prst="rect">
            <a:avLst/>
          </a:prstGeom>
          <a:noFill/>
          <a:ln>
            <a:solidFill>
              <a:schemeClr val="tx1"/>
            </a:solidFill>
          </a:ln>
        </p:spPr>
        <p:txBody>
          <a:bodyPr wrap="square" rtlCol="0">
            <a:spAutoFit/>
          </a:bodyPr>
          <a:lstStyle/>
          <a:p>
            <a:pPr marL="342900" lvl="0" indent="-342900" algn="just">
              <a:lnSpc>
                <a:spcPct val="107000"/>
              </a:lnSpc>
              <a:spcAft>
                <a:spcPts val="800"/>
              </a:spcAft>
              <a:buSzPct val="75000"/>
              <a:buFont typeface="Wingdings" panose="05000000000000000000" pitchFamily="2" charset="2"/>
              <a:buChar char="§"/>
              <a:tabLst>
                <a:tab pos="457200" algn="l"/>
              </a:tabLst>
            </a:pPr>
            <a:r>
              <a:rPr lang="en-IN" sz="2000" dirty="0">
                <a:solidFill>
                  <a:schemeClr val="bg1"/>
                </a:solidFill>
                <a:effectLst/>
                <a:latin typeface="+mj-lt"/>
                <a:ea typeface="Bahnschrift SemiLight" panose="020B0502040204020203" pitchFamily="34" charset="0"/>
                <a:cs typeface="Mangal" panose="02040503050203030202" pitchFamily="18" charset="0"/>
              </a:rPr>
              <a:t>Around 1000 sales happen by Conventional Warranty Deed.</a:t>
            </a:r>
          </a:p>
          <a:p>
            <a:pPr marL="342900" lvl="0" indent="-342900" algn="just">
              <a:lnSpc>
                <a:spcPct val="107000"/>
              </a:lnSpc>
              <a:spcAft>
                <a:spcPts val="800"/>
              </a:spcAft>
              <a:buSzPct val="75000"/>
              <a:buFont typeface="Wingdings" panose="05000000000000000000" pitchFamily="2" charset="2"/>
              <a:buChar char="§"/>
              <a:tabLst>
                <a:tab pos="457200" algn="l"/>
              </a:tabLst>
            </a:pPr>
            <a:r>
              <a:rPr lang="en-IN" sz="2000" dirty="0">
                <a:solidFill>
                  <a:schemeClr val="bg1"/>
                </a:solidFill>
                <a:effectLst/>
                <a:latin typeface="+mj-lt"/>
                <a:ea typeface="Bahnschrift SemiLight" panose="020B0502040204020203" pitchFamily="34" charset="0"/>
                <a:cs typeface="Mangal" panose="02040503050203030202" pitchFamily="18" charset="0"/>
              </a:rPr>
              <a:t>Home just constructed and sold category are exceptionally much costlier than anyone else.</a:t>
            </a:r>
          </a:p>
          <a:p>
            <a:pPr marL="342900" lvl="0" indent="-342900" algn="just">
              <a:lnSpc>
                <a:spcPct val="107000"/>
              </a:lnSpc>
              <a:spcAft>
                <a:spcPts val="800"/>
              </a:spcAft>
              <a:buSzPct val="75000"/>
              <a:buFont typeface="Wingdings" panose="05000000000000000000" pitchFamily="2" charset="2"/>
              <a:buChar char="§"/>
              <a:tabLst>
                <a:tab pos="457200" algn="l"/>
              </a:tabLst>
            </a:pPr>
            <a:r>
              <a:rPr lang="en-IN" sz="2000" dirty="0">
                <a:solidFill>
                  <a:schemeClr val="bg1"/>
                </a:solidFill>
                <a:effectLst/>
                <a:latin typeface="+mj-lt"/>
                <a:ea typeface="Bahnschrift SemiLight" panose="020B0502040204020203" pitchFamily="34" charset="0"/>
                <a:cs typeface="Mangal" panose="02040503050203030202" pitchFamily="18" charset="0"/>
              </a:rPr>
              <a:t>All loan-based sale is below 300000.</a:t>
            </a:r>
          </a:p>
        </p:txBody>
      </p:sp>
      <p:sp>
        <p:nvSpPr>
          <p:cNvPr id="13" name="TextBox 12">
            <a:extLst>
              <a:ext uri="{FF2B5EF4-FFF2-40B4-BE49-F238E27FC236}">
                <a16:creationId xmlns:a16="http://schemas.microsoft.com/office/drawing/2014/main" id="{6F5A007A-1124-307A-E9A8-32F49921DCB3}"/>
              </a:ext>
            </a:extLst>
          </p:cNvPr>
          <p:cNvSpPr txBox="1"/>
          <p:nvPr/>
        </p:nvSpPr>
        <p:spPr>
          <a:xfrm>
            <a:off x="6535574" y="2844182"/>
            <a:ext cx="5465926" cy="3849131"/>
          </a:xfrm>
          <a:prstGeom prst="rect">
            <a:avLst/>
          </a:prstGeom>
          <a:noFill/>
          <a:ln>
            <a:solidFill>
              <a:schemeClr val="tx1"/>
            </a:solidFill>
          </a:ln>
        </p:spPr>
        <p:txBody>
          <a:bodyPr wrap="square" rtlCol="0">
            <a:spAutoFit/>
          </a:bodyPr>
          <a:lstStyle/>
          <a:p>
            <a:pPr marL="273050" lvl="0" indent="-273050" algn="just">
              <a:lnSpc>
                <a:spcPct val="107000"/>
              </a:lnSpc>
              <a:spcAft>
                <a:spcPts val="800"/>
              </a:spcAft>
              <a:buSzPct val="75000"/>
              <a:buFont typeface="Wingdings" panose="05000000000000000000" pitchFamily="2" charset="2"/>
              <a:buChar char="§"/>
              <a:tabLst>
                <a:tab pos="457200" algn="l"/>
              </a:tabLst>
            </a:pPr>
            <a:r>
              <a:rPr lang="en-IN" sz="2200" dirty="0">
                <a:solidFill>
                  <a:schemeClr val="bg1"/>
                </a:solidFill>
                <a:effectLst/>
                <a:latin typeface="+mj-lt"/>
                <a:ea typeface="Bahnschrift SemiLight" panose="020B0502040204020203" pitchFamily="34" charset="0"/>
                <a:cs typeface="Mangal" panose="02040503050203030202" pitchFamily="18" charset="0"/>
              </a:rPr>
              <a:t>We can see that Sale with condition like </a:t>
            </a:r>
            <a:r>
              <a:rPr lang="en-IN" sz="2200" dirty="0" err="1">
                <a:solidFill>
                  <a:schemeClr val="bg1"/>
                </a:solidFill>
                <a:effectLst/>
                <a:latin typeface="+mj-lt"/>
                <a:ea typeface="Bahnschrift SemiLight" panose="020B0502040204020203" pitchFamily="34" charset="0"/>
                <a:cs typeface="Mangal" panose="02040503050203030202" pitchFamily="18" charset="0"/>
              </a:rPr>
              <a:t>Abnorml</a:t>
            </a:r>
            <a:r>
              <a:rPr lang="en-IN" sz="2200" dirty="0">
                <a:solidFill>
                  <a:schemeClr val="bg1"/>
                </a:solidFill>
                <a:effectLst/>
                <a:latin typeface="+mj-lt"/>
                <a:ea typeface="Bahnschrift SemiLight" panose="020B0502040204020203" pitchFamily="34" charset="0"/>
                <a:cs typeface="Mangal" panose="02040503050203030202" pitchFamily="18" charset="0"/>
              </a:rPr>
              <a:t>, Family, </a:t>
            </a:r>
            <a:r>
              <a:rPr lang="en-IN" sz="2200" dirty="0" err="1">
                <a:solidFill>
                  <a:schemeClr val="bg1"/>
                </a:solidFill>
                <a:effectLst/>
                <a:latin typeface="+mj-lt"/>
                <a:ea typeface="Bahnschrift SemiLight" panose="020B0502040204020203" pitchFamily="34" charset="0"/>
                <a:cs typeface="Mangal" panose="02040503050203030202" pitchFamily="18" charset="0"/>
              </a:rPr>
              <a:t>Alloca</a:t>
            </a:r>
            <a:r>
              <a:rPr lang="en-IN" sz="2200" dirty="0">
                <a:solidFill>
                  <a:schemeClr val="bg1"/>
                </a:solidFill>
                <a:effectLst/>
                <a:latin typeface="+mj-lt"/>
                <a:ea typeface="Bahnschrift SemiLight" panose="020B0502040204020203" pitchFamily="34" charset="0"/>
                <a:cs typeface="Mangal" panose="02040503050203030202" pitchFamily="18" charset="0"/>
              </a:rPr>
              <a:t>, </a:t>
            </a:r>
            <a:r>
              <a:rPr lang="en-IN" sz="2200" dirty="0" err="1">
                <a:solidFill>
                  <a:schemeClr val="bg1"/>
                </a:solidFill>
                <a:effectLst/>
                <a:latin typeface="+mj-lt"/>
                <a:ea typeface="Bahnschrift SemiLight" panose="020B0502040204020203" pitchFamily="34" charset="0"/>
                <a:cs typeface="Mangal" panose="02040503050203030202" pitchFamily="18" charset="0"/>
              </a:rPr>
              <a:t>AdjLand</a:t>
            </a:r>
            <a:r>
              <a:rPr lang="en-IN" sz="2200" dirty="0">
                <a:solidFill>
                  <a:schemeClr val="bg1"/>
                </a:solidFill>
                <a:effectLst/>
                <a:latin typeface="+mj-lt"/>
                <a:ea typeface="Bahnschrift SemiLight" panose="020B0502040204020203" pitchFamily="34" charset="0"/>
                <a:cs typeface="Mangal" panose="02040503050203030202" pitchFamily="18" charset="0"/>
              </a:rPr>
              <a:t> are below the price of 300000.</a:t>
            </a:r>
          </a:p>
          <a:p>
            <a:pPr marL="273050" lvl="0" indent="-273050" algn="just">
              <a:lnSpc>
                <a:spcPct val="107000"/>
              </a:lnSpc>
              <a:spcAft>
                <a:spcPts val="800"/>
              </a:spcAft>
              <a:buSzPct val="75000"/>
              <a:buFont typeface="Wingdings" panose="05000000000000000000" pitchFamily="2" charset="2"/>
              <a:buChar char="§"/>
              <a:tabLst>
                <a:tab pos="457200" algn="l"/>
              </a:tabLst>
            </a:pPr>
            <a:r>
              <a:rPr lang="en-IN" sz="2200" dirty="0">
                <a:solidFill>
                  <a:schemeClr val="bg1"/>
                </a:solidFill>
                <a:effectLst/>
                <a:latin typeface="+mj-lt"/>
                <a:ea typeface="Bahnschrift SemiLight" panose="020B0502040204020203" pitchFamily="34" charset="0"/>
                <a:cs typeface="Mangal" panose="02040503050203030202" pitchFamily="18" charset="0"/>
              </a:rPr>
              <a:t>Maximum Base Price for House comes from Partial category- (associated with Uncompleted New Home) is higher than rest.</a:t>
            </a:r>
          </a:p>
          <a:p>
            <a:pPr marL="273050" indent="-273050">
              <a:buSzPct val="75000"/>
              <a:buFont typeface="Wingdings" panose="05000000000000000000" pitchFamily="2" charset="2"/>
              <a:buChar char="§"/>
            </a:pPr>
            <a:r>
              <a:rPr lang="en-IN" sz="2200" dirty="0">
                <a:solidFill>
                  <a:schemeClr val="bg1"/>
                </a:solidFill>
                <a:effectLst/>
                <a:latin typeface="+mj-lt"/>
                <a:ea typeface="Bahnschrift SemiLight" panose="020B0502040204020203" pitchFamily="34" charset="0"/>
                <a:cs typeface="Mangal" panose="02040503050203030202" pitchFamily="18" charset="0"/>
              </a:rPr>
              <a:t>Minimum base price comes from Normal condition sale and also highest sale price comes from this category</a:t>
            </a:r>
            <a:endParaRPr lang="en-IN" sz="2200" dirty="0">
              <a:solidFill>
                <a:schemeClr val="bg1"/>
              </a:solidFill>
              <a:latin typeface="+mj-lt"/>
            </a:endParaRPr>
          </a:p>
        </p:txBody>
      </p:sp>
    </p:spTree>
    <p:extLst>
      <p:ext uri="{BB962C8B-B14F-4D97-AF65-F5344CB8AC3E}">
        <p14:creationId xmlns:p14="http://schemas.microsoft.com/office/powerpoint/2010/main" val="282655095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E5F8C6-B6FC-3F8D-1327-29165F5FC2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939" y="328574"/>
            <a:ext cx="5060371" cy="2846344"/>
          </a:xfrm>
          <a:prstGeom prst="rect">
            <a:avLst/>
          </a:prstGeom>
          <a:ln w="12700">
            <a:solidFill>
              <a:schemeClr val="tx1"/>
            </a:solidFill>
          </a:ln>
        </p:spPr>
      </p:pic>
      <p:pic>
        <p:nvPicPr>
          <p:cNvPr id="3" name="Picture 2">
            <a:extLst>
              <a:ext uri="{FF2B5EF4-FFF2-40B4-BE49-F238E27FC236}">
                <a16:creationId xmlns:a16="http://schemas.microsoft.com/office/drawing/2014/main" id="{043FC414-AF87-8635-7453-BC9C14525D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604" y="3637218"/>
            <a:ext cx="5060371" cy="2223333"/>
          </a:xfrm>
          <a:prstGeom prst="rect">
            <a:avLst/>
          </a:prstGeom>
          <a:ln w="12700">
            <a:solidFill>
              <a:schemeClr val="tx1"/>
            </a:solidFill>
          </a:ln>
        </p:spPr>
      </p:pic>
      <p:sp>
        <p:nvSpPr>
          <p:cNvPr id="4" name="TextBox 3">
            <a:extLst>
              <a:ext uri="{FF2B5EF4-FFF2-40B4-BE49-F238E27FC236}">
                <a16:creationId xmlns:a16="http://schemas.microsoft.com/office/drawing/2014/main" id="{27E653F4-9085-AD78-0595-BE25A6F24C6E}"/>
              </a:ext>
            </a:extLst>
          </p:cNvPr>
          <p:cNvSpPr txBox="1"/>
          <p:nvPr/>
        </p:nvSpPr>
        <p:spPr>
          <a:xfrm>
            <a:off x="6094412" y="520640"/>
            <a:ext cx="5434943" cy="2462213"/>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q"/>
            </a:pPr>
            <a:r>
              <a:rPr lang="en-IN" sz="2200" dirty="0">
                <a:solidFill>
                  <a:schemeClr val="bg1"/>
                </a:solidFill>
                <a:effectLst/>
                <a:latin typeface="+mj-lt"/>
                <a:ea typeface="Bahnschrift SemiLight" panose="020B0502040204020203" pitchFamily="34" charset="0"/>
                <a:cs typeface="Mangal" panose="02040503050203030202" pitchFamily="18" charset="0"/>
              </a:rPr>
              <a:t>In above plot we can clearly see relation between all three feature very clearly. </a:t>
            </a:r>
          </a:p>
          <a:p>
            <a:pPr marL="285750" indent="-285750">
              <a:buFont typeface="Wingdings" panose="05000000000000000000" pitchFamily="2" charset="2"/>
              <a:buChar char="q"/>
            </a:pPr>
            <a:endParaRPr lang="en-IN" sz="2200" i="1" u="sng" dirty="0">
              <a:solidFill>
                <a:schemeClr val="bg1"/>
              </a:solidFill>
              <a:latin typeface="+mj-lt"/>
              <a:ea typeface="Bahnschrift SemiLight" panose="020B0502040204020203" pitchFamily="34" charset="0"/>
              <a:cs typeface="Mangal" panose="02040503050203030202" pitchFamily="18" charset="0"/>
            </a:endParaRPr>
          </a:p>
          <a:p>
            <a:pPr marL="285750" indent="-285750">
              <a:buFont typeface="Wingdings" panose="05000000000000000000" pitchFamily="2" charset="2"/>
              <a:buChar char="q"/>
            </a:pPr>
            <a:r>
              <a:rPr lang="en-IN" sz="2200" i="1" u="sng" dirty="0">
                <a:solidFill>
                  <a:schemeClr val="bg1"/>
                </a:solidFill>
                <a:effectLst/>
                <a:latin typeface="+mj-lt"/>
                <a:ea typeface="Bahnschrift SemiLight" panose="020B0502040204020203" pitchFamily="34" charset="0"/>
                <a:cs typeface="Mangal" panose="02040503050203030202" pitchFamily="18" charset="0"/>
              </a:rPr>
              <a:t>As total floor area increases the sale price also get increases corresponding the overall quality of House.</a:t>
            </a:r>
            <a:endParaRPr lang="en-IN" sz="2200" dirty="0">
              <a:solidFill>
                <a:schemeClr val="bg1"/>
              </a:solidFill>
              <a:latin typeface="+mj-lt"/>
            </a:endParaRPr>
          </a:p>
        </p:txBody>
      </p:sp>
      <p:sp>
        <p:nvSpPr>
          <p:cNvPr id="5" name="TextBox 4">
            <a:extLst>
              <a:ext uri="{FF2B5EF4-FFF2-40B4-BE49-F238E27FC236}">
                <a16:creationId xmlns:a16="http://schemas.microsoft.com/office/drawing/2014/main" id="{6BB82962-1BD4-C807-C406-CCF2B2B7A34B}"/>
              </a:ext>
            </a:extLst>
          </p:cNvPr>
          <p:cNvSpPr txBox="1"/>
          <p:nvPr/>
        </p:nvSpPr>
        <p:spPr>
          <a:xfrm>
            <a:off x="6094412" y="3419034"/>
            <a:ext cx="5434943" cy="2659702"/>
          </a:xfrm>
          <a:prstGeom prst="rect">
            <a:avLst/>
          </a:prstGeom>
          <a:noFill/>
          <a:ln>
            <a:solidFill>
              <a:schemeClr val="tx1"/>
            </a:solidFill>
          </a:ln>
        </p:spPr>
        <p:txBody>
          <a:bodyPr wrap="square" rtlCol="0">
            <a:spAutoFit/>
          </a:bodyPr>
          <a:lstStyle/>
          <a:p>
            <a:pPr marL="285750" lvl="0" indent="-285750" algn="just">
              <a:lnSpc>
                <a:spcPct val="107000"/>
              </a:lnSpc>
              <a:spcAft>
                <a:spcPts val="800"/>
              </a:spcAft>
              <a:buSzPct val="75000"/>
              <a:buFont typeface="Wingdings" panose="05000000000000000000" pitchFamily="2" charset="2"/>
              <a:buChar char="q"/>
              <a:tabLst>
                <a:tab pos="457200" algn="l"/>
              </a:tabLst>
            </a:pPr>
            <a:r>
              <a:rPr lang="en-IN" sz="2200" dirty="0">
                <a:solidFill>
                  <a:schemeClr val="bg1"/>
                </a:solidFill>
                <a:effectLst/>
                <a:latin typeface="+mj-lt"/>
                <a:ea typeface="Bahnschrift SemiLight" panose="020B0502040204020203" pitchFamily="34" charset="0"/>
                <a:cs typeface="Mangal" panose="02040503050203030202" pitchFamily="18" charset="0"/>
              </a:rPr>
              <a:t>More than </a:t>
            </a:r>
            <a:r>
              <a:rPr lang="en-IN" sz="2200" u="sng" dirty="0">
                <a:solidFill>
                  <a:schemeClr val="bg1"/>
                </a:solidFill>
                <a:effectLst/>
                <a:latin typeface="+mj-lt"/>
                <a:ea typeface="Bahnschrift SemiLight" panose="020B0502040204020203" pitchFamily="34" charset="0"/>
                <a:cs typeface="Mangal" panose="02040503050203030202" pitchFamily="18" charset="0"/>
              </a:rPr>
              <a:t>75% House properties come with Gable Roof Style</a:t>
            </a:r>
            <a:r>
              <a:rPr lang="en-IN" sz="2200" dirty="0">
                <a:solidFill>
                  <a:schemeClr val="bg1"/>
                </a:solidFill>
                <a:effectLst/>
                <a:latin typeface="+mj-lt"/>
                <a:ea typeface="Bahnschrift SemiLight" panose="020B0502040204020203" pitchFamily="34" charset="0"/>
                <a:cs typeface="Mangal" panose="02040503050203030202" pitchFamily="18" charset="0"/>
              </a:rPr>
              <a:t> followed by around </a:t>
            </a:r>
            <a:r>
              <a:rPr lang="en-IN" sz="2200" u="sng" dirty="0">
                <a:solidFill>
                  <a:schemeClr val="bg1"/>
                </a:solidFill>
                <a:effectLst/>
                <a:latin typeface="+mj-lt"/>
                <a:ea typeface="Bahnschrift SemiLight" panose="020B0502040204020203" pitchFamily="34" charset="0"/>
                <a:cs typeface="Mangal" panose="02040503050203030202" pitchFamily="18" charset="0"/>
              </a:rPr>
              <a:t>15 % house properties with Hip Style.</a:t>
            </a:r>
            <a:endParaRPr lang="en-IN" sz="2200" dirty="0">
              <a:solidFill>
                <a:schemeClr val="bg1"/>
              </a:solidFill>
              <a:effectLst/>
              <a:latin typeface="+mj-lt"/>
              <a:ea typeface="Bahnschrift SemiLight" panose="020B0502040204020203" pitchFamily="34" charset="0"/>
              <a:cs typeface="Mangal" panose="02040503050203030202" pitchFamily="18" charset="0"/>
            </a:endParaRPr>
          </a:p>
          <a:p>
            <a:pPr marL="285750" indent="-285750">
              <a:buSzPct val="75000"/>
              <a:buFont typeface="Wingdings" panose="05000000000000000000" pitchFamily="2" charset="2"/>
              <a:buChar char="q"/>
            </a:pPr>
            <a:r>
              <a:rPr lang="en-IN" sz="2200" dirty="0">
                <a:solidFill>
                  <a:schemeClr val="bg1"/>
                </a:solidFill>
                <a:effectLst/>
                <a:latin typeface="+mj-lt"/>
                <a:ea typeface="Bahnschrift SemiLight" panose="020B0502040204020203" pitchFamily="34" charset="0"/>
                <a:cs typeface="Mangal" panose="02040503050203030202" pitchFamily="18" charset="0"/>
              </a:rPr>
              <a:t>From Boxplot we can see that </a:t>
            </a:r>
            <a:r>
              <a:rPr lang="en-IN" sz="2200" u="sng" dirty="0">
                <a:solidFill>
                  <a:schemeClr val="bg1"/>
                </a:solidFill>
                <a:effectLst/>
                <a:latin typeface="+mj-lt"/>
                <a:ea typeface="Bahnschrift SemiLight" panose="020B0502040204020203" pitchFamily="34" charset="0"/>
                <a:cs typeface="Mangal" panose="02040503050203030202" pitchFamily="18" charset="0"/>
              </a:rPr>
              <a:t>Hip style Roof are much costlier</a:t>
            </a:r>
            <a:r>
              <a:rPr lang="en-IN" sz="2200" dirty="0">
                <a:solidFill>
                  <a:schemeClr val="bg1"/>
                </a:solidFill>
                <a:effectLst/>
                <a:latin typeface="+mj-lt"/>
                <a:ea typeface="Bahnschrift SemiLight" panose="020B0502040204020203" pitchFamily="34" charset="0"/>
                <a:cs typeface="Mangal" panose="02040503050203030202" pitchFamily="18" charset="0"/>
              </a:rPr>
              <a:t> than remaining roof style</a:t>
            </a:r>
            <a:endParaRPr lang="en-IN" sz="2200" dirty="0">
              <a:solidFill>
                <a:schemeClr val="bg1"/>
              </a:solidFill>
              <a:latin typeface="+mj-lt"/>
            </a:endParaRPr>
          </a:p>
        </p:txBody>
      </p:sp>
    </p:spTree>
    <p:extLst>
      <p:ext uri="{BB962C8B-B14F-4D97-AF65-F5344CB8AC3E}">
        <p14:creationId xmlns:p14="http://schemas.microsoft.com/office/powerpoint/2010/main" val="2301150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pic>
        <p:nvPicPr>
          <p:cNvPr id="6" name="Picture 5">
            <a:extLst>
              <a:ext uri="{FF2B5EF4-FFF2-40B4-BE49-F238E27FC236}">
                <a16:creationId xmlns:a16="http://schemas.microsoft.com/office/drawing/2014/main" id="{94C4939E-DB5A-0909-D76B-6B85C66505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3830" y="350858"/>
            <a:ext cx="4790463" cy="2849541"/>
          </a:xfrm>
          <a:prstGeom prst="rect">
            <a:avLst/>
          </a:prstGeom>
          <a:ln w="12700">
            <a:solidFill>
              <a:schemeClr val="tx1"/>
            </a:solidFill>
          </a:ln>
        </p:spPr>
      </p:pic>
      <p:pic>
        <p:nvPicPr>
          <p:cNvPr id="7" name="Picture 6">
            <a:extLst>
              <a:ext uri="{FF2B5EF4-FFF2-40B4-BE49-F238E27FC236}">
                <a16:creationId xmlns:a16="http://schemas.microsoft.com/office/drawing/2014/main" id="{DFB7C233-C94C-ADC4-4DC8-75A06E3C11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752" y="3657601"/>
            <a:ext cx="6484006" cy="1934163"/>
          </a:xfrm>
          <a:prstGeom prst="rect">
            <a:avLst/>
          </a:prstGeom>
          <a:ln w="12700">
            <a:solidFill>
              <a:schemeClr val="tx1"/>
            </a:solidFill>
          </a:ln>
        </p:spPr>
      </p:pic>
      <p:sp>
        <p:nvSpPr>
          <p:cNvPr id="9" name="TextBox 8">
            <a:extLst>
              <a:ext uri="{FF2B5EF4-FFF2-40B4-BE49-F238E27FC236}">
                <a16:creationId xmlns:a16="http://schemas.microsoft.com/office/drawing/2014/main" id="{161298E0-823F-6C24-04D1-DA910529C3B5}"/>
              </a:ext>
            </a:extLst>
          </p:cNvPr>
          <p:cNvSpPr txBox="1"/>
          <p:nvPr/>
        </p:nvSpPr>
        <p:spPr>
          <a:xfrm>
            <a:off x="7014663" y="1487738"/>
            <a:ext cx="4790463" cy="1446550"/>
          </a:xfrm>
          <a:prstGeom prst="rect">
            <a:avLst/>
          </a:prstGeom>
          <a:noFill/>
          <a:ln>
            <a:solidFill>
              <a:schemeClr val="tx1"/>
            </a:solidFill>
          </a:ln>
        </p:spPr>
        <p:txBody>
          <a:bodyPr wrap="square" rtlCol="0">
            <a:spAutoFit/>
          </a:bodyPr>
          <a:lstStyle/>
          <a:p>
            <a:r>
              <a:rPr lang="en-IN" sz="2200" dirty="0">
                <a:solidFill>
                  <a:schemeClr val="bg1"/>
                </a:solidFill>
                <a:effectLst/>
                <a:latin typeface="+mj-lt"/>
                <a:ea typeface="Bahnschrift SemiLight" panose="020B0502040204020203" pitchFamily="34" charset="0"/>
                <a:cs typeface="Mangal" panose="02040503050203030202" pitchFamily="18" charset="0"/>
              </a:rPr>
              <a:t>For High floor area construction mainly Hip style Roof is used and invariably high-cost properties mostly comes up with Hip Style Roof</a:t>
            </a:r>
            <a:endParaRPr lang="en-IN" sz="2200" dirty="0">
              <a:solidFill>
                <a:schemeClr val="bg1"/>
              </a:solidFill>
              <a:latin typeface="+mj-lt"/>
            </a:endParaRPr>
          </a:p>
        </p:txBody>
      </p:sp>
      <p:sp>
        <p:nvSpPr>
          <p:cNvPr id="10" name="TextBox 9">
            <a:extLst>
              <a:ext uri="{FF2B5EF4-FFF2-40B4-BE49-F238E27FC236}">
                <a16:creationId xmlns:a16="http://schemas.microsoft.com/office/drawing/2014/main" id="{3C398B8C-B089-FD26-5BA0-4109872CA695}"/>
              </a:ext>
            </a:extLst>
          </p:cNvPr>
          <p:cNvSpPr txBox="1"/>
          <p:nvPr/>
        </p:nvSpPr>
        <p:spPr>
          <a:xfrm>
            <a:off x="7576035" y="3470904"/>
            <a:ext cx="4082565" cy="2307555"/>
          </a:xfrm>
          <a:prstGeom prst="rect">
            <a:avLst/>
          </a:prstGeom>
          <a:noFill/>
          <a:ln>
            <a:solidFill>
              <a:schemeClr val="tx1"/>
            </a:solidFill>
          </a:ln>
        </p:spPr>
        <p:txBody>
          <a:bodyPr wrap="square" rtlCol="0">
            <a:spAutoFit/>
          </a:bodyPr>
          <a:lstStyle/>
          <a:p>
            <a:pPr marL="285750" lvl="0" indent="-285750">
              <a:lnSpc>
                <a:spcPct val="106000"/>
              </a:lnSpc>
              <a:spcAft>
                <a:spcPts val="800"/>
              </a:spcAft>
              <a:buSzPct val="75000"/>
              <a:buFont typeface="Wingdings" panose="05000000000000000000" pitchFamily="2" charset="2"/>
              <a:buChar char="§"/>
              <a:tabLst>
                <a:tab pos="457200" algn="l"/>
              </a:tabLst>
            </a:pPr>
            <a:r>
              <a:rPr lang="en-IN" sz="2200" dirty="0">
                <a:solidFill>
                  <a:schemeClr val="bg1"/>
                </a:solidFill>
                <a:effectLst/>
                <a:latin typeface="+mj-lt"/>
                <a:ea typeface="Bahnschrift SemiLight" panose="020B0502040204020203" pitchFamily="34" charset="0"/>
                <a:cs typeface="Mangal" panose="02040503050203030202" pitchFamily="18" charset="0"/>
              </a:rPr>
              <a:t>More than 90% Properties in Data set made with roof material of Standard (Composite) Shingle.</a:t>
            </a:r>
          </a:p>
          <a:p>
            <a:pPr marL="285750" indent="-285750">
              <a:buSzPct val="75000"/>
              <a:buFont typeface="Wingdings" panose="05000000000000000000" pitchFamily="2" charset="2"/>
              <a:buChar char="§"/>
            </a:pPr>
            <a:r>
              <a:rPr lang="en-IN" sz="2200" dirty="0">
                <a:solidFill>
                  <a:schemeClr val="bg1"/>
                </a:solidFill>
                <a:effectLst/>
                <a:latin typeface="+mj-lt"/>
                <a:ea typeface="Bahnschrift SemiLight" panose="020B0502040204020203" pitchFamily="34" charset="0"/>
                <a:cs typeface="Mangal" panose="02040503050203030202" pitchFamily="18" charset="0"/>
              </a:rPr>
              <a:t>Wood Shingles is Costlier Material compare to rest.</a:t>
            </a:r>
            <a:endParaRPr lang="en-IN" sz="2200" dirty="0">
              <a:solidFill>
                <a:schemeClr val="bg1"/>
              </a:solidFill>
              <a:latin typeface="+mj-lt"/>
            </a:endParaRPr>
          </a:p>
        </p:txBody>
      </p:sp>
    </p:spTree>
    <p:extLst>
      <p:ext uri="{BB962C8B-B14F-4D97-AF65-F5344CB8AC3E}">
        <p14:creationId xmlns:p14="http://schemas.microsoft.com/office/powerpoint/2010/main" val="1606131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6" name="Picture 5">
            <a:extLst>
              <a:ext uri="{FF2B5EF4-FFF2-40B4-BE49-F238E27FC236}">
                <a16:creationId xmlns:a16="http://schemas.microsoft.com/office/drawing/2014/main" id="{0F4E67EF-5D7E-B203-2C34-37FCB47323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635" y="397683"/>
            <a:ext cx="6026374" cy="2391919"/>
          </a:xfrm>
          <a:prstGeom prst="rect">
            <a:avLst/>
          </a:prstGeom>
          <a:ln w="12700">
            <a:solidFill>
              <a:schemeClr val="tx1"/>
            </a:solidFill>
          </a:ln>
        </p:spPr>
      </p:pic>
      <p:pic>
        <p:nvPicPr>
          <p:cNvPr id="7" name="Picture 6">
            <a:extLst>
              <a:ext uri="{FF2B5EF4-FFF2-40B4-BE49-F238E27FC236}">
                <a16:creationId xmlns:a16="http://schemas.microsoft.com/office/drawing/2014/main" id="{3A901682-FDBA-63D1-E7C3-180EB1A6B5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791" y="3599322"/>
            <a:ext cx="5660062" cy="2391919"/>
          </a:xfrm>
          <a:prstGeom prst="rect">
            <a:avLst/>
          </a:prstGeom>
          <a:ln w="12700">
            <a:solidFill>
              <a:schemeClr val="tx1"/>
            </a:solidFill>
          </a:ln>
        </p:spPr>
      </p:pic>
      <p:sp>
        <p:nvSpPr>
          <p:cNvPr id="8" name="TextBox 7">
            <a:extLst>
              <a:ext uri="{FF2B5EF4-FFF2-40B4-BE49-F238E27FC236}">
                <a16:creationId xmlns:a16="http://schemas.microsoft.com/office/drawing/2014/main" id="{CD4A7EF3-8E32-5559-9DD8-585527EE2912}"/>
              </a:ext>
            </a:extLst>
          </p:cNvPr>
          <p:cNvSpPr txBox="1"/>
          <p:nvPr/>
        </p:nvSpPr>
        <p:spPr>
          <a:xfrm>
            <a:off x="6902793" y="397683"/>
            <a:ext cx="4864860" cy="2466253"/>
          </a:xfrm>
          <a:prstGeom prst="rect">
            <a:avLst/>
          </a:prstGeom>
          <a:noFill/>
          <a:ln>
            <a:solidFill>
              <a:schemeClr val="tx1"/>
            </a:solidFill>
          </a:ln>
        </p:spPr>
        <p:txBody>
          <a:bodyPr wrap="square" rtlCol="0">
            <a:spAutoFit/>
          </a:bodyPr>
          <a:lstStyle/>
          <a:p>
            <a:pPr marL="342900" lvl="0" indent="-342900">
              <a:lnSpc>
                <a:spcPct val="106000"/>
              </a:lnSpc>
              <a:buSzPct val="75000"/>
              <a:buFont typeface="Wingdings" panose="05000000000000000000" pitchFamily="2" charset="2"/>
              <a:buChar char=""/>
              <a:tabLst>
                <a:tab pos="457200" algn="l"/>
              </a:tabLst>
            </a:pPr>
            <a:r>
              <a:rPr lang="en-IN" sz="2100" dirty="0">
                <a:solidFill>
                  <a:schemeClr val="bg1"/>
                </a:solidFill>
                <a:effectLst/>
                <a:latin typeface="+mj-lt"/>
                <a:ea typeface="Bahnschrift SemiLight" panose="020B0502040204020203" pitchFamily="34" charset="0"/>
                <a:cs typeface="Mangal" panose="02040503050203030202" pitchFamily="18" charset="0"/>
              </a:rPr>
              <a:t>Around 60% of house properties come with Average Exterior quality and all of them below 400000.</a:t>
            </a:r>
          </a:p>
          <a:p>
            <a:pPr marL="342900" lvl="0" indent="-342900">
              <a:lnSpc>
                <a:spcPct val="106000"/>
              </a:lnSpc>
              <a:buSzPct val="75000"/>
              <a:buFont typeface="Wingdings" panose="05000000000000000000" pitchFamily="2" charset="2"/>
              <a:buChar char=""/>
              <a:tabLst>
                <a:tab pos="457200" algn="l"/>
              </a:tabLst>
            </a:pPr>
            <a:r>
              <a:rPr lang="en-IN" sz="2100" dirty="0">
                <a:solidFill>
                  <a:schemeClr val="bg1"/>
                </a:solidFill>
                <a:effectLst/>
                <a:latin typeface="+mj-lt"/>
                <a:ea typeface="Bahnschrift SemiLight" panose="020B0502040204020203" pitchFamily="34" charset="0"/>
                <a:cs typeface="Mangal" panose="02040503050203030202" pitchFamily="18" charset="0"/>
              </a:rPr>
              <a:t>Very few House Properties comes with Excellent Exterior Quality.</a:t>
            </a:r>
          </a:p>
          <a:p>
            <a:pPr marL="342900" lvl="0" indent="-342900">
              <a:lnSpc>
                <a:spcPct val="106000"/>
              </a:lnSpc>
              <a:spcAft>
                <a:spcPts val="800"/>
              </a:spcAft>
              <a:buSzPct val="75000"/>
              <a:buFont typeface="Wingdings" panose="05000000000000000000" pitchFamily="2" charset="2"/>
              <a:buChar char=""/>
              <a:tabLst>
                <a:tab pos="457200" algn="l"/>
              </a:tabLst>
            </a:pPr>
            <a:r>
              <a:rPr lang="en-IN" sz="2100" dirty="0">
                <a:solidFill>
                  <a:schemeClr val="bg1"/>
                </a:solidFill>
                <a:effectLst/>
                <a:latin typeface="+mj-lt"/>
                <a:ea typeface="Bahnschrift SemiLight" panose="020B0502040204020203" pitchFamily="34" charset="0"/>
                <a:cs typeface="Mangal" panose="02040503050203030202" pitchFamily="18" charset="0"/>
              </a:rPr>
              <a:t>Costlier house properties come with Good &amp; Excellent exterior quality.</a:t>
            </a:r>
          </a:p>
        </p:txBody>
      </p:sp>
      <p:sp>
        <p:nvSpPr>
          <p:cNvPr id="10" name="TextBox 9">
            <a:extLst>
              <a:ext uri="{FF2B5EF4-FFF2-40B4-BE49-F238E27FC236}">
                <a16:creationId xmlns:a16="http://schemas.microsoft.com/office/drawing/2014/main" id="{E6D4A164-2CB4-2633-76EC-02061661FB96}"/>
              </a:ext>
            </a:extLst>
          </p:cNvPr>
          <p:cNvSpPr txBox="1"/>
          <p:nvPr/>
        </p:nvSpPr>
        <p:spPr>
          <a:xfrm>
            <a:off x="6902793" y="3672730"/>
            <a:ext cx="4972977" cy="2245102"/>
          </a:xfrm>
          <a:prstGeom prst="rect">
            <a:avLst/>
          </a:prstGeom>
          <a:noFill/>
          <a:ln>
            <a:solidFill>
              <a:schemeClr val="tx1"/>
            </a:solidFill>
          </a:ln>
        </p:spPr>
        <p:txBody>
          <a:bodyPr wrap="square" rtlCol="0">
            <a:spAutoFit/>
          </a:bodyPr>
          <a:lstStyle/>
          <a:p>
            <a:pPr marL="342900" lvl="0" indent="-342900">
              <a:lnSpc>
                <a:spcPct val="107000"/>
              </a:lnSpc>
              <a:spcAft>
                <a:spcPts val="800"/>
              </a:spcAft>
              <a:buSzPct val="75000"/>
              <a:buFont typeface="Wingdings" panose="05000000000000000000" pitchFamily="2" charset="2"/>
              <a:buChar char="§"/>
              <a:tabLst>
                <a:tab pos="457200" algn="l"/>
              </a:tabLst>
            </a:pPr>
            <a:r>
              <a:rPr lang="en-IN" sz="2100" dirty="0">
                <a:solidFill>
                  <a:schemeClr val="bg1"/>
                </a:solidFill>
                <a:effectLst/>
                <a:latin typeface="+mj-lt"/>
                <a:ea typeface="Bahnschrift SemiLight" panose="020B0502040204020203" pitchFamily="34" charset="0"/>
                <a:cs typeface="Mangal" panose="02040503050203030202" pitchFamily="18" charset="0"/>
              </a:rPr>
              <a:t>44.2% Properties with </a:t>
            </a:r>
            <a:r>
              <a:rPr lang="en-IN" sz="2100" dirty="0" err="1">
                <a:solidFill>
                  <a:schemeClr val="bg1"/>
                </a:solidFill>
                <a:effectLst/>
                <a:latin typeface="+mj-lt"/>
                <a:ea typeface="Bahnschrift SemiLight" panose="020B0502040204020203" pitchFamily="34" charset="0"/>
                <a:cs typeface="Mangal" panose="02040503050203030202" pitchFamily="18" charset="0"/>
              </a:rPr>
              <a:t>CBlock</a:t>
            </a:r>
            <a:r>
              <a:rPr lang="en-IN" sz="2100" dirty="0">
                <a:solidFill>
                  <a:schemeClr val="bg1"/>
                </a:solidFill>
                <a:effectLst/>
                <a:latin typeface="+mj-lt"/>
                <a:ea typeface="Bahnschrift SemiLight" panose="020B0502040204020203" pitchFamily="34" charset="0"/>
                <a:cs typeface="Mangal" panose="02040503050203030202" pitchFamily="18" charset="0"/>
              </a:rPr>
              <a:t> Foundation &amp; 43.9% housing property come with </a:t>
            </a:r>
            <a:r>
              <a:rPr lang="en-IN" sz="2100" dirty="0" err="1">
                <a:solidFill>
                  <a:schemeClr val="bg1"/>
                </a:solidFill>
                <a:effectLst/>
                <a:latin typeface="+mj-lt"/>
                <a:ea typeface="Bahnschrift SemiLight" panose="020B0502040204020203" pitchFamily="34" charset="0"/>
                <a:cs typeface="Mangal" panose="02040503050203030202" pitchFamily="18" charset="0"/>
              </a:rPr>
              <a:t>PConc</a:t>
            </a:r>
            <a:r>
              <a:rPr lang="en-IN" sz="2100" dirty="0">
                <a:solidFill>
                  <a:schemeClr val="bg1"/>
                </a:solidFill>
                <a:effectLst/>
                <a:latin typeface="+mj-lt"/>
                <a:ea typeface="Bahnschrift SemiLight" panose="020B0502040204020203" pitchFamily="34" charset="0"/>
                <a:cs typeface="Mangal" panose="02040503050203030202" pitchFamily="18" charset="0"/>
              </a:rPr>
              <a:t> Foundation.</a:t>
            </a:r>
          </a:p>
          <a:p>
            <a:pPr marL="342900" lvl="0" indent="-342900">
              <a:lnSpc>
                <a:spcPct val="107000"/>
              </a:lnSpc>
              <a:spcAft>
                <a:spcPts val="800"/>
              </a:spcAft>
              <a:buSzPct val="75000"/>
              <a:buFont typeface="Wingdings" panose="05000000000000000000" pitchFamily="2" charset="2"/>
              <a:buChar char="§"/>
              <a:tabLst>
                <a:tab pos="457200" algn="l"/>
              </a:tabLst>
            </a:pPr>
            <a:r>
              <a:rPr lang="en-IN" sz="2100" dirty="0" err="1">
                <a:solidFill>
                  <a:schemeClr val="bg1"/>
                </a:solidFill>
                <a:effectLst/>
                <a:latin typeface="+mj-lt"/>
                <a:ea typeface="Bahnschrift SemiLight" panose="020B0502040204020203" pitchFamily="34" charset="0"/>
                <a:cs typeface="Mangal" panose="02040503050203030202" pitchFamily="18" charset="0"/>
              </a:rPr>
              <a:t>Pconc</a:t>
            </a:r>
            <a:r>
              <a:rPr lang="en-IN" sz="2100" dirty="0">
                <a:solidFill>
                  <a:schemeClr val="bg1"/>
                </a:solidFill>
                <a:effectLst/>
                <a:latin typeface="+mj-lt"/>
                <a:ea typeface="Bahnschrift SemiLight" panose="020B0502040204020203" pitchFamily="34" charset="0"/>
                <a:cs typeface="Mangal" panose="02040503050203030202" pitchFamily="18" charset="0"/>
              </a:rPr>
              <a:t> Foundation are mostly use in costly housing properties.</a:t>
            </a:r>
          </a:p>
        </p:txBody>
      </p:sp>
    </p:spTree>
    <p:extLst>
      <p:ext uri="{BB962C8B-B14F-4D97-AF65-F5344CB8AC3E}">
        <p14:creationId xmlns:p14="http://schemas.microsoft.com/office/powerpoint/2010/main" val="1465008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9" name="Title 1">
            <a:extLst>
              <a:ext uri="{FF2B5EF4-FFF2-40B4-BE49-F238E27FC236}">
                <a16:creationId xmlns:a16="http://schemas.microsoft.com/office/drawing/2014/main" id="{669D56D8-204B-02C6-1394-4FBE36181665}"/>
              </a:ext>
            </a:extLst>
          </p:cNvPr>
          <p:cNvSpPr txBox="1">
            <a:spLocks/>
          </p:cNvSpPr>
          <p:nvPr/>
        </p:nvSpPr>
        <p:spPr>
          <a:xfrm>
            <a:off x="711014" y="304799"/>
            <a:ext cx="8593006" cy="815341"/>
          </a:xfrm>
          <a:prstGeom prst="rect">
            <a:avLst/>
          </a:prstGeom>
        </p:spPr>
        <p:txBody>
          <a:bodyPr vert="horz" wrap="square" lIns="91440" tIns="45720" rIns="91440" bIns="45720" rtlCol="0" anchor="t">
            <a:normAutofit fontScale="975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600" dirty="0"/>
              <a:t>Machine Learning Model Building</a:t>
            </a:r>
            <a:endParaRPr lang="en-IN" sz="3600" dirty="0"/>
          </a:p>
        </p:txBody>
      </p:sp>
      <p:sp>
        <p:nvSpPr>
          <p:cNvPr id="10" name="Subtitle 3">
            <a:extLst>
              <a:ext uri="{FF2B5EF4-FFF2-40B4-BE49-F238E27FC236}">
                <a16:creationId xmlns:a16="http://schemas.microsoft.com/office/drawing/2014/main" id="{A75BBF0A-494F-3A64-574C-5A72892063E1}"/>
              </a:ext>
            </a:extLst>
          </p:cNvPr>
          <p:cNvSpPr txBox="1">
            <a:spLocks/>
          </p:cNvSpPr>
          <p:nvPr/>
        </p:nvSpPr>
        <p:spPr>
          <a:xfrm>
            <a:off x="711015" y="1401762"/>
            <a:ext cx="11256195" cy="5095875"/>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US" dirty="0">
                <a:solidFill>
                  <a:schemeClr val="bg1"/>
                </a:solidFill>
              </a:rPr>
              <a:t>Machine Learning Algorithm Used</a:t>
            </a:r>
          </a:p>
          <a:p>
            <a:pPr algn="just">
              <a:lnSpc>
                <a:spcPct val="107000"/>
              </a:lnSpc>
              <a:spcAft>
                <a:spcPts val="800"/>
              </a:spcAft>
            </a:pPr>
            <a:r>
              <a:rPr lang="en-IN" b="1" dirty="0">
                <a:solidFill>
                  <a:schemeClr val="bg1"/>
                </a:solidFill>
                <a:ea typeface="Bahnschrift SemiLight" panose="020B0502040204020203" pitchFamily="34" charset="0"/>
                <a:cs typeface="Mangal" panose="02040503050203030202" pitchFamily="18" charset="0"/>
              </a:rPr>
              <a:t>The different regression algorithm used in this project to build ML model are as below:</a:t>
            </a:r>
            <a:endParaRPr lang="en-IN" dirty="0">
              <a:solidFill>
                <a:schemeClr val="bg1"/>
              </a:solidFill>
              <a:ea typeface="Bahnschrift SemiLight" panose="020B0502040204020203" pitchFamily="34" charset="0"/>
              <a:cs typeface="Mangal" panose="02040503050203030202" pitchFamily="18" charset="0"/>
            </a:endParaRPr>
          </a:p>
          <a:p>
            <a:pPr marL="342900" indent="-342900" algn="just">
              <a:lnSpc>
                <a:spcPct val="106000"/>
              </a:lnSpc>
              <a:buFont typeface="Wingdings" panose="05000000000000000000" pitchFamily="2" charset="2"/>
              <a:buChar char=""/>
            </a:pPr>
            <a:r>
              <a:rPr lang="en-IN" dirty="0">
                <a:solidFill>
                  <a:schemeClr val="bg1"/>
                </a:solidFill>
                <a:ea typeface="Bahnschrift SemiLight" panose="020B0502040204020203" pitchFamily="34" charset="0"/>
                <a:cs typeface="Mangal" panose="02040503050203030202" pitchFamily="18" charset="0"/>
              </a:rPr>
              <a:t>Linear Regression</a:t>
            </a:r>
          </a:p>
          <a:p>
            <a:pPr marL="342900" indent="-342900" algn="just">
              <a:lnSpc>
                <a:spcPct val="106000"/>
              </a:lnSpc>
              <a:buFont typeface="Wingdings" panose="05000000000000000000" pitchFamily="2" charset="2"/>
              <a:buChar char=""/>
            </a:pPr>
            <a:r>
              <a:rPr lang="en-IN" dirty="0">
                <a:solidFill>
                  <a:schemeClr val="bg1"/>
                </a:solidFill>
                <a:ea typeface="Bahnschrift SemiLight" panose="020B0502040204020203" pitchFamily="34" charset="0"/>
                <a:cs typeface="Mangal" panose="02040503050203030202" pitchFamily="18" charset="0"/>
              </a:rPr>
              <a:t>Random Forest Regressor</a:t>
            </a:r>
          </a:p>
          <a:p>
            <a:pPr marL="342900" indent="-342900" algn="just">
              <a:lnSpc>
                <a:spcPct val="106000"/>
              </a:lnSpc>
              <a:buFont typeface="Wingdings" panose="05000000000000000000" pitchFamily="2" charset="2"/>
              <a:buChar char=""/>
            </a:pPr>
            <a:r>
              <a:rPr lang="en-IN" dirty="0">
                <a:solidFill>
                  <a:schemeClr val="bg1"/>
                </a:solidFill>
                <a:ea typeface="Bahnschrift SemiLight" panose="020B0502040204020203" pitchFamily="34" charset="0"/>
                <a:cs typeface="Mangal" panose="02040503050203030202" pitchFamily="18" charset="0"/>
              </a:rPr>
              <a:t>Decision Tree Regressor</a:t>
            </a:r>
          </a:p>
          <a:p>
            <a:pPr marL="342900" indent="-342900" algn="just">
              <a:lnSpc>
                <a:spcPct val="106000"/>
              </a:lnSpc>
              <a:buFont typeface="Wingdings" panose="05000000000000000000" pitchFamily="2" charset="2"/>
              <a:buChar char=""/>
            </a:pPr>
            <a:r>
              <a:rPr lang="en-IN" dirty="0">
                <a:solidFill>
                  <a:schemeClr val="bg1"/>
                </a:solidFill>
                <a:ea typeface="Bahnschrift SemiLight" panose="020B0502040204020203" pitchFamily="34" charset="0"/>
                <a:cs typeface="Mangal" panose="02040503050203030202" pitchFamily="18" charset="0"/>
              </a:rPr>
              <a:t>Ridge Regression</a:t>
            </a:r>
          </a:p>
          <a:p>
            <a:pPr marL="342900" indent="-342900" algn="just">
              <a:lnSpc>
                <a:spcPct val="106000"/>
              </a:lnSpc>
              <a:buFont typeface="Wingdings" panose="05000000000000000000" pitchFamily="2" charset="2"/>
              <a:buChar char=""/>
            </a:pPr>
            <a:r>
              <a:rPr lang="en-IN" dirty="0">
                <a:solidFill>
                  <a:schemeClr val="bg1"/>
                </a:solidFill>
                <a:ea typeface="Bahnschrift SemiLight" panose="020B0502040204020203" pitchFamily="34" charset="0"/>
                <a:cs typeface="Mangal" panose="02040503050203030202" pitchFamily="18" charset="0"/>
              </a:rPr>
              <a:t>XGB Regressor</a:t>
            </a:r>
          </a:p>
          <a:p>
            <a:pPr marL="342900" indent="-342900" algn="just">
              <a:lnSpc>
                <a:spcPct val="106000"/>
              </a:lnSpc>
              <a:spcAft>
                <a:spcPts val="800"/>
              </a:spcAft>
              <a:buFont typeface="Wingdings" panose="05000000000000000000" pitchFamily="2" charset="2"/>
              <a:buChar char=""/>
            </a:pPr>
            <a:r>
              <a:rPr lang="en-IN" dirty="0">
                <a:solidFill>
                  <a:schemeClr val="bg1"/>
                </a:solidFill>
                <a:ea typeface="Bahnschrift SemiLight" panose="020B0502040204020203" pitchFamily="34" charset="0"/>
                <a:cs typeface="Mangal" panose="02040503050203030202" pitchFamily="18" charset="0"/>
              </a:rPr>
              <a:t>Extra Tree Regressor</a:t>
            </a:r>
          </a:p>
          <a:p>
            <a:pPr>
              <a:buFont typeface="Wingdings" pitchFamily="2" charset="2"/>
              <a:buChar char="Ø"/>
            </a:pPr>
            <a:endParaRPr lang="en-US" dirty="0">
              <a:solidFill>
                <a:schemeClr val="bg1"/>
              </a:solidFill>
            </a:endParaRPr>
          </a:p>
        </p:txBody>
      </p:sp>
    </p:spTree>
    <p:extLst>
      <p:ext uri="{BB962C8B-B14F-4D97-AF65-F5344CB8AC3E}">
        <p14:creationId xmlns:p14="http://schemas.microsoft.com/office/powerpoint/2010/main" val="5958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5852-B799-7915-6F70-F72B3FBC3714}"/>
              </a:ext>
            </a:extLst>
          </p:cNvPr>
          <p:cNvSpPr>
            <a:spLocks noGrp="1"/>
          </p:cNvSpPr>
          <p:nvPr>
            <p:ph type="title"/>
          </p:nvPr>
        </p:nvSpPr>
        <p:spPr>
          <a:xfrm>
            <a:off x="1409541" y="548460"/>
            <a:ext cx="4785519" cy="554856"/>
          </a:xfrm>
        </p:spPr>
        <p:txBody>
          <a:bodyPr>
            <a:normAutofit/>
          </a:bodyPr>
          <a:lstStyle/>
          <a:p>
            <a:r>
              <a:rPr lang="en-US" sz="3200" dirty="0"/>
              <a:t>ML Model Building Flow</a:t>
            </a:r>
            <a:endParaRPr lang="en-IN" sz="3200" dirty="0"/>
          </a:p>
        </p:txBody>
      </p:sp>
      <p:sp>
        <p:nvSpPr>
          <p:cNvPr id="3" name="Content Placeholder 2">
            <a:extLst>
              <a:ext uri="{FF2B5EF4-FFF2-40B4-BE49-F238E27FC236}">
                <a16:creationId xmlns:a16="http://schemas.microsoft.com/office/drawing/2014/main" id="{8A899B69-C21D-4EDC-42BF-CBA5C4DDC7B6}"/>
              </a:ext>
            </a:extLst>
          </p:cNvPr>
          <p:cNvSpPr txBox="1">
            <a:spLocks/>
          </p:cNvSpPr>
          <p:nvPr/>
        </p:nvSpPr>
        <p:spPr>
          <a:xfrm>
            <a:off x="266541" y="1374962"/>
            <a:ext cx="7254399" cy="507155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buFont typeface="Wingdings" panose="05000000000000000000" pitchFamily="2" charset="2"/>
              <a:buChar char="§"/>
            </a:pPr>
            <a:r>
              <a:rPr lang="en-IN" sz="2400" dirty="0">
                <a:solidFill>
                  <a:schemeClr val="bg1"/>
                </a:solidFill>
              </a:rPr>
              <a:t>Standard Scaling of Data</a:t>
            </a:r>
          </a:p>
          <a:p>
            <a:pPr marL="177800" indent="-177800">
              <a:buFont typeface="Wingdings" panose="05000000000000000000" pitchFamily="2" charset="2"/>
              <a:buChar char="§"/>
            </a:pPr>
            <a:r>
              <a:rPr lang="en-IN" sz="2400" dirty="0">
                <a:solidFill>
                  <a:schemeClr val="bg1"/>
                </a:solidFill>
              </a:rPr>
              <a:t>Splitting Training Data Using </a:t>
            </a:r>
            <a:r>
              <a:rPr lang="en-IN" sz="2400" dirty="0" err="1">
                <a:solidFill>
                  <a:schemeClr val="bg1"/>
                </a:solidFill>
              </a:rPr>
              <a:t>test_train_split</a:t>
            </a:r>
            <a:endParaRPr lang="en-IN" sz="2400" dirty="0">
              <a:solidFill>
                <a:schemeClr val="bg1"/>
              </a:solidFill>
            </a:endParaRPr>
          </a:p>
          <a:p>
            <a:pPr marL="177800" indent="-177800">
              <a:buFont typeface="Wingdings" panose="05000000000000000000" pitchFamily="2" charset="2"/>
              <a:buChar char="§"/>
            </a:pPr>
            <a:r>
              <a:rPr lang="en-IN" sz="2400" dirty="0">
                <a:solidFill>
                  <a:schemeClr val="bg1"/>
                </a:solidFill>
              </a:rPr>
              <a:t>Finding Best Random state</a:t>
            </a:r>
          </a:p>
          <a:p>
            <a:pPr marL="177800" indent="-177800">
              <a:buFont typeface="Wingdings" panose="05000000000000000000" pitchFamily="2" charset="2"/>
              <a:buChar char="§"/>
            </a:pPr>
            <a:r>
              <a:rPr lang="en-IN" sz="2400" dirty="0">
                <a:solidFill>
                  <a:schemeClr val="bg1"/>
                </a:solidFill>
              </a:rPr>
              <a:t>Training ML Model on Different Algorithms</a:t>
            </a:r>
          </a:p>
          <a:p>
            <a:pPr marL="177800" indent="-177800">
              <a:buFont typeface="Wingdings" panose="05000000000000000000" pitchFamily="2" charset="2"/>
              <a:buChar char="§"/>
            </a:pPr>
            <a:r>
              <a:rPr lang="en-IN" sz="2400" dirty="0">
                <a:solidFill>
                  <a:schemeClr val="bg1"/>
                </a:solidFill>
              </a:rPr>
              <a:t>5 Fold Cross Validation of Different Model</a:t>
            </a:r>
          </a:p>
          <a:p>
            <a:pPr marL="177800" indent="-177800">
              <a:buFont typeface="Wingdings" panose="05000000000000000000" pitchFamily="2" charset="2"/>
              <a:buChar char="§"/>
            </a:pPr>
            <a:r>
              <a:rPr lang="en-IN" sz="2400" dirty="0">
                <a:solidFill>
                  <a:schemeClr val="bg1"/>
                </a:solidFill>
              </a:rPr>
              <a:t>Selection of Best Model Based on Evaluation Criteria</a:t>
            </a:r>
          </a:p>
          <a:p>
            <a:pPr marL="177800" indent="-177800">
              <a:buFont typeface="Wingdings" panose="05000000000000000000" pitchFamily="2" charset="2"/>
              <a:buChar char="§"/>
            </a:pPr>
            <a:r>
              <a:rPr lang="en-IN" sz="2400" dirty="0">
                <a:solidFill>
                  <a:schemeClr val="bg1"/>
                </a:solidFill>
              </a:rPr>
              <a:t>Hyper Parameter Tuning of Best Model</a:t>
            </a:r>
          </a:p>
          <a:p>
            <a:pPr marL="177800" indent="-177800">
              <a:buFont typeface="Wingdings" panose="05000000000000000000" pitchFamily="2" charset="2"/>
              <a:buChar char="§"/>
            </a:pPr>
            <a:r>
              <a:rPr lang="en-IN" sz="2400" dirty="0">
                <a:solidFill>
                  <a:schemeClr val="bg1"/>
                </a:solidFill>
              </a:rPr>
              <a:t>Saving final Model Using </a:t>
            </a:r>
            <a:r>
              <a:rPr lang="en-IN" sz="2400" dirty="0" err="1">
                <a:solidFill>
                  <a:schemeClr val="bg1"/>
                </a:solidFill>
              </a:rPr>
              <a:t>Joblib</a:t>
            </a:r>
            <a:endParaRPr lang="en-IN" sz="2400" dirty="0">
              <a:solidFill>
                <a:schemeClr val="bg1"/>
              </a:solidFill>
            </a:endParaRPr>
          </a:p>
          <a:p>
            <a:pPr marL="177800" indent="-177800">
              <a:buFont typeface="Wingdings" panose="05000000000000000000" pitchFamily="2" charset="2"/>
              <a:buChar char="§"/>
            </a:pPr>
            <a:r>
              <a:rPr lang="en-IN" sz="2400" dirty="0">
                <a:solidFill>
                  <a:schemeClr val="bg1"/>
                </a:solidFill>
              </a:rPr>
              <a:t>Predicating Test Dataset using Final Model</a:t>
            </a:r>
          </a:p>
        </p:txBody>
      </p:sp>
      <p:pic>
        <p:nvPicPr>
          <p:cNvPr id="6" name="Picture 5">
            <a:extLst>
              <a:ext uri="{FF2B5EF4-FFF2-40B4-BE49-F238E27FC236}">
                <a16:creationId xmlns:a16="http://schemas.microsoft.com/office/drawing/2014/main" id="{D91AE38F-930A-8732-ACAA-1B68266E1956}"/>
              </a:ext>
            </a:extLst>
          </p:cNvPr>
          <p:cNvPicPr>
            <a:picLocks noChangeAspect="1"/>
          </p:cNvPicPr>
          <p:nvPr/>
        </p:nvPicPr>
        <p:blipFill>
          <a:blip r:embed="rId2"/>
          <a:stretch>
            <a:fillRect/>
          </a:stretch>
        </p:blipFill>
        <p:spPr>
          <a:xfrm>
            <a:off x="7520940" y="606268"/>
            <a:ext cx="4282440" cy="5645464"/>
          </a:xfrm>
          <a:prstGeom prst="rect">
            <a:avLst/>
          </a:prstGeom>
        </p:spPr>
      </p:pic>
    </p:spTree>
    <p:extLst>
      <p:ext uri="{BB962C8B-B14F-4D97-AF65-F5344CB8AC3E}">
        <p14:creationId xmlns:p14="http://schemas.microsoft.com/office/powerpoint/2010/main" val="26916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a:bodyPr>
          <a:lstStyle/>
          <a:p>
            <a:pPr algn="l"/>
            <a:r>
              <a:rPr lang="en-IN" sz="1800" b="0" i="0" u="none" strike="noStrike" baseline="0" dirty="0">
                <a:solidFill>
                  <a:srgbClr val="000000"/>
                </a:solidFill>
                <a:latin typeface="Times New Roman" panose="02020603050405020304" pitchFamily="18" charset="0"/>
              </a:rPr>
              <a:t> </a:t>
            </a:r>
            <a:r>
              <a:rPr lang="en-IN" sz="4400" b="1" i="0" u="none" strike="noStrike" baseline="0" dirty="0"/>
              <a:t>HOUSING: PRICE PREDICTION </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4754880"/>
            <a:ext cx="3797300" cy="422910"/>
          </a:xfrm>
        </p:spPr>
        <p:txBody>
          <a:bodyPr>
            <a:normAutofit fontScale="92500"/>
          </a:bodyPr>
          <a:lstStyle/>
          <a:p>
            <a:r>
              <a:rPr lang="en-US" sz="2400" dirty="0"/>
              <a:t>SME:  Khushboo Garg</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7" name="Picture 6">
            <a:extLst>
              <a:ext uri="{FF2B5EF4-FFF2-40B4-BE49-F238E27FC236}">
                <a16:creationId xmlns:a16="http://schemas.microsoft.com/office/drawing/2014/main" id="{DCB670FE-8E50-F988-B6D8-F10F91C4EBEF}"/>
              </a:ext>
            </a:extLst>
          </p:cNvPr>
          <p:cNvPicPr>
            <a:picLocks noChangeAspect="1"/>
          </p:cNvPicPr>
          <p:nvPr/>
        </p:nvPicPr>
        <p:blipFill>
          <a:blip r:embed="rId2"/>
          <a:stretch>
            <a:fillRect/>
          </a:stretch>
        </p:blipFill>
        <p:spPr>
          <a:xfrm>
            <a:off x="4432935" y="419100"/>
            <a:ext cx="3326130" cy="2141220"/>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B447A6D-2524-28F1-EECC-B6AC34508051}"/>
              </a:ext>
            </a:extLst>
          </p:cNvPr>
          <p:cNvSpPr>
            <a:spLocks noGrp="1"/>
          </p:cNvSpPr>
          <p:nvPr>
            <p:ph type="title"/>
          </p:nvPr>
        </p:nvSpPr>
        <p:spPr>
          <a:xfrm>
            <a:off x="1004140" y="942899"/>
            <a:ext cx="10969943" cy="562051"/>
          </a:xfrm>
        </p:spPr>
        <p:txBody>
          <a:bodyPr>
            <a:normAutofit fontScale="90000"/>
          </a:bodyPr>
          <a:lstStyle/>
          <a:p>
            <a:r>
              <a:rPr lang="en-US" sz="4400" dirty="0"/>
              <a:t>Key Findings and Conclusions of the Study</a:t>
            </a:r>
            <a:endParaRPr lang="en-IN" sz="4400" dirty="0"/>
          </a:p>
        </p:txBody>
      </p:sp>
      <p:graphicFrame>
        <p:nvGraphicFramePr>
          <p:cNvPr id="11" name="Content Placeholder 4">
            <a:extLst>
              <a:ext uri="{FF2B5EF4-FFF2-40B4-BE49-F238E27FC236}">
                <a16:creationId xmlns:a16="http://schemas.microsoft.com/office/drawing/2014/main" id="{24238ECF-7220-B11D-C5C6-621349E9426E}"/>
              </a:ext>
            </a:extLst>
          </p:cNvPr>
          <p:cNvGraphicFramePr>
            <a:graphicFrameLocks/>
          </p:cNvGraphicFramePr>
          <p:nvPr>
            <p:extLst>
              <p:ext uri="{D42A27DB-BD31-4B8C-83A1-F6EECF244321}">
                <p14:modId xmlns:p14="http://schemas.microsoft.com/office/powerpoint/2010/main" val="2549186393"/>
              </p:ext>
            </p:extLst>
          </p:nvPr>
        </p:nvGraphicFramePr>
        <p:xfrm>
          <a:off x="1004140" y="1661161"/>
          <a:ext cx="10183720" cy="4802340"/>
        </p:xfrm>
        <a:graphic>
          <a:graphicData uri="http://schemas.openxmlformats.org/drawingml/2006/table">
            <a:tbl>
              <a:tblPr firstRow="1" firstCol="1" bandRow="1">
                <a:tableStyleId>{21E4AEA4-8DFA-4A89-87EB-49C32662AFE0}</a:tableStyleId>
              </a:tblPr>
              <a:tblGrid>
                <a:gridCol w="3874955">
                  <a:extLst>
                    <a:ext uri="{9D8B030D-6E8A-4147-A177-3AD203B41FA5}">
                      <a16:colId xmlns:a16="http://schemas.microsoft.com/office/drawing/2014/main" val="3027096514"/>
                    </a:ext>
                  </a:extLst>
                </a:gridCol>
                <a:gridCol w="2914192">
                  <a:extLst>
                    <a:ext uri="{9D8B030D-6E8A-4147-A177-3AD203B41FA5}">
                      <a16:colId xmlns:a16="http://schemas.microsoft.com/office/drawing/2014/main" val="2033962042"/>
                    </a:ext>
                  </a:extLst>
                </a:gridCol>
                <a:gridCol w="3394573">
                  <a:extLst>
                    <a:ext uri="{9D8B030D-6E8A-4147-A177-3AD203B41FA5}">
                      <a16:colId xmlns:a16="http://schemas.microsoft.com/office/drawing/2014/main" val="3350356132"/>
                    </a:ext>
                  </a:extLst>
                </a:gridCol>
              </a:tblGrid>
              <a:tr h="414031">
                <a:tc>
                  <a:txBody>
                    <a:bodyPr/>
                    <a:lstStyle/>
                    <a:p>
                      <a:pPr algn="ctr">
                        <a:lnSpc>
                          <a:spcPct val="107000"/>
                        </a:lnSpc>
                        <a:spcAft>
                          <a:spcPts val="800"/>
                        </a:spcAft>
                      </a:pPr>
                      <a:r>
                        <a:rPr lang="en-IN" sz="2100" dirty="0">
                          <a:effectLst/>
                        </a:rPr>
                        <a:t>Algorithm</a:t>
                      </a:r>
                      <a:endParaRPr lang="en-IN" sz="2100" dirty="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1900" dirty="0">
                          <a:effectLst/>
                        </a:rPr>
                        <a:t>R2 Score</a:t>
                      </a:r>
                      <a:endParaRPr lang="en-IN" sz="1900" dirty="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1900">
                          <a:effectLst/>
                        </a:rPr>
                        <a:t>CV Score</a:t>
                      </a:r>
                      <a:endParaRPr lang="en-IN" sz="19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extLst>
                  <a:ext uri="{0D108BD9-81ED-4DB2-BD59-A6C34878D82A}">
                    <a16:rowId xmlns:a16="http://schemas.microsoft.com/office/drawing/2014/main" val="123235672"/>
                  </a:ext>
                </a:extLst>
              </a:tr>
              <a:tr h="639421">
                <a:tc>
                  <a:txBody>
                    <a:bodyPr/>
                    <a:lstStyle/>
                    <a:p>
                      <a:pPr algn="ctr">
                        <a:lnSpc>
                          <a:spcPct val="107000"/>
                        </a:lnSpc>
                        <a:spcAft>
                          <a:spcPts val="800"/>
                        </a:spcAft>
                      </a:pPr>
                      <a:r>
                        <a:rPr lang="en-IN" sz="2100">
                          <a:effectLst/>
                        </a:rPr>
                        <a:t>Random Forest Regressor</a:t>
                      </a:r>
                      <a:endParaRPr lang="en-IN" sz="21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US" sz="2600" b="1" dirty="0"/>
                        <a:t>9</a:t>
                      </a:r>
                      <a:r>
                        <a:rPr lang="en-IN" sz="2600" b="1" dirty="0"/>
                        <a:t>0.34 </a:t>
                      </a:r>
                    </a:p>
                  </a:txBody>
                  <a:tcPr marL="68562" marR="68562" marT="0" marB="0" anchor="ctr">
                    <a:solidFill>
                      <a:srgbClr val="FFFF00"/>
                    </a:solidFill>
                  </a:tcPr>
                </a:tc>
                <a:tc>
                  <a:txBody>
                    <a:bodyPr/>
                    <a:lstStyle/>
                    <a:p>
                      <a:pPr algn="ctr">
                        <a:lnSpc>
                          <a:spcPct val="107000"/>
                        </a:lnSpc>
                        <a:spcAft>
                          <a:spcPts val="800"/>
                        </a:spcAft>
                      </a:pPr>
                      <a:r>
                        <a:rPr lang="en-IN" sz="2600" b="1" dirty="0">
                          <a:solidFill>
                            <a:schemeClr val="tx1"/>
                          </a:solidFill>
                          <a:effectLst/>
                        </a:rPr>
                        <a:t>82.71</a:t>
                      </a:r>
                      <a:endParaRPr lang="en-IN" sz="2600" b="1"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extLst>
                  <a:ext uri="{0D108BD9-81ED-4DB2-BD59-A6C34878D82A}">
                    <a16:rowId xmlns:a16="http://schemas.microsoft.com/office/drawing/2014/main" val="3611960155"/>
                  </a:ext>
                </a:extLst>
              </a:tr>
              <a:tr h="416004">
                <a:tc>
                  <a:txBody>
                    <a:bodyPr/>
                    <a:lstStyle/>
                    <a:p>
                      <a:pPr algn="ctr">
                        <a:lnSpc>
                          <a:spcPct val="107000"/>
                        </a:lnSpc>
                        <a:spcAft>
                          <a:spcPts val="800"/>
                        </a:spcAft>
                      </a:pPr>
                      <a:r>
                        <a:rPr lang="en-IN" sz="2100">
                          <a:effectLst/>
                        </a:rPr>
                        <a:t>XGB Regressor</a:t>
                      </a:r>
                      <a:endParaRPr lang="en-IN" sz="21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2600" b="1" dirty="0">
                          <a:solidFill>
                            <a:schemeClr val="tx1"/>
                          </a:solidFill>
                          <a:effectLst/>
                        </a:rPr>
                        <a:t>86.67</a:t>
                      </a:r>
                      <a:endParaRPr lang="en-IN" sz="2600" b="1"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2600" b="1">
                          <a:solidFill>
                            <a:schemeClr val="tx1"/>
                          </a:solidFill>
                          <a:effectLst/>
                        </a:rPr>
                        <a:t>82.05</a:t>
                      </a:r>
                      <a:endParaRPr lang="en-IN" sz="26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extLst>
                  <a:ext uri="{0D108BD9-81ED-4DB2-BD59-A6C34878D82A}">
                    <a16:rowId xmlns:a16="http://schemas.microsoft.com/office/drawing/2014/main" val="2576264304"/>
                  </a:ext>
                </a:extLst>
              </a:tr>
              <a:tr h="416004">
                <a:tc>
                  <a:txBody>
                    <a:bodyPr/>
                    <a:lstStyle/>
                    <a:p>
                      <a:pPr algn="ctr">
                        <a:lnSpc>
                          <a:spcPct val="107000"/>
                        </a:lnSpc>
                        <a:spcAft>
                          <a:spcPts val="800"/>
                        </a:spcAft>
                      </a:pPr>
                      <a:r>
                        <a:rPr lang="en-IN" sz="2100">
                          <a:effectLst/>
                        </a:rPr>
                        <a:t>Linear Regression</a:t>
                      </a:r>
                      <a:endParaRPr lang="en-IN" sz="21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2600" b="1">
                          <a:solidFill>
                            <a:schemeClr val="tx1"/>
                          </a:solidFill>
                          <a:effectLst/>
                        </a:rPr>
                        <a:t>87.51</a:t>
                      </a:r>
                      <a:endParaRPr lang="en-IN" sz="26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2600" b="1" dirty="0">
                          <a:solidFill>
                            <a:schemeClr val="tx1"/>
                          </a:solidFill>
                          <a:effectLst/>
                        </a:rPr>
                        <a:t>76.62 %</a:t>
                      </a:r>
                      <a:endParaRPr lang="en-IN" sz="2600" b="1"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extLst>
                  <a:ext uri="{0D108BD9-81ED-4DB2-BD59-A6C34878D82A}">
                    <a16:rowId xmlns:a16="http://schemas.microsoft.com/office/drawing/2014/main" val="3311917536"/>
                  </a:ext>
                </a:extLst>
              </a:tr>
              <a:tr h="639421">
                <a:tc>
                  <a:txBody>
                    <a:bodyPr/>
                    <a:lstStyle/>
                    <a:p>
                      <a:pPr algn="ctr">
                        <a:lnSpc>
                          <a:spcPct val="107000"/>
                        </a:lnSpc>
                        <a:spcAft>
                          <a:spcPts val="800"/>
                        </a:spcAft>
                      </a:pPr>
                      <a:r>
                        <a:rPr lang="en-IN" sz="2100" dirty="0">
                          <a:effectLst/>
                        </a:rPr>
                        <a:t>Decision Tree Regressor</a:t>
                      </a:r>
                      <a:endParaRPr lang="en-IN" sz="2100" dirty="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2600" b="1">
                          <a:solidFill>
                            <a:schemeClr val="tx1"/>
                          </a:solidFill>
                          <a:effectLst/>
                        </a:rPr>
                        <a:t>56.39</a:t>
                      </a:r>
                      <a:endParaRPr lang="en-IN" sz="26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2600" b="1">
                          <a:solidFill>
                            <a:schemeClr val="tx1"/>
                          </a:solidFill>
                          <a:effectLst/>
                        </a:rPr>
                        <a:t>70.93 %</a:t>
                      </a:r>
                      <a:endParaRPr lang="en-IN" sz="26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extLst>
                  <a:ext uri="{0D108BD9-81ED-4DB2-BD59-A6C34878D82A}">
                    <a16:rowId xmlns:a16="http://schemas.microsoft.com/office/drawing/2014/main" val="1882932515"/>
                  </a:ext>
                </a:extLst>
              </a:tr>
              <a:tr h="416004">
                <a:tc>
                  <a:txBody>
                    <a:bodyPr/>
                    <a:lstStyle/>
                    <a:p>
                      <a:pPr algn="ctr">
                        <a:lnSpc>
                          <a:spcPct val="107000"/>
                        </a:lnSpc>
                        <a:spcAft>
                          <a:spcPts val="800"/>
                        </a:spcAft>
                      </a:pPr>
                      <a:r>
                        <a:rPr lang="en-IN" sz="2100">
                          <a:effectLst/>
                        </a:rPr>
                        <a:t>Extra Tree Regressor</a:t>
                      </a:r>
                      <a:endParaRPr lang="en-IN" sz="21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2600" b="1">
                          <a:solidFill>
                            <a:schemeClr val="tx1"/>
                          </a:solidFill>
                          <a:effectLst/>
                        </a:rPr>
                        <a:t>90.33</a:t>
                      </a:r>
                      <a:endParaRPr lang="en-IN" sz="26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2600" b="1">
                          <a:solidFill>
                            <a:schemeClr val="tx1"/>
                          </a:solidFill>
                          <a:effectLst/>
                        </a:rPr>
                        <a:t>83.31 %</a:t>
                      </a:r>
                      <a:endParaRPr lang="en-IN" sz="26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extLst>
                  <a:ext uri="{0D108BD9-81ED-4DB2-BD59-A6C34878D82A}">
                    <a16:rowId xmlns:a16="http://schemas.microsoft.com/office/drawing/2014/main" val="3293460091"/>
                  </a:ext>
                </a:extLst>
              </a:tr>
              <a:tr h="416004">
                <a:tc>
                  <a:txBody>
                    <a:bodyPr/>
                    <a:lstStyle/>
                    <a:p>
                      <a:pPr algn="ctr">
                        <a:lnSpc>
                          <a:spcPct val="107000"/>
                        </a:lnSpc>
                        <a:spcAft>
                          <a:spcPts val="800"/>
                        </a:spcAft>
                      </a:pPr>
                      <a:r>
                        <a:rPr lang="en-IN" sz="2100">
                          <a:effectLst/>
                        </a:rPr>
                        <a:t>Ridge Regression</a:t>
                      </a:r>
                      <a:endParaRPr lang="en-IN" sz="210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2600" b="1">
                          <a:solidFill>
                            <a:schemeClr val="tx1"/>
                          </a:solidFill>
                          <a:effectLst/>
                        </a:rPr>
                        <a:t>87.52</a:t>
                      </a:r>
                      <a:endParaRPr lang="en-IN" sz="26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tc>
                  <a:txBody>
                    <a:bodyPr/>
                    <a:lstStyle/>
                    <a:p>
                      <a:pPr algn="ctr">
                        <a:lnSpc>
                          <a:spcPct val="107000"/>
                        </a:lnSpc>
                        <a:spcAft>
                          <a:spcPts val="800"/>
                        </a:spcAft>
                      </a:pPr>
                      <a:r>
                        <a:rPr lang="en-IN" sz="2600" b="1">
                          <a:solidFill>
                            <a:schemeClr val="tx1"/>
                          </a:solidFill>
                          <a:effectLst/>
                        </a:rPr>
                        <a:t>76.66 %</a:t>
                      </a:r>
                      <a:endParaRPr lang="en-IN" sz="2600" b="1">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tc>
                <a:extLst>
                  <a:ext uri="{0D108BD9-81ED-4DB2-BD59-A6C34878D82A}">
                    <a16:rowId xmlns:a16="http://schemas.microsoft.com/office/drawing/2014/main" val="1074528614"/>
                  </a:ext>
                </a:extLst>
              </a:tr>
              <a:tr h="1443708">
                <a:tc>
                  <a:txBody>
                    <a:bodyPr/>
                    <a:lstStyle/>
                    <a:p>
                      <a:pPr algn="ctr">
                        <a:lnSpc>
                          <a:spcPct val="107000"/>
                        </a:lnSpc>
                        <a:spcAft>
                          <a:spcPts val="800"/>
                        </a:spcAft>
                      </a:pPr>
                      <a:r>
                        <a:rPr lang="en-IN" sz="2100" dirty="0">
                          <a:effectLst/>
                        </a:rPr>
                        <a:t>Random Forest Regressor Hyper</a:t>
                      </a:r>
                    </a:p>
                    <a:p>
                      <a:pPr>
                        <a:lnSpc>
                          <a:spcPct val="107000"/>
                        </a:lnSpc>
                        <a:spcAft>
                          <a:spcPts val="800"/>
                        </a:spcAft>
                      </a:pPr>
                      <a:r>
                        <a:rPr lang="en-IN" sz="2100" dirty="0">
                          <a:effectLst/>
                        </a:rPr>
                        <a:t> Parameter Tuned Final Model</a:t>
                      </a:r>
                      <a:endParaRPr lang="en-IN" sz="2100" dirty="0">
                        <a:solidFill>
                          <a:srgbClr val="000000"/>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solidFill>
                      <a:srgbClr val="92D050"/>
                    </a:solidFill>
                  </a:tcPr>
                </a:tc>
                <a:tc>
                  <a:txBody>
                    <a:bodyPr/>
                    <a:lstStyle/>
                    <a:p>
                      <a:pPr algn="ctr">
                        <a:lnSpc>
                          <a:spcPct val="107000"/>
                        </a:lnSpc>
                        <a:spcAft>
                          <a:spcPts val="800"/>
                        </a:spcAft>
                      </a:pPr>
                      <a:r>
                        <a:rPr lang="en-IN" sz="2600" b="1" dirty="0">
                          <a:solidFill>
                            <a:schemeClr val="tx1"/>
                          </a:solidFill>
                          <a:effectLst/>
                        </a:rPr>
                        <a:t>90.39</a:t>
                      </a:r>
                      <a:endParaRPr lang="en-IN" sz="2600" b="1"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solidFill>
                      <a:srgbClr val="92D050"/>
                    </a:solidFill>
                  </a:tcPr>
                </a:tc>
                <a:tc>
                  <a:txBody>
                    <a:bodyPr/>
                    <a:lstStyle/>
                    <a:p>
                      <a:pPr algn="ctr">
                        <a:lnSpc>
                          <a:spcPct val="107000"/>
                        </a:lnSpc>
                        <a:spcAft>
                          <a:spcPts val="800"/>
                        </a:spcAft>
                      </a:pPr>
                      <a:r>
                        <a:rPr lang="en-IN" sz="2600" b="1" dirty="0">
                          <a:solidFill>
                            <a:schemeClr val="tx1"/>
                          </a:solidFill>
                          <a:effectLst/>
                        </a:rPr>
                        <a:t>84.56 %</a:t>
                      </a:r>
                      <a:endParaRPr lang="en-IN" sz="2600" b="1" dirty="0">
                        <a:solidFill>
                          <a:schemeClr val="tx1"/>
                        </a:solidFill>
                        <a:effectLst/>
                        <a:latin typeface="Bahnschrift SemiLight" panose="020B0502040204020203" pitchFamily="34" charset="0"/>
                        <a:ea typeface="Bahnschrift SemiLight" panose="020B0502040204020203" pitchFamily="34" charset="0"/>
                        <a:cs typeface="Mangal" panose="02040503050203030202" pitchFamily="18" charset="0"/>
                      </a:endParaRPr>
                    </a:p>
                  </a:txBody>
                  <a:tcPr marL="68562" marR="68562" marT="0" marB="0" anchor="ctr">
                    <a:solidFill>
                      <a:srgbClr val="92D050"/>
                    </a:solidFill>
                  </a:tcPr>
                </a:tc>
                <a:extLst>
                  <a:ext uri="{0D108BD9-81ED-4DB2-BD59-A6C34878D82A}">
                    <a16:rowId xmlns:a16="http://schemas.microsoft.com/office/drawing/2014/main" val="3482321329"/>
                  </a:ext>
                </a:extLst>
              </a:tr>
            </a:tbl>
          </a:graphicData>
        </a:graphic>
      </p:graphicFrame>
    </p:spTree>
    <p:extLst>
      <p:ext uri="{BB962C8B-B14F-4D97-AF65-F5344CB8AC3E}">
        <p14:creationId xmlns:p14="http://schemas.microsoft.com/office/powerpoint/2010/main" val="3575236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280874"/>
            <a:ext cx="11214100" cy="535531"/>
          </a:xfrm>
        </p:spPr>
        <p:txBody>
          <a:bodyPr/>
          <a:lstStyle/>
          <a:p>
            <a:r>
              <a:rPr lang="en-US" dirty="0"/>
              <a:t>Problem Statement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947430"/>
            <a:ext cx="10985500" cy="5281920"/>
          </a:xfrm>
        </p:spPr>
        <p:txBody>
          <a:bodyPr/>
          <a:lstStyle/>
          <a:p>
            <a:pPr marL="0" indent="0">
              <a:buNone/>
            </a:pPr>
            <a:r>
              <a:rPr lang="en-US" sz="2000" b="0" i="0" u="none" strike="noStrike" baseline="0" dirty="0">
                <a:latin typeface="+mj-l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marL="0" indent="0">
              <a:buNone/>
            </a:pPr>
            <a:r>
              <a:rPr lang="en-US" sz="2000" b="0" i="0" u="none" strike="noStrike" baseline="0" dirty="0">
                <a:latin typeface="+mj-lt"/>
              </a:rPr>
              <a:t>A US-based housing company named </a:t>
            </a:r>
            <a:r>
              <a:rPr lang="en-US" sz="2000" b="1" i="0" u="none" strike="noStrike" baseline="0" dirty="0">
                <a:latin typeface="+mj-lt"/>
              </a:rPr>
              <a:t>Surprise Housing </a:t>
            </a:r>
            <a:r>
              <a:rPr lang="en-US" sz="2000" b="0" i="0" u="none" strike="noStrike" baseline="0" dirty="0">
                <a:latin typeface="+mj-lt"/>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US" sz="2000" b="0" i="0" u="none" strike="noStrike" baseline="0" dirty="0">
                <a:latin typeface="+mj-lt"/>
              </a:rPr>
              <a:t>The company is looking at prospective properties to buy houses to enter the market. You are required to build a model using Machine Learning in order to predict the actual value of the prospective properties and decide whether to invest in them or not.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BUISNESS GOAL</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958850" y="1750695"/>
            <a:ext cx="8665210" cy="3684588"/>
          </a:xfrm>
        </p:spPr>
        <p:txBody>
          <a:bodyPr>
            <a:normAutofit/>
          </a:bodyPr>
          <a:lstStyle/>
          <a:p>
            <a:pPr algn="l"/>
            <a:endParaRPr lang="en-IN" sz="2400" b="0" i="0" u="none" strike="noStrike" baseline="0" dirty="0">
              <a:latin typeface="+mj-lt"/>
            </a:endParaRPr>
          </a:p>
          <a:p>
            <a:r>
              <a:rPr lang="en-US" sz="2400" b="0" i="0" u="none" strike="noStrike" baseline="0" dirty="0">
                <a:latin typeface="+mj-lt"/>
              </a:rPr>
              <a:t> 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US" sz="2400" dirty="0">
              <a:latin typeface="+mj-lt"/>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 Sources and their formats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1419225"/>
            <a:ext cx="8665210" cy="2272665"/>
          </a:xfrm>
        </p:spPr>
        <p:txBody>
          <a:bodyPr>
            <a:normAutofit fontScale="77500" lnSpcReduction="20000"/>
          </a:bodyPr>
          <a:lstStyle/>
          <a:p>
            <a:pPr algn="just">
              <a:lnSpc>
                <a:spcPct val="107000"/>
              </a:lnSpc>
              <a:spcAft>
                <a:spcPts val="800"/>
              </a:spcAft>
            </a:pPr>
            <a:r>
              <a:rPr lang="en-IN" sz="2400" dirty="0">
                <a:effectLst/>
                <a:latin typeface="Bahnschrift SemiLight" panose="020B0502040204020203" pitchFamily="34" charset="0"/>
                <a:ea typeface="Bahnschrift SemiLight" panose="020B0502040204020203" pitchFamily="34" charset="0"/>
                <a:cs typeface="Mangal" panose="02040503050203030202" pitchFamily="18" charset="0"/>
              </a:rPr>
              <a:t>Data set provided by Flip Robo was in the format of CSV (Comma Separated Values). There are 2 data sets that are given. One is training data and one is testing data. </a:t>
            </a:r>
          </a:p>
          <a:p>
            <a:pPr algn="just">
              <a:lnSpc>
                <a:spcPct val="107000"/>
              </a:lnSpc>
              <a:spcAft>
                <a:spcPts val="800"/>
              </a:spcAft>
            </a:pPr>
            <a:r>
              <a:rPr lang="en-IN" sz="2400" dirty="0">
                <a:effectLst/>
                <a:latin typeface="Bahnschrift SemiLight" panose="020B0502040204020203" pitchFamily="34" charset="0"/>
                <a:ea typeface="Bahnschrift SemiLight" panose="020B0502040204020203" pitchFamily="34" charset="0"/>
                <a:cs typeface="Mangal" panose="02040503050203030202" pitchFamily="18" charset="0"/>
              </a:rPr>
              <a:t>1) Train file will be used for training the model, i.e., the model will learn from this file. The dimension of data is 1168 rows and 81 columns.</a:t>
            </a:r>
          </a:p>
          <a:p>
            <a:r>
              <a:rPr lang="en-IN" sz="2400" dirty="0">
                <a:effectLst/>
                <a:latin typeface="Bahnschrift SemiLight" panose="020B0502040204020203" pitchFamily="34" charset="0"/>
                <a:ea typeface="Bahnschrift SemiLight" panose="020B0502040204020203" pitchFamily="34" charset="0"/>
                <a:cs typeface="Mangal" panose="02040503050203030202" pitchFamily="18" charset="0"/>
              </a:rPr>
              <a:t>2) Test file contains all the independent variables, but not the target variable. The dimension of data is 292 rows and 80 columns.</a:t>
            </a:r>
            <a:endParaRPr lang="en-IN" sz="2400" dirty="0"/>
          </a:p>
        </p:txBody>
      </p:sp>
      <p:pic>
        <p:nvPicPr>
          <p:cNvPr id="3" name="Picture 2">
            <a:extLst>
              <a:ext uri="{FF2B5EF4-FFF2-40B4-BE49-F238E27FC236}">
                <a16:creationId xmlns:a16="http://schemas.microsoft.com/office/drawing/2014/main" id="{8AC993CB-64F4-9F04-0686-FF0A89D752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3838257"/>
            <a:ext cx="11201400" cy="2590800"/>
          </a:xfrm>
          <a:prstGeom prst="rect">
            <a:avLst/>
          </a:prstGeom>
          <a:ln w="12700">
            <a:solidFill>
              <a:schemeClr val="tx1"/>
            </a:solidFill>
          </a:ln>
        </p:spPr>
      </p:pic>
    </p:spTree>
    <p:extLst>
      <p:ext uri="{BB962C8B-B14F-4D97-AF65-F5344CB8AC3E}">
        <p14:creationId xmlns:p14="http://schemas.microsoft.com/office/powerpoint/2010/main" val="2761779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Project Flow Tasks Perform</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3" name="TextBox 12">
            <a:extLst>
              <a:ext uri="{FF2B5EF4-FFF2-40B4-BE49-F238E27FC236}">
                <a16:creationId xmlns:a16="http://schemas.microsoft.com/office/drawing/2014/main" id="{93F15079-51B9-D6D7-A3EE-71F923742C52}"/>
              </a:ext>
            </a:extLst>
          </p:cNvPr>
          <p:cNvSpPr txBox="1"/>
          <p:nvPr/>
        </p:nvSpPr>
        <p:spPr>
          <a:xfrm>
            <a:off x="497205" y="1838228"/>
            <a:ext cx="11161395" cy="3939540"/>
          </a:xfrm>
          <a:prstGeom prst="rect">
            <a:avLst/>
          </a:prstGeom>
          <a:noFill/>
        </p:spPr>
        <p:txBody>
          <a:bodyPr wrap="square">
            <a:spAutoFit/>
          </a:bodyPr>
          <a:lstStyle/>
          <a:p>
            <a:pPr marL="273050" indent="-273050">
              <a:buFont typeface="Wingdings" panose="05000000000000000000" pitchFamily="2" charset="2"/>
              <a:buChar char="§"/>
            </a:pPr>
            <a:r>
              <a:rPr lang="en-US" sz="2500" dirty="0">
                <a:solidFill>
                  <a:schemeClr val="bg1"/>
                </a:solidFill>
              </a:rPr>
              <a:t>Data Integrity Check For presence of duplicate or any data error.</a:t>
            </a:r>
          </a:p>
          <a:p>
            <a:pPr marL="273050" indent="-273050">
              <a:buFont typeface="Wingdings" panose="05000000000000000000" pitchFamily="2" charset="2"/>
              <a:buChar char="§"/>
            </a:pPr>
            <a:r>
              <a:rPr lang="en-US" sz="2500" dirty="0">
                <a:solidFill>
                  <a:schemeClr val="bg1"/>
                </a:solidFill>
              </a:rPr>
              <a:t>Missing values present in data set. Features containing more than 40% missing value are drop from investigation.</a:t>
            </a:r>
          </a:p>
          <a:p>
            <a:pPr marL="273050" indent="-273050">
              <a:buFont typeface="Wingdings" panose="05000000000000000000" pitchFamily="2" charset="2"/>
              <a:buChar char="§"/>
            </a:pPr>
            <a:r>
              <a:rPr lang="en-US" sz="2500" dirty="0">
                <a:solidFill>
                  <a:schemeClr val="bg1"/>
                </a:solidFill>
              </a:rPr>
              <a:t>Imputation of missing value with mean, median or mode is performed.</a:t>
            </a:r>
          </a:p>
          <a:p>
            <a:pPr marL="273050" indent="-273050">
              <a:buFont typeface="Wingdings" panose="05000000000000000000" pitchFamily="2" charset="2"/>
              <a:buChar char="§"/>
            </a:pPr>
            <a:r>
              <a:rPr lang="en-US" sz="2500" dirty="0">
                <a:solidFill>
                  <a:schemeClr val="bg1"/>
                </a:solidFill>
              </a:rPr>
              <a:t>Feature Engineering for extraction of few new features out of existing features.</a:t>
            </a:r>
          </a:p>
          <a:p>
            <a:pPr marL="273050" indent="-273050">
              <a:buFont typeface="Wingdings" panose="05000000000000000000" pitchFamily="2" charset="2"/>
              <a:buChar char="§"/>
            </a:pPr>
            <a:r>
              <a:rPr lang="en-US" sz="2500" dirty="0">
                <a:solidFill>
                  <a:schemeClr val="bg1"/>
                </a:solidFill>
              </a:rPr>
              <a:t>Feature selection</a:t>
            </a:r>
          </a:p>
          <a:p>
            <a:pPr marL="273050" indent="-273050">
              <a:buFont typeface="Wingdings" panose="05000000000000000000" pitchFamily="2" charset="2"/>
              <a:buChar char="§"/>
            </a:pPr>
            <a:r>
              <a:rPr lang="en-US" sz="2500" dirty="0">
                <a:solidFill>
                  <a:schemeClr val="bg1"/>
                </a:solidFill>
              </a:rPr>
              <a:t>Label Encoding of Categorical features</a:t>
            </a:r>
          </a:p>
          <a:p>
            <a:pPr marL="273050" indent="-273050">
              <a:buFont typeface="Wingdings" panose="05000000000000000000" pitchFamily="2" charset="2"/>
              <a:buChar char="§"/>
            </a:pPr>
            <a:r>
              <a:rPr lang="en-US" sz="2500" dirty="0">
                <a:solidFill>
                  <a:schemeClr val="bg1"/>
                </a:solidFill>
              </a:rPr>
              <a:t>Splitting of dataset into input &amp; target feature</a:t>
            </a:r>
          </a:p>
          <a:p>
            <a:pPr marL="273050" indent="-273050">
              <a:buFont typeface="Wingdings" panose="05000000000000000000" pitchFamily="2" charset="2"/>
              <a:buChar char="§"/>
            </a:pPr>
            <a:r>
              <a:rPr lang="en-US" sz="2500" dirty="0">
                <a:solidFill>
                  <a:schemeClr val="bg1"/>
                </a:solidFill>
              </a:rPr>
              <a:t>Standard Scaling of data</a:t>
            </a:r>
            <a:endParaRPr lang="en-IN" sz="2500" dirty="0">
              <a:solidFill>
                <a:schemeClr val="bg1"/>
              </a:solidFill>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64490" y="259731"/>
            <a:ext cx="4127500" cy="535531"/>
          </a:xfrm>
        </p:spPr>
        <p:txBody>
          <a:bodyPr/>
          <a:lstStyle/>
          <a:p>
            <a:r>
              <a:rPr lang="en-IN" dirty="0"/>
              <a:t>Correlation Heatmap </a:t>
            </a:r>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9" name="Rectangle 8">
            <a:extLst>
              <a:ext uri="{FF2B5EF4-FFF2-40B4-BE49-F238E27FC236}">
                <a16:creationId xmlns:a16="http://schemas.microsoft.com/office/drawing/2014/main" id="{7FFDE5FD-B400-14B3-E147-547A9E834D79}"/>
              </a:ext>
            </a:extLst>
          </p:cNvPr>
          <p:cNvSpPr/>
          <p:nvPr/>
        </p:nvSpPr>
        <p:spPr>
          <a:xfrm>
            <a:off x="1611630" y="892099"/>
            <a:ext cx="9258300" cy="56055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F27D75E4-FEF5-8709-5EBB-FA9EEE5E0BFA}"/>
              </a:ext>
            </a:extLst>
          </p:cNvPr>
          <p:cNvPicPr>
            <a:picLocks noChangeAspect="1"/>
          </p:cNvPicPr>
          <p:nvPr/>
        </p:nvPicPr>
        <p:blipFill>
          <a:blip r:embed="rId2"/>
          <a:stretch>
            <a:fillRect/>
          </a:stretch>
        </p:blipFill>
        <p:spPr>
          <a:xfrm>
            <a:off x="1611630" y="892099"/>
            <a:ext cx="9258300" cy="5605538"/>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3" name="Content Placeholder 3">
            <a:extLst>
              <a:ext uri="{FF2B5EF4-FFF2-40B4-BE49-F238E27FC236}">
                <a16:creationId xmlns:a16="http://schemas.microsoft.com/office/drawing/2014/main" id="{A777ED8D-E071-DD18-B680-18AA13AEC8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573" y="1608880"/>
            <a:ext cx="10118853" cy="4591895"/>
          </a:xfrm>
          <a:prstGeom prst="rect">
            <a:avLst/>
          </a:prstGeom>
          <a:ln w="12700">
            <a:solidFill>
              <a:schemeClr val="tx1"/>
            </a:solidFill>
          </a:ln>
        </p:spPr>
      </p:pic>
      <p:sp>
        <p:nvSpPr>
          <p:cNvPr id="8" name="Title 3">
            <a:extLst>
              <a:ext uri="{FF2B5EF4-FFF2-40B4-BE49-F238E27FC236}">
                <a16:creationId xmlns:a16="http://schemas.microsoft.com/office/drawing/2014/main" id="{2E7E3453-0B9C-763B-BA7A-03AB055F5187}"/>
              </a:ext>
            </a:extLst>
          </p:cNvPr>
          <p:cNvSpPr>
            <a:spLocks noGrp="1"/>
          </p:cNvSpPr>
          <p:nvPr>
            <p:ph type="title"/>
          </p:nvPr>
        </p:nvSpPr>
        <p:spPr>
          <a:xfrm>
            <a:off x="364490" y="259731"/>
            <a:ext cx="4127500" cy="535531"/>
          </a:xfrm>
        </p:spPr>
        <p:txBody>
          <a:bodyPr/>
          <a:lstStyle/>
          <a:p>
            <a:r>
              <a:rPr lang="en-IN" dirty="0"/>
              <a:t>Correlation Heatmap </a:t>
            </a:r>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689354" y="1097280"/>
            <a:ext cx="7781544" cy="859055"/>
          </a:xfrm>
        </p:spPr>
        <p:txBody>
          <a:bodyPr>
            <a:normAutofit fontScale="90000"/>
          </a:bodyPr>
          <a:lstStyle/>
          <a:p>
            <a:pPr algn="l"/>
            <a:r>
              <a:rPr lang="en-US" dirty="0"/>
              <a:t>Exploratory Data Analysis</a:t>
            </a:r>
            <a:endParaRPr lang="en-US" sz="166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9" name="Text Placeholder 4">
            <a:extLst>
              <a:ext uri="{FF2B5EF4-FFF2-40B4-BE49-F238E27FC236}">
                <a16:creationId xmlns:a16="http://schemas.microsoft.com/office/drawing/2014/main" id="{D58C3ABD-3563-0C35-4A0D-E57ACFC3E973}"/>
              </a:ext>
            </a:extLst>
          </p:cNvPr>
          <p:cNvSpPr>
            <a:spLocks noGrp="1"/>
          </p:cNvSpPr>
          <p:nvPr>
            <p:ph type="body" idx="1"/>
          </p:nvPr>
        </p:nvSpPr>
        <p:spPr>
          <a:xfrm>
            <a:off x="891699" y="3082290"/>
            <a:ext cx="7395051" cy="1615440"/>
          </a:xfrm>
        </p:spPr>
        <p:txBody>
          <a:bodyPr>
            <a:normAutofit fontScale="92500" lnSpcReduction="20000"/>
          </a:bodyPr>
          <a:lstStyle/>
          <a:p>
            <a:pPr>
              <a:buFont typeface="Wingdings" pitchFamily="2" charset="2"/>
              <a:buChar char="q"/>
            </a:pPr>
            <a:r>
              <a:rPr lang="en-US" sz="2400" b="1" dirty="0">
                <a:solidFill>
                  <a:schemeClr val="bg1"/>
                </a:solidFill>
                <a:latin typeface="+mj-lt"/>
              </a:rPr>
              <a:t>  In this section we go through some key insight from dataset – </a:t>
            </a:r>
          </a:p>
          <a:p>
            <a:endParaRPr lang="en-US" sz="2400" b="1" dirty="0">
              <a:solidFill>
                <a:schemeClr val="bg1"/>
              </a:solidFill>
              <a:latin typeface="+mj-lt"/>
            </a:endParaRPr>
          </a:p>
          <a:p>
            <a:pPr>
              <a:buFont typeface="Wingdings" pitchFamily="2" charset="2"/>
              <a:buChar char="q"/>
            </a:pPr>
            <a:r>
              <a:rPr lang="en-US" sz="2400" b="1" dirty="0">
                <a:solidFill>
                  <a:schemeClr val="bg1"/>
                </a:solidFill>
                <a:latin typeface="+mj-lt"/>
              </a:rPr>
              <a:t>  As we have lot of features We see here only key visualization</a:t>
            </a:r>
            <a:endParaRPr lang="en-IN" sz="2400" b="1" dirty="0">
              <a:solidFill>
                <a:schemeClr val="bg1"/>
              </a:solidFill>
              <a:latin typeface="+mj-lt"/>
            </a:endParaRPr>
          </a:p>
        </p:txBody>
      </p:sp>
    </p:spTree>
    <p:extLst>
      <p:ext uri="{BB962C8B-B14F-4D97-AF65-F5344CB8AC3E}">
        <p14:creationId xmlns:p14="http://schemas.microsoft.com/office/powerpoint/2010/main" val="3748939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79</TotalTime>
  <Words>1294</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Bahnschrift SemiLight</vt:lpstr>
      <vt:lpstr>Calibri</vt:lpstr>
      <vt:lpstr>Times New Roman</vt:lpstr>
      <vt:lpstr>Trade Gothic LT Pro</vt:lpstr>
      <vt:lpstr>Trebuchet MS</vt:lpstr>
      <vt:lpstr>Wingdings</vt:lpstr>
      <vt:lpstr>Office Theme</vt:lpstr>
      <vt:lpstr>Housing Price Prediction &amp; Analysis Project</vt:lpstr>
      <vt:lpstr> HOUSING: PRICE PREDICTION </vt:lpstr>
      <vt:lpstr>Problem Statement </vt:lpstr>
      <vt:lpstr>BUISNESS GOAL</vt:lpstr>
      <vt:lpstr>Data Sources and their formats</vt:lpstr>
      <vt:lpstr>Project Flow Tasks Perform</vt:lpstr>
      <vt:lpstr>Correlation Heatmap </vt:lpstr>
      <vt:lpstr>Correlation Heatmap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ML Model Building Flow</vt:lpstr>
      <vt:lpstr>Key Findings and Conclusions of the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&amp; Analysis Project</dc:title>
  <dc:creator>Rajdeep De</dc:creator>
  <cp:lastModifiedBy>Rajdeep De</cp:lastModifiedBy>
  <cp:revision>1</cp:revision>
  <dcterms:created xsi:type="dcterms:W3CDTF">2022-11-26T13:43:44Z</dcterms:created>
  <dcterms:modified xsi:type="dcterms:W3CDTF">2022-11-26T15:03:41Z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