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2"/>
  </p:notesMasterIdLst>
  <p:sldIdLst>
    <p:sldId id="278" r:id="rId2"/>
    <p:sldId id="279" r:id="rId3"/>
    <p:sldId id="290" r:id="rId4"/>
    <p:sldId id="280" r:id="rId5"/>
    <p:sldId id="294" r:id="rId6"/>
    <p:sldId id="281" r:id="rId7"/>
    <p:sldId id="283" r:id="rId8"/>
    <p:sldId id="295" r:id="rId9"/>
    <p:sldId id="296" r:id="rId10"/>
    <p:sldId id="297" r:id="rId11"/>
    <p:sldId id="298" r:id="rId12"/>
    <p:sldId id="299" r:id="rId13"/>
    <p:sldId id="300" r:id="rId14"/>
    <p:sldId id="301" r:id="rId15"/>
    <p:sldId id="302" r:id="rId16"/>
    <p:sldId id="303" r:id="rId17"/>
    <p:sldId id="304" r:id="rId18"/>
    <p:sldId id="305" r:id="rId19"/>
    <p:sldId id="292"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C8F"/>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8" autoAdjust="0"/>
    <p:restoredTop sz="94609" autoAdjust="0"/>
  </p:normalViewPr>
  <p:slideViewPr>
    <p:cSldViewPr snapToGrid="0" snapToObjects="1">
      <p:cViewPr varScale="1">
        <p:scale>
          <a:sx n="65" d="100"/>
          <a:sy n="65" d="100"/>
        </p:scale>
        <p:origin x="43" y="365"/>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s://flipnwork.com/index.php/team_members/view/17"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638316" y="742676"/>
            <a:ext cx="6915368" cy="2017301"/>
          </a:xfrm>
        </p:spPr>
        <p:txBody>
          <a:bodyPr/>
          <a:lstStyle/>
          <a:p>
            <a:r>
              <a:rPr lang="en-US" sz="4400" b="1" dirty="0">
                <a:cs typeface="Calibri Light"/>
              </a:rPr>
              <a:t>CUSTOMER RETENTION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5057764" y="2754021"/>
            <a:ext cx="2076471" cy="450573"/>
          </a:xfrm>
        </p:spPr>
        <p:txBody>
          <a:bodyPr/>
          <a:lstStyle/>
          <a:p>
            <a:r>
              <a:rPr lang="en-US" dirty="0"/>
              <a:t>RAJDEEP DE</a:t>
            </a:r>
          </a:p>
          <a:p>
            <a:endParaRPr lang="en-US" dirty="0"/>
          </a:p>
        </p:txBody>
      </p:sp>
      <p:pic>
        <p:nvPicPr>
          <p:cNvPr id="5" name="Picture 4">
            <a:extLst>
              <a:ext uri="{FF2B5EF4-FFF2-40B4-BE49-F238E27FC236}">
                <a16:creationId xmlns:a16="http://schemas.microsoft.com/office/drawing/2014/main" id="{9C68CF38-2055-DFBD-9A16-FD1C6E8E33DC}"/>
              </a:ext>
            </a:extLst>
          </p:cNvPr>
          <p:cNvPicPr>
            <a:picLocks noChangeAspect="1"/>
          </p:cNvPicPr>
          <p:nvPr/>
        </p:nvPicPr>
        <p:blipFill>
          <a:blip r:embed="rId2"/>
          <a:stretch>
            <a:fillRect/>
          </a:stretch>
        </p:blipFill>
        <p:spPr>
          <a:xfrm>
            <a:off x="4538113" y="3656337"/>
            <a:ext cx="3115774" cy="712177"/>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AFC358D-C05E-EC5B-95FA-BCADF38E3B9B}"/>
              </a:ext>
            </a:extLst>
          </p:cNvPr>
          <p:cNvSpPr txBox="1"/>
          <p:nvPr/>
        </p:nvSpPr>
        <p:spPr>
          <a:xfrm>
            <a:off x="4752876" y="43988"/>
            <a:ext cx="26862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6">
                    <a:lumMod val="75000"/>
                  </a:schemeClr>
                </a:solidFill>
                <a:cs typeface="Segoe UI"/>
              </a:rPr>
              <a:t> Data analysis</a:t>
            </a:r>
          </a:p>
        </p:txBody>
      </p:sp>
      <p:sp>
        <p:nvSpPr>
          <p:cNvPr id="2" name="TextBox 1">
            <a:extLst>
              <a:ext uri="{FF2B5EF4-FFF2-40B4-BE49-F238E27FC236}">
                <a16:creationId xmlns:a16="http://schemas.microsoft.com/office/drawing/2014/main" id="{2C46701E-7F0B-661B-9FA6-3D545CB58C7E}"/>
              </a:ext>
            </a:extLst>
          </p:cNvPr>
          <p:cNvSpPr txBox="1"/>
          <p:nvPr/>
        </p:nvSpPr>
        <p:spPr>
          <a:xfrm>
            <a:off x="1282754" y="5797293"/>
            <a:ext cx="962649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ea typeface="+mn-lt"/>
                <a:cs typeface="+mn-lt"/>
              </a:rPr>
              <a:t>Majority, 98 customers are shopping since above 4 years.</a:t>
            </a:r>
            <a:endParaRPr lang="en-US" dirty="0">
              <a:ea typeface="+mn-lt"/>
              <a:cs typeface="+mn-lt"/>
            </a:endParaRPr>
          </a:p>
        </p:txBody>
      </p:sp>
      <p:pic>
        <p:nvPicPr>
          <p:cNvPr id="3" name="Picture 4" descr="Chart, bar chart&#10;&#10;Description automatically generated">
            <a:extLst>
              <a:ext uri="{FF2B5EF4-FFF2-40B4-BE49-F238E27FC236}">
                <a16:creationId xmlns:a16="http://schemas.microsoft.com/office/drawing/2014/main" id="{6FAEE955-71BF-D5A8-07D9-7230F48424C6}"/>
              </a:ext>
            </a:extLst>
          </p:cNvPr>
          <p:cNvPicPr>
            <a:picLocks noChangeAspect="1"/>
          </p:cNvPicPr>
          <p:nvPr/>
        </p:nvPicPr>
        <p:blipFill>
          <a:blip r:embed="rId2"/>
          <a:stretch>
            <a:fillRect/>
          </a:stretch>
        </p:blipFill>
        <p:spPr>
          <a:xfrm>
            <a:off x="3461359" y="628763"/>
            <a:ext cx="5269281" cy="5110488"/>
          </a:xfrm>
          <a:prstGeom prst="rect">
            <a:avLst/>
          </a:prstGeom>
        </p:spPr>
      </p:pic>
    </p:spTree>
    <p:extLst>
      <p:ext uri="{BB962C8B-B14F-4D97-AF65-F5344CB8AC3E}">
        <p14:creationId xmlns:p14="http://schemas.microsoft.com/office/powerpoint/2010/main" val="262525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AFC358D-C05E-EC5B-95FA-BCADF38E3B9B}"/>
              </a:ext>
            </a:extLst>
          </p:cNvPr>
          <p:cNvSpPr txBox="1"/>
          <p:nvPr/>
        </p:nvSpPr>
        <p:spPr>
          <a:xfrm>
            <a:off x="4752876" y="43988"/>
            <a:ext cx="26862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6">
                    <a:lumMod val="75000"/>
                  </a:schemeClr>
                </a:solidFill>
                <a:cs typeface="Segoe UI"/>
              </a:rPr>
              <a:t> Data analysis</a:t>
            </a:r>
          </a:p>
        </p:txBody>
      </p:sp>
      <p:sp>
        <p:nvSpPr>
          <p:cNvPr id="2" name="TextBox 1">
            <a:extLst>
              <a:ext uri="{FF2B5EF4-FFF2-40B4-BE49-F238E27FC236}">
                <a16:creationId xmlns:a16="http://schemas.microsoft.com/office/drawing/2014/main" id="{E04B6AD2-010F-4595-7942-F2A0FF76820A}"/>
              </a:ext>
            </a:extLst>
          </p:cNvPr>
          <p:cNvSpPr txBox="1"/>
          <p:nvPr/>
        </p:nvSpPr>
        <p:spPr>
          <a:xfrm>
            <a:off x="519746" y="5057430"/>
            <a:ext cx="1115250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Observation:</a:t>
            </a:r>
            <a:endParaRPr lang="en-US" sz="2800" dirty="0">
              <a:ea typeface="+mn-lt"/>
              <a:cs typeface="+mn-lt"/>
            </a:endParaRPr>
          </a:p>
          <a:p>
            <a:r>
              <a:rPr lang="en-IN" sz="2800" dirty="0">
                <a:ea typeface="+mn-lt"/>
                <a:cs typeface="+mn-lt"/>
              </a:rPr>
              <a:t>    Majority 114 of the customers have made less than 10 times  online purchase in past 1 year</a:t>
            </a:r>
          </a:p>
        </p:txBody>
      </p:sp>
      <p:pic>
        <p:nvPicPr>
          <p:cNvPr id="3" name="Picture 7" descr="Chart, bar chart&#10;&#10;Description automatically generated">
            <a:extLst>
              <a:ext uri="{FF2B5EF4-FFF2-40B4-BE49-F238E27FC236}">
                <a16:creationId xmlns:a16="http://schemas.microsoft.com/office/drawing/2014/main" id="{47FFE6E1-933E-D273-8008-6BAE5F142391}"/>
              </a:ext>
            </a:extLst>
          </p:cNvPr>
          <p:cNvPicPr>
            <a:picLocks noChangeAspect="1"/>
          </p:cNvPicPr>
          <p:nvPr/>
        </p:nvPicPr>
        <p:blipFill>
          <a:blip r:embed="rId2"/>
          <a:stretch>
            <a:fillRect/>
          </a:stretch>
        </p:blipFill>
        <p:spPr>
          <a:xfrm>
            <a:off x="3643548" y="880597"/>
            <a:ext cx="4904903" cy="3924999"/>
          </a:xfrm>
          <a:prstGeom prst="rect">
            <a:avLst/>
          </a:prstGeom>
        </p:spPr>
      </p:pic>
    </p:spTree>
    <p:extLst>
      <p:ext uri="{BB962C8B-B14F-4D97-AF65-F5344CB8AC3E}">
        <p14:creationId xmlns:p14="http://schemas.microsoft.com/office/powerpoint/2010/main" val="154013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AFC358D-C05E-EC5B-95FA-BCADF38E3B9B}"/>
              </a:ext>
            </a:extLst>
          </p:cNvPr>
          <p:cNvSpPr txBox="1"/>
          <p:nvPr/>
        </p:nvSpPr>
        <p:spPr>
          <a:xfrm>
            <a:off x="4752876" y="43988"/>
            <a:ext cx="26862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6">
                    <a:lumMod val="75000"/>
                  </a:schemeClr>
                </a:solidFill>
                <a:cs typeface="Segoe UI"/>
              </a:rPr>
              <a:t> Data analysis</a:t>
            </a:r>
          </a:p>
        </p:txBody>
      </p:sp>
      <p:pic>
        <p:nvPicPr>
          <p:cNvPr id="2" name="Picture 2" descr="Chart, bar chart&#10;&#10;Description automatically generated">
            <a:extLst>
              <a:ext uri="{FF2B5EF4-FFF2-40B4-BE49-F238E27FC236}">
                <a16:creationId xmlns:a16="http://schemas.microsoft.com/office/drawing/2014/main" id="{C3270EFC-3DBC-F0CF-9D97-EB836206E93F}"/>
              </a:ext>
            </a:extLst>
          </p:cNvPr>
          <p:cNvPicPr>
            <a:picLocks noChangeAspect="1"/>
          </p:cNvPicPr>
          <p:nvPr/>
        </p:nvPicPr>
        <p:blipFill>
          <a:blip r:embed="rId2"/>
          <a:stretch>
            <a:fillRect/>
          </a:stretch>
        </p:blipFill>
        <p:spPr>
          <a:xfrm>
            <a:off x="3722318" y="880484"/>
            <a:ext cx="5561555" cy="4743864"/>
          </a:xfrm>
          <a:prstGeom prst="rect">
            <a:avLst/>
          </a:prstGeom>
        </p:spPr>
      </p:pic>
      <p:sp>
        <p:nvSpPr>
          <p:cNvPr id="3" name="TextBox 2">
            <a:extLst>
              <a:ext uri="{FF2B5EF4-FFF2-40B4-BE49-F238E27FC236}">
                <a16:creationId xmlns:a16="http://schemas.microsoft.com/office/drawing/2014/main" id="{B7826A33-40FD-20A0-AD70-54C04D53A616}"/>
              </a:ext>
            </a:extLst>
          </p:cNvPr>
          <p:cNvSpPr txBox="1"/>
          <p:nvPr/>
        </p:nvSpPr>
        <p:spPr>
          <a:xfrm>
            <a:off x="787814" y="5498200"/>
            <a:ext cx="1143056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Segoe UI"/>
              </a:rPr>
              <a:t> </a:t>
            </a:r>
          </a:p>
          <a:p>
            <a:r>
              <a:rPr lang="en-IN" sz="2800" dirty="0">
                <a:cs typeface="Segoe UI"/>
              </a:rPr>
              <a:t>    Majority, 189 customers use Mobile internet while shopping  online.</a:t>
            </a:r>
          </a:p>
        </p:txBody>
      </p:sp>
    </p:spTree>
    <p:extLst>
      <p:ext uri="{BB962C8B-B14F-4D97-AF65-F5344CB8AC3E}">
        <p14:creationId xmlns:p14="http://schemas.microsoft.com/office/powerpoint/2010/main" val="3967148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AFC358D-C05E-EC5B-95FA-BCADF38E3B9B}"/>
              </a:ext>
            </a:extLst>
          </p:cNvPr>
          <p:cNvSpPr txBox="1"/>
          <p:nvPr/>
        </p:nvSpPr>
        <p:spPr>
          <a:xfrm>
            <a:off x="4752876" y="43988"/>
            <a:ext cx="26862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6">
                    <a:lumMod val="75000"/>
                  </a:schemeClr>
                </a:solidFill>
                <a:cs typeface="Segoe UI"/>
              </a:rPr>
              <a:t> Data analysis</a:t>
            </a:r>
          </a:p>
        </p:txBody>
      </p:sp>
      <p:pic>
        <p:nvPicPr>
          <p:cNvPr id="2" name="Picture 2" descr="Chart, bar chart&#10;&#10;Description automatically generated">
            <a:extLst>
              <a:ext uri="{FF2B5EF4-FFF2-40B4-BE49-F238E27FC236}">
                <a16:creationId xmlns:a16="http://schemas.microsoft.com/office/drawing/2014/main" id="{32E83BEB-40A9-F715-5BDA-D09F0CADCAAF}"/>
              </a:ext>
            </a:extLst>
          </p:cNvPr>
          <p:cNvPicPr>
            <a:picLocks noChangeAspect="1"/>
          </p:cNvPicPr>
          <p:nvPr/>
        </p:nvPicPr>
        <p:blipFill>
          <a:blip r:embed="rId2"/>
          <a:stretch>
            <a:fillRect/>
          </a:stretch>
        </p:blipFill>
        <p:spPr>
          <a:xfrm>
            <a:off x="3790167" y="874947"/>
            <a:ext cx="4611665" cy="4634065"/>
          </a:xfrm>
          <a:prstGeom prst="rect">
            <a:avLst/>
          </a:prstGeom>
        </p:spPr>
      </p:pic>
      <p:sp>
        <p:nvSpPr>
          <p:cNvPr id="3" name="TextBox 2">
            <a:extLst>
              <a:ext uri="{FF2B5EF4-FFF2-40B4-BE49-F238E27FC236}">
                <a16:creationId xmlns:a16="http://schemas.microsoft.com/office/drawing/2014/main" id="{D03EB435-0C2F-A45F-178E-86920920F5E1}"/>
              </a:ext>
            </a:extLst>
          </p:cNvPr>
          <p:cNvSpPr txBox="1"/>
          <p:nvPr/>
        </p:nvSpPr>
        <p:spPr>
          <a:xfrm>
            <a:off x="1029222" y="5288071"/>
            <a:ext cx="10864240" cy="14371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    Majority, 122 customers device operating system is  Window/windows mobile</a:t>
            </a:r>
          </a:p>
        </p:txBody>
      </p:sp>
    </p:spTree>
    <p:extLst>
      <p:ext uri="{BB962C8B-B14F-4D97-AF65-F5344CB8AC3E}">
        <p14:creationId xmlns:p14="http://schemas.microsoft.com/office/powerpoint/2010/main" val="801393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AFC358D-C05E-EC5B-95FA-BCADF38E3B9B}"/>
              </a:ext>
            </a:extLst>
          </p:cNvPr>
          <p:cNvSpPr txBox="1"/>
          <p:nvPr/>
        </p:nvSpPr>
        <p:spPr>
          <a:xfrm>
            <a:off x="4752876" y="43988"/>
            <a:ext cx="26862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6">
                    <a:lumMod val="75000"/>
                  </a:schemeClr>
                </a:solidFill>
                <a:cs typeface="Segoe UI"/>
              </a:rPr>
              <a:t> Data analysis</a:t>
            </a:r>
          </a:p>
        </p:txBody>
      </p:sp>
      <p:pic>
        <p:nvPicPr>
          <p:cNvPr id="2" name="Picture 2" descr="Chart, bar chart&#10;&#10;Description automatically generated">
            <a:extLst>
              <a:ext uri="{FF2B5EF4-FFF2-40B4-BE49-F238E27FC236}">
                <a16:creationId xmlns:a16="http://schemas.microsoft.com/office/drawing/2014/main" id="{D5AA56C0-498C-51AE-DD22-3E1EB011DC97}"/>
              </a:ext>
            </a:extLst>
          </p:cNvPr>
          <p:cNvPicPr>
            <a:picLocks noChangeAspect="1"/>
          </p:cNvPicPr>
          <p:nvPr/>
        </p:nvPicPr>
        <p:blipFill>
          <a:blip r:embed="rId2"/>
          <a:stretch>
            <a:fillRect/>
          </a:stretch>
        </p:blipFill>
        <p:spPr>
          <a:xfrm>
            <a:off x="3265399" y="863224"/>
            <a:ext cx="5661201" cy="4390225"/>
          </a:xfrm>
          <a:prstGeom prst="rect">
            <a:avLst/>
          </a:prstGeom>
        </p:spPr>
      </p:pic>
      <p:sp>
        <p:nvSpPr>
          <p:cNvPr id="3" name="TextBox 2">
            <a:extLst>
              <a:ext uri="{FF2B5EF4-FFF2-40B4-BE49-F238E27FC236}">
                <a16:creationId xmlns:a16="http://schemas.microsoft.com/office/drawing/2014/main" id="{11F31445-B4A4-AA37-AD49-A2473C44B245}"/>
              </a:ext>
            </a:extLst>
          </p:cNvPr>
          <p:cNvSpPr txBox="1"/>
          <p:nvPr/>
        </p:nvSpPr>
        <p:spPr>
          <a:xfrm>
            <a:off x="321500" y="5402893"/>
            <a:ext cx="1154899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Segoe UI"/>
              </a:rPr>
              <a:t> </a:t>
            </a:r>
          </a:p>
          <a:p>
            <a:r>
              <a:rPr lang="en-IN" sz="2800" dirty="0">
                <a:cs typeface="Segoe UI"/>
              </a:rPr>
              <a:t>Majority, 141 customers Strongly agree to Trust that the online retail store will </a:t>
            </a:r>
            <a:r>
              <a:rPr lang="en-IN" sz="2800" dirty="0" err="1">
                <a:cs typeface="Segoe UI"/>
              </a:rPr>
              <a:t>fulfill</a:t>
            </a:r>
            <a:r>
              <a:rPr lang="en-IN" sz="2800" dirty="0">
                <a:cs typeface="Segoe UI"/>
              </a:rPr>
              <a:t> its part of the transaction at the stipulated time</a:t>
            </a:r>
          </a:p>
        </p:txBody>
      </p:sp>
    </p:spTree>
    <p:extLst>
      <p:ext uri="{BB962C8B-B14F-4D97-AF65-F5344CB8AC3E}">
        <p14:creationId xmlns:p14="http://schemas.microsoft.com/office/powerpoint/2010/main" val="181251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AFC358D-C05E-EC5B-95FA-BCADF38E3B9B}"/>
              </a:ext>
            </a:extLst>
          </p:cNvPr>
          <p:cNvSpPr txBox="1"/>
          <p:nvPr/>
        </p:nvSpPr>
        <p:spPr>
          <a:xfrm>
            <a:off x="4752876" y="43988"/>
            <a:ext cx="26862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6">
                    <a:lumMod val="75000"/>
                  </a:schemeClr>
                </a:solidFill>
                <a:cs typeface="Segoe UI"/>
              </a:rPr>
              <a:t> Data analysis</a:t>
            </a:r>
          </a:p>
        </p:txBody>
      </p:sp>
      <p:pic>
        <p:nvPicPr>
          <p:cNvPr id="4" name="Picture 2" descr="Chart, bar chart&#10;&#10;Description automatically generated">
            <a:extLst>
              <a:ext uri="{FF2B5EF4-FFF2-40B4-BE49-F238E27FC236}">
                <a16:creationId xmlns:a16="http://schemas.microsoft.com/office/drawing/2014/main" id="{511BD99E-D997-D806-C9B3-C19FC81E9F86}"/>
              </a:ext>
            </a:extLst>
          </p:cNvPr>
          <p:cNvPicPr>
            <a:picLocks noChangeAspect="1"/>
          </p:cNvPicPr>
          <p:nvPr/>
        </p:nvPicPr>
        <p:blipFill>
          <a:blip r:embed="rId2"/>
          <a:stretch>
            <a:fillRect/>
          </a:stretch>
        </p:blipFill>
        <p:spPr>
          <a:xfrm>
            <a:off x="2981195" y="695247"/>
            <a:ext cx="6229610" cy="4640290"/>
          </a:xfrm>
          <a:prstGeom prst="rect">
            <a:avLst/>
          </a:prstGeom>
        </p:spPr>
      </p:pic>
      <p:sp>
        <p:nvSpPr>
          <p:cNvPr id="5" name="TextBox 4">
            <a:extLst>
              <a:ext uri="{FF2B5EF4-FFF2-40B4-BE49-F238E27FC236}">
                <a16:creationId xmlns:a16="http://schemas.microsoft.com/office/drawing/2014/main" id="{B052EFEE-0188-4289-DE19-D607569C418B}"/>
              </a:ext>
            </a:extLst>
          </p:cNvPr>
          <p:cNvSpPr txBox="1"/>
          <p:nvPr/>
        </p:nvSpPr>
        <p:spPr>
          <a:xfrm>
            <a:off x="242250" y="5335537"/>
            <a:ext cx="117075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Segoe UI"/>
              </a:rPr>
              <a:t> </a:t>
            </a:r>
          </a:p>
          <a:p>
            <a:r>
              <a:rPr lang="en-IN" sz="2800" dirty="0">
                <a:cs typeface="Segoe UI"/>
              </a:rPr>
              <a:t>Majority, 185 customers Strongly agree to Being able to guarantee the privacy of the customer</a:t>
            </a:r>
            <a:r>
              <a:rPr lang="en-US" sz="2800" dirty="0">
                <a:cs typeface="Segoe UI"/>
              </a:rPr>
              <a:t> </a:t>
            </a:r>
          </a:p>
        </p:txBody>
      </p:sp>
    </p:spTree>
    <p:extLst>
      <p:ext uri="{BB962C8B-B14F-4D97-AF65-F5344CB8AC3E}">
        <p14:creationId xmlns:p14="http://schemas.microsoft.com/office/powerpoint/2010/main" val="235446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AFC358D-C05E-EC5B-95FA-BCADF38E3B9B}"/>
              </a:ext>
            </a:extLst>
          </p:cNvPr>
          <p:cNvSpPr txBox="1"/>
          <p:nvPr/>
        </p:nvSpPr>
        <p:spPr>
          <a:xfrm>
            <a:off x="4752876" y="43988"/>
            <a:ext cx="26862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6">
                    <a:lumMod val="75000"/>
                  </a:schemeClr>
                </a:solidFill>
                <a:cs typeface="Segoe UI"/>
              </a:rPr>
              <a:t> Data analysis</a:t>
            </a:r>
          </a:p>
        </p:txBody>
      </p:sp>
      <p:pic>
        <p:nvPicPr>
          <p:cNvPr id="2" name="Picture 2" descr="Chart, bar chart&#10;&#10;Description automatically generated">
            <a:extLst>
              <a:ext uri="{FF2B5EF4-FFF2-40B4-BE49-F238E27FC236}">
                <a16:creationId xmlns:a16="http://schemas.microsoft.com/office/drawing/2014/main" id="{015B8B28-B334-A17E-4474-F4788A815A77}"/>
              </a:ext>
            </a:extLst>
          </p:cNvPr>
          <p:cNvPicPr>
            <a:picLocks noChangeAspect="1"/>
          </p:cNvPicPr>
          <p:nvPr/>
        </p:nvPicPr>
        <p:blipFill>
          <a:blip r:embed="rId2"/>
          <a:stretch>
            <a:fillRect/>
          </a:stretch>
        </p:blipFill>
        <p:spPr>
          <a:xfrm>
            <a:off x="3468625" y="628763"/>
            <a:ext cx="5254749" cy="4799579"/>
          </a:xfrm>
          <a:prstGeom prst="rect">
            <a:avLst/>
          </a:prstGeom>
        </p:spPr>
      </p:pic>
      <p:sp>
        <p:nvSpPr>
          <p:cNvPr id="3" name="TextBox 2">
            <a:extLst>
              <a:ext uri="{FF2B5EF4-FFF2-40B4-BE49-F238E27FC236}">
                <a16:creationId xmlns:a16="http://schemas.microsoft.com/office/drawing/2014/main" id="{B08597A6-1881-2AEB-D23D-DDCF7CA81D01}"/>
              </a:ext>
            </a:extLst>
          </p:cNvPr>
          <p:cNvSpPr txBox="1"/>
          <p:nvPr/>
        </p:nvSpPr>
        <p:spPr>
          <a:xfrm>
            <a:off x="637783" y="5320619"/>
            <a:ext cx="1091643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Segoe UI"/>
              </a:rPr>
              <a:t> </a:t>
            </a:r>
          </a:p>
          <a:p>
            <a:r>
              <a:rPr lang="en-IN" sz="2800" dirty="0">
                <a:cs typeface="Segoe UI"/>
              </a:rPr>
              <a:t>Majority, 64 customers agree that Amazon.in, Flipkart.com, Paytm.com, Myntra.com, Snapdeal.com are Easy to use website or application</a:t>
            </a:r>
            <a:r>
              <a:rPr lang="en-US" sz="2800" dirty="0">
                <a:cs typeface="Segoe UI"/>
              </a:rPr>
              <a:t> </a:t>
            </a:r>
          </a:p>
        </p:txBody>
      </p:sp>
    </p:spTree>
    <p:extLst>
      <p:ext uri="{BB962C8B-B14F-4D97-AF65-F5344CB8AC3E}">
        <p14:creationId xmlns:p14="http://schemas.microsoft.com/office/powerpoint/2010/main" val="2700972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AFC358D-C05E-EC5B-95FA-BCADF38E3B9B}"/>
              </a:ext>
            </a:extLst>
          </p:cNvPr>
          <p:cNvSpPr txBox="1"/>
          <p:nvPr/>
        </p:nvSpPr>
        <p:spPr>
          <a:xfrm>
            <a:off x="4752876" y="43988"/>
            <a:ext cx="26862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6">
                    <a:lumMod val="75000"/>
                  </a:schemeClr>
                </a:solidFill>
                <a:cs typeface="Segoe UI"/>
              </a:rPr>
              <a:t> Data analysis</a:t>
            </a:r>
          </a:p>
        </p:txBody>
      </p:sp>
      <p:pic>
        <p:nvPicPr>
          <p:cNvPr id="2" name="Picture 2" descr="Chart, bar chart&#10;&#10;Description automatically generated">
            <a:extLst>
              <a:ext uri="{FF2B5EF4-FFF2-40B4-BE49-F238E27FC236}">
                <a16:creationId xmlns:a16="http://schemas.microsoft.com/office/drawing/2014/main" id="{4878BC5B-D93B-C082-1A7D-FEDE9F29F450}"/>
              </a:ext>
            </a:extLst>
          </p:cNvPr>
          <p:cNvPicPr>
            <a:picLocks noChangeAspect="1"/>
          </p:cNvPicPr>
          <p:nvPr/>
        </p:nvPicPr>
        <p:blipFill>
          <a:blip r:embed="rId2"/>
          <a:stretch>
            <a:fillRect/>
          </a:stretch>
        </p:blipFill>
        <p:spPr>
          <a:xfrm>
            <a:off x="3722318" y="867196"/>
            <a:ext cx="4747363" cy="4680702"/>
          </a:xfrm>
          <a:prstGeom prst="rect">
            <a:avLst/>
          </a:prstGeom>
        </p:spPr>
      </p:pic>
      <p:sp>
        <p:nvSpPr>
          <p:cNvPr id="3" name="TextBox 2">
            <a:extLst>
              <a:ext uri="{FF2B5EF4-FFF2-40B4-BE49-F238E27FC236}">
                <a16:creationId xmlns:a16="http://schemas.microsoft.com/office/drawing/2014/main" id="{90021397-FFEC-5A45-D4B4-BA08BFBB54F8}"/>
              </a:ext>
            </a:extLst>
          </p:cNvPr>
          <p:cNvSpPr txBox="1"/>
          <p:nvPr/>
        </p:nvSpPr>
        <p:spPr>
          <a:xfrm>
            <a:off x="611688" y="5392455"/>
            <a:ext cx="1110432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61 customers agree that Amazon.in Reliability of the website or application</a:t>
            </a:r>
            <a:r>
              <a:rPr lang="en-US" sz="2800" dirty="0">
                <a:cs typeface="Segoe UI"/>
              </a:rPr>
              <a:t> </a:t>
            </a:r>
          </a:p>
        </p:txBody>
      </p:sp>
    </p:spTree>
    <p:extLst>
      <p:ext uri="{BB962C8B-B14F-4D97-AF65-F5344CB8AC3E}">
        <p14:creationId xmlns:p14="http://schemas.microsoft.com/office/powerpoint/2010/main" val="906704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AFC358D-C05E-EC5B-95FA-BCADF38E3B9B}"/>
              </a:ext>
            </a:extLst>
          </p:cNvPr>
          <p:cNvSpPr txBox="1"/>
          <p:nvPr/>
        </p:nvSpPr>
        <p:spPr>
          <a:xfrm>
            <a:off x="4752876" y="43988"/>
            <a:ext cx="26862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6">
                    <a:lumMod val="75000"/>
                  </a:schemeClr>
                </a:solidFill>
                <a:cs typeface="Segoe UI"/>
              </a:rPr>
              <a:t> Data analysis</a:t>
            </a:r>
          </a:p>
        </p:txBody>
      </p:sp>
      <p:pic>
        <p:nvPicPr>
          <p:cNvPr id="2" name="Picture 2" descr="Chart, bar chart&#10;&#10;Description automatically generated">
            <a:extLst>
              <a:ext uri="{FF2B5EF4-FFF2-40B4-BE49-F238E27FC236}">
                <a16:creationId xmlns:a16="http://schemas.microsoft.com/office/drawing/2014/main" id="{17F5862C-495D-79AB-6526-522AB9AD0E18}"/>
              </a:ext>
            </a:extLst>
          </p:cNvPr>
          <p:cNvPicPr>
            <a:picLocks noChangeAspect="1"/>
          </p:cNvPicPr>
          <p:nvPr/>
        </p:nvPicPr>
        <p:blipFill>
          <a:blip r:embed="rId2"/>
          <a:stretch>
            <a:fillRect/>
          </a:stretch>
        </p:blipFill>
        <p:spPr>
          <a:xfrm>
            <a:off x="3899770" y="658226"/>
            <a:ext cx="4392460" cy="5059669"/>
          </a:xfrm>
          <a:prstGeom prst="rect">
            <a:avLst/>
          </a:prstGeom>
        </p:spPr>
      </p:pic>
      <p:sp>
        <p:nvSpPr>
          <p:cNvPr id="3" name="TextBox 2">
            <a:extLst>
              <a:ext uri="{FF2B5EF4-FFF2-40B4-BE49-F238E27FC236}">
                <a16:creationId xmlns:a16="http://schemas.microsoft.com/office/drawing/2014/main" id="{ACBBF421-3EBB-2148-ED9A-5B04474C646C}"/>
              </a:ext>
            </a:extLst>
          </p:cNvPr>
          <p:cNvSpPr txBox="1"/>
          <p:nvPr/>
        </p:nvSpPr>
        <p:spPr>
          <a:xfrm>
            <a:off x="726510" y="5747359"/>
            <a:ext cx="1113563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79 customers agree to Amazon.in to recommend to a friend</a:t>
            </a:r>
          </a:p>
        </p:txBody>
      </p:sp>
    </p:spTree>
    <p:extLst>
      <p:ext uri="{BB962C8B-B14F-4D97-AF65-F5344CB8AC3E}">
        <p14:creationId xmlns:p14="http://schemas.microsoft.com/office/powerpoint/2010/main" val="2946667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711356"/>
            <a:ext cx="6766560" cy="768096"/>
          </a:xfrm>
        </p:spPr>
        <p:txBody>
          <a:bodyPr/>
          <a:lstStyle/>
          <a:p>
            <a:r>
              <a:rPr lang="en-US" dirty="0"/>
              <a:t>CONCLUSION</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829504"/>
            <a:ext cx="6766560" cy="2700528"/>
          </a:xfrm>
        </p:spPr>
        <p:txBody>
          <a:bodyPr/>
          <a:lstStyle/>
          <a:p>
            <a:pPr marL="0" indent="0">
              <a:buNone/>
            </a:pPr>
            <a:r>
              <a:rPr lang="en-IN" sz="2400" dirty="0">
                <a:ea typeface="+mn-lt"/>
                <a:cs typeface="+mn-lt"/>
              </a:rPr>
              <a:t>Retention analysis is an integral part of your customer retention and marketing strategies. By taking full advantage of the data you collect by tracking customer </a:t>
            </a:r>
            <a:r>
              <a:rPr lang="en-IN" sz="2400" dirty="0" err="1">
                <a:ea typeface="+mn-lt"/>
                <a:cs typeface="+mn-lt"/>
              </a:rPr>
              <a:t>behavior</a:t>
            </a:r>
            <a:r>
              <a:rPr lang="en-IN" sz="2400" dirty="0">
                <a:ea typeface="+mn-lt"/>
                <a:cs typeface="+mn-lt"/>
              </a:rPr>
              <a:t>, requesting feedback, and studying important metrics, you can decrease the churn rate, improve customer satisfaction, and boost your revenue.</a:t>
            </a:r>
          </a:p>
        </p:txBody>
      </p:sp>
    </p:spTree>
    <p:extLst>
      <p:ext uri="{BB962C8B-B14F-4D97-AF65-F5344CB8AC3E}">
        <p14:creationId xmlns:p14="http://schemas.microsoft.com/office/powerpoint/2010/main" val="948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293558" y="203144"/>
            <a:ext cx="7518549" cy="768096"/>
          </a:xfrm>
        </p:spPr>
        <p:txBody>
          <a:bodyPr/>
          <a:lstStyle/>
          <a:p>
            <a:r>
              <a:rPr lang="en-US" b="1" dirty="0">
                <a:cs typeface="Calibri Light"/>
              </a:rPr>
              <a:t>Table Of Contents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206001" y="1575309"/>
            <a:ext cx="5693664" cy="4297953"/>
          </a:xfrm>
        </p:spPr>
        <p:txBody>
          <a:bodyPr/>
          <a:lstStyle/>
          <a:p>
            <a:pPr marL="0" indent="0">
              <a:buNone/>
            </a:pPr>
            <a:r>
              <a:rPr lang="en-US" sz="2000" dirty="0">
                <a:cs typeface="Calibri"/>
              </a:rPr>
              <a:t>1.   Introduction</a:t>
            </a:r>
          </a:p>
          <a:p>
            <a:pPr marL="0" indent="0">
              <a:buNone/>
            </a:pPr>
            <a:r>
              <a:rPr lang="en-US" sz="2000" dirty="0">
                <a:cs typeface="Calibri"/>
              </a:rPr>
              <a:t>    1.1 What is customer retention?</a:t>
            </a:r>
          </a:p>
          <a:p>
            <a:pPr marL="0" indent="0">
              <a:buNone/>
            </a:pPr>
            <a:r>
              <a:rPr lang="en-US" sz="2000" dirty="0">
                <a:ea typeface="+mn-lt"/>
                <a:cs typeface="+mn-lt"/>
              </a:rPr>
              <a:t>    1.2 </a:t>
            </a:r>
            <a:r>
              <a:rPr lang="en-IN" sz="2000" dirty="0">
                <a:ea typeface="+mn-lt"/>
                <a:cs typeface="+mn-lt"/>
              </a:rPr>
              <a:t>Conceptual Background of the Domain Problem</a:t>
            </a:r>
          </a:p>
          <a:p>
            <a:pPr marL="0" indent="0">
              <a:buNone/>
            </a:pPr>
            <a:r>
              <a:rPr lang="en-IN" sz="2000" dirty="0">
                <a:ea typeface="+mn-lt"/>
                <a:cs typeface="+mn-lt"/>
              </a:rPr>
              <a:t>2. Acknowledgement</a:t>
            </a:r>
          </a:p>
          <a:p>
            <a:pPr marL="0" indent="0">
              <a:buNone/>
            </a:pPr>
            <a:r>
              <a:rPr lang="en-IN" sz="2000" dirty="0">
                <a:ea typeface="+mn-lt"/>
                <a:cs typeface="+mn-lt"/>
              </a:rPr>
              <a:t>3.  5 reasons why retention is the foundation of customer growth</a:t>
            </a:r>
          </a:p>
          <a:p>
            <a:pPr marL="0" indent="0">
              <a:buNone/>
            </a:pPr>
            <a:r>
              <a:rPr lang="en-IN" sz="2000" dirty="0">
                <a:ea typeface="+mn-lt"/>
                <a:cs typeface="+mn-lt"/>
              </a:rPr>
              <a:t>4.   Data analysis</a:t>
            </a:r>
            <a:endParaRPr lang="en-IN" sz="2000" dirty="0">
              <a:cs typeface="Calibri"/>
            </a:endParaRPr>
          </a:p>
          <a:p>
            <a:pPr marL="0" indent="0">
              <a:buNone/>
            </a:pPr>
            <a:r>
              <a:rPr lang="en-IN" sz="2000" dirty="0">
                <a:ea typeface="+mn-lt"/>
                <a:cs typeface="+mn-lt"/>
              </a:rPr>
              <a:t>5.   Conclusion</a:t>
            </a:r>
          </a:p>
          <a:p>
            <a:pPr marL="0" indent="0">
              <a:buNone/>
            </a:pPr>
            <a:r>
              <a:rPr lang="en-IN" sz="2000" dirty="0">
                <a:ea typeface="+mn-lt"/>
                <a:cs typeface="+mn-lt"/>
              </a:rPr>
              <a:t>  </a:t>
            </a:r>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1368553"/>
          </a:xfrm>
        </p:spPr>
        <p:txBody>
          <a:bodyPr/>
          <a:lstStyle/>
          <a:p>
            <a:r>
              <a:rPr lang="en-US" dirty="0"/>
              <a:t>Rajdeep De​</a:t>
            </a:r>
          </a:p>
          <a:p>
            <a:r>
              <a:rPr lang="en-US" dirty="0"/>
              <a:t>rajdeep0796official@gmail.com</a:t>
            </a:r>
          </a:p>
          <a:p>
            <a:r>
              <a:rPr lang="en-US" dirty="0"/>
              <a:t>www.flipnwork.com</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4367314" y="610537"/>
            <a:ext cx="4342931" cy="550047"/>
          </a:xfrm>
        </p:spPr>
        <p:txBody>
          <a:bodyPr/>
          <a:lstStyle/>
          <a:p>
            <a:r>
              <a:rPr lang="en-IN" sz="3200" b="1" i="0" u="none" strike="noStrike" baseline="0" dirty="0">
                <a:solidFill>
                  <a:schemeClr val="accent6">
                    <a:lumMod val="60000"/>
                    <a:lumOff val="40000"/>
                  </a:schemeClr>
                </a:solidFill>
                <a:latin typeface="Arial" panose="020B0604020202020204" pitchFamily="34" charset="0"/>
              </a:rPr>
              <a:t>ACKNOWLEDGMENT </a:t>
            </a:r>
            <a:endParaRPr lang="en-US" sz="6600" dirty="0">
              <a:solidFill>
                <a:schemeClr val="accent6">
                  <a:lumMod val="60000"/>
                  <a:lumOff val="40000"/>
                </a:schemeClr>
              </a:solidFill>
            </a:endParaRPr>
          </a:p>
        </p:txBody>
      </p:sp>
      <p:sp>
        <p:nvSpPr>
          <p:cNvPr id="15" name="TextBox 14">
            <a:extLst>
              <a:ext uri="{FF2B5EF4-FFF2-40B4-BE49-F238E27FC236}">
                <a16:creationId xmlns:a16="http://schemas.microsoft.com/office/drawing/2014/main" id="{65BD411D-CCDE-8559-4695-39F324A28E00}"/>
              </a:ext>
            </a:extLst>
          </p:cNvPr>
          <p:cNvSpPr txBox="1"/>
          <p:nvPr/>
        </p:nvSpPr>
        <p:spPr>
          <a:xfrm>
            <a:off x="4571999" y="2051538"/>
            <a:ext cx="4818185" cy="1323439"/>
          </a:xfrm>
          <a:prstGeom prst="rect">
            <a:avLst/>
          </a:prstGeom>
          <a:noFill/>
        </p:spPr>
        <p:txBody>
          <a:bodyPr wrap="square" rtlCol="0">
            <a:spAutoFit/>
          </a:bodyPr>
          <a:lstStyle/>
          <a:p>
            <a:r>
              <a:rPr lang="en-US" sz="2000" b="0" i="0" u="none" strike="noStrike" baseline="0" dirty="0">
                <a:solidFill>
                  <a:srgbClr val="0070C0"/>
                </a:solidFill>
                <a:latin typeface="Arial" panose="020B0604020202020204" pitchFamily="34" charset="0"/>
              </a:rPr>
              <a:t>I would like to express my special thanks of gratitude to the source profitwell.com which helped me to accomplish this project. </a:t>
            </a:r>
            <a:endParaRPr lang="en-IN" sz="2000" dirty="0">
              <a:solidFill>
                <a:srgbClr val="0070C0"/>
              </a:solidFill>
            </a:endParaRPr>
          </a:p>
        </p:txBody>
      </p:sp>
      <p:sp>
        <p:nvSpPr>
          <p:cNvPr id="16" name="Title 1">
            <a:extLst>
              <a:ext uri="{FF2B5EF4-FFF2-40B4-BE49-F238E27FC236}">
                <a16:creationId xmlns:a16="http://schemas.microsoft.com/office/drawing/2014/main" id="{BE9A7208-F2AA-201B-C052-B46C6B6DE51A}"/>
              </a:ext>
            </a:extLst>
          </p:cNvPr>
          <p:cNvSpPr txBox="1">
            <a:spLocks/>
          </p:cNvSpPr>
          <p:nvPr/>
        </p:nvSpPr>
        <p:spPr>
          <a:xfrm>
            <a:off x="4660391" y="4265931"/>
            <a:ext cx="5058040" cy="550047"/>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200" dirty="0">
                <a:solidFill>
                  <a:schemeClr val="accent6">
                    <a:lumMod val="60000"/>
                    <a:lumOff val="40000"/>
                  </a:schemeClr>
                </a:solidFill>
                <a:latin typeface="Arial" panose="020B0604020202020204" pitchFamily="34" charset="0"/>
              </a:rPr>
              <a:t>S</a:t>
            </a:r>
            <a:r>
              <a:rPr lang="en-IN" sz="3200" dirty="0">
                <a:solidFill>
                  <a:schemeClr val="accent6">
                    <a:lumMod val="60000"/>
                    <a:lumOff val="40000"/>
                  </a:schemeClr>
                </a:solidFill>
                <a:latin typeface="Arial" panose="020B0604020202020204" pitchFamily="34" charset="0"/>
              </a:rPr>
              <a:t>ME: </a:t>
            </a:r>
            <a:r>
              <a:rPr lang="en-IN" sz="3200" b="1" i="0" u="none" strike="noStrike" dirty="0">
                <a:solidFill>
                  <a:srgbClr val="000000"/>
                </a:solidFill>
                <a:effectLst/>
                <a:latin typeface="Open Sans" panose="020B0606030504020204" pitchFamily="34" charset="0"/>
                <a:hlinkClick r:id="rId2"/>
              </a:rPr>
              <a:t>Khushboo Garg</a:t>
            </a:r>
            <a:endParaRPr lang="en-US" sz="6600" dirty="0">
              <a:solidFill>
                <a:schemeClr val="accent6">
                  <a:lumMod val="60000"/>
                  <a:lumOff val="40000"/>
                </a:schemeClr>
              </a:solidFill>
            </a:endParaRPr>
          </a:p>
        </p:txBody>
      </p:sp>
    </p:spTree>
    <p:extLst>
      <p:ext uri="{BB962C8B-B14F-4D97-AF65-F5344CB8AC3E}">
        <p14:creationId xmlns:p14="http://schemas.microsoft.com/office/powerpoint/2010/main" val="317028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35202" y="166624"/>
            <a:ext cx="4321596" cy="768096"/>
          </a:xfrm>
        </p:spPr>
        <p:txBody>
          <a:bodyPr/>
          <a:lstStyle/>
          <a:p>
            <a:r>
              <a:rPr lang="en-US" sz="3600" dirty="0">
                <a:solidFill>
                  <a:srgbClr val="1F2C8F"/>
                </a:solidFill>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908902"/>
            <a:ext cx="6766560" cy="4670584"/>
          </a:xfrm>
        </p:spPr>
        <p:txBody>
          <a:bodyPr/>
          <a:lstStyle/>
          <a:p>
            <a:pPr marL="457200" indent="-457200" algn="just">
              <a:buFont typeface="Arial"/>
              <a:buChar char="•"/>
            </a:pPr>
            <a:r>
              <a:rPr lang="en-US" sz="2000" dirty="0">
                <a:ea typeface="+mn-lt"/>
                <a:cs typeface="+mn-lt"/>
              </a:rPr>
              <a:t>Simply put, customer retention rate is the ability of a company  to retain its customers over a given period of time. </a:t>
            </a:r>
          </a:p>
          <a:p>
            <a:pPr algn="just"/>
            <a:endParaRPr lang="en-US" sz="2000" dirty="0">
              <a:ea typeface="+mn-lt"/>
              <a:cs typeface="+mn-lt"/>
            </a:endParaRPr>
          </a:p>
          <a:p>
            <a:pPr marL="457200" indent="-457200" algn="just">
              <a:buFont typeface="Arial"/>
              <a:buChar char="•"/>
            </a:pPr>
            <a:r>
              <a:rPr lang="en-US" sz="2000" dirty="0">
                <a:ea typeface="+mn-lt"/>
                <a:cs typeface="+mn-lt"/>
              </a:rPr>
              <a:t>There are a  number of actions and activities certain companies take to  reduce churn and increase customer retention.</a:t>
            </a:r>
          </a:p>
          <a:p>
            <a:pPr algn="just"/>
            <a:endParaRPr lang="en-US" sz="2000" dirty="0">
              <a:ea typeface="+mn-lt"/>
              <a:cs typeface="+mn-lt"/>
            </a:endParaRPr>
          </a:p>
          <a:p>
            <a:pPr marL="457200" indent="-457200" algn="just">
              <a:buFont typeface="Arial"/>
              <a:buChar char="•"/>
            </a:pPr>
            <a:r>
              <a:rPr lang="en-US" sz="2000" dirty="0">
                <a:ea typeface="+mn-lt"/>
                <a:cs typeface="+mn-lt"/>
              </a:rPr>
              <a:t>Focusing on  customer retention is important because it not only looks at  how good a company is at acquiring new customers but also  how good they are at keeping those customers. While you  may have the best acquisition process in the business, if your  retention is terrible then it’s all worthless.</a:t>
            </a:r>
            <a:endParaRPr lang="en-US" sz="2000" dirty="0">
              <a:cs typeface="Calibri"/>
            </a:endParaRPr>
          </a:p>
          <a:p>
            <a:endParaRPr lang="en-US" sz="2000" dirty="0"/>
          </a:p>
        </p:txBody>
      </p:sp>
      <p:sp>
        <p:nvSpPr>
          <p:cNvPr id="4" name="TextBox 3">
            <a:extLst>
              <a:ext uri="{FF2B5EF4-FFF2-40B4-BE49-F238E27FC236}">
                <a16:creationId xmlns:a16="http://schemas.microsoft.com/office/drawing/2014/main" id="{2A44E305-DB5D-DB50-2832-39606CF1FCBD}"/>
              </a:ext>
            </a:extLst>
          </p:cNvPr>
          <p:cNvSpPr txBox="1"/>
          <p:nvPr/>
        </p:nvSpPr>
        <p:spPr>
          <a:xfrm>
            <a:off x="4224528" y="1160201"/>
            <a:ext cx="49663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solidFill>
                  <a:schemeClr val="accent6">
                    <a:lumMod val="60000"/>
                    <a:lumOff val="40000"/>
                  </a:schemeClr>
                </a:solidFill>
              </a:rPr>
              <a:t>What</a:t>
            </a:r>
            <a:r>
              <a:rPr lang="en-IN" sz="2800" b="1" dirty="0">
                <a:solidFill>
                  <a:schemeClr val="accent6">
                    <a:lumMod val="60000"/>
                    <a:lumOff val="40000"/>
                  </a:schemeClr>
                </a:solidFill>
                <a:ea typeface="+mn-lt"/>
                <a:cs typeface="+mn-lt"/>
              </a:rPr>
              <a:t> is customer retention?</a:t>
            </a:r>
            <a:endParaRPr lang="en-US" sz="2800" dirty="0">
              <a:cs typeface="Calibri" panose="020F0502020204030204"/>
            </a:endParaRP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35202" y="166624"/>
            <a:ext cx="4321596" cy="768096"/>
          </a:xfrm>
        </p:spPr>
        <p:txBody>
          <a:bodyPr/>
          <a:lstStyle/>
          <a:p>
            <a:r>
              <a:rPr lang="en-US" sz="3600"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244139"/>
            <a:ext cx="6766560" cy="3431110"/>
          </a:xfrm>
        </p:spPr>
        <p:txBody>
          <a:bodyPr/>
          <a:lstStyle/>
          <a:p>
            <a:pPr marL="457200" indent="-457200">
              <a:buFont typeface="Arial" panose="020B0604020202020204" pitchFamily="34" charset="0"/>
              <a:buChar char="•"/>
            </a:pPr>
            <a:r>
              <a:rPr lang="en-US" sz="2000" dirty="0">
                <a:ea typeface="+mn-lt"/>
                <a:cs typeface="+mn-lt"/>
              </a:rPr>
              <a:t>Customer satisfaction has emerged as one of the most </a:t>
            </a:r>
            <a:r>
              <a:rPr lang="en-IN" sz="2000" dirty="0">
                <a:ea typeface="+mn-lt"/>
                <a:cs typeface="+mn-lt"/>
              </a:rPr>
              <a:t> </a:t>
            </a:r>
            <a:r>
              <a:rPr lang="en-US" sz="2000" dirty="0">
                <a:ea typeface="+mn-lt"/>
                <a:cs typeface="+mn-lt"/>
              </a:rPr>
              <a:t>important factors that guarantee the success of online store; it </a:t>
            </a:r>
            <a:r>
              <a:rPr lang="en-IN" sz="2000" dirty="0">
                <a:ea typeface="+mn-lt"/>
                <a:cs typeface="+mn-lt"/>
              </a:rPr>
              <a:t> </a:t>
            </a:r>
            <a:r>
              <a:rPr lang="en-US" sz="2000" dirty="0">
                <a:ea typeface="+mn-lt"/>
                <a:cs typeface="+mn-lt"/>
              </a:rPr>
              <a:t>has been posited as a key stimulant of purchase, repurchase </a:t>
            </a:r>
            <a:r>
              <a:rPr lang="en-IN" sz="2000" dirty="0">
                <a:ea typeface="+mn-lt"/>
                <a:cs typeface="+mn-lt"/>
              </a:rPr>
              <a:t> </a:t>
            </a:r>
            <a:r>
              <a:rPr lang="en-US" sz="2000" dirty="0">
                <a:ea typeface="+mn-lt"/>
                <a:cs typeface="+mn-lt"/>
              </a:rPr>
              <a:t>intentions and customer loyalty.</a:t>
            </a:r>
          </a:p>
          <a:p>
            <a:endParaRPr lang="en-US" sz="2000" dirty="0"/>
          </a:p>
          <a:p>
            <a:pPr marL="457200" indent="-457200">
              <a:buFont typeface="Arial" panose="020B0604020202020204" pitchFamily="34" charset="0"/>
              <a:buChar char="•"/>
            </a:pPr>
            <a:r>
              <a:rPr lang="en-US" sz="2000" dirty="0">
                <a:ea typeface="+mn-lt"/>
                <a:cs typeface="+mn-lt"/>
              </a:rPr>
              <a:t> A comprehensive review of </a:t>
            </a:r>
            <a:r>
              <a:rPr lang="en-IN" sz="2000" dirty="0">
                <a:ea typeface="+mn-lt"/>
                <a:cs typeface="+mn-lt"/>
              </a:rPr>
              <a:t> </a:t>
            </a:r>
            <a:r>
              <a:rPr lang="en-US" sz="2000" dirty="0">
                <a:ea typeface="+mn-lt"/>
                <a:cs typeface="+mn-lt"/>
              </a:rPr>
              <a:t>the literature, theories and models have been carried out to </a:t>
            </a:r>
            <a:r>
              <a:rPr lang="en-IN" sz="2000" dirty="0">
                <a:ea typeface="+mn-lt"/>
                <a:cs typeface="+mn-lt"/>
              </a:rPr>
              <a:t> </a:t>
            </a:r>
            <a:r>
              <a:rPr lang="en-US" sz="2000" dirty="0">
                <a:ea typeface="+mn-lt"/>
                <a:cs typeface="+mn-lt"/>
              </a:rPr>
              <a:t>propose the models for customer activation and customer </a:t>
            </a:r>
            <a:r>
              <a:rPr lang="en-IN" sz="2000" dirty="0">
                <a:ea typeface="+mn-lt"/>
                <a:cs typeface="+mn-lt"/>
              </a:rPr>
              <a:t> </a:t>
            </a:r>
            <a:r>
              <a:rPr lang="en-US" sz="2000" dirty="0">
                <a:ea typeface="+mn-lt"/>
                <a:cs typeface="+mn-lt"/>
              </a:rPr>
              <a:t>retention.</a:t>
            </a:r>
            <a:endParaRPr lang="en-US" sz="2000" dirty="0">
              <a:cs typeface="Calibri"/>
            </a:endParaRPr>
          </a:p>
          <a:p>
            <a:pPr marL="0" indent="0">
              <a:buNone/>
            </a:pPr>
            <a:endParaRPr lang="en-US" sz="1800" dirty="0">
              <a:ea typeface="+mn-lt"/>
              <a:cs typeface="+mn-lt"/>
            </a:endParaRPr>
          </a:p>
          <a:p>
            <a:endParaRPr lang="en-US" sz="1800" dirty="0"/>
          </a:p>
        </p:txBody>
      </p:sp>
      <p:sp>
        <p:nvSpPr>
          <p:cNvPr id="4" name="TextBox 3">
            <a:extLst>
              <a:ext uri="{FF2B5EF4-FFF2-40B4-BE49-F238E27FC236}">
                <a16:creationId xmlns:a16="http://schemas.microsoft.com/office/drawing/2014/main" id="{2A44E305-DB5D-DB50-2832-39606CF1FCBD}"/>
              </a:ext>
            </a:extLst>
          </p:cNvPr>
          <p:cNvSpPr txBox="1"/>
          <p:nvPr/>
        </p:nvSpPr>
        <p:spPr>
          <a:xfrm>
            <a:off x="3935202" y="1245118"/>
            <a:ext cx="79960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solidFill>
                  <a:schemeClr val="accent6">
                    <a:lumMod val="60000"/>
                    <a:lumOff val="40000"/>
                  </a:schemeClr>
                </a:solidFill>
                <a:ea typeface="+mj-lt"/>
                <a:cs typeface="+mj-lt"/>
              </a:rPr>
              <a:t>Conceptual Background of the Domain Problem</a:t>
            </a:r>
            <a:endParaRPr lang="en-US" sz="1600" dirty="0">
              <a:solidFill>
                <a:schemeClr val="accent6">
                  <a:lumMod val="60000"/>
                  <a:lumOff val="40000"/>
                </a:schemeClr>
              </a:solidFill>
              <a:cs typeface="Calibri"/>
            </a:endParaRPr>
          </a:p>
        </p:txBody>
      </p:sp>
    </p:spTree>
    <p:extLst>
      <p:ext uri="{BB962C8B-B14F-4D97-AF65-F5344CB8AC3E}">
        <p14:creationId xmlns:p14="http://schemas.microsoft.com/office/powerpoint/2010/main" val="418938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AE4C82-8F70-3BBF-33AF-D60EA6083ACF}"/>
              </a:ext>
            </a:extLst>
          </p:cNvPr>
          <p:cNvSpPr txBox="1"/>
          <p:nvPr/>
        </p:nvSpPr>
        <p:spPr>
          <a:xfrm>
            <a:off x="1266825" y="619124"/>
            <a:ext cx="9658350"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3">
                    <a:lumMod val="50000"/>
                  </a:schemeClr>
                </a:solidFill>
                <a:latin typeface="WordVisi_MSFontService"/>
              </a:rPr>
              <a:t>5 reasons why retention is the foundation of customer acquisition and growth</a:t>
            </a:r>
          </a:p>
          <a:p>
            <a:endParaRPr lang="en-IN" sz="3200" b="1" dirty="0">
              <a:solidFill>
                <a:srgbClr val="21323B"/>
              </a:solidFill>
              <a:latin typeface="WordVisi_MSFontService"/>
              <a:cs typeface="Calibri"/>
            </a:endParaRPr>
          </a:p>
          <a:p>
            <a:r>
              <a:rPr lang="en-IN" sz="2800" dirty="0">
                <a:ea typeface="+mn-lt"/>
                <a:cs typeface="+mn-lt"/>
              </a:rPr>
              <a:t>1. Improve ROI</a:t>
            </a:r>
          </a:p>
          <a:p>
            <a:endParaRPr lang="en-IN" sz="2800" dirty="0">
              <a:cs typeface="Calibri"/>
            </a:endParaRPr>
          </a:p>
          <a:p>
            <a:r>
              <a:rPr lang="en-US" sz="2800" dirty="0">
                <a:ea typeface="+mn-lt"/>
                <a:cs typeface="+mn-lt"/>
              </a:rPr>
              <a:t>2. Convert more sales</a:t>
            </a:r>
          </a:p>
          <a:p>
            <a:endParaRPr lang="en-US" sz="2800" dirty="0">
              <a:ea typeface="+mn-lt"/>
              <a:cs typeface="+mn-lt"/>
            </a:endParaRPr>
          </a:p>
          <a:p>
            <a:r>
              <a:rPr lang="en-IN" sz="2800" dirty="0">
                <a:ea typeface="+mn-lt"/>
                <a:cs typeface="+mn-lt"/>
              </a:rPr>
              <a:t>3. Spend less on TOFU marketing</a:t>
            </a:r>
          </a:p>
          <a:p>
            <a:endParaRPr lang="en-IN" sz="2800" dirty="0">
              <a:ea typeface="+mn-lt"/>
              <a:cs typeface="+mn-lt"/>
            </a:endParaRPr>
          </a:p>
          <a:p>
            <a:r>
              <a:rPr lang="en-IN" sz="2800" dirty="0">
                <a:ea typeface="+mn-lt"/>
                <a:cs typeface="+mn-lt"/>
              </a:rPr>
              <a:t>4. Increase customer LTV</a:t>
            </a:r>
          </a:p>
          <a:p>
            <a:endParaRPr lang="en-IN" sz="2800" dirty="0">
              <a:ea typeface="+mn-lt"/>
              <a:cs typeface="+mn-lt"/>
            </a:endParaRPr>
          </a:p>
          <a:p>
            <a:r>
              <a:rPr lang="en-IN" sz="2800" dirty="0">
                <a:ea typeface="+mn-lt"/>
                <a:cs typeface="+mn-lt"/>
              </a:rPr>
              <a:t>5. Earn more referrals</a:t>
            </a:r>
            <a:endParaRPr lang="en-IN" dirty="0"/>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AFC358D-C05E-EC5B-95FA-BCADF38E3B9B}"/>
              </a:ext>
            </a:extLst>
          </p:cNvPr>
          <p:cNvSpPr txBox="1"/>
          <p:nvPr/>
        </p:nvSpPr>
        <p:spPr>
          <a:xfrm>
            <a:off x="4752876" y="43988"/>
            <a:ext cx="26862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6">
                    <a:lumMod val="75000"/>
                  </a:schemeClr>
                </a:solidFill>
                <a:cs typeface="Segoe UI"/>
              </a:rPr>
              <a:t> Data analysis</a:t>
            </a:r>
          </a:p>
        </p:txBody>
      </p:sp>
      <p:pic>
        <p:nvPicPr>
          <p:cNvPr id="11" name="Picture 4" descr="Chart, bar chart&#10;&#10;Description automatically generated">
            <a:extLst>
              <a:ext uri="{FF2B5EF4-FFF2-40B4-BE49-F238E27FC236}">
                <a16:creationId xmlns:a16="http://schemas.microsoft.com/office/drawing/2014/main" id="{4BD84ADE-B795-3F8E-D96F-1C25F12B834F}"/>
              </a:ext>
            </a:extLst>
          </p:cNvPr>
          <p:cNvPicPr>
            <a:picLocks noChangeAspect="1"/>
          </p:cNvPicPr>
          <p:nvPr/>
        </p:nvPicPr>
        <p:blipFill>
          <a:blip r:embed="rId2"/>
          <a:stretch>
            <a:fillRect/>
          </a:stretch>
        </p:blipFill>
        <p:spPr>
          <a:xfrm>
            <a:off x="3466579" y="1005821"/>
            <a:ext cx="5258842" cy="4112333"/>
          </a:xfrm>
          <a:prstGeom prst="rect">
            <a:avLst/>
          </a:prstGeom>
        </p:spPr>
      </p:pic>
      <p:sp>
        <p:nvSpPr>
          <p:cNvPr id="12" name="TextBox 11">
            <a:extLst>
              <a:ext uri="{FF2B5EF4-FFF2-40B4-BE49-F238E27FC236}">
                <a16:creationId xmlns:a16="http://schemas.microsoft.com/office/drawing/2014/main" id="{8ABFEE75-580A-1DB2-8EC1-1064BF4543C4}"/>
              </a:ext>
            </a:extLst>
          </p:cNvPr>
          <p:cNvSpPr txBox="1"/>
          <p:nvPr/>
        </p:nvSpPr>
        <p:spPr>
          <a:xfrm>
            <a:off x="883086" y="5392455"/>
            <a:ext cx="1050933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dirty="0">
                <a:cs typeface="Segoe UI"/>
              </a:rPr>
              <a:t>    Majority, 181 of the customers are Female whereas Male </a:t>
            </a:r>
            <a:r>
              <a:rPr lang="en-IN" sz="2800">
                <a:cs typeface="Segoe UI"/>
              </a:rPr>
              <a:t>are 88.</a:t>
            </a:r>
            <a:r>
              <a:rPr lang="en-US" sz="2800" dirty="0">
                <a:cs typeface="Segoe UI"/>
              </a:rPr>
              <a:t> </a:t>
            </a:r>
          </a:p>
        </p:txBody>
      </p:sp>
    </p:spTree>
    <p:extLst>
      <p:ext uri="{BB962C8B-B14F-4D97-AF65-F5344CB8AC3E}">
        <p14:creationId xmlns:p14="http://schemas.microsoft.com/office/powerpoint/2010/main" val="290384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AFC358D-C05E-EC5B-95FA-BCADF38E3B9B}"/>
              </a:ext>
            </a:extLst>
          </p:cNvPr>
          <p:cNvSpPr txBox="1"/>
          <p:nvPr/>
        </p:nvSpPr>
        <p:spPr>
          <a:xfrm>
            <a:off x="4752876" y="43988"/>
            <a:ext cx="26862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6">
                    <a:lumMod val="75000"/>
                  </a:schemeClr>
                </a:solidFill>
                <a:cs typeface="Segoe UI"/>
              </a:rPr>
              <a:t> Data analysis</a:t>
            </a:r>
          </a:p>
        </p:txBody>
      </p:sp>
      <p:sp>
        <p:nvSpPr>
          <p:cNvPr id="2" name="TextBox 1">
            <a:extLst>
              <a:ext uri="{FF2B5EF4-FFF2-40B4-BE49-F238E27FC236}">
                <a16:creationId xmlns:a16="http://schemas.microsoft.com/office/drawing/2014/main" id="{116EF4B8-D6D5-2A86-6727-398F90905CD5}"/>
              </a:ext>
            </a:extLst>
          </p:cNvPr>
          <p:cNvSpPr txBox="1"/>
          <p:nvPr/>
        </p:nvSpPr>
        <p:spPr>
          <a:xfrm>
            <a:off x="1222331" y="5859905"/>
            <a:ext cx="97473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dirty="0">
                <a:cs typeface="Segoe UI"/>
              </a:rPr>
              <a:t>    </a:t>
            </a:r>
            <a:r>
              <a:rPr lang="en-US" sz="2800" dirty="0">
                <a:cs typeface="Calibri"/>
              </a:rPr>
              <a:t> </a:t>
            </a:r>
            <a:r>
              <a:rPr lang="en-IN" sz="2800">
                <a:ea typeface="+mn-lt"/>
                <a:cs typeface="+mn-lt"/>
              </a:rPr>
              <a:t>Majority, 81 of the customers are from age group 31-40 years.</a:t>
            </a:r>
            <a:endParaRPr lang="en-IN" sz="2800">
              <a:cs typeface="Segoe UI"/>
            </a:endParaRPr>
          </a:p>
        </p:txBody>
      </p:sp>
      <p:pic>
        <p:nvPicPr>
          <p:cNvPr id="3" name="Picture 4" descr="Chart, bar chart&#10;&#10;Description automatically generated">
            <a:extLst>
              <a:ext uri="{FF2B5EF4-FFF2-40B4-BE49-F238E27FC236}">
                <a16:creationId xmlns:a16="http://schemas.microsoft.com/office/drawing/2014/main" id="{E9F00558-A985-FCF6-3682-D0AF139F6F87}"/>
              </a:ext>
            </a:extLst>
          </p:cNvPr>
          <p:cNvPicPr>
            <a:picLocks noChangeAspect="1"/>
          </p:cNvPicPr>
          <p:nvPr/>
        </p:nvPicPr>
        <p:blipFill>
          <a:blip r:embed="rId2"/>
          <a:stretch>
            <a:fillRect/>
          </a:stretch>
        </p:blipFill>
        <p:spPr>
          <a:xfrm>
            <a:off x="3644029" y="827741"/>
            <a:ext cx="4903939" cy="4833186"/>
          </a:xfrm>
          <a:prstGeom prst="rect">
            <a:avLst/>
          </a:prstGeom>
        </p:spPr>
      </p:pic>
    </p:spTree>
    <p:extLst>
      <p:ext uri="{BB962C8B-B14F-4D97-AF65-F5344CB8AC3E}">
        <p14:creationId xmlns:p14="http://schemas.microsoft.com/office/powerpoint/2010/main" val="138508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AFC358D-C05E-EC5B-95FA-BCADF38E3B9B}"/>
              </a:ext>
            </a:extLst>
          </p:cNvPr>
          <p:cNvSpPr txBox="1"/>
          <p:nvPr/>
        </p:nvSpPr>
        <p:spPr>
          <a:xfrm>
            <a:off x="4752876" y="43988"/>
            <a:ext cx="26862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accent6">
                    <a:lumMod val="75000"/>
                  </a:schemeClr>
                </a:solidFill>
                <a:cs typeface="Segoe UI"/>
              </a:rPr>
              <a:t> Data analysis</a:t>
            </a:r>
          </a:p>
        </p:txBody>
      </p:sp>
      <p:sp>
        <p:nvSpPr>
          <p:cNvPr id="2" name="TextBox 1">
            <a:extLst>
              <a:ext uri="{FF2B5EF4-FFF2-40B4-BE49-F238E27FC236}">
                <a16:creationId xmlns:a16="http://schemas.microsoft.com/office/drawing/2014/main" id="{A2AAB7BC-4C14-E982-AC19-93D699AFA862}"/>
              </a:ext>
            </a:extLst>
          </p:cNvPr>
          <p:cNvSpPr txBox="1"/>
          <p:nvPr/>
        </p:nvSpPr>
        <p:spPr>
          <a:xfrm>
            <a:off x="105507" y="5675093"/>
            <a:ext cx="1218027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a:ea typeface="+mn-lt"/>
                <a:cs typeface="+mn-lt"/>
              </a:rPr>
              <a:t>Majority, 38 of the customers placed an order from the </a:t>
            </a:r>
            <a:r>
              <a:rPr lang="en-IN" sz="2800" dirty="0" err="1">
                <a:ea typeface="+mn-lt"/>
                <a:cs typeface="+mn-lt"/>
              </a:rPr>
              <a:t>pincode</a:t>
            </a:r>
            <a:r>
              <a:rPr lang="en-IN" sz="2800" dirty="0">
                <a:ea typeface="+mn-lt"/>
                <a:cs typeface="+mn-lt"/>
              </a:rPr>
              <a:t>      201308.</a:t>
            </a:r>
            <a:r>
              <a:rPr lang="en-US" sz="2800" dirty="0">
                <a:cs typeface="Calibri"/>
              </a:rPr>
              <a:t> </a:t>
            </a:r>
          </a:p>
        </p:txBody>
      </p:sp>
      <p:pic>
        <p:nvPicPr>
          <p:cNvPr id="3" name="Picture 4" descr="Chart, histogram&#10;&#10;Description automatically generated">
            <a:extLst>
              <a:ext uri="{FF2B5EF4-FFF2-40B4-BE49-F238E27FC236}">
                <a16:creationId xmlns:a16="http://schemas.microsoft.com/office/drawing/2014/main" id="{61ECB21A-7E6E-B8F0-0372-1F78BE930DF6}"/>
              </a:ext>
            </a:extLst>
          </p:cNvPr>
          <p:cNvPicPr>
            <a:picLocks noChangeAspect="1"/>
          </p:cNvPicPr>
          <p:nvPr/>
        </p:nvPicPr>
        <p:blipFill>
          <a:blip r:embed="rId2"/>
          <a:stretch>
            <a:fillRect/>
          </a:stretch>
        </p:blipFill>
        <p:spPr>
          <a:xfrm>
            <a:off x="3169085" y="827741"/>
            <a:ext cx="5853829" cy="5202517"/>
          </a:xfrm>
          <a:prstGeom prst="rect">
            <a:avLst/>
          </a:prstGeom>
        </p:spPr>
      </p:pic>
    </p:spTree>
    <p:extLst>
      <p:ext uri="{BB962C8B-B14F-4D97-AF65-F5344CB8AC3E}">
        <p14:creationId xmlns:p14="http://schemas.microsoft.com/office/powerpoint/2010/main" val="151234480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{CCA2D99A-2695-4CAC-B1E2-4499C9ABDBD4}tf78438558_win32</Template>
  <TotalTime>15</TotalTime>
  <Words>615</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Open Sans</vt:lpstr>
      <vt:lpstr>Sabon Next LT</vt:lpstr>
      <vt:lpstr>WordVisi_MSFontService</vt:lpstr>
      <vt:lpstr>Office Theme</vt:lpstr>
      <vt:lpstr>CUSTOMER RETENTION ANALYSIS </vt:lpstr>
      <vt:lpstr>Table Of Contents</vt:lpstr>
      <vt:lpstr>ACKNOWLEDGMENT </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ANALYSIS</dc:title>
  <dc:subject/>
  <dc:creator>Rajdeep De</dc:creator>
  <cp:lastModifiedBy>Rajdeep De</cp:lastModifiedBy>
  <cp:revision>3</cp:revision>
  <dcterms:created xsi:type="dcterms:W3CDTF">2121-10-25T13:51:22Z</dcterms:created>
  <dcterms:modified xsi:type="dcterms:W3CDTF">2022-11-16T13:16:29Z</dcterms:modified>
</cp:coreProperties>
</file>