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sldIdLst>
    <p:sldId id="257" r:id="rId2"/>
    <p:sldId id="258" r:id="rId3"/>
    <p:sldId id="261" r:id="rId4"/>
    <p:sldId id="262" r:id="rId5"/>
    <p:sldId id="263" r:id="rId6"/>
    <p:sldId id="260" r:id="rId7"/>
    <p:sldId id="259" r:id="rId8"/>
    <p:sldId id="273" r:id="rId9"/>
    <p:sldId id="265" r:id="rId10"/>
    <p:sldId id="275" r:id="rId11"/>
    <p:sldId id="268" r:id="rId12"/>
    <p:sldId id="274" r:id="rId13"/>
    <p:sldId id="271" r:id="rId14"/>
    <p:sldId id="264" r:id="rId15"/>
    <p:sldId id="272" r:id="rId16"/>
    <p:sldId id="27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68978" autoAdjust="0"/>
  </p:normalViewPr>
  <p:slideViewPr>
    <p:cSldViewPr snapToGrid="0">
      <p:cViewPr>
        <p:scale>
          <a:sx n="78" d="100"/>
          <a:sy n="78" d="100"/>
        </p:scale>
        <p:origin x="18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78F0D-63D0-4CC8-8F8A-1311D8CF4429}"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C8E95-EEA9-4AB6-9EEA-2E55A6DF3DC5}" type="slidenum">
              <a:rPr lang="en-US" smtClean="0"/>
              <a:t>‹#›</a:t>
            </a:fld>
            <a:endParaRPr lang="en-US"/>
          </a:p>
        </p:txBody>
      </p:sp>
    </p:spTree>
    <p:extLst>
      <p:ext uri="{BB962C8B-B14F-4D97-AF65-F5344CB8AC3E}">
        <p14:creationId xmlns:p14="http://schemas.microsoft.com/office/powerpoint/2010/main" val="91703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digits in the same picture</a:t>
            </a:r>
          </a:p>
        </p:txBody>
      </p:sp>
      <p:sp>
        <p:nvSpPr>
          <p:cNvPr id="4" name="Slide Number Placeholder 3"/>
          <p:cNvSpPr>
            <a:spLocks noGrp="1"/>
          </p:cNvSpPr>
          <p:nvPr>
            <p:ph type="sldNum" sz="quarter" idx="5"/>
          </p:nvPr>
        </p:nvSpPr>
        <p:spPr/>
        <p:txBody>
          <a:bodyPr/>
          <a:lstStyle/>
          <a:p>
            <a:fld id="{921C8E95-EEA9-4AB6-9EEA-2E55A6DF3DC5}" type="slidenum">
              <a:rPr lang="en-US" smtClean="0"/>
              <a:t>7</a:t>
            </a:fld>
            <a:endParaRPr lang="en-US"/>
          </a:p>
        </p:txBody>
      </p:sp>
    </p:spTree>
    <p:extLst>
      <p:ext uri="{BB962C8B-B14F-4D97-AF65-F5344CB8AC3E}">
        <p14:creationId xmlns:p14="http://schemas.microsoft.com/office/powerpoint/2010/main" val="162065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C8E95-EEA9-4AB6-9EEA-2E55A6DF3DC5}" type="slidenum">
              <a:rPr lang="en-US" smtClean="0"/>
              <a:t>9</a:t>
            </a:fld>
            <a:endParaRPr lang="en-US"/>
          </a:p>
        </p:txBody>
      </p:sp>
    </p:spTree>
    <p:extLst>
      <p:ext uri="{BB962C8B-B14F-4D97-AF65-F5344CB8AC3E}">
        <p14:creationId xmlns:p14="http://schemas.microsoft.com/office/powerpoint/2010/main" val="370058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regular neural network we can have the </a:t>
            </a:r>
          </a:p>
          <a:p>
            <a:endParaRPr lang="en-US" dirty="0"/>
          </a:p>
          <a:p>
            <a:r>
              <a:rPr lang="en-US" dirty="0"/>
              <a:t>Like in a Picasso painting</a:t>
            </a:r>
          </a:p>
        </p:txBody>
      </p:sp>
      <p:sp>
        <p:nvSpPr>
          <p:cNvPr id="4" name="Slide Number Placeholder 3"/>
          <p:cNvSpPr>
            <a:spLocks noGrp="1"/>
          </p:cNvSpPr>
          <p:nvPr>
            <p:ph type="sldNum" sz="quarter" idx="5"/>
          </p:nvPr>
        </p:nvSpPr>
        <p:spPr/>
        <p:txBody>
          <a:bodyPr/>
          <a:lstStyle/>
          <a:p>
            <a:fld id="{921C8E95-EEA9-4AB6-9EEA-2E55A6DF3DC5}" type="slidenum">
              <a:rPr lang="en-US" smtClean="0"/>
              <a:t>10</a:t>
            </a:fld>
            <a:endParaRPr lang="en-US"/>
          </a:p>
        </p:txBody>
      </p:sp>
    </p:spTree>
    <p:extLst>
      <p:ext uri="{BB962C8B-B14F-4D97-AF65-F5344CB8AC3E}">
        <p14:creationId xmlns:p14="http://schemas.microsoft.com/office/powerpoint/2010/main" val="1597344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for example this picture on the right which is complexed from a triangle and a rectangle , and let say we classify for a house or a boat, so we have 2 higher capsules </a:t>
            </a:r>
          </a:p>
          <a:p>
            <a:r>
              <a:rPr lang="en-US" dirty="0"/>
              <a:t>Each capsule not only predicts whether the object exists, it also predicts its properties</a:t>
            </a:r>
          </a:p>
          <a:p>
            <a:r>
              <a:rPr lang="en-US" dirty="0"/>
              <a:t>each capsule separately tries to predict the whole object’s properties, thus also the properties for the other parts </a:t>
            </a:r>
          </a:p>
          <a:p>
            <a:r>
              <a:rPr lang="en-US" dirty="0"/>
              <a:t>(for the boat capsule, the triangle will expect the rectangle to be underneath it with a gap, and for the house it will expect it to be as close to it	same for the other capsules)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Summing the capsules vectors – low level capsules and if they correlate with each other the sum vector will be bigger than for capsules which don’t correlate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make new prediction, we did this phase for 3 times, and that’s how we find  the clusters of agreement </a:t>
            </a:r>
          </a:p>
          <a:p>
            <a:endParaRPr lang="en-US" dirty="0"/>
          </a:p>
          <a:p>
            <a:endParaRPr lang="en-US" dirty="0"/>
          </a:p>
        </p:txBody>
      </p:sp>
      <p:sp>
        <p:nvSpPr>
          <p:cNvPr id="4" name="Slide Number Placeholder 3"/>
          <p:cNvSpPr>
            <a:spLocks noGrp="1"/>
          </p:cNvSpPr>
          <p:nvPr>
            <p:ph type="sldNum" sz="quarter" idx="5"/>
          </p:nvPr>
        </p:nvSpPr>
        <p:spPr/>
        <p:txBody>
          <a:bodyPr/>
          <a:lstStyle/>
          <a:p>
            <a:fld id="{921C8E95-EEA9-4AB6-9EEA-2E55A6DF3DC5}" type="slidenum">
              <a:rPr lang="en-US" smtClean="0"/>
              <a:t>11</a:t>
            </a:fld>
            <a:endParaRPr lang="en-US"/>
          </a:p>
        </p:txBody>
      </p:sp>
    </p:spTree>
    <p:extLst>
      <p:ext uri="{BB962C8B-B14F-4D97-AF65-F5344CB8AC3E}">
        <p14:creationId xmlns:p14="http://schemas.microsoft.com/office/powerpoint/2010/main" val="1477323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4*5*5 is our data size</a:t>
            </a:r>
          </a:p>
          <a:p>
            <a:r>
              <a:rPr lang="en-US" dirty="0"/>
              <a:t>First goes through a regular convolutional layer </a:t>
            </a:r>
          </a:p>
          <a:p>
            <a:pPr rtl="0"/>
            <a:r>
              <a:rPr lang="en-US" dirty="0"/>
              <a:t>then the output goes to each from the 32 primary capsule – low level capsules</a:t>
            </a:r>
          </a:p>
          <a:p>
            <a:pPr rtl="0"/>
            <a:r>
              <a:rPr lang="en-US" dirty="0"/>
              <a:t>Each will output a 8 dimension vector  - then using the routing iterations  </a:t>
            </a:r>
          </a:p>
          <a:p>
            <a:pPr rtl="0"/>
            <a:r>
              <a:rPr lang="en-US" dirty="0"/>
              <a:t>So each lower capsule decides to which higher capsule it sends it’s data to – each lower capsule will have few higher capsule parent, not all of them</a:t>
            </a:r>
          </a:p>
          <a:p>
            <a:endParaRPr lang="en-US" dirty="0"/>
          </a:p>
          <a:p>
            <a:endParaRPr lang="en-US" dirty="0"/>
          </a:p>
          <a:p>
            <a:r>
              <a:rPr lang="en-US" dirty="0"/>
              <a:t>The higher level capsules is the size of 16*6 – 6 rain categories, our classes , 16 is the attribute vectors for each level, which includes data like rotation/width/position and other parameters</a:t>
            </a:r>
          </a:p>
          <a:p>
            <a:endParaRPr lang="en-US" dirty="0"/>
          </a:p>
          <a:p>
            <a:r>
              <a:rPr lang="en-US" dirty="0"/>
              <a:t>As the parameters in the vector are more aligned with each other for the existence of this particular object, the sum of these vectors will be larger therefore capsule is more likely to be chosen</a:t>
            </a:r>
          </a:p>
        </p:txBody>
      </p:sp>
      <p:sp>
        <p:nvSpPr>
          <p:cNvPr id="4" name="Slide Number Placeholder 3"/>
          <p:cNvSpPr>
            <a:spLocks noGrp="1"/>
          </p:cNvSpPr>
          <p:nvPr>
            <p:ph type="sldNum" sz="quarter" idx="5"/>
          </p:nvPr>
        </p:nvSpPr>
        <p:spPr/>
        <p:txBody>
          <a:bodyPr/>
          <a:lstStyle/>
          <a:p>
            <a:fld id="{921C8E95-EEA9-4AB6-9EEA-2E55A6DF3DC5}" type="slidenum">
              <a:rPr lang="en-US" smtClean="0"/>
              <a:t>14</a:t>
            </a:fld>
            <a:endParaRPr lang="en-US"/>
          </a:p>
        </p:txBody>
      </p:sp>
    </p:spTree>
    <p:extLst>
      <p:ext uri="{BB962C8B-B14F-4D97-AF65-F5344CB8AC3E}">
        <p14:creationId xmlns:p14="http://schemas.microsoft.com/office/powerpoint/2010/main" val="312648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Identifying 2 digits </a:t>
            </a:r>
          </a:p>
        </p:txBody>
      </p:sp>
      <p:sp>
        <p:nvSpPr>
          <p:cNvPr id="4" name="Slide Number Placeholder 3"/>
          <p:cNvSpPr>
            <a:spLocks noGrp="1"/>
          </p:cNvSpPr>
          <p:nvPr>
            <p:ph type="sldNum" sz="quarter" idx="5"/>
          </p:nvPr>
        </p:nvSpPr>
        <p:spPr/>
        <p:txBody>
          <a:bodyPr/>
          <a:lstStyle/>
          <a:p>
            <a:fld id="{921C8E95-EEA9-4AB6-9EEA-2E55A6DF3DC5}" type="slidenum">
              <a:rPr lang="en-US" smtClean="0"/>
              <a:t>15</a:t>
            </a:fld>
            <a:endParaRPr lang="en-US"/>
          </a:p>
        </p:txBody>
      </p:sp>
    </p:spTree>
    <p:extLst>
      <p:ext uri="{BB962C8B-B14F-4D97-AF65-F5344CB8AC3E}">
        <p14:creationId xmlns:p14="http://schemas.microsoft.com/office/powerpoint/2010/main" val="292029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Small use – scale down to 0.0005 so it won’t be too dominant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makes the difference – in the paper they showed the results on MNIST with and without the decoder were very different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Makes the high level caps to encode some kind of information about the original image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didn’t look at the reconstructed images but did use the decoder loss</a:t>
            </a:r>
          </a:p>
        </p:txBody>
      </p:sp>
      <p:sp>
        <p:nvSpPr>
          <p:cNvPr id="4" name="Slide Number Placeholder 3"/>
          <p:cNvSpPr>
            <a:spLocks noGrp="1"/>
          </p:cNvSpPr>
          <p:nvPr>
            <p:ph type="sldNum" sz="quarter" idx="5"/>
          </p:nvPr>
        </p:nvSpPr>
        <p:spPr/>
        <p:txBody>
          <a:bodyPr/>
          <a:lstStyle/>
          <a:p>
            <a:fld id="{921C8E95-EEA9-4AB6-9EEA-2E55A6DF3DC5}" type="slidenum">
              <a:rPr lang="en-US" smtClean="0"/>
              <a:t>16</a:t>
            </a:fld>
            <a:endParaRPr lang="en-US"/>
          </a:p>
        </p:txBody>
      </p:sp>
    </p:spTree>
    <p:extLst>
      <p:ext uri="{BB962C8B-B14F-4D97-AF65-F5344CB8AC3E}">
        <p14:creationId xmlns:p14="http://schemas.microsoft.com/office/powerpoint/2010/main" val="2649580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C8E95-EEA9-4AB6-9EEA-2E55A6DF3DC5}" type="slidenum">
              <a:rPr lang="en-US" smtClean="0"/>
              <a:t>17</a:t>
            </a:fld>
            <a:endParaRPr lang="en-US"/>
          </a:p>
        </p:txBody>
      </p:sp>
    </p:spTree>
    <p:extLst>
      <p:ext uri="{BB962C8B-B14F-4D97-AF65-F5344CB8AC3E}">
        <p14:creationId xmlns:p14="http://schemas.microsoft.com/office/powerpoint/2010/main" val="3052741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4.xml"/><Relationship Id="rId1" Type="http://schemas.openxmlformats.org/officeDocument/2006/relationships/video" Target="https://www.youtube.com/embed/zRg3IuxaJ6I?start=1090&amp;feature=oembe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XifengGuo" TargetMode="External"/><Relationship Id="rId2" Type="http://schemas.openxmlformats.org/officeDocument/2006/relationships/hyperlink" Target="https://arxiv.org/abs/1710.09829"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84748" y="639097"/>
            <a:ext cx="6458323" cy="3686015"/>
          </a:xfrm>
        </p:spPr>
        <p:txBody>
          <a:bodyPr>
            <a:normAutofit/>
          </a:bodyPr>
          <a:lstStyle/>
          <a:p>
            <a:r>
              <a:rPr lang="en-US" dirty="0"/>
              <a:t>Precipitation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546157"/>
          </a:xfrm>
        </p:spPr>
        <p:txBody>
          <a:bodyPr>
            <a:normAutofit lnSpcReduction="10000"/>
          </a:bodyPr>
          <a:lstStyle/>
          <a:p>
            <a:r>
              <a:rPr lang="en-US" sz="2400" dirty="0" err="1">
                <a:solidFill>
                  <a:schemeClr val="tx1">
                    <a:lumMod val="85000"/>
                    <a:lumOff val="15000"/>
                  </a:schemeClr>
                </a:solidFill>
              </a:rPr>
              <a:t>Dor</a:t>
            </a:r>
            <a:r>
              <a:rPr lang="en-US" sz="2400" dirty="0">
                <a:solidFill>
                  <a:schemeClr val="tx1">
                    <a:lumMod val="85000"/>
                    <a:lumOff val="15000"/>
                  </a:schemeClr>
                </a:solidFill>
              </a:rPr>
              <a:t> </a:t>
            </a:r>
            <a:r>
              <a:rPr lang="en-US" sz="2400" dirty="0" err="1">
                <a:solidFill>
                  <a:schemeClr val="tx1">
                    <a:lumMod val="85000"/>
                    <a:lumOff val="15000"/>
                  </a:schemeClr>
                </a:solidFill>
              </a:rPr>
              <a:t>sandler</a:t>
            </a:r>
            <a:endParaRPr lang="en-US" sz="2400" dirty="0">
              <a:solidFill>
                <a:schemeClr val="tx1">
                  <a:lumMod val="85000"/>
                  <a:lumOff val="15000"/>
                </a:schemeClr>
              </a:solidFill>
            </a:endParaRPr>
          </a:p>
          <a:p>
            <a:r>
              <a:rPr lang="en-US" dirty="0">
                <a:solidFill>
                  <a:schemeClr val="tx1">
                    <a:lumMod val="85000"/>
                    <a:lumOff val="15000"/>
                  </a:schemeClr>
                </a:solidFill>
              </a:rPr>
              <a:t>Rotem balter</a:t>
            </a:r>
          </a:p>
          <a:p>
            <a:r>
              <a:rPr lang="en-US" sz="2400" dirty="0">
                <a:solidFill>
                  <a:schemeClr val="tx1">
                    <a:lumMod val="85000"/>
                    <a:lumOff val="15000"/>
                  </a:schemeClr>
                </a:solidFill>
              </a:rPr>
              <a:t>Roni </a:t>
            </a:r>
            <a:r>
              <a:rPr lang="en-US" sz="2400" dirty="0" err="1">
                <a:solidFill>
                  <a:schemeClr val="tx1">
                    <a:lumMod val="85000"/>
                    <a:lumOff val="15000"/>
                  </a:schemeClr>
                </a:solidFill>
              </a:rPr>
              <a:t>admon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BAE4-90C3-48AD-856F-337D4E85F753}"/>
              </a:ext>
            </a:extLst>
          </p:cNvPr>
          <p:cNvSpPr>
            <a:spLocks noGrp="1"/>
          </p:cNvSpPr>
          <p:nvPr>
            <p:ph type="title"/>
          </p:nvPr>
        </p:nvSpPr>
        <p:spPr/>
        <p:txBody>
          <a:bodyPr/>
          <a:lstStyle/>
          <a:p>
            <a:r>
              <a:rPr lang="en-US" dirty="0"/>
              <a:t>Picasso problem</a:t>
            </a:r>
          </a:p>
        </p:txBody>
      </p:sp>
      <p:sp>
        <p:nvSpPr>
          <p:cNvPr id="3" name="Content Placeholder 2">
            <a:extLst>
              <a:ext uri="{FF2B5EF4-FFF2-40B4-BE49-F238E27FC236}">
                <a16:creationId xmlns:a16="http://schemas.microsoft.com/office/drawing/2014/main" id="{CA2D0D0A-FEE8-49B4-BC82-F4D09C325919}"/>
              </a:ext>
            </a:extLst>
          </p:cNvPr>
          <p:cNvSpPr>
            <a:spLocks noGrp="1"/>
          </p:cNvSpPr>
          <p:nvPr>
            <p:ph idx="1"/>
          </p:nvPr>
        </p:nvSpPr>
        <p:spPr/>
        <p:txBody>
          <a:bodyPr/>
          <a:lstStyle/>
          <a:p>
            <a:r>
              <a:rPr lang="en-US" dirty="0"/>
              <a:t>When ignoring the position of element making a specific object, </a:t>
            </a:r>
          </a:p>
          <a:p>
            <a:r>
              <a:rPr lang="en-US" dirty="0"/>
              <a:t>We can identify a human face even if it’s parts doesn’t align </a:t>
            </a:r>
          </a:p>
          <a:p>
            <a:endParaRPr lang="en-US" dirty="0"/>
          </a:p>
          <a:p>
            <a:r>
              <a:rPr lang="en-US" dirty="0"/>
              <a:t>Routing by agreement method is a possible solution </a:t>
            </a:r>
          </a:p>
        </p:txBody>
      </p:sp>
      <p:pic>
        <p:nvPicPr>
          <p:cNvPr id="1026" name="Picture 2" descr="A picture containing text&#10;&#10;Description automatically generated">
            <a:extLst>
              <a:ext uri="{FF2B5EF4-FFF2-40B4-BE49-F238E27FC236}">
                <a16:creationId xmlns:a16="http://schemas.microsoft.com/office/drawing/2014/main" id="{9C7B7489-61D6-4172-B040-429BEC43F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3862" y="1998462"/>
            <a:ext cx="2926080" cy="4041892"/>
          </a:xfrm>
          <a:prstGeom prst="rect">
            <a:avLst/>
          </a:prstGeom>
          <a:noFill/>
        </p:spPr>
      </p:pic>
    </p:spTree>
    <p:extLst>
      <p:ext uri="{BB962C8B-B14F-4D97-AF65-F5344CB8AC3E}">
        <p14:creationId xmlns:p14="http://schemas.microsoft.com/office/powerpoint/2010/main" val="297713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F110-2031-4062-A339-1D8DE74F98A7}"/>
              </a:ext>
            </a:extLst>
          </p:cNvPr>
          <p:cNvSpPr>
            <a:spLocks noGrp="1"/>
          </p:cNvSpPr>
          <p:nvPr>
            <p:ph type="title"/>
          </p:nvPr>
        </p:nvSpPr>
        <p:spPr>
          <a:xfrm>
            <a:off x="1097280" y="276978"/>
            <a:ext cx="10058400" cy="1450757"/>
          </a:xfrm>
        </p:spPr>
        <p:txBody>
          <a:bodyPr anchor="b">
            <a:normAutofit/>
          </a:bodyPr>
          <a:lstStyle/>
          <a:p>
            <a:r>
              <a:rPr lang="en-US" dirty="0"/>
              <a:t>Routing by agreement </a:t>
            </a:r>
          </a:p>
        </p:txBody>
      </p:sp>
      <p:sp>
        <p:nvSpPr>
          <p:cNvPr id="3" name="Content Placeholder 2">
            <a:extLst>
              <a:ext uri="{FF2B5EF4-FFF2-40B4-BE49-F238E27FC236}">
                <a16:creationId xmlns:a16="http://schemas.microsoft.com/office/drawing/2014/main" id="{A618F2FC-4893-40EE-B3CB-47A058E1F1DE}"/>
              </a:ext>
            </a:extLst>
          </p:cNvPr>
          <p:cNvSpPr>
            <a:spLocks noGrp="1"/>
          </p:cNvSpPr>
          <p:nvPr>
            <p:ph sz="half" idx="1"/>
          </p:nvPr>
        </p:nvSpPr>
        <p:spPr>
          <a:xfrm>
            <a:off x="1097280" y="2120900"/>
            <a:ext cx="4639736" cy="3748193"/>
          </a:xfrm>
        </p:spPr>
        <p:txBody>
          <a:bodyPr>
            <a:normAutofit lnSpcReduction="10000"/>
          </a:bodyPr>
          <a:lstStyle/>
          <a:p>
            <a:pPr>
              <a:lnSpc>
                <a:spcPct val="150000"/>
              </a:lnSpc>
            </a:pPr>
            <a:r>
              <a:rPr lang="en-US" dirty="0"/>
              <a:t>Summing the vectors – low level capsules </a:t>
            </a:r>
          </a:p>
          <a:p>
            <a:pPr>
              <a:lnSpc>
                <a:spcPct val="150000"/>
              </a:lnSpc>
            </a:pPr>
            <a:r>
              <a:rPr lang="en-US" dirty="0"/>
              <a:t>Finding clusters of agreement and routing only them to higher level capsules that agrees with them</a:t>
            </a:r>
          </a:p>
          <a:p>
            <a:pPr>
              <a:lnSpc>
                <a:spcPct val="150000"/>
              </a:lnSpc>
            </a:pPr>
            <a:endParaRPr lang="en-US" dirty="0"/>
          </a:p>
          <a:p>
            <a:pPr>
              <a:lnSpc>
                <a:spcPct val="150000"/>
              </a:lnSpc>
            </a:pPr>
            <a:endParaRPr lang="en-US" dirty="0"/>
          </a:p>
          <a:p>
            <a:pPr>
              <a:lnSpc>
                <a:spcPct val="150000"/>
              </a:lnSpc>
            </a:pPr>
            <a:r>
              <a:rPr lang="en-US" dirty="0"/>
              <a:t>We used 3 routing iteration</a:t>
            </a:r>
          </a:p>
        </p:txBody>
      </p:sp>
      <p:pic>
        <p:nvPicPr>
          <p:cNvPr id="5" name="Picture 4" descr="A picture containing graphical user interface&#10;&#10;Description automatically generated">
            <a:extLst>
              <a:ext uri="{FF2B5EF4-FFF2-40B4-BE49-F238E27FC236}">
                <a16:creationId xmlns:a16="http://schemas.microsoft.com/office/drawing/2014/main" id="{74E7EE49-8962-4101-B4E2-F49BA11A1869}"/>
              </a:ext>
            </a:extLst>
          </p:cNvPr>
          <p:cNvPicPr>
            <a:picLocks noChangeAspect="1"/>
          </p:cNvPicPr>
          <p:nvPr/>
        </p:nvPicPr>
        <p:blipFill>
          <a:blip r:embed="rId3"/>
          <a:stretch>
            <a:fillRect/>
          </a:stretch>
        </p:blipFill>
        <p:spPr>
          <a:xfrm>
            <a:off x="6192670" y="3429000"/>
            <a:ext cx="5614071" cy="2133346"/>
          </a:xfrm>
          <a:prstGeom prst="rect">
            <a:avLst/>
          </a:prstGeom>
          <a:noFill/>
        </p:spPr>
      </p:pic>
      <p:pic>
        <p:nvPicPr>
          <p:cNvPr id="11" name="Picture 10" descr="Diagram&#10;&#10;Description automatically generated with low confidence">
            <a:extLst>
              <a:ext uri="{FF2B5EF4-FFF2-40B4-BE49-F238E27FC236}">
                <a16:creationId xmlns:a16="http://schemas.microsoft.com/office/drawing/2014/main" id="{B4A496FB-0630-4D4B-B1E0-CE1E2D97642D}"/>
              </a:ext>
            </a:extLst>
          </p:cNvPr>
          <p:cNvPicPr>
            <a:picLocks noChangeAspect="1"/>
          </p:cNvPicPr>
          <p:nvPr/>
        </p:nvPicPr>
        <p:blipFill>
          <a:blip r:embed="rId4"/>
          <a:stretch>
            <a:fillRect/>
          </a:stretch>
        </p:blipFill>
        <p:spPr>
          <a:xfrm>
            <a:off x="5973781" y="3429000"/>
            <a:ext cx="6051848" cy="2227416"/>
          </a:xfrm>
          <a:prstGeom prst="rect">
            <a:avLst/>
          </a:prstGeom>
        </p:spPr>
      </p:pic>
    </p:spTree>
    <p:extLst>
      <p:ext uri="{BB962C8B-B14F-4D97-AF65-F5344CB8AC3E}">
        <p14:creationId xmlns:p14="http://schemas.microsoft.com/office/powerpoint/2010/main" val="183078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21CB-1ECF-42E0-8713-D6DE722E9AC5}"/>
              </a:ext>
            </a:extLst>
          </p:cNvPr>
          <p:cNvSpPr>
            <a:spLocks noGrp="1"/>
          </p:cNvSpPr>
          <p:nvPr>
            <p:ph type="title"/>
          </p:nvPr>
        </p:nvSpPr>
        <p:spPr/>
        <p:txBody>
          <a:bodyPr/>
          <a:lstStyle/>
          <a:p>
            <a:r>
              <a:rPr lang="en-US" dirty="0"/>
              <a:t>Non-linearity</a:t>
            </a:r>
          </a:p>
        </p:txBody>
      </p:sp>
      <p:sp>
        <p:nvSpPr>
          <p:cNvPr id="3" name="Content Placeholder 2">
            <a:extLst>
              <a:ext uri="{FF2B5EF4-FFF2-40B4-BE49-F238E27FC236}">
                <a16:creationId xmlns:a16="http://schemas.microsoft.com/office/drawing/2014/main" id="{3AA43C11-BF68-4EE2-BE59-EB0B247FBE9C}"/>
              </a:ext>
            </a:extLst>
          </p:cNvPr>
          <p:cNvSpPr>
            <a:spLocks noGrp="1"/>
          </p:cNvSpPr>
          <p:nvPr>
            <p:ph sz="half" idx="1"/>
          </p:nvPr>
        </p:nvSpPr>
        <p:spPr>
          <a:xfrm>
            <a:off x="1097280" y="2120900"/>
            <a:ext cx="9059974" cy="3748193"/>
          </a:xfrm>
        </p:spPr>
        <p:txBody>
          <a:bodyPr>
            <a:normAutofit/>
          </a:bodyPr>
          <a:lstStyle/>
          <a:p>
            <a:pPr algn="l">
              <a:lnSpc>
                <a:spcPct val="150000"/>
              </a:lnSpc>
            </a:pPr>
            <a:r>
              <a:rPr lang="en-US" b="0" i="0" dirty="0">
                <a:solidFill>
                  <a:srgbClr val="292929"/>
                </a:solidFill>
                <a:effectLst/>
              </a:rPr>
              <a:t>It is especially used for models where we have to </a:t>
            </a:r>
            <a:r>
              <a:rPr lang="en-US" i="0" dirty="0">
                <a:solidFill>
                  <a:srgbClr val="292929"/>
                </a:solidFill>
                <a:effectLst/>
              </a:rPr>
              <a:t>predict the probability </a:t>
            </a:r>
            <a:r>
              <a:rPr lang="en-US" b="0" i="0" dirty="0">
                <a:solidFill>
                  <a:srgbClr val="292929"/>
                </a:solidFill>
                <a:effectLst/>
              </a:rPr>
              <a:t>as an output </a:t>
            </a:r>
          </a:p>
          <a:p>
            <a:pPr algn="l">
              <a:lnSpc>
                <a:spcPct val="150000"/>
              </a:lnSpc>
            </a:pPr>
            <a:r>
              <a:rPr lang="en-US" dirty="0">
                <a:solidFill>
                  <a:srgbClr val="292929"/>
                </a:solidFill>
              </a:rPr>
              <a:t>We want to predict the probability of relations of the different </a:t>
            </a:r>
            <a:r>
              <a:rPr lang="en-US">
                <a:solidFill>
                  <a:srgbClr val="292929"/>
                </a:solidFill>
              </a:rPr>
              <a:t>level capsules</a:t>
            </a:r>
            <a:endParaRPr lang="en-US" dirty="0"/>
          </a:p>
        </p:txBody>
      </p:sp>
    </p:spTree>
    <p:extLst>
      <p:ext uri="{BB962C8B-B14F-4D97-AF65-F5344CB8AC3E}">
        <p14:creationId xmlns:p14="http://schemas.microsoft.com/office/powerpoint/2010/main" val="401746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Introduction to Capsules by Sara Sabour, Google">
            <a:hlinkClick r:id="" action="ppaction://media"/>
            <a:extLst>
              <a:ext uri="{FF2B5EF4-FFF2-40B4-BE49-F238E27FC236}">
                <a16:creationId xmlns:a16="http://schemas.microsoft.com/office/drawing/2014/main" id="{82992FD7-BE55-44EC-8700-268D3559D7F0}"/>
              </a:ext>
            </a:extLst>
          </p:cNvPr>
          <p:cNvPicPr>
            <a:picLocks noGrp="1" noRot="1" noChangeAspect="1"/>
          </p:cNvPicPr>
          <p:nvPr>
            <p:ph sz="half" idx="1"/>
            <a:videoFile r:link="rId1"/>
          </p:nvPr>
        </p:nvPicPr>
        <p:blipFill>
          <a:blip r:embed="rId3"/>
          <a:stretch>
            <a:fillRect/>
          </a:stretch>
        </p:blipFill>
        <p:spPr>
          <a:xfrm>
            <a:off x="764333" y="336885"/>
            <a:ext cx="10415406" cy="5882940"/>
          </a:xfrm>
          <a:prstGeom prst="rect">
            <a:avLst/>
          </a:prstGeom>
        </p:spPr>
      </p:pic>
    </p:spTree>
    <p:extLst>
      <p:ext uri="{BB962C8B-B14F-4D97-AF65-F5344CB8AC3E}">
        <p14:creationId xmlns:p14="http://schemas.microsoft.com/office/powerpoint/2010/main" val="237017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48B73-0B69-4FA1-A340-D94C82146B29}"/>
              </a:ext>
            </a:extLst>
          </p:cNvPr>
          <p:cNvSpPr>
            <a:spLocks noGrp="1"/>
          </p:cNvSpPr>
          <p:nvPr>
            <p:ph type="title"/>
          </p:nvPr>
        </p:nvSpPr>
        <p:spPr>
          <a:xfrm>
            <a:off x="1097280" y="286603"/>
            <a:ext cx="10058400" cy="1450757"/>
          </a:xfrm>
        </p:spPr>
        <p:txBody>
          <a:bodyPr anchor="b">
            <a:normAutofit/>
          </a:bodyPr>
          <a:lstStyle/>
          <a:p>
            <a:pPr marL="0" indent="0">
              <a:buNone/>
            </a:pPr>
            <a:br>
              <a:rPr lang="en-US" sz="3600" dirty="0"/>
            </a:br>
            <a:r>
              <a:rPr lang="en-US" sz="3600" dirty="0"/>
              <a:t>Classical </a:t>
            </a:r>
            <a:r>
              <a:rPr lang="en-US" sz="3600" dirty="0" err="1"/>
              <a:t>capsnet</a:t>
            </a:r>
            <a:br>
              <a:rPr lang="en-US" sz="1900" dirty="0"/>
            </a:br>
            <a:r>
              <a:rPr lang="en-US" sz="1900" dirty="0"/>
              <a:t>Starts as fully connected</a:t>
            </a:r>
          </a:p>
        </p:txBody>
      </p:sp>
      <p:pic>
        <p:nvPicPr>
          <p:cNvPr id="7" name="Picture 6" descr="Diagram&#10;&#10;Description automatically generated">
            <a:extLst>
              <a:ext uri="{FF2B5EF4-FFF2-40B4-BE49-F238E27FC236}">
                <a16:creationId xmlns:a16="http://schemas.microsoft.com/office/drawing/2014/main" id="{9086B5E3-7101-4178-8134-2E9D58FE76EA}"/>
              </a:ext>
            </a:extLst>
          </p:cNvPr>
          <p:cNvPicPr>
            <a:picLocks noChangeAspect="1"/>
          </p:cNvPicPr>
          <p:nvPr/>
        </p:nvPicPr>
        <p:blipFill>
          <a:blip r:embed="rId3"/>
          <a:stretch>
            <a:fillRect/>
          </a:stretch>
        </p:blipFill>
        <p:spPr>
          <a:xfrm>
            <a:off x="180975" y="2114400"/>
            <a:ext cx="11830050" cy="3514725"/>
          </a:xfrm>
          <a:prstGeom prst="rect">
            <a:avLst/>
          </a:prstGeom>
        </p:spPr>
      </p:pic>
    </p:spTree>
    <p:extLst>
      <p:ext uri="{BB962C8B-B14F-4D97-AF65-F5344CB8AC3E}">
        <p14:creationId xmlns:p14="http://schemas.microsoft.com/office/powerpoint/2010/main" val="243943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8C7D-C308-4506-A8AB-4B4E577A8C5D}"/>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73B15D54-13DF-4FF5-878D-47ABE9C0FD7D}"/>
              </a:ext>
            </a:extLst>
          </p:cNvPr>
          <p:cNvSpPr>
            <a:spLocks noGrp="1"/>
          </p:cNvSpPr>
          <p:nvPr>
            <p:ph sz="half" idx="1"/>
          </p:nvPr>
        </p:nvSpPr>
        <p:spPr/>
        <p:txBody>
          <a:bodyPr/>
          <a:lstStyle/>
          <a:p>
            <a:pPr>
              <a:lnSpc>
                <a:spcPct val="150000"/>
              </a:lnSpc>
            </a:pPr>
            <a:r>
              <a:rPr lang="en-US" dirty="0"/>
              <a:t>To allow multiple classes (MNIST digits) </a:t>
            </a:r>
            <a:r>
              <a:rPr lang="en-US" dirty="0" err="1"/>
              <a:t>capsnet</a:t>
            </a:r>
            <a:r>
              <a:rPr lang="en-US" dirty="0"/>
              <a:t> uses separate margin loss for each class capsule</a:t>
            </a:r>
          </a:p>
          <a:p>
            <a:pPr>
              <a:lnSpc>
                <a:spcPct val="150000"/>
              </a:lnSpc>
            </a:pPr>
            <a:r>
              <a:rPr lang="en-US" dirty="0"/>
              <a:t>Total loss is simply the sum of the losses of all class’s capsules</a:t>
            </a:r>
          </a:p>
        </p:txBody>
      </p:sp>
      <p:pic>
        <p:nvPicPr>
          <p:cNvPr id="6" name="Content Placeholder 5" descr="Text, letter&#10;&#10;Description automatically generated">
            <a:extLst>
              <a:ext uri="{FF2B5EF4-FFF2-40B4-BE49-F238E27FC236}">
                <a16:creationId xmlns:a16="http://schemas.microsoft.com/office/drawing/2014/main" id="{605C6ECD-10AD-4D46-B11E-77521CE703F4}"/>
              </a:ext>
            </a:extLst>
          </p:cNvPr>
          <p:cNvPicPr>
            <a:picLocks noGrp="1" noChangeAspect="1"/>
          </p:cNvPicPr>
          <p:nvPr>
            <p:ph sz="half" idx="2"/>
          </p:nvPr>
        </p:nvPicPr>
        <p:blipFill>
          <a:blip r:embed="rId3"/>
          <a:stretch>
            <a:fillRect/>
          </a:stretch>
        </p:blipFill>
        <p:spPr>
          <a:xfrm>
            <a:off x="6516688" y="2348214"/>
            <a:ext cx="4638675" cy="3293459"/>
          </a:xfrm>
        </p:spPr>
      </p:pic>
    </p:spTree>
    <p:extLst>
      <p:ext uri="{BB962C8B-B14F-4D97-AF65-F5344CB8AC3E}">
        <p14:creationId xmlns:p14="http://schemas.microsoft.com/office/powerpoint/2010/main" val="3950268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7178-A979-453C-9AE9-9B9DE423E05E}"/>
              </a:ext>
            </a:extLst>
          </p:cNvPr>
          <p:cNvSpPr>
            <a:spLocks noGrp="1"/>
          </p:cNvSpPr>
          <p:nvPr>
            <p:ph type="title"/>
          </p:nvPr>
        </p:nvSpPr>
        <p:spPr>
          <a:xfrm>
            <a:off x="1097280" y="286603"/>
            <a:ext cx="10058400" cy="1450757"/>
          </a:xfrm>
        </p:spPr>
        <p:txBody>
          <a:bodyPr anchor="b">
            <a:normAutofit/>
          </a:bodyPr>
          <a:lstStyle/>
          <a:p>
            <a:r>
              <a:rPr lang="en-US" dirty="0"/>
              <a:t>Decoder</a:t>
            </a:r>
          </a:p>
        </p:txBody>
      </p:sp>
      <p:sp>
        <p:nvSpPr>
          <p:cNvPr id="3" name="Content Placeholder 2">
            <a:extLst>
              <a:ext uri="{FF2B5EF4-FFF2-40B4-BE49-F238E27FC236}">
                <a16:creationId xmlns:a16="http://schemas.microsoft.com/office/drawing/2014/main" id="{F65C3E0C-ACEB-4590-97ED-B2A507F1A207}"/>
              </a:ext>
            </a:extLst>
          </p:cNvPr>
          <p:cNvSpPr>
            <a:spLocks noGrp="1"/>
          </p:cNvSpPr>
          <p:nvPr>
            <p:ph sz="half" idx="1"/>
          </p:nvPr>
        </p:nvSpPr>
        <p:spPr>
          <a:xfrm>
            <a:off x="1097280" y="2120900"/>
            <a:ext cx="4639736" cy="3748193"/>
          </a:xfrm>
        </p:spPr>
        <p:txBody>
          <a:bodyPr>
            <a:normAutofit/>
          </a:bodyPr>
          <a:lstStyle/>
          <a:p>
            <a:r>
              <a:rPr lang="en-US" dirty="0"/>
              <a:t>Very small use of it but it makes the difference </a:t>
            </a:r>
          </a:p>
          <a:p>
            <a:r>
              <a:rPr lang="en-US" dirty="0"/>
              <a:t>Feedback loop to keep spatial</a:t>
            </a:r>
          </a:p>
          <a:p>
            <a:r>
              <a:rPr lang="en-US" dirty="0"/>
              <a:t>comparing the input object to the reconstructed object with </a:t>
            </a:r>
            <a:r>
              <a:rPr lang="en-US" dirty="0" err="1"/>
              <a:t>MSELoss</a:t>
            </a:r>
            <a:r>
              <a:rPr lang="en-US" dirty="0"/>
              <a:t> </a:t>
            </a:r>
          </a:p>
        </p:txBody>
      </p:sp>
      <p:pic>
        <p:nvPicPr>
          <p:cNvPr id="6" name="Picture 5" descr="A picture containing diagram&#10;&#10;Description automatically generated">
            <a:extLst>
              <a:ext uri="{FF2B5EF4-FFF2-40B4-BE49-F238E27FC236}">
                <a16:creationId xmlns:a16="http://schemas.microsoft.com/office/drawing/2014/main" id="{AF270448-9158-49C8-9265-B60CC3FAF037}"/>
              </a:ext>
            </a:extLst>
          </p:cNvPr>
          <p:cNvPicPr>
            <a:picLocks noChangeAspect="1"/>
          </p:cNvPicPr>
          <p:nvPr/>
        </p:nvPicPr>
        <p:blipFill>
          <a:blip r:embed="rId3"/>
          <a:stretch>
            <a:fillRect/>
          </a:stretch>
        </p:blipFill>
        <p:spPr>
          <a:xfrm>
            <a:off x="4904206" y="3096048"/>
            <a:ext cx="7156248" cy="2773045"/>
          </a:xfrm>
          <a:prstGeom prst="rect">
            <a:avLst/>
          </a:prstGeom>
          <a:noFill/>
        </p:spPr>
      </p:pic>
    </p:spTree>
    <p:extLst>
      <p:ext uri="{BB962C8B-B14F-4D97-AF65-F5344CB8AC3E}">
        <p14:creationId xmlns:p14="http://schemas.microsoft.com/office/powerpoint/2010/main" val="18315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897F-6CA4-4714-9186-28C229B08A9C}"/>
              </a:ext>
            </a:extLst>
          </p:cNvPr>
          <p:cNvSpPr>
            <a:spLocks noGrp="1"/>
          </p:cNvSpPr>
          <p:nvPr>
            <p:ph type="title"/>
          </p:nvPr>
        </p:nvSpPr>
        <p:spPr/>
        <p:txBody>
          <a:bodyPr/>
          <a:lstStyle/>
          <a:p>
            <a:pPr algn="ctr"/>
            <a:r>
              <a:rPr lang="en-US" dirty="0"/>
              <a:t>Pros   	 	//	 	Cons		</a:t>
            </a:r>
          </a:p>
        </p:txBody>
      </p:sp>
      <p:sp>
        <p:nvSpPr>
          <p:cNvPr id="3" name="Content Placeholder 2">
            <a:extLst>
              <a:ext uri="{FF2B5EF4-FFF2-40B4-BE49-F238E27FC236}">
                <a16:creationId xmlns:a16="http://schemas.microsoft.com/office/drawing/2014/main" id="{A47963CB-5D0A-47EF-AF96-36490197F6CB}"/>
              </a:ext>
            </a:extLst>
          </p:cNvPr>
          <p:cNvSpPr>
            <a:spLocks noGrp="1"/>
          </p:cNvSpPr>
          <p:nvPr>
            <p:ph idx="1"/>
          </p:nvPr>
        </p:nvSpPr>
        <p:spPr>
          <a:xfrm>
            <a:off x="669441" y="2108199"/>
            <a:ext cx="4825348" cy="3760891"/>
          </a:xfrm>
        </p:spPr>
        <p:txBody>
          <a:bodyPr/>
          <a:lstStyle/>
          <a:p>
            <a:pPr>
              <a:buFont typeface="Courier New" panose="02070309020205020404" pitchFamily="49" charset="0"/>
              <a:buChar char="o"/>
            </a:pPr>
            <a:r>
              <a:rPr lang="en-US" dirty="0"/>
              <a:t> Requires less training data</a:t>
            </a:r>
          </a:p>
          <a:p>
            <a:pPr>
              <a:buFont typeface="Courier New" panose="02070309020205020404" pitchFamily="49" charset="0"/>
              <a:buChar char="o"/>
            </a:pPr>
            <a:r>
              <a:rPr lang="en-US" dirty="0"/>
              <a:t> Routing by agreement is great for overlapping</a:t>
            </a:r>
          </a:p>
          <a:p>
            <a:pPr>
              <a:buFont typeface="Courier New" panose="02070309020205020404" pitchFamily="49" charset="0"/>
              <a:buChar char="o"/>
            </a:pPr>
            <a:r>
              <a:rPr lang="en-US" dirty="0"/>
              <a:t> Position and pose data are preserved</a:t>
            </a:r>
          </a:p>
          <a:p>
            <a:pPr>
              <a:buFont typeface="Courier New" panose="02070309020205020404" pitchFamily="49" charset="0"/>
              <a:buChar char="o"/>
            </a:pPr>
            <a:r>
              <a:rPr lang="en-US" dirty="0"/>
              <a:t> Activations nicely map hierarchy of parts</a:t>
            </a:r>
          </a:p>
          <a:p>
            <a:endParaRPr lang="en-US" dirty="0"/>
          </a:p>
        </p:txBody>
      </p:sp>
      <p:sp>
        <p:nvSpPr>
          <p:cNvPr id="4" name="Content Placeholder 2">
            <a:extLst>
              <a:ext uri="{FF2B5EF4-FFF2-40B4-BE49-F238E27FC236}">
                <a16:creationId xmlns:a16="http://schemas.microsoft.com/office/drawing/2014/main" id="{F42899E3-9DC0-4AFF-819B-695D09CE7044}"/>
              </a:ext>
            </a:extLst>
          </p:cNvPr>
          <p:cNvSpPr txBox="1">
            <a:spLocks/>
          </p:cNvSpPr>
          <p:nvPr/>
        </p:nvSpPr>
        <p:spPr>
          <a:xfrm>
            <a:off x="5922628" y="2108200"/>
            <a:ext cx="593101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ourier New" panose="02070309020205020404" pitchFamily="49" charset="0"/>
              <a:buChar char="o"/>
            </a:pPr>
            <a:r>
              <a:rPr lang="en-US" dirty="0"/>
              <a:t> Cannot see 2 identical very close objects (crowding)</a:t>
            </a:r>
          </a:p>
          <a:p>
            <a:pPr>
              <a:buFont typeface="Courier New" panose="02070309020205020404" pitchFamily="49" charset="0"/>
              <a:buChar char="o"/>
            </a:pPr>
            <a:r>
              <a:rPr lang="en-US" dirty="0"/>
              <a:t> Routing by agreement inner loop makes slow training  </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23041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897F-6CA4-4714-9186-28C229B08A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7963CB-5D0A-47EF-AF96-36490197F6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88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71358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897F-6CA4-4714-9186-28C229B08A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7963CB-5D0A-47EF-AF96-36490197F6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145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CASPNET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55000" lnSpcReduction="20000"/>
          </a:bodyPr>
          <a:lstStyle/>
          <a:p>
            <a:br>
              <a:rPr lang="en-US" dirty="0"/>
            </a:br>
            <a:r>
              <a:rPr lang="en-US" b="0" i="0" u="none" strike="noStrike" dirty="0">
                <a:effectLst/>
                <a:latin typeface="-apple-system"/>
                <a:hlinkClick r:id="rId2"/>
              </a:rPr>
              <a:t>Sara </a:t>
            </a:r>
            <a:r>
              <a:rPr lang="en-US" b="0" i="0" u="none" strike="noStrike" dirty="0" err="1">
                <a:effectLst/>
                <a:latin typeface="-apple-system"/>
                <a:hlinkClick r:id="rId2"/>
              </a:rPr>
              <a:t>Sabour</a:t>
            </a:r>
            <a:r>
              <a:rPr lang="en-US" b="0" i="0" u="none" strike="noStrike" dirty="0">
                <a:effectLst/>
                <a:latin typeface="-apple-system"/>
                <a:hlinkClick r:id="rId2"/>
              </a:rPr>
              <a:t>, Nicholas </a:t>
            </a:r>
            <a:r>
              <a:rPr lang="en-US" b="0" i="0" u="none" strike="noStrike" dirty="0" err="1">
                <a:effectLst/>
                <a:latin typeface="-apple-system"/>
                <a:hlinkClick r:id="rId2"/>
              </a:rPr>
              <a:t>Frosst</a:t>
            </a:r>
            <a:r>
              <a:rPr lang="en-US" b="0" i="0" u="none" strike="noStrike" dirty="0">
                <a:effectLst/>
                <a:latin typeface="-apple-system"/>
                <a:hlinkClick r:id="rId2"/>
              </a:rPr>
              <a:t>, Geoffrey E Hinton. Dynamic Routing Between Capsules. NIPS 2017</a:t>
            </a:r>
            <a:endParaRPr lang="en-US" b="0" i="0" u="none" strike="noStrike" dirty="0">
              <a:effectLst/>
              <a:latin typeface="-apple-system"/>
            </a:endParaRPr>
          </a:p>
          <a:p>
            <a:br>
              <a:rPr lang="en-US" b="1" i="0" u="none" strike="noStrike" dirty="0">
                <a:effectLst/>
                <a:latin typeface="-apple-system"/>
                <a:hlinkClick r:id="rId3"/>
              </a:rPr>
            </a:br>
            <a:r>
              <a:rPr lang="en-US" b="1" i="0" u="none" strike="noStrike" dirty="0" err="1">
                <a:effectLst/>
                <a:latin typeface="-apple-system"/>
                <a:hlinkClick r:id="rId3"/>
              </a:rPr>
              <a:t>Xifeng</a:t>
            </a:r>
            <a:r>
              <a:rPr lang="en-US" b="1" i="0" u="none" strike="noStrike" dirty="0">
                <a:effectLst/>
                <a:latin typeface="-apple-system"/>
                <a:hlinkClick r:id="rId3"/>
              </a:rPr>
              <a:t> Guo</a:t>
            </a:r>
            <a:r>
              <a:rPr lang="en-US" b="0" i="0" dirty="0">
                <a:solidFill>
                  <a:srgbClr val="24292E"/>
                </a:solidFill>
                <a:effectLst/>
                <a:latin typeface="-apple-system"/>
              </a:rPr>
              <a:t> </a:t>
            </a:r>
            <a:r>
              <a:rPr lang="en-US" dirty="0">
                <a:solidFill>
                  <a:srgbClr val="FFFFFF"/>
                </a:solidFill>
              </a:rPr>
              <a:t>- https://github.com/XifengGuo/CapsNet-Keras</a:t>
            </a:r>
          </a:p>
        </p:txBody>
      </p:sp>
    </p:spTree>
    <p:extLst>
      <p:ext uri="{BB962C8B-B14F-4D97-AF65-F5344CB8AC3E}">
        <p14:creationId xmlns:p14="http://schemas.microsoft.com/office/powerpoint/2010/main" val="350566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897F-6CA4-4714-9186-28C229B08A9C}"/>
              </a:ext>
            </a:extLst>
          </p:cNvPr>
          <p:cNvSpPr>
            <a:spLocks noGrp="1"/>
          </p:cNvSpPr>
          <p:nvPr>
            <p:ph type="title"/>
          </p:nvPr>
        </p:nvSpPr>
        <p:spPr/>
        <p:txBody>
          <a:bodyPr/>
          <a:lstStyle/>
          <a:p>
            <a:r>
              <a:rPr lang="en-US" dirty="0"/>
              <a:t>CASPNET</a:t>
            </a:r>
          </a:p>
        </p:txBody>
      </p:sp>
      <p:sp>
        <p:nvSpPr>
          <p:cNvPr id="3" name="Content Placeholder 2">
            <a:extLst>
              <a:ext uri="{FF2B5EF4-FFF2-40B4-BE49-F238E27FC236}">
                <a16:creationId xmlns:a16="http://schemas.microsoft.com/office/drawing/2014/main" id="{A47963CB-5D0A-47EF-AF96-36490197F6CB}"/>
              </a:ext>
            </a:extLst>
          </p:cNvPr>
          <p:cNvSpPr>
            <a:spLocks noGrp="1"/>
          </p:cNvSpPr>
          <p:nvPr>
            <p:ph idx="1"/>
          </p:nvPr>
        </p:nvSpPr>
        <p:spPr/>
        <p:txBody>
          <a:bodyPr/>
          <a:lstStyle/>
          <a:p>
            <a:r>
              <a:rPr lang="en-US" dirty="0"/>
              <a:t>Originally trained on MNIST, detecting multiple classes</a:t>
            </a:r>
          </a:p>
          <a:p>
            <a:r>
              <a:rPr lang="en-US" dirty="0"/>
              <a:t>Motivation: pattern recognition </a:t>
            </a:r>
          </a:p>
          <a:p>
            <a:r>
              <a:rPr lang="en-US" dirty="0"/>
              <a:t>Key feature – Routing by agreement</a:t>
            </a:r>
          </a:p>
          <a:p>
            <a:endParaRPr lang="en-US" dirty="0"/>
          </a:p>
          <a:p>
            <a:endParaRPr lang="en-US" dirty="0"/>
          </a:p>
          <a:p>
            <a:endParaRPr lang="en-US" dirty="0"/>
          </a:p>
        </p:txBody>
      </p:sp>
    </p:spTree>
    <p:extLst>
      <p:ext uri="{BB962C8B-B14F-4D97-AF65-F5344CB8AC3E}">
        <p14:creationId xmlns:p14="http://schemas.microsoft.com/office/powerpoint/2010/main" val="37038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86C7-A196-466B-A61E-440A0F8CA86B}"/>
              </a:ext>
            </a:extLst>
          </p:cNvPr>
          <p:cNvSpPr>
            <a:spLocks noGrp="1"/>
          </p:cNvSpPr>
          <p:nvPr>
            <p:ph type="title"/>
          </p:nvPr>
        </p:nvSpPr>
        <p:spPr/>
        <p:txBody>
          <a:bodyPr/>
          <a:lstStyle/>
          <a:p>
            <a:r>
              <a:rPr lang="en-US" dirty="0"/>
              <a:t>Coordinate frame </a:t>
            </a:r>
          </a:p>
        </p:txBody>
      </p:sp>
      <p:sp>
        <p:nvSpPr>
          <p:cNvPr id="3" name="Content Placeholder 2">
            <a:extLst>
              <a:ext uri="{FF2B5EF4-FFF2-40B4-BE49-F238E27FC236}">
                <a16:creationId xmlns:a16="http://schemas.microsoft.com/office/drawing/2014/main" id="{963881D9-B768-4F2E-9EF3-081288B04A5B}"/>
              </a:ext>
            </a:extLst>
          </p:cNvPr>
          <p:cNvSpPr>
            <a:spLocks noGrp="1"/>
          </p:cNvSpPr>
          <p:nvPr>
            <p:ph idx="1"/>
          </p:nvPr>
        </p:nvSpPr>
        <p:spPr/>
        <p:txBody>
          <a:bodyPr/>
          <a:lstStyle/>
          <a:p>
            <a:r>
              <a:rPr lang="en-US" dirty="0"/>
              <a:t>Geometrical aspects like position, scale, rotation</a:t>
            </a:r>
          </a:p>
          <a:p>
            <a:r>
              <a:rPr lang="en-US" dirty="0"/>
              <a:t>In math terms it is a vector, and the relation between them is a transformation matrix </a:t>
            </a:r>
          </a:p>
          <a:p>
            <a:r>
              <a:rPr lang="en-US" dirty="0"/>
              <a:t>We then can preserve position and pose data which is very important for meteorologic predictions  </a:t>
            </a:r>
          </a:p>
        </p:txBody>
      </p:sp>
    </p:spTree>
    <p:extLst>
      <p:ext uri="{BB962C8B-B14F-4D97-AF65-F5344CB8AC3E}">
        <p14:creationId xmlns:p14="http://schemas.microsoft.com/office/powerpoint/2010/main" val="149672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C616-83BB-4294-A53E-C38C95351A18}"/>
              </a:ext>
            </a:extLst>
          </p:cNvPr>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Capsules		</a:t>
            </a:r>
          </a:p>
        </p:txBody>
      </p:sp>
      <p:sp>
        <p:nvSpPr>
          <p:cNvPr id="6" name="TextBox 5">
            <a:extLst>
              <a:ext uri="{FF2B5EF4-FFF2-40B4-BE49-F238E27FC236}">
                <a16:creationId xmlns:a16="http://schemas.microsoft.com/office/drawing/2014/main" id="{440D6842-CE61-4139-BF39-A53634551996}"/>
              </a:ext>
            </a:extLst>
          </p:cNvPr>
          <p:cNvSpPr txBox="1"/>
          <p:nvPr/>
        </p:nvSpPr>
        <p:spPr>
          <a:xfrm>
            <a:off x="1097280" y="2104742"/>
            <a:ext cx="8615918" cy="2673039"/>
          </a:xfrm>
          <a:prstGeom prst="rect">
            <a:avLst/>
          </a:prstGeom>
          <a:noFill/>
        </p:spPr>
        <p:txBody>
          <a:bodyPr wrap="square" rtlCol="0">
            <a:spAutoFit/>
          </a:bodyPr>
          <a:lstStyle/>
          <a:p>
            <a:pPr>
              <a:lnSpc>
                <a:spcPct val="150000"/>
              </a:lnSpc>
            </a:pPr>
            <a:r>
              <a:rPr lang="en-US" dirty="0">
                <a:solidFill>
                  <a:schemeClr val="tx1">
                    <a:lumMod val="75000"/>
                    <a:lumOff val="25000"/>
                  </a:schemeClr>
                </a:solidFill>
              </a:rPr>
              <a:t>Usually in a Neural Network we care about the existence of the pattern, but in order to know </a:t>
            </a:r>
            <a:r>
              <a:rPr lang="en-US" sz="2000" b="1" dirty="0">
                <a:solidFill>
                  <a:schemeClr val="tx1">
                    <a:lumMod val="75000"/>
                    <a:lumOff val="25000"/>
                  </a:schemeClr>
                </a:solidFill>
              </a:rPr>
              <a:t>how it exists </a:t>
            </a:r>
            <a:r>
              <a:rPr lang="en-US" dirty="0">
                <a:solidFill>
                  <a:schemeClr val="tx1">
                    <a:lumMod val="75000"/>
                    <a:lumOff val="25000"/>
                  </a:schemeClr>
                </a:solidFill>
              </a:rPr>
              <a:t>we use a concept called </a:t>
            </a:r>
            <a:r>
              <a:rPr lang="en-US" sz="2400" b="1" dirty="0">
                <a:solidFill>
                  <a:schemeClr val="tx1">
                    <a:lumMod val="75000"/>
                    <a:lumOff val="25000"/>
                  </a:schemeClr>
                </a:solidFill>
              </a:rPr>
              <a:t>capsules</a:t>
            </a:r>
          </a:p>
          <a:p>
            <a:pPr>
              <a:lnSpc>
                <a:spcPct val="150000"/>
              </a:lnSpc>
            </a:pPr>
            <a:r>
              <a:rPr lang="en-US" dirty="0">
                <a:solidFill>
                  <a:schemeClr val="tx1">
                    <a:lumMod val="75000"/>
                    <a:lumOff val="25000"/>
                  </a:schemeClr>
                </a:solidFill>
              </a:rPr>
              <a:t>We call a group of neuron a capsule and refer to the relation between them</a:t>
            </a:r>
            <a:r>
              <a:rPr lang="en-US" b="1" dirty="0">
                <a:solidFill>
                  <a:schemeClr val="tx1">
                    <a:lumMod val="75000"/>
                    <a:lumOff val="25000"/>
                  </a:schemeClr>
                </a:solidFill>
              </a:rPr>
              <a:t> – </a:t>
            </a:r>
            <a:r>
              <a:rPr lang="en-US" dirty="0">
                <a:solidFill>
                  <a:schemeClr val="tx1">
                    <a:lumMod val="75000"/>
                    <a:lumOff val="25000"/>
                  </a:schemeClr>
                </a:solidFill>
              </a:rPr>
              <a:t>coordinate frames gather to a vector, and an object is made from several parts and it only exist if all the parts exist in the proper manner </a:t>
            </a:r>
          </a:p>
          <a:p>
            <a:pPr>
              <a:lnSpc>
                <a:spcPct val="150000"/>
              </a:lnSpc>
            </a:pPr>
            <a:endParaRPr lang="en-US" dirty="0">
              <a:solidFill>
                <a:schemeClr val="tx1">
                  <a:lumMod val="75000"/>
                  <a:lumOff val="25000"/>
                </a:schemeClr>
              </a:solidFill>
            </a:endParaRPr>
          </a:p>
        </p:txBody>
      </p:sp>
    </p:spTree>
    <p:extLst>
      <p:ext uri="{BB962C8B-B14F-4D97-AF65-F5344CB8AC3E}">
        <p14:creationId xmlns:p14="http://schemas.microsoft.com/office/powerpoint/2010/main" val="24583450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{855D5AF2-B54A-4534-8B41-D8F0A8E691A9}tf56160789_win32</Template>
  <TotalTime>4185</TotalTime>
  <Words>796</Words>
  <Application>Microsoft Office PowerPoint</Application>
  <PresentationFormat>Widescreen</PresentationFormat>
  <Paragraphs>83</Paragraphs>
  <Slides>17</Slides>
  <Notes>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Bookman Old Style</vt:lpstr>
      <vt:lpstr>Calibri</vt:lpstr>
      <vt:lpstr>Courier New</vt:lpstr>
      <vt:lpstr>Franklin Gothic Book</vt:lpstr>
      <vt:lpstr>1_RetrospectVTI</vt:lpstr>
      <vt:lpstr>Precipitation prediction</vt:lpstr>
      <vt:lpstr>PowerPoint Presentation</vt:lpstr>
      <vt:lpstr>PowerPoint Presentation</vt:lpstr>
      <vt:lpstr>PowerPoint Presentation</vt:lpstr>
      <vt:lpstr>PowerPoint Presentation</vt:lpstr>
      <vt:lpstr>CASPNET</vt:lpstr>
      <vt:lpstr>CASPNET</vt:lpstr>
      <vt:lpstr>Coordinate frame </vt:lpstr>
      <vt:lpstr>    Capsules  </vt:lpstr>
      <vt:lpstr>Picasso problem</vt:lpstr>
      <vt:lpstr>Routing by agreement </vt:lpstr>
      <vt:lpstr>Non-linearity</vt:lpstr>
      <vt:lpstr>PowerPoint Presentation</vt:lpstr>
      <vt:lpstr> Classical capsnet Starts as fully connected</vt:lpstr>
      <vt:lpstr>Loss function</vt:lpstr>
      <vt:lpstr>Decoder</vt:lpstr>
      <vt:lpstr>Pros      //   Cons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Precipitation prediction</dc:title>
  <dc:creator>Roni Admon</dc:creator>
  <cp:lastModifiedBy>Roni Admon</cp:lastModifiedBy>
  <cp:revision>7</cp:revision>
  <dcterms:created xsi:type="dcterms:W3CDTF">2021-08-13T06:48:27Z</dcterms:created>
  <dcterms:modified xsi:type="dcterms:W3CDTF">2021-08-16T20:44:30Z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2021-08-13T06:48:28Z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bff27b3c-340e-4acf-8ded-b171878c8ef5</vt:lpwstr>
  </property>
  <property fmtid="{D5CDD505-2E9C-101B-9397-08002B2CF9AE}" pid="8" name="MSIP_Label_f42aa342-8706-4288-bd11-ebb85995028c_ContentBits">
    <vt:lpwstr>0</vt:lpwstr>
  </property>
</Properties>
</file>