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C307-FFA6-4816-8769-34615FB9E85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1FB7D-5738-4BCC-BDDC-AA0F21E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FB7D-5738-4BCC-BDDC-AA0F21E8D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12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dksNRU-2am_UtMIOECmBRFr16h8Pnu-6?usp=sharing#scrollTo=Fv8OvXmeRRU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cjWLphO8BpU0OVFxlQogq7xN9WCYCL-U?usp=sharing#scrollTo=-zJ_RR_4TT_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ronialmoussa/Water-scarcity-in-the-Arab-world-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water scarcity in the Arab world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65F61-4403-AADB-AE7D-EC05E48A16D7}"/>
              </a:ext>
            </a:extLst>
          </p:cNvPr>
          <p:cNvSpPr txBox="1"/>
          <p:nvPr/>
        </p:nvSpPr>
        <p:spPr>
          <a:xfrm>
            <a:off x="506438" y="2002743"/>
            <a:ext cx="86656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1" i="1" dirty="0">
              <a:solidFill>
                <a:srgbClr val="92D050"/>
              </a:solidFill>
            </a:endParaRP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Name: </a:t>
            </a:r>
            <a:r>
              <a:rPr lang="en-US" sz="4000" dirty="0"/>
              <a:t>Rony Al Moussa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Id: </a:t>
            </a:r>
            <a:r>
              <a:rPr lang="en-US" sz="4000" dirty="0"/>
              <a:t>220339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Course: </a:t>
            </a:r>
            <a:r>
              <a:rPr lang="en-US" sz="4000" dirty="0"/>
              <a:t>Tm471</a:t>
            </a:r>
            <a:endParaRPr lang="en-US" sz="4000" dirty="0">
              <a:solidFill>
                <a:srgbClr val="92D050"/>
              </a:solidFill>
            </a:endParaRP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Major: </a:t>
            </a:r>
            <a:r>
              <a:rPr lang="en-US" sz="4000" i="1" dirty="0"/>
              <a:t>Data science</a:t>
            </a:r>
            <a:endParaRPr lang="en-US" sz="4000" dirty="0"/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Supervisor: </a:t>
            </a:r>
            <a:r>
              <a:rPr lang="en-US" sz="4000" dirty="0"/>
              <a:t>Dr. maya Dawood</a:t>
            </a: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Date: </a:t>
            </a:r>
            <a:r>
              <a:rPr lang="en-US" sz="4000" b="1" i="1" dirty="0"/>
              <a:t>5/2024</a:t>
            </a:r>
            <a:endParaRPr lang="en-US" sz="4000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2911AAB6-46B7-27DF-4914-E3A0259D8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906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" y="0"/>
            <a:ext cx="11169024" cy="1935921"/>
          </a:xfrm>
        </p:spPr>
        <p:txBody>
          <a:bodyPr/>
          <a:lstStyle/>
          <a:p>
            <a:pPr algn="l"/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 –Comparative table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3EE7C2-C81B-D517-1AB3-A1E90DFB2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20340"/>
              </p:ext>
            </p:extLst>
          </p:nvPr>
        </p:nvGraphicFramePr>
        <p:xfrm>
          <a:off x="98534" y="1730328"/>
          <a:ext cx="1185900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53">
                  <a:extLst>
                    <a:ext uri="{9D8B030D-6E8A-4147-A177-3AD203B41FA5}">
                      <a16:colId xmlns:a16="http://schemas.microsoft.com/office/drawing/2014/main" val="807955344"/>
                    </a:ext>
                  </a:extLst>
                </a:gridCol>
                <a:gridCol w="3124026">
                  <a:extLst>
                    <a:ext uri="{9D8B030D-6E8A-4147-A177-3AD203B41FA5}">
                      <a16:colId xmlns:a16="http://schemas.microsoft.com/office/drawing/2014/main" val="1216629473"/>
                    </a:ext>
                  </a:extLst>
                </a:gridCol>
                <a:gridCol w="2989189">
                  <a:extLst>
                    <a:ext uri="{9D8B030D-6E8A-4147-A177-3AD203B41FA5}">
                      <a16:colId xmlns:a16="http://schemas.microsoft.com/office/drawing/2014/main" val="3352277830"/>
                    </a:ext>
                  </a:extLst>
                </a:gridCol>
                <a:gridCol w="2852135">
                  <a:extLst>
                    <a:ext uri="{9D8B030D-6E8A-4147-A177-3AD203B41FA5}">
                      <a16:colId xmlns:a16="http://schemas.microsoft.com/office/drawing/2014/main" val="130010567"/>
                    </a:ext>
                  </a:extLst>
                </a:gridCol>
              </a:tblGrid>
              <a:tr h="656609"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Existing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57823"/>
                  </a:ext>
                </a:extLst>
              </a:tr>
              <a:tr h="1627248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mWater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Available offline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easy to use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Scope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requirements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Mobile and Web 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63457"/>
                  </a:ext>
                </a:extLst>
              </a:tr>
              <a:tr h="1370314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AkvoFlow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Available offline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Customizable forms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integration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easy to use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available in all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Mobile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Customizable forms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Offline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71412"/>
                  </a:ext>
                </a:extLst>
              </a:tr>
              <a:tr h="1156979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Open Water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Comprehensive data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Decision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availability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Diverse datasets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Decision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Open-Data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52012"/>
                  </a:ext>
                </a:extLst>
              </a:tr>
            </a:tbl>
          </a:graphicData>
        </a:graphic>
      </p:graphicFrame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2AB13806-E0A2-2311-B8C0-67AF498A0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6462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 –Solution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1B9E8-21F4-4110-6F2A-B98C1088286E}"/>
              </a:ext>
            </a:extLst>
          </p:cNvPr>
          <p:cNvSpPr txBox="1"/>
          <p:nvPr/>
        </p:nvSpPr>
        <p:spPr>
          <a:xfrm>
            <a:off x="98533" y="2086654"/>
            <a:ext cx="108883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We will try to have a system that is/has:</a:t>
            </a:r>
          </a:p>
          <a:p>
            <a:pPr lvl="1"/>
            <a:r>
              <a:rPr lang="en-US" sz="2800" dirty="0"/>
              <a:t>. Easy-to-use</a:t>
            </a:r>
          </a:p>
          <a:p>
            <a:pPr lvl="1"/>
            <a:r>
              <a:rPr lang="en-US" sz="2800" dirty="0"/>
              <a:t>. Free of charge</a:t>
            </a:r>
          </a:p>
          <a:p>
            <a:pPr lvl="1"/>
            <a:r>
              <a:rPr lang="en-US" sz="2800" dirty="0"/>
              <a:t>. Scalable</a:t>
            </a:r>
          </a:p>
          <a:p>
            <a:pPr lvl="1"/>
            <a:r>
              <a:rPr lang="en-US" sz="2800" dirty="0"/>
              <a:t>. Enough integrations</a:t>
            </a:r>
          </a:p>
          <a:p>
            <a:pPr lvl="1"/>
            <a:r>
              <a:rPr lang="en-US" sz="2800" dirty="0"/>
              <a:t>. Diverse Dataset</a:t>
            </a:r>
          </a:p>
          <a:p>
            <a:pPr lvl="1"/>
            <a:r>
              <a:rPr lang="en-US" sz="2800" dirty="0"/>
              <a:t>. Offline data collection</a:t>
            </a:r>
          </a:p>
          <a:p>
            <a:pPr lvl="1"/>
            <a:r>
              <a:rPr lang="en-US" sz="2800" dirty="0"/>
              <a:t>. Visualizations</a:t>
            </a:r>
          </a:p>
          <a:p>
            <a:pPr lvl="1"/>
            <a:r>
              <a:rPr lang="en-US" sz="2800" dirty="0"/>
              <a:t>. Real-time monitoring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6997140-C357-8F38-742B-2CC6DF056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072955882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Diagrams</a:t>
            </a: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F647CD1C-0E8F-3EA3-15B3-A653303A8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983AC-4BA6-F101-6E03-DB4FE791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1267557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92D050"/>
                </a:solidFill>
              </a:rPr>
              <a:t>Introduction: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.Firstly, we need to search for reliable datasets 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UNICEF,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GlobalWaters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OurWorldInData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DataWorld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.Filter our results only in the Arab countries.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.Took 6 sub datasets and 1 main dataset.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33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</a:t>
            </a:r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ETL pipeline architecture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B954EE9-3A09-96C2-DBA3-B239F292C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EFAE5-11ED-CE22-B48A-AC209A341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" y="1468799"/>
            <a:ext cx="11843734" cy="497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6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</a:t>
            </a:r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Merging datasets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46BE709-732D-EBF7-137D-BD4841918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EE1E237-13F2-93E6-18F1-ADD1FD64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1829532"/>
            <a:ext cx="11645568" cy="4714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1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9D904-4D30-DB4E-4910-E25235FB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10131"/>
            <a:ext cx="4265011" cy="369513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cleaning the datasets</a:t>
            </a:r>
            <a:r>
              <a:rPr lang="en-US" sz="2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900" dirty="0"/>
              <a:t>dropping the null values</a:t>
            </a:r>
          </a:p>
          <a:p>
            <a:r>
              <a:rPr lang="en-US" sz="1900" dirty="0"/>
              <a:t>removing the duplicates using</a:t>
            </a:r>
          </a:p>
          <a:p>
            <a:pPr marL="0" indent="0">
              <a:buNone/>
            </a:pPr>
            <a:r>
              <a:rPr lang="en-US" sz="1900" dirty="0"/>
              <a:t>a function</a:t>
            </a:r>
          </a:p>
          <a:p>
            <a:pPr marL="0" indent="0">
              <a:buNone/>
            </a:pPr>
            <a:r>
              <a:rPr lang="en-US" sz="1900" dirty="0"/>
              <a:t>. The link of the code:</a:t>
            </a:r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Developing the pipeline of open data ETL in the field of clean water access issue in the Arab </a:t>
            </a:r>
            <a:r>
              <a:rPr lang="en-US" sz="1900" dirty="0" err="1">
                <a:hlinkClick r:id="rId2"/>
              </a:rPr>
              <a:t>countries.ipynb</a:t>
            </a:r>
            <a:r>
              <a:rPr lang="en-US" sz="1900" dirty="0">
                <a:hlinkClick r:id="rId2"/>
              </a:rPr>
              <a:t> - </a:t>
            </a:r>
            <a:r>
              <a:rPr lang="en-US" sz="1900" dirty="0" err="1">
                <a:hlinkClick r:id="rId2"/>
              </a:rPr>
              <a:t>Colab</a:t>
            </a:r>
            <a:r>
              <a:rPr lang="en-US" sz="1900" dirty="0">
                <a:hlinkClick r:id="rId2"/>
              </a:rPr>
              <a:t> (google.com)</a:t>
            </a:r>
            <a:endParaRPr lang="en-US" sz="19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9F906E1-1ABC-DE27-85FF-1DE2B65D9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EBE74A-8271-83D2-83CF-D0A3CDD7D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04" y="1691538"/>
            <a:ext cx="7013195" cy="5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merging the datasets: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same notebook, we merged the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datasets by their sheets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merged the alternative spreadsheets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together.</a:t>
            </a: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78022D-85CF-356E-81D5-DE03A7AD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48" y="1691538"/>
            <a:ext cx="6223052" cy="5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Uploading the merged datasets to drive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sz="1800" dirty="0"/>
              <a:t>The merged dataset between the first and the</a:t>
            </a:r>
          </a:p>
          <a:p>
            <a:pPr marL="0" indent="0">
              <a:buNone/>
            </a:pPr>
            <a:r>
              <a:rPr lang="en-US" sz="1800" dirty="0"/>
              <a:t>second dataset is called: “general data –merged’</a:t>
            </a:r>
          </a:p>
          <a:p>
            <a:pPr marL="0" indent="0">
              <a:buNone/>
            </a:pPr>
            <a:r>
              <a:rPr lang="en-US" sz="1800" dirty="0"/>
              <a:t>. We upload it to drive with the help of the libraries </a:t>
            </a:r>
          </a:p>
          <a:p>
            <a:pPr marL="0" indent="0">
              <a:buNone/>
            </a:pPr>
            <a:r>
              <a:rPr lang="en-US" sz="1800" dirty="0"/>
              <a:t>in the picture and using a python code.</a:t>
            </a:r>
          </a:p>
          <a:p>
            <a:pPr marL="0" indent="0">
              <a:buNone/>
            </a:pPr>
            <a:r>
              <a:rPr lang="en-US" sz="1800" dirty="0"/>
              <a:t>. We do the same for the rest of our datasets</a:t>
            </a:r>
          </a:p>
          <a:p>
            <a:pPr marL="0" indent="0">
              <a:buNone/>
            </a:pPr>
            <a:r>
              <a:rPr lang="en-US" sz="1800" dirty="0"/>
              <a:t>. Finally, we merged all our datasets in one general</a:t>
            </a:r>
          </a:p>
          <a:p>
            <a:pPr marL="0" indent="0">
              <a:buNone/>
            </a:pPr>
            <a:r>
              <a:rPr lang="en-US" sz="1800" dirty="0"/>
              <a:t>and clean dataset.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EB213-D9DC-7810-BC1B-944A28987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5" y="1748381"/>
            <a:ext cx="5462585" cy="49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2771940" cy="476193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our outputs: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general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libraries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picture.</a:t>
            </a:r>
          </a:p>
          <a:p>
            <a:pPr marL="0" indent="0">
              <a:buNone/>
            </a:pPr>
            <a:r>
              <a:rPr lang="en-US" sz="1800" dirty="0"/>
              <a:t>. The link of the code: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Water Scarcity Risk Assessment in The Arab </a:t>
            </a:r>
            <a:r>
              <a:rPr lang="en-US" sz="1600" dirty="0" err="1">
                <a:hlinkClick r:id="rId2"/>
              </a:rPr>
              <a:t>World.ipynb</a:t>
            </a:r>
            <a:r>
              <a:rPr lang="en-US" sz="1600" dirty="0">
                <a:hlinkClick r:id="rId2"/>
              </a:rPr>
              <a:t> - </a:t>
            </a:r>
            <a:r>
              <a:rPr lang="en-US" sz="1600" dirty="0" err="1">
                <a:hlinkClick r:id="rId2"/>
              </a:rPr>
              <a:t>Colab</a:t>
            </a:r>
            <a:r>
              <a:rPr lang="en-US" sz="1600" dirty="0">
                <a:hlinkClick r:id="rId2"/>
              </a:rPr>
              <a:t> (google.com)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FB2375-0AAE-0C9D-D404-8F5E7F1F0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44" y="1562169"/>
            <a:ext cx="6604166" cy="3105563"/>
          </a:xfrm>
          <a:prstGeom prst="rect">
            <a:avLst/>
          </a:prstGeom>
        </p:spPr>
      </p:pic>
      <p:pic>
        <p:nvPicPr>
          <p:cNvPr id="9" name="Picture 8" descr="A graph of water quality&#10;&#10;Description automatically generated">
            <a:extLst>
              <a:ext uri="{FF2B5EF4-FFF2-40B4-BE49-F238E27FC236}">
                <a16:creationId xmlns:a16="http://schemas.microsoft.com/office/drawing/2014/main" id="{B70EDCB7-E196-E7E9-D022-55093F8A3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63" y="4111352"/>
            <a:ext cx="5016537" cy="2746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DA91F-F1E3-B5EA-A513-BB9908690B94}"/>
              </a:ext>
            </a:extLst>
          </p:cNvPr>
          <p:cNvSpPr txBox="1"/>
          <p:nvPr/>
        </p:nvSpPr>
        <p:spPr>
          <a:xfrm>
            <a:off x="3840479" y="4979963"/>
            <a:ext cx="333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 We got a graph like:</a:t>
            </a:r>
          </a:p>
        </p:txBody>
      </p:sp>
    </p:spTree>
    <p:extLst>
      <p:ext uri="{BB962C8B-B14F-4D97-AF65-F5344CB8AC3E}">
        <p14:creationId xmlns:p14="http://schemas.microsoft.com/office/powerpoint/2010/main" val="135952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0" y="2037439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our outputs: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the same notebook: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general 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libraries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picture.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.We got a graph like: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               (Projection)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352AEC-C709-AEE6-CC62-9CE83E89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2" y="1648536"/>
            <a:ext cx="8072944" cy="338143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B8D002E0-FF16-0BE9-6A1E-28EB0232C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4660329"/>
            <a:ext cx="4617232" cy="21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of contents 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C4FCA-4597-783C-DC88-6996925E4D4B}"/>
              </a:ext>
            </a:extLst>
          </p:cNvPr>
          <p:cNvSpPr txBox="1"/>
          <p:nvPr/>
        </p:nvSpPr>
        <p:spPr>
          <a:xfrm>
            <a:off x="913795" y="1724085"/>
            <a:ext cx="957501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I. Introduction:</a:t>
            </a:r>
          </a:p>
          <a:p>
            <a:pPr lvl="1"/>
            <a:r>
              <a:rPr lang="en-US" dirty="0"/>
              <a:t>. </a:t>
            </a:r>
            <a:r>
              <a:rPr lang="en-US" sz="1800" dirty="0"/>
              <a:t>Problems and Solutions</a:t>
            </a:r>
          </a:p>
          <a:p>
            <a:pPr lvl="1"/>
            <a:r>
              <a:rPr lang="en-US" sz="1800" dirty="0"/>
              <a:t>.Aim and Scope</a:t>
            </a:r>
          </a:p>
          <a:p>
            <a:pPr lvl="1"/>
            <a:r>
              <a:rPr lang="en-US" sz="1800" dirty="0"/>
              <a:t>.Approaches and methods used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II. Literature Review:</a:t>
            </a:r>
          </a:p>
          <a:p>
            <a:pPr lvl="1"/>
            <a:r>
              <a:rPr lang="en-US" sz="1800" dirty="0"/>
              <a:t>.</a:t>
            </a:r>
            <a:r>
              <a:rPr lang="en-US" sz="1800" dirty="0" err="1"/>
              <a:t>mWater</a:t>
            </a:r>
            <a:endParaRPr lang="en-US" sz="1800" dirty="0"/>
          </a:p>
          <a:p>
            <a:pPr lvl="1"/>
            <a:r>
              <a:rPr lang="en-US" sz="1800" dirty="0"/>
              <a:t>.</a:t>
            </a:r>
            <a:r>
              <a:rPr lang="en-US" sz="1800" dirty="0" err="1"/>
              <a:t>AkvoFlow</a:t>
            </a:r>
            <a:endParaRPr lang="en-US" sz="1800" dirty="0"/>
          </a:p>
          <a:p>
            <a:pPr lvl="1"/>
            <a:r>
              <a:rPr lang="en-US" sz="1800" dirty="0"/>
              <a:t>.Open Water Data</a:t>
            </a:r>
          </a:p>
          <a:p>
            <a:pPr lvl="1"/>
            <a:r>
              <a:rPr lang="en-US" sz="1800" dirty="0"/>
              <a:t>.Comparative Table</a:t>
            </a:r>
          </a:p>
          <a:p>
            <a:pPr lvl="1"/>
            <a:r>
              <a:rPr lang="en-US" sz="1800" dirty="0"/>
              <a:t>.Solution</a:t>
            </a:r>
            <a:endParaRPr lang="en-US" sz="1800" b="1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III. Diagrams: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800" b="1" dirty="0"/>
              <a:t>.</a:t>
            </a:r>
            <a:r>
              <a:rPr lang="en-US" sz="1800" dirty="0"/>
              <a:t>Introduction</a:t>
            </a:r>
            <a:br>
              <a:rPr lang="en-US" sz="1800" b="1" dirty="0">
                <a:solidFill>
                  <a:srgbClr val="92D050"/>
                </a:solidFill>
              </a:rPr>
            </a:br>
            <a:r>
              <a:rPr lang="en-US" sz="1800" b="1" dirty="0">
                <a:solidFill>
                  <a:srgbClr val="92D050"/>
                </a:solidFill>
              </a:rPr>
              <a:t>	</a:t>
            </a:r>
            <a:r>
              <a:rPr lang="en-US" sz="1800" dirty="0"/>
              <a:t>. ETL pipeline architecture</a:t>
            </a:r>
          </a:p>
          <a:p>
            <a:pPr lvl="1"/>
            <a:r>
              <a:rPr lang="en-US" sz="1800" dirty="0"/>
              <a:t>. Merging datasets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F7BE403-481C-73E3-F91B-AAE11F263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1963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D3C48C6-F9BA-EA80-7452-CB34FB3E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" y="1491175"/>
            <a:ext cx="5980039" cy="398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813A551-7FE5-74E5-0862-28010D81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23" y="2875830"/>
            <a:ext cx="5939077" cy="39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National=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1BEC6C-9C47-EF11-CD2F-B4C0AF33D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5257"/>
            <a:ext cx="5799023" cy="34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DAA961-A612-E6F0-158F-CEB557C9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11" y="1757459"/>
            <a:ext cx="5303688" cy="24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98DED-D0C3-D04F-9FBE-E3E37F28BC23}"/>
              </a:ext>
            </a:extLst>
          </p:cNvPr>
          <p:cNvSpPr txBox="1"/>
          <p:nvPr/>
        </p:nvSpPr>
        <p:spPr>
          <a:xfrm>
            <a:off x="8237982" y="4060992"/>
            <a:ext cx="4501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     Urban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2EE3E1-DAB3-6A5C-E3BA-78B24A71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6" y="4650857"/>
            <a:ext cx="5158153" cy="22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0EAEB-337A-EABE-AAF4-D91CC42AF0D0}"/>
              </a:ext>
            </a:extLst>
          </p:cNvPr>
          <p:cNvSpPr txBox="1"/>
          <p:nvPr/>
        </p:nvSpPr>
        <p:spPr>
          <a:xfrm>
            <a:off x="8988152" y="1197815"/>
            <a:ext cx="275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Rural</a:t>
            </a:r>
          </a:p>
        </p:txBody>
      </p:sp>
    </p:spTree>
    <p:extLst>
      <p:ext uri="{BB962C8B-B14F-4D97-AF65-F5344CB8AC3E}">
        <p14:creationId xmlns:p14="http://schemas.microsoft.com/office/powerpoint/2010/main" val="8422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AC066F-4CDF-1859-C9D8-38874CF32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649"/>
            <a:ext cx="12191999" cy="52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952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6939ED-A8DA-5A37-9945-DA9B95C2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298"/>
            <a:ext cx="12192000" cy="53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82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F745836-8FB4-C81F-4B75-02BC53DF2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514"/>
            <a:ext cx="12192000" cy="52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20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479247B-5917-B080-2598-09C93D13B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582"/>
            <a:ext cx="12192000" cy="5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my outputs are available online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main stakeholders can benefit from them by analyzing them and making decisions that could benefit their countries to limit the water scarcity risk in the future </a:t>
            </a:r>
            <a:r>
              <a:rPr lang="en-US" dirty="0"/>
              <a:t>knowing that they has reliable sources.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855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References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523239" cy="4276601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UNICEF (2020).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www.unicef.org. Available at: https://www.unicef.org/wash/water-scarcity#:~:text=Half%20of%20the%20world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Chien, C. (2020).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 you identify and manage risks in software development?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Codebots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Available at: https://codebots.com/way-of-working/how-do-you-identify-and-manage-risks-in-software-development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Wrike.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Iterative and Incremental Development?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Available at: https://www.wrike.com/project-management-guide/faq/what-is-iterative-incremental-development/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Zoe.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Schedule Management [10 Reasons why it’s important]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https://zoetalentsolutions.com/project-schedule-management/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Pubrica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Academy (2019).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is it important to do a literature review in research?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Pubrica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Available at: https://pubrica.com/academy/research/why-is-it-important-to-do-a-literature-review-in-research/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https://www.mwater.co/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Akvo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Foundation.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Better data, bigger impact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Available at: https://akvo.org/ [Accessed 16 Jun. 2023].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Emeline, E.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is the new 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datajourney.akvo.org. Available at: https://datajourney.akvo.org/blog/data-is-the-new-water [Accessed 16 Jun. 2023].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www.openwaterdata.com.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Water Data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https://www.openwaterdata.com/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Apostolopoulos, I.D.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Groumpos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P.P. (2023). Fuzzy Cognitive Maps: Their Role in Explainable Artificial Intelligence.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13(6), p.3412.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://doi.org/10.3390/app13063412.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Kok, K.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Fuzzy Cognitive Maps (pros and cons)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Research Gate. Available at: https://www.researchgate.net/figure/Strong-and-weak-points-of-Fuzzy-Cognitive-Mapping_tbl2_222390094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Concepcion, L.,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Nápoles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Bello, R.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Vanhoof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(2020). On the Behavior of Fuzzy Grey Cognitive Maps. pp.462–476.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://doi.org/10.1007/978-3-030-52705-1_34.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J. and Guo, Q. (2018). Ensemble Interval-Valued Fuzzy Cognitive Maps.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6, pp.38356–38366.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://doi.org/10.1109/access.2018.2853995.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Aguilar, J. (2010). Dynamic Fuzzy Cognitive Maps for the Supervision of Multiagent Systems. pp.307–324.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://doi.org/10.1007/978-3-642-03220-2_13.</a:t>
            </a:r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99187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References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72022"/>
          </a:xfrm>
        </p:spPr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UNICEF (2020).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www.unicef.org. Available at: https://www.unicef.org/wash/water-scarcity#:~:text=Half%20of%20the%20world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Coursera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 Data Pipeline? (+ How to Build One)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Coursera. Available at: https://www.coursera.org/articles/data-pipeline [Accessed 26 Jul.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Hughes, A.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 Steps in the ETL Data Integration Process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Cleo. Available at: https://www.cleo.com/blog/knowledge-base-etl-integration#:~:text=The%205%20steps%20of%20the [Accessed 26 Jul.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Pedamkar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(2019).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ETL? | How it Work | Needs and Advantages | Scope &amp; Career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EDUCBA. Available at: https://www.educba.com/what-is-etl/ [Accessed 26 Jul. 2023].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25 Jan. 2024].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Maxwell, D. (2015).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Risks and Opportunities Posed by Water Can’t Be Ignored—by Business, Industries, or Nations | IFAC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www.ifac.org. Available at: https://www.ifac.org/knowledge-gateway/contributing-global-economy/discussion/risks-and-opportunities-posed-water-cant-be-ignored-business-industries-or-nations#:~:text=Water%20risk%20factors%20include%20water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Impulse, S.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Solutions to water scarcity: how to prevent water shortages?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[online] solarimpulse.com. Available at: https://solarimpulse.com/water-scarcity-solutions#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Enzo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Definitive Guide to Building a Predictive Model in Python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Graph Database &amp; Analytics. Available at: https://neo4j.com/blog/build-predictive-model-python/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GIS Geography. (2020).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 Python Libraries for GIS and Mapping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Available at: https://gisgeography.com/python-libraries-gis-mapping/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project link in </a:t>
            </a:r>
            <a:r>
              <a:rPr lang="en-US" dirty="0" err="1"/>
              <a:t>github</a:t>
            </a:r>
            <a:r>
              <a:rPr lang="en-US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ronialmoussa</a:t>
            </a:r>
            <a:r>
              <a:rPr lang="en-US" dirty="0">
                <a:hlinkClick r:id="rId2"/>
              </a:rPr>
              <a:t>/Water-scarcity-in-the-Arab-world- (github.com)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373304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3" y="2096064"/>
            <a:ext cx="11994934" cy="429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6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 for your attention!</a:t>
            </a:r>
            <a:endParaRPr lang="en-US" sz="66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7474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of contents 2</a:t>
            </a:r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182AE4DA-ABF2-C402-086E-A75C83A68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85B47-4DE8-BF7D-3EE1-73B3FFE1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IV. Implementation: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b="1" dirty="0"/>
              <a:t> 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cleaning and merging the datasets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. Uploading the merged datasets to drive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.Code of our outputs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V. </a:t>
            </a:r>
            <a:r>
              <a:rPr lang="en-US" b="1">
                <a:solidFill>
                  <a:schemeClr val="accent1"/>
                </a:solidFill>
              </a:rPr>
              <a:t>My outputs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VI. References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4E009-5DC0-21CA-C67C-94A93E8FB807}"/>
              </a:ext>
            </a:extLst>
          </p:cNvPr>
          <p:cNvSpPr txBox="1"/>
          <p:nvPr/>
        </p:nvSpPr>
        <p:spPr>
          <a:xfrm>
            <a:off x="0" y="2211478"/>
            <a:ext cx="8623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. Problems:</a:t>
            </a:r>
          </a:p>
          <a:p>
            <a:pPr lvl="1"/>
            <a:r>
              <a:rPr lang="en-US" sz="2400" dirty="0"/>
              <a:t>.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2 billion people don’t have clean water to drink.</a:t>
            </a:r>
          </a:p>
          <a:p>
            <a:pPr lvl="1"/>
            <a:r>
              <a:rPr lang="en-US" sz="2400" dirty="0"/>
              <a:t>. Possible clean water shortage in the Arab world.</a:t>
            </a:r>
          </a:p>
          <a:p>
            <a:pPr lvl="1"/>
            <a:r>
              <a:rPr lang="en-US" sz="2400" dirty="0"/>
              <a:t>. Affecting many industries.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92D050"/>
                </a:solidFill>
              </a:rPr>
              <a:t>. Solutions:</a:t>
            </a:r>
          </a:p>
          <a:p>
            <a:pPr lvl="1"/>
            <a:r>
              <a:rPr lang="en-US" sz="2400" dirty="0"/>
              <a:t>. Analyze already existed data.</a:t>
            </a:r>
          </a:p>
          <a:p>
            <a:pPr lvl="1"/>
            <a:r>
              <a:rPr lang="en-US" sz="2400" dirty="0"/>
              <a:t>. Present accurate data.</a:t>
            </a:r>
          </a:p>
          <a:p>
            <a:pPr lvl="1"/>
            <a:r>
              <a:rPr lang="en-US" sz="2400" dirty="0"/>
              <a:t>. Create a new algorithm to solve this problem.</a:t>
            </a:r>
          </a:p>
          <a:p>
            <a:pPr lvl="1"/>
            <a:r>
              <a:rPr lang="en-US" sz="2400" dirty="0"/>
              <a:t>. Updating the data continuously.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F3C48-56C6-0079-7E54-1C47F07F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39" y="2417753"/>
            <a:ext cx="4500361" cy="2876476"/>
          </a:xfrm>
          <a:prstGeom prst="rect">
            <a:avLst/>
          </a:prstGeom>
        </p:spPr>
      </p:pic>
      <p:pic>
        <p:nvPicPr>
          <p:cNvPr id="19" name="Content Placeholder 7">
            <a:extLst>
              <a:ext uri="{FF2B5EF4-FFF2-40B4-BE49-F238E27FC236}">
                <a16:creationId xmlns:a16="http://schemas.microsoft.com/office/drawing/2014/main" id="{4A64DD4B-CBA6-AE6D-25E6-2C02D0A19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61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DC52B-D344-5558-8D62-6B62679D32F1}"/>
              </a:ext>
            </a:extLst>
          </p:cNvPr>
          <p:cNvSpPr txBox="1"/>
          <p:nvPr/>
        </p:nvSpPr>
        <p:spPr>
          <a:xfrm>
            <a:off x="0" y="2180491"/>
            <a:ext cx="78216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. </a:t>
            </a:r>
            <a:r>
              <a:rPr lang="en-US" sz="2400" b="1" u="sng" dirty="0">
                <a:solidFill>
                  <a:srgbClr val="92D050"/>
                </a:solidFill>
              </a:rPr>
              <a:t>Aim and scope:</a:t>
            </a:r>
          </a:p>
          <a:p>
            <a:pPr lvl="1"/>
            <a:r>
              <a:rPr lang="en-US" sz="2400" dirty="0"/>
              <a:t>. Predict the date when there will be no more clean           water in the Arab world.</a:t>
            </a:r>
          </a:p>
          <a:p>
            <a:pPr lvl="1"/>
            <a:r>
              <a:rPr lang="en-US" sz="2400" dirty="0"/>
              <a:t>. Help the main stakeholders to solve this crisis.</a:t>
            </a:r>
          </a:p>
          <a:p>
            <a:pPr lvl="1"/>
            <a:r>
              <a:rPr lang="en-US" sz="2400" dirty="0"/>
              <a:t>. The database must be updated continuously.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C043A-FD4E-2921-52D6-D8B2493F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1" y="2978834"/>
            <a:ext cx="4093699" cy="2587283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9E01B3D-A0E9-98B0-4919-E3204E5B0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163381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14836-A9A6-E295-8455-8E2AF271F52C}"/>
              </a:ext>
            </a:extLst>
          </p:cNvPr>
          <p:cNvSpPr txBox="1"/>
          <p:nvPr/>
        </p:nvSpPr>
        <p:spPr>
          <a:xfrm>
            <a:off x="0" y="2032045"/>
            <a:ext cx="7272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.</a:t>
            </a:r>
            <a:r>
              <a:rPr lang="en-US" sz="2400" b="1" u="sng" dirty="0"/>
              <a:t> </a:t>
            </a:r>
            <a:r>
              <a:rPr lang="en-US" sz="2400" b="1" u="sng" dirty="0">
                <a:solidFill>
                  <a:srgbClr val="92D050"/>
                </a:solidFill>
              </a:rPr>
              <a:t>Approaches and methods used:</a:t>
            </a:r>
          </a:p>
          <a:p>
            <a:pPr lvl="1"/>
            <a:r>
              <a:rPr lang="en-US" sz="2400" dirty="0"/>
              <a:t>. Identifying the risks before starting.</a:t>
            </a:r>
          </a:p>
          <a:p>
            <a:pPr lvl="1"/>
            <a:r>
              <a:rPr lang="en-US" sz="2400" dirty="0"/>
              <a:t>. Split our project into small tasks.</a:t>
            </a:r>
          </a:p>
          <a:p>
            <a:pPr lvl="1"/>
            <a:r>
              <a:rPr lang="en-US" sz="2400" dirty="0"/>
              <a:t>. Use python and its libraries in the implementation part. 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B5C42DA-0FB8-F272-B604-834D545B6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34196279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80DB1-DFBF-1619-DE8D-02044C8DBC17}"/>
              </a:ext>
            </a:extLst>
          </p:cNvPr>
          <p:cNvSpPr txBox="1"/>
          <p:nvPr/>
        </p:nvSpPr>
        <p:spPr>
          <a:xfrm>
            <a:off x="0" y="2009710"/>
            <a:ext cx="1126755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 err="1">
                <a:solidFill>
                  <a:srgbClr val="92D050"/>
                </a:solidFill>
              </a:rPr>
              <a:t>mWater</a:t>
            </a:r>
            <a:r>
              <a:rPr lang="en-US" sz="2800" b="1" u="sng" dirty="0">
                <a:solidFill>
                  <a:srgbClr val="92D050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2010.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USA.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 err="1"/>
              <a:t>mWater</a:t>
            </a:r>
            <a:r>
              <a:rPr lang="en-US" sz="2400" dirty="0"/>
              <a:t> is a free platform to collect, clean, and analyze data about clean water.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Easy data collection, available offline, Customizability.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Not easy to use, Scalability, Cost.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43546EE-6604-5F10-D518-6D50E6225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8314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 err="1">
                <a:solidFill>
                  <a:srgbClr val="92D050"/>
                </a:solidFill>
              </a:rPr>
              <a:t>Akvo</a:t>
            </a:r>
            <a:r>
              <a:rPr lang="en-US" sz="2800" b="1" u="sng" dirty="0">
                <a:solidFill>
                  <a:srgbClr val="92D050"/>
                </a:solidFill>
              </a:rPr>
              <a:t> Flow: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2008.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Sweden.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/>
              <a:t>bring innovative technology to the development sector.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Easy data collection, available offline, Visualizations.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Not easy to use, limited integration.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C4069AA-94EB-59B8-25BA-5135F0CF9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520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C6750-22EF-9523-3112-A651D1CD3E5F}"/>
              </a:ext>
            </a:extLst>
          </p:cNvPr>
          <p:cNvSpPr txBox="1"/>
          <p:nvPr/>
        </p:nvSpPr>
        <p:spPr>
          <a:xfrm>
            <a:off x="0" y="2009710"/>
            <a:ext cx="92565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>
                <a:solidFill>
                  <a:srgbClr val="92D050"/>
                </a:solidFill>
              </a:rPr>
              <a:t>Open Water Data: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2017.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India.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/>
              <a:t>Enabling the users to add data sources to scale out.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Comprehensive data, Visualizations, Decision Support.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Only available in India, Technical expertise.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5EA4169-2DAC-278C-9852-F0715341C5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34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2202</TotalTime>
  <Words>2062</Words>
  <Application>Microsoft Office PowerPoint</Application>
  <PresentationFormat>Widescreen</PresentationFormat>
  <Paragraphs>232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Bookman Old Style</vt:lpstr>
      <vt:lpstr>Calibri</vt:lpstr>
      <vt:lpstr>Rockwell</vt:lpstr>
      <vt:lpstr>Times New Roman</vt:lpstr>
      <vt:lpstr>Damask</vt:lpstr>
      <vt:lpstr>water scarcity in the Arab world</vt:lpstr>
      <vt:lpstr>Table of contents 1</vt:lpstr>
      <vt:lpstr>Table of contents 2</vt:lpstr>
      <vt:lpstr>I. Introduction</vt:lpstr>
      <vt:lpstr>I. Introduction</vt:lpstr>
      <vt:lpstr>I. Introduction</vt:lpstr>
      <vt:lpstr>II. Literature review</vt:lpstr>
      <vt:lpstr>II. Literature review</vt:lpstr>
      <vt:lpstr>II. Literature review</vt:lpstr>
      <vt:lpstr>II. Literature review –Comparative table</vt:lpstr>
      <vt:lpstr>II. Literature review –Solution</vt:lpstr>
      <vt:lpstr>III. Diagrams</vt:lpstr>
      <vt:lpstr>III. ETL pipeline architecture </vt:lpstr>
      <vt:lpstr>III. Merging datasets </vt:lpstr>
      <vt:lpstr>IV. Implementation:</vt:lpstr>
      <vt:lpstr>IV. Implementation:</vt:lpstr>
      <vt:lpstr>IV. Implementation:</vt:lpstr>
      <vt:lpstr>IV. Implementation:</vt:lpstr>
      <vt:lpstr>IV. Implementation:</vt:lpstr>
      <vt:lpstr>V. My outputs:</vt:lpstr>
      <vt:lpstr>V. My outputs:</vt:lpstr>
      <vt:lpstr>V. My outputs:</vt:lpstr>
      <vt:lpstr>V. My outputs:</vt:lpstr>
      <vt:lpstr>V. My outputs:</vt:lpstr>
      <vt:lpstr>V. My outputs:</vt:lpstr>
      <vt:lpstr>V. My outputs:</vt:lpstr>
      <vt:lpstr>V. References 1</vt:lpstr>
      <vt:lpstr>V. References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scarcity in the Arab world</dc:title>
  <dc:creator>rony al moussa</dc:creator>
  <cp:lastModifiedBy>rony al moussa</cp:lastModifiedBy>
  <cp:revision>47</cp:revision>
  <dcterms:created xsi:type="dcterms:W3CDTF">2024-05-03T07:23:55Z</dcterms:created>
  <dcterms:modified xsi:type="dcterms:W3CDTF">2024-05-12T08:54:42Z</dcterms:modified>
</cp:coreProperties>
</file>