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28" autoAdjust="0"/>
  </p:normalViewPr>
  <p:slideViewPr>
    <p:cSldViewPr>
      <p:cViewPr varScale="1">
        <p:scale>
          <a:sx n="74" d="100"/>
          <a:sy n="74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0FE9-0B05-44A1-8E28-B3DBBEE66BAB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03D-52F8-45FC-9D51-CC9AF1B89D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1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7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5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5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6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9BCD13-3BB0-49AE-B658-2C539581534B}" type="datetime1">
              <a:rPr lang="en-US" smtClean="0"/>
              <a:t>1/10/2016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5BA12-D005-47F2-B0F8-632FC9F3B47A}" type="datetime1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6E4EA-AD4C-4F2E-BE49-B58145A5C059}" type="datetime1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9B18B-9557-4270-9352-76021353F3DA}" type="datetime1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FC28E4-0634-480C-9D5F-1A1D444DB335}" type="datetime1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13EEA0-6C6A-4115-B130-6F35289CC1B7}" type="datetime1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997ECA-F6FB-475A-966A-D15EE3924171}" type="datetime1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1FC68-212E-4733-A5C0-1EEB7055BEB4}" type="datetime1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551E7-C3AC-4524-BE88-BC51E0BAB5AC}" type="datetime1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47410B-5BE3-4510-AE25-49FC8A86084D}" type="datetime1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5681D-1500-48E5-BF6C-C0B0F3FB0A12}" type="datetime1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7300BC-8D29-4457-B0A0-BF185E49F15C}" type="datetime1">
              <a:rPr lang="en-US" smtClean="0"/>
              <a:t>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183"/>
            <a:ext cx="7772400" cy="1829761"/>
          </a:xfrm>
        </p:spPr>
        <p:txBody>
          <a:bodyPr/>
          <a:lstStyle/>
          <a:p>
            <a:r>
              <a:rPr kumimoji="0" lang="pl-PL" sz="4800" b="1" kern="12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Model zarażenia wirusem HIV w populacji</a:t>
            </a:r>
            <a:endParaRPr lang="pl-PL" noProof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24944"/>
            <a:ext cx="7772400" cy="1886367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Modelowanie </a:t>
            </a:r>
            <a:r>
              <a:rPr lang="pl-PL" dirty="0" err="1" smtClean="0">
                <a:solidFill>
                  <a:schemeClr val="bg1"/>
                </a:solidFill>
              </a:rPr>
              <a:t>wieloagentowe</a:t>
            </a:r>
            <a:endParaRPr lang="pl-PL" dirty="0" smtClean="0">
              <a:solidFill>
                <a:schemeClr val="bg1"/>
              </a:solidFill>
            </a:endParaRPr>
          </a:p>
          <a:p>
            <a:r>
              <a:rPr lang="pl-PL" dirty="0" smtClean="0">
                <a:solidFill>
                  <a:schemeClr val="bg1"/>
                </a:solidFill>
              </a:rPr>
              <a:t>Semestr zimowy 2015/2016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 smtClean="0">
              <a:solidFill>
                <a:schemeClr val="bg1"/>
              </a:solidFill>
            </a:endParaRPr>
          </a:p>
          <a:p>
            <a:r>
              <a:rPr lang="pl-PL" sz="2100" dirty="0" smtClean="0">
                <a:solidFill>
                  <a:schemeClr val="bg1"/>
                </a:solidFill>
              </a:rPr>
              <a:t>Roni</a:t>
            </a:r>
            <a:r>
              <a:rPr lang="pl-PL" sz="2100" dirty="0" smtClean="0"/>
              <a:t> </a:t>
            </a:r>
            <a:r>
              <a:rPr lang="pl-PL" sz="2100" dirty="0" err="1" smtClean="0">
                <a:solidFill>
                  <a:schemeClr val="bg1"/>
                </a:solidFill>
              </a:rPr>
              <a:t>Chikhmous</a:t>
            </a:r>
            <a:r>
              <a:rPr lang="pl-PL" sz="2100" dirty="0" smtClean="0">
                <a:solidFill>
                  <a:schemeClr val="bg1"/>
                </a:solidFill>
              </a:rPr>
              <a:t>	</a:t>
            </a:r>
            <a:r>
              <a:rPr lang="pl-PL" sz="2100" dirty="0">
                <a:solidFill>
                  <a:schemeClr val="bg1"/>
                </a:solidFill>
              </a:rPr>
              <a:t>	</a:t>
            </a:r>
            <a:r>
              <a:rPr lang="pl-PL" sz="2100" dirty="0" smtClean="0">
                <a:solidFill>
                  <a:schemeClr val="bg1"/>
                </a:solidFill>
              </a:rPr>
              <a:t>69684</a:t>
            </a:r>
          </a:p>
          <a:p>
            <a:r>
              <a:rPr lang="pl-PL" sz="2100" dirty="0" smtClean="0">
                <a:solidFill>
                  <a:schemeClr val="bg1"/>
                </a:solidFill>
              </a:rPr>
              <a:t>	Andrzej </a:t>
            </a:r>
            <a:r>
              <a:rPr lang="pl-PL" sz="2100" dirty="0" err="1" smtClean="0">
                <a:solidFill>
                  <a:schemeClr val="bg1"/>
                </a:solidFill>
              </a:rPr>
              <a:t>Drzystek</a:t>
            </a:r>
            <a:r>
              <a:rPr lang="pl-PL" sz="2100" dirty="0" smtClean="0">
                <a:solidFill>
                  <a:schemeClr val="bg1"/>
                </a:solidFill>
              </a:rPr>
              <a:t>	53667</a:t>
            </a:r>
          </a:p>
          <a:p>
            <a:r>
              <a:rPr lang="pl-PL" sz="2100" dirty="0" smtClean="0">
                <a:solidFill>
                  <a:schemeClr val="bg1"/>
                </a:solidFill>
              </a:rPr>
              <a:t>Damian </a:t>
            </a:r>
            <a:r>
              <a:rPr lang="pl-PL" sz="2100" dirty="0">
                <a:solidFill>
                  <a:schemeClr val="bg1"/>
                </a:solidFill>
              </a:rPr>
              <a:t>Gwóźdź	</a:t>
            </a:r>
            <a:r>
              <a:rPr lang="pl-PL" sz="2100" dirty="0" smtClean="0">
                <a:solidFill>
                  <a:schemeClr val="bg1"/>
                </a:solidFill>
              </a:rPr>
              <a:t>	53320</a:t>
            </a:r>
            <a:endParaRPr lang="pl-PL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Stochastic</a:t>
            </a:r>
            <a:r>
              <a:rPr lang="pl-PL" sz="4000" dirty="0" smtClean="0">
                <a:solidFill>
                  <a:schemeClr val="bg1"/>
                </a:solidFill>
              </a:rPr>
              <a:t> </a:t>
            </a:r>
            <a:r>
              <a:rPr lang="pl-PL" sz="4000" dirty="0" err="1" smtClean="0">
                <a:solidFill>
                  <a:schemeClr val="bg1"/>
                </a:solidFill>
              </a:rPr>
              <a:t>kringing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t="14119" r="18766" b="16582"/>
          <a:stretch/>
        </p:blipFill>
        <p:spPr>
          <a:xfrm>
            <a:off x="179512" y="908720"/>
            <a:ext cx="4153551" cy="3888432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875" r="940" b="777"/>
          <a:stretch/>
        </p:blipFill>
        <p:spPr>
          <a:xfrm>
            <a:off x="4505002" y="908720"/>
            <a:ext cx="446449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Podsumowanie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611560" y="908720"/>
            <a:ext cx="8035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Odsetek zarażonych wzrasta nieliniowo.</a:t>
            </a:r>
          </a:p>
          <a:p>
            <a:pPr marL="457200" indent="-457200"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Jeśli szansa na badanie wynosi &gt;50%, odsetek zainfekowanych to 10% lub mniej.</a:t>
            </a:r>
          </a:p>
          <a:p>
            <a:pPr marL="457200" indent="-457200"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Odsetek zarażonych wzrasta stopniowo dla szansy na badanie z przedziału (50%;80%), gwałtownie powyżej 80%.</a:t>
            </a:r>
          </a:p>
          <a:p>
            <a:pPr marL="457200" indent="-457200"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Odsetek zarażonych dochodzi maksymalnie do 80%.</a:t>
            </a:r>
          </a:p>
          <a:p>
            <a:pPr marL="457200" indent="-457200"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Jeśli agenci (prawie) zawsze używają antykoncepcji, odsetek zarażonych spada.</a:t>
            </a:r>
          </a:p>
        </p:txBody>
      </p:sp>
    </p:spTree>
    <p:extLst>
      <p:ext uri="{BB962C8B-B14F-4D97-AF65-F5344CB8AC3E}">
        <p14:creationId xmlns:p14="http://schemas.microsoft.com/office/powerpoint/2010/main" val="35436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 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0" y="908720"/>
            <a:ext cx="748755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Założenia modelu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611560" y="908720"/>
            <a:ext cx="80357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W </a:t>
            </a:r>
            <a:r>
              <a:rPr lang="pl-PL" sz="2400" dirty="0">
                <a:solidFill>
                  <a:schemeClr val="bg1"/>
                </a:solidFill>
              </a:rPr>
              <a:t>danej populacji występują agenci zarażeni wirusem HIV.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Wirusem </a:t>
            </a:r>
            <a:r>
              <a:rPr lang="pl-PL" sz="2400" dirty="0">
                <a:solidFill>
                  <a:schemeClr val="bg1"/>
                </a:solidFill>
              </a:rPr>
              <a:t>można </a:t>
            </a:r>
            <a:r>
              <a:rPr lang="pl-PL" sz="2400" b="1" dirty="0">
                <a:solidFill>
                  <a:schemeClr val="bg1"/>
                </a:solidFill>
              </a:rPr>
              <a:t>zarazić się tylko poprzez kontakt płciowy </a:t>
            </a:r>
            <a:r>
              <a:rPr lang="pl-PL" sz="2400" dirty="0">
                <a:solidFill>
                  <a:schemeClr val="bg1"/>
                </a:solidFill>
              </a:rPr>
              <a:t>– agenci mogą wiązać się w </a:t>
            </a:r>
            <a:r>
              <a:rPr lang="pl-PL" sz="2400" dirty="0" smtClean="0">
                <a:solidFill>
                  <a:schemeClr val="bg1"/>
                </a:solidFill>
              </a:rPr>
              <a:t>pary.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Agenci </a:t>
            </a:r>
            <a:r>
              <a:rPr lang="pl-PL" sz="2400" dirty="0">
                <a:solidFill>
                  <a:schemeClr val="bg1"/>
                </a:solidFill>
              </a:rPr>
              <a:t>mogą stosować </a:t>
            </a:r>
            <a:r>
              <a:rPr lang="pl-PL" sz="2400" dirty="0" smtClean="0">
                <a:solidFill>
                  <a:schemeClr val="bg1"/>
                </a:solidFill>
              </a:rPr>
              <a:t>antykoncepcję.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Agenci </a:t>
            </a:r>
            <a:r>
              <a:rPr lang="pl-PL" sz="2400" dirty="0">
                <a:solidFill>
                  <a:schemeClr val="bg1"/>
                </a:solidFill>
              </a:rPr>
              <a:t>mogą się badać na obecność </a:t>
            </a:r>
            <a:r>
              <a:rPr lang="pl-PL" sz="2400" dirty="0" smtClean="0">
                <a:solidFill>
                  <a:schemeClr val="bg1"/>
                </a:solidFill>
              </a:rPr>
              <a:t>wirusa.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Agenci mogą nie wiedzieć, że są zarażeni.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Po </a:t>
            </a:r>
            <a:r>
              <a:rPr lang="pl-PL" sz="2400" dirty="0">
                <a:solidFill>
                  <a:schemeClr val="bg1"/>
                </a:solidFill>
              </a:rPr>
              <a:t>wykryciu wirusa agent już zawsze używa </a:t>
            </a:r>
            <a:r>
              <a:rPr lang="pl-PL" sz="2400" dirty="0" smtClean="0">
                <a:solidFill>
                  <a:schemeClr val="bg1"/>
                </a:solidFill>
              </a:rPr>
              <a:t>antykoncepcji</a:t>
            </a:r>
            <a:r>
              <a:rPr lang="pl-PL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Będąc samotnym, agent ma 10% szans na spotkanie innej osoby.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Parametry modelu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467544" y="90872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Liczba agentów: </a:t>
            </a:r>
            <a:r>
              <a:rPr lang="pl-PL" sz="2400" dirty="0" smtClean="0">
                <a:solidFill>
                  <a:schemeClr val="bg1"/>
                </a:solidFill>
              </a:rPr>
              <a:t>1000.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Szansa na zarażenie: 50</a:t>
            </a:r>
            <a:r>
              <a:rPr lang="pl-PL" sz="2400" dirty="0" smtClean="0">
                <a:solidFill>
                  <a:schemeClr val="bg1"/>
                </a:solidFill>
              </a:rPr>
              <a:t>%.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>
                <a:solidFill>
                  <a:schemeClr val="bg1"/>
                </a:solidFill>
              </a:rPr>
              <a:t>Początkowy odsetek osób zarażonych: 5</a:t>
            </a:r>
            <a:r>
              <a:rPr lang="pl-PL" sz="2400" dirty="0" smtClean="0">
                <a:solidFill>
                  <a:schemeClr val="bg1"/>
                </a:solidFill>
              </a:rPr>
              <a:t>%.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Skłonność do łączenia się w </a:t>
            </a:r>
            <a:r>
              <a:rPr lang="pl-PL" sz="2400" dirty="0" smtClean="0">
                <a:solidFill>
                  <a:schemeClr val="bg1"/>
                </a:solidFill>
              </a:rPr>
              <a:t>pary.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Czas trwania związku (w tygodniach</a:t>
            </a:r>
            <a:r>
              <a:rPr lang="pl-PL" sz="2400" dirty="0" smtClean="0">
                <a:solidFill>
                  <a:schemeClr val="bg1"/>
                </a:solidFill>
              </a:rPr>
              <a:t>).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rgbClr val="FF0000"/>
                </a:solidFill>
              </a:rPr>
              <a:t>Szansa na użycie </a:t>
            </a:r>
            <a:r>
              <a:rPr lang="pl-PL" sz="2400" dirty="0" smtClean="0">
                <a:solidFill>
                  <a:srgbClr val="FF0000"/>
                </a:solidFill>
              </a:rPr>
              <a:t>antykoncepcji.</a:t>
            </a:r>
            <a:endParaRPr lang="pl-PL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rgbClr val="FF0000"/>
                </a:solidFill>
              </a:rPr>
              <a:t>Częstotliwość </a:t>
            </a:r>
            <a:r>
              <a:rPr lang="pl-PL" sz="2400" dirty="0" smtClean="0">
                <a:solidFill>
                  <a:srgbClr val="FF0000"/>
                </a:solidFill>
              </a:rPr>
              <a:t>badania.</a:t>
            </a:r>
            <a:endParaRPr lang="pl-PL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Liczba okresów, po których nastąpił stan </a:t>
            </a:r>
            <a:r>
              <a:rPr lang="pl-PL" sz="2400" dirty="0" smtClean="0">
                <a:solidFill>
                  <a:schemeClr val="bg1"/>
                </a:solidFill>
              </a:rPr>
              <a:t>równowagi.</a:t>
            </a:r>
            <a:endParaRPr lang="pl-PL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 smtClean="0">
                <a:solidFill>
                  <a:schemeClr val="bg1"/>
                </a:solidFill>
              </a:rPr>
              <a:t>Liczba kombinacji parametrów (przebiegów symulacji</a:t>
            </a:r>
            <a:r>
              <a:rPr lang="pl-PL" sz="2400" dirty="0" smtClean="0">
                <a:solidFill>
                  <a:schemeClr val="bg1"/>
                </a:solidFill>
              </a:rPr>
              <a:t>).</a:t>
            </a:r>
            <a:endParaRPr lang="pl-PL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smtClean="0">
                <a:solidFill>
                  <a:schemeClr val="bg1"/>
                </a:solidFill>
              </a:rPr>
              <a:t>Liczba powtórzeń każdego z przebiegów </a:t>
            </a:r>
            <a:r>
              <a:rPr lang="pl-PL" sz="2400" dirty="0" smtClean="0">
                <a:solidFill>
                  <a:schemeClr val="bg1"/>
                </a:solidFill>
              </a:rPr>
              <a:t>symulacji.</a:t>
            </a:r>
            <a:endParaRPr lang="pl-PL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Wyniki symulacji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4400" r="992" b="7134"/>
          <a:stretch/>
        </p:blipFill>
        <p:spPr>
          <a:xfrm>
            <a:off x="2103822" y="908720"/>
            <a:ext cx="4968553" cy="41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Model liniowy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11766" r="16177" b="16177"/>
          <a:stretch/>
        </p:blipFill>
        <p:spPr>
          <a:xfrm>
            <a:off x="395536" y="1124744"/>
            <a:ext cx="4104456" cy="3794687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644008" y="1124744"/>
            <a:ext cx="40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R2 na poziomie 0,6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„Nienajlepsze” </a:t>
            </a:r>
            <a:r>
              <a:rPr lang="pl-PL" dirty="0" smtClean="0">
                <a:solidFill>
                  <a:schemeClr val="bg1"/>
                </a:solidFill>
              </a:rPr>
              <a:t>rozwiązanie</a:t>
            </a:r>
          </a:p>
        </p:txBody>
      </p:sp>
    </p:spTree>
    <p:extLst>
      <p:ext uri="{BB962C8B-B14F-4D97-AF65-F5344CB8AC3E}">
        <p14:creationId xmlns:p14="http://schemas.microsoft.com/office/powerpoint/2010/main" val="2140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Model liniowy z interakcją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pole tekstowe 4"/>
          <p:cNvSpPr txBox="1"/>
          <p:nvPr/>
        </p:nvSpPr>
        <p:spPr>
          <a:xfrm>
            <a:off x="4644008" y="1124744"/>
            <a:ext cx="400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R2 na poziomie 0,607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</a:rPr>
              <a:t>Właściwie nie widać różnicy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4175" r="18101" b="16526"/>
          <a:stretch/>
        </p:blipFill>
        <p:spPr>
          <a:xfrm>
            <a:off x="323528" y="1124744"/>
            <a:ext cx="4176464" cy="3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Model z logarytmami i interakcjami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4331" r="18101" b="16370"/>
          <a:stretch/>
        </p:blipFill>
        <p:spPr>
          <a:xfrm>
            <a:off x="179512" y="1124744"/>
            <a:ext cx="3927708" cy="36004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6" r="1176"/>
          <a:stretch/>
        </p:blipFill>
        <p:spPr>
          <a:xfrm>
            <a:off x="4396511" y="908720"/>
            <a:ext cx="4518248" cy="42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6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Model z kwadratami zmiennych i interakcjami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4175" r="18101" b="16526"/>
          <a:stretch/>
        </p:blipFill>
        <p:spPr>
          <a:xfrm>
            <a:off x="251520" y="908720"/>
            <a:ext cx="4399034" cy="40324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t="6666" r="1367"/>
          <a:stretch/>
        </p:blipFill>
        <p:spPr>
          <a:xfrm>
            <a:off x="4762713" y="908720"/>
            <a:ext cx="42196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/>
          <p:cNvSpPr>
            <a:spLocks noGrp="1"/>
          </p:cNvSpPr>
          <p:nvPr>
            <p:ph type="subTitle" idx="1"/>
          </p:nvPr>
        </p:nvSpPr>
        <p:spPr>
          <a:xfrm>
            <a:off x="701899" y="188640"/>
            <a:ext cx="7772400" cy="72008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chemeClr val="bg1"/>
                </a:solidFill>
              </a:rPr>
              <a:t>Model GAM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Model zarażenia wirusem HIV w populacji</a:t>
            </a:r>
            <a:endParaRPr lang="en-US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3775" r="18501" b="16926"/>
          <a:stretch/>
        </p:blipFill>
        <p:spPr>
          <a:xfrm>
            <a:off x="211976" y="908720"/>
            <a:ext cx="4241926" cy="388843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 r="1303" b="1866"/>
          <a:stretch/>
        </p:blipFill>
        <p:spPr>
          <a:xfrm>
            <a:off x="4453902" y="908720"/>
            <a:ext cx="451240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W_prezka_001" id="{3FC3EA5D-DAE8-4F16-B7CE-BBCD7329E5F3}" vid="{2595B266-B069-4C54-9ADB-9779B3244E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67F90F7-128E-4386-9F3F-E01DA826BE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Pokaz na ekranie (4:3)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Hol</vt:lpstr>
      <vt:lpstr>Model zarażenia wirusem HIV w populacji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2016-01-10T16:50:55Z</dcterms:created>
  <dcterms:modified xsi:type="dcterms:W3CDTF">2016-01-10T18:58:38Z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