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9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14"/>
  </p:normalViewPr>
  <p:slideViewPr>
    <p:cSldViewPr snapToGrid="0" snapToObjects="1">
      <p:cViewPr varScale="1">
        <p:scale>
          <a:sx n="112" d="100"/>
          <a:sy n="112" d="100"/>
        </p:scale>
        <p:origin x="5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0013" y="484479"/>
            <a:ext cx="6911974" cy="2954655"/>
          </a:xfrm>
        </p:spPr>
        <p:txBody>
          <a:bodyPr anchor="b">
            <a:normAutofit/>
          </a:bodyPr>
          <a:lstStyle>
            <a:lvl1pPr algn="ctr">
              <a:defRPr sz="5600" spc="-1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40013" y="3799133"/>
            <a:ext cx="6911974" cy="1969841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395C5C9-164C-46B3-A87E-7660D39D3106}" type="datetime2">
              <a:rPr lang="en-US" smtClean="0"/>
              <a:t>Friday, August 6,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074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0000" y="2636838"/>
            <a:ext cx="10728325" cy="31321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5B75179A-1E2B-41AB-B400-4F1B4022FAEE}" type="datetime2">
              <a:rPr lang="en-US" smtClean="0"/>
              <a:t>Friday, August 6,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484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40486" y="720000"/>
            <a:ext cx="1477328" cy="5048975"/>
          </a:xfrm>
        </p:spPr>
        <p:txBody>
          <a:bodyPr vert="eaVert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838" y="720000"/>
            <a:ext cx="8929614" cy="5048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5681D0F-6595-4F14-8EF3-954CD87C797B}" type="datetime2">
              <a:rPr lang="en-US" smtClean="0"/>
              <a:t>Friday, August 6,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377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2541600"/>
            <a:ext cx="10728325" cy="3227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4DDCFF8A-AAF8-4A12-8A91-9CA0EAF6CBB9}" type="datetime2">
              <a:rPr lang="en-US" smtClean="0"/>
              <a:t>Friday, August 6,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757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6" cy="2879724"/>
          </a:xfrm>
        </p:spPr>
        <p:txBody>
          <a:bodyPr anchor="b">
            <a:normAutofit/>
          </a:bodyPr>
          <a:lstStyle>
            <a:lvl1pPr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910" y="3858924"/>
            <a:ext cx="10728326" cy="1919076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ABCC25C3-021A-4B0B-8F70-0C181FE1CF45}" type="datetime2">
              <a:rPr lang="en-US" smtClean="0"/>
              <a:t>Friday, August 6,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809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8400" y="2541600"/>
            <a:ext cx="5003801" cy="3234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C23D88D-8CEC-4ED9-A53B-5596187D9A16}" type="datetime2">
              <a:rPr lang="en-US" smtClean="0"/>
              <a:t>Friday, August 6,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913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5" cy="673005"/>
          </a:xfrm>
        </p:spPr>
        <p:txBody>
          <a:bodyPr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1840698"/>
            <a:ext cx="5015638" cy="565796"/>
          </a:xfrm>
        </p:spPr>
        <p:txBody>
          <a:bodyPr wrap="square"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000" y="2541600"/>
            <a:ext cx="5003801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400" y="1840698"/>
            <a:ext cx="5015638" cy="565796"/>
          </a:xfrm>
        </p:spPr>
        <p:txBody>
          <a:bodyPr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4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D2CCD382-DFDA-4722-A27A-59C21AD112F2}" type="datetime2">
              <a:rPr lang="en-US" smtClean="0"/>
              <a:t>Friday, August 6, 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324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2F2A30D-1C09-413F-AAB1-38F366000715}" type="datetime2">
              <a:rPr lang="en-US" smtClean="0"/>
              <a:t>Friday, August 6, 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998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6DB82B9C-D65E-4F64-95C3-B10F3B00F0D9}" type="datetime2">
              <a:rPr lang="en-US" smtClean="0"/>
              <a:t>Friday, August 6, 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294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107463" cy="1477328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8188" y="584662"/>
            <a:ext cx="6911974" cy="518431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4800"/>
            </a:lvl1pPr>
            <a:lvl2pPr marL="914400" indent="-457200">
              <a:buFont typeface="Arial" panose="020B0604020202020204" pitchFamily="34" charset="0"/>
              <a:buChar char="•"/>
              <a:defRPr sz="2000"/>
            </a:lvl2pPr>
            <a:lvl3pPr marL="1257300" indent="-342900">
              <a:buFont typeface="Arial" panose="020B0604020202020204" pitchFamily="34" charset="0"/>
              <a:buChar char="•"/>
              <a:defRPr sz="2000"/>
            </a:lvl3pPr>
            <a:lvl4pPr marL="1714500" indent="-342900">
              <a:buFont typeface="Arial" panose="020B0604020202020204" pitchFamily="34" charset="0"/>
              <a:buChar char="•"/>
              <a:defRPr sz="2000"/>
            </a:lvl4pPr>
            <a:lvl5pPr marL="2171700" indent="-342900">
              <a:buFont typeface="Arial" panose="020B0604020202020204" pitchFamily="34" charset="0"/>
              <a:buChar char="•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107463" cy="32318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B7F5FDCC-6AAC-4A08-B9E0-3793AB5E64C3}" type="datetime2">
              <a:rPr lang="en-US" smtClean="0"/>
              <a:t>Friday, August 6,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123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095626" cy="14760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8188" y="728664"/>
            <a:ext cx="6923812" cy="504031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095625" cy="3232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349FE94D-439C-40F1-900E-BC07940E3988}" type="datetime2">
              <a:rPr lang="en-US" smtClean="0"/>
              <a:t>Friday, August 6,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028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646535-AEF6-4883-A4F9-EEC1F8B4319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147732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2541600"/>
            <a:ext cx="10728325" cy="32273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l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8DEA2CF1-0EB2-4673-802D-3371233E4A77}" type="datetime2">
              <a:rPr lang="en-US" smtClean="0"/>
              <a:t>Friday, August 6,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ct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4002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8" r:id="rId6"/>
    <p:sldLayoutId id="2147483693" r:id="rId7"/>
    <p:sldLayoutId id="2147483694" r:id="rId8"/>
    <p:sldLayoutId id="2147483695" r:id="rId9"/>
    <p:sldLayoutId id="2147483697" r:id="rId10"/>
    <p:sldLayoutId id="2147483696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1F4D251-B7D8-402D-950A-F9D15396E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43B016-DA1E-784D-AAC4-70AA417B45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0000" y="728663"/>
            <a:ext cx="5015638" cy="2795737"/>
          </a:xfrm>
        </p:spPr>
        <p:txBody>
          <a:bodyPr>
            <a:normAutofit/>
          </a:bodyPr>
          <a:lstStyle/>
          <a:p>
            <a:r>
              <a:rPr lang="en-US" dirty="0"/>
              <a:t>NEO4J With Python</a:t>
            </a:r>
            <a:br>
              <a:rPr lang="en-US" dirty="0"/>
            </a:br>
            <a:r>
              <a:rPr lang="en-US" dirty="0"/>
              <a:t>Tutorial 105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A51F1A-F361-A24A-A7AB-F396C96D15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80000" y="3830399"/>
            <a:ext cx="5015638" cy="2298938"/>
          </a:xfrm>
        </p:spPr>
        <p:txBody>
          <a:bodyPr>
            <a:normAutofit/>
          </a:bodyPr>
          <a:lstStyle/>
          <a:p>
            <a:r>
              <a:rPr lang="en-US" dirty="0"/>
              <a:t>Rest Endpoint Using </a:t>
            </a:r>
            <a:r>
              <a:rPr lang="en-US" dirty="0" err="1"/>
              <a:t>FastAPI</a:t>
            </a:r>
            <a:r>
              <a:rPr lang="en-US" dirty="0"/>
              <a:t> &amp; Neo4j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82EC72-39DC-41BA-9B54-304DDC7228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022" r="25654" b="2"/>
          <a:stretch/>
        </p:blipFill>
        <p:spPr>
          <a:xfrm>
            <a:off x="1" y="10"/>
            <a:ext cx="5662934" cy="6857990"/>
          </a:xfrm>
          <a:custGeom>
            <a:avLst/>
            <a:gdLst/>
            <a:ahLst/>
            <a:cxnLst/>
            <a:rect l="l" t="t" r="r" b="b"/>
            <a:pathLst>
              <a:path w="5662934" h="6858000">
                <a:moveTo>
                  <a:pt x="0" y="0"/>
                </a:moveTo>
                <a:lnTo>
                  <a:pt x="5064602" y="0"/>
                </a:lnTo>
                <a:lnTo>
                  <a:pt x="4889880" y="279455"/>
                </a:lnTo>
                <a:cubicBezTo>
                  <a:pt x="4472355" y="1021447"/>
                  <a:pt x="4263593" y="1948936"/>
                  <a:pt x="4263593" y="3061922"/>
                </a:cubicBezTo>
                <a:cubicBezTo>
                  <a:pt x="4263593" y="3516203"/>
                  <a:pt x="4324186" y="3970483"/>
                  <a:pt x="4445372" y="4515619"/>
                </a:cubicBezTo>
                <a:cubicBezTo>
                  <a:pt x="4596855" y="5030470"/>
                  <a:pt x="4748338" y="5515036"/>
                  <a:pt x="4990710" y="5969316"/>
                </a:cubicBezTo>
                <a:cubicBezTo>
                  <a:pt x="5172489" y="6275955"/>
                  <a:pt x="5371310" y="6544265"/>
                  <a:pt x="5583977" y="6777438"/>
                </a:cubicBezTo>
                <a:lnTo>
                  <a:pt x="566293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Freeform 10">
            <a:extLst>
              <a:ext uri="{FF2B5EF4-FFF2-40B4-BE49-F238E27FC236}">
                <a16:creationId xmlns:a16="http://schemas.microsoft.com/office/drawing/2014/main" id="{E67870A8-BE17-461C-AD58-035AD7FA0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7291575">
            <a:off x="3479502" y="491434"/>
            <a:ext cx="2397877" cy="2244442"/>
          </a:xfrm>
          <a:custGeom>
            <a:avLst/>
            <a:gdLst>
              <a:gd name="T0" fmla="*/ 43 w 250"/>
              <a:gd name="T1" fmla="*/ 167 h 234"/>
              <a:gd name="T2" fmla="*/ 70 w 250"/>
              <a:gd name="T3" fmla="*/ 133 h 234"/>
              <a:gd name="T4" fmla="*/ 48 w 250"/>
              <a:gd name="T5" fmla="*/ 134 h 234"/>
              <a:gd name="T6" fmla="*/ 19 w 250"/>
              <a:gd name="T7" fmla="*/ 130 h 234"/>
              <a:gd name="T8" fmla="*/ 6 w 250"/>
              <a:gd name="T9" fmla="*/ 123 h 234"/>
              <a:gd name="T10" fmla="*/ 1 w 250"/>
              <a:gd name="T11" fmla="*/ 103 h 234"/>
              <a:gd name="T12" fmla="*/ 11 w 250"/>
              <a:gd name="T13" fmla="*/ 81 h 234"/>
              <a:gd name="T14" fmla="*/ 23 w 250"/>
              <a:gd name="T15" fmla="*/ 76 h 234"/>
              <a:gd name="T16" fmla="*/ 81 w 250"/>
              <a:gd name="T17" fmla="*/ 78 h 234"/>
              <a:gd name="T18" fmla="*/ 65 w 250"/>
              <a:gd name="T19" fmla="*/ 49 h 234"/>
              <a:gd name="T20" fmla="*/ 57 w 250"/>
              <a:gd name="T21" fmla="*/ 27 h 234"/>
              <a:gd name="T22" fmla="*/ 67 w 250"/>
              <a:gd name="T23" fmla="*/ 12 h 234"/>
              <a:gd name="T24" fmla="*/ 85 w 250"/>
              <a:gd name="T25" fmla="*/ 1 h 234"/>
              <a:gd name="T26" fmla="*/ 101 w 250"/>
              <a:gd name="T27" fmla="*/ 8 h 234"/>
              <a:gd name="T28" fmla="*/ 107 w 250"/>
              <a:gd name="T29" fmla="*/ 15 h 234"/>
              <a:gd name="T30" fmla="*/ 120 w 250"/>
              <a:gd name="T31" fmla="*/ 37 h 234"/>
              <a:gd name="T32" fmla="*/ 131 w 250"/>
              <a:gd name="T33" fmla="*/ 60 h 234"/>
              <a:gd name="T34" fmla="*/ 164 w 250"/>
              <a:gd name="T35" fmla="*/ 25 h 234"/>
              <a:gd name="T36" fmla="*/ 187 w 250"/>
              <a:gd name="T37" fmla="*/ 11 h 234"/>
              <a:gd name="T38" fmla="*/ 205 w 250"/>
              <a:gd name="T39" fmla="*/ 19 h 234"/>
              <a:gd name="T40" fmla="*/ 214 w 250"/>
              <a:gd name="T41" fmla="*/ 34 h 234"/>
              <a:gd name="T42" fmla="*/ 203 w 250"/>
              <a:gd name="T43" fmla="*/ 57 h 234"/>
              <a:gd name="T44" fmla="*/ 166 w 250"/>
              <a:gd name="T45" fmla="*/ 100 h 234"/>
              <a:gd name="T46" fmla="*/ 217 w 250"/>
              <a:gd name="T47" fmla="*/ 98 h 234"/>
              <a:gd name="T48" fmla="*/ 244 w 250"/>
              <a:gd name="T49" fmla="*/ 104 h 234"/>
              <a:gd name="T50" fmla="*/ 249 w 250"/>
              <a:gd name="T51" fmla="*/ 115 h 234"/>
              <a:gd name="T52" fmla="*/ 247 w 250"/>
              <a:gd name="T53" fmla="*/ 129 h 234"/>
              <a:gd name="T54" fmla="*/ 245 w 250"/>
              <a:gd name="T55" fmla="*/ 134 h 234"/>
              <a:gd name="T56" fmla="*/ 241 w 250"/>
              <a:gd name="T57" fmla="*/ 141 h 234"/>
              <a:gd name="T58" fmla="*/ 227 w 250"/>
              <a:gd name="T59" fmla="*/ 147 h 234"/>
              <a:gd name="T60" fmla="*/ 187 w 250"/>
              <a:gd name="T61" fmla="*/ 151 h 234"/>
              <a:gd name="T62" fmla="*/ 160 w 250"/>
              <a:gd name="T63" fmla="*/ 148 h 234"/>
              <a:gd name="T64" fmla="*/ 168 w 250"/>
              <a:gd name="T65" fmla="*/ 168 h 234"/>
              <a:gd name="T66" fmla="*/ 176 w 250"/>
              <a:gd name="T67" fmla="*/ 194 h 234"/>
              <a:gd name="T68" fmla="*/ 176 w 250"/>
              <a:gd name="T69" fmla="*/ 211 h 234"/>
              <a:gd name="T70" fmla="*/ 170 w 250"/>
              <a:gd name="T71" fmla="*/ 221 h 234"/>
              <a:gd name="T72" fmla="*/ 156 w 250"/>
              <a:gd name="T73" fmla="*/ 230 h 234"/>
              <a:gd name="T74" fmla="*/ 130 w 250"/>
              <a:gd name="T75" fmla="*/ 226 h 234"/>
              <a:gd name="T76" fmla="*/ 122 w 250"/>
              <a:gd name="T77" fmla="*/ 213 h 234"/>
              <a:gd name="T78" fmla="*/ 110 w 250"/>
              <a:gd name="T79" fmla="*/ 169 h 234"/>
              <a:gd name="T80" fmla="*/ 92 w 250"/>
              <a:gd name="T81" fmla="*/ 192 h 234"/>
              <a:gd name="T82" fmla="*/ 87 w 250"/>
              <a:gd name="T83" fmla="*/ 197 h 234"/>
              <a:gd name="T84" fmla="*/ 84 w 250"/>
              <a:gd name="T85" fmla="*/ 201 h 234"/>
              <a:gd name="T86" fmla="*/ 65 w 250"/>
              <a:gd name="T87" fmla="*/ 212 h 234"/>
              <a:gd name="T88" fmla="*/ 50 w 250"/>
              <a:gd name="T89" fmla="*/ 204 h 234"/>
              <a:gd name="T90" fmla="*/ 44 w 250"/>
              <a:gd name="T91" fmla="*/ 198 h 234"/>
              <a:gd name="T92" fmla="*/ 38 w 250"/>
              <a:gd name="T93" fmla="*/ 185 h 234"/>
              <a:gd name="T94" fmla="*/ 43 w 250"/>
              <a:gd name="T95" fmla="*/ 167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50" h="234">
                <a:moveTo>
                  <a:pt x="43" y="167"/>
                </a:moveTo>
                <a:cubicBezTo>
                  <a:pt x="70" y="133"/>
                  <a:pt x="70" y="133"/>
                  <a:pt x="70" y="133"/>
                </a:cubicBezTo>
                <a:cubicBezTo>
                  <a:pt x="60" y="134"/>
                  <a:pt x="61" y="134"/>
                  <a:pt x="48" y="134"/>
                </a:cubicBezTo>
                <a:cubicBezTo>
                  <a:pt x="34" y="133"/>
                  <a:pt x="24" y="132"/>
                  <a:pt x="19" y="130"/>
                </a:cubicBezTo>
                <a:cubicBezTo>
                  <a:pt x="13" y="128"/>
                  <a:pt x="9" y="126"/>
                  <a:pt x="6" y="123"/>
                </a:cubicBezTo>
                <a:cubicBezTo>
                  <a:pt x="1" y="119"/>
                  <a:pt x="0" y="112"/>
                  <a:pt x="1" y="103"/>
                </a:cubicBezTo>
                <a:cubicBezTo>
                  <a:pt x="2" y="93"/>
                  <a:pt x="6" y="86"/>
                  <a:pt x="11" y="81"/>
                </a:cubicBezTo>
                <a:cubicBezTo>
                  <a:pt x="15" y="77"/>
                  <a:pt x="18" y="76"/>
                  <a:pt x="23" y="76"/>
                </a:cubicBezTo>
                <a:cubicBezTo>
                  <a:pt x="81" y="78"/>
                  <a:pt x="81" y="78"/>
                  <a:pt x="81" y="78"/>
                </a:cubicBezTo>
                <a:cubicBezTo>
                  <a:pt x="65" y="49"/>
                  <a:pt x="65" y="49"/>
                  <a:pt x="65" y="49"/>
                </a:cubicBezTo>
                <a:cubicBezTo>
                  <a:pt x="58" y="40"/>
                  <a:pt x="56" y="33"/>
                  <a:pt x="57" y="27"/>
                </a:cubicBezTo>
                <a:cubicBezTo>
                  <a:pt x="58" y="21"/>
                  <a:pt x="62" y="16"/>
                  <a:pt x="67" y="12"/>
                </a:cubicBezTo>
                <a:cubicBezTo>
                  <a:pt x="74" y="6"/>
                  <a:pt x="80" y="2"/>
                  <a:pt x="85" y="1"/>
                </a:cubicBezTo>
                <a:cubicBezTo>
                  <a:pt x="90" y="0"/>
                  <a:pt x="95" y="2"/>
                  <a:pt x="101" y="8"/>
                </a:cubicBezTo>
                <a:cubicBezTo>
                  <a:pt x="104" y="11"/>
                  <a:pt x="106" y="13"/>
                  <a:pt x="107" y="15"/>
                </a:cubicBezTo>
                <a:cubicBezTo>
                  <a:pt x="110" y="19"/>
                  <a:pt x="112" y="20"/>
                  <a:pt x="120" y="37"/>
                </a:cubicBezTo>
                <a:cubicBezTo>
                  <a:pt x="129" y="55"/>
                  <a:pt x="128" y="51"/>
                  <a:pt x="131" y="60"/>
                </a:cubicBezTo>
                <a:cubicBezTo>
                  <a:pt x="164" y="25"/>
                  <a:pt x="164" y="25"/>
                  <a:pt x="164" y="25"/>
                </a:cubicBezTo>
                <a:cubicBezTo>
                  <a:pt x="173" y="16"/>
                  <a:pt x="180" y="11"/>
                  <a:pt x="187" y="11"/>
                </a:cubicBezTo>
                <a:cubicBezTo>
                  <a:pt x="193" y="10"/>
                  <a:pt x="200" y="13"/>
                  <a:pt x="205" y="19"/>
                </a:cubicBezTo>
                <a:cubicBezTo>
                  <a:pt x="210" y="24"/>
                  <a:pt x="213" y="29"/>
                  <a:pt x="214" y="34"/>
                </a:cubicBezTo>
                <a:cubicBezTo>
                  <a:pt x="214" y="39"/>
                  <a:pt x="211" y="47"/>
                  <a:pt x="203" y="57"/>
                </a:cubicBezTo>
                <a:cubicBezTo>
                  <a:pt x="166" y="100"/>
                  <a:pt x="166" y="100"/>
                  <a:pt x="166" y="100"/>
                </a:cubicBezTo>
                <a:cubicBezTo>
                  <a:pt x="217" y="98"/>
                  <a:pt x="217" y="98"/>
                  <a:pt x="217" y="98"/>
                </a:cubicBezTo>
                <a:cubicBezTo>
                  <a:pt x="229" y="96"/>
                  <a:pt x="238" y="98"/>
                  <a:pt x="244" y="104"/>
                </a:cubicBezTo>
                <a:cubicBezTo>
                  <a:pt x="247" y="107"/>
                  <a:pt x="249" y="111"/>
                  <a:pt x="249" y="115"/>
                </a:cubicBezTo>
                <a:cubicBezTo>
                  <a:pt x="250" y="120"/>
                  <a:pt x="249" y="124"/>
                  <a:pt x="247" y="129"/>
                </a:cubicBezTo>
                <a:cubicBezTo>
                  <a:pt x="247" y="130"/>
                  <a:pt x="246" y="132"/>
                  <a:pt x="245" y="134"/>
                </a:cubicBezTo>
                <a:cubicBezTo>
                  <a:pt x="244" y="137"/>
                  <a:pt x="243" y="140"/>
                  <a:pt x="241" y="141"/>
                </a:cubicBezTo>
                <a:cubicBezTo>
                  <a:pt x="239" y="144"/>
                  <a:pt x="234" y="146"/>
                  <a:pt x="227" y="147"/>
                </a:cubicBezTo>
                <a:cubicBezTo>
                  <a:pt x="221" y="149"/>
                  <a:pt x="207" y="150"/>
                  <a:pt x="187" y="151"/>
                </a:cubicBezTo>
                <a:cubicBezTo>
                  <a:pt x="175" y="152"/>
                  <a:pt x="161" y="148"/>
                  <a:pt x="160" y="148"/>
                </a:cubicBezTo>
                <a:cubicBezTo>
                  <a:pt x="161" y="151"/>
                  <a:pt x="165" y="161"/>
                  <a:pt x="168" y="168"/>
                </a:cubicBezTo>
                <a:cubicBezTo>
                  <a:pt x="168" y="171"/>
                  <a:pt x="173" y="181"/>
                  <a:pt x="176" y="194"/>
                </a:cubicBezTo>
                <a:cubicBezTo>
                  <a:pt x="179" y="206"/>
                  <a:pt x="176" y="203"/>
                  <a:pt x="176" y="211"/>
                </a:cubicBezTo>
                <a:cubicBezTo>
                  <a:pt x="176" y="214"/>
                  <a:pt x="174" y="217"/>
                  <a:pt x="170" y="221"/>
                </a:cubicBezTo>
                <a:cubicBezTo>
                  <a:pt x="166" y="226"/>
                  <a:pt x="161" y="228"/>
                  <a:pt x="156" y="230"/>
                </a:cubicBezTo>
                <a:cubicBezTo>
                  <a:pt x="147" y="234"/>
                  <a:pt x="137" y="233"/>
                  <a:pt x="130" y="226"/>
                </a:cubicBezTo>
                <a:cubicBezTo>
                  <a:pt x="127" y="223"/>
                  <a:pt x="125" y="219"/>
                  <a:pt x="122" y="213"/>
                </a:cubicBezTo>
                <a:cubicBezTo>
                  <a:pt x="118" y="188"/>
                  <a:pt x="117" y="189"/>
                  <a:pt x="110" y="169"/>
                </a:cubicBezTo>
                <a:cubicBezTo>
                  <a:pt x="92" y="192"/>
                  <a:pt x="92" y="192"/>
                  <a:pt x="92" y="192"/>
                </a:cubicBezTo>
                <a:cubicBezTo>
                  <a:pt x="90" y="193"/>
                  <a:pt x="88" y="195"/>
                  <a:pt x="87" y="197"/>
                </a:cubicBezTo>
                <a:cubicBezTo>
                  <a:pt x="86" y="198"/>
                  <a:pt x="85" y="200"/>
                  <a:pt x="84" y="201"/>
                </a:cubicBezTo>
                <a:cubicBezTo>
                  <a:pt x="76" y="209"/>
                  <a:pt x="70" y="212"/>
                  <a:pt x="65" y="212"/>
                </a:cubicBezTo>
                <a:cubicBezTo>
                  <a:pt x="60" y="211"/>
                  <a:pt x="55" y="209"/>
                  <a:pt x="50" y="204"/>
                </a:cubicBezTo>
                <a:cubicBezTo>
                  <a:pt x="50" y="203"/>
                  <a:pt x="48" y="202"/>
                  <a:pt x="44" y="198"/>
                </a:cubicBezTo>
                <a:cubicBezTo>
                  <a:pt x="41" y="195"/>
                  <a:pt x="39" y="191"/>
                  <a:pt x="38" y="185"/>
                </a:cubicBezTo>
                <a:cubicBezTo>
                  <a:pt x="37" y="179"/>
                  <a:pt x="39" y="173"/>
                  <a:pt x="43" y="16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128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9E122-AA13-FD4C-9FFB-6C470282A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Pre-requisite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2F0F6-A317-1241-9889-2C86B522BC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&gt;3.6</a:t>
            </a:r>
          </a:p>
          <a:p>
            <a:r>
              <a:rPr lang="en-US" dirty="0"/>
              <a:t>Install </a:t>
            </a:r>
            <a:r>
              <a:rPr lang="en-US" dirty="0" err="1"/>
              <a:t>fastapi</a:t>
            </a:r>
            <a:endParaRPr lang="en-US" dirty="0"/>
          </a:p>
          <a:p>
            <a:r>
              <a:rPr lang="en-US" dirty="0"/>
              <a:t>Install </a:t>
            </a:r>
            <a:r>
              <a:rPr lang="en-US" dirty="0" err="1"/>
              <a:t>uvicorn</a:t>
            </a:r>
            <a:r>
              <a:rPr lang="en-US" dirty="0"/>
              <a:t> </a:t>
            </a:r>
          </a:p>
          <a:p>
            <a:r>
              <a:rPr lang="en-US" dirty="0"/>
              <a:t>Install neo4j python driver</a:t>
            </a:r>
          </a:p>
        </p:txBody>
      </p:sp>
    </p:spTree>
    <p:extLst>
      <p:ext uri="{BB962C8B-B14F-4D97-AF65-F5344CB8AC3E}">
        <p14:creationId xmlns:p14="http://schemas.microsoft.com/office/powerpoint/2010/main" val="4177896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950CAB9-F0AE-414E-805C-776919054E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27C80BC-190C-4813-9BAE-C4B56C5C7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5E1F3C-489C-E746-8E1E-9B0498FB4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1"/>
            <a:ext cx="3095626" cy="1477328"/>
          </a:xfrm>
        </p:spPr>
        <p:txBody>
          <a:bodyPr>
            <a:normAutofit/>
          </a:bodyPr>
          <a:lstStyle/>
          <a:p>
            <a:r>
              <a:rPr lang="en-US" dirty="0"/>
              <a:t>Simple Rest Endpoint Using </a:t>
            </a:r>
            <a:r>
              <a:rPr lang="en-US" dirty="0" err="1"/>
              <a:t>FastAPI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D7897A2-D388-4AC1-972F-74C117F47B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8188" y="633600"/>
            <a:ext cx="6900137" cy="1282513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65EED0-FD6D-4546-ABD6-07661A5275E0}"/>
              </a:ext>
            </a:extLst>
          </p:cNvPr>
          <p:cNvSpPr txBox="1"/>
          <p:nvPr/>
        </p:nvSpPr>
        <p:spPr>
          <a:xfrm>
            <a:off x="514350" y="2549713"/>
            <a:ext cx="8723285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@</a:t>
            </a:r>
            <a:r>
              <a:rPr lang="en-IN" dirty="0" err="1"/>
              <a:t>app.get</a:t>
            </a:r>
            <a:r>
              <a:rPr lang="en-IN" dirty="0"/>
              <a:t>("/count")</a:t>
            </a:r>
          </a:p>
          <a:p>
            <a:r>
              <a:rPr lang="en-IN" dirty="0"/>
              <a:t>def </a:t>
            </a:r>
            <a:r>
              <a:rPr lang="en-IN" dirty="0" err="1"/>
              <a:t>countnode</a:t>
            </a:r>
            <a:r>
              <a:rPr lang="en-IN" dirty="0"/>
              <a:t>(label):</a:t>
            </a:r>
          </a:p>
          <a:p>
            <a:r>
              <a:rPr lang="en-IN" dirty="0"/>
              <a:t>driver_neo4j=connection()</a:t>
            </a:r>
          </a:p>
          <a:p>
            <a:r>
              <a:rPr lang="en-IN" dirty="0"/>
              <a:t>session=driver_neo4j.session()</a:t>
            </a:r>
          </a:p>
          <a:p>
            <a:r>
              <a:rPr lang="en-IN" dirty="0"/>
              <a:t>q1="""</a:t>
            </a:r>
          </a:p>
          <a:p>
            <a:r>
              <a:rPr lang="en-IN" dirty="0"/>
              <a:t>match(n) where labels(n) in [[$a]] return </a:t>
            </a:r>
            <a:r>
              <a:rPr lang="en-IN" dirty="0" err="1"/>
              <a:t>n.Name</a:t>
            </a:r>
            <a:r>
              <a:rPr lang="en-IN" dirty="0"/>
              <a:t> as name ,count(n) as count</a:t>
            </a:r>
          </a:p>
          <a:p>
            <a:r>
              <a:rPr lang="en-IN" dirty="0"/>
              <a:t>"""</a:t>
            </a:r>
          </a:p>
          <a:p>
            <a:r>
              <a:rPr lang="en-IN" dirty="0"/>
              <a:t>x={"</a:t>
            </a:r>
            <a:r>
              <a:rPr lang="en-IN" dirty="0" err="1"/>
              <a:t>a":label</a:t>
            </a:r>
            <a:r>
              <a:rPr lang="en-IN" dirty="0"/>
              <a:t>}</a:t>
            </a:r>
          </a:p>
          <a:p>
            <a:r>
              <a:rPr lang="en-IN" dirty="0"/>
              <a:t>results=</a:t>
            </a:r>
            <a:r>
              <a:rPr lang="en-IN" dirty="0" err="1"/>
              <a:t>session.run</a:t>
            </a:r>
            <a:r>
              <a:rPr lang="en-IN" dirty="0"/>
              <a:t>(q1,x)</a:t>
            </a:r>
          </a:p>
          <a:p>
            <a:r>
              <a:rPr lang="en-IN" dirty="0"/>
              <a:t>return {"response":[{"</a:t>
            </a:r>
            <a:r>
              <a:rPr lang="en-IN" dirty="0" err="1"/>
              <a:t>Name":row</a:t>
            </a:r>
            <a:r>
              <a:rPr lang="en-IN" dirty="0"/>
              <a:t>["name"],"</a:t>
            </a:r>
            <a:r>
              <a:rPr lang="en-IN" dirty="0" err="1"/>
              <a:t>Count":row</a:t>
            </a:r>
            <a:r>
              <a:rPr lang="en-IN" dirty="0"/>
              <a:t>["count"]}for row in results]}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555469"/>
      </p:ext>
    </p:extLst>
  </p:cSld>
  <p:clrMapOvr>
    <a:masterClrMapping/>
  </p:clrMapOvr>
</p:sld>
</file>

<file path=ppt/theme/theme1.xml><?xml version="1.0" encoding="utf-8"?>
<a:theme xmlns:a="http://schemas.openxmlformats.org/drawingml/2006/main" name="BlobVTI">
  <a:themeElements>
    <a:clrScheme name="AnalogousFromDarkSeedLeftStep">
      <a:dk1>
        <a:srgbClr val="000000"/>
      </a:dk1>
      <a:lt1>
        <a:srgbClr val="FFFFFF"/>
      </a:lt1>
      <a:dk2>
        <a:srgbClr val="361E1E"/>
      </a:dk2>
      <a:lt2>
        <a:srgbClr val="E2E5E8"/>
      </a:lt2>
      <a:accent1>
        <a:srgbClr val="C98447"/>
      </a:accent1>
      <a:accent2>
        <a:srgbClr val="B73C35"/>
      </a:accent2>
      <a:accent3>
        <a:srgbClr val="C94776"/>
      </a:accent3>
      <a:accent4>
        <a:srgbClr val="B7359B"/>
      </a:accent4>
      <a:accent5>
        <a:srgbClr val="AF47C9"/>
      </a:accent5>
      <a:accent6>
        <a:srgbClr val="6735B7"/>
      </a:accent6>
      <a:hlink>
        <a:srgbClr val="BB3FBF"/>
      </a:hlink>
      <a:folHlink>
        <a:srgbClr val="7F7F7F"/>
      </a:folHlink>
    </a:clrScheme>
    <a:fontScheme name="Blob">
      <a:majorFont>
        <a:latin typeface="Sagona Book"/>
        <a:ea typeface=""/>
        <a:cs typeface=""/>
      </a:majorFont>
      <a:minorFont>
        <a:latin typeface="Avenir Next LT Pr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bVTI" id="{06D3AACF-B619-4265-899F-5E2FB3A445D5}" vid="{F5918863-BA1A-4735-81A8-3E7BFBDA847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694</TotalTime>
  <Words>121</Words>
  <Application>Microsoft Macintosh PowerPoint</Application>
  <PresentationFormat>Widescreen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Avenir Next LT Pro</vt:lpstr>
      <vt:lpstr>Sagona Book</vt:lpstr>
      <vt:lpstr>The Hand Extrablack</vt:lpstr>
      <vt:lpstr>BlobVTI</vt:lpstr>
      <vt:lpstr>NEO4J With Python Tutorial 105</vt:lpstr>
      <vt:lpstr>Pre-requisite</vt:lpstr>
      <vt:lpstr>Simple Rest Endpoint Using FastAPI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NEO4J With Python Tutorial 104</dc:title>
  <dc:creator>roni das</dc:creator>
  <cp:lastModifiedBy>roni das</cp:lastModifiedBy>
  <cp:revision>5</cp:revision>
  <dcterms:created xsi:type="dcterms:W3CDTF">2021-06-27T15:30:26Z</dcterms:created>
  <dcterms:modified xsi:type="dcterms:W3CDTF">2021-08-06T18:52:24Z</dcterms:modified>
</cp:coreProperties>
</file>