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
  </p:notesMasterIdLst>
  <p:sldIdLst>
    <p:sldId id="256" r:id="rId2"/>
    <p:sldId id="259" r:id="rId3"/>
    <p:sldId id="261"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4744" autoAdjust="0"/>
  </p:normalViewPr>
  <p:slideViewPr>
    <p:cSldViewPr snapToGrid="0">
      <p:cViewPr varScale="1">
        <p:scale>
          <a:sx n="119" d="100"/>
          <a:sy n="119" d="100"/>
        </p:scale>
        <p:origin x="560"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43205-43E7-E049-B29B-950CFDF09646}"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7D654-62B0-4E4A-8889-DA6377365BA9}" type="slidenum">
              <a:rPr lang="en-US" smtClean="0"/>
              <a:t>‹#›</a:t>
            </a:fld>
            <a:endParaRPr lang="en-US"/>
          </a:p>
        </p:txBody>
      </p:sp>
    </p:spTree>
    <p:extLst>
      <p:ext uri="{BB962C8B-B14F-4D97-AF65-F5344CB8AC3E}">
        <p14:creationId xmlns:p14="http://schemas.microsoft.com/office/powerpoint/2010/main" val="113167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7D654-62B0-4E4A-8889-DA6377365BA9}" type="slidenum">
              <a:rPr lang="en-US" smtClean="0"/>
              <a:t>1</a:t>
            </a:fld>
            <a:endParaRPr lang="en-US"/>
          </a:p>
        </p:txBody>
      </p:sp>
    </p:spTree>
    <p:extLst>
      <p:ext uri="{BB962C8B-B14F-4D97-AF65-F5344CB8AC3E}">
        <p14:creationId xmlns:p14="http://schemas.microsoft.com/office/powerpoint/2010/main" val="190914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12/8/24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12/8/24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ustpaste.it/fdyw8" TargetMode="External"/><Relationship Id="rId2" Type="http://schemas.openxmlformats.org/officeDocument/2006/relationships/hyperlink" Target="https://justpaste.it/g250i" TargetMode="External"/><Relationship Id="rId1" Type="http://schemas.openxmlformats.org/officeDocument/2006/relationships/slideLayout" Target="../slideLayouts/slideLayout2.xml"/><Relationship Id="rId4" Type="http://schemas.openxmlformats.org/officeDocument/2006/relationships/hyperlink" Target="https://justpaste.it/gc4qj"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a16="http://schemas.microsoft.com/office/drawing/2014/main" id="{E070731E-EBD1-ADE7-517B-33DC09A0A4B3}"/>
              </a:ext>
            </a:extLst>
          </p:cNvPr>
          <p:cNvPicPr>
            <a:picLocks noChangeAspect="1"/>
          </p:cNvPicPr>
          <p:nvPr/>
        </p:nvPicPr>
        <p:blipFill rotWithShape="1">
          <a:blip r:embed="rId3"/>
          <a:srcRect t="14644" b="1086"/>
          <a:stretch/>
        </p:blipFill>
        <p:spPr>
          <a:xfrm>
            <a:off x="20" y="-95002"/>
            <a:ext cx="12191980" cy="6857989"/>
          </a:xfrm>
          <a:prstGeom prst="rect">
            <a:avLst/>
          </a:prstGeom>
        </p:spPr>
      </p:pic>
      <p:sp>
        <p:nvSpPr>
          <p:cNvPr id="19"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LLAMAINDEX complete tutorial for beginners</a:t>
            </a:r>
          </a:p>
        </p:txBody>
      </p:sp>
      <p:sp>
        <p:nvSpPr>
          <p:cNvPr id="3" name="Subtitle 2">
            <a:extLst>
              <a:ext uri="{FF2B5EF4-FFF2-40B4-BE49-F238E27FC236}">
                <a16:creationId xmlns:a16="http://schemas.microsoft.com/office/drawing/2014/main" id="{5DF50B34-7F53-0159-29A9-7A7B2D0BB12D}"/>
              </a:ext>
            </a:extLst>
          </p:cNvPr>
          <p:cNvSpPr>
            <a:spLocks noGrp="1"/>
          </p:cNvSpPr>
          <p:nvPr>
            <p:ph type="subTitle" idx="1"/>
          </p:nvPr>
        </p:nvSpPr>
        <p:spPr>
          <a:xfrm>
            <a:off x="7053944" y="4147457"/>
            <a:ext cx="4704164" cy="2414033"/>
          </a:xfrm>
        </p:spPr>
        <p:txBody>
          <a:bodyPr>
            <a:noAutofit/>
          </a:bodyPr>
          <a:lstStyle/>
          <a:p>
            <a:pPr lvl="1"/>
            <a:r>
              <a:rPr lang="en-US" sz="3200" b="1" dirty="0">
                <a:solidFill>
                  <a:schemeClr val="accent3"/>
                </a:solidFill>
              </a:rPr>
              <a:t>	Rag for every field support Engineer using </a:t>
            </a:r>
            <a:r>
              <a:rPr lang="en-US" sz="3200" b="1" dirty="0" err="1">
                <a:solidFill>
                  <a:schemeClr val="accent3"/>
                </a:solidFill>
              </a:rPr>
              <a:t>LlamaIndex</a:t>
            </a:r>
            <a:endParaRPr lang="en-US" sz="3200" b="1" dirty="0">
              <a:solidFill>
                <a:schemeClr val="accent3"/>
              </a:solidFill>
            </a:endParaRPr>
          </a:p>
          <a:p>
            <a:pPr lvl="1"/>
            <a:r>
              <a:rPr lang="en-US" sz="3200" b="1" dirty="0">
                <a:solidFill>
                  <a:schemeClr val="accent3"/>
                </a:solidFill>
              </a:rPr>
              <a:t>TUTORIAL : 41</a:t>
            </a:r>
          </a:p>
        </p:txBody>
      </p:sp>
      <p:grpSp>
        <p:nvGrpSpPr>
          <p:cNvPr id="20"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a16="http://schemas.microsoft.com/office/drawing/2014/main" id="{EC1B70AB-4AF2-8081-F252-DC8953E87874}"/>
              </a:ext>
            </a:extLst>
          </p:cNvPr>
          <p:cNvPicPr>
            <a:picLocks noChangeAspect="1"/>
          </p:cNvPicPr>
          <p:nvPr/>
        </p:nvPicPr>
        <p:blipFill>
          <a:blip r:embed="rId4"/>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F2DB-3BC9-D6D2-FC38-69E244611C50}"/>
              </a:ext>
            </a:extLst>
          </p:cNvPr>
          <p:cNvSpPr>
            <a:spLocks noGrp="1"/>
          </p:cNvSpPr>
          <p:nvPr>
            <p:ph type="title"/>
          </p:nvPr>
        </p:nvSpPr>
        <p:spPr/>
        <p:txBody>
          <a:bodyPr/>
          <a:lstStyle/>
          <a:p>
            <a:r>
              <a:rPr lang="en-US" dirty="0"/>
              <a:t>Pre-requisite</a:t>
            </a:r>
          </a:p>
        </p:txBody>
      </p:sp>
      <p:sp>
        <p:nvSpPr>
          <p:cNvPr id="3" name="Content Placeholder 2">
            <a:extLst>
              <a:ext uri="{FF2B5EF4-FFF2-40B4-BE49-F238E27FC236}">
                <a16:creationId xmlns:a16="http://schemas.microsoft.com/office/drawing/2014/main" id="{6A22530F-C80F-9753-2D61-ABE2FF629ED9}"/>
              </a:ext>
            </a:extLst>
          </p:cNvPr>
          <p:cNvSpPr>
            <a:spLocks noGrp="1"/>
          </p:cNvSpPr>
          <p:nvPr>
            <p:ph idx="1"/>
          </p:nvPr>
        </p:nvSpPr>
        <p:spPr/>
        <p:txBody>
          <a:bodyPr/>
          <a:lstStyle/>
          <a:p>
            <a:r>
              <a:rPr lang="en-US" dirty="0"/>
              <a:t> pip install llama-index-readers-remote </a:t>
            </a:r>
          </a:p>
        </p:txBody>
      </p:sp>
    </p:spTree>
    <p:extLst>
      <p:ext uri="{BB962C8B-B14F-4D97-AF65-F5344CB8AC3E}">
        <p14:creationId xmlns:p14="http://schemas.microsoft.com/office/powerpoint/2010/main" val="275278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3C45-56B4-0809-BFE1-BEBC9383A850}"/>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922F76A0-6646-B85C-4710-A30BB739017C}"/>
              </a:ext>
            </a:extLst>
          </p:cNvPr>
          <p:cNvSpPr>
            <a:spLocks noGrp="1"/>
          </p:cNvSpPr>
          <p:nvPr>
            <p:ph idx="1"/>
          </p:nvPr>
        </p:nvSpPr>
        <p:spPr/>
        <p:txBody>
          <a:bodyPr/>
          <a:lstStyle/>
          <a:p>
            <a:r>
              <a:rPr lang="en-IN" dirty="0"/>
              <a:t>Roni, a support engineer from </a:t>
            </a:r>
            <a:r>
              <a:rPr lang="en-IN" b="1" dirty="0"/>
              <a:t>Total Technology</a:t>
            </a:r>
            <a:r>
              <a:rPr lang="en-IN" dirty="0"/>
              <a:t>, was called to a client location to perform a health check on a system that his company had installed. During the inspection, Roni discovered that three components, namely </a:t>
            </a:r>
            <a:r>
              <a:rPr lang="en-IN" b="1" dirty="0" err="1"/>
              <a:t>IntelliCore</a:t>
            </a:r>
            <a:r>
              <a:rPr lang="en-IN" b="1" dirty="0"/>
              <a:t> 5000</a:t>
            </a:r>
            <a:r>
              <a:rPr lang="en-IN" dirty="0"/>
              <a:t>, </a:t>
            </a:r>
            <a:r>
              <a:rPr lang="en-IN" b="1" dirty="0" err="1"/>
              <a:t>SmartSync</a:t>
            </a:r>
            <a:r>
              <a:rPr lang="en-IN" b="1" dirty="0"/>
              <a:t> Edge</a:t>
            </a:r>
            <a:r>
              <a:rPr lang="en-IN" dirty="0"/>
              <a:t>, and </a:t>
            </a:r>
            <a:r>
              <a:rPr lang="en-IN" b="1" dirty="0" err="1"/>
              <a:t>GridSense</a:t>
            </a:r>
            <a:r>
              <a:rPr lang="en-IN" b="1" dirty="0"/>
              <a:t> IoT Hub</a:t>
            </a:r>
            <a:r>
              <a:rPr lang="en-IN" dirty="0"/>
              <a:t>, were experiencing issues. These components were products from three different companies, and Roni had no prior experience with them. Additionally, waiting for support from the manufacturers would take too long, making the situation quite challenging.</a:t>
            </a:r>
          </a:p>
          <a:p>
            <a:r>
              <a:rPr lang="en-IN" dirty="0"/>
              <a:t>To resolve this, Roni’s company, </a:t>
            </a:r>
            <a:r>
              <a:rPr lang="en-IN" b="1" dirty="0"/>
              <a:t>Total Technology</a:t>
            </a:r>
            <a:r>
              <a:rPr lang="en-IN" dirty="0"/>
              <a:t>, had developed a </a:t>
            </a:r>
            <a:r>
              <a:rPr lang="en-IN" b="1" dirty="0"/>
              <a:t>RAG support guide</a:t>
            </a:r>
            <a:r>
              <a:rPr lang="en-IN" dirty="0"/>
              <a:t> based on the support manuals for the three products. The RAG guide provided clear troubleshooting steps, prioritized by severity, and allowed Roni to quickly assess and address the issues</a:t>
            </a:r>
          </a:p>
          <a:p>
            <a:endParaRPr lang="en-US" dirty="0"/>
          </a:p>
        </p:txBody>
      </p:sp>
    </p:spTree>
    <p:extLst>
      <p:ext uri="{BB962C8B-B14F-4D97-AF65-F5344CB8AC3E}">
        <p14:creationId xmlns:p14="http://schemas.microsoft.com/office/powerpoint/2010/main" val="238973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A718-A597-35C3-EE7C-35DFF790E50A}"/>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DB486DA-C65C-25A8-2B87-C6C4A3CAC6E4}"/>
              </a:ext>
            </a:extLst>
          </p:cNvPr>
          <p:cNvSpPr>
            <a:spLocks noGrp="1"/>
          </p:cNvSpPr>
          <p:nvPr>
            <p:ph idx="1"/>
          </p:nvPr>
        </p:nvSpPr>
        <p:spPr/>
        <p:txBody>
          <a:bodyPr/>
          <a:lstStyle/>
          <a:p>
            <a:r>
              <a:rPr lang="en-US" dirty="0">
                <a:hlinkClick r:id="rId2"/>
              </a:rPr>
              <a:t>https://justpaste.it/g250i</a:t>
            </a:r>
            <a:endParaRPr lang="en-US" dirty="0"/>
          </a:p>
          <a:p>
            <a:r>
              <a:rPr lang="en-US" dirty="0">
                <a:hlinkClick r:id="rId3"/>
              </a:rPr>
              <a:t>https://justpaste.it/fdyw8</a:t>
            </a:r>
            <a:r>
              <a:rPr lang="en-US" dirty="0"/>
              <a:t> </a:t>
            </a:r>
          </a:p>
          <a:p>
            <a:r>
              <a:rPr lang="en-US" dirty="0">
                <a:hlinkClick r:id="rId4"/>
              </a:rPr>
              <a:t>https://justpaste.it/gc4qj</a:t>
            </a:r>
            <a:endParaRPr lang="en-US" dirty="0"/>
          </a:p>
          <a:p>
            <a:endParaRPr lang="en-US" dirty="0"/>
          </a:p>
          <a:p>
            <a:endParaRPr lang="en-US" dirty="0"/>
          </a:p>
          <a:p>
            <a:r>
              <a:rPr lang="en-IN" sz="1800" b="1" i="0" dirty="0" err="1">
                <a:solidFill>
                  <a:srgbClr val="212529"/>
                </a:solidFill>
                <a:effectLst/>
                <a:latin typeface="Helvetica Neue" panose="02000503000000020004" pitchFamily="2" charset="0"/>
              </a:rPr>
              <a:t>IntelliCore</a:t>
            </a:r>
            <a:r>
              <a:rPr lang="en-IN" sz="1800" b="1" i="0" dirty="0">
                <a:solidFill>
                  <a:srgbClr val="212529"/>
                </a:solidFill>
                <a:effectLst/>
                <a:latin typeface="Helvetica Neue" panose="02000503000000020004" pitchFamily="2" charset="0"/>
              </a:rPr>
              <a:t> 5000</a:t>
            </a:r>
            <a:endParaRPr lang="en-IN" sz="1800" b="0" i="0" dirty="0">
              <a:solidFill>
                <a:srgbClr val="212529"/>
              </a:solidFill>
              <a:effectLst/>
              <a:latin typeface="Helvetica Neue" panose="02000503000000020004" pitchFamily="2" charset="0"/>
            </a:endParaRPr>
          </a:p>
          <a:p>
            <a:r>
              <a:rPr lang="en-IN" sz="1800" b="1" i="0" dirty="0" err="1">
                <a:solidFill>
                  <a:srgbClr val="212529"/>
                </a:solidFill>
                <a:effectLst/>
                <a:latin typeface="Helvetica Neue" panose="02000503000000020004" pitchFamily="2" charset="0"/>
              </a:rPr>
              <a:t>SmartSync</a:t>
            </a:r>
            <a:r>
              <a:rPr lang="en-IN" sz="1800" b="1" i="0" dirty="0">
                <a:solidFill>
                  <a:srgbClr val="212529"/>
                </a:solidFill>
                <a:effectLst/>
                <a:latin typeface="Helvetica Neue" panose="02000503000000020004" pitchFamily="2" charset="0"/>
              </a:rPr>
              <a:t> Edge</a:t>
            </a:r>
          </a:p>
          <a:p>
            <a:r>
              <a:rPr lang="en-IN" b="1" dirty="0" err="1"/>
              <a:t>GridSense</a:t>
            </a:r>
            <a:r>
              <a:rPr lang="en-IN" b="1" dirty="0"/>
              <a:t> IoT Hub</a:t>
            </a:r>
          </a:p>
          <a:p>
            <a:endParaRPr lang="en-IN" b="1" dirty="0"/>
          </a:p>
        </p:txBody>
      </p:sp>
    </p:spTree>
    <p:extLst>
      <p:ext uri="{BB962C8B-B14F-4D97-AF65-F5344CB8AC3E}">
        <p14:creationId xmlns:p14="http://schemas.microsoft.com/office/powerpoint/2010/main" val="84968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r>
              <a:rPr lang="en-IN" dirty="0"/>
              <a:t> link</a:t>
            </a:r>
          </a:p>
        </p:txBody>
      </p:sp>
      <p:sp>
        <p:nvSpPr>
          <p:cNvPr id="3" name="Content Placeholder 2"/>
          <p:cNvSpPr>
            <a:spLocks noGrp="1"/>
          </p:cNvSpPr>
          <p:nvPr>
            <p:ph idx="1"/>
          </p:nvPr>
        </p:nvSpPr>
        <p:spPr>
          <a:xfrm>
            <a:off x="1419031" y="2443376"/>
            <a:ext cx="10134600" cy="3969342"/>
          </a:xfrm>
        </p:spPr>
        <p:txBody>
          <a:bodyPr/>
          <a:lstStyle/>
          <a:p>
            <a:r>
              <a:rPr lang="en-IN" dirty="0"/>
              <a:t>https://</a:t>
            </a:r>
            <a:r>
              <a:rPr lang="en-IN" dirty="0" err="1"/>
              <a:t>github.com</a:t>
            </a:r>
            <a:r>
              <a:rPr lang="en-IN" dirty="0"/>
              <a:t>/ronidas39/</a:t>
            </a:r>
            <a:r>
              <a:rPr lang="en-IN" dirty="0" err="1"/>
              <a:t>llamaindex</a:t>
            </a:r>
            <a:r>
              <a:rPr lang="en-IN" dirty="0"/>
              <a:t>/tree/main/tutorial41</a:t>
            </a:r>
          </a:p>
        </p:txBody>
      </p:sp>
    </p:spTree>
    <p:extLst>
      <p:ext uri="{BB962C8B-B14F-4D97-AF65-F5344CB8AC3E}">
        <p14:creationId xmlns:p14="http://schemas.microsoft.com/office/powerpoint/2010/main" val="2753338851"/>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211</Words>
  <Application>Microsoft Macintosh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Bembo</vt:lpstr>
      <vt:lpstr>Calibri</vt:lpstr>
      <vt:lpstr>Helvetica Neue</vt:lpstr>
      <vt:lpstr>AdornVTI</vt:lpstr>
      <vt:lpstr>LLAMAINDEX complete tutorial for beginners</vt:lpstr>
      <vt:lpstr>Pre-requisite</vt:lpstr>
      <vt:lpstr>Use case</vt:lpstr>
      <vt:lpstr>links</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roni das</cp:lastModifiedBy>
  <cp:revision>76</cp:revision>
  <dcterms:created xsi:type="dcterms:W3CDTF">2023-10-15T17:24:57Z</dcterms:created>
  <dcterms:modified xsi:type="dcterms:W3CDTF">2024-12-09T08:17:08Z</dcterms:modified>
</cp:coreProperties>
</file>