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99A9ECC-CC6C-4205-A9C0-6E9AE2763460}" v="24" dt="2022-12-03T05:55:04.847"/>
    <p1510:client id="{C0DC7AC0-9AF2-4033-AFD4-64EE2A07D729}" v="370" dt="2022-12-03T06:43:20.9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3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84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12/3/22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951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12/3/22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393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12/3/22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569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12/3/22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328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12/3/22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448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12/3/22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89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12/3/22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958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12/3/22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87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12/3/22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134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12/3/22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368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12/3/22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336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12/3/22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4248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77" r:id="rId6"/>
    <p:sldLayoutId id="2147483773" r:id="rId7"/>
    <p:sldLayoutId id="2147483774" r:id="rId8"/>
    <p:sldLayoutId id="2147483775" r:id="rId9"/>
    <p:sldLayoutId id="2147483776" r:id="rId10"/>
    <p:sldLayoutId id="2147483778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urrealdb.com/docs/surrealql" TargetMode="External"/><Relationship Id="rId2" Type="http://schemas.openxmlformats.org/officeDocument/2006/relationships/hyperlink" Target="https://github.com/surrealdb/surrealdb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00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surrealdb.com/docs/surrealql/statement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9">
            <a:extLst>
              <a:ext uri="{FF2B5EF4-FFF2-40B4-BE49-F238E27FC236}">
                <a16:creationId xmlns:a16="http://schemas.microsoft.com/office/drawing/2014/main" id="{990BAFCD-EA0A-47F4-8B00-AAB1E67A90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Logo&#10;&#10;Description automatically generated">
            <a:extLst>
              <a:ext uri="{FF2B5EF4-FFF2-40B4-BE49-F238E27FC236}">
                <a16:creationId xmlns:a16="http://schemas.microsoft.com/office/drawing/2014/main" id="{64617DC7-58B7-18BB-93DF-C7E7A257AC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584" y="643538"/>
            <a:ext cx="9913932" cy="3618586"/>
          </a:xfrm>
          <a:prstGeom prst="rect">
            <a:avLst/>
          </a:prstGeom>
        </p:spPr>
      </p:pic>
      <p:sp>
        <p:nvSpPr>
          <p:cNvPr id="28" name="Rectangle 31">
            <a:extLst>
              <a:ext uri="{FF2B5EF4-FFF2-40B4-BE49-F238E27FC236}">
                <a16:creationId xmlns:a16="http://schemas.microsoft.com/office/drawing/2014/main" id="{2F9C61D6-37CC-4AD4-83C3-022D08874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4551037"/>
            <a:ext cx="12192000" cy="2306963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2900" y="4905662"/>
            <a:ext cx="7330353" cy="1541176"/>
          </a:xfrm>
        </p:spPr>
        <p:txBody>
          <a:bodyPr anchor="ctr">
            <a:normAutofit/>
          </a:bodyPr>
          <a:lstStyle/>
          <a:p>
            <a:pPr algn="r"/>
            <a:r>
              <a:rPr lang="en-US" sz="4800" dirty="0">
                <a:solidFill>
                  <a:srgbClr val="FFFFFF"/>
                </a:solidFill>
                <a:latin typeface="Aharoni"/>
                <a:cs typeface="Calibri Light"/>
              </a:rPr>
              <a:t>SurrealDB Complete Tutorial</a:t>
            </a:r>
            <a:endParaRPr lang="en-US" sz="4800" dirty="0">
              <a:solidFill>
                <a:srgbClr val="FFFFFF"/>
              </a:solidFill>
              <a:latin typeface="Aharoni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88040" y="4928681"/>
            <a:ext cx="3271059" cy="149513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Introduction to </a:t>
            </a:r>
            <a:r>
              <a:rPr lang="en-US" dirty="0" err="1">
                <a:solidFill>
                  <a:srgbClr val="FFFFFF"/>
                </a:solidFill>
              </a:rPr>
              <a:t>Surrealdb</a:t>
            </a:r>
            <a:br>
              <a:rPr lang="en-US" dirty="0"/>
            </a:br>
            <a:r>
              <a:rPr lang="en-US" dirty="0">
                <a:solidFill>
                  <a:srgbClr val="FFFFFF"/>
                </a:solidFill>
              </a:rPr>
              <a:t>tutorial: 1</a:t>
            </a:r>
          </a:p>
        </p:txBody>
      </p:sp>
      <p:cxnSp>
        <p:nvCxnSpPr>
          <p:cNvPr id="29" name="Straight Connector 33">
            <a:extLst>
              <a:ext uri="{FF2B5EF4-FFF2-40B4-BE49-F238E27FC236}">
                <a16:creationId xmlns:a16="http://schemas.microsoft.com/office/drawing/2014/main" id="{2669285E-35F6-4010-B084-229A80845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7532847" y="5676251"/>
            <a:ext cx="11887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648593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A0AF36-7A54-497A-0E84-C112F4BCF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9" y="605896"/>
            <a:ext cx="3642309" cy="5646208"/>
          </a:xfrm>
        </p:spPr>
        <p:txBody>
          <a:bodyPr anchor="ctr"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What is SurrealDB &amp; Why We need this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9F8430-2216-71A5-3B9E-E14A131B72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1958" y="605896"/>
            <a:ext cx="5923721" cy="5646208"/>
          </a:xfrm>
        </p:spPr>
        <p:txBody>
          <a:bodyPr vert="horz" lIns="0" tIns="45720" rIns="0" bIns="45720" rtlCol="0" anchor="ctr">
            <a:normAutofit/>
          </a:bodyPr>
          <a:lstStyle/>
          <a:p>
            <a:r>
              <a:rPr lang="en-US" sz="2400" dirty="0">
                <a:ea typeface="+mn-lt"/>
                <a:cs typeface="+mn-lt"/>
                <a:hlinkClick r:id="rId2"/>
              </a:rPr>
              <a:t>https://github.com/surrealdb/surrealdb</a:t>
            </a:r>
            <a:endParaRPr lang="en-US" sz="2400" dirty="0">
              <a:ea typeface="+mn-lt"/>
              <a:cs typeface="+mn-lt"/>
            </a:endParaRPr>
          </a:p>
          <a:p>
            <a:r>
              <a:rPr lang="en-US" sz="2400" dirty="0">
                <a:hlinkClick r:id="rId3"/>
              </a:rPr>
              <a:t>https://surrealdb.com/docs/surrealql</a:t>
            </a:r>
            <a:endParaRPr lang="en-US" sz="2400">
              <a:ea typeface="+mn-lt"/>
              <a:cs typeface="+mn-lt"/>
            </a:endParaRPr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519074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C3394B-0B61-DF09-7170-C52F752D7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89216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9600">
                <a:solidFill>
                  <a:srgbClr val="FFFFFF"/>
                </a:solidFill>
              </a:rPr>
              <a:t>Installation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FB656-C011-66C2-785E-DEC9D23646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0051" y="5225240"/>
            <a:ext cx="10058400" cy="114300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400" cap="all" spc="200">
                <a:solidFill>
                  <a:srgbClr val="FFFFFF"/>
                </a:solidFill>
              </a:rPr>
              <a:t>brew install surrealdb/tap/surreal</a:t>
            </a:r>
          </a:p>
        </p:txBody>
      </p:sp>
    </p:spTree>
    <p:extLst>
      <p:ext uri="{BB962C8B-B14F-4D97-AF65-F5344CB8AC3E}">
        <p14:creationId xmlns:p14="http://schemas.microsoft.com/office/powerpoint/2010/main" val="1219055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C8DD82D3-D002-45B0-B16A-82B3DA4EFD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6D9331-F62B-82FD-94A9-1BB2A33EF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047" y="643466"/>
            <a:ext cx="2771273" cy="5470463"/>
          </a:xfrm>
        </p:spPr>
        <p:txBody>
          <a:bodyPr anchor="ctr">
            <a:normAutofit/>
          </a:bodyPr>
          <a:lstStyle/>
          <a:p>
            <a:r>
              <a:rPr lang="en-US" sz="3600"/>
              <a:t>How to start SurrealDB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F09C252-16FE-4557-AD6D-BB5CA7734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42053" y="1778497"/>
            <a:ext cx="0" cy="3200400"/>
          </a:xfrm>
          <a:prstGeom prst="line">
            <a:avLst/>
          </a:prstGeom>
          <a:ln w="1905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6468F-3BCC-EB43-06A2-F22280BC2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8565" y="643466"/>
            <a:ext cx="6818427" cy="5470462"/>
          </a:xfrm>
        </p:spPr>
        <p:txBody>
          <a:bodyPr vert="horz" lIns="0" tIns="45720" rIns="0" bIns="45720" rtlCol="0" anchor="ctr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surreal start --log debug --user root --pass root memory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7644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C8DD82D3-D002-45B0-B16A-82B3DA4EFD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6D9331-F62B-82FD-94A9-1BB2A33EF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047" y="643466"/>
            <a:ext cx="2771273" cy="5470463"/>
          </a:xfrm>
        </p:spPr>
        <p:txBody>
          <a:bodyPr anchor="ctr">
            <a:normAutofit/>
          </a:bodyPr>
          <a:lstStyle/>
          <a:p>
            <a:r>
              <a:rPr lang="en-US" sz="3600" dirty="0"/>
              <a:t>How to start </a:t>
            </a:r>
            <a:r>
              <a:rPr lang="en-US" sz="3600" dirty="0" err="1"/>
              <a:t>Sql</a:t>
            </a:r>
            <a:r>
              <a:rPr lang="en-US" sz="3600" dirty="0"/>
              <a:t> REPL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F09C252-16FE-4557-AD6D-BB5CA7734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42053" y="1778497"/>
            <a:ext cx="0" cy="3200400"/>
          </a:xfrm>
          <a:prstGeom prst="line">
            <a:avLst/>
          </a:prstGeom>
          <a:ln w="1905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6468F-3BCC-EB43-06A2-F22280BC2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8565" y="643466"/>
            <a:ext cx="6818427" cy="5470462"/>
          </a:xfrm>
        </p:spPr>
        <p:txBody>
          <a:bodyPr vert="horz" lIns="0" tIns="45720" rIns="0" bIns="45720" rtlCol="0" anchor="ctr">
            <a:normAutofit/>
          </a:bodyPr>
          <a:lstStyle/>
          <a:p>
            <a:r>
              <a:rPr lang="en-US">
                <a:ea typeface="+mn-lt"/>
                <a:cs typeface="+mn-lt"/>
              </a:rPr>
              <a:t>surreal </a:t>
            </a:r>
            <a:r>
              <a:rPr lang="en-US" err="1">
                <a:ea typeface="+mn-lt"/>
                <a:cs typeface="+mn-lt"/>
              </a:rPr>
              <a:t>sql</a:t>
            </a:r>
            <a:r>
              <a:rPr lang="en-US">
                <a:ea typeface="+mn-lt"/>
                <a:cs typeface="+mn-lt"/>
              </a:rPr>
              <a:t> --conn </a:t>
            </a:r>
            <a:r>
              <a:rPr lang="en-US">
                <a:ea typeface="+mn-lt"/>
                <a:cs typeface="+mn-lt"/>
                <a:hlinkClick r:id="rId2"/>
              </a:rPr>
              <a:t>http://localhost:8000</a:t>
            </a:r>
            <a:r>
              <a:rPr lang="en-US">
                <a:ea typeface="+mn-lt"/>
                <a:cs typeface="+mn-lt"/>
              </a:rPr>
              <a:t> --user root --pass root --ns test --</a:t>
            </a:r>
            <a:r>
              <a:rPr lang="en-US" err="1">
                <a:ea typeface="+mn-lt"/>
                <a:cs typeface="+mn-lt"/>
              </a:rPr>
              <a:t>db</a:t>
            </a:r>
            <a:r>
              <a:rPr lang="en-US">
                <a:ea typeface="+mn-lt"/>
                <a:cs typeface="+mn-lt"/>
              </a:rPr>
              <a:t> test</a:t>
            </a:r>
          </a:p>
          <a:p>
            <a:endParaRPr lang="en-US"/>
          </a:p>
          <a:p>
            <a:r>
              <a:rPr lang="en-US"/>
              <a:t>CHECK DB INFO:</a:t>
            </a:r>
          </a:p>
          <a:p>
            <a:r>
              <a:rPr lang="en-US"/>
              <a:t>INFO FOR DB;</a:t>
            </a:r>
          </a:p>
          <a:p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1977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8DD82D3-D002-45B0-B16A-82B3DA4EFD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8450F7-F205-8639-CD66-C30BE2F2E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047" y="643466"/>
            <a:ext cx="2771273" cy="5470463"/>
          </a:xfrm>
        </p:spPr>
        <p:txBody>
          <a:bodyPr anchor="ctr">
            <a:normAutofit/>
          </a:bodyPr>
          <a:lstStyle/>
          <a:p>
            <a:r>
              <a:rPr lang="en-US" sz="3600" dirty="0"/>
              <a:t>What is SurrealQL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F09C252-16FE-4557-AD6D-BB5CA7734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42053" y="1778497"/>
            <a:ext cx="0" cy="3200400"/>
          </a:xfrm>
          <a:prstGeom prst="line">
            <a:avLst/>
          </a:prstGeom>
          <a:ln w="1905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7584E-8A30-D047-7D8D-371DB41698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8565" y="643466"/>
            <a:ext cx="6818427" cy="5470462"/>
          </a:xfrm>
        </p:spPr>
        <p:txBody>
          <a:bodyPr vert="horz" lIns="0" tIns="45720" rIns="0" bIns="45720" rtlCol="0" anchor="ctr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SurrealQL is a powerful database query language which closely resembles traditional SQL, but with slight differences and improvements. Although it has similar syntax and similar statement types, there are a number of differences between traditional SQL and </a:t>
            </a:r>
            <a:r>
              <a:rPr lang="en-US" dirty="0" err="1">
                <a:ea typeface="+mn-lt"/>
                <a:cs typeface="+mn-lt"/>
              </a:rPr>
              <a:t>SurrealQL</a:t>
            </a:r>
            <a:r>
              <a:rPr lang="en-US" dirty="0">
                <a:ea typeface="+mn-lt"/>
                <a:cs typeface="+mn-lt"/>
              </a:rPr>
              <a:t>. For an overview of the different statement types which can be run in </a:t>
            </a:r>
            <a:r>
              <a:rPr lang="en-US" dirty="0" err="1">
                <a:ea typeface="+mn-lt"/>
                <a:cs typeface="+mn-lt"/>
              </a:rPr>
              <a:t>SurrealDB</a:t>
            </a:r>
            <a:r>
              <a:rPr lang="en-US" dirty="0">
                <a:ea typeface="+mn-lt"/>
                <a:cs typeface="+mn-lt"/>
              </a:rPr>
              <a:t>, and for the complete syntax definitions, along with example queries for all of the different statement types, take a look at the </a:t>
            </a:r>
            <a:r>
              <a:rPr lang="en-US" dirty="0">
                <a:ea typeface="+mn-lt"/>
                <a:cs typeface="+mn-lt"/>
                <a:hlinkClick r:id="rId2"/>
              </a:rPr>
              <a:t>statements</a:t>
            </a:r>
            <a:r>
              <a:rPr lang="en-US" dirty="0">
                <a:ea typeface="+mn-lt"/>
                <a:cs typeface="+mn-lt"/>
              </a:rPr>
              <a:t> page.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5025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8DD82D3-D002-45B0-B16A-82B3DA4EFD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911E50-4FA6-A0AB-E7FD-9786E1259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047" y="643466"/>
            <a:ext cx="2771273" cy="5470463"/>
          </a:xfrm>
        </p:spPr>
        <p:txBody>
          <a:bodyPr anchor="ctr">
            <a:normAutofit/>
          </a:bodyPr>
          <a:lstStyle/>
          <a:p>
            <a:r>
              <a:rPr lang="en-US" sz="3600" dirty="0"/>
              <a:t>Sample SurrealQL 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F09C252-16FE-4557-AD6D-BB5CA7734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42053" y="1778497"/>
            <a:ext cx="0" cy="3200400"/>
          </a:xfrm>
          <a:prstGeom prst="line">
            <a:avLst/>
          </a:prstGeom>
          <a:ln w="1905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D28D8-29AE-4AD5-E8E9-FB19FBB94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8565" y="643466"/>
            <a:ext cx="7416589" cy="5470462"/>
          </a:xfrm>
        </p:spPr>
        <p:txBody>
          <a:bodyPr vert="horz" lIns="0" tIns="45720" rIns="0" bIns="45720" rtlCol="0" anchor="ctr">
            <a:normAutofit/>
          </a:bodyPr>
          <a:lstStyle/>
          <a:p>
            <a:r>
              <a:rPr lang="en-US" dirty="0"/>
              <a:t>Create :</a:t>
            </a:r>
            <a:r>
              <a:rPr lang="en-IN" dirty="0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Create person:id001 set name="</a:t>
            </a:r>
            <a:r>
              <a:rPr lang="en-IN" dirty="0" err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roni</a:t>
            </a:r>
            <a:r>
              <a:rPr lang="en-IN" dirty="0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",country="India";</a:t>
            </a:r>
          </a:p>
          <a:p>
            <a:endParaRPr lang="en-US" dirty="0"/>
          </a:p>
          <a:p>
            <a:r>
              <a:rPr lang="en-US" dirty="0"/>
              <a:t>Select:</a:t>
            </a:r>
            <a:r>
              <a:rPr lang="en-IN" dirty="0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select * from person;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3551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</TotalTime>
  <Words>206</Words>
  <Application>Microsoft Macintosh PowerPoint</Application>
  <PresentationFormat>Widescreen</PresentationFormat>
  <Paragraphs>20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Aharoni</vt:lpstr>
      <vt:lpstr>Andale Mono</vt:lpstr>
      <vt:lpstr>Bookman Old Style</vt:lpstr>
      <vt:lpstr>Calibri</vt:lpstr>
      <vt:lpstr>Franklin Gothic Book</vt:lpstr>
      <vt:lpstr>RetrospectVTI</vt:lpstr>
      <vt:lpstr>SurrealDB Complete Tutorial</vt:lpstr>
      <vt:lpstr>What is SurrealDB &amp; Why We need this ?</vt:lpstr>
      <vt:lpstr>Installation</vt:lpstr>
      <vt:lpstr>How to start SurrealDB</vt:lpstr>
      <vt:lpstr>How to start Sql REPL</vt:lpstr>
      <vt:lpstr>What is SurrealQL</vt:lpstr>
      <vt:lpstr>Sample SurrealQL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roni das</cp:lastModifiedBy>
  <cp:revision>89</cp:revision>
  <dcterms:created xsi:type="dcterms:W3CDTF">2022-12-03T05:53:24Z</dcterms:created>
  <dcterms:modified xsi:type="dcterms:W3CDTF">2022-12-03T09:37:17Z</dcterms:modified>
</cp:coreProperties>
</file>