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7" r:id="rId7"/>
    <p:sldId id="266" r:id="rId8"/>
    <p:sldId id="269" r:id="rId9"/>
    <p:sldId id="262" r:id="rId10"/>
    <p:sldId id="272" r:id="rId11"/>
    <p:sldId id="283" r:id="rId12"/>
    <p:sldId id="263" r:id="rId13"/>
    <p:sldId id="282" r:id="rId14"/>
    <p:sldId id="264" r:id="rId15"/>
    <p:sldId id="289" r:id="rId16"/>
    <p:sldId id="284" r:id="rId17"/>
    <p:sldId id="287" r:id="rId18"/>
    <p:sldId id="281" r:id="rId19"/>
    <p:sldId id="261" r:id="rId20"/>
    <p:sldId id="265" r:id="rId21"/>
    <p:sldId id="268" r:id="rId22"/>
    <p:sldId id="273" r:id="rId23"/>
    <p:sldId id="274" r:id="rId24"/>
    <p:sldId id="275" r:id="rId25"/>
    <p:sldId id="276" r:id="rId26"/>
    <p:sldId id="286"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5" autoAdjust="0"/>
    <p:restoredTop sz="83146" autoAdjust="0"/>
  </p:normalViewPr>
  <p:slideViewPr>
    <p:cSldViewPr snapToGrid="0">
      <p:cViewPr varScale="1">
        <p:scale>
          <a:sx n="46" d="100"/>
          <a:sy n="46" d="100"/>
        </p:scale>
        <p:origin x="30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6D6F-F2DD-47CA-A900-A3D3AAE49FFF}" type="datetimeFigureOut">
              <a:rPr lang="en-SG" smtClean="0"/>
              <a:t>30/5/2019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EADB2-6031-429B-9A42-2D43A198F0B1}" type="slidenum">
              <a:rPr lang="en-SG" smtClean="0"/>
              <a:t>‹#›</a:t>
            </a:fld>
            <a:endParaRPr lang="en-SG"/>
          </a:p>
        </p:txBody>
      </p:sp>
    </p:spTree>
    <p:extLst>
      <p:ext uri="{BB962C8B-B14F-4D97-AF65-F5344CB8AC3E}">
        <p14:creationId xmlns:p14="http://schemas.microsoft.com/office/powerpoint/2010/main" val="4217878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a:t>
            </a:fld>
            <a:endParaRPr lang="en-SG"/>
          </a:p>
        </p:txBody>
      </p:sp>
    </p:spTree>
    <p:extLst>
      <p:ext uri="{BB962C8B-B14F-4D97-AF65-F5344CB8AC3E}">
        <p14:creationId xmlns:p14="http://schemas.microsoft.com/office/powerpoint/2010/main" val="2696832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u="none" strike="noStrike" kern="1200" dirty="0">
                <a:solidFill>
                  <a:schemeClr val="tx1"/>
                </a:solidFill>
                <a:effectLst/>
                <a:latin typeface="+mn-lt"/>
                <a:ea typeface="+mn-ea"/>
                <a:cs typeface="+mn-cs"/>
              </a:rPr>
              <a:t>Random Forest Classifier Important Features</a:t>
            </a:r>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13</a:t>
            </a:fld>
            <a:endParaRPr lang="en-SG"/>
          </a:p>
        </p:txBody>
      </p:sp>
    </p:spTree>
    <p:extLst>
      <p:ext uri="{BB962C8B-B14F-4D97-AF65-F5344CB8AC3E}">
        <p14:creationId xmlns:p14="http://schemas.microsoft.com/office/powerpoint/2010/main" val="3487427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Comments:</a:t>
            </a:r>
          </a:p>
          <a:p>
            <a:r>
              <a:rPr lang="en-SG" dirty="0"/>
              <a:t>From the model, limitations, improve further model.</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14</a:t>
            </a:fld>
            <a:endParaRPr lang="en-SG"/>
          </a:p>
        </p:txBody>
      </p:sp>
    </p:spTree>
    <p:extLst>
      <p:ext uri="{BB962C8B-B14F-4D97-AF65-F5344CB8AC3E}">
        <p14:creationId xmlns:p14="http://schemas.microsoft.com/office/powerpoint/2010/main" val="3813723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u="none" strike="noStrike" kern="1200" dirty="0">
                <a:solidFill>
                  <a:schemeClr val="tx1"/>
                </a:solidFill>
                <a:effectLst/>
                <a:latin typeface="+mn-lt"/>
                <a:ea typeface="+mn-ea"/>
                <a:cs typeface="+mn-cs"/>
              </a:rPr>
              <a:t>Random Forest Classifier Important Features</a:t>
            </a:r>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15</a:t>
            </a:fld>
            <a:endParaRPr lang="en-SG"/>
          </a:p>
        </p:txBody>
      </p:sp>
    </p:spTree>
    <p:extLst>
      <p:ext uri="{BB962C8B-B14F-4D97-AF65-F5344CB8AC3E}">
        <p14:creationId xmlns:p14="http://schemas.microsoft.com/office/powerpoint/2010/main" val="290816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PRESENTATION STOPS HERE!!!!</a:t>
            </a:r>
          </a:p>
        </p:txBody>
      </p:sp>
      <p:sp>
        <p:nvSpPr>
          <p:cNvPr id="4" name="Slide Number Placeholder 3"/>
          <p:cNvSpPr>
            <a:spLocks noGrp="1"/>
          </p:cNvSpPr>
          <p:nvPr>
            <p:ph type="sldNum" sz="quarter" idx="5"/>
          </p:nvPr>
        </p:nvSpPr>
        <p:spPr/>
        <p:txBody>
          <a:bodyPr/>
          <a:lstStyle/>
          <a:p>
            <a:fld id="{E12EADB2-6031-429B-9A42-2D43A198F0B1}" type="slidenum">
              <a:rPr lang="en-SG" smtClean="0"/>
              <a:t>16</a:t>
            </a:fld>
            <a:endParaRPr lang="en-SG"/>
          </a:p>
        </p:txBody>
      </p:sp>
    </p:spTree>
    <p:extLst>
      <p:ext uri="{BB962C8B-B14F-4D97-AF65-F5344CB8AC3E}">
        <p14:creationId xmlns:p14="http://schemas.microsoft.com/office/powerpoint/2010/main" val="756399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Note that some of the hyperparameter ranges will be guided by the paper [Data-driven Advice for Applying Machine Learning to Bioinformatics Problems](https://arxiv.org/pdf/1708.05070.pdf)</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mn-lt"/>
                <a:ea typeface="+mn-ea"/>
                <a:cs typeface="+mn-cs"/>
              </a:rPr>
              <a:t>Standardize</a:t>
            </a:r>
            <a:r>
              <a:rPr lang="en-SG" sz="1200" b="0" i="0" kern="1200" dirty="0">
                <a:solidFill>
                  <a:schemeClr val="tx1"/>
                </a:solidFill>
                <a:effectLst/>
                <a:latin typeface="+mn-lt"/>
                <a:ea typeface="+mn-ea"/>
                <a:cs typeface="+mn-cs"/>
              </a:rPr>
              <a:t> the data to make all the features on the same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tx1"/>
                </a:solidFill>
                <a:effectLst/>
                <a:latin typeface="+mn-lt"/>
                <a:ea typeface="+mn-ea"/>
                <a:cs typeface="+mn-cs"/>
              </a:rPr>
              <a:t>Use </a:t>
            </a:r>
            <a:r>
              <a:rPr lang="en-SG" sz="1200" b="1" i="0" kern="1200" dirty="0" err="1">
                <a:solidFill>
                  <a:schemeClr val="tx1"/>
                </a:solidFill>
                <a:effectLst/>
                <a:latin typeface="+mn-lt"/>
                <a:ea typeface="+mn-ea"/>
                <a:cs typeface="+mn-cs"/>
              </a:rPr>
              <a:t>GridSearchCV</a:t>
            </a:r>
            <a:r>
              <a:rPr lang="en-SG" sz="1200" b="0" i="0" kern="1200" dirty="0">
                <a:solidFill>
                  <a:schemeClr val="tx1"/>
                </a:solidFill>
                <a:effectLst/>
                <a:latin typeface="+mn-lt"/>
                <a:ea typeface="+mn-ea"/>
                <a:cs typeface="+mn-cs"/>
              </a:rPr>
              <a:t> to tune the hyperparameters using 10-folds cross validations. We can use </a:t>
            </a:r>
            <a:r>
              <a:rPr lang="en-SG" sz="1200" b="0" i="0" kern="1200" dirty="0" err="1">
                <a:solidFill>
                  <a:schemeClr val="tx1"/>
                </a:solidFill>
                <a:effectLst/>
                <a:latin typeface="+mn-lt"/>
                <a:ea typeface="+mn-ea"/>
                <a:cs typeface="+mn-cs"/>
              </a:rPr>
              <a:t>RandomizedSearchCV</a:t>
            </a:r>
            <a:r>
              <a:rPr lang="en-SG" sz="1200" b="0" i="0" kern="1200" dirty="0">
                <a:solidFill>
                  <a:schemeClr val="tx1"/>
                </a:solidFill>
                <a:effectLst/>
                <a:latin typeface="+mn-lt"/>
                <a:ea typeface="+mn-ea"/>
                <a:cs typeface="+mn-cs"/>
              </a:rPr>
              <a:t> which is faster and may outperform </a:t>
            </a:r>
            <a:r>
              <a:rPr lang="en-SG" sz="1200" b="0" i="0" kern="1200" dirty="0" err="1">
                <a:solidFill>
                  <a:schemeClr val="tx1"/>
                </a:solidFill>
                <a:effectLst/>
                <a:latin typeface="+mn-lt"/>
                <a:ea typeface="+mn-ea"/>
                <a:cs typeface="+mn-cs"/>
              </a:rPr>
              <a:t>GridSearchCV</a:t>
            </a:r>
            <a:r>
              <a:rPr lang="en-SG" sz="1200" b="0" i="0" kern="1200" dirty="0">
                <a:solidFill>
                  <a:schemeClr val="tx1"/>
                </a:solidFill>
                <a:effectLst/>
                <a:latin typeface="+mn-lt"/>
                <a:ea typeface="+mn-ea"/>
                <a:cs typeface="+mn-cs"/>
              </a:rPr>
              <a:t> especially if we have more than two hyperparameters and the range for each one is very big; however, </a:t>
            </a:r>
            <a:r>
              <a:rPr lang="en-SG" sz="1200" b="0" i="0" kern="1200" dirty="0" err="1">
                <a:solidFill>
                  <a:schemeClr val="tx1"/>
                </a:solidFill>
                <a:effectLst/>
                <a:latin typeface="+mn-lt"/>
                <a:ea typeface="+mn-ea"/>
                <a:cs typeface="+mn-cs"/>
              </a:rPr>
              <a:t>GridSearchCV</a:t>
            </a:r>
            <a:r>
              <a:rPr lang="en-SG" sz="1200" b="0" i="0" kern="1200" dirty="0">
                <a:solidFill>
                  <a:schemeClr val="tx1"/>
                </a:solidFill>
                <a:effectLst/>
                <a:latin typeface="+mn-lt"/>
                <a:ea typeface="+mn-ea"/>
                <a:cs typeface="+mn-cs"/>
              </a:rPr>
              <a:t> will work just fine since we have only two hyperparameters and descent 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17</a:t>
            </a:fld>
            <a:endParaRPr lang="en-SG"/>
          </a:p>
        </p:txBody>
      </p:sp>
    </p:spTree>
    <p:extLst>
      <p:ext uri="{BB962C8B-B14F-4D97-AF65-F5344CB8AC3E}">
        <p14:creationId xmlns:p14="http://schemas.microsoft.com/office/powerpoint/2010/main" val="399348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Findings: Most Employees have done 3-5 Projects.</a:t>
            </a:r>
          </a:p>
        </p:txBody>
      </p:sp>
      <p:sp>
        <p:nvSpPr>
          <p:cNvPr id="4" name="Slide Number Placeholder 3"/>
          <p:cNvSpPr>
            <a:spLocks noGrp="1"/>
          </p:cNvSpPr>
          <p:nvPr>
            <p:ph type="sldNum" sz="quarter" idx="5"/>
          </p:nvPr>
        </p:nvSpPr>
        <p:spPr/>
        <p:txBody>
          <a:bodyPr/>
          <a:lstStyle/>
          <a:p>
            <a:fld id="{E12EADB2-6031-429B-9A42-2D43A198F0B1}" type="slidenum">
              <a:rPr lang="en-SG" smtClean="0"/>
              <a:t>19</a:t>
            </a:fld>
            <a:endParaRPr lang="en-SG"/>
          </a:p>
        </p:txBody>
      </p:sp>
    </p:spTree>
    <p:extLst>
      <p:ext uri="{BB962C8B-B14F-4D97-AF65-F5344CB8AC3E}">
        <p14:creationId xmlns:p14="http://schemas.microsoft.com/office/powerpoint/2010/main" val="2136535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Findings: Majority of Employees have 2-4 Years of Experience</a:t>
            </a:r>
          </a:p>
          <a:p>
            <a:r>
              <a:rPr lang="en-SG" dirty="0"/>
              <a:t>Better x has all values not just in ranges</a:t>
            </a:r>
          </a:p>
        </p:txBody>
      </p:sp>
      <p:sp>
        <p:nvSpPr>
          <p:cNvPr id="4" name="Slide Number Placeholder 3"/>
          <p:cNvSpPr>
            <a:spLocks noGrp="1"/>
          </p:cNvSpPr>
          <p:nvPr>
            <p:ph type="sldNum" sz="quarter" idx="5"/>
          </p:nvPr>
        </p:nvSpPr>
        <p:spPr/>
        <p:txBody>
          <a:bodyPr/>
          <a:lstStyle/>
          <a:p>
            <a:fld id="{E12EADB2-6031-429B-9A42-2D43A198F0B1}" type="slidenum">
              <a:rPr lang="en-SG" smtClean="0"/>
              <a:t>20</a:t>
            </a:fld>
            <a:endParaRPr lang="en-SG"/>
          </a:p>
        </p:txBody>
      </p:sp>
    </p:spTree>
    <p:extLst>
      <p:ext uri="{BB962C8B-B14F-4D97-AF65-F5344CB8AC3E}">
        <p14:creationId xmlns:p14="http://schemas.microsoft.com/office/powerpoint/2010/main" val="3518974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Those that left the company were not promoted in the last 5 years.</a:t>
            </a:r>
          </a:p>
        </p:txBody>
      </p:sp>
      <p:sp>
        <p:nvSpPr>
          <p:cNvPr id="4" name="Slide Number Placeholder 3"/>
          <p:cNvSpPr>
            <a:spLocks noGrp="1"/>
          </p:cNvSpPr>
          <p:nvPr>
            <p:ph type="sldNum" sz="quarter" idx="5"/>
          </p:nvPr>
        </p:nvSpPr>
        <p:spPr/>
        <p:txBody>
          <a:bodyPr/>
          <a:lstStyle/>
          <a:p>
            <a:fld id="{E12EADB2-6031-429B-9A42-2D43A198F0B1}" type="slidenum">
              <a:rPr lang="en-SG" smtClean="0"/>
              <a:t>21</a:t>
            </a:fld>
            <a:endParaRPr lang="en-SG"/>
          </a:p>
        </p:txBody>
      </p:sp>
    </p:spTree>
    <p:extLst>
      <p:ext uri="{BB962C8B-B14F-4D97-AF65-F5344CB8AC3E}">
        <p14:creationId xmlns:p14="http://schemas.microsoft.com/office/powerpoint/2010/main" val="3210284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The two other hyperparameters other than </a:t>
            </a:r>
            <a:r>
              <a:rPr lang="en-SG" sz="1200" b="1" i="0" kern="1200" dirty="0" err="1">
                <a:solidFill>
                  <a:schemeClr val="tx1"/>
                </a:solidFill>
                <a:effectLst/>
                <a:latin typeface="+mn-lt"/>
                <a:ea typeface="+mn-ea"/>
                <a:cs typeface="+mn-cs"/>
              </a:rPr>
              <a:t>max_features</a:t>
            </a:r>
            <a:r>
              <a:rPr lang="en-SG" sz="1200" b="0" i="0" kern="1200" dirty="0">
                <a:solidFill>
                  <a:schemeClr val="tx1"/>
                </a:solidFill>
                <a:effectLst/>
                <a:latin typeface="+mn-lt"/>
                <a:ea typeface="+mn-ea"/>
                <a:cs typeface="+mn-cs"/>
              </a:rPr>
              <a:t> and</a:t>
            </a:r>
            <a:r>
              <a:rPr lang="en-SG" sz="1200" b="1" i="0" kern="1200" dirty="0">
                <a:solidFill>
                  <a:schemeClr val="tx1"/>
                </a:solidFill>
                <a:effectLst/>
                <a:latin typeface="+mn-lt"/>
                <a:ea typeface="+mn-ea"/>
                <a:cs typeface="+mn-cs"/>
              </a:rPr>
              <a:t> </a:t>
            </a:r>
            <a:r>
              <a:rPr lang="en-SG" sz="1200" b="1" i="0" kern="1200" dirty="0" err="1">
                <a:solidFill>
                  <a:schemeClr val="tx1"/>
                </a:solidFill>
                <a:effectLst/>
                <a:latin typeface="+mn-lt"/>
                <a:ea typeface="+mn-ea"/>
                <a:cs typeface="+mn-cs"/>
              </a:rPr>
              <a:t>n_estimators</a:t>
            </a:r>
            <a:r>
              <a:rPr lang="en-SG" sz="1200" b="0" i="0" kern="1200" dirty="0">
                <a:solidFill>
                  <a:schemeClr val="tx1"/>
                </a:solidFill>
                <a:effectLst/>
                <a:latin typeface="+mn-lt"/>
                <a:ea typeface="+mn-ea"/>
                <a:cs typeface="+mn-cs"/>
              </a:rPr>
              <a:t> that we're going to tune are:</a:t>
            </a:r>
          </a:p>
          <a:p>
            <a:endParaRPr lang="en-SG" sz="1200" b="0" i="0" kern="1200" dirty="0">
              <a:solidFill>
                <a:schemeClr val="tx1"/>
              </a:solidFill>
              <a:effectLst/>
              <a:latin typeface="+mn-lt"/>
              <a:ea typeface="+mn-ea"/>
              <a:cs typeface="+mn-cs"/>
            </a:endParaRPr>
          </a:p>
          <a:p>
            <a:r>
              <a:rPr lang="en-SG" sz="1200" b="1" i="0" kern="1200" dirty="0" err="1">
                <a:solidFill>
                  <a:schemeClr val="tx1"/>
                </a:solidFill>
                <a:effectLst/>
                <a:latin typeface="+mn-lt"/>
                <a:ea typeface="+mn-ea"/>
                <a:cs typeface="+mn-cs"/>
              </a:rPr>
              <a:t>learning_rate</a:t>
            </a:r>
            <a:r>
              <a:rPr lang="en-SG" sz="1200" b="0" i="0" kern="1200" dirty="0">
                <a:solidFill>
                  <a:schemeClr val="tx1"/>
                </a:solidFill>
                <a:effectLst/>
                <a:latin typeface="+mn-lt"/>
                <a:ea typeface="+mn-ea"/>
                <a:cs typeface="+mn-cs"/>
              </a:rPr>
              <a:t>: rate the tree learns, the slower the better.</a:t>
            </a:r>
          </a:p>
          <a:p>
            <a:r>
              <a:rPr lang="en-SG" sz="1200" b="1" i="0" kern="1200" dirty="0" err="1">
                <a:solidFill>
                  <a:schemeClr val="tx1"/>
                </a:solidFill>
                <a:effectLst/>
                <a:latin typeface="+mn-lt"/>
                <a:ea typeface="+mn-ea"/>
                <a:cs typeface="+mn-cs"/>
              </a:rPr>
              <a:t>max_depth</a:t>
            </a:r>
            <a:r>
              <a:rPr lang="en-SG" sz="1200" b="0" i="0" kern="1200" dirty="0">
                <a:solidFill>
                  <a:schemeClr val="tx1"/>
                </a:solidFill>
                <a:effectLst/>
                <a:latin typeface="+mn-lt"/>
                <a:ea typeface="+mn-ea"/>
                <a:cs typeface="+mn-cs"/>
              </a:rPr>
              <a:t>: number of split each time a tree is growing which limits the number of nodes in each tree.</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22</a:t>
            </a:fld>
            <a:endParaRPr lang="en-SG"/>
          </a:p>
        </p:txBody>
      </p:sp>
    </p:spTree>
    <p:extLst>
      <p:ext uri="{BB962C8B-B14F-4D97-AF65-F5344CB8AC3E}">
        <p14:creationId xmlns:p14="http://schemas.microsoft.com/office/powerpoint/2010/main" val="4191162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noProof="1">
                <a:solidFill>
                  <a:schemeClr val="tx1"/>
                </a:solidFill>
                <a:effectLst/>
                <a:latin typeface="+mn-lt"/>
                <a:ea typeface="+mn-ea"/>
                <a:cs typeface="+mn-cs"/>
              </a:rPr>
              <a:t>The two hyperparameters we're going to tune are:</a:t>
            </a:r>
          </a:p>
          <a:p>
            <a:r>
              <a:rPr lang="en-SG" sz="1200" b="1" i="0" kern="1200" noProof="1">
                <a:solidFill>
                  <a:schemeClr val="tx1"/>
                </a:solidFill>
                <a:effectLst/>
                <a:latin typeface="+mn-lt"/>
                <a:ea typeface="+mn-ea"/>
                <a:cs typeface="+mn-cs"/>
              </a:rPr>
              <a:t>n_neighbors</a:t>
            </a:r>
            <a:r>
              <a:rPr lang="en-SG" sz="1200" b="0" i="0" kern="1200" noProof="1">
                <a:solidFill>
                  <a:schemeClr val="tx1"/>
                </a:solidFill>
                <a:effectLst/>
                <a:latin typeface="+mn-lt"/>
                <a:ea typeface="+mn-ea"/>
                <a:cs typeface="+mn-cs"/>
              </a:rPr>
              <a:t>: number of neighbors to use in prediction.</a:t>
            </a:r>
          </a:p>
          <a:p>
            <a:r>
              <a:rPr lang="en-SG" sz="1200" b="1" i="0" kern="1200" noProof="1">
                <a:solidFill>
                  <a:schemeClr val="tx1"/>
                </a:solidFill>
                <a:effectLst/>
                <a:latin typeface="+mn-lt"/>
                <a:ea typeface="+mn-ea"/>
                <a:cs typeface="+mn-cs"/>
              </a:rPr>
              <a:t>weights</a:t>
            </a:r>
            <a:r>
              <a:rPr lang="en-SG" sz="1200" b="0" i="0" kern="1200" noProof="1">
                <a:solidFill>
                  <a:schemeClr val="tx1"/>
                </a:solidFill>
                <a:effectLst/>
                <a:latin typeface="+mn-lt"/>
                <a:ea typeface="+mn-ea"/>
                <a:cs typeface="+mn-cs"/>
              </a:rPr>
              <a:t>: how much weight to assign neighbors based on:</a:t>
            </a:r>
          </a:p>
          <a:p>
            <a:pPr lvl="1"/>
            <a:r>
              <a:rPr lang="en-SG" sz="1200" b="0" i="0" kern="1200" noProof="1">
                <a:solidFill>
                  <a:schemeClr val="tx1"/>
                </a:solidFill>
                <a:effectLst/>
                <a:latin typeface="+mn-lt"/>
                <a:ea typeface="+mn-ea"/>
                <a:cs typeface="+mn-cs"/>
              </a:rPr>
              <a:t>"</a:t>
            </a:r>
            <a:r>
              <a:rPr lang="en-SG" sz="1200" b="1" i="1" kern="1200" noProof="1">
                <a:solidFill>
                  <a:schemeClr val="tx1"/>
                </a:solidFill>
                <a:effectLst/>
                <a:latin typeface="+mn-lt"/>
                <a:ea typeface="+mn-ea"/>
                <a:cs typeface="+mn-cs"/>
              </a:rPr>
              <a:t>uniform</a:t>
            </a:r>
            <a:r>
              <a:rPr lang="en-SG" sz="1200" b="0" i="0" kern="1200" noProof="1">
                <a:solidFill>
                  <a:schemeClr val="tx1"/>
                </a:solidFill>
                <a:effectLst/>
                <a:latin typeface="+mn-lt"/>
                <a:ea typeface="+mn-ea"/>
                <a:cs typeface="+mn-cs"/>
              </a:rPr>
              <a:t>": all neighboring points have the same weight.</a:t>
            </a:r>
          </a:p>
          <a:p>
            <a:pPr lvl="1"/>
            <a:r>
              <a:rPr lang="en-SG" sz="1200" b="0" i="0" kern="1200" noProof="1">
                <a:solidFill>
                  <a:schemeClr val="tx1"/>
                </a:solidFill>
                <a:effectLst/>
                <a:latin typeface="+mn-lt"/>
                <a:ea typeface="+mn-ea"/>
                <a:cs typeface="+mn-cs"/>
              </a:rPr>
              <a:t>"</a:t>
            </a:r>
            <a:r>
              <a:rPr lang="en-SG" sz="1200" b="1" i="1" kern="1200" noProof="1">
                <a:solidFill>
                  <a:schemeClr val="tx1"/>
                </a:solidFill>
                <a:effectLst/>
                <a:latin typeface="+mn-lt"/>
                <a:ea typeface="+mn-ea"/>
                <a:cs typeface="+mn-cs"/>
              </a:rPr>
              <a:t>distance</a:t>
            </a:r>
            <a:r>
              <a:rPr lang="en-SG" sz="1200" b="0" i="0" kern="1200" noProof="1">
                <a:solidFill>
                  <a:schemeClr val="tx1"/>
                </a:solidFill>
                <a:effectLst/>
                <a:latin typeface="+mn-lt"/>
                <a:ea typeface="+mn-ea"/>
                <a:cs typeface="+mn-cs"/>
              </a:rPr>
              <a:t>": use the inverse of euclidean distance of each neighboring point used in prediction.</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23</a:t>
            </a:fld>
            <a:endParaRPr lang="en-SG"/>
          </a:p>
        </p:txBody>
      </p:sp>
    </p:spTree>
    <p:extLst>
      <p:ext uri="{BB962C8B-B14F-4D97-AF65-F5344CB8AC3E}">
        <p14:creationId xmlns:p14="http://schemas.microsoft.com/office/powerpoint/2010/main" val="195076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Employee turnover</a:t>
            </a:r>
            <a:r>
              <a:rPr lang="en-SG" sz="1200" b="0" i="0" kern="1200" dirty="0">
                <a:solidFill>
                  <a:schemeClr val="tx1"/>
                </a:solidFill>
                <a:effectLst/>
                <a:latin typeface="+mn-lt"/>
                <a:ea typeface="+mn-ea"/>
                <a:cs typeface="+mn-cs"/>
              </a:rPr>
              <a:t>, or </a:t>
            </a:r>
            <a:r>
              <a:rPr lang="en-SG" sz="1200" b="1" i="0" kern="1200" dirty="0">
                <a:solidFill>
                  <a:schemeClr val="tx1"/>
                </a:solidFill>
                <a:effectLst/>
                <a:latin typeface="+mn-lt"/>
                <a:ea typeface="+mn-ea"/>
                <a:cs typeface="+mn-cs"/>
              </a:rPr>
              <a:t>staff turnover</a:t>
            </a:r>
            <a:r>
              <a:rPr lang="en-SG" sz="1200" b="0" i="0" kern="1200" dirty="0">
                <a:solidFill>
                  <a:schemeClr val="tx1"/>
                </a:solidFill>
                <a:effectLst/>
                <a:latin typeface="+mn-lt"/>
                <a:ea typeface="+mn-ea"/>
                <a:cs typeface="+mn-cs"/>
              </a:rPr>
              <a:t>, is a measurement of how many employees are leaving a company. It’s a way to track whether a company has more employees leaving than is typically expected. This includes employees that either quit, were let go, or retired. However, companies that measure their employee turnover often separate these to manage each type of turnover.</a:t>
            </a: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Employee churn is expensive, and incremental improvements will give significant results. It will help us in designing better retention plans and improving employee satisfaction.</a:t>
            </a:r>
          </a:p>
          <a:p>
            <a:endParaRPr lang="en-SG" sz="1200" b="0" i="0" kern="1200" dirty="0">
              <a:solidFill>
                <a:schemeClr val="tx1"/>
              </a:solidFill>
              <a:effectLst/>
              <a:latin typeface="+mn-lt"/>
              <a:ea typeface="+mn-ea"/>
              <a:cs typeface="+mn-cs"/>
            </a:endParaRPr>
          </a:p>
          <a:p>
            <a:r>
              <a:rPr lang="en-SG" sz="1200" b="1" i="0" u="none" strike="noStrike" kern="1200" dirty="0">
                <a:solidFill>
                  <a:schemeClr val="tx1"/>
                </a:solidFill>
                <a:effectLst/>
                <a:latin typeface="+mn-lt"/>
                <a:ea typeface="+mn-ea"/>
                <a:cs typeface="+mn-cs"/>
              </a:rPr>
              <a:t>Employee churn</a:t>
            </a:r>
            <a:r>
              <a:rPr lang="en-SG" sz="1200" b="0" i="0" u="none" strike="noStrike" kern="1200" dirty="0">
                <a:solidFill>
                  <a:schemeClr val="tx1"/>
                </a:solidFill>
                <a:effectLst/>
                <a:latin typeface="+mn-lt"/>
                <a:ea typeface="+mn-ea"/>
                <a:cs typeface="+mn-cs"/>
              </a:rPr>
              <a:t> is the overall turnover in an organization's </a:t>
            </a:r>
            <a:r>
              <a:rPr lang="en-SG" sz="1200" b="1" i="0" u="none" strike="noStrike" kern="1200" dirty="0">
                <a:solidFill>
                  <a:schemeClr val="tx1"/>
                </a:solidFill>
                <a:effectLst/>
                <a:latin typeface="+mn-lt"/>
                <a:ea typeface="+mn-ea"/>
                <a:cs typeface="+mn-cs"/>
              </a:rPr>
              <a:t>staff</a:t>
            </a:r>
            <a:r>
              <a:rPr lang="en-SG" sz="1200" b="0" i="0" u="none" strike="noStrike" kern="1200" dirty="0">
                <a:solidFill>
                  <a:schemeClr val="tx1"/>
                </a:solidFill>
                <a:effectLst/>
                <a:latin typeface="+mn-lt"/>
                <a:ea typeface="+mn-ea"/>
                <a:cs typeface="+mn-cs"/>
              </a:rPr>
              <a:t> as existing </a:t>
            </a:r>
            <a:r>
              <a:rPr lang="en-SG" sz="1200" b="1" i="0" u="none" strike="noStrike" kern="1200" dirty="0">
                <a:solidFill>
                  <a:schemeClr val="tx1"/>
                </a:solidFill>
                <a:effectLst/>
                <a:latin typeface="+mn-lt"/>
                <a:ea typeface="+mn-ea"/>
                <a:cs typeface="+mn-cs"/>
              </a:rPr>
              <a:t>employees</a:t>
            </a:r>
            <a:r>
              <a:rPr lang="en-SG" sz="1200" b="0" i="0" u="none" strike="noStrike" kern="1200" dirty="0">
                <a:solidFill>
                  <a:schemeClr val="tx1"/>
                </a:solidFill>
                <a:effectLst/>
                <a:latin typeface="+mn-lt"/>
                <a:ea typeface="+mn-ea"/>
                <a:cs typeface="+mn-cs"/>
              </a:rPr>
              <a:t> leave and new ones are hired. The </a:t>
            </a:r>
            <a:r>
              <a:rPr lang="en-SG" sz="1200" b="1" i="0" u="none" strike="noStrike" kern="1200" dirty="0">
                <a:solidFill>
                  <a:schemeClr val="tx1"/>
                </a:solidFill>
                <a:effectLst/>
                <a:latin typeface="+mn-lt"/>
                <a:ea typeface="+mn-ea"/>
                <a:cs typeface="+mn-cs"/>
              </a:rPr>
              <a:t>churn</a:t>
            </a:r>
            <a:r>
              <a:rPr lang="en-SG" sz="1200" b="0" i="0" u="none" strike="noStrike" kern="1200" dirty="0">
                <a:solidFill>
                  <a:schemeClr val="tx1"/>
                </a:solidFill>
                <a:effectLst/>
                <a:latin typeface="+mn-lt"/>
                <a:ea typeface="+mn-ea"/>
                <a:cs typeface="+mn-cs"/>
              </a:rPr>
              <a:t> rate is usually calculated as the percentage of </a:t>
            </a:r>
            <a:r>
              <a:rPr lang="en-SG" sz="1200" b="1" i="0" u="none" strike="noStrike" kern="1200" dirty="0">
                <a:solidFill>
                  <a:schemeClr val="tx1"/>
                </a:solidFill>
                <a:effectLst/>
                <a:latin typeface="+mn-lt"/>
                <a:ea typeface="+mn-ea"/>
                <a:cs typeface="+mn-cs"/>
              </a:rPr>
              <a:t>employees</a:t>
            </a:r>
            <a:r>
              <a:rPr lang="en-SG" sz="1200" b="0" i="0" u="none" strike="noStrike" kern="1200" dirty="0">
                <a:solidFill>
                  <a:schemeClr val="tx1"/>
                </a:solidFill>
                <a:effectLst/>
                <a:latin typeface="+mn-lt"/>
                <a:ea typeface="+mn-ea"/>
                <a:cs typeface="+mn-cs"/>
              </a:rPr>
              <a:t> leaving the company over some specified time period. Although some </a:t>
            </a:r>
            <a:r>
              <a:rPr lang="en-SG" sz="1200" b="1" i="0" u="none" strike="noStrike" kern="1200" dirty="0">
                <a:solidFill>
                  <a:schemeClr val="tx1"/>
                </a:solidFill>
                <a:effectLst/>
                <a:latin typeface="+mn-lt"/>
                <a:ea typeface="+mn-ea"/>
                <a:cs typeface="+mn-cs"/>
              </a:rPr>
              <a:t>staff</a:t>
            </a:r>
            <a:r>
              <a:rPr lang="en-SG" sz="1200" b="0" i="0" u="none" strike="noStrike" kern="1200" dirty="0">
                <a:solidFill>
                  <a:schemeClr val="tx1"/>
                </a:solidFill>
                <a:effectLst/>
                <a:latin typeface="+mn-lt"/>
                <a:ea typeface="+mn-ea"/>
                <a:cs typeface="+mn-cs"/>
              </a:rPr>
              <a:t> turnover is inevitable, a high rate of </a:t>
            </a:r>
            <a:r>
              <a:rPr lang="en-SG" sz="1200" b="1" i="0" u="none" strike="noStrike" kern="1200" dirty="0">
                <a:solidFill>
                  <a:schemeClr val="tx1"/>
                </a:solidFill>
                <a:effectLst/>
                <a:latin typeface="+mn-lt"/>
                <a:ea typeface="+mn-ea"/>
                <a:cs typeface="+mn-cs"/>
              </a:rPr>
              <a:t>churn</a:t>
            </a:r>
            <a:r>
              <a:rPr lang="en-SG" sz="1200" b="0" i="0" u="none" strike="noStrike" kern="1200" dirty="0">
                <a:solidFill>
                  <a:schemeClr val="tx1"/>
                </a:solidFill>
                <a:effectLst/>
                <a:latin typeface="+mn-lt"/>
                <a:ea typeface="+mn-ea"/>
                <a:cs typeface="+mn-cs"/>
              </a:rPr>
              <a:t> is costly.</a:t>
            </a:r>
          </a:p>
          <a:p>
            <a:endParaRPr lang="en-SG" sz="1200" b="0" i="0" kern="1200" dirty="0">
              <a:solidFill>
                <a:schemeClr val="tx1"/>
              </a:solidFill>
              <a:effectLst/>
              <a:latin typeface="+mn-lt"/>
              <a:ea typeface="+mn-ea"/>
              <a:cs typeface="+mn-cs"/>
            </a:endParaRPr>
          </a:p>
          <a:p>
            <a:r>
              <a:rPr lang="en-SG" sz="1200" b="0" i="0" kern="1200" dirty="0">
                <a:solidFill>
                  <a:schemeClr val="tx1"/>
                </a:solidFill>
                <a:effectLst/>
                <a:latin typeface="+mn-lt"/>
                <a:ea typeface="+mn-ea"/>
                <a:cs typeface="+mn-cs"/>
              </a:rPr>
              <a:t>It is very costly for organizations, where costs include but not limited to: separation, vacancy, recruitment, training and replacement</a:t>
            </a:r>
          </a:p>
          <a:p>
            <a:pPr marL="171450" indent="-171450">
              <a:buFontTx/>
              <a:buChar char="-"/>
            </a:pPr>
            <a:r>
              <a:rPr lang="en-SG" sz="1200" b="0" i="0" kern="1200" dirty="0">
                <a:solidFill>
                  <a:schemeClr val="tx1"/>
                </a:solidFill>
                <a:effectLst/>
                <a:latin typeface="+mn-lt"/>
                <a:ea typeface="+mn-ea"/>
                <a:cs typeface="+mn-cs"/>
              </a:rPr>
              <a:t>Cost of Recruitment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SG" sz="1200" b="0" i="0" kern="1200" dirty="0">
                <a:solidFill>
                  <a:schemeClr val="tx1"/>
                </a:solidFill>
                <a:effectLst/>
                <a:latin typeface="+mn-lt"/>
                <a:ea typeface="+mn-ea"/>
                <a:cs typeface="+mn-cs"/>
              </a:rPr>
              <a:t>Cost of Training new employee</a:t>
            </a:r>
          </a:p>
          <a:p>
            <a:pPr marL="171450" indent="-171450">
              <a:buFontTx/>
              <a:buChar char="-"/>
            </a:pPr>
            <a:r>
              <a:rPr lang="en-SG" sz="1200" b="0" i="0" kern="1200" dirty="0">
                <a:solidFill>
                  <a:schemeClr val="tx1"/>
                </a:solidFill>
                <a:effectLst/>
                <a:latin typeface="+mn-lt"/>
                <a:ea typeface="+mn-ea"/>
                <a:cs typeface="+mn-cs"/>
              </a:rPr>
              <a:t>Cost of Letting Go (severance/bonus packages, separation pay)</a:t>
            </a:r>
          </a:p>
          <a:p>
            <a:pPr marL="171450" indent="-171450">
              <a:buFontTx/>
              <a:buChar char="-"/>
            </a:pPr>
            <a:r>
              <a:rPr lang="en-SG" sz="1200" b="0" i="0" kern="1200" dirty="0">
                <a:solidFill>
                  <a:schemeClr val="tx1"/>
                </a:solidFill>
                <a:effectLst/>
                <a:latin typeface="+mn-lt"/>
                <a:ea typeface="+mn-ea"/>
                <a:cs typeface="+mn-cs"/>
              </a:rPr>
              <a:t>Effect of Low Morale of those that stayed (they will probably shoulder your workload)</a:t>
            </a:r>
          </a:p>
          <a:p>
            <a:pPr marL="171450" indent="-171450">
              <a:buFontTx/>
              <a:buChar char="-"/>
            </a:pPr>
            <a:r>
              <a:rPr lang="en-SG" sz="1200" b="0" i="0" kern="1200" dirty="0">
                <a:solidFill>
                  <a:schemeClr val="tx1"/>
                </a:solidFill>
                <a:effectLst/>
                <a:latin typeface="+mn-lt"/>
                <a:ea typeface="+mn-ea"/>
                <a:cs typeface="+mn-cs"/>
              </a:rPr>
              <a:t>Customer satisfaction is affected (change in account reps or skills/knowledge lost)</a:t>
            </a:r>
          </a:p>
          <a:p>
            <a:pPr marL="171450" indent="-171450">
              <a:buFontTx/>
              <a:buChar char="-"/>
            </a:pPr>
            <a:r>
              <a:rPr lang="en-SG" sz="1200" b="0" i="0" kern="1200" dirty="0">
                <a:solidFill>
                  <a:schemeClr val="tx1"/>
                </a:solidFill>
                <a:effectLst/>
                <a:latin typeface="+mn-lt"/>
                <a:ea typeface="+mn-ea"/>
                <a:cs typeface="+mn-cs"/>
              </a:rPr>
              <a:t> </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2</a:t>
            </a:fld>
            <a:endParaRPr lang="en-SG"/>
          </a:p>
        </p:txBody>
      </p:sp>
    </p:spTree>
    <p:extLst>
      <p:ext uri="{BB962C8B-B14F-4D97-AF65-F5344CB8AC3E}">
        <p14:creationId xmlns:p14="http://schemas.microsoft.com/office/powerpoint/2010/main" val="382186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For </a:t>
            </a:r>
            <a:r>
              <a:rPr lang="en-SG" sz="1200" b="1" i="0" kern="1200" dirty="0">
                <a:solidFill>
                  <a:schemeClr val="tx1"/>
                </a:solidFill>
                <a:effectLst/>
                <a:latin typeface="+mn-lt"/>
                <a:ea typeface="+mn-ea"/>
                <a:cs typeface="+mn-cs"/>
              </a:rPr>
              <a:t>logistic regression</a:t>
            </a:r>
            <a:r>
              <a:rPr lang="en-SG" sz="1200" b="0" i="0" kern="1200" dirty="0">
                <a:solidFill>
                  <a:schemeClr val="tx1"/>
                </a:solidFill>
                <a:effectLst/>
                <a:latin typeface="+mn-lt"/>
                <a:ea typeface="+mn-ea"/>
                <a:cs typeface="+mn-cs"/>
              </a:rPr>
              <a:t>, we'll tune three hyperparameters:</a:t>
            </a:r>
          </a:p>
          <a:p>
            <a:endParaRPr lang="en-SG" sz="1200" b="0" i="0" kern="1200" dirty="0">
              <a:solidFill>
                <a:schemeClr val="tx1"/>
              </a:solidFill>
              <a:effectLst/>
              <a:latin typeface="+mn-lt"/>
              <a:ea typeface="+mn-ea"/>
              <a:cs typeface="+mn-cs"/>
            </a:endParaRPr>
          </a:p>
          <a:p>
            <a:r>
              <a:rPr lang="en-SG" sz="1200" b="1" i="0" kern="1200" dirty="0">
                <a:solidFill>
                  <a:schemeClr val="tx1"/>
                </a:solidFill>
                <a:effectLst/>
                <a:latin typeface="+mn-lt"/>
                <a:ea typeface="+mn-ea"/>
                <a:cs typeface="+mn-cs"/>
              </a:rPr>
              <a:t>penalty</a:t>
            </a:r>
            <a:r>
              <a:rPr lang="en-SG" sz="1200" b="0" i="0" kern="1200" dirty="0">
                <a:solidFill>
                  <a:schemeClr val="tx1"/>
                </a:solidFill>
                <a:effectLst/>
                <a:latin typeface="+mn-lt"/>
                <a:ea typeface="+mn-ea"/>
                <a:cs typeface="+mn-cs"/>
              </a:rPr>
              <a:t>: type of regularization, L2 or L1 regularization.</a:t>
            </a:r>
          </a:p>
          <a:p>
            <a:r>
              <a:rPr lang="en-SG" sz="1200" b="1" i="0" kern="1200" dirty="0">
                <a:solidFill>
                  <a:schemeClr val="tx1"/>
                </a:solidFill>
                <a:effectLst/>
                <a:latin typeface="+mn-lt"/>
                <a:ea typeface="+mn-ea"/>
                <a:cs typeface="+mn-cs"/>
              </a:rPr>
              <a:t>C</a:t>
            </a:r>
            <a:r>
              <a:rPr lang="en-SG" sz="1200" b="0" i="0" kern="1200" dirty="0">
                <a:solidFill>
                  <a:schemeClr val="tx1"/>
                </a:solidFill>
                <a:effectLst/>
                <a:latin typeface="+mn-lt"/>
                <a:ea typeface="+mn-ea"/>
                <a:cs typeface="+mn-cs"/>
              </a:rPr>
              <a:t>: the opposite of regularization of parameter  𝜆 . The higher C the less regularization. We'll use values that cover the full range between unregularized to fully regularized where model is the mode of the examples' label.</a:t>
            </a:r>
          </a:p>
          <a:p>
            <a:r>
              <a:rPr lang="en-SG" sz="1200" b="1" i="0" kern="1200" dirty="0" err="1">
                <a:solidFill>
                  <a:schemeClr val="tx1"/>
                </a:solidFill>
                <a:effectLst/>
                <a:latin typeface="+mn-lt"/>
                <a:ea typeface="+mn-ea"/>
                <a:cs typeface="+mn-cs"/>
              </a:rPr>
              <a:t>fit_intercept</a:t>
            </a:r>
            <a:r>
              <a:rPr lang="en-SG" sz="1200" b="0" i="0" kern="1200" dirty="0">
                <a:solidFill>
                  <a:schemeClr val="tx1"/>
                </a:solidFill>
                <a:effectLst/>
                <a:latin typeface="+mn-lt"/>
                <a:ea typeface="+mn-ea"/>
                <a:cs typeface="+mn-cs"/>
              </a:rPr>
              <a:t>: whether to include intercept or not.</a:t>
            </a:r>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24</a:t>
            </a:fld>
            <a:endParaRPr lang="en-SG"/>
          </a:p>
        </p:txBody>
      </p:sp>
    </p:spTree>
    <p:extLst>
      <p:ext uri="{BB962C8B-B14F-4D97-AF65-F5344CB8AC3E}">
        <p14:creationId xmlns:p14="http://schemas.microsoft.com/office/powerpoint/2010/main" val="251878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 Expected, most of those that left had low satisfaction levels.</a:t>
            </a:r>
          </a:p>
        </p:txBody>
      </p:sp>
      <p:sp>
        <p:nvSpPr>
          <p:cNvPr id="4" name="Slide Number Placeholder 3"/>
          <p:cNvSpPr>
            <a:spLocks noGrp="1"/>
          </p:cNvSpPr>
          <p:nvPr>
            <p:ph type="sldNum" sz="quarter" idx="5"/>
          </p:nvPr>
        </p:nvSpPr>
        <p:spPr/>
        <p:txBody>
          <a:bodyPr/>
          <a:lstStyle/>
          <a:p>
            <a:fld id="{E12EADB2-6031-429B-9A42-2D43A198F0B1}" type="slidenum">
              <a:rPr lang="en-SG" smtClean="0"/>
              <a:t>6</a:t>
            </a:fld>
            <a:endParaRPr lang="en-SG"/>
          </a:p>
        </p:txBody>
      </p:sp>
    </p:spTree>
    <p:extLst>
      <p:ext uri="{BB962C8B-B14F-4D97-AF65-F5344CB8AC3E}">
        <p14:creationId xmlns:p14="http://schemas.microsoft.com/office/powerpoint/2010/main" val="101280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Based on graph above, most of the employees that left had low and medium salary ranges. Those that had higher salary stayed.</a:t>
            </a:r>
          </a:p>
          <a:p>
            <a:endParaRPr lang="en-SG" sz="1200" b="0" i="0" kern="1200" dirty="0">
              <a:solidFill>
                <a:schemeClr val="tx1"/>
              </a:solidFill>
              <a:effectLst/>
              <a:latin typeface="+mn-lt"/>
              <a:ea typeface="+mn-ea"/>
              <a:cs typeface="+mn-cs"/>
            </a:endParaRPr>
          </a:p>
          <a:p>
            <a:pPr marL="228600" indent="-228600">
              <a:buAutoNum type="arabicPeriod"/>
            </a:pPr>
            <a:r>
              <a:rPr lang="en-SG" sz="1200" b="0" i="0" kern="1200" dirty="0">
                <a:solidFill>
                  <a:schemeClr val="tx1"/>
                </a:solidFill>
                <a:effectLst/>
                <a:latin typeface="+mn-lt"/>
                <a:ea typeface="+mn-ea"/>
                <a:cs typeface="+mn-cs"/>
              </a:rPr>
              <a:t>Label Y</a:t>
            </a:r>
          </a:p>
          <a:p>
            <a:pPr marL="228600" indent="-228600">
              <a:buAutoNum type="arabicPeriod"/>
            </a:pPr>
            <a:r>
              <a:rPr lang="en-SG" sz="1200" b="0" i="0" kern="1200" dirty="0">
                <a:solidFill>
                  <a:schemeClr val="tx1"/>
                </a:solidFill>
                <a:effectLst/>
                <a:latin typeface="+mn-lt"/>
                <a:ea typeface="+mn-ea"/>
                <a:cs typeface="+mn-cs"/>
              </a:rPr>
              <a:t>Include percentage of figures</a:t>
            </a:r>
          </a:p>
          <a:p>
            <a:pPr marL="228600" indent="-228600">
              <a:buAutoNum type="arabicPeriod"/>
            </a:pPr>
            <a:endParaRPr lang="en-SG" dirty="0"/>
          </a:p>
          <a:p>
            <a:pPr marL="0" indent="0">
              <a:buNone/>
            </a:pPr>
            <a:r>
              <a:rPr lang="en-SG" sz="1200" b="0" i="0" u="none" strike="noStrike" kern="1200" dirty="0">
                <a:solidFill>
                  <a:schemeClr val="tx1"/>
                </a:solidFill>
                <a:effectLst/>
                <a:latin typeface="+mn-lt"/>
                <a:ea typeface="+mn-ea"/>
                <a:cs typeface="+mn-cs"/>
              </a:rPr>
              <a:t>70.31%</a:t>
            </a:r>
            <a:r>
              <a:rPr lang="en-SG" dirty="0"/>
              <a:t> </a:t>
            </a:r>
            <a:r>
              <a:rPr lang="en-SG" sz="1200" b="0" i="0" u="none" strike="noStrike" kern="1200" dirty="0">
                <a:solidFill>
                  <a:schemeClr val="tx1"/>
                </a:solidFill>
                <a:effectLst/>
                <a:latin typeface="+mn-lt"/>
                <a:ea typeface="+mn-ea"/>
                <a:cs typeface="+mn-cs"/>
              </a:rPr>
              <a:t>29.69%</a:t>
            </a:r>
            <a:r>
              <a:rPr lang="en-SG" dirty="0"/>
              <a:t> </a:t>
            </a:r>
            <a:r>
              <a:rPr lang="en-SG" sz="1200" b="0" i="0" u="none" strike="noStrike" kern="1200" dirty="0">
                <a:solidFill>
                  <a:schemeClr val="tx1"/>
                </a:solidFill>
                <a:effectLst/>
                <a:latin typeface="+mn-lt"/>
                <a:ea typeface="+mn-ea"/>
                <a:cs typeface="+mn-cs"/>
              </a:rPr>
              <a:t>79.57%</a:t>
            </a:r>
            <a:r>
              <a:rPr lang="en-SG" dirty="0"/>
              <a:t> </a:t>
            </a:r>
            <a:r>
              <a:rPr lang="en-SG" sz="1200" b="0" i="0" u="none" strike="noStrike" kern="1200" dirty="0">
                <a:solidFill>
                  <a:schemeClr val="tx1"/>
                </a:solidFill>
                <a:effectLst/>
                <a:latin typeface="+mn-lt"/>
                <a:ea typeface="+mn-ea"/>
                <a:cs typeface="+mn-cs"/>
              </a:rPr>
              <a:t>20.43%</a:t>
            </a:r>
            <a:r>
              <a:rPr lang="en-SG" dirty="0"/>
              <a:t> </a:t>
            </a:r>
            <a:r>
              <a:rPr lang="en-SG" sz="1200" b="0" i="0" u="none" strike="noStrike" kern="1200" dirty="0">
                <a:solidFill>
                  <a:schemeClr val="tx1"/>
                </a:solidFill>
                <a:effectLst/>
                <a:latin typeface="+mn-lt"/>
                <a:ea typeface="+mn-ea"/>
                <a:cs typeface="+mn-cs"/>
              </a:rPr>
              <a:t>93.37%</a:t>
            </a:r>
            <a:r>
              <a:rPr lang="en-SG" dirty="0"/>
              <a:t> </a:t>
            </a:r>
            <a:r>
              <a:rPr lang="en-SG" sz="1200" b="0" i="0" u="none" strike="noStrike" kern="1200" dirty="0">
                <a:solidFill>
                  <a:schemeClr val="tx1"/>
                </a:solidFill>
                <a:effectLst/>
                <a:latin typeface="+mn-lt"/>
                <a:ea typeface="+mn-ea"/>
                <a:cs typeface="+mn-cs"/>
              </a:rPr>
              <a:t>6.63%</a:t>
            </a:r>
            <a:r>
              <a:rPr lang="en-SG" dirty="0"/>
              <a:t> </a:t>
            </a:r>
          </a:p>
        </p:txBody>
      </p:sp>
      <p:sp>
        <p:nvSpPr>
          <p:cNvPr id="4" name="Slide Number Placeholder 3"/>
          <p:cNvSpPr>
            <a:spLocks noGrp="1"/>
          </p:cNvSpPr>
          <p:nvPr>
            <p:ph type="sldNum" sz="quarter" idx="5"/>
          </p:nvPr>
        </p:nvSpPr>
        <p:spPr/>
        <p:txBody>
          <a:bodyPr/>
          <a:lstStyle/>
          <a:p>
            <a:fld id="{E12EADB2-6031-429B-9A42-2D43A198F0B1}" type="slidenum">
              <a:rPr lang="en-SG" smtClean="0"/>
              <a:t>7</a:t>
            </a:fld>
            <a:endParaRPr lang="en-SG"/>
          </a:p>
        </p:txBody>
      </p:sp>
    </p:spTree>
    <p:extLst>
      <p:ext uri="{BB962C8B-B14F-4D97-AF65-F5344CB8AC3E}">
        <p14:creationId xmlns:p14="http://schemas.microsoft.com/office/powerpoint/2010/main" val="161054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Around 23%</a:t>
            </a:r>
            <a:r>
              <a:rPr lang="en-SG" dirty="0"/>
              <a:t> of the employees have left</a:t>
            </a:r>
          </a:p>
          <a:p>
            <a:r>
              <a:rPr lang="en-SG" dirty="0"/>
              <a:t>Proportion of positive to negative examples: </a:t>
            </a:r>
            <a:r>
              <a:rPr lang="en-SG" b="1" dirty="0"/>
              <a:t>31.25%</a:t>
            </a:r>
          </a:p>
        </p:txBody>
      </p:sp>
      <p:sp>
        <p:nvSpPr>
          <p:cNvPr id="4" name="Slide Number Placeholder 3"/>
          <p:cNvSpPr>
            <a:spLocks noGrp="1"/>
          </p:cNvSpPr>
          <p:nvPr>
            <p:ph type="sldNum" sz="quarter" idx="5"/>
          </p:nvPr>
        </p:nvSpPr>
        <p:spPr/>
        <p:txBody>
          <a:bodyPr/>
          <a:lstStyle/>
          <a:p>
            <a:fld id="{E12EADB2-6031-429B-9A42-2D43A198F0B1}" type="slidenum">
              <a:rPr lang="en-SG" smtClean="0"/>
              <a:t>8</a:t>
            </a:fld>
            <a:endParaRPr lang="en-SG"/>
          </a:p>
        </p:txBody>
      </p:sp>
    </p:spTree>
    <p:extLst>
      <p:ext uri="{BB962C8B-B14F-4D97-AF65-F5344CB8AC3E}">
        <p14:creationId xmlns:p14="http://schemas.microsoft.com/office/powerpoint/2010/main" val="412488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Note that some of the hyperparameter ranges will be guided by the paper [Data-driven Advice for Applying Machine Learning to Bioinformatics Problems](https://arxiv.org/pdf/1708.05070.pdf)</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1" i="0" kern="1200" dirty="0">
                <a:solidFill>
                  <a:schemeClr val="tx1"/>
                </a:solidFill>
                <a:effectLst/>
                <a:latin typeface="+mn-lt"/>
                <a:ea typeface="+mn-ea"/>
                <a:cs typeface="+mn-cs"/>
              </a:rPr>
              <a:t>Standardize</a:t>
            </a:r>
            <a:r>
              <a:rPr lang="en-SG" sz="1200" b="0" i="0" kern="1200" dirty="0">
                <a:solidFill>
                  <a:schemeClr val="tx1"/>
                </a:solidFill>
                <a:effectLst/>
                <a:latin typeface="+mn-lt"/>
                <a:ea typeface="+mn-ea"/>
                <a:cs typeface="+mn-cs"/>
              </a:rPr>
              <a:t> the data to make all the features on the same scale.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kern="1200" dirty="0">
                <a:solidFill>
                  <a:schemeClr val="tx1"/>
                </a:solidFill>
                <a:effectLst/>
                <a:latin typeface="+mn-lt"/>
                <a:ea typeface="+mn-ea"/>
                <a:cs typeface="+mn-cs"/>
              </a:rPr>
              <a:t>Use </a:t>
            </a:r>
            <a:r>
              <a:rPr lang="en-SG" sz="1200" b="1" i="0" kern="1200" dirty="0" err="1">
                <a:solidFill>
                  <a:schemeClr val="tx1"/>
                </a:solidFill>
                <a:effectLst/>
                <a:latin typeface="+mn-lt"/>
                <a:ea typeface="+mn-ea"/>
                <a:cs typeface="+mn-cs"/>
              </a:rPr>
              <a:t>GridSearchCV</a:t>
            </a:r>
            <a:r>
              <a:rPr lang="en-SG" sz="1200" b="0" i="0" kern="1200" dirty="0">
                <a:solidFill>
                  <a:schemeClr val="tx1"/>
                </a:solidFill>
                <a:effectLst/>
                <a:latin typeface="+mn-lt"/>
                <a:ea typeface="+mn-ea"/>
                <a:cs typeface="+mn-cs"/>
              </a:rPr>
              <a:t> to tune the hyperparameters using 10-folds cross validations. We can use </a:t>
            </a:r>
            <a:r>
              <a:rPr lang="en-SG" sz="1200" b="0" i="0" kern="1200" dirty="0" err="1">
                <a:solidFill>
                  <a:schemeClr val="tx1"/>
                </a:solidFill>
                <a:effectLst/>
                <a:latin typeface="+mn-lt"/>
                <a:ea typeface="+mn-ea"/>
                <a:cs typeface="+mn-cs"/>
              </a:rPr>
              <a:t>RandomizedSearchCV</a:t>
            </a:r>
            <a:r>
              <a:rPr lang="en-SG" sz="1200" b="0" i="0" kern="1200" dirty="0">
                <a:solidFill>
                  <a:schemeClr val="tx1"/>
                </a:solidFill>
                <a:effectLst/>
                <a:latin typeface="+mn-lt"/>
                <a:ea typeface="+mn-ea"/>
                <a:cs typeface="+mn-cs"/>
              </a:rPr>
              <a:t> which is faster and may outperform </a:t>
            </a:r>
            <a:r>
              <a:rPr lang="en-SG" sz="1200" b="0" i="0" kern="1200" dirty="0" err="1">
                <a:solidFill>
                  <a:schemeClr val="tx1"/>
                </a:solidFill>
                <a:effectLst/>
                <a:latin typeface="+mn-lt"/>
                <a:ea typeface="+mn-ea"/>
                <a:cs typeface="+mn-cs"/>
              </a:rPr>
              <a:t>GridSearchCV</a:t>
            </a:r>
            <a:r>
              <a:rPr lang="en-SG" sz="1200" b="0" i="0" kern="1200" dirty="0">
                <a:solidFill>
                  <a:schemeClr val="tx1"/>
                </a:solidFill>
                <a:effectLst/>
                <a:latin typeface="+mn-lt"/>
                <a:ea typeface="+mn-ea"/>
                <a:cs typeface="+mn-cs"/>
              </a:rPr>
              <a:t> especially if we have more than two hyperparameters and the range for each one is very big; however, </a:t>
            </a:r>
            <a:r>
              <a:rPr lang="en-SG" sz="1200" b="0" i="0" kern="1200" dirty="0" err="1">
                <a:solidFill>
                  <a:schemeClr val="tx1"/>
                </a:solidFill>
                <a:effectLst/>
                <a:latin typeface="+mn-lt"/>
                <a:ea typeface="+mn-ea"/>
                <a:cs typeface="+mn-cs"/>
              </a:rPr>
              <a:t>GridSearchCV</a:t>
            </a:r>
            <a:r>
              <a:rPr lang="en-SG" sz="1200" b="0" i="0" kern="1200" dirty="0">
                <a:solidFill>
                  <a:schemeClr val="tx1"/>
                </a:solidFill>
                <a:effectLst/>
                <a:latin typeface="+mn-lt"/>
                <a:ea typeface="+mn-ea"/>
                <a:cs typeface="+mn-cs"/>
              </a:rPr>
              <a:t> will work just fine since we have only two hyperparameters and descent 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9</a:t>
            </a:fld>
            <a:endParaRPr lang="en-SG"/>
          </a:p>
        </p:txBody>
      </p:sp>
    </p:spTree>
    <p:extLst>
      <p:ext uri="{BB962C8B-B14F-4D97-AF65-F5344CB8AC3E}">
        <p14:creationId xmlns:p14="http://schemas.microsoft.com/office/powerpoint/2010/main" val="190676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only hyperparameters we'll tune are:</a:t>
            </a:r>
          </a:p>
          <a:p>
            <a:endParaRPr lang="en-SG" dirty="0"/>
          </a:p>
          <a:p>
            <a:r>
              <a:rPr lang="en-SG" b="1" dirty="0" err="1"/>
              <a:t>max_feature</a:t>
            </a:r>
            <a:r>
              <a:rPr lang="en-SG" dirty="0"/>
              <a:t>: how many features to consider randomly on each split. This will help avoid having few strong features to be picked on each split and let other features have the chance to contribute. Therefore, predictions will be less correlated and the variance of each tree will decrease.</a:t>
            </a:r>
          </a:p>
          <a:p>
            <a:endParaRPr lang="en-SG" dirty="0"/>
          </a:p>
          <a:p>
            <a:r>
              <a:rPr lang="en-SG" b="1" dirty="0" err="1"/>
              <a:t>min_samples_leaf</a:t>
            </a:r>
            <a:r>
              <a:rPr lang="en-SG" dirty="0"/>
              <a:t>: how many examples to have for each split to be a final leaf node.</a:t>
            </a:r>
          </a:p>
          <a:p>
            <a:endParaRPr lang="en-SG" dirty="0"/>
          </a:p>
          <a:p>
            <a:r>
              <a:rPr lang="en-SG" dirty="0"/>
              <a:t>Random Forest is an ensemble model that has multiple trees (</a:t>
            </a:r>
            <a:r>
              <a:rPr lang="en-SG" b="1" dirty="0" err="1"/>
              <a:t>n_estimators</a:t>
            </a:r>
            <a:r>
              <a:rPr lang="en-SG" dirty="0"/>
              <a:t>), where each tree is a weak learner. The final prediction would be a weighting average or mode of the predictions from all estimators. Note: high number of trees don't cause overfitting.</a:t>
            </a:r>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10</a:t>
            </a:fld>
            <a:endParaRPr lang="en-SG"/>
          </a:p>
        </p:txBody>
      </p:sp>
    </p:spTree>
    <p:extLst>
      <p:ext uri="{BB962C8B-B14F-4D97-AF65-F5344CB8AC3E}">
        <p14:creationId xmlns:p14="http://schemas.microsoft.com/office/powerpoint/2010/main" val="86005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Around 23%</a:t>
            </a:r>
            <a:r>
              <a:rPr lang="en-SG" dirty="0"/>
              <a:t> of the employees have left</a:t>
            </a:r>
          </a:p>
          <a:p>
            <a:r>
              <a:rPr lang="en-SG" dirty="0"/>
              <a:t>Proportion of positive to negative examples: </a:t>
            </a:r>
            <a:r>
              <a:rPr lang="en-SG" b="1" dirty="0"/>
              <a:t>31.25%</a:t>
            </a:r>
          </a:p>
          <a:p>
            <a:endParaRPr lang="en-SG" dirty="0"/>
          </a:p>
          <a:p>
            <a:r>
              <a:rPr lang="en-SG" sz="1200" b="1" i="0" u="none" strike="noStrike" kern="1200" dirty="0">
                <a:solidFill>
                  <a:schemeClr val="tx1"/>
                </a:solidFill>
                <a:effectLst/>
                <a:latin typeface="+mn-lt"/>
                <a:ea typeface="+mn-ea"/>
                <a:cs typeface="+mn-cs"/>
              </a:rPr>
              <a:t>Up-sampling</a:t>
            </a:r>
            <a:r>
              <a:rPr lang="en-SG" sz="1200" b="0" i="0" u="none" strike="noStrike" kern="1200" dirty="0">
                <a:solidFill>
                  <a:schemeClr val="tx1"/>
                </a:solidFill>
                <a:effectLst/>
                <a:latin typeface="+mn-lt"/>
                <a:ea typeface="+mn-ea"/>
                <a:cs typeface="+mn-cs"/>
              </a:rPr>
              <a:t> is the process of randomly duplicating observations from the minority class in order to reinforce its signal.</a:t>
            </a:r>
          </a:p>
          <a:p>
            <a:r>
              <a:rPr lang="en-SG" sz="1200" b="1" i="0" u="none" strike="noStrike" kern="1200" dirty="0">
                <a:solidFill>
                  <a:schemeClr val="tx1"/>
                </a:solidFill>
                <a:effectLst/>
                <a:latin typeface="+mn-lt"/>
                <a:ea typeface="+mn-ea"/>
                <a:cs typeface="+mn-cs"/>
              </a:rPr>
              <a:t>Down-sampling</a:t>
            </a:r>
            <a:r>
              <a:rPr lang="en-SG" sz="1200" b="0" i="0" u="none" strike="noStrike" kern="1200" dirty="0">
                <a:solidFill>
                  <a:schemeClr val="tx1"/>
                </a:solidFill>
                <a:effectLst/>
                <a:latin typeface="+mn-lt"/>
                <a:ea typeface="+mn-ea"/>
                <a:cs typeface="+mn-cs"/>
              </a:rPr>
              <a:t> involves randomly removing observations from the majority class to prevent its signal from dominating the learning algorithm.</a:t>
            </a:r>
          </a:p>
          <a:p>
            <a:endParaRPr lang="en-SG" dirty="0"/>
          </a:p>
          <a:p>
            <a:endParaRPr lang="en-SG" dirty="0"/>
          </a:p>
        </p:txBody>
      </p:sp>
      <p:sp>
        <p:nvSpPr>
          <p:cNvPr id="4" name="Slide Number Placeholder 3"/>
          <p:cNvSpPr>
            <a:spLocks noGrp="1"/>
          </p:cNvSpPr>
          <p:nvPr>
            <p:ph type="sldNum" sz="quarter" idx="5"/>
          </p:nvPr>
        </p:nvSpPr>
        <p:spPr/>
        <p:txBody>
          <a:bodyPr/>
          <a:lstStyle/>
          <a:p>
            <a:fld id="{E12EADB2-6031-429B-9A42-2D43A198F0B1}" type="slidenum">
              <a:rPr lang="en-SG" smtClean="0"/>
              <a:t>11</a:t>
            </a:fld>
            <a:endParaRPr lang="en-SG"/>
          </a:p>
        </p:txBody>
      </p:sp>
    </p:spTree>
    <p:extLst>
      <p:ext uri="{BB962C8B-B14F-4D97-AF65-F5344CB8AC3E}">
        <p14:creationId xmlns:p14="http://schemas.microsoft.com/office/powerpoint/2010/main" val="246768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Results are based on Test Data</a:t>
            </a:r>
          </a:p>
          <a:p>
            <a:r>
              <a:rPr lang="en-SG" dirty="0"/>
              <a:t>RF is the best.  Not much difference between GBT &amp; RF AUC Score but RF has better Accuracy Rate &amp; F1-Score.</a:t>
            </a:r>
          </a:p>
          <a:p>
            <a:endParaRPr lang="en-SG" dirty="0"/>
          </a:p>
          <a:p>
            <a:r>
              <a:rPr lang="en-SG" dirty="0" err="1"/>
              <a:t>accuracy_score</a:t>
            </a:r>
            <a:r>
              <a:rPr lang="en-SG" dirty="0"/>
              <a:t>(</a:t>
            </a:r>
            <a:r>
              <a:rPr lang="en-SG" dirty="0" err="1"/>
              <a:t>y_test</a:t>
            </a:r>
            <a:r>
              <a:rPr lang="en-SG" dirty="0"/>
              <a:t>, estimators[estimator].predict(</a:t>
            </a:r>
            <a:r>
              <a:rPr lang="en-SG" dirty="0" err="1"/>
              <a:t>X_test</a:t>
            </a:r>
            <a:r>
              <a:rPr lang="en-SG" dirty="0"/>
              <a:t>)) * 100,</a:t>
            </a:r>
          </a:p>
          <a:p>
            <a:r>
              <a:rPr lang="en-SG" dirty="0"/>
              <a:t> f1_score(</a:t>
            </a:r>
            <a:r>
              <a:rPr lang="en-SG" dirty="0" err="1"/>
              <a:t>y_test</a:t>
            </a:r>
            <a:r>
              <a:rPr lang="en-SG" dirty="0"/>
              <a:t>, estimators[estimator].predict(</a:t>
            </a:r>
            <a:r>
              <a:rPr lang="en-SG" dirty="0" err="1"/>
              <a:t>X_test</a:t>
            </a:r>
            <a:r>
              <a:rPr lang="en-SG" dirty="0"/>
              <a:t>)) * 100))</a:t>
            </a:r>
          </a:p>
        </p:txBody>
      </p:sp>
      <p:sp>
        <p:nvSpPr>
          <p:cNvPr id="4" name="Slide Number Placeholder 3"/>
          <p:cNvSpPr>
            <a:spLocks noGrp="1"/>
          </p:cNvSpPr>
          <p:nvPr>
            <p:ph type="sldNum" sz="quarter" idx="5"/>
          </p:nvPr>
        </p:nvSpPr>
        <p:spPr/>
        <p:txBody>
          <a:bodyPr/>
          <a:lstStyle/>
          <a:p>
            <a:fld id="{E12EADB2-6031-429B-9A42-2D43A198F0B1}" type="slidenum">
              <a:rPr lang="en-SG" smtClean="0"/>
              <a:t>12</a:t>
            </a:fld>
            <a:endParaRPr lang="en-SG"/>
          </a:p>
        </p:txBody>
      </p:sp>
    </p:spTree>
    <p:extLst>
      <p:ext uri="{BB962C8B-B14F-4D97-AF65-F5344CB8AC3E}">
        <p14:creationId xmlns:p14="http://schemas.microsoft.com/office/powerpoint/2010/main" val="361711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CD9E-4AF6-4DB9-8076-2CBB53CA71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AEA7513-04FF-4CE4-887E-E89433A07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612BF86-2831-43B3-8AAD-B16DAC7F8E00}"/>
              </a:ext>
            </a:extLst>
          </p:cNvPr>
          <p:cNvSpPr>
            <a:spLocks noGrp="1"/>
          </p:cNvSpPr>
          <p:nvPr>
            <p:ph type="dt" sz="half" idx="10"/>
          </p:nvPr>
        </p:nvSpPr>
        <p:spPr/>
        <p:txBody>
          <a:bodyPr/>
          <a:lstStyle/>
          <a:p>
            <a:fld id="{AF1DF35D-A8A9-4F97-9A4A-E0174FBC5535}" type="datetime1">
              <a:rPr lang="en-SG" smtClean="0"/>
              <a:t>30/5/2019</a:t>
            </a:fld>
            <a:endParaRPr lang="en-SG"/>
          </a:p>
        </p:txBody>
      </p:sp>
      <p:sp>
        <p:nvSpPr>
          <p:cNvPr id="5" name="Footer Placeholder 4">
            <a:extLst>
              <a:ext uri="{FF2B5EF4-FFF2-40B4-BE49-F238E27FC236}">
                <a16:creationId xmlns:a16="http://schemas.microsoft.com/office/drawing/2014/main" id="{9B7219BB-0595-43EF-858D-B493FCEF696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B828114-36BA-487D-8456-F68408F2983F}"/>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59396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AFD3-6E8E-4008-9716-FFFCA843458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CB91F33-2022-43E8-B910-A955A99E24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8ECA8-195A-4B52-A87B-CA1A5FFB5768}"/>
              </a:ext>
            </a:extLst>
          </p:cNvPr>
          <p:cNvSpPr>
            <a:spLocks noGrp="1"/>
          </p:cNvSpPr>
          <p:nvPr>
            <p:ph type="dt" sz="half" idx="10"/>
          </p:nvPr>
        </p:nvSpPr>
        <p:spPr/>
        <p:txBody>
          <a:bodyPr/>
          <a:lstStyle/>
          <a:p>
            <a:fld id="{6BCD9CDE-2E09-43A8-BDD9-58BEA0BFA45D}" type="datetime1">
              <a:rPr lang="en-SG" smtClean="0"/>
              <a:t>30/5/2019</a:t>
            </a:fld>
            <a:endParaRPr lang="en-SG"/>
          </a:p>
        </p:txBody>
      </p:sp>
      <p:sp>
        <p:nvSpPr>
          <p:cNvPr id="5" name="Footer Placeholder 4">
            <a:extLst>
              <a:ext uri="{FF2B5EF4-FFF2-40B4-BE49-F238E27FC236}">
                <a16:creationId xmlns:a16="http://schemas.microsoft.com/office/drawing/2014/main" id="{0CAB6F9D-C126-4CDB-A7B3-28DF0920D00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F2B8225-1629-45D0-B969-D536A488AEC0}"/>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05601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B2089-F9AC-4D38-8CC1-7A4CF6E2B7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02009E9-FDDB-4690-98D6-25573FCDD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9604E9-CB36-4310-B0B5-ED8E7573BF8F}"/>
              </a:ext>
            </a:extLst>
          </p:cNvPr>
          <p:cNvSpPr>
            <a:spLocks noGrp="1"/>
          </p:cNvSpPr>
          <p:nvPr>
            <p:ph type="dt" sz="half" idx="10"/>
          </p:nvPr>
        </p:nvSpPr>
        <p:spPr/>
        <p:txBody>
          <a:bodyPr/>
          <a:lstStyle/>
          <a:p>
            <a:fld id="{E6E99220-F166-4351-80F1-E42A24341FC2}" type="datetime1">
              <a:rPr lang="en-SG" smtClean="0"/>
              <a:t>30/5/2019</a:t>
            </a:fld>
            <a:endParaRPr lang="en-SG"/>
          </a:p>
        </p:txBody>
      </p:sp>
      <p:sp>
        <p:nvSpPr>
          <p:cNvPr id="5" name="Footer Placeholder 4">
            <a:extLst>
              <a:ext uri="{FF2B5EF4-FFF2-40B4-BE49-F238E27FC236}">
                <a16:creationId xmlns:a16="http://schemas.microsoft.com/office/drawing/2014/main" id="{303CF548-534F-490E-8C02-C8B3E4FAAB0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045CD44-0D8E-4691-93B0-8211C90F4AEE}"/>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63254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3354-1969-4671-B2C3-773C97D7E46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F9D687D-4E5D-4B51-A8AC-4834B2BBC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7160AD6-8D93-4E38-B68C-F85D011ECB5A}"/>
              </a:ext>
            </a:extLst>
          </p:cNvPr>
          <p:cNvSpPr>
            <a:spLocks noGrp="1"/>
          </p:cNvSpPr>
          <p:nvPr>
            <p:ph type="dt" sz="half" idx="10"/>
          </p:nvPr>
        </p:nvSpPr>
        <p:spPr/>
        <p:txBody>
          <a:bodyPr/>
          <a:lstStyle/>
          <a:p>
            <a:fld id="{BEBC692D-1C13-4BF2-846A-24F9EF7DB16A}" type="datetime1">
              <a:rPr lang="en-SG" smtClean="0"/>
              <a:t>30/5/2019</a:t>
            </a:fld>
            <a:endParaRPr lang="en-SG"/>
          </a:p>
        </p:txBody>
      </p:sp>
      <p:sp>
        <p:nvSpPr>
          <p:cNvPr id="5" name="Footer Placeholder 4">
            <a:extLst>
              <a:ext uri="{FF2B5EF4-FFF2-40B4-BE49-F238E27FC236}">
                <a16:creationId xmlns:a16="http://schemas.microsoft.com/office/drawing/2014/main" id="{E2AD5447-BD1C-421C-9F5D-CC6C4A28085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6F63ED2-8082-4213-96C5-3BD1FA63B7A3}"/>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33630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5250-5F86-45A0-BF5E-D24075ABD8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24BB5D5-BB75-42EE-AC3E-011237FDC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28B7E-3F17-426F-A772-FFA724990503}"/>
              </a:ext>
            </a:extLst>
          </p:cNvPr>
          <p:cNvSpPr>
            <a:spLocks noGrp="1"/>
          </p:cNvSpPr>
          <p:nvPr>
            <p:ph type="dt" sz="half" idx="10"/>
          </p:nvPr>
        </p:nvSpPr>
        <p:spPr/>
        <p:txBody>
          <a:bodyPr/>
          <a:lstStyle/>
          <a:p>
            <a:fld id="{29076F73-05C6-4B79-B289-187BF9CAF407}" type="datetime1">
              <a:rPr lang="en-SG" smtClean="0"/>
              <a:t>30/5/2019</a:t>
            </a:fld>
            <a:endParaRPr lang="en-SG"/>
          </a:p>
        </p:txBody>
      </p:sp>
      <p:sp>
        <p:nvSpPr>
          <p:cNvPr id="5" name="Footer Placeholder 4">
            <a:extLst>
              <a:ext uri="{FF2B5EF4-FFF2-40B4-BE49-F238E27FC236}">
                <a16:creationId xmlns:a16="http://schemas.microsoft.com/office/drawing/2014/main" id="{75434960-681D-4989-A970-17FA165A9A2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35F0B4-6516-4B97-B8D7-5D5DD24B8FF6}"/>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88189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E2CC-EF16-4D1A-9082-A6BCFBDF3BB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5E20E5-FD14-4372-A606-CF3842B422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F959E2F-6771-48FF-9600-6E451C033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23A794E-8BF2-472B-A4E9-1DD22102C7EE}"/>
              </a:ext>
            </a:extLst>
          </p:cNvPr>
          <p:cNvSpPr>
            <a:spLocks noGrp="1"/>
          </p:cNvSpPr>
          <p:nvPr>
            <p:ph type="dt" sz="half" idx="10"/>
          </p:nvPr>
        </p:nvSpPr>
        <p:spPr/>
        <p:txBody>
          <a:bodyPr/>
          <a:lstStyle/>
          <a:p>
            <a:fld id="{630C0E9B-DB38-43B1-9C4F-A84167447D74}" type="datetime1">
              <a:rPr lang="en-SG" smtClean="0"/>
              <a:t>30/5/2019</a:t>
            </a:fld>
            <a:endParaRPr lang="en-SG"/>
          </a:p>
        </p:txBody>
      </p:sp>
      <p:sp>
        <p:nvSpPr>
          <p:cNvPr id="6" name="Footer Placeholder 5">
            <a:extLst>
              <a:ext uri="{FF2B5EF4-FFF2-40B4-BE49-F238E27FC236}">
                <a16:creationId xmlns:a16="http://schemas.microsoft.com/office/drawing/2014/main" id="{03DC095D-ECEA-4B79-AF78-3A6E05BEEF0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E66F490-BBF5-40C3-9C2E-7F6F3F99CEA5}"/>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242299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C6D3-A573-43FB-A58E-42FA5A5D97D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4AD8128-9FD0-4270-8643-8BA9846F0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5DF602-B764-4B2C-8CF8-47F7A3D3A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09C1AB0-12DA-4DC6-A9A5-D6677FDBD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4A147-8152-4512-B408-6874A3408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ADCB4F3-EEBF-48D2-BDDC-3DBB71A2E62B}"/>
              </a:ext>
            </a:extLst>
          </p:cNvPr>
          <p:cNvSpPr>
            <a:spLocks noGrp="1"/>
          </p:cNvSpPr>
          <p:nvPr>
            <p:ph type="dt" sz="half" idx="10"/>
          </p:nvPr>
        </p:nvSpPr>
        <p:spPr/>
        <p:txBody>
          <a:bodyPr/>
          <a:lstStyle/>
          <a:p>
            <a:fld id="{D05270D6-5193-4B39-836D-AC80FE963C1B}" type="datetime1">
              <a:rPr lang="en-SG" smtClean="0"/>
              <a:t>30/5/2019</a:t>
            </a:fld>
            <a:endParaRPr lang="en-SG"/>
          </a:p>
        </p:txBody>
      </p:sp>
      <p:sp>
        <p:nvSpPr>
          <p:cNvPr id="8" name="Footer Placeholder 7">
            <a:extLst>
              <a:ext uri="{FF2B5EF4-FFF2-40B4-BE49-F238E27FC236}">
                <a16:creationId xmlns:a16="http://schemas.microsoft.com/office/drawing/2014/main" id="{03175B45-FA8F-4C7C-927A-5D59D7722A0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458313-9FA4-4186-87AC-393CD6405DC5}"/>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422603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421E-4E8F-4D94-B54B-32FCC78D8D9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E2BB682-B50B-490B-9C59-3CCA8A9FD53C}"/>
              </a:ext>
            </a:extLst>
          </p:cNvPr>
          <p:cNvSpPr>
            <a:spLocks noGrp="1"/>
          </p:cNvSpPr>
          <p:nvPr>
            <p:ph type="dt" sz="half" idx="10"/>
          </p:nvPr>
        </p:nvSpPr>
        <p:spPr/>
        <p:txBody>
          <a:bodyPr/>
          <a:lstStyle/>
          <a:p>
            <a:fld id="{E1D83560-9A69-42EE-A1C5-D460DA7CD8CA}" type="datetime1">
              <a:rPr lang="en-SG" smtClean="0"/>
              <a:t>30/5/2019</a:t>
            </a:fld>
            <a:endParaRPr lang="en-SG"/>
          </a:p>
        </p:txBody>
      </p:sp>
      <p:sp>
        <p:nvSpPr>
          <p:cNvPr id="4" name="Footer Placeholder 3">
            <a:extLst>
              <a:ext uri="{FF2B5EF4-FFF2-40B4-BE49-F238E27FC236}">
                <a16:creationId xmlns:a16="http://schemas.microsoft.com/office/drawing/2014/main" id="{8162BC63-35BF-4293-8D96-33342A7A77B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3AF8F2F4-D1C9-40E4-964E-F06AEA5B5312}"/>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139093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B40A5-1F90-453D-98C3-74C2B221B81C}"/>
              </a:ext>
            </a:extLst>
          </p:cNvPr>
          <p:cNvSpPr>
            <a:spLocks noGrp="1"/>
          </p:cNvSpPr>
          <p:nvPr>
            <p:ph type="dt" sz="half" idx="10"/>
          </p:nvPr>
        </p:nvSpPr>
        <p:spPr/>
        <p:txBody>
          <a:bodyPr/>
          <a:lstStyle/>
          <a:p>
            <a:fld id="{967230B7-A22F-4679-B281-9BA6344FBF10}" type="datetime1">
              <a:rPr lang="en-SG" smtClean="0"/>
              <a:t>30/5/2019</a:t>
            </a:fld>
            <a:endParaRPr lang="en-SG"/>
          </a:p>
        </p:txBody>
      </p:sp>
      <p:sp>
        <p:nvSpPr>
          <p:cNvPr id="3" name="Footer Placeholder 2">
            <a:extLst>
              <a:ext uri="{FF2B5EF4-FFF2-40B4-BE49-F238E27FC236}">
                <a16:creationId xmlns:a16="http://schemas.microsoft.com/office/drawing/2014/main" id="{426C9553-BB3C-4A9E-A728-C9CD0B99C3A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A277376-9827-4DA5-860F-78F36AF573A2}"/>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80212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B8B4-22CA-4846-A86A-994A6B35C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BE2D636-40B9-433E-9F98-8D83DC74F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7406FB5-BF58-48EA-8D3F-2033F24F1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2C507-BE7D-4F2E-8A3D-E71771C7CAC0}"/>
              </a:ext>
            </a:extLst>
          </p:cNvPr>
          <p:cNvSpPr>
            <a:spLocks noGrp="1"/>
          </p:cNvSpPr>
          <p:nvPr>
            <p:ph type="dt" sz="half" idx="10"/>
          </p:nvPr>
        </p:nvSpPr>
        <p:spPr/>
        <p:txBody>
          <a:bodyPr/>
          <a:lstStyle/>
          <a:p>
            <a:fld id="{25B7705B-A5D1-405D-9CAB-D4EFFA8E94F8}" type="datetime1">
              <a:rPr lang="en-SG" smtClean="0"/>
              <a:t>30/5/2019</a:t>
            </a:fld>
            <a:endParaRPr lang="en-SG"/>
          </a:p>
        </p:txBody>
      </p:sp>
      <p:sp>
        <p:nvSpPr>
          <p:cNvPr id="6" name="Footer Placeholder 5">
            <a:extLst>
              <a:ext uri="{FF2B5EF4-FFF2-40B4-BE49-F238E27FC236}">
                <a16:creationId xmlns:a16="http://schemas.microsoft.com/office/drawing/2014/main" id="{00654EAE-9A9C-41B3-A4A8-FB899999FE6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17C369F-54DC-4204-BAEB-5C64E863CAE3}"/>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4899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765D-8C4B-402D-9390-8799E785D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DE54D0A-D60F-4594-9EDD-B218D1D0AB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614BD9-15F6-4A70-8C88-0649B208F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0E91F-A06D-4396-992D-CBE3B720D029}"/>
              </a:ext>
            </a:extLst>
          </p:cNvPr>
          <p:cNvSpPr>
            <a:spLocks noGrp="1"/>
          </p:cNvSpPr>
          <p:nvPr>
            <p:ph type="dt" sz="half" idx="10"/>
          </p:nvPr>
        </p:nvSpPr>
        <p:spPr/>
        <p:txBody>
          <a:bodyPr/>
          <a:lstStyle/>
          <a:p>
            <a:fld id="{2252714C-0645-4E63-B0A6-B4C5F4429976}" type="datetime1">
              <a:rPr lang="en-SG" smtClean="0"/>
              <a:t>30/5/2019</a:t>
            </a:fld>
            <a:endParaRPr lang="en-SG"/>
          </a:p>
        </p:txBody>
      </p:sp>
      <p:sp>
        <p:nvSpPr>
          <p:cNvPr id="6" name="Footer Placeholder 5">
            <a:extLst>
              <a:ext uri="{FF2B5EF4-FFF2-40B4-BE49-F238E27FC236}">
                <a16:creationId xmlns:a16="http://schemas.microsoft.com/office/drawing/2014/main" id="{D1FEAB5E-796A-48F2-B11C-68BED04C344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5186A93-DA01-461E-BDC9-12617C0D99BC}"/>
              </a:ext>
            </a:extLst>
          </p:cNvPr>
          <p:cNvSpPr>
            <a:spLocks noGrp="1"/>
          </p:cNvSpPr>
          <p:nvPr>
            <p:ph type="sldNum" sz="quarter" idx="12"/>
          </p:nvPr>
        </p:nvSpPr>
        <p:spPr/>
        <p:txBody>
          <a:bodyPr/>
          <a:lstStyle/>
          <a:p>
            <a:fld id="{5CFC109E-63DD-498E-95F1-DB6F415DD298}" type="slidenum">
              <a:rPr lang="en-SG" smtClean="0"/>
              <a:t>‹#›</a:t>
            </a:fld>
            <a:endParaRPr lang="en-SG"/>
          </a:p>
        </p:txBody>
      </p:sp>
    </p:spTree>
    <p:extLst>
      <p:ext uri="{BB962C8B-B14F-4D97-AF65-F5344CB8AC3E}">
        <p14:creationId xmlns:p14="http://schemas.microsoft.com/office/powerpoint/2010/main" val="17816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7ABC-135E-4C4C-9694-0A0D1AE1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981743C-BDC2-478D-AFBC-E95155961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30093B-2CC6-418A-9938-0B55100F8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44452-02A2-4066-983D-3281CE5F66E3}" type="datetime1">
              <a:rPr lang="en-SG" smtClean="0"/>
              <a:t>30/5/2019</a:t>
            </a:fld>
            <a:endParaRPr lang="en-SG"/>
          </a:p>
        </p:txBody>
      </p:sp>
      <p:sp>
        <p:nvSpPr>
          <p:cNvPr id="5" name="Footer Placeholder 4">
            <a:extLst>
              <a:ext uri="{FF2B5EF4-FFF2-40B4-BE49-F238E27FC236}">
                <a16:creationId xmlns:a16="http://schemas.microsoft.com/office/drawing/2014/main" id="{A96C7564-DDC1-4418-8BD7-19D7672B1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24D18C5-62D6-4067-91D1-9B52089E2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C109E-63DD-498E-95F1-DB6F415DD298}" type="slidenum">
              <a:rPr lang="en-SG" smtClean="0"/>
              <a:t>‹#›</a:t>
            </a:fld>
            <a:endParaRPr lang="en-SG"/>
          </a:p>
        </p:txBody>
      </p:sp>
    </p:spTree>
    <p:extLst>
      <p:ext uri="{BB962C8B-B14F-4D97-AF65-F5344CB8AC3E}">
        <p14:creationId xmlns:p14="http://schemas.microsoft.com/office/powerpoint/2010/main" val="122105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7984B0-90D7-4038-8D9E-41D6397B6905}"/>
              </a:ext>
            </a:extLst>
          </p:cNvPr>
          <p:cNvSpPr>
            <a:spLocks noGrp="1"/>
          </p:cNvSpPr>
          <p:nvPr>
            <p:ph type="subTitle" idx="1"/>
          </p:nvPr>
        </p:nvSpPr>
        <p:spPr>
          <a:xfrm>
            <a:off x="1524000" y="5627254"/>
            <a:ext cx="9144000" cy="636386"/>
          </a:xfrm>
        </p:spPr>
        <p:txBody>
          <a:bodyPr>
            <a:normAutofit/>
          </a:bodyPr>
          <a:lstStyle/>
          <a:p>
            <a:r>
              <a:rPr lang="en-SG" sz="3600" b="1" dirty="0"/>
              <a:t>Predicting Employee Turnover</a:t>
            </a:r>
          </a:p>
        </p:txBody>
      </p:sp>
      <p:pic>
        <p:nvPicPr>
          <p:cNvPr id="7" name="Picture 6">
            <a:extLst>
              <a:ext uri="{FF2B5EF4-FFF2-40B4-BE49-F238E27FC236}">
                <a16:creationId xmlns:a16="http://schemas.microsoft.com/office/drawing/2014/main" id="{3285B29B-A10B-4487-8FD4-9EFF832EC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24" y="1001856"/>
            <a:ext cx="7711786" cy="4286250"/>
          </a:xfrm>
          <a:prstGeom prst="rect">
            <a:avLst/>
          </a:prstGeom>
        </p:spPr>
      </p:pic>
    </p:spTree>
    <p:extLst>
      <p:ext uri="{BB962C8B-B14F-4D97-AF65-F5344CB8AC3E}">
        <p14:creationId xmlns:p14="http://schemas.microsoft.com/office/powerpoint/2010/main" val="376597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Random Forest</a:t>
            </a:r>
          </a:p>
        </p:txBody>
      </p:sp>
      <p:pic>
        <p:nvPicPr>
          <p:cNvPr id="4" name="Content Placeholder 3">
            <a:extLst>
              <a:ext uri="{FF2B5EF4-FFF2-40B4-BE49-F238E27FC236}">
                <a16:creationId xmlns:a16="http://schemas.microsoft.com/office/drawing/2014/main" id="{75E9FBC1-919C-4794-9654-341091DF082C}"/>
              </a:ext>
            </a:extLst>
          </p:cNvPr>
          <p:cNvPicPr>
            <a:picLocks noGrp="1" noChangeAspect="1"/>
          </p:cNvPicPr>
          <p:nvPr>
            <p:ph idx="1"/>
          </p:nvPr>
        </p:nvPicPr>
        <p:blipFill>
          <a:blip r:embed="rId3"/>
          <a:stretch>
            <a:fillRect/>
          </a:stretch>
        </p:blipFill>
        <p:spPr>
          <a:xfrm>
            <a:off x="838200" y="1926877"/>
            <a:ext cx="10515600" cy="4148834"/>
          </a:xfrm>
          <a:prstGeom prst="rect">
            <a:avLst/>
          </a:prstGeom>
        </p:spPr>
      </p:pic>
      <p:sp>
        <p:nvSpPr>
          <p:cNvPr id="3" name="Slide Number Placeholder 2">
            <a:extLst>
              <a:ext uri="{FF2B5EF4-FFF2-40B4-BE49-F238E27FC236}">
                <a16:creationId xmlns:a16="http://schemas.microsoft.com/office/drawing/2014/main" id="{E801A6F6-1961-4A1E-9123-F746CA22B3BF}"/>
              </a:ext>
            </a:extLst>
          </p:cNvPr>
          <p:cNvSpPr>
            <a:spLocks noGrp="1"/>
          </p:cNvSpPr>
          <p:nvPr>
            <p:ph type="sldNum" sz="quarter" idx="12"/>
          </p:nvPr>
        </p:nvSpPr>
        <p:spPr/>
        <p:txBody>
          <a:bodyPr/>
          <a:lstStyle/>
          <a:p>
            <a:fld id="{5CFC109E-63DD-498E-95F1-DB6F415DD298}" type="slidenum">
              <a:rPr lang="en-SG" smtClean="0"/>
              <a:t>10</a:t>
            </a:fld>
            <a:endParaRPr lang="en-SG"/>
          </a:p>
        </p:txBody>
      </p:sp>
    </p:spTree>
    <p:extLst>
      <p:ext uri="{BB962C8B-B14F-4D97-AF65-F5344CB8AC3E}">
        <p14:creationId xmlns:p14="http://schemas.microsoft.com/office/powerpoint/2010/main" val="347713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Hyper Parameters Used</a:t>
            </a:r>
          </a:p>
        </p:txBody>
      </p:sp>
      <p:sp>
        <p:nvSpPr>
          <p:cNvPr id="5" name="Slide Number Placeholder 4">
            <a:extLst>
              <a:ext uri="{FF2B5EF4-FFF2-40B4-BE49-F238E27FC236}">
                <a16:creationId xmlns:a16="http://schemas.microsoft.com/office/drawing/2014/main" id="{AB661253-B8F1-43F3-BF39-7A6C34B92063}"/>
              </a:ext>
            </a:extLst>
          </p:cNvPr>
          <p:cNvSpPr>
            <a:spLocks noGrp="1"/>
          </p:cNvSpPr>
          <p:nvPr>
            <p:ph type="sldNum" sz="quarter" idx="12"/>
          </p:nvPr>
        </p:nvSpPr>
        <p:spPr/>
        <p:txBody>
          <a:bodyPr/>
          <a:lstStyle/>
          <a:p>
            <a:fld id="{5CFC109E-63DD-498E-95F1-DB6F415DD298}" type="slidenum">
              <a:rPr lang="en-SG" smtClean="0"/>
              <a:t>11</a:t>
            </a:fld>
            <a:endParaRPr lang="en-SG"/>
          </a:p>
        </p:txBody>
      </p:sp>
      <p:graphicFrame>
        <p:nvGraphicFramePr>
          <p:cNvPr id="8" name="Content Placeholder 7">
            <a:extLst>
              <a:ext uri="{FF2B5EF4-FFF2-40B4-BE49-F238E27FC236}">
                <a16:creationId xmlns:a16="http://schemas.microsoft.com/office/drawing/2014/main" id="{280AEACF-2B5E-4FCF-9FA8-F0B10AFD0270}"/>
              </a:ext>
            </a:extLst>
          </p:cNvPr>
          <p:cNvGraphicFramePr>
            <a:graphicFrameLocks noGrp="1"/>
          </p:cNvGraphicFramePr>
          <p:nvPr>
            <p:ph idx="1"/>
          </p:nvPr>
        </p:nvGraphicFramePr>
        <p:xfrm>
          <a:off x="838201" y="1474470"/>
          <a:ext cx="9349155" cy="5217160"/>
        </p:xfrm>
        <a:graphic>
          <a:graphicData uri="http://schemas.openxmlformats.org/drawingml/2006/table">
            <a:tbl>
              <a:tblPr firstRow="1" bandRow="1">
                <a:tableStyleId>{5C22544A-7EE6-4342-B048-85BDC9FD1C3A}</a:tableStyleId>
              </a:tblPr>
              <a:tblGrid>
                <a:gridCol w="3116385">
                  <a:extLst>
                    <a:ext uri="{9D8B030D-6E8A-4147-A177-3AD203B41FA5}">
                      <a16:colId xmlns:a16="http://schemas.microsoft.com/office/drawing/2014/main" val="4123478571"/>
                    </a:ext>
                  </a:extLst>
                </a:gridCol>
                <a:gridCol w="3116385">
                  <a:extLst>
                    <a:ext uri="{9D8B030D-6E8A-4147-A177-3AD203B41FA5}">
                      <a16:colId xmlns:a16="http://schemas.microsoft.com/office/drawing/2014/main" val="3982833893"/>
                    </a:ext>
                  </a:extLst>
                </a:gridCol>
                <a:gridCol w="3116385">
                  <a:extLst>
                    <a:ext uri="{9D8B030D-6E8A-4147-A177-3AD203B41FA5}">
                      <a16:colId xmlns:a16="http://schemas.microsoft.com/office/drawing/2014/main" val="213593509"/>
                    </a:ext>
                  </a:extLst>
                </a:gridCol>
              </a:tblGrid>
              <a:tr h="370840">
                <a:tc>
                  <a:txBody>
                    <a:bodyPr/>
                    <a:lstStyle/>
                    <a:p>
                      <a:r>
                        <a:rPr lang="en-SG" dirty="0"/>
                        <a:t>Model Classifier</a:t>
                      </a:r>
                    </a:p>
                  </a:txBody>
                  <a:tcPr/>
                </a:tc>
                <a:tc>
                  <a:txBody>
                    <a:bodyPr/>
                    <a:lstStyle/>
                    <a:p>
                      <a:r>
                        <a:rPr lang="en-SG" dirty="0"/>
                        <a:t>Hyper Parameter</a:t>
                      </a:r>
                    </a:p>
                  </a:txBody>
                  <a:tcPr/>
                </a:tc>
                <a:tc>
                  <a:txBody>
                    <a:bodyPr/>
                    <a:lstStyle/>
                    <a:p>
                      <a:r>
                        <a:rPr lang="en-SG" sz="1800" b="1" kern="1200" dirty="0">
                          <a:solidFill>
                            <a:schemeClr val="lt1"/>
                          </a:solidFill>
                          <a:effectLst/>
                          <a:latin typeface="+mn-lt"/>
                          <a:ea typeface="+mn-ea"/>
                          <a:cs typeface="+mn-cs"/>
                        </a:rPr>
                        <a:t>Best 10-folds CV f1-score:</a:t>
                      </a:r>
                      <a:endParaRPr lang="en-SG" dirty="0"/>
                    </a:p>
                  </a:txBody>
                  <a:tcPr/>
                </a:tc>
                <a:extLst>
                  <a:ext uri="{0D108BD9-81ED-4DB2-BD59-A6C34878D82A}">
                    <a16:rowId xmlns:a16="http://schemas.microsoft.com/office/drawing/2014/main" val="3386644462"/>
                  </a:ext>
                </a:extLst>
              </a:tr>
              <a:tr h="370840">
                <a:tc>
                  <a:txBody>
                    <a:bodyPr/>
                    <a:lstStyle/>
                    <a:p>
                      <a:r>
                        <a:rPr lang="en-SG" noProof="1"/>
                        <a:t>Random Forest</a:t>
                      </a:r>
                    </a:p>
                  </a:txBody>
                  <a:tcPr/>
                </a:tc>
                <a:tc>
                  <a:txBody>
                    <a:bodyPr/>
                    <a:lstStyle/>
                    <a:p>
                      <a:r>
                        <a:rPr lang="en-SG" sz="1600" noProof="1"/>
                        <a:t>criterion :  entropy</a:t>
                      </a:r>
                    </a:p>
                    <a:p>
                      <a:r>
                        <a:rPr lang="en-SG" sz="1600" noProof="1"/>
                        <a:t>max_features :  0.4</a:t>
                      </a:r>
                    </a:p>
                    <a:p>
                      <a:r>
                        <a:rPr lang="en-SG" sz="1600" noProof="1"/>
                        <a:t>min_samples_leaf :  1</a:t>
                      </a:r>
                    </a:p>
                    <a:p>
                      <a:r>
                        <a:rPr lang="en-SG" sz="1600" noProof="1"/>
                        <a:t>n_estimators :  50</a:t>
                      </a:r>
                    </a:p>
                  </a:txBody>
                  <a:tcPr/>
                </a:tc>
                <a:tc>
                  <a:txBody>
                    <a:bodyPr/>
                    <a:lstStyle/>
                    <a:p>
                      <a:pPr algn="ctr"/>
                      <a:r>
                        <a:rPr lang="en-SG" sz="1800" b="1" kern="1200" dirty="0">
                          <a:solidFill>
                            <a:schemeClr val="dk1"/>
                          </a:solidFill>
                          <a:effectLst/>
                          <a:latin typeface="+mn-lt"/>
                          <a:ea typeface="+mn-ea"/>
                          <a:cs typeface="+mn-cs"/>
                        </a:rPr>
                        <a:t>99.80%</a:t>
                      </a:r>
                      <a:endParaRPr lang="en-SG" dirty="0"/>
                    </a:p>
                  </a:txBody>
                  <a:tcPr/>
                </a:tc>
                <a:extLst>
                  <a:ext uri="{0D108BD9-81ED-4DB2-BD59-A6C34878D82A}">
                    <a16:rowId xmlns:a16="http://schemas.microsoft.com/office/drawing/2014/main" val="3362407070"/>
                  </a:ext>
                </a:extLst>
              </a:tr>
              <a:tr h="370840">
                <a:tc>
                  <a:txBody>
                    <a:bodyPr/>
                    <a:lstStyle/>
                    <a:p>
                      <a:r>
                        <a:rPr lang="en-SG" noProof="1"/>
                        <a:t>Gradient Boosting Trees</a:t>
                      </a:r>
                    </a:p>
                  </a:txBody>
                  <a:tcPr/>
                </a:tc>
                <a:tc>
                  <a:txBody>
                    <a:bodyPr/>
                    <a:lstStyle/>
                    <a:p>
                      <a:r>
                        <a:rPr lang="en-SG" sz="1600" noProof="1"/>
                        <a:t>learning_rate :  0.1</a:t>
                      </a:r>
                    </a:p>
                    <a:p>
                      <a:r>
                        <a:rPr lang="en-SG" sz="1600" noProof="1"/>
                        <a:t>max_depth :  3</a:t>
                      </a:r>
                    </a:p>
                    <a:p>
                      <a:r>
                        <a:rPr lang="en-SG" sz="1600" noProof="1"/>
                        <a:t>max_features :  0.5</a:t>
                      </a:r>
                    </a:p>
                    <a:p>
                      <a:r>
                        <a:rPr lang="en-SG" sz="1600" noProof="1"/>
                        <a:t>n_estimators :  500</a:t>
                      </a:r>
                    </a:p>
                  </a:txBody>
                  <a:tcPr/>
                </a:tc>
                <a:tc>
                  <a:txBody>
                    <a:bodyPr/>
                    <a:lstStyle/>
                    <a:p>
                      <a:pPr algn="ctr"/>
                      <a:r>
                        <a:rPr lang="en-SG" sz="1800" b="1" kern="1200" dirty="0">
                          <a:solidFill>
                            <a:schemeClr val="dk1"/>
                          </a:solidFill>
                          <a:effectLst/>
                          <a:latin typeface="+mn-lt"/>
                          <a:ea typeface="+mn-ea"/>
                          <a:cs typeface="+mn-cs"/>
                        </a:rPr>
                        <a:t>97.88%</a:t>
                      </a:r>
                      <a:endParaRPr lang="en-SG" dirty="0"/>
                    </a:p>
                  </a:txBody>
                  <a:tcPr/>
                </a:tc>
                <a:extLst>
                  <a:ext uri="{0D108BD9-81ED-4DB2-BD59-A6C34878D82A}">
                    <a16:rowId xmlns:a16="http://schemas.microsoft.com/office/drawing/2014/main" val="2993715977"/>
                  </a:ext>
                </a:extLst>
              </a:tr>
              <a:tr h="370840">
                <a:tc>
                  <a:txBody>
                    <a:bodyPr/>
                    <a:lstStyle/>
                    <a:p>
                      <a:r>
                        <a:rPr lang="en-SG" noProof="1"/>
                        <a:t>K-Nearest Neighbors</a:t>
                      </a:r>
                    </a:p>
                  </a:txBody>
                  <a:tcPr/>
                </a:tc>
                <a:tc>
                  <a:txBody>
                    <a:bodyPr/>
                    <a:lstStyle/>
                    <a:p>
                      <a:r>
                        <a:rPr lang="en-SG" sz="1600" noProof="1"/>
                        <a:t>n_neighbors : 1 </a:t>
                      </a:r>
                    </a:p>
                    <a:p>
                      <a:r>
                        <a:rPr lang="en-SG" sz="1600" noProof="1"/>
                        <a:t>weights : uniform</a:t>
                      </a:r>
                    </a:p>
                  </a:txBody>
                  <a:tcPr/>
                </a:tc>
                <a:tc>
                  <a:txBody>
                    <a:bodyPr/>
                    <a:lstStyle/>
                    <a:p>
                      <a:pPr algn="ctr"/>
                      <a:r>
                        <a:rPr lang="en-SG" sz="1800" b="1" kern="1200" dirty="0">
                          <a:solidFill>
                            <a:schemeClr val="dk1"/>
                          </a:solidFill>
                          <a:effectLst/>
                          <a:latin typeface="+mn-lt"/>
                          <a:ea typeface="+mn-ea"/>
                          <a:cs typeface="+mn-cs"/>
                        </a:rPr>
                        <a:t>98.24%</a:t>
                      </a:r>
                      <a:endParaRPr lang="en-SG" dirty="0"/>
                    </a:p>
                  </a:txBody>
                  <a:tcPr/>
                </a:tc>
                <a:extLst>
                  <a:ext uri="{0D108BD9-81ED-4DB2-BD59-A6C34878D82A}">
                    <a16:rowId xmlns:a16="http://schemas.microsoft.com/office/drawing/2014/main" val="2564278910"/>
                  </a:ext>
                </a:extLst>
              </a:tr>
              <a:tr h="370840">
                <a:tc>
                  <a:txBody>
                    <a:bodyPr/>
                    <a:lstStyle/>
                    <a:p>
                      <a:r>
                        <a:rPr lang="en-SG" noProof="1"/>
                        <a:t>Logistic Regression</a:t>
                      </a:r>
                    </a:p>
                  </a:txBody>
                  <a:tcPr/>
                </a:tc>
                <a:tc>
                  <a:txBody>
                    <a:bodyPr/>
                    <a:lstStyle/>
                    <a:p>
                      <a:r>
                        <a:rPr lang="en-SG" sz="1600" noProof="1"/>
                        <a:t>C :  1.0</a:t>
                      </a:r>
                    </a:p>
                    <a:p>
                      <a:r>
                        <a:rPr lang="en-SG" sz="1600" noProof="1"/>
                        <a:t>fit_intercept :  True</a:t>
                      </a:r>
                    </a:p>
                    <a:p>
                      <a:r>
                        <a:rPr lang="en-SG" sz="1600" noProof="1"/>
                        <a:t>penalty :  l1</a:t>
                      </a:r>
                    </a:p>
                  </a:txBody>
                  <a:tcPr/>
                </a:tc>
                <a:tc>
                  <a:txBody>
                    <a:bodyPr/>
                    <a:lstStyle/>
                    <a:p>
                      <a:pPr algn="ctr"/>
                      <a:r>
                        <a:rPr lang="en-SG" sz="1800" b="1" kern="1200" dirty="0">
                          <a:solidFill>
                            <a:schemeClr val="dk1"/>
                          </a:solidFill>
                          <a:effectLst/>
                          <a:latin typeface="+mn-lt"/>
                          <a:ea typeface="+mn-ea"/>
                          <a:cs typeface="+mn-cs"/>
                        </a:rPr>
                        <a:t>77.20%</a:t>
                      </a:r>
                      <a:endParaRPr lang="en-SG" dirty="0"/>
                    </a:p>
                  </a:txBody>
                  <a:tcPr/>
                </a:tc>
                <a:extLst>
                  <a:ext uri="{0D108BD9-81ED-4DB2-BD59-A6C34878D82A}">
                    <a16:rowId xmlns:a16="http://schemas.microsoft.com/office/drawing/2014/main" val="619734074"/>
                  </a:ext>
                </a:extLst>
              </a:tr>
              <a:tr h="370840">
                <a:tc>
                  <a:txBody>
                    <a:bodyPr/>
                    <a:lstStyle/>
                    <a:p>
                      <a:r>
                        <a:rPr lang="en-SG" dirty="0"/>
                        <a:t>Support Vector Machine</a:t>
                      </a:r>
                    </a:p>
                  </a:txBody>
                  <a:tcPr/>
                </a:tc>
                <a:tc>
                  <a:txBody>
                    <a:bodyPr/>
                    <a:lstStyle/>
                    <a:p>
                      <a:r>
                        <a:rPr lang="it-IT" sz="1600" dirty="0"/>
                        <a:t>C=0.01,</a:t>
                      </a:r>
                    </a:p>
                    <a:p>
                      <a:r>
                        <a:rPr lang="it-IT" sz="1600" dirty="0"/>
                        <a:t>gamma=0.1,</a:t>
                      </a:r>
                    </a:p>
                    <a:p>
                      <a:r>
                        <a:rPr lang="it-IT" sz="1600" dirty="0"/>
                        <a:t>kernel='poly',</a:t>
                      </a:r>
                    </a:p>
                    <a:p>
                      <a:r>
                        <a:rPr lang="it-IT" sz="1600" dirty="0"/>
                        <a:t>degree=5,</a:t>
                      </a:r>
                    </a:p>
                    <a:p>
                      <a:r>
                        <a:rPr lang="it-IT" sz="1600" dirty="0"/>
                        <a:t>coef0=10</a:t>
                      </a:r>
                    </a:p>
                  </a:txBody>
                  <a:tcPr/>
                </a:tc>
                <a:tc>
                  <a:txBody>
                    <a:bodyPr/>
                    <a:lstStyle/>
                    <a:p>
                      <a:pPr algn="ctr"/>
                      <a:r>
                        <a:rPr lang="en-SG" sz="1800" b="1" kern="1200" dirty="0">
                          <a:solidFill>
                            <a:schemeClr val="dk1"/>
                          </a:solidFill>
                          <a:effectLst/>
                          <a:latin typeface="+mn-lt"/>
                          <a:ea typeface="+mn-ea"/>
                          <a:cs typeface="+mn-cs"/>
                        </a:rPr>
                        <a:t>96.38%</a:t>
                      </a:r>
                      <a:endParaRPr lang="en-SG" dirty="0"/>
                    </a:p>
                  </a:txBody>
                  <a:tcPr/>
                </a:tc>
                <a:extLst>
                  <a:ext uri="{0D108BD9-81ED-4DB2-BD59-A6C34878D82A}">
                    <a16:rowId xmlns:a16="http://schemas.microsoft.com/office/drawing/2014/main" val="3829576713"/>
                  </a:ext>
                </a:extLst>
              </a:tr>
            </a:tbl>
          </a:graphicData>
        </a:graphic>
      </p:graphicFrame>
    </p:spTree>
    <p:extLst>
      <p:ext uri="{BB962C8B-B14F-4D97-AF65-F5344CB8AC3E}">
        <p14:creationId xmlns:p14="http://schemas.microsoft.com/office/powerpoint/2010/main" val="3496369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Evaluate Model Results</a:t>
            </a:r>
          </a:p>
        </p:txBody>
      </p:sp>
      <p:graphicFrame>
        <p:nvGraphicFramePr>
          <p:cNvPr id="4" name="Content Placeholder 3">
            <a:extLst>
              <a:ext uri="{FF2B5EF4-FFF2-40B4-BE49-F238E27FC236}">
                <a16:creationId xmlns:a16="http://schemas.microsoft.com/office/drawing/2014/main" id="{7042CA59-89CE-4414-8957-0EAAC4A7BF76}"/>
              </a:ext>
            </a:extLst>
          </p:cNvPr>
          <p:cNvGraphicFramePr>
            <a:graphicFrameLocks noGrp="1"/>
          </p:cNvGraphicFramePr>
          <p:nvPr>
            <p:ph idx="1"/>
            <p:extLst>
              <p:ext uri="{D42A27DB-BD31-4B8C-83A1-F6EECF244321}">
                <p14:modId xmlns:p14="http://schemas.microsoft.com/office/powerpoint/2010/main" val="3459134364"/>
              </p:ext>
            </p:extLst>
          </p:nvPr>
        </p:nvGraphicFramePr>
        <p:xfrm>
          <a:off x="945447" y="1690688"/>
          <a:ext cx="6531985" cy="3840480"/>
        </p:xfrm>
        <a:graphic>
          <a:graphicData uri="http://schemas.openxmlformats.org/drawingml/2006/table">
            <a:tbl>
              <a:tblPr firstRow="1" bandRow="1">
                <a:tableStyleId>{5C22544A-7EE6-4342-B048-85BDC9FD1C3A}</a:tableStyleId>
              </a:tblPr>
              <a:tblGrid>
                <a:gridCol w="1733843">
                  <a:extLst>
                    <a:ext uri="{9D8B030D-6E8A-4147-A177-3AD203B41FA5}">
                      <a16:colId xmlns:a16="http://schemas.microsoft.com/office/drawing/2014/main" val="1043591244"/>
                    </a:ext>
                  </a:extLst>
                </a:gridCol>
                <a:gridCol w="1479755">
                  <a:extLst>
                    <a:ext uri="{9D8B030D-6E8A-4147-A177-3AD203B41FA5}">
                      <a16:colId xmlns:a16="http://schemas.microsoft.com/office/drawing/2014/main" val="666483002"/>
                    </a:ext>
                  </a:extLst>
                </a:gridCol>
                <a:gridCol w="1548581">
                  <a:extLst>
                    <a:ext uri="{9D8B030D-6E8A-4147-A177-3AD203B41FA5}">
                      <a16:colId xmlns:a16="http://schemas.microsoft.com/office/drawing/2014/main" val="3766463325"/>
                    </a:ext>
                  </a:extLst>
                </a:gridCol>
                <a:gridCol w="1769806">
                  <a:extLst>
                    <a:ext uri="{9D8B030D-6E8A-4147-A177-3AD203B41FA5}">
                      <a16:colId xmlns:a16="http://schemas.microsoft.com/office/drawing/2014/main" val="1520243142"/>
                    </a:ext>
                  </a:extLst>
                </a:gridCol>
              </a:tblGrid>
              <a:tr h="558324">
                <a:tc>
                  <a:txBody>
                    <a:bodyPr/>
                    <a:lstStyle/>
                    <a:p>
                      <a:pPr algn="ctr"/>
                      <a:r>
                        <a:rPr lang="en-SG" dirty="0"/>
                        <a:t>Model</a:t>
                      </a:r>
                    </a:p>
                  </a:txBody>
                  <a:tcPr/>
                </a:tc>
                <a:tc>
                  <a:txBody>
                    <a:bodyPr/>
                    <a:lstStyle/>
                    <a:p>
                      <a:pPr algn="ctr"/>
                      <a:r>
                        <a:rPr lang="en-SG" dirty="0"/>
                        <a:t>AUC</a:t>
                      </a:r>
                    </a:p>
                  </a:txBody>
                  <a:tcPr/>
                </a:tc>
                <a:tc>
                  <a:txBody>
                    <a:bodyPr/>
                    <a:lstStyle/>
                    <a:p>
                      <a:pPr algn="ctr"/>
                      <a:r>
                        <a:rPr lang="en-SG" dirty="0"/>
                        <a:t>Accuracy </a:t>
                      </a:r>
                    </a:p>
                    <a:p>
                      <a:pPr algn="ctr"/>
                      <a:r>
                        <a:rPr lang="en-SG" dirty="0"/>
                        <a:t>Rate</a:t>
                      </a:r>
                    </a:p>
                  </a:txBody>
                  <a:tcPr/>
                </a:tc>
                <a:tc>
                  <a:txBody>
                    <a:bodyPr/>
                    <a:lstStyle/>
                    <a:p>
                      <a:pPr algn="ctr"/>
                      <a:r>
                        <a:rPr lang="en-SG" dirty="0"/>
                        <a:t>F1-score</a:t>
                      </a:r>
                    </a:p>
                  </a:txBody>
                  <a:tcPr/>
                </a:tc>
                <a:extLst>
                  <a:ext uri="{0D108BD9-81ED-4DB2-BD59-A6C34878D82A}">
                    <a16:rowId xmlns:a16="http://schemas.microsoft.com/office/drawing/2014/main" val="76321130"/>
                  </a:ext>
                </a:extLst>
              </a:tr>
              <a:tr h="410020">
                <a:tc>
                  <a:txBody>
                    <a:bodyPr/>
                    <a:lstStyle/>
                    <a:p>
                      <a:r>
                        <a:rPr lang="en-SG" dirty="0"/>
                        <a:t>Random </a:t>
                      </a:r>
                    </a:p>
                    <a:p>
                      <a:r>
                        <a:rPr lang="en-SG" dirty="0"/>
                        <a:t>Forest</a:t>
                      </a:r>
                    </a:p>
                  </a:txBody>
                  <a:tcPr/>
                </a:tc>
                <a:tc>
                  <a:txBody>
                    <a:bodyPr/>
                    <a:lstStyle/>
                    <a:p>
                      <a:pPr algn="ctr"/>
                      <a:r>
                        <a:rPr lang="en-SG" dirty="0"/>
                        <a:t>0.994</a:t>
                      </a:r>
                    </a:p>
                    <a:p>
                      <a:pPr algn="ctr"/>
                      <a:endParaRPr lang="en-SG" dirty="0"/>
                    </a:p>
                  </a:txBody>
                  <a:tcPr/>
                </a:tc>
                <a:tc>
                  <a:txBody>
                    <a:bodyPr/>
                    <a:lstStyle/>
                    <a:p>
                      <a:pPr algn="ctr"/>
                      <a:r>
                        <a:rPr lang="en-SG" dirty="0"/>
                        <a:t>99.27%</a:t>
                      </a:r>
                    </a:p>
                  </a:txBody>
                  <a:tcPr/>
                </a:tc>
                <a:tc>
                  <a:txBody>
                    <a:bodyPr/>
                    <a:lstStyle/>
                    <a:p>
                      <a:pPr algn="ctr"/>
                      <a:r>
                        <a:rPr lang="en-SG" dirty="0"/>
                        <a:t>98.44%</a:t>
                      </a:r>
                    </a:p>
                  </a:txBody>
                  <a:tcPr/>
                </a:tc>
                <a:extLst>
                  <a:ext uri="{0D108BD9-81ED-4DB2-BD59-A6C34878D82A}">
                    <a16:rowId xmlns:a16="http://schemas.microsoft.com/office/drawing/2014/main" val="1058157281"/>
                  </a:ext>
                </a:extLst>
              </a:tr>
              <a:tr h="410020">
                <a:tc>
                  <a:txBody>
                    <a:bodyPr/>
                    <a:lstStyle/>
                    <a:p>
                      <a:r>
                        <a:rPr lang="en-SG" dirty="0"/>
                        <a:t>Logistic Regression</a:t>
                      </a:r>
                    </a:p>
                  </a:txBody>
                  <a:tcPr/>
                </a:tc>
                <a:tc>
                  <a:txBody>
                    <a:bodyPr/>
                    <a:lstStyle/>
                    <a:p>
                      <a:pPr algn="ctr"/>
                      <a:r>
                        <a:rPr lang="en-SG" dirty="0"/>
                        <a:t>0.830</a:t>
                      </a:r>
                    </a:p>
                    <a:p>
                      <a:pPr algn="ctr"/>
                      <a:endParaRPr lang="en-SG" dirty="0"/>
                    </a:p>
                  </a:txBody>
                  <a:tcPr/>
                </a:tc>
                <a:tc>
                  <a:txBody>
                    <a:bodyPr/>
                    <a:lstStyle/>
                    <a:p>
                      <a:pPr algn="ctr"/>
                      <a:r>
                        <a:rPr lang="en-SG" dirty="0"/>
                        <a:t>76.33%</a:t>
                      </a:r>
                    </a:p>
                  </a:txBody>
                  <a:tcPr/>
                </a:tc>
                <a:tc>
                  <a:txBody>
                    <a:bodyPr/>
                    <a:lstStyle/>
                    <a:p>
                      <a:pPr algn="ctr"/>
                      <a:r>
                        <a:rPr lang="en-SG" dirty="0"/>
                        <a:t>61.29%</a:t>
                      </a:r>
                    </a:p>
                  </a:txBody>
                  <a:tcPr/>
                </a:tc>
                <a:extLst>
                  <a:ext uri="{0D108BD9-81ED-4DB2-BD59-A6C34878D82A}">
                    <a16:rowId xmlns:a16="http://schemas.microsoft.com/office/drawing/2014/main" val="3030934928"/>
                  </a:ext>
                </a:extLst>
              </a:tr>
              <a:tr h="410020">
                <a:tc>
                  <a:txBody>
                    <a:bodyPr/>
                    <a:lstStyle/>
                    <a:p>
                      <a:r>
                        <a:rPr lang="en-SG" dirty="0"/>
                        <a:t>SVM</a:t>
                      </a:r>
                    </a:p>
                    <a:p>
                      <a:endParaRPr lang="en-SG" dirty="0"/>
                    </a:p>
                  </a:txBody>
                  <a:tcPr/>
                </a:tc>
                <a:tc>
                  <a:txBody>
                    <a:bodyPr/>
                    <a:lstStyle/>
                    <a:p>
                      <a:pPr algn="ctr"/>
                      <a:r>
                        <a:rPr lang="en-SG" dirty="0"/>
                        <a:t>0.978</a:t>
                      </a:r>
                    </a:p>
                  </a:txBody>
                  <a:tcPr/>
                </a:tc>
                <a:tc>
                  <a:txBody>
                    <a:bodyPr/>
                    <a:lstStyle/>
                    <a:p>
                      <a:pPr algn="ctr"/>
                      <a:r>
                        <a:rPr lang="en-SG" dirty="0"/>
                        <a:t>95.90%</a:t>
                      </a:r>
                    </a:p>
                  </a:txBody>
                  <a:tcPr/>
                </a:tc>
                <a:tc>
                  <a:txBody>
                    <a:bodyPr/>
                    <a:lstStyle/>
                    <a:p>
                      <a:pPr algn="ctr"/>
                      <a:r>
                        <a:rPr lang="en-SG" dirty="0"/>
                        <a:t>91.69%</a:t>
                      </a:r>
                    </a:p>
                  </a:txBody>
                  <a:tcPr/>
                </a:tc>
                <a:extLst>
                  <a:ext uri="{0D108BD9-81ED-4DB2-BD59-A6C34878D82A}">
                    <a16:rowId xmlns:a16="http://schemas.microsoft.com/office/drawing/2014/main" val="2433887283"/>
                  </a:ext>
                </a:extLst>
              </a:tr>
              <a:tr h="410020">
                <a:tc>
                  <a:txBody>
                    <a:bodyPr/>
                    <a:lstStyle/>
                    <a:p>
                      <a:r>
                        <a:rPr lang="en-SG" dirty="0"/>
                        <a:t>Grad Boost Trees</a:t>
                      </a:r>
                    </a:p>
                  </a:txBody>
                  <a:tcPr/>
                </a:tc>
                <a:tc>
                  <a:txBody>
                    <a:bodyPr/>
                    <a:lstStyle/>
                    <a:p>
                      <a:pPr algn="ctr"/>
                      <a:r>
                        <a:rPr lang="en-SG" dirty="0"/>
                        <a:t>0.995</a:t>
                      </a:r>
                    </a:p>
                    <a:p>
                      <a:pPr algn="ctr"/>
                      <a:endParaRPr lang="en-SG" dirty="0"/>
                    </a:p>
                  </a:txBody>
                  <a:tcPr/>
                </a:tc>
                <a:tc>
                  <a:txBody>
                    <a:bodyPr/>
                    <a:lstStyle/>
                    <a:p>
                      <a:pPr algn="ctr"/>
                      <a:r>
                        <a:rPr lang="en-SG" dirty="0"/>
                        <a:t>97.97%</a:t>
                      </a:r>
                    </a:p>
                  </a:txBody>
                  <a:tcPr/>
                </a:tc>
                <a:tc>
                  <a:txBody>
                    <a:bodyPr/>
                    <a:lstStyle/>
                    <a:p>
                      <a:pPr algn="ctr"/>
                      <a:r>
                        <a:rPr lang="en-SG" dirty="0"/>
                        <a:t>95.74%</a:t>
                      </a:r>
                    </a:p>
                  </a:txBody>
                  <a:tcPr/>
                </a:tc>
                <a:extLst>
                  <a:ext uri="{0D108BD9-81ED-4DB2-BD59-A6C34878D82A}">
                    <a16:rowId xmlns:a16="http://schemas.microsoft.com/office/drawing/2014/main" val="2495897411"/>
                  </a:ext>
                </a:extLst>
              </a:tr>
              <a:tr h="410020">
                <a:tc>
                  <a:txBody>
                    <a:bodyPr/>
                    <a:lstStyle/>
                    <a:p>
                      <a:r>
                        <a:rPr lang="en-SG" dirty="0"/>
                        <a:t>KNN</a:t>
                      </a:r>
                    </a:p>
                    <a:p>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0.971</a:t>
                      </a:r>
                    </a:p>
                  </a:txBody>
                  <a:tcPr/>
                </a:tc>
                <a:tc>
                  <a:txBody>
                    <a:bodyPr/>
                    <a:lstStyle/>
                    <a:p>
                      <a:pPr algn="ctr"/>
                      <a:r>
                        <a:rPr lang="en-SG" dirty="0"/>
                        <a:t>97.23%</a:t>
                      </a:r>
                    </a:p>
                  </a:txBody>
                  <a:tcPr/>
                </a:tc>
                <a:tc>
                  <a:txBody>
                    <a:bodyPr/>
                    <a:lstStyle/>
                    <a:p>
                      <a:pPr algn="ctr"/>
                      <a:r>
                        <a:rPr lang="en-SG" dirty="0"/>
                        <a:t>94.33%</a:t>
                      </a:r>
                    </a:p>
                  </a:txBody>
                  <a:tcPr/>
                </a:tc>
                <a:extLst>
                  <a:ext uri="{0D108BD9-81ED-4DB2-BD59-A6C34878D82A}">
                    <a16:rowId xmlns:a16="http://schemas.microsoft.com/office/drawing/2014/main" val="335001942"/>
                  </a:ext>
                </a:extLst>
              </a:tr>
            </a:tbl>
          </a:graphicData>
        </a:graphic>
      </p:graphicFrame>
      <p:sp>
        <p:nvSpPr>
          <p:cNvPr id="6" name="TextBox 5">
            <a:extLst>
              <a:ext uri="{FF2B5EF4-FFF2-40B4-BE49-F238E27FC236}">
                <a16:creationId xmlns:a16="http://schemas.microsoft.com/office/drawing/2014/main" id="{85B9B865-8DE1-4973-8069-7BADF55982F3}"/>
              </a:ext>
            </a:extLst>
          </p:cNvPr>
          <p:cNvSpPr txBox="1"/>
          <p:nvPr/>
        </p:nvSpPr>
        <p:spPr>
          <a:xfrm>
            <a:off x="7834835" y="4395193"/>
            <a:ext cx="3916680" cy="369332"/>
          </a:xfrm>
          <a:prstGeom prst="rect">
            <a:avLst/>
          </a:prstGeom>
          <a:noFill/>
        </p:spPr>
        <p:txBody>
          <a:bodyPr wrap="square" rtlCol="0">
            <a:spAutoFit/>
          </a:bodyPr>
          <a:lstStyle/>
          <a:p>
            <a:r>
              <a:rPr lang="en-SG" b="1" dirty="0"/>
              <a:t>GBT</a:t>
            </a:r>
            <a:r>
              <a:rPr lang="en-SG" dirty="0"/>
              <a:t> has best AUC Score followed by RF.</a:t>
            </a:r>
          </a:p>
        </p:txBody>
      </p:sp>
      <p:sp>
        <p:nvSpPr>
          <p:cNvPr id="7" name="TextBox 6">
            <a:extLst>
              <a:ext uri="{FF2B5EF4-FFF2-40B4-BE49-F238E27FC236}">
                <a16:creationId xmlns:a16="http://schemas.microsoft.com/office/drawing/2014/main" id="{AC02F3D8-0F00-4D56-A3F4-AC9775A114AC}"/>
              </a:ext>
            </a:extLst>
          </p:cNvPr>
          <p:cNvSpPr txBox="1"/>
          <p:nvPr/>
        </p:nvSpPr>
        <p:spPr>
          <a:xfrm>
            <a:off x="7834835" y="2462807"/>
            <a:ext cx="3916680" cy="369332"/>
          </a:xfrm>
          <a:prstGeom prst="rect">
            <a:avLst/>
          </a:prstGeom>
          <a:noFill/>
        </p:spPr>
        <p:txBody>
          <a:bodyPr wrap="square" rtlCol="0">
            <a:spAutoFit/>
          </a:bodyPr>
          <a:lstStyle/>
          <a:p>
            <a:r>
              <a:rPr lang="en-SG" b="1" dirty="0"/>
              <a:t>RF</a:t>
            </a:r>
            <a:r>
              <a:rPr lang="en-SG" dirty="0"/>
              <a:t> has Best F1-score &amp; Accuracy Rate</a:t>
            </a:r>
          </a:p>
        </p:txBody>
      </p:sp>
      <p:sp>
        <p:nvSpPr>
          <p:cNvPr id="3" name="Arrow: Left 2">
            <a:extLst>
              <a:ext uri="{FF2B5EF4-FFF2-40B4-BE49-F238E27FC236}">
                <a16:creationId xmlns:a16="http://schemas.microsoft.com/office/drawing/2014/main" id="{31134AE6-B896-4AD9-A2E1-16F73563E117}"/>
              </a:ext>
            </a:extLst>
          </p:cNvPr>
          <p:cNvSpPr/>
          <p:nvPr/>
        </p:nvSpPr>
        <p:spPr>
          <a:xfrm>
            <a:off x="7408852" y="2462807"/>
            <a:ext cx="501445" cy="2912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Left 8">
            <a:extLst>
              <a:ext uri="{FF2B5EF4-FFF2-40B4-BE49-F238E27FC236}">
                <a16:creationId xmlns:a16="http://schemas.microsoft.com/office/drawing/2014/main" id="{4F583C20-E807-46C6-B8E1-A78F33DAC193}"/>
              </a:ext>
            </a:extLst>
          </p:cNvPr>
          <p:cNvSpPr/>
          <p:nvPr/>
        </p:nvSpPr>
        <p:spPr>
          <a:xfrm>
            <a:off x="7405411" y="4434209"/>
            <a:ext cx="501445" cy="2912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D56AC6E8-363D-40B4-A1CE-81F7C1B8B7B5}"/>
              </a:ext>
            </a:extLst>
          </p:cNvPr>
          <p:cNvSpPr txBox="1"/>
          <p:nvPr/>
        </p:nvSpPr>
        <p:spPr>
          <a:xfrm>
            <a:off x="7405411" y="5958246"/>
            <a:ext cx="4346103" cy="400110"/>
          </a:xfrm>
          <a:prstGeom prst="rect">
            <a:avLst/>
          </a:prstGeom>
          <a:noFill/>
        </p:spPr>
        <p:txBody>
          <a:bodyPr wrap="square" rtlCol="0">
            <a:spAutoFit/>
          </a:bodyPr>
          <a:lstStyle/>
          <a:p>
            <a:r>
              <a:rPr lang="en-SG" sz="2000" b="1" dirty="0">
                <a:solidFill>
                  <a:srgbClr val="C00000"/>
                </a:solidFill>
              </a:rPr>
              <a:t>RF is the best Classifier among the list.</a:t>
            </a:r>
          </a:p>
        </p:txBody>
      </p:sp>
      <p:sp>
        <p:nvSpPr>
          <p:cNvPr id="11" name="Slide Number Placeholder 10">
            <a:extLst>
              <a:ext uri="{FF2B5EF4-FFF2-40B4-BE49-F238E27FC236}">
                <a16:creationId xmlns:a16="http://schemas.microsoft.com/office/drawing/2014/main" id="{EEB7AD93-EB7C-4F1F-B690-638340C24B70}"/>
              </a:ext>
            </a:extLst>
          </p:cNvPr>
          <p:cNvSpPr>
            <a:spLocks noGrp="1"/>
          </p:cNvSpPr>
          <p:nvPr>
            <p:ph type="sldNum" sz="quarter" idx="12"/>
          </p:nvPr>
        </p:nvSpPr>
        <p:spPr/>
        <p:txBody>
          <a:bodyPr/>
          <a:lstStyle/>
          <a:p>
            <a:fld id="{5CFC109E-63DD-498E-95F1-DB6F415DD298}" type="slidenum">
              <a:rPr lang="en-SG" smtClean="0"/>
              <a:t>12</a:t>
            </a:fld>
            <a:endParaRPr lang="en-SG"/>
          </a:p>
        </p:txBody>
      </p:sp>
    </p:spTree>
    <p:extLst>
      <p:ext uri="{BB962C8B-B14F-4D97-AF65-F5344CB8AC3E}">
        <p14:creationId xmlns:p14="http://schemas.microsoft.com/office/powerpoint/2010/main" val="360111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animBg="1"/>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Feature Importance</a:t>
            </a:r>
          </a:p>
        </p:txBody>
      </p:sp>
      <p:pic>
        <p:nvPicPr>
          <p:cNvPr id="4" name="Content Placeholder 3">
            <a:extLst>
              <a:ext uri="{FF2B5EF4-FFF2-40B4-BE49-F238E27FC236}">
                <a16:creationId xmlns:a16="http://schemas.microsoft.com/office/drawing/2014/main" id="{9826E5D7-2DE0-4214-A3D3-06A22B5607ED}"/>
              </a:ext>
            </a:extLst>
          </p:cNvPr>
          <p:cNvPicPr>
            <a:picLocks noGrp="1" noChangeAspect="1"/>
          </p:cNvPicPr>
          <p:nvPr>
            <p:ph idx="1"/>
          </p:nvPr>
        </p:nvPicPr>
        <p:blipFill>
          <a:blip r:embed="rId3"/>
          <a:stretch>
            <a:fillRect/>
          </a:stretch>
        </p:blipFill>
        <p:spPr>
          <a:xfrm>
            <a:off x="838199" y="1690689"/>
            <a:ext cx="7800191" cy="4333594"/>
          </a:xfrm>
          <a:prstGeom prst="rect">
            <a:avLst/>
          </a:prstGeom>
        </p:spPr>
      </p:pic>
      <p:sp>
        <p:nvSpPr>
          <p:cNvPr id="5" name="TextBox 4">
            <a:extLst>
              <a:ext uri="{FF2B5EF4-FFF2-40B4-BE49-F238E27FC236}">
                <a16:creationId xmlns:a16="http://schemas.microsoft.com/office/drawing/2014/main" id="{77B774B6-F3FB-46DC-81F4-EB7FE70E0142}"/>
              </a:ext>
            </a:extLst>
          </p:cNvPr>
          <p:cNvSpPr txBox="1"/>
          <p:nvPr/>
        </p:nvSpPr>
        <p:spPr>
          <a:xfrm>
            <a:off x="8794044" y="2325511"/>
            <a:ext cx="3129911" cy="1938992"/>
          </a:xfrm>
          <a:prstGeom prst="rect">
            <a:avLst/>
          </a:prstGeom>
          <a:noFill/>
        </p:spPr>
        <p:txBody>
          <a:bodyPr wrap="square" rtlCol="0">
            <a:spAutoFit/>
          </a:bodyPr>
          <a:lstStyle/>
          <a:p>
            <a:r>
              <a:rPr lang="en-SG" sz="2000" b="1" dirty="0"/>
              <a:t>TOP 5 Features:</a:t>
            </a:r>
          </a:p>
          <a:p>
            <a:pPr marL="285750" indent="-285750">
              <a:buFont typeface="Arial" panose="020B0604020202020204" pitchFamily="34" charset="0"/>
              <a:buChar char="•"/>
            </a:pPr>
            <a:r>
              <a:rPr lang="en-SG" sz="2000" noProof="1"/>
              <a:t>satisfaction_level</a:t>
            </a:r>
          </a:p>
          <a:p>
            <a:pPr marL="285750" indent="-285750">
              <a:buFont typeface="Arial" panose="020B0604020202020204" pitchFamily="34" charset="0"/>
              <a:buChar char="•"/>
            </a:pPr>
            <a:r>
              <a:rPr lang="en-SG" sz="2000" noProof="1"/>
              <a:t>time_spend_company</a:t>
            </a:r>
          </a:p>
          <a:p>
            <a:pPr marL="285750" indent="-285750">
              <a:buFont typeface="Arial" panose="020B0604020202020204" pitchFamily="34" charset="0"/>
              <a:buChar char="•"/>
            </a:pPr>
            <a:r>
              <a:rPr lang="en-SG" sz="2000" noProof="1"/>
              <a:t>average_montly_hours</a:t>
            </a:r>
          </a:p>
          <a:p>
            <a:pPr marL="285750" indent="-285750">
              <a:buFont typeface="Arial" panose="020B0604020202020204" pitchFamily="34" charset="0"/>
              <a:buChar char="•"/>
            </a:pPr>
            <a:r>
              <a:rPr lang="en-SG" sz="2000" noProof="1"/>
              <a:t>number_project</a:t>
            </a:r>
          </a:p>
          <a:p>
            <a:pPr marL="285750" indent="-285750">
              <a:buFont typeface="Arial" panose="020B0604020202020204" pitchFamily="34" charset="0"/>
              <a:buChar char="•"/>
            </a:pPr>
            <a:r>
              <a:rPr lang="en-SG" sz="2000" noProof="1"/>
              <a:t>last_evaluation</a:t>
            </a:r>
          </a:p>
        </p:txBody>
      </p:sp>
      <p:sp>
        <p:nvSpPr>
          <p:cNvPr id="3" name="Slide Number Placeholder 2">
            <a:extLst>
              <a:ext uri="{FF2B5EF4-FFF2-40B4-BE49-F238E27FC236}">
                <a16:creationId xmlns:a16="http://schemas.microsoft.com/office/drawing/2014/main" id="{C80ECF11-3D5A-4F20-9231-A47CA510DE02}"/>
              </a:ext>
            </a:extLst>
          </p:cNvPr>
          <p:cNvSpPr>
            <a:spLocks noGrp="1"/>
          </p:cNvSpPr>
          <p:nvPr>
            <p:ph type="sldNum" sz="quarter" idx="12"/>
          </p:nvPr>
        </p:nvSpPr>
        <p:spPr/>
        <p:txBody>
          <a:bodyPr/>
          <a:lstStyle/>
          <a:p>
            <a:fld id="{5CFC109E-63DD-498E-95F1-DB6F415DD298}" type="slidenum">
              <a:rPr lang="en-SG" smtClean="0"/>
              <a:t>13</a:t>
            </a:fld>
            <a:endParaRPr lang="en-SG"/>
          </a:p>
        </p:txBody>
      </p:sp>
    </p:spTree>
    <p:extLst>
      <p:ext uri="{BB962C8B-B14F-4D97-AF65-F5344CB8AC3E}">
        <p14:creationId xmlns:p14="http://schemas.microsoft.com/office/powerpoint/2010/main" val="48276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normAutofit/>
          </a:bodyPr>
          <a:lstStyle/>
          <a:p>
            <a:r>
              <a:rPr lang="en-SG" sz="3200" b="1" dirty="0">
                <a:solidFill>
                  <a:srgbClr val="0070C0"/>
                </a:solidFill>
                <a:latin typeface="Arial Black" panose="020B0A04020102020204" pitchFamily="34" charset="0"/>
              </a:rPr>
              <a:t>Summary, Lessons Learned &amp; Limitations</a:t>
            </a: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p:txBody>
          <a:bodyPr>
            <a:normAutofit fontScale="85000" lnSpcReduction="20000"/>
          </a:bodyPr>
          <a:lstStyle/>
          <a:p>
            <a:r>
              <a:rPr lang="en-SG" sz="2400" noProof="1">
                <a:latin typeface="Calibri" panose="020F0502020204030204" pitchFamily="34" charset="0"/>
                <a:cs typeface="Calibri" panose="020F0502020204030204" pitchFamily="34" charset="0"/>
              </a:rPr>
              <a:t>For this project, we have determined that the best classifier model is </a:t>
            </a:r>
            <a:r>
              <a:rPr lang="en-SG" sz="2400" b="1" noProof="1">
                <a:latin typeface="Calibri" panose="020F0502020204030204" pitchFamily="34" charset="0"/>
                <a:cs typeface="Calibri" panose="020F0502020204030204" pitchFamily="34" charset="0"/>
              </a:rPr>
              <a:t>Random Forest </a:t>
            </a:r>
            <a:r>
              <a:rPr lang="en-SG" sz="2400" noProof="1">
                <a:latin typeface="Calibri" panose="020F0502020204030204" pitchFamily="34" charset="0"/>
                <a:cs typeface="Calibri" panose="020F0502020204030204" pitchFamily="34" charset="0"/>
              </a:rPr>
              <a:t>based </a:t>
            </a:r>
            <a:r>
              <a:rPr lang="en-SG" sz="2400" b="1" noProof="1">
                <a:latin typeface="Calibri" panose="020F0502020204030204" pitchFamily="34" charset="0"/>
                <a:cs typeface="Calibri" panose="020F0502020204030204" pitchFamily="34" charset="0"/>
              </a:rPr>
              <a:t>on AUC &amp; F1-scores</a:t>
            </a:r>
            <a:r>
              <a:rPr lang="en-SG" sz="2400" noProof="1">
                <a:latin typeface="Calibri" panose="020F0502020204030204" pitchFamily="34" charset="0"/>
                <a:cs typeface="Calibri" panose="020F0502020204030204" pitchFamily="34" charset="0"/>
              </a:rPr>
              <a:t>.</a:t>
            </a:r>
          </a:p>
          <a:p>
            <a:endParaRPr lang="en-SG" sz="2400" noProof="1">
              <a:latin typeface="Calibri" panose="020F0502020204030204" pitchFamily="34" charset="0"/>
              <a:cs typeface="Calibri" panose="020F0502020204030204" pitchFamily="34" charset="0"/>
            </a:endParaRPr>
          </a:p>
          <a:p>
            <a:r>
              <a:rPr lang="en-SG" sz="2400" noProof="1">
                <a:latin typeface="Calibri" panose="020F0502020204030204" pitchFamily="34" charset="0"/>
                <a:cs typeface="Calibri" panose="020F0502020204030204" pitchFamily="34" charset="0"/>
              </a:rPr>
              <a:t>Top Features:</a:t>
            </a:r>
            <a:r>
              <a:rPr lang="en-SG" sz="2400" b="1" noProof="1">
                <a:latin typeface="Calibri" panose="020F0502020204030204" pitchFamily="34" charset="0"/>
                <a:cs typeface="Calibri" panose="020F0502020204030204" pitchFamily="34" charset="0"/>
              </a:rPr>
              <a:t> satisfaction_level, time_spend_company, average_montly_hours, number_project, last_evaluation</a:t>
            </a:r>
          </a:p>
          <a:p>
            <a:endParaRPr lang="en-SG" sz="2400" noProof="1">
              <a:latin typeface="Calibri" panose="020F0502020204030204" pitchFamily="34" charset="0"/>
              <a:cs typeface="Calibri" panose="020F0502020204030204" pitchFamily="34" charset="0"/>
            </a:endParaRPr>
          </a:p>
          <a:p>
            <a:r>
              <a:rPr lang="en-SG" sz="2400" noProof="1">
                <a:latin typeface="Calibri" panose="020F0502020204030204" pitchFamily="34" charset="0"/>
                <a:cs typeface="Calibri" panose="020F0502020204030204" pitchFamily="34" charset="0"/>
              </a:rPr>
              <a:t>For imbalanced classes, accuracy is not a good method to evaluate your models.  AUC &amp; F1-Score are the preferred metrics to use.</a:t>
            </a:r>
          </a:p>
          <a:p>
            <a:endParaRPr lang="en-SG" sz="2400" noProof="1">
              <a:latin typeface="Calibri" panose="020F0502020204030204" pitchFamily="34" charset="0"/>
              <a:cs typeface="Calibri" panose="020F0502020204030204" pitchFamily="34" charset="0"/>
            </a:endParaRPr>
          </a:p>
          <a:p>
            <a:r>
              <a:rPr lang="en-SG" sz="2400" noProof="1">
                <a:latin typeface="Calibri" panose="020F0502020204030204" pitchFamily="34" charset="0"/>
                <a:cs typeface="Calibri" panose="020F0502020204030204" pitchFamily="34" charset="0"/>
              </a:rPr>
              <a:t>Upsampling/downsampling are good methods to improve accuracy of classifier for imbalanced classes datasets</a:t>
            </a:r>
          </a:p>
          <a:p>
            <a:endParaRPr lang="en-SG" sz="2400" noProof="1">
              <a:latin typeface="Calibri" panose="020F0502020204030204" pitchFamily="34" charset="0"/>
              <a:cs typeface="Calibri" panose="020F0502020204030204" pitchFamily="34" charset="0"/>
            </a:endParaRPr>
          </a:p>
          <a:p>
            <a:r>
              <a:rPr lang="en-SG" sz="2200" noProof="1">
                <a:latin typeface="Calibri" panose="020F0502020204030204" pitchFamily="34" charset="0"/>
                <a:cs typeface="Calibri" panose="020F0502020204030204" pitchFamily="34" charset="0"/>
              </a:rPr>
              <a:t>The Dataset used resulted in very good Scores.  In Future, look into more features that can provide further insights such as Personal(Age, Gender, Marital Status),  Roles, Relationship Satisfaction, overtime pay, etc</a:t>
            </a:r>
          </a:p>
        </p:txBody>
      </p:sp>
      <p:sp>
        <p:nvSpPr>
          <p:cNvPr id="4" name="Slide Number Placeholder 3">
            <a:extLst>
              <a:ext uri="{FF2B5EF4-FFF2-40B4-BE49-F238E27FC236}">
                <a16:creationId xmlns:a16="http://schemas.microsoft.com/office/drawing/2014/main" id="{FC6BD280-D509-4A07-830B-FC39C02872FF}"/>
              </a:ext>
            </a:extLst>
          </p:cNvPr>
          <p:cNvSpPr>
            <a:spLocks noGrp="1"/>
          </p:cNvSpPr>
          <p:nvPr>
            <p:ph type="sldNum" sz="quarter" idx="12"/>
          </p:nvPr>
        </p:nvSpPr>
        <p:spPr/>
        <p:txBody>
          <a:bodyPr/>
          <a:lstStyle/>
          <a:p>
            <a:fld id="{5CFC109E-63DD-498E-95F1-DB6F415DD298}" type="slidenum">
              <a:rPr lang="en-SG" smtClean="0"/>
              <a:t>14</a:t>
            </a:fld>
            <a:endParaRPr lang="en-SG"/>
          </a:p>
        </p:txBody>
      </p:sp>
    </p:spTree>
    <p:extLst>
      <p:ext uri="{BB962C8B-B14F-4D97-AF65-F5344CB8AC3E}">
        <p14:creationId xmlns:p14="http://schemas.microsoft.com/office/powerpoint/2010/main" val="333864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Questions?</a:t>
            </a:r>
          </a:p>
        </p:txBody>
      </p:sp>
      <p:sp>
        <p:nvSpPr>
          <p:cNvPr id="3" name="Slide Number Placeholder 2">
            <a:extLst>
              <a:ext uri="{FF2B5EF4-FFF2-40B4-BE49-F238E27FC236}">
                <a16:creationId xmlns:a16="http://schemas.microsoft.com/office/drawing/2014/main" id="{C80ECF11-3D5A-4F20-9231-A47CA510DE02}"/>
              </a:ext>
            </a:extLst>
          </p:cNvPr>
          <p:cNvSpPr>
            <a:spLocks noGrp="1"/>
          </p:cNvSpPr>
          <p:nvPr>
            <p:ph type="sldNum" sz="quarter" idx="12"/>
          </p:nvPr>
        </p:nvSpPr>
        <p:spPr/>
        <p:txBody>
          <a:bodyPr/>
          <a:lstStyle/>
          <a:p>
            <a:fld id="{5CFC109E-63DD-498E-95F1-DB6F415DD298}" type="slidenum">
              <a:rPr lang="en-SG" smtClean="0"/>
              <a:t>15</a:t>
            </a:fld>
            <a:endParaRPr lang="en-SG"/>
          </a:p>
        </p:txBody>
      </p:sp>
      <p:sp>
        <p:nvSpPr>
          <p:cNvPr id="7" name="Content Placeholder 6">
            <a:extLst>
              <a:ext uri="{FF2B5EF4-FFF2-40B4-BE49-F238E27FC236}">
                <a16:creationId xmlns:a16="http://schemas.microsoft.com/office/drawing/2014/main" id="{5CC02469-64B8-450B-8BCE-1C4E535D4493}"/>
              </a:ext>
            </a:extLst>
          </p:cNvPr>
          <p:cNvSpPr>
            <a:spLocks noGrp="1"/>
          </p:cNvSpPr>
          <p:nvPr>
            <p:ph idx="1"/>
          </p:nvPr>
        </p:nvSpPr>
        <p:spPr/>
        <p:txBody>
          <a:bodyPr/>
          <a:lstStyle/>
          <a:p>
            <a:endParaRPr lang="en-SG" dirty="0"/>
          </a:p>
          <a:p>
            <a:endParaRPr lang="en-SG" dirty="0"/>
          </a:p>
          <a:p>
            <a:endParaRPr lang="en-SG" dirty="0"/>
          </a:p>
          <a:p>
            <a:pPr marL="0" indent="0">
              <a:buNone/>
            </a:pPr>
            <a:r>
              <a:rPr lang="en-SG" sz="4000" dirty="0"/>
              <a:t>                                    </a:t>
            </a:r>
            <a:r>
              <a:rPr lang="en-SG" sz="4000" b="1" dirty="0"/>
              <a:t>Thank You</a:t>
            </a:r>
          </a:p>
        </p:txBody>
      </p:sp>
    </p:spTree>
    <p:extLst>
      <p:ext uri="{BB962C8B-B14F-4D97-AF65-F5344CB8AC3E}">
        <p14:creationId xmlns:p14="http://schemas.microsoft.com/office/powerpoint/2010/main" val="1620996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Supplementary Slides</a:t>
            </a: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p:txBody>
          <a:bodyPr>
            <a:normAutofit/>
          </a:bodyPr>
          <a:lstStyle/>
          <a:p>
            <a:pPr marL="0" indent="0">
              <a:buNone/>
            </a:pPr>
            <a:r>
              <a:rPr lang="en-SG" sz="2200" noProof="1">
                <a:latin typeface="Calibri" panose="020F0502020204030204" pitchFamily="34" charset="0"/>
                <a:cs typeface="Calibri" panose="020F0502020204030204" pitchFamily="34" charset="0"/>
              </a:rPr>
              <a:t>&lt;This is hidden slide&gt;</a:t>
            </a:r>
          </a:p>
        </p:txBody>
      </p:sp>
      <p:sp>
        <p:nvSpPr>
          <p:cNvPr id="4" name="Slide Number Placeholder 3">
            <a:extLst>
              <a:ext uri="{FF2B5EF4-FFF2-40B4-BE49-F238E27FC236}">
                <a16:creationId xmlns:a16="http://schemas.microsoft.com/office/drawing/2014/main" id="{92CDD3AD-D528-45D0-BCD3-566165B54751}"/>
              </a:ext>
            </a:extLst>
          </p:cNvPr>
          <p:cNvSpPr>
            <a:spLocks noGrp="1"/>
          </p:cNvSpPr>
          <p:nvPr>
            <p:ph type="sldNum" sz="quarter" idx="12"/>
          </p:nvPr>
        </p:nvSpPr>
        <p:spPr/>
        <p:txBody>
          <a:bodyPr/>
          <a:lstStyle/>
          <a:p>
            <a:fld id="{5CFC109E-63DD-498E-95F1-DB6F415DD298}" type="slidenum">
              <a:rPr lang="en-SG" smtClean="0"/>
              <a:t>16</a:t>
            </a:fld>
            <a:endParaRPr lang="en-SG"/>
          </a:p>
        </p:txBody>
      </p:sp>
    </p:spTree>
    <p:extLst>
      <p:ext uri="{BB962C8B-B14F-4D97-AF65-F5344CB8AC3E}">
        <p14:creationId xmlns:p14="http://schemas.microsoft.com/office/powerpoint/2010/main" val="102918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latin typeface="Calibri" panose="020F0502020204030204" pitchFamily="34" charset="0"/>
                <a:cs typeface="Calibri" panose="020F0502020204030204" pitchFamily="34" charset="0"/>
              </a:rPr>
              <a:t>Methodology</a:t>
            </a:r>
          </a:p>
        </p:txBody>
      </p:sp>
      <p:sp>
        <p:nvSpPr>
          <p:cNvPr id="5" name="Content Placeholder 4">
            <a:extLst>
              <a:ext uri="{FF2B5EF4-FFF2-40B4-BE49-F238E27FC236}">
                <a16:creationId xmlns:a16="http://schemas.microsoft.com/office/drawing/2014/main" id="{0D665F14-177A-405A-94CB-987389995091}"/>
              </a:ext>
            </a:extLst>
          </p:cNvPr>
          <p:cNvSpPr>
            <a:spLocks noGrp="1"/>
          </p:cNvSpPr>
          <p:nvPr>
            <p:ph idx="1"/>
          </p:nvPr>
        </p:nvSpPr>
        <p:spPr>
          <a:xfrm>
            <a:off x="838200" y="1837348"/>
            <a:ext cx="10515600" cy="4351338"/>
          </a:xfrm>
        </p:spPr>
        <p:txBody>
          <a:bodyPr>
            <a:normAutofit/>
          </a:bodyPr>
          <a:lstStyle/>
          <a:p>
            <a:pPr marL="0" indent="0">
              <a:buNone/>
            </a:pPr>
            <a:r>
              <a:rPr lang="en-SG" sz="2400" dirty="0"/>
              <a:t>1</a:t>
            </a:r>
            <a:r>
              <a:rPr lang="en-SG" sz="2400" noProof="1"/>
              <a:t>. Build a pipeline using make_pipeline command</a:t>
            </a:r>
          </a:p>
          <a:p>
            <a:pPr marL="0" indent="354013">
              <a:buNone/>
            </a:pPr>
            <a:r>
              <a:rPr lang="en-SG" sz="2400" noProof="1"/>
              <a:t>   a. Standardize Data </a:t>
            </a:r>
          </a:p>
          <a:p>
            <a:pPr marL="0" indent="354013">
              <a:buNone/>
            </a:pPr>
            <a:r>
              <a:rPr lang="en-SG" sz="2400" noProof="1"/>
              <a:t>   b. Create classifier we want to use to fit model</a:t>
            </a:r>
          </a:p>
          <a:p>
            <a:pPr marL="0" indent="0">
              <a:buNone/>
            </a:pPr>
            <a:r>
              <a:rPr lang="en-SG" sz="2400" noProof="1"/>
              <a:t>2. Use GridSearchCV to tune hyperparameters using 10-folds cross validations. </a:t>
            </a:r>
          </a:p>
          <a:p>
            <a:pPr marL="0" indent="0">
              <a:buNone/>
            </a:pPr>
            <a:r>
              <a:rPr lang="en-SG" sz="2400" noProof="1"/>
              <a:t>3. Fit Model using training data</a:t>
            </a:r>
          </a:p>
          <a:p>
            <a:pPr marL="0" indent="0">
              <a:buNone/>
            </a:pPr>
            <a:r>
              <a:rPr lang="en-SG" sz="2400" noProof="1"/>
              <a:t>4. Plot confusion matrix and ROC curve for best estimator using test data.</a:t>
            </a:r>
          </a:p>
        </p:txBody>
      </p:sp>
      <p:sp>
        <p:nvSpPr>
          <p:cNvPr id="3" name="Slide Number Placeholder 2">
            <a:extLst>
              <a:ext uri="{FF2B5EF4-FFF2-40B4-BE49-F238E27FC236}">
                <a16:creationId xmlns:a16="http://schemas.microsoft.com/office/drawing/2014/main" id="{80A58876-DE7F-4E49-8DDC-B30D5618806F}"/>
              </a:ext>
            </a:extLst>
          </p:cNvPr>
          <p:cNvSpPr>
            <a:spLocks noGrp="1"/>
          </p:cNvSpPr>
          <p:nvPr>
            <p:ph type="sldNum" sz="quarter" idx="12"/>
          </p:nvPr>
        </p:nvSpPr>
        <p:spPr/>
        <p:txBody>
          <a:bodyPr/>
          <a:lstStyle/>
          <a:p>
            <a:fld id="{5CFC109E-63DD-498E-95F1-DB6F415DD298}" type="slidenum">
              <a:rPr lang="en-SG" smtClean="0"/>
              <a:t>17</a:t>
            </a:fld>
            <a:endParaRPr lang="en-SG"/>
          </a:p>
        </p:txBody>
      </p:sp>
    </p:spTree>
    <p:extLst>
      <p:ext uri="{BB962C8B-B14F-4D97-AF65-F5344CB8AC3E}">
        <p14:creationId xmlns:p14="http://schemas.microsoft.com/office/powerpoint/2010/main" val="152087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Data </a:t>
            </a:r>
            <a:r>
              <a:rPr lang="en-SG" b="1" noProof="1">
                <a:solidFill>
                  <a:srgbClr val="0070C0"/>
                </a:solidFill>
                <a:latin typeface="Arial Black" panose="020B0A04020102020204" pitchFamily="34" charset="0"/>
              </a:rPr>
              <a:t>Preprocessing</a:t>
            </a:r>
          </a:p>
        </p:txBody>
      </p:sp>
      <p:sp>
        <p:nvSpPr>
          <p:cNvPr id="6" name="Content Placeholder 5">
            <a:extLst>
              <a:ext uri="{FF2B5EF4-FFF2-40B4-BE49-F238E27FC236}">
                <a16:creationId xmlns:a16="http://schemas.microsoft.com/office/drawing/2014/main" id="{82E3E4A5-81BC-469A-BC76-8B3C95BA3568}"/>
              </a:ext>
            </a:extLst>
          </p:cNvPr>
          <p:cNvSpPr>
            <a:spLocks noGrp="1"/>
          </p:cNvSpPr>
          <p:nvPr>
            <p:ph idx="1"/>
          </p:nvPr>
        </p:nvSpPr>
        <p:spPr/>
        <p:txBody>
          <a:bodyPr/>
          <a:lstStyle/>
          <a:p>
            <a:r>
              <a:rPr lang="en-SG" dirty="0"/>
              <a:t>Check for null or missing values</a:t>
            </a:r>
          </a:p>
          <a:p>
            <a:endParaRPr lang="en-SG" dirty="0"/>
          </a:p>
          <a:p>
            <a:r>
              <a:rPr lang="en-SG" dirty="0"/>
              <a:t>Rename sales feature to department</a:t>
            </a:r>
          </a:p>
          <a:p>
            <a:endParaRPr lang="en-SG" dirty="0"/>
          </a:p>
          <a:p>
            <a:r>
              <a:rPr lang="en-SG" dirty="0"/>
              <a:t>Create dummy features for department</a:t>
            </a:r>
          </a:p>
          <a:p>
            <a:endParaRPr lang="en-SG" dirty="0"/>
          </a:p>
          <a:p>
            <a:r>
              <a:rPr lang="en-SG" dirty="0"/>
              <a:t>Convert salary into ordinal categorical feature (low:0, medium:1, high:2)</a:t>
            </a:r>
          </a:p>
          <a:p>
            <a:endParaRPr lang="en-SG" dirty="0"/>
          </a:p>
        </p:txBody>
      </p:sp>
      <p:sp>
        <p:nvSpPr>
          <p:cNvPr id="3" name="Slide Number Placeholder 2">
            <a:extLst>
              <a:ext uri="{FF2B5EF4-FFF2-40B4-BE49-F238E27FC236}">
                <a16:creationId xmlns:a16="http://schemas.microsoft.com/office/drawing/2014/main" id="{A8954E17-F323-403B-A5A8-D24E2D968BEE}"/>
              </a:ext>
            </a:extLst>
          </p:cNvPr>
          <p:cNvSpPr>
            <a:spLocks noGrp="1"/>
          </p:cNvSpPr>
          <p:nvPr>
            <p:ph type="sldNum" sz="quarter" idx="12"/>
          </p:nvPr>
        </p:nvSpPr>
        <p:spPr/>
        <p:txBody>
          <a:bodyPr/>
          <a:lstStyle/>
          <a:p>
            <a:fld id="{5CFC109E-63DD-498E-95F1-DB6F415DD298}" type="slidenum">
              <a:rPr lang="en-SG" smtClean="0"/>
              <a:t>18</a:t>
            </a:fld>
            <a:endParaRPr lang="en-SG"/>
          </a:p>
        </p:txBody>
      </p:sp>
    </p:spTree>
    <p:extLst>
      <p:ext uri="{BB962C8B-B14F-4D97-AF65-F5344CB8AC3E}">
        <p14:creationId xmlns:p14="http://schemas.microsoft.com/office/powerpoint/2010/main" val="425133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Number of Projects </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93D77CBF-16B5-4994-862B-6F44CE7FD831}"/>
              </a:ext>
            </a:extLst>
          </p:cNvPr>
          <p:cNvPicPr>
            <a:picLocks noGrp="1" noChangeAspect="1"/>
          </p:cNvPicPr>
          <p:nvPr>
            <p:ph idx="1"/>
          </p:nvPr>
        </p:nvPicPr>
        <p:blipFill>
          <a:blip r:embed="rId3"/>
          <a:stretch>
            <a:fillRect/>
          </a:stretch>
        </p:blipFill>
        <p:spPr>
          <a:xfrm>
            <a:off x="838200" y="1628893"/>
            <a:ext cx="6875206" cy="4749480"/>
          </a:xfrm>
          <a:prstGeom prst="rect">
            <a:avLst/>
          </a:prstGeom>
        </p:spPr>
      </p:pic>
      <p:sp>
        <p:nvSpPr>
          <p:cNvPr id="3" name="Slide Number Placeholder 2">
            <a:extLst>
              <a:ext uri="{FF2B5EF4-FFF2-40B4-BE49-F238E27FC236}">
                <a16:creationId xmlns:a16="http://schemas.microsoft.com/office/drawing/2014/main" id="{D8D7AB6B-143E-415A-8835-5503A222C894}"/>
              </a:ext>
            </a:extLst>
          </p:cNvPr>
          <p:cNvSpPr>
            <a:spLocks noGrp="1"/>
          </p:cNvSpPr>
          <p:nvPr>
            <p:ph type="sldNum" sz="quarter" idx="12"/>
          </p:nvPr>
        </p:nvSpPr>
        <p:spPr/>
        <p:txBody>
          <a:bodyPr/>
          <a:lstStyle/>
          <a:p>
            <a:fld id="{5CFC109E-63DD-498E-95F1-DB6F415DD298}" type="slidenum">
              <a:rPr lang="en-SG" smtClean="0"/>
              <a:t>19</a:t>
            </a:fld>
            <a:endParaRPr lang="en-SG"/>
          </a:p>
        </p:txBody>
      </p:sp>
    </p:spTree>
    <p:extLst>
      <p:ext uri="{BB962C8B-B14F-4D97-AF65-F5344CB8AC3E}">
        <p14:creationId xmlns:p14="http://schemas.microsoft.com/office/powerpoint/2010/main" val="274731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a:solidFill>
                  <a:srgbClr val="0070C0"/>
                </a:solidFill>
                <a:latin typeface="Arial Black" panose="020B0A04020102020204" pitchFamily="34" charset="0"/>
                <a:ea typeface="Tahoma" panose="020B0604030504040204" pitchFamily="34" charset="0"/>
                <a:cs typeface="Tahoma" panose="020B0604030504040204" pitchFamily="34" charset="0"/>
              </a:rPr>
              <a:t>Introduction</a:t>
            </a:r>
            <a:endParaRPr lang="en-SG" b="1" dirty="0">
              <a:solidFill>
                <a:srgbClr val="0070C0"/>
              </a:solidFill>
              <a:latin typeface="Arial Black" panose="020B0A0402010202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a:xfrm>
            <a:off x="838200" y="1825625"/>
            <a:ext cx="5046407" cy="4667250"/>
          </a:xfrm>
        </p:spPr>
        <p:txBody>
          <a:bodyPr>
            <a:normAutofit/>
          </a:bodyPr>
          <a:lstStyle/>
          <a:p>
            <a:r>
              <a:rPr lang="en-SG" sz="2400" dirty="0">
                <a:latin typeface="Calibri" panose="020F0502020204030204" pitchFamily="34" charset="0"/>
                <a:cs typeface="Calibri" panose="020F0502020204030204" pitchFamily="34" charset="0"/>
              </a:rPr>
              <a:t>Employee Turnover (definition)</a:t>
            </a:r>
          </a:p>
          <a:p>
            <a:pPr marL="0" indent="0">
              <a:buNone/>
            </a:pPr>
            <a:r>
              <a:rPr lang="en-SG" sz="2400" i="1" dirty="0">
                <a:latin typeface="Calibri" panose="020F0502020204030204" pitchFamily="34" charset="0"/>
                <a:cs typeface="Calibri" panose="020F0502020204030204" pitchFamily="34" charset="0"/>
              </a:rPr>
              <a:t>Measurement how many employees are leaving the company.</a:t>
            </a:r>
          </a:p>
          <a:p>
            <a:pPr marL="0" indent="0">
              <a:buNone/>
            </a:pPr>
            <a:endParaRPr lang="en-SG" sz="2400" dirty="0">
              <a:latin typeface="Calibri" panose="020F0502020204030204" pitchFamily="34" charset="0"/>
              <a:cs typeface="Calibri" panose="020F0502020204030204" pitchFamily="34" charset="0"/>
            </a:endParaRPr>
          </a:p>
          <a:p>
            <a:r>
              <a:rPr lang="en-SG" sz="2400" dirty="0">
                <a:latin typeface="Calibri" panose="020F0502020204030204" pitchFamily="34" charset="0"/>
                <a:cs typeface="Calibri" panose="020F0502020204030204" pitchFamily="34" charset="0"/>
              </a:rPr>
              <a:t>Why Predict Employee Turnover?</a:t>
            </a:r>
            <a:endParaRPr lang="en-SG" sz="2000" dirty="0">
              <a:latin typeface="Calibri" panose="020F0502020204030204" pitchFamily="34" charset="0"/>
              <a:cs typeface="Calibri" panose="020F0502020204030204" pitchFamily="34" charset="0"/>
            </a:endParaRPr>
          </a:p>
          <a:p>
            <a:pPr marL="0" indent="0">
              <a:buNone/>
            </a:pPr>
            <a:r>
              <a:rPr lang="en-SG" sz="2000" i="1" dirty="0"/>
              <a:t>Employee Turnover is expensive, and incremental improvements will give significant results. It will help us in designing better retention plans and improving employee satisfaction.</a:t>
            </a:r>
          </a:p>
          <a:p>
            <a:endParaRPr lang="en-SG" sz="2400" dirty="0">
              <a:latin typeface="Calibri" panose="020F0502020204030204" pitchFamily="34" charset="0"/>
              <a:cs typeface="Calibri" panose="020F0502020204030204" pitchFamily="34" charset="0"/>
            </a:endParaRPr>
          </a:p>
          <a:p>
            <a:endParaRPr lang="en-SG" sz="24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BE6261D-095B-417D-A262-E21D2A29C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607" y="1825625"/>
            <a:ext cx="5469194" cy="3970634"/>
          </a:xfrm>
          <a:prstGeom prst="rect">
            <a:avLst/>
          </a:prstGeom>
        </p:spPr>
      </p:pic>
      <p:sp>
        <p:nvSpPr>
          <p:cNvPr id="6" name="Slide Number Placeholder 5">
            <a:extLst>
              <a:ext uri="{FF2B5EF4-FFF2-40B4-BE49-F238E27FC236}">
                <a16:creationId xmlns:a16="http://schemas.microsoft.com/office/drawing/2014/main" id="{BEDF02E0-B949-4DBA-9FEA-8B21C5F346AC}"/>
              </a:ext>
            </a:extLst>
          </p:cNvPr>
          <p:cNvSpPr>
            <a:spLocks noGrp="1"/>
          </p:cNvSpPr>
          <p:nvPr>
            <p:ph type="sldNum" sz="quarter" idx="12"/>
          </p:nvPr>
        </p:nvSpPr>
        <p:spPr/>
        <p:txBody>
          <a:bodyPr/>
          <a:lstStyle/>
          <a:p>
            <a:fld id="{5CFC109E-63DD-498E-95F1-DB6F415DD298}" type="slidenum">
              <a:rPr lang="en-SG" smtClean="0"/>
              <a:t>2</a:t>
            </a:fld>
            <a:endParaRPr lang="en-SG"/>
          </a:p>
        </p:txBody>
      </p:sp>
    </p:spTree>
    <p:extLst>
      <p:ext uri="{BB962C8B-B14F-4D97-AF65-F5344CB8AC3E}">
        <p14:creationId xmlns:p14="http://schemas.microsoft.com/office/powerpoint/2010/main" val="16927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Time Spent in Company</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4EEA3537-8981-4E6D-80C3-BD54ECBAF4FD}"/>
              </a:ext>
            </a:extLst>
          </p:cNvPr>
          <p:cNvPicPr>
            <a:picLocks noGrp="1" noChangeAspect="1"/>
          </p:cNvPicPr>
          <p:nvPr>
            <p:ph idx="1"/>
          </p:nvPr>
        </p:nvPicPr>
        <p:blipFill>
          <a:blip r:embed="rId3"/>
          <a:stretch>
            <a:fillRect/>
          </a:stretch>
        </p:blipFill>
        <p:spPr>
          <a:xfrm>
            <a:off x="838199" y="1390342"/>
            <a:ext cx="7361903" cy="4983831"/>
          </a:xfrm>
          <a:prstGeom prst="rect">
            <a:avLst/>
          </a:prstGeom>
        </p:spPr>
      </p:pic>
      <p:sp>
        <p:nvSpPr>
          <p:cNvPr id="3" name="Slide Number Placeholder 2">
            <a:extLst>
              <a:ext uri="{FF2B5EF4-FFF2-40B4-BE49-F238E27FC236}">
                <a16:creationId xmlns:a16="http://schemas.microsoft.com/office/drawing/2014/main" id="{927C457F-C477-4175-8BCF-6C53091CE287}"/>
              </a:ext>
            </a:extLst>
          </p:cNvPr>
          <p:cNvSpPr>
            <a:spLocks noGrp="1"/>
          </p:cNvSpPr>
          <p:nvPr>
            <p:ph type="sldNum" sz="quarter" idx="12"/>
          </p:nvPr>
        </p:nvSpPr>
        <p:spPr/>
        <p:txBody>
          <a:bodyPr/>
          <a:lstStyle/>
          <a:p>
            <a:fld id="{5CFC109E-63DD-498E-95F1-DB6F415DD298}" type="slidenum">
              <a:rPr lang="en-SG" smtClean="0"/>
              <a:t>20</a:t>
            </a:fld>
            <a:endParaRPr lang="en-SG"/>
          </a:p>
        </p:txBody>
      </p:sp>
    </p:spTree>
    <p:extLst>
      <p:ext uri="{BB962C8B-B14F-4D97-AF65-F5344CB8AC3E}">
        <p14:creationId xmlns:p14="http://schemas.microsoft.com/office/powerpoint/2010/main" val="409458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Promotion last 5 years</a:t>
            </a:r>
          </a:p>
        </p:txBody>
      </p:sp>
      <p:pic>
        <p:nvPicPr>
          <p:cNvPr id="4" name="Content Placeholder 3">
            <a:extLst>
              <a:ext uri="{FF2B5EF4-FFF2-40B4-BE49-F238E27FC236}">
                <a16:creationId xmlns:a16="http://schemas.microsoft.com/office/drawing/2014/main" id="{E66E71A3-F99F-4D50-9B55-422773E1FE58}"/>
              </a:ext>
            </a:extLst>
          </p:cNvPr>
          <p:cNvPicPr>
            <a:picLocks noGrp="1" noChangeAspect="1"/>
          </p:cNvPicPr>
          <p:nvPr>
            <p:ph idx="1"/>
          </p:nvPr>
        </p:nvPicPr>
        <p:blipFill>
          <a:blip r:embed="rId3"/>
          <a:stretch>
            <a:fillRect/>
          </a:stretch>
        </p:blipFill>
        <p:spPr>
          <a:xfrm>
            <a:off x="838199" y="1521202"/>
            <a:ext cx="7951839" cy="4675469"/>
          </a:xfrm>
          <a:prstGeom prst="rect">
            <a:avLst/>
          </a:prstGeom>
        </p:spPr>
      </p:pic>
      <p:sp>
        <p:nvSpPr>
          <p:cNvPr id="3" name="Slide Number Placeholder 2">
            <a:extLst>
              <a:ext uri="{FF2B5EF4-FFF2-40B4-BE49-F238E27FC236}">
                <a16:creationId xmlns:a16="http://schemas.microsoft.com/office/drawing/2014/main" id="{5D74C03C-256B-4FDF-ABA5-55D14A916205}"/>
              </a:ext>
            </a:extLst>
          </p:cNvPr>
          <p:cNvSpPr>
            <a:spLocks noGrp="1"/>
          </p:cNvSpPr>
          <p:nvPr>
            <p:ph type="sldNum" sz="quarter" idx="12"/>
          </p:nvPr>
        </p:nvSpPr>
        <p:spPr/>
        <p:txBody>
          <a:bodyPr/>
          <a:lstStyle/>
          <a:p>
            <a:fld id="{5CFC109E-63DD-498E-95F1-DB6F415DD298}" type="slidenum">
              <a:rPr lang="en-SG" smtClean="0"/>
              <a:t>21</a:t>
            </a:fld>
            <a:endParaRPr lang="en-SG"/>
          </a:p>
        </p:txBody>
      </p:sp>
    </p:spTree>
    <p:extLst>
      <p:ext uri="{BB962C8B-B14F-4D97-AF65-F5344CB8AC3E}">
        <p14:creationId xmlns:p14="http://schemas.microsoft.com/office/powerpoint/2010/main" val="2071645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Gradient Boosting Trees</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D11B0DD9-EDCB-4927-8CA3-5D0CF5F26D66}"/>
              </a:ext>
            </a:extLst>
          </p:cNvPr>
          <p:cNvPicPr>
            <a:picLocks noGrp="1" noChangeAspect="1"/>
          </p:cNvPicPr>
          <p:nvPr>
            <p:ph idx="1"/>
          </p:nvPr>
        </p:nvPicPr>
        <p:blipFill>
          <a:blip r:embed="rId3"/>
          <a:stretch>
            <a:fillRect/>
          </a:stretch>
        </p:blipFill>
        <p:spPr>
          <a:xfrm>
            <a:off x="838200" y="1956349"/>
            <a:ext cx="10515600" cy="4089889"/>
          </a:xfrm>
          <a:prstGeom prst="rect">
            <a:avLst/>
          </a:prstGeom>
        </p:spPr>
      </p:pic>
      <p:sp>
        <p:nvSpPr>
          <p:cNvPr id="3" name="Slide Number Placeholder 2">
            <a:extLst>
              <a:ext uri="{FF2B5EF4-FFF2-40B4-BE49-F238E27FC236}">
                <a16:creationId xmlns:a16="http://schemas.microsoft.com/office/drawing/2014/main" id="{B7D4DEA1-A989-47EE-9766-27E6DCDF1023}"/>
              </a:ext>
            </a:extLst>
          </p:cNvPr>
          <p:cNvSpPr>
            <a:spLocks noGrp="1"/>
          </p:cNvSpPr>
          <p:nvPr>
            <p:ph type="sldNum" sz="quarter" idx="12"/>
          </p:nvPr>
        </p:nvSpPr>
        <p:spPr/>
        <p:txBody>
          <a:bodyPr/>
          <a:lstStyle/>
          <a:p>
            <a:fld id="{5CFC109E-63DD-498E-95F1-DB6F415DD298}" type="slidenum">
              <a:rPr lang="en-SG" smtClean="0"/>
              <a:t>22</a:t>
            </a:fld>
            <a:endParaRPr lang="en-SG"/>
          </a:p>
        </p:txBody>
      </p:sp>
    </p:spTree>
    <p:extLst>
      <p:ext uri="{BB962C8B-B14F-4D97-AF65-F5344CB8AC3E}">
        <p14:creationId xmlns:p14="http://schemas.microsoft.com/office/powerpoint/2010/main" val="203404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K-Nearest </a:t>
            </a:r>
            <a:r>
              <a:rPr lang="en-SG" b="1" dirty="0" err="1">
                <a:solidFill>
                  <a:srgbClr val="0070C0"/>
                </a:solidFill>
              </a:rPr>
              <a:t>Neighbors</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F512DF47-7D2F-4726-9846-26DB1FDE1197}"/>
              </a:ext>
            </a:extLst>
          </p:cNvPr>
          <p:cNvPicPr>
            <a:picLocks noGrp="1" noChangeAspect="1"/>
          </p:cNvPicPr>
          <p:nvPr>
            <p:ph idx="1"/>
          </p:nvPr>
        </p:nvPicPr>
        <p:blipFill>
          <a:blip r:embed="rId3"/>
          <a:stretch>
            <a:fillRect/>
          </a:stretch>
        </p:blipFill>
        <p:spPr>
          <a:xfrm>
            <a:off x="838200" y="1930436"/>
            <a:ext cx="10515600" cy="4141716"/>
          </a:xfrm>
          <a:prstGeom prst="rect">
            <a:avLst/>
          </a:prstGeom>
        </p:spPr>
      </p:pic>
      <p:sp>
        <p:nvSpPr>
          <p:cNvPr id="3" name="Slide Number Placeholder 2">
            <a:extLst>
              <a:ext uri="{FF2B5EF4-FFF2-40B4-BE49-F238E27FC236}">
                <a16:creationId xmlns:a16="http://schemas.microsoft.com/office/drawing/2014/main" id="{E6DA470B-989E-40A6-939E-5B406AE0D731}"/>
              </a:ext>
            </a:extLst>
          </p:cNvPr>
          <p:cNvSpPr>
            <a:spLocks noGrp="1"/>
          </p:cNvSpPr>
          <p:nvPr>
            <p:ph type="sldNum" sz="quarter" idx="12"/>
          </p:nvPr>
        </p:nvSpPr>
        <p:spPr/>
        <p:txBody>
          <a:bodyPr/>
          <a:lstStyle/>
          <a:p>
            <a:fld id="{5CFC109E-63DD-498E-95F1-DB6F415DD298}" type="slidenum">
              <a:rPr lang="en-SG" smtClean="0"/>
              <a:t>23</a:t>
            </a:fld>
            <a:endParaRPr lang="en-SG"/>
          </a:p>
        </p:txBody>
      </p:sp>
    </p:spTree>
    <p:extLst>
      <p:ext uri="{BB962C8B-B14F-4D97-AF65-F5344CB8AC3E}">
        <p14:creationId xmlns:p14="http://schemas.microsoft.com/office/powerpoint/2010/main" val="4075600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Logistic Regression</a:t>
            </a:r>
            <a:r>
              <a:rPr lang="en-SG" b="1" dirty="0">
                <a:solidFill>
                  <a:srgbClr val="0070C0"/>
                </a:solidFill>
                <a:latin typeface="Arial Black" panose="020B0A04020102020204" pitchFamily="34" charset="0"/>
              </a:rPr>
              <a:t> </a:t>
            </a:r>
          </a:p>
        </p:txBody>
      </p:sp>
      <p:pic>
        <p:nvPicPr>
          <p:cNvPr id="4" name="Content Placeholder 3">
            <a:extLst>
              <a:ext uri="{FF2B5EF4-FFF2-40B4-BE49-F238E27FC236}">
                <a16:creationId xmlns:a16="http://schemas.microsoft.com/office/drawing/2014/main" id="{FE6DE49C-4664-449B-BCBC-7CFB101C2E86}"/>
              </a:ext>
            </a:extLst>
          </p:cNvPr>
          <p:cNvPicPr>
            <a:picLocks noGrp="1" noChangeAspect="1"/>
          </p:cNvPicPr>
          <p:nvPr>
            <p:ph idx="1"/>
          </p:nvPr>
        </p:nvPicPr>
        <p:blipFill>
          <a:blip r:embed="rId3"/>
          <a:stretch>
            <a:fillRect/>
          </a:stretch>
        </p:blipFill>
        <p:spPr>
          <a:xfrm>
            <a:off x="838200" y="1892947"/>
            <a:ext cx="10515600" cy="4216694"/>
          </a:xfrm>
          <a:prstGeom prst="rect">
            <a:avLst/>
          </a:prstGeom>
        </p:spPr>
      </p:pic>
      <p:sp>
        <p:nvSpPr>
          <p:cNvPr id="3" name="Slide Number Placeholder 2">
            <a:extLst>
              <a:ext uri="{FF2B5EF4-FFF2-40B4-BE49-F238E27FC236}">
                <a16:creationId xmlns:a16="http://schemas.microsoft.com/office/drawing/2014/main" id="{3418B8E3-C20A-42F3-94C8-6CC4B87CEB54}"/>
              </a:ext>
            </a:extLst>
          </p:cNvPr>
          <p:cNvSpPr>
            <a:spLocks noGrp="1"/>
          </p:cNvSpPr>
          <p:nvPr>
            <p:ph type="sldNum" sz="quarter" idx="12"/>
          </p:nvPr>
        </p:nvSpPr>
        <p:spPr/>
        <p:txBody>
          <a:bodyPr/>
          <a:lstStyle/>
          <a:p>
            <a:fld id="{5CFC109E-63DD-498E-95F1-DB6F415DD298}" type="slidenum">
              <a:rPr lang="en-SG" smtClean="0"/>
              <a:t>24</a:t>
            </a:fld>
            <a:endParaRPr lang="en-SG"/>
          </a:p>
        </p:txBody>
      </p:sp>
    </p:spTree>
    <p:extLst>
      <p:ext uri="{BB962C8B-B14F-4D97-AF65-F5344CB8AC3E}">
        <p14:creationId xmlns:p14="http://schemas.microsoft.com/office/powerpoint/2010/main" val="4188804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rPr>
              <a:t>Support Vector Machine (SVM)</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9B3D24B4-42E6-4996-9B41-87E8439D4861}"/>
              </a:ext>
            </a:extLst>
          </p:cNvPr>
          <p:cNvPicPr>
            <a:picLocks noGrp="1" noChangeAspect="1"/>
          </p:cNvPicPr>
          <p:nvPr>
            <p:ph idx="1"/>
          </p:nvPr>
        </p:nvPicPr>
        <p:blipFill>
          <a:blip r:embed="rId2"/>
          <a:stretch>
            <a:fillRect/>
          </a:stretch>
        </p:blipFill>
        <p:spPr>
          <a:xfrm>
            <a:off x="838200" y="1950838"/>
            <a:ext cx="10515600" cy="4100911"/>
          </a:xfrm>
          <a:prstGeom prst="rect">
            <a:avLst/>
          </a:prstGeom>
        </p:spPr>
      </p:pic>
      <p:sp>
        <p:nvSpPr>
          <p:cNvPr id="3" name="Slide Number Placeholder 2">
            <a:extLst>
              <a:ext uri="{FF2B5EF4-FFF2-40B4-BE49-F238E27FC236}">
                <a16:creationId xmlns:a16="http://schemas.microsoft.com/office/drawing/2014/main" id="{A283CC5E-A483-4323-9FF8-605418162EB7}"/>
              </a:ext>
            </a:extLst>
          </p:cNvPr>
          <p:cNvSpPr>
            <a:spLocks noGrp="1"/>
          </p:cNvSpPr>
          <p:nvPr>
            <p:ph type="sldNum" sz="quarter" idx="12"/>
          </p:nvPr>
        </p:nvSpPr>
        <p:spPr/>
        <p:txBody>
          <a:bodyPr/>
          <a:lstStyle/>
          <a:p>
            <a:fld id="{5CFC109E-63DD-498E-95F1-DB6F415DD298}" type="slidenum">
              <a:rPr lang="en-SG" smtClean="0"/>
              <a:t>25</a:t>
            </a:fld>
            <a:endParaRPr lang="en-SG"/>
          </a:p>
        </p:txBody>
      </p:sp>
    </p:spTree>
    <p:extLst>
      <p:ext uri="{BB962C8B-B14F-4D97-AF65-F5344CB8AC3E}">
        <p14:creationId xmlns:p14="http://schemas.microsoft.com/office/powerpoint/2010/main" val="2041406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a:solidFill>
                  <a:srgbClr val="0070C0"/>
                </a:solidFill>
                <a:latin typeface="Arial Black" panose="020B0A04020102020204" pitchFamily="34" charset="0"/>
                <a:cs typeface="Calibri" panose="020F0502020204030204" pitchFamily="34" charset="0"/>
              </a:rPr>
              <a:t>Objective</a:t>
            </a:r>
            <a:endParaRPr lang="en-SG" b="1" dirty="0">
              <a:solidFill>
                <a:srgbClr val="0070C0"/>
              </a:solidFill>
              <a:latin typeface="Arial Black" panose="020B0A0402010202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a:xfrm>
            <a:off x="838200" y="1825625"/>
            <a:ext cx="5257800" cy="4351338"/>
          </a:xfrm>
        </p:spPr>
        <p:txBody>
          <a:bodyPr>
            <a:normAutofit/>
          </a:bodyPr>
          <a:lstStyle/>
          <a:p>
            <a:r>
              <a:rPr lang="en-SG" sz="2400" dirty="0">
                <a:latin typeface="Calibri" panose="020F0502020204030204" pitchFamily="34" charset="0"/>
                <a:cs typeface="Calibri" panose="020F0502020204030204" pitchFamily="34" charset="0"/>
              </a:rPr>
              <a:t>To Predict Employee Turnover </a:t>
            </a:r>
          </a:p>
          <a:p>
            <a:endParaRPr lang="en-SG" sz="2400" dirty="0">
              <a:latin typeface="Calibri" panose="020F0502020204030204" pitchFamily="34" charset="0"/>
              <a:cs typeface="Calibri" panose="020F0502020204030204" pitchFamily="34" charset="0"/>
            </a:endParaRPr>
          </a:p>
          <a:p>
            <a:endParaRPr lang="en-SG" sz="2400" dirty="0">
              <a:latin typeface="Calibri" panose="020F0502020204030204" pitchFamily="34" charset="0"/>
              <a:cs typeface="Calibri" panose="020F0502020204030204" pitchFamily="34" charset="0"/>
            </a:endParaRPr>
          </a:p>
          <a:p>
            <a:endParaRPr lang="en-SG" sz="2400" dirty="0">
              <a:latin typeface="Calibri" panose="020F0502020204030204" pitchFamily="34" charset="0"/>
              <a:cs typeface="Calibri" panose="020F0502020204030204" pitchFamily="34" charset="0"/>
            </a:endParaRPr>
          </a:p>
          <a:p>
            <a:r>
              <a:rPr lang="en-SG" sz="2400" dirty="0">
                <a:latin typeface="Calibri" panose="020F0502020204030204" pitchFamily="34" charset="0"/>
                <a:cs typeface="Calibri" panose="020F0502020204030204" pitchFamily="34" charset="0"/>
              </a:rPr>
              <a:t>To find out what are the best factors affecting Employee Turnover.</a:t>
            </a:r>
          </a:p>
          <a:p>
            <a:endParaRPr lang="en-SG"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843D0B0-11BF-4F92-B733-9F20F9AF6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422490" cy="3314188"/>
          </a:xfrm>
          <a:prstGeom prst="rect">
            <a:avLst/>
          </a:prstGeom>
        </p:spPr>
      </p:pic>
      <p:sp>
        <p:nvSpPr>
          <p:cNvPr id="4" name="Slide Number Placeholder 3">
            <a:extLst>
              <a:ext uri="{FF2B5EF4-FFF2-40B4-BE49-F238E27FC236}">
                <a16:creationId xmlns:a16="http://schemas.microsoft.com/office/drawing/2014/main" id="{F5923F1B-7D95-4072-9DDB-F3E46BDCCE72}"/>
              </a:ext>
            </a:extLst>
          </p:cNvPr>
          <p:cNvSpPr>
            <a:spLocks noGrp="1"/>
          </p:cNvSpPr>
          <p:nvPr>
            <p:ph type="sldNum" sz="quarter" idx="12"/>
          </p:nvPr>
        </p:nvSpPr>
        <p:spPr/>
        <p:txBody>
          <a:bodyPr/>
          <a:lstStyle/>
          <a:p>
            <a:fld id="{5CFC109E-63DD-498E-95F1-DB6F415DD298}" type="slidenum">
              <a:rPr lang="en-SG" smtClean="0"/>
              <a:t>26</a:t>
            </a:fld>
            <a:endParaRPr lang="en-SG"/>
          </a:p>
        </p:txBody>
      </p:sp>
    </p:spTree>
    <p:extLst>
      <p:ext uri="{BB962C8B-B14F-4D97-AF65-F5344CB8AC3E}">
        <p14:creationId xmlns:p14="http://schemas.microsoft.com/office/powerpoint/2010/main" val="3517063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err="1">
                <a:solidFill>
                  <a:srgbClr val="0070C0"/>
                </a:solidFill>
                <a:latin typeface="Arial Black" panose="020B0A04020102020204" pitchFamily="34" charset="0"/>
                <a:cs typeface="Calibri" panose="020F0502020204030204" pitchFamily="34" charset="0"/>
              </a:rPr>
              <a:t>DataSet</a:t>
            </a:r>
            <a:endParaRPr lang="en-SG" b="1" dirty="0">
              <a:solidFill>
                <a:srgbClr val="0070C0"/>
              </a:solidFill>
              <a:latin typeface="Arial Black" panose="020B0A0402010202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E2BAC161-B4A1-47C1-8F89-E621B9E6BE06}"/>
              </a:ext>
            </a:extLst>
          </p:cNvPr>
          <p:cNvGraphicFramePr>
            <a:graphicFrameLocks noGrp="1"/>
          </p:cNvGraphicFramePr>
          <p:nvPr>
            <p:ph idx="1"/>
            <p:extLst/>
          </p:nvPr>
        </p:nvGraphicFramePr>
        <p:xfrm>
          <a:off x="838200" y="1581785"/>
          <a:ext cx="10515600" cy="40792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109665182"/>
                    </a:ext>
                  </a:extLst>
                </a:gridCol>
                <a:gridCol w="1569720">
                  <a:extLst>
                    <a:ext uri="{9D8B030D-6E8A-4147-A177-3AD203B41FA5}">
                      <a16:colId xmlns:a16="http://schemas.microsoft.com/office/drawing/2014/main" val="1304202727"/>
                    </a:ext>
                  </a:extLst>
                </a:gridCol>
                <a:gridCol w="6126480">
                  <a:extLst>
                    <a:ext uri="{9D8B030D-6E8A-4147-A177-3AD203B41FA5}">
                      <a16:colId xmlns:a16="http://schemas.microsoft.com/office/drawing/2014/main" val="919953978"/>
                    </a:ext>
                  </a:extLst>
                </a:gridCol>
              </a:tblGrid>
              <a:tr h="370840">
                <a:tc>
                  <a:txBody>
                    <a:bodyPr/>
                    <a:lstStyle/>
                    <a:p>
                      <a:r>
                        <a:rPr lang="en-SG" dirty="0"/>
                        <a:t>Feature</a:t>
                      </a:r>
                    </a:p>
                  </a:txBody>
                  <a:tcPr/>
                </a:tc>
                <a:tc>
                  <a:txBody>
                    <a:bodyPr/>
                    <a:lstStyle/>
                    <a:p>
                      <a:r>
                        <a:rPr lang="en-SG" dirty="0"/>
                        <a:t>Type</a:t>
                      </a:r>
                    </a:p>
                  </a:txBody>
                  <a:tcPr/>
                </a:tc>
                <a:tc>
                  <a:txBody>
                    <a:bodyPr/>
                    <a:lstStyle/>
                    <a:p>
                      <a:r>
                        <a:rPr lang="en-SG" dirty="0"/>
                        <a:t>Description</a:t>
                      </a:r>
                    </a:p>
                  </a:txBody>
                  <a:tcPr/>
                </a:tc>
                <a:extLst>
                  <a:ext uri="{0D108BD9-81ED-4DB2-BD59-A6C34878D82A}">
                    <a16:rowId xmlns:a16="http://schemas.microsoft.com/office/drawing/2014/main" val="2682065997"/>
                  </a:ext>
                </a:extLst>
              </a:tr>
              <a:tr h="370840">
                <a:tc>
                  <a:txBody>
                    <a:bodyPr/>
                    <a:lstStyle/>
                    <a:p>
                      <a:r>
                        <a:rPr lang="en-SG" noProof="1"/>
                        <a:t>satisfaction_level</a:t>
                      </a:r>
                    </a:p>
                  </a:txBody>
                  <a:tcPr/>
                </a:tc>
                <a:tc>
                  <a:txBody>
                    <a:bodyPr/>
                    <a:lstStyle/>
                    <a:p>
                      <a:r>
                        <a:rPr lang="en-SG" sz="1600" dirty="0"/>
                        <a:t>Numeric</a:t>
                      </a:r>
                    </a:p>
                  </a:txBody>
                  <a:tcPr/>
                </a:tc>
                <a:tc>
                  <a:txBody>
                    <a:bodyPr/>
                    <a:lstStyle/>
                    <a:p>
                      <a:r>
                        <a:rPr lang="en-SG" dirty="0"/>
                        <a:t>Level of satisfaction {0–1}</a:t>
                      </a:r>
                    </a:p>
                  </a:txBody>
                  <a:tcPr/>
                </a:tc>
                <a:extLst>
                  <a:ext uri="{0D108BD9-81ED-4DB2-BD59-A6C34878D82A}">
                    <a16:rowId xmlns:a16="http://schemas.microsoft.com/office/drawing/2014/main" val="1439004363"/>
                  </a:ext>
                </a:extLst>
              </a:tr>
              <a:tr h="370840">
                <a:tc>
                  <a:txBody>
                    <a:bodyPr/>
                    <a:lstStyle/>
                    <a:p>
                      <a:r>
                        <a:rPr lang="en-SG" noProof="1"/>
                        <a:t>last_evaluationTime</a:t>
                      </a:r>
                    </a:p>
                  </a:txBody>
                  <a:tcPr/>
                </a:tc>
                <a:tc>
                  <a:txBody>
                    <a:bodyPr/>
                    <a:lstStyle/>
                    <a:p>
                      <a:r>
                        <a:rPr lang="en-SG" sz="1600" dirty="0"/>
                        <a:t>Numeric</a:t>
                      </a:r>
                    </a:p>
                  </a:txBody>
                  <a:tcPr/>
                </a:tc>
                <a:tc>
                  <a:txBody>
                    <a:bodyPr/>
                    <a:lstStyle/>
                    <a:p>
                      <a:r>
                        <a:rPr lang="en-SG" dirty="0"/>
                        <a:t>Time since last performance evaluation (in years)</a:t>
                      </a:r>
                    </a:p>
                  </a:txBody>
                  <a:tcPr/>
                </a:tc>
                <a:extLst>
                  <a:ext uri="{0D108BD9-81ED-4DB2-BD59-A6C34878D82A}">
                    <a16:rowId xmlns:a16="http://schemas.microsoft.com/office/drawing/2014/main" val="2536822006"/>
                  </a:ext>
                </a:extLst>
              </a:tr>
              <a:tr h="370840">
                <a:tc>
                  <a:txBody>
                    <a:bodyPr/>
                    <a:lstStyle/>
                    <a:p>
                      <a:r>
                        <a:rPr lang="en-SG" noProof="1"/>
                        <a:t>number_project</a:t>
                      </a:r>
                    </a:p>
                  </a:txBody>
                  <a:tcPr/>
                </a:tc>
                <a:tc>
                  <a:txBody>
                    <a:bodyPr/>
                    <a:lstStyle/>
                    <a:p>
                      <a:r>
                        <a:rPr lang="en-SG" sz="1600" dirty="0"/>
                        <a:t>Numeric</a:t>
                      </a:r>
                    </a:p>
                  </a:txBody>
                  <a:tcPr/>
                </a:tc>
                <a:tc>
                  <a:txBody>
                    <a:bodyPr/>
                    <a:lstStyle/>
                    <a:p>
                      <a:r>
                        <a:rPr lang="en-SG" dirty="0"/>
                        <a:t>Number of projects completed while at work</a:t>
                      </a:r>
                    </a:p>
                  </a:txBody>
                  <a:tcPr/>
                </a:tc>
                <a:extLst>
                  <a:ext uri="{0D108BD9-81ED-4DB2-BD59-A6C34878D82A}">
                    <a16:rowId xmlns:a16="http://schemas.microsoft.com/office/drawing/2014/main" val="2407603012"/>
                  </a:ext>
                </a:extLst>
              </a:tr>
              <a:tr h="370840">
                <a:tc>
                  <a:txBody>
                    <a:bodyPr/>
                    <a:lstStyle/>
                    <a:p>
                      <a:r>
                        <a:rPr lang="en-SG" noProof="1"/>
                        <a:t>average_montly_hours</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Average monthly hours at workplace</a:t>
                      </a:r>
                    </a:p>
                  </a:txBody>
                  <a:tcPr/>
                </a:tc>
                <a:extLst>
                  <a:ext uri="{0D108BD9-81ED-4DB2-BD59-A6C34878D82A}">
                    <a16:rowId xmlns:a16="http://schemas.microsoft.com/office/drawing/2014/main" val="4294577893"/>
                  </a:ext>
                </a:extLst>
              </a:tr>
              <a:tr h="370840">
                <a:tc>
                  <a:txBody>
                    <a:bodyPr/>
                    <a:lstStyle/>
                    <a:p>
                      <a:r>
                        <a:rPr lang="en-SG" noProof="1"/>
                        <a:t>time_spend_company</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Number of years spent in the company</a:t>
                      </a:r>
                    </a:p>
                  </a:txBody>
                  <a:tcPr/>
                </a:tc>
                <a:extLst>
                  <a:ext uri="{0D108BD9-81ED-4DB2-BD59-A6C34878D82A}">
                    <a16:rowId xmlns:a16="http://schemas.microsoft.com/office/drawing/2014/main" val="3995191979"/>
                  </a:ext>
                </a:extLst>
              </a:tr>
              <a:tr h="370840">
                <a:tc>
                  <a:txBody>
                    <a:bodyPr/>
                    <a:lstStyle/>
                    <a:p>
                      <a:r>
                        <a:rPr lang="en-SG" noProof="1"/>
                        <a:t>Work_accident</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Whether the employee had a workplace accident</a:t>
                      </a:r>
                    </a:p>
                  </a:txBody>
                  <a:tcPr/>
                </a:tc>
                <a:extLst>
                  <a:ext uri="{0D108BD9-81ED-4DB2-BD59-A6C34878D82A}">
                    <a16:rowId xmlns:a16="http://schemas.microsoft.com/office/drawing/2014/main" val="1936643563"/>
                  </a:ext>
                </a:extLst>
              </a:tr>
              <a:tr h="370840">
                <a:tc>
                  <a:txBody>
                    <a:bodyPr/>
                    <a:lstStyle/>
                    <a:p>
                      <a:r>
                        <a:rPr lang="en-SG" noProof="1"/>
                        <a:t>left</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Whether the employee left the workplace or not {0, 1}</a:t>
                      </a:r>
                    </a:p>
                  </a:txBody>
                  <a:tcPr/>
                </a:tc>
                <a:extLst>
                  <a:ext uri="{0D108BD9-81ED-4DB2-BD59-A6C34878D82A}">
                    <a16:rowId xmlns:a16="http://schemas.microsoft.com/office/drawing/2014/main" val="3398715455"/>
                  </a:ext>
                </a:extLst>
              </a:tr>
              <a:tr h="370840">
                <a:tc>
                  <a:txBody>
                    <a:bodyPr/>
                    <a:lstStyle/>
                    <a:p>
                      <a:r>
                        <a:rPr lang="en-SG" dirty="0"/>
                        <a:t>promotion_last_5years</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Numeric</a:t>
                      </a:r>
                      <a:endParaRPr lang="en-SG" sz="1600" dirty="0"/>
                    </a:p>
                  </a:txBody>
                  <a:tcPr/>
                </a:tc>
                <a:tc>
                  <a:txBody>
                    <a:bodyPr/>
                    <a:lstStyle/>
                    <a:p>
                      <a:r>
                        <a:rPr lang="en-SG" dirty="0"/>
                        <a:t>Whether the employee was promoted in the last five years</a:t>
                      </a:r>
                    </a:p>
                  </a:txBody>
                  <a:tcPr/>
                </a:tc>
                <a:extLst>
                  <a:ext uri="{0D108BD9-81ED-4DB2-BD59-A6C34878D82A}">
                    <a16:rowId xmlns:a16="http://schemas.microsoft.com/office/drawing/2014/main" val="332593544"/>
                  </a:ext>
                </a:extLst>
              </a:tr>
              <a:tr h="370840">
                <a:tc>
                  <a:txBody>
                    <a:bodyPr/>
                    <a:lstStyle/>
                    <a:p>
                      <a:r>
                        <a:rPr lang="en-SG" dirty="0"/>
                        <a:t>Sales (a.k.a. Department)</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Categorical</a:t>
                      </a:r>
                      <a:endParaRPr lang="en-SG" sz="1600" dirty="0"/>
                    </a:p>
                  </a:txBody>
                  <a:tcPr/>
                </a:tc>
                <a:tc>
                  <a:txBody>
                    <a:bodyPr/>
                    <a:lstStyle/>
                    <a:p>
                      <a:r>
                        <a:rPr lang="en-SG" dirty="0"/>
                        <a:t>Department the employee works for</a:t>
                      </a:r>
                    </a:p>
                  </a:txBody>
                  <a:tcPr/>
                </a:tc>
                <a:extLst>
                  <a:ext uri="{0D108BD9-81ED-4DB2-BD59-A6C34878D82A}">
                    <a16:rowId xmlns:a16="http://schemas.microsoft.com/office/drawing/2014/main" val="2911899112"/>
                  </a:ext>
                </a:extLst>
              </a:tr>
              <a:tr h="370840">
                <a:tc>
                  <a:txBody>
                    <a:bodyPr/>
                    <a:lstStyle/>
                    <a:p>
                      <a:r>
                        <a:rPr lang="en-SG" dirty="0"/>
                        <a:t>Salary</a:t>
                      </a:r>
                    </a:p>
                  </a:txBody>
                  <a:tcPr/>
                </a:tc>
                <a:tc>
                  <a:txBody>
                    <a:bodyPr/>
                    <a:lstStyle/>
                    <a:p>
                      <a:r>
                        <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rPr>
                        <a:t>Categorical</a:t>
                      </a:r>
                      <a:endParaRPr lang="en-SG" sz="1600" dirty="0"/>
                    </a:p>
                  </a:txBody>
                  <a:tcPr/>
                </a:tc>
                <a:tc>
                  <a:txBody>
                    <a:bodyPr/>
                    <a:lstStyle/>
                    <a:p>
                      <a:r>
                        <a:rPr lang="en-SG" dirty="0"/>
                        <a:t>Relative level of salary {low, medium, high}</a:t>
                      </a:r>
                    </a:p>
                  </a:txBody>
                  <a:tcPr/>
                </a:tc>
                <a:extLst>
                  <a:ext uri="{0D108BD9-81ED-4DB2-BD59-A6C34878D82A}">
                    <a16:rowId xmlns:a16="http://schemas.microsoft.com/office/drawing/2014/main" val="1995010423"/>
                  </a:ext>
                </a:extLst>
              </a:tr>
            </a:tbl>
          </a:graphicData>
        </a:graphic>
      </p:graphicFrame>
      <p:sp>
        <p:nvSpPr>
          <p:cNvPr id="3" name="Slide Number Placeholder 2">
            <a:extLst>
              <a:ext uri="{FF2B5EF4-FFF2-40B4-BE49-F238E27FC236}">
                <a16:creationId xmlns:a16="http://schemas.microsoft.com/office/drawing/2014/main" id="{7FB0D6BD-AB5A-439A-A627-56CC18F41B41}"/>
              </a:ext>
            </a:extLst>
          </p:cNvPr>
          <p:cNvSpPr>
            <a:spLocks noGrp="1"/>
          </p:cNvSpPr>
          <p:nvPr>
            <p:ph type="sldNum" sz="quarter" idx="12"/>
          </p:nvPr>
        </p:nvSpPr>
        <p:spPr/>
        <p:txBody>
          <a:bodyPr/>
          <a:lstStyle/>
          <a:p>
            <a:fld id="{5CFC109E-63DD-498E-95F1-DB6F415DD298}" type="slidenum">
              <a:rPr lang="en-SG" smtClean="0"/>
              <a:t>27</a:t>
            </a:fld>
            <a:endParaRPr lang="en-SG"/>
          </a:p>
        </p:txBody>
      </p:sp>
    </p:spTree>
    <p:extLst>
      <p:ext uri="{BB962C8B-B14F-4D97-AF65-F5344CB8AC3E}">
        <p14:creationId xmlns:p14="http://schemas.microsoft.com/office/powerpoint/2010/main" val="10707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a:solidFill>
                  <a:srgbClr val="0070C0"/>
                </a:solidFill>
                <a:latin typeface="Arial Black" panose="020B0A04020102020204" pitchFamily="34" charset="0"/>
                <a:cs typeface="Calibri" panose="020F0502020204030204" pitchFamily="34" charset="0"/>
              </a:rPr>
              <a:t>Objective</a:t>
            </a:r>
            <a:endParaRPr lang="en-SG" b="1" dirty="0">
              <a:solidFill>
                <a:srgbClr val="0070C0"/>
              </a:solidFill>
              <a:latin typeface="Arial Black" panose="020B0A0402010202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a:xfrm>
            <a:off x="838200" y="1825625"/>
            <a:ext cx="5257800" cy="4351338"/>
          </a:xfrm>
        </p:spPr>
        <p:txBody>
          <a:bodyPr>
            <a:normAutofit/>
          </a:bodyPr>
          <a:lstStyle/>
          <a:p>
            <a:pPr marL="0" indent="0">
              <a:buNone/>
            </a:pPr>
            <a:r>
              <a:rPr lang="en-SG" sz="2400" dirty="0">
                <a:latin typeface="Calibri" panose="020F0502020204030204" pitchFamily="34" charset="0"/>
                <a:cs typeface="Calibri" panose="020F0502020204030204" pitchFamily="34" charset="0"/>
              </a:rPr>
              <a:t>To Predict Employee Turnover </a:t>
            </a:r>
          </a:p>
          <a:p>
            <a:endParaRPr lang="en-SG" sz="2400" dirty="0">
              <a:latin typeface="Calibri" panose="020F0502020204030204" pitchFamily="34" charset="0"/>
              <a:cs typeface="Calibri" panose="020F0502020204030204" pitchFamily="34" charset="0"/>
            </a:endParaRPr>
          </a:p>
          <a:p>
            <a:endParaRPr lang="en-SG" sz="2400" dirty="0">
              <a:latin typeface="Calibri" panose="020F0502020204030204" pitchFamily="34" charset="0"/>
              <a:cs typeface="Calibri" panose="020F0502020204030204" pitchFamily="34" charset="0"/>
            </a:endParaRPr>
          </a:p>
          <a:p>
            <a:endParaRPr lang="en-SG" sz="2400" dirty="0">
              <a:latin typeface="Calibri" panose="020F0502020204030204" pitchFamily="34" charset="0"/>
              <a:cs typeface="Calibri" panose="020F0502020204030204" pitchFamily="34" charset="0"/>
            </a:endParaRPr>
          </a:p>
          <a:p>
            <a:endParaRPr lang="en-SG"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843D0B0-11BF-4F92-B733-9F20F9AF6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24" y="2393970"/>
            <a:ext cx="5422490" cy="3314188"/>
          </a:xfrm>
          <a:prstGeom prst="rect">
            <a:avLst/>
          </a:prstGeom>
        </p:spPr>
      </p:pic>
      <p:pic>
        <p:nvPicPr>
          <p:cNvPr id="6" name="Picture 5">
            <a:extLst>
              <a:ext uri="{FF2B5EF4-FFF2-40B4-BE49-F238E27FC236}">
                <a16:creationId xmlns:a16="http://schemas.microsoft.com/office/drawing/2014/main" id="{24976A3C-8D52-4A7B-98FA-D37713409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307" y="2393970"/>
            <a:ext cx="3901322" cy="3901322"/>
          </a:xfrm>
          <a:prstGeom prst="rect">
            <a:avLst/>
          </a:prstGeom>
        </p:spPr>
      </p:pic>
      <p:sp>
        <p:nvSpPr>
          <p:cNvPr id="8" name="TextBox 7">
            <a:extLst>
              <a:ext uri="{FF2B5EF4-FFF2-40B4-BE49-F238E27FC236}">
                <a16:creationId xmlns:a16="http://schemas.microsoft.com/office/drawing/2014/main" id="{58E4431F-1D84-4BD2-AB3A-BEEE52E9F576}"/>
              </a:ext>
            </a:extLst>
          </p:cNvPr>
          <p:cNvSpPr txBox="1"/>
          <p:nvPr/>
        </p:nvSpPr>
        <p:spPr>
          <a:xfrm>
            <a:off x="6835783" y="1488533"/>
            <a:ext cx="4418371" cy="769441"/>
          </a:xfrm>
          <a:prstGeom prst="rect">
            <a:avLst/>
          </a:prstGeom>
          <a:noFill/>
        </p:spPr>
        <p:txBody>
          <a:bodyPr wrap="square" rtlCol="0">
            <a:spAutoFit/>
          </a:bodyPr>
          <a:lstStyle/>
          <a:p>
            <a:r>
              <a:rPr lang="en-SG" sz="2200" dirty="0">
                <a:latin typeface="Calibri" panose="020F0502020204030204" pitchFamily="34" charset="0"/>
                <a:cs typeface="Calibri" panose="020F0502020204030204" pitchFamily="34" charset="0"/>
              </a:rPr>
              <a:t>To find out what are the best factors affecting Employee Turnover.</a:t>
            </a:r>
          </a:p>
        </p:txBody>
      </p:sp>
      <p:sp>
        <p:nvSpPr>
          <p:cNvPr id="9" name="Slide Number Placeholder 8">
            <a:extLst>
              <a:ext uri="{FF2B5EF4-FFF2-40B4-BE49-F238E27FC236}">
                <a16:creationId xmlns:a16="http://schemas.microsoft.com/office/drawing/2014/main" id="{FAB40393-BE49-46E8-B710-91AC3C0A5BE8}"/>
              </a:ext>
            </a:extLst>
          </p:cNvPr>
          <p:cNvSpPr>
            <a:spLocks noGrp="1"/>
          </p:cNvSpPr>
          <p:nvPr>
            <p:ph type="sldNum" sz="quarter" idx="12"/>
          </p:nvPr>
        </p:nvSpPr>
        <p:spPr/>
        <p:txBody>
          <a:bodyPr/>
          <a:lstStyle/>
          <a:p>
            <a:fld id="{5CFC109E-63DD-498E-95F1-DB6F415DD298}" type="slidenum">
              <a:rPr lang="en-SG" smtClean="0"/>
              <a:t>3</a:t>
            </a:fld>
            <a:endParaRPr lang="en-SG"/>
          </a:p>
        </p:txBody>
      </p:sp>
    </p:spTree>
    <p:extLst>
      <p:ext uri="{BB962C8B-B14F-4D97-AF65-F5344CB8AC3E}">
        <p14:creationId xmlns:p14="http://schemas.microsoft.com/office/powerpoint/2010/main" val="402562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normAutofit/>
          </a:bodyPr>
          <a:lstStyle/>
          <a:p>
            <a:r>
              <a:rPr lang="en-SG" sz="4800" b="1" dirty="0">
                <a:solidFill>
                  <a:srgbClr val="0070C0"/>
                </a:solidFill>
                <a:latin typeface="Arial Black" panose="020B0A04020102020204" pitchFamily="34" charset="0"/>
                <a:cs typeface="Calibri" panose="020F0502020204030204" pitchFamily="34" charset="0"/>
              </a:rPr>
              <a:t>Analysis Approach</a:t>
            </a:r>
          </a:p>
        </p:txBody>
      </p:sp>
      <p:sp>
        <p:nvSpPr>
          <p:cNvPr id="3" name="Content Placeholder 2">
            <a:extLst>
              <a:ext uri="{FF2B5EF4-FFF2-40B4-BE49-F238E27FC236}">
                <a16:creationId xmlns:a16="http://schemas.microsoft.com/office/drawing/2014/main" id="{67E91EA4-7CC6-4AB2-B674-137B1329B4D7}"/>
              </a:ext>
            </a:extLst>
          </p:cNvPr>
          <p:cNvSpPr>
            <a:spLocks noGrp="1"/>
          </p:cNvSpPr>
          <p:nvPr>
            <p:ph idx="1"/>
          </p:nvPr>
        </p:nvSpPr>
        <p:spPr/>
        <p:txBody>
          <a:bodyPr>
            <a:normAutofit/>
          </a:bodyPr>
          <a:lstStyle/>
          <a:p>
            <a:r>
              <a:rPr lang="en-SG" sz="2400" dirty="0">
                <a:latin typeface="Calibri" panose="020F0502020204030204" pitchFamily="34" charset="0"/>
                <a:cs typeface="Calibri" panose="020F0502020204030204" pitchFamily="34" charset="0"/>
              </a:rPr>
              <a:t>Dataset</a:t>
            </a:r>
          </a:p>
          <a:p>
            <a:r>
              <a:rPr lang="en-SG" sz="2400" dirty="0">
                <a:latin typeface="Calibri" panose="020F0502020204030204" pitchFamily="34" charset="0"/>
                <a:cs typeface="Calibri" panose="020F0502020204030204" pitchFamily="34" charset="0"/>
              </a:rPr>
              <a:t>EDA</a:t>
            </a:r>
          </a:p>
          <a:p>
            <a:r>
              <a:rPr lang="en-SG" sz="2400" dirty="0">
                <a:latin typeface="Calibri" panose="020F0502020204030204" pitchFamily="34" charset="0"/>
                <a:cs typeface="Calibri" panose="020F0502020204030204" pitchFamily="34" charset="0"/>
              </a:rPr>
              <a:t>Models</a:t>
            </a:r>
          </a:p>
          <a:p>
            <a:r>
              <a:rPr lang="en-SG" sz="2400" dirty="0">
                <a:latin typeface="Calibri" panose="020F0502020204030204" pitchFamily="34" charset="0"/>
                <a:cs typeface="Calibri" panose="020F0502020204030204" pitchFamily="34" charset="0"/>
              </a:rPr>
              <a:t>Interpretation of Model Results</a:t>
            </a:r>
          </a:p>
        </p:txBody>
      </p:sp>
      <p:pic>
        <p:nvPicPr>
          <p:cNvPr id="7" name="Picture 6">
            <a:extLst>
              <a:ext uri="{FF2B5EF4-FFF2-40B4-BE49-F238E27FC236}">
                <a16:creationId xmlns:a16="http://schemas.microsoft.com/office/drawing/2014/main" id="{A09B1CEA-6E97-4269-A034-EF1D04391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825625"/>
            <a:ext cx="5405063" cy="3513291"/>
          </a:xfrm>
          <a:prstGeom prst="rect">
            <a:avLst/>
          </a:prstGeom>
        </p:spPr>
      </p:pic>
      <p:sp>
        <p:nvSpPr>
          <p:cNvPr id="4" name="Slide Number Placeholder 3">
            <a:extLst>
              <a:ext uri="{FF2B5EF4-FFF2-40B4-BE49-F238E27FC236}">
                <a16:creationId xmlns:a16="http://schemas.microsoft.com/office/drawing/2014/main" id="{69080A28-1835-43BB-BBB8-C40B28E437A4}"/>
              </a:ext>
            </a:extLst>
          </p:cNvPr>
          <p:cNvSpPr>
            <a:spLocks noGrp="1"/>
          </p:cNvSpPr>
          <p:nvPr>
            <p:ph type="sldNum" sz="quarter" idx="12"/>
          </p:nvPr>
        </p:nvSpPr>
        <p:spPr/>
        <p:txBody>
          <a:bodyPr/>
          <a:lstStyle/>
          <a:p>
            <a:fld id="{5CFC109E-63DD-498E-95F1-DB6F415DD298}" type="slidenum">
              <a:rPr lang="en-SG" smtClean="0"/>
              <a:t>4</a:t>
            </a:fld>
            <a:endParaRPr lang="en-SG"/>
          </a:p>
        </p:txBody>
      </p:sp>
    </p:spTree>
    <p:extLst>
      <p:ext uri="{BB962C8B-B14F-4D97-AF65-F5344CB8AC3E}">
        <p14:creationId xmlns:p14="http://schemas.microsoft.com/office/powerpoint/2010/main" val="164263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sz="4800" b="1" dirty="0">
                <a:solidFill>
                  <a:srgbClr val="0070C0"/>
                </a:solidFill>
                <a:latin typeface="Arial Black" panose="020B0A04020102020204" pitchFamily="34" charset="0"/>
                <a:cs typeface="Calibri" panose="020F0502020204030204" pitchFamily="34" charset="0"/>
              </a:rPr>
              <a:t>The Data</a:t>
            </a:r>
            <a:endParaRPr lang="en-SG" b="1" dirty="0">
              <a:solidFill>
                <a:srgbClr val="0070C0"/>
              </a:solidFill>
              <a:latin typeface="Arial Black" panose="020B0A0402010202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7FB0D6BD-AB5A-439A-A627-56CC18F41B41}"/>
              </a:ext>
            </a:extLst>
          </p:cNvPr>
          <p:cNvSpPr>
            <a:spLocks noGrp="1"/>
          </p:cNvSpPr>
          <p:nvPr>
            <p:ph type="sldNum" sz="quarter" idx="12"/>
          </p:nvPr>
        </p:nvSpPr>
        <p:spPr/>
        <p:txBody>
          <a:bodyPr/>
          <a:lstStyle/>
          <a:p>
            <a:fld id="{5CFC109E-63DD-498E-95F1-DB6F415DD298}" type="slidenum">
              <a:rPr lang="en-SG" smtClean="0"/>
              <a:t>5</a:t>
            </a:fld>
            <a:endParaRPr lang="en-SG"/>
          </a:p>
        </p:txBody>
      </p:sp>
      <p:sp>
        <p:nvSpPr>
          <p:cNvPr id="6" name="Content Placeholder 5">
            <a:extLst>
              <a:ext uri="{FF2B5EF4-FFF2-40B4-BE49-F238E27FC236}">
                <a16:creationId xmlns:a16="http://schemas.microsoft.com/office/drawing/2014/main" id="{8D862638-5D69-4B23-8CB8-8E10E21E5480}"/>
              </a:ext>
            </a:extLst>
          </p:cNvPr>
          <p:cNvSpPr>
            <a:spLocks noGrp="1"/>
          </p:cNvSpPr>
          <p:nvPr>
            <p:ph idx="1"/>
          </p:nvPr>
        </p:nvSpPr>
        <p:spPr/>
        <p:txBody>
          <a:bodyPr/>
          <a:lstStyle/>
          <a:p>
            <a:r>
              <a:rPr lang="en-SG" dirty="0"/>
              <a:t>Simulated HR Data from Kaggle</a:t>
            </a:r>
          </a:p>
          <a:p>
            <a:pPr lvl="1"/>
            <a:r>
              <a:rPr lang="en-SG" dirty="0"/>
              <a:t>Contains 14,999 Records and 10 features</a:t>
            </a:r>
          </a:p>
          <a:p>
            <a:pPr lvl="1"/>
            <a:r>
              <a:rPr lang="en-SG" dirty="0"/>
              <a:t>No Null or Missing Values Found</a:t>
            </a:r>
          </a:p>
          <a:p>
            <a:pPr lvl="1"/>
            <a:endParaRPr lang="en-SG" dirty="0"/>
          </a:p>
          <a:p>
            <a:r>
              <a:rPr lang="en-SG" dirty="0"/>
              <a:t>Features: </a:t>
            </a:r>
          </a:p>
          <a:p>
            <a:pPr marL="442913" indent="0">
              <a:buNone/>
            </a:pPr>
            <a:r>
              <a:rPr lang="en-SG" noProof="1"/>
              <a:t>satisfaction_level, last_evaluation, number_project, salary average_montly_hours, time_spend_company, Work_accident</a:t>
            </a:r>
          </a:p>
          <a:p>
            <a:pPr marL="442913" indent="0">
              <a:buNone/>
            </a:pPr>
            <a:endParaRPr lang="en-SG" noProof="1"/>
          </a:p>
          <a:p>
            <a:pPr marL="442913" indent="0">
              <a:buNone/>
            </a:pPr>
            <a:r>
              <a:rPr lang="en-SG" noProof="1"/>
              <a:t>Left (0,1) [0:Stayed; 1:Left]</a:t>
            </a:r>
          </a:p>
          <a:p>
            <a:endParaRPr lang="en-SG" dirty="0"/>
          </a:p>
          <a:p>
            <a:pPr marL="0" indent="0">
              <a:buNone/>
            </a:pPr>
            <a:endParaRPr lang="en-SG" dirty="0"/>
          </a:p>
        </p:txBody>
      </p:sp>
    </p:spTree>
    <p:extLst>
      <p:ext uri="{BB962C8B-B14F-4D97-AF65-F5344CB8AC3E}">
        <p14:creationId xmlns:p14="http://schemas.microsoft.com/office/powerpoint/2010/main" val="29987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Satisfaction Level</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1E1E662C-B2C4-48A2-9D67-CC1C2DA98FBF}"/>
              </a:ext>
            </a:extLst>
          </p:cNvPr>
          <p:cNvPicPr>
            <a:picLocks noGrp="1" noChangeAspect="1"/>
          </p:cNvPicPr>
          <p:nvPr>
            <p:ph idx="1"/>
          </p:nvPr>
        </p:nvPicPr>
        <p:blipFill>
          <a:blip r:embed="rId3"/>
          <a:stretch>
            <a:fillRect/>
          </a:stretch>
        </p:blipFill>
        <p:spPr>
          <a:xfrm>
            <a:off x="838200" y="1690688"/>
            <a:ext cx="8409039" cy="4408898"/>
          </a:xfrm>
          <a:prstGeom prst="rect">
            <a:avLst/>
          </a:prstGeom>
        </p:spPr>
      </p:pic>
      <p:sp>
        <p:nvSpPr>
          <p:cNvPr id="3" name="Slide Number Placeholder 2">
            <a:extLst>
              <a:ext uri="{FF2B5EF4-FFF2-40B4-BE49-F238E27FC236}">
                <a16:creationId xmlns:a16="http://schemas.microsoft.com/office/drawing/2014/main" id="{04A9521A-062F-4A9E-BC5C-D738AC7FBB90}"/>
              </a:ext>
            </a:extLst>
          </p:cNvPr>
          <p:cNvSpPr>
            <a:spLocks noGrp="1"/>
          </p:cNvSpPr>
          <p:nvPr>
            <p:ph type="sldNum" sz="quarter" idx="12"/>
          </p:nvPr>
        </p:nvSpPr>
        <p:spPr/>
        <p:txBody>
          <a:bodyPr/>
          <a:lstStyle/>
          <a:p>
            <a:fld id="{5CFC109E-63DD-498E-95F1-DB6F415DD298}" type="slidenum">
              <a:rPr lang="en-SG" smtClean="0"/>
              <a:t>6</a:t>
            </a:fld>
            <a:endParaRPr lang="en-SG"/>
          </a:p>
        </p:txBody>
      </p:sp>
      <p:sp>
        <p:nvSpPr>
          <p:cNvPr id="5" name="TextBox 4">
            <a:extLst>
              <a:ext uri="{FF2B5EF4-FFF2-40B4-BE49-F238E27FC236}">
                <a16:creationId xmlns:a16="http://schemas.microsoft.com/office/drawing/2014/main" id="{463D5B68-D2BF-4BB4-8C7D-DD155941BE4E}"/>
              </a:ext>
            </a:extLst>
          </p:cNvPr>
          <p:cNvSpPr txBox="1"/>
          <p:nvPr/>
        </p:nvSpPr>
        <p:spPr>
          <a:xfrm>
            <a:off x="9247239" y="1715195"/>
            <a:ext cx="2546430" cy="1477328"/>
          </a:xfrm>
          <a:prstGeom prst="rect">
            <a:avLst/>
          </a:prstGeom>
          <a:noFill/>
        </p:spPr>
        <p:txBody>
          <a:bodyPr wrap="square" rtlCol="0">
            <a:spAutoFit/>
          </a:bodyPr>
          <a:lstStyle/>
          <a:p>
            <a:r>
              <a:rPr lang="en-SG" dirty="0">
                <a:latin typeface="Calibri" panose="020F0502020204030204" pitchFamily="34" charset="0"/>
                <a:cs typeface="Calibri" panose="020F0502020204030204" pitchFamily="34" charset="0"/>
              </a:rPr>
              <a:t>Stayed:</a:t>
            </a:r>
          </a:p>
          <a:p>
            <a:r>
              <a:rPr lang="en-SG" dirty="0">
                <a:latin typeface="Calibri" panose="020F0502020204030204" pitchFamily="34" charset="0"/>
                <a:cs typeface="Calibri" panose="020F0502020204030204" pitchFamily="34" charset="0"/>
              </a:rPr>
              <a:t>Satisfaction Median </a:t>
            </a:r>
            <a:r>
              <a:rPr lang="en-SG" b="1" dirty="0">
                <a:latin typeface="Calibri" panose="020F0502020204030204" pitchFamily="34" charset="0"/>
                <a:cs typeface="Calibri" panose="020F0502020204030204" pitchFamily="34" charset="0"/>
              </a:rPr>
              <a:t>0.7</a:t>
            </a:r>
          </a:p>
          <a:p>
            <a:endParaRPr lang="en-SG" dirty="0">
              <a:latin typeface="Calibri" panose="020F0502020204030204" pitchFamily="34" charset="0"/>
              <a:cs typeface="Calibri" panose="020F0502020204030204" pitchFamily="34" charset="0"/>
            </a:endParaRPr>
          </a:p>
          <a:p>
            <a:r>
              <a:rPr lang="en-SG" dirty="0">
                <a:latin typeface="Calibri" panose="020F0502020204030204" pitchFamily="34" charset="0"/>
                <a:cs typeface="Calibri" panose="020F0502020204030204" pitchFamily="34" charset="0"/>
              </a:rPr>
              <a:t>Left:</a:t>
            </a:r>
          </a:p>
          <a:p>
            <a:r>
              <a:rPr lang="en-SG" dirty="0">
                <a:latin typeface="Calibri" panose="020F0502020204030204" pitchFamily="34" charset="0"/>
                <a:cs typeface="Calibri" panose="020F0502020204030204" pitchFamily="34" charset="0"/>
              </a:rPr>
              <a:t>Satisfaction Median </a:t>
            </a:r>
            <a:r>
              <a:rPr lang="en-SG" b="1" dirty="0">
                <a:latin typeface="Calibri" panose="020F0502020204030204" pitchFamily="34" charset="0"/>
                <a:cs typeface="Calibri" panose="020F0502020204030204" pitchFamily="34" charset="0"/>
              </a:rPr>
              <a:t>0.4</a:t>
            </a:r>
          </a:p>
        </p:txBody>
      </p:sp>
    </p:spTree>
    <p:extLst>
      <p:ext uri="{BB962C8B-B14F-4D97-AF65-F5344CB8AC3E}">
        <p14:creationId xmlns:p14="http://schemas.microsoft.com/office/powerpoint/2010/main" val="179294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Salary Levels </a:t>
            </a:r>
            <a:endParaRPr lang="en-SG" b="1" dirty="0">
              <a:solidFill>
                <a:srgbClr val="0070C0"/>
              </a:solidFill>
              <a:latin typeface="Arial Black" panose="020B0A04020102020204" pitchFamily="34" charset="0"/>
            </a:endParaRPr>
          </a:p>
        </p:txBody>
      </p:sp>
      <p:sp>
        <p:nvSpPr>
          <p:cNvPr id="3" name="Slide Number Placeholder 2">
            <a:extLst>
              <a:ext uri="{FF2B5EF4-FFF2-40B4-BE49-F238E27FC236}">
                <a16:creationId xmlns:a16="http://schemas.microsoft.com/office/drawing/2014/main" id="{EFDF8B3C-2FEA-4F2D-BEF5-6A5D61B4288F}"/>
              </a:ext>
            </a:extLst>
          </p:cNvPr>
          <p:cNvSpPr>
            <a:spLocks noGrp="1"/>
          </p:cNvSpPr>
          <p:nvPr>
            <p:ph type="sldNum" sz="quarter" idx="12"/>
          </p:nvPr>
        </p:nvSpPr>
        <p:spPr/>
        <p:txBody>
          <a:bodyPr/>
          <a:lstStyle/>
          <a:p>
            <a:fld id="{5CFC109E-63DD-498E-95F1-DB6F415DD298}" type="slidenum">
              <a:rPr lang="en-SG" smtClean="0"/>
              <a:t>7</a:t>
            </a:fld>
            <a:endParaRPr lang="en-SG"/>
          </a:p>
        </p:txBody>
      </p:sp>
      <p:sp>
        <p:nvSpPr>
          <p:cNvPr id="10" name="Content Placeholder 9">
            <a:extLst>
              <a:ext uri="{FF2B5EF4-FFF2-40B4-BE49-F238E27FC236}">
                <a16:creationId xmlns:a16="http://schemas.microsoft.com/office/drawing/2014/main" id="{46008962-14BC-4CBA-B403-928464139980}"/>
              </a:ext>
            </a:extLst>
          </p:cNvPr>
          <p:cNvSpPr>
            <a:spLocks noGrp="1"/>
          </p:cNvSpPr>
          <p:nvPr>
            <p:ph idx="1"/>
          </p:nvPr>
        </p:nvSpPr>
        <p:spPr>
          <a:xfrm>
            <a:off x="838200" y="1825625"/>
            <a:ext cx="9911862" cy="4351338"/>
          </a:xfrm>
        </p:spPr>
        <p:txBody>
          <a:bodyPr/>
          <a:lstStyle/>
          <a:p>
            <a:endParaRPr lang="en-SG" dirty="0"/>
          </a:p>
        </p:txBody>
      </p:sp>
      <p:pic>
        <p:nvPicPr>
          <p:cNvPr id="11" name="Picture 10">
            <a:extLst>
              <a:ext uri="{FF2B5EF4-FFF2-40B4-BE49-F238E27FC236}">
                <a16:creationId xmlns:a16="http://schemas.microsoft.com/office/drawing/2014/main" id="{C8637E9D-712E-4991-BD63-74B38B366BA9}"/>
              </a:ext>
            </a:extLst>
          </p:cNvPr>
          <p:cNvPicPr>
            <a:picLocks noChangeAspect="1"/>
          </p:cNvPicPr>
          <p:nvPr/>
        </p:nvPicPr>
        <p:blipFill>
          <a:blip r:embed="rId3"/>
          <a:stretch>
            <a:fillRect/>
          </a:stretch>
        </p:blipFill>
        <p:spPr>
          <a:xfrm>
            <a:off x="838200" y="1881920"/>
            <a:ext cx="7275461" cy="4238747"/>
          </a:xfrm>
          <a:prstGeom prst="rect">
            <a:avLst/>
          </a:prstGeom>
        </p:spPr>
      </p:pic>
      <p:sp>
        <p:nvSpPr>
          <p:cNvPr id="5" name="TextBox 4">
            <a:extLst>
              <a:ext uri="{FF2B5EF4-FFF2-40B4-BE49-F238E27FC236}">
                <a16:creationId xmlns:a16="http://schemas.microsoft.com/office/drawing/2014/main" id="{AF03CD79-DA19-4061-97E3-6F5147E09F92}"/>
              </a:ext>
            </a:extLst>
          </p:cNvPr>
          <p:cNvSpPr txBox="1"/>
          <p:nvPr/>
        </p:nvSpPr>
        <p:spPr>
          <a:xfrm>
            <a:off x="2304671" y="5145092"/>
            <a:ext cx="1172309" cy="307777"/>
          </a:xfrm>
          <a:prstGeom prst="rect">
            <a:avLst/>
          </a:prstGeom>
          <a:noFill/>
        </p:spPr>
        <p:txBody>
          <a:bodyPr wrap="square" rtlCol="0">
            <a:spAutoFit/>
          </a:bodyPr>
          <a:lstStyle/>
          <a:p>
            <a:r>
              <a:rPr lang="en-SG" sz="1400" b="1" dirty="0">
                <a:solidFill>
                  <a:schemeClr val="tx1">
                    <a:lumMod val="75000"/>
                    <a:lumOff val="25000"/>
                  </a:schemeClr>
                </a:solidFill>
              </a:rPr>
              <a:t>5144    2172</a:t>
            </a:r>
          </a:p>
        </p:txBody>
      </p:sp>
      <p:sp>
        <p:nvSpPr>
          <p:cNvPr id="6" name="TextBox 5">
            <a:extLst>
              <a:ext uri="{FF2B5EF4-FFF2-40B4-BE49-F238E27FC236}">
                <a16:creationId xmlns:a16="http://schemas.microsoft.com/office/drawing/2014/main" id="{93F2CB93-1782-44CB-9131-4C94BE7D923E}"/>
              </a:ext>
            </a:extLst>
          </p:cNvPr>
          <p:cNvSpPr txBox="1"/>
          <p:nvPr/>
        </p:nvSpPr>
        <p:spPr>
          <a:xfrm>
            <a:off x="4290127" y="5145092"/>
            <a:ext cx="1172309" cy="307777"/>
          </a:xfrm>
          <a:prstGeom prst="rect">
            <a:avLst/>
          </a:prstGeom>
          <a:noFill/>
        </p:spPr>
        <p:txBody>
          <a:bodyPr wrap="square" rtlCol="0">
            <a:spAutoFit/>
          </a:bodyPr>
          <a:lstStyle/>
          <a:p>
            <a:r>
              <a:rPr lang="en-SG" sz="1400" b="1" dirty="0">
                <a:solidFill>
                  <a:schemeClr val="tx1">
                    <a:lumMod val="75000"/>
                    <a:lumOff val="25000"/>
                  </a:schemeClr>
                </a:solidFill>
              </a:rPr>
              <a:t>5129    1317</a:t>
            </a:r>
          </a:p>
        </p:txBody>
      </p:sp>
      <p:sp>
        <p:nvSpPr>
          <p:cNvPr id="7" name="TextBox 6">
            <a:extLst>
              <a:ext uri="{FF2B5EF4-FFF2-40B4-BE49-F238E27FC236}">
                <a16:creationId xmlns:a16="http://schemas.microsoft.com/office/drawing/2014/main" id="{2E0681AB-0084-4A36-8AD4-C92126D12676}"/>
              </a:ext>
            </a:extLst>
          </p:cNvPr>
          <p:cNvSpPr txBox="1"/>
          <p:nvPr/>
        </p:nvSpPr>
        <p:spPr>
          <a:xfrm>
            <a:off x="6295294" y="5145091"/>
            <a:ext cx="1172309" cy="307777"/>
          </a:xfrm>
          <a:prstGeom prst="rect">
            <a:avLst/>
          </a:prstGeom>
          <a:noFill/>
        </p:spPr>
        <p:txBody>
          <a:bodyPr wrap="square" rtlCol="0">
            <a:spAutoFit/>
          </a:bodyPr>
          <a:lstStyle/>
          <a:p>
            <a:r>
              <a:rPr lang="en-SG" sz="1400" b="1" dirty="0">
                <a:solidFill>
                  <a:schemeClr val="tx1">
                    <a:lumMod val="75000"/>
                    <a:lumOff val="25000"/>
                  </a:schemeClr>
                </a:solidFill>
              </a:rPr>
              <a:t>1155      82</a:t>
            </a:r>
          </a:p>
        </p:txBody>
      </p:sp>
      <p:sp>
        <p:nvSpPr>
          <p:cNvPr id="12" name="TextBox 11">
            <a:extLst>
              <a:ext uri="{FF2B5EF4-FFF2-40B4-BE49-F238E27FC236}">
                <a16:creationId xmlns:a16="http://schemas.microsoft.com/office/drawing/2014/main" id="{8DC6BC31-DBAC-41F6-BBF3-15943508003B}"/>
              </a:ext>
            </a:extLst>
          </p:cNvPr>
          <p:cNvSpPr txBox="1"/>
          <p:nvPr/>
        </p:nvSpPr>
        <p:spPr>
          <a:xfrm>
            <a:off x="8113661" y="2025855"/>
            <a:ext cx="3087297" cy="2554545"/>
          </a:xfrm>
          <a:prstGeom prst="rect">
            <a:avLst/>
          </a:prstGeom>
          <a:noFill/>
        </p:spPr>
        <p:txBody>
          <a:bodyPr wrap="square" rtlCol="0">
            <a:spAutoFit/>
          </a:bodyPr>
          <a:lstStyle/>
          <a:p>
            <a:r>
              <a:rPr lang="en-SG" sz="2000" b="1" dirty="0">
                <a:latin typeface="Calibri" panose="020F0502020204030204" pitchFamily="34" charset="0"/>
                <a:cs typeface="Calibri" panose="020F0502020204030204" pitchFamily="34" charset="0"/>
              </a:rPr>
              <a:t>48.78%</a:t>
            </a:r>
            <a:r>
              <a:rPr lang="en-SG" sz="2000" dirty="0">
                <a:latin typeface="Calibri" panose="020F0502020204030204" pitchFamily="34" charset="0"/>
                <a:cs typeface="Calibri" panose="020F0502020204030204" pitchFamily="34" charset="0"/>
              </a:rPr>
              <a:t> have Low Salary, with  </a:t>
            </a:r>
            <a:r>
              <a:rPr lang="en-SG" sz="2000" b="1" dirty="0">
                <a:latin typeface="Calibri" panose="020F0502020204030204" pitchFamily="34" charset="0"/>
                <a:cs typeface="Calibri" panose="020F0502020204030204" pitchFamily="34" charset="0"/>
              </a:rPr>
              <a:t>29.69%</a:t>
            </a:r>
            <a:r>
              <a:rPr lang="en-SG" sz="2000" dirty="0">
                <a:latin typeface="Calibri" panose="020F0502020204030204" pitchFamily="34" charset="0"/>
                <a:cs typeface="Calibri" panose="020F0502020204030204" pitchFamily="34" charset="0"/>
              </a:rPr>
              <a:t> Left </a:t>
            </a:r>
          </a:p>
          <a:p>
            <a:endParaRPr lang="en-SG" sz="2000" dirty="0">
              <a:latin typeface="Calibri" panose="020F0502020204030204" pitchFamily="34" charset="0"/>
              <a:cs typeface="Calibri" panose="020F0502020204030204" pitchFamily="34" charset="0"/>
            </a:endParaRPr>
          </a:p>
          <a:p>
            <a:r>
              <a:rPr lang="en-SG" sz="2000" b="1" dirty="0">
                <a:latin typeface="Calibri" panose="020F0502020204030204" pitchFamily="34" charset="0"/>
                <a:cs typeface="Calibri" panose="020F0502020204030204" pitchFamily="34" charset="0"/>
              </a:rPr>
              <a:t>42.98% </a:t>
            </a:r>
            <a:r>
              <a:rPr lang="en-SG" sz="2000" dirty="0">
                <a:latin typeface="Calibri" panose="020F0502020204030204" pitchFamily="34" charset="0"/>
                <a:cs typeface="Calibri" panose="020F0502020204030204" pitchFamily="34" charset="0"/>
              </a:rPr>
              <a:t>have Medium Salary, with </a:t>
            </a:r>
            <a:r>
              <a:rPr lang="en-SG" sz="2000" b="1" dirty="0">
                <a:latin typeface="Calibri" panose="020F0502020204030204" pitchFamily="34" charset="0"/>
                <a:cs typeface="Calibri" panose="020F0502020204030204" pitchFamily="34" charset="0"/>
              </a:rPr>
              <a:t>20.43% </a:t>
            </a:r>
            <a:r>
              <a:rPr lang="en-SG" sz="2000" dirty="0">
                <a:latin typeface="Calibri" panose="020F0502020204030204" pitchFamily="34" charset="0"/>
                <a:cs typeface="Calibri" panose="020F0502020204030204" pitchFamily="34" charset="0"/>
              </a:rPr>
              <a:t>Left.</a:t>
            </a:r>
          </a:p>
          <a:p>
            <a:endParaRPr lang="en-SG" sz="2000" dirty="0">
              <a:latin typeface="Calibri" panose="020F0502020204030204" pitchFamily="34" charset="0"/>
              <a:cs typeface="Calibri" panose="020F0502020204030204" pitchFamily="34" charset="0"/>
            </a:endParaRPr>
          </a:p>
          <a:p>
            <a:r>
              <a:rPr lang="en-SG" sz="2000" b="1" dirty="0">
                <a:latin typeface="Calibri" panose="020F0502020204030204" pitchFamily="34" charset="0"/>
                <a:cs typeface="Calibri" panose="020F0502020204030204" pitchFamily="34" charset="0"/>
              </a:rPr>
              <a:t>8.25% </a:t>
            </a:r>
            <a:r>
              <a:rPr lang="en-SG" sz="2000" dirty="0">
                <a:latin typeface="Calibri" panose="020F0502020204030204" pitchFamily="34" charset="0"/>
                <a:cs typeface="Calibri" panose="020F0502020204030204" pitchFamily="34" charset="0"/>
              </a:rPr>
              <a:t>have High Salary, with </a:t>
            </a:r>
            <a:r>
              <a:rPr lang="en-SG" sz="2000" b="1" dirty="0">
                <a:latin typeface="Calibri" panose="020F0502020204030204" pitchFamily="34" charset="0"/>
                <a:cs typeface="Calibri" panose="020F0502020204030204" pitchFamily="34" charset="0"/>
              </a:rPr>
              <a:t>6.63% </a:t>
            </a:r>
            <a:r>
              <a:rPr lang="en-SG" sz="2000" dirty="0">
                <a:latin typeface="Calibri" panose="020F0502020204030204" pitchFamily="34" charset="0"/>
                <a:cs typeface="Calibri" panose="020F0502020204030204" pitchFamily="34" charset="0"/>
              </a:rPr>
              <a:t>Left.</a:t>
            </a:r>
          </a:p>
        </p:txBody>
      </p:sp>
    </p:spTree>
    <p:extLst>
      <p:ext uri="{BB962C8B-B14F-4D97-AF65-F5344CB8AC3E}">
        <p14:creationId xmlns:p14="http://schemas.microsoft.com/office/powerpoint/2010/main" val="98017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EDA - </a:t>
            </a:r>
            <a:r>
              <a:rPr lang="en-SG" b="1" dirty="0">
                <a:solidFill>
                  <a:srgbClr val="0070C0"/>
                </a:solidFill>
              </a:rPr>
              <a:t>Employees Left  </a:t>
            </a:r>
            <a:endParaRPr lang="en-SG" b="1" dirty="0">
              <a:solidFill>
                <a:srgbClr val="0070C0"/>
              </a:solidFill>
              <a:latin typeface="Arial Black" panose="020B0A04020102020204" pitchFamily="34" charset="0"/>
            </a:endParaRPr>
          </a:p>
        </p:txBody>
      </p:sp>
      <p:pic>
        <p:nvPicPr>
          <p:cNvPr id="4" name="Content Placeholder 3">
            <a:extLst>
              <a:ext uri="{FF2B5EF4-FFF2-40B4-BE49-F238E27FC236}">
                <a16:creationId xmlns:a16="http://schemas.microsoft.com/office/drawing/2014/main" id="{996E785F-EAB0-4114-B4C5-674B8D28F003}"/>
              </a:ext>
            </a:extLst>
          </p:cNvPr>
          <p:cNvPicPr>
            <a:picLocks noGrp="1" noChangeAspect="1"/>
          </p:cNvPicPr>
          <p:nvPr>
            <p:ph idx="1"/>
          </p:nvPr>
        </p:nvPicPr>
        <p:blipFill>
          <a:blip r:embed="rId3"/>
          <a:stretch>
            <a:fillRect/>
          </a:stretch>
        </p:blipFill>
        <p:spPr>
          <a:xfrm>
            <a:off x="838200" y="1395720"/>
            <a:ext cx="7344744" cy="4990331"/>
          </a:xfrm>
          <a:prstGeom prst="rect">
            <a:avLst/>
          </a:prstGeom>
        </p:spPr>
      </p:pic>
      <p:sp>
        <p:nvSpPr>
          <p:cNvPr id="3" name="Slide Number Placeholder 2">
            <a:extLst>
              <a:ext uri="{FF2B5EF4-FFF2-40B4-BE49-F238E27FC236}">
                <a16:creationId xmlns:a16="http://schemas.microsoft.com/office/drawing/2014/main" id="{7439DE80-1DC9-4D9C-927A-D9B01F5D7984}"/>
              </a:ext>
            </a:extLst>
          </p:cNvPr>
          <p:cNvSpPr>
            <a:spLocks noGrp="1"/>
          </p:cNvSpPr>
          <p:nvPr>
            <p:ph type="sldNum" sz="quarter" idx="12"/>
          </p:nvPr>
        </p:nvSpPr>
        <p:spPr/>
        <p:txBody>
          <a:bodyPr/>
          <a:lstStyle/>
          <a:p>
            <a:fld id="{5CFC109E-63DD-498E-95F1-DB6F415DD298}" type="slidenum">
              <a:rPr lang="en-SG" smtClean="0"/>
              <a:t>8</a:t>
            </a:fld>
            <a:endParaRPr lang="en-SG"/>
          </a:p>
        </p:txBody>
      </p:sp>
      <p:sp>
        <p:nvSpPr>
          <p:cNvPr id="5" name="TextBox 4">
            <a:extLst>
              <a:ext uri="{FF2B5EF4-FFF2-40B4-BE49-F238E27FC236}">
                <a16:creationId xmlns:a16="http://schemas.microsoft.com/office/drawing/2014/main" id="{D4927146-7DA4-40FD-8EB3-2706F502BF16}"/>
              </a:ext>
            </a:extLst>
          </p:cNvPr>
          <p:cNvSpPr txBox="1"/>
          <p:nvPr/>
        </p:nvSpPr>
        <p:spPr>
          <a:xfrm>
            <a:off x="8331200" y="1395720"/>
            <a:ext cx="3318933" cy="3108543"/>
          </a:xfrm>
          <a:prstGeom prst="rect">
            <a:avLst/>
          </a:prstGeom>
          <a:noFill/>
        </p:spPr>
        <p:txBody>
          <a:bodyPr wrap="square" rtlCol="0">
            <a:spAutoFit/>
          </a:bodyPr>
          <a:lstStyle/>
          <a:p>
            <a:r>
              <a:rPr lang="en-SG" sz="2400" dirty="0"/>
              <a:t>Out of 15,000 Employees</a:t>
            </a:r>
          </a:p>
          <a:p>
            <a:r>
              <a:rPr lang="en-SG" sz="2400" dirty="0"/>
              <a:t> </a:t>
            </a:r>
            <a:r>
              <a:rPr lang="en-SG" sz="2400" b="1" dirty="0"/>
              <a:t>23%</a:t>
            </a:r>
            <a:r>
              <a:rPr lang="en-SG" sz="2400" dirty="0"/>
              <a:t> Left.</a:t>
            </a:r>
          </a:p>
          <a:p>
            <a:endParaRPr lang="en-SG" sz="2400" dirty="0"/>
          </a:p>
          <a:p>
            <a:r>
              <a:rPr lang="en-SG" sz="2400" b="1" dirty="0"/>
              <a:t>3,571</a:t>
            </a:r>
            <a:r>
              <a:rPr lang="en-SG" sz="2400" dirty="0"/>
              <a:t> Left</a:t>
            </a:r>
          </a:p>
          <a:p>
            <a:r>
              <a:rPr lang="en-SG" sz="2400" b="1" dirty="0"/>
              <a:t>11428</a:t>
            </a:r>
            <a:r>
              <a:rPr lang="en-SG" sz="2400" dirty="0"/>
              <a:t> Stayed.  </a:t>
            </a:r>
          </a:p>
          <a:p>
            <a:endParaRPr lang="en-SG" sz="2400" dirty="0"/>
          </a:p>
          <a:p>
            <a:endParaRPr lang="en-SG" sz="2400" dirty="0"/>
          </a:p>
          <a:p>
            <a:r>
              <a:rPr lang="en-SG" sz="2800" b="1" dirty="0">
                <a:solidFill>
                  <a:srgbClr val="FF0000"/>
                </a:solidFill>
              </a:rPr>
              <a:t>Imbalanced Dataset</a:t>
            </a:r>
          </a:p>
        </p:txBody>
      </p:sp>
    </p:spTree>
    <p:extLst>
      <p:ext uri="{BB962C8B-B14F-4D97-AF65-F5344CB8AC3E}">
        <p14:creationId xmlns:p14="http://schemas.microsoft.com/office/powerpoint/2010/main" val="36685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2048-36EA-47A6-BFA5-E685751E9491}"/>
              </a:ext>
            </a:extLst>
          </p:cNvPr>
          <p:cNvSpPr>
            <a:spLocks noGrp="1"/>
          </p:cNvSpPr>
          <p:nvPr>
            <p:ph type="title"/>
          </p:nvPr>
        </p:nvSpPr>
        <p:spPr/>
        <p:txBody>
          <a:bodyPr/>
          <a:lstStyle/>
          <a:p>
            <a:r>
              <a:rPr lang="en-SG" b="1" dirty="0">
                <a:solidFill>
                  <a:srgbClr val="0070C0"/>
                </a:solidFill>
                <a:latin typeface="Arial Black" panose="020B0A04020102020204" pitchFamily="34" charset="0"/>
              </a:rPr>
              <a:t>Models - </a:t>
            </a:r>
            <a:r>
              <a:rPr lang="en-SG" b="1" dirty="0">
                <a:solidFill>
                  <a:srgbClr val="0070C0"/>
                </a:solidFill>
                <a:latin typeface="Calibri" panose="020F0502020204030204" pitchFamily="34" charset="0"/>
                <a:cs typeface="Calibri" panose="020F0502020204030204" pitchFamily="34" charset="0"/>
              </a:rPr>
              <a:t>Methodology</a:t>
            </a:r>
          </a:p>
        </p:txBody>
      </p:sp>
      <p:sp>
        <p:nvSpPr>
          <p:cNvPr id="5" name="Content Placeholder 4">
            <a:extLst>
              <a:ext uri="{FF2B5EF4-FFF2-40B4-BE49-F238E27FC236}">
                <a16:creationId xmlns:a16="http://schemas.microsoft.com/office/drawing/2014/main" id="{0D665F14-177A-405A-94CB-987389995091}"/>
              </a:ext>
            </a:extLst>
          </p:cNvPr>
          <p:cNvSpPr>
            <a:spLocks noGrp="1"/>
          </p:cNvSpPr>
          <p:nvPr>
            <p:ph idx="1"/>
          </p:nvPr>
        </p:nvSpPr>
        <p:spPr>
          <a:xfrm>
            <a:off x="838200" y="1690689"/>
            <a:ext cx="6447503" cy="4802186"/>
          </a:xfrm>
        </p:spPr>
        <p:txBody>
          <a:bodyPr>
            <a:normAutofit/>
          </a:bodyPr>
          <a:lstStyle/>
          <a:p>
            <a:pPr marL="457200" indent="-457200">
              <a:buAutoNum type="arabicPeriod"/>
            </a:pPr>
            <a:r>
              <a:rPr lang="en-SG" sz="2400" dirty="0"/>
              <a:t>Determine Best Method for Imbalanced Dataset</a:t>
            </a:r>
          </a:p>
          <a:p>
            <a:pPr marL="457200" indent="-457200">
              <a:buAutoNum type="arabicPeriod"/>
            </a:pPr>
            <a:endParaRPr lang="en-SG" sz="2400" dirty="0"/>
          </a:p>
          <a:p>
            <a:pPr marL="457200" indent="-457200">
              <a:buAutoNum type="arabicPeriod"/>
            </a:pPr>
            <a:r>
              <a:rPr lang="en-SG" sz="2400" dirty="0"/>
              <a:t>Use Several Model Classifiers and fit the model using Train data.</a:t>
            </a:r>
          </a:p>
          <a:p>
            <a:pPr marL="457200" indent="-457200">
              <a:buAutoNum type="arabicPeriod"/>
            </a:pPr>
            <a:endParaRPr lang="en-SG" sz="2400" dirty="0"/>
          </a:p>
          <a:p>
            <a:pPr marL="457200" indent="-457200">
              <a:buAutoNum type="arabicPeriod"/>
            </a:pPr>
            <a:r>
              <a:rPr lang="en-SG" sz="2400" dirty="0"/>
              <a:t>Use </a:t>
            </a:r>
            <a:r>
              <a:rPr lang="en-SG" sz="2400" dirty="0" err="1"/>
              <a:t>GridSearchCV</a:t>
            </a:r>
            <a:r>
              <a:rPr lang="en-SG" sz="2400" dirty="0"/>
              <a:t>  to tune hyperparameters using 10-folds cross</a:t>
            </a:r>
          </a:p>
          <a:p>
            <a:pPr marL="457200" indent="-457200">
              <a:buAutoNum type="arabicPeriod"/>
            </a:pPr>
            <a:endParaRPr lang="en-SG" sz="2400" dirty="0"/>
          </a:p>
          <a:p>
            <a:pPr marL="457200" indent="-457200">
              <a:buAutoNum type="arabicPeriod"/>
            </a:pPr>
            <a:r>
              <a:rPr lang="en-SG" sz="2400" dirty="0"/>
              <a:t>Use AUC &amp;  F1-Score, and Accuracy Rate Metrics to compare Model Results</a:t>
            </a:r>
          </a:p>
        </p:txBody>
      </p:sp>
      <p:sp>
        <p:nvSpPr>
          <p:cNvPr id="3" name="Slide Number Placeholder 2">
            <a:extLst>
              <a:ext uri="{FF2B5EF4-FFF2-40B4-BE49-F238E27FC236}">
                <a16:creationId xmlns:a16="http://schemas.microsoft.com/office/drawing/2014/main" id="{80A58876-DE7F-4E49-8DDC-B30D5618806F}"/>
              </a:ext>
            </a:extLst>
          </p:cNvPr>
          <p:cNvSpPr>
            <a:spLocks noGrp="1"/>
          </p:cNvSpPr>
          <p:nvPr>
            <p:ph type="sldNum" sz="quarter" idx="12"/>
          </p:nvPr>
        </p:nvSpPr>
        <p:spPr/>
        <p:txBody>
          <a:bodyPr/>
          <a:lstStyle/>
          <a:p>
            <a:fld id="{5CFC109E-63DD-498E-95F1-DB6F415DD298}" type="slidenum">
              <a:rPr lang="en-SG" smtClean="0"/>
              <a:t>9</a:t>
            </a:fld>
            <a:endParaRPr lang="en-SG"/>
          </a:p>
        </p:txBody>
      </p:sp>
      <p:sp>
        <p:nvSpPr>
          <p:cNvPr id="4" name="TextBox 3">
            <a:extLst>
              <a:ext uri="{FF2B5EF4-FFF2-40B4-BE49-F238E27FC236}">
                <a16:creationId xmlns:a16="http://schemas.microsoft.com/office/drawing/2014/main" id="{845EA0C9-E3D1-4E5E-83BD-D76DD6C685E3}"/>
              </a:ext>
            </a:extLst>
          </p:cNvPr>
          <p:cNvSpPr txBox="1"/>
          <p:nvPr/>
        </p:nvSpPr>
        <p:spPr>
          <a:xfrm>
            <a:off x="7834796" y="3625203"/>
            <a:ext cx="3097161" cy="1477328"/>
          </a:xfrm>
          <a:prstGeom prst="rect">
            <a:avLst/>
          </a:prstGeom>
          <a:noFill/>
        </p:spPr>
        <p:txBody>
          <a:bodyPr wrap="square" rtlCol="0">
            <a:spAutoFit/>
          </a:bodyPr>
          <a:lstStyle/>
          <a:p>
            <a:r>
              <a:rPr lang="en-SG" b="1" dirty="0"/>
              <a:t>Random Forest</a:t>
            </a:r>
          </a:p>
          <a:p>
            <a:r>
              <a:rPr lang="en-SG" b="1" dirty="0"/>
              <a:t>Gradient Boosting Trees</a:t>
            </a:r>
          </a:p>
          <a:p>
            <a:r>
              <a:rPr lang="en-SG" b="1" dirty="0"/>
              <a:t>K-Nearest </a:t>
            </a:r>
            <a:r>
              <a:rPr lang="en-SG" b="1" dirty="0" err="1"/>
              <a:t>Neighbors</a:t>
            </a:r>
            <a:endParaRPr lang="en-SG" b="1" dirty="0"/>
          </a:p>
          <a:p>
            <a:r>
              <a:rPr lang="en-SG" b="1" dirty="0"/>
              <a:t>Logistic Regression</a:t>
            </a:r>
          </a:p>
          <a:p>
            <a:r>
              <a:rPr lang="en-SG" b="1" dirty="0"/>
              <a:t>Support Vector Machine</a:t>
            </a:r>
          </a:p>
        </p:txBody>
      </p:sp>
      <p:pic>
        <p:nvPicPr>
          <p:cNvPr id="6" name="Picture 5">
            <a:extLst>
              <a:ext uri="{FF2B5EF4-FFF2-40B4-BE49-F238E27FC236}">
                <a16:creationId xmlns:a16="http://schemas.microsoft.com/office/drawing/2014/main" id="{630F4582-69C1-4536-95D2-DCB987008BBC}"/>
              </a:ext>
            </a:extLst>
          </p:cNvPr>
          <p:cNvPicPr>
            <a:picLocks noChangeAspect="1"/>
          </p:cNvPicPr>
          <p:nvPr/>
        </p:nvPicPr>
        <p:blipFill>
          <a:blip r:embed="rId3"/>
          <a:stretch>
            <a:fillRect/>
          </a:stretch>
        </p:blipFill>
        <p:spPr>
          <a:xfrm>
            <a:off x="7834796" y="1402471"/>
            <a:ext cx="3419475" cy="1924050"/>
          </a:xfrm>
          <a:prstGeom prst="rect">
            <a:avLst/>
          </a:prstGeom>
        </p:spPr>
      </p:pic>
      <p:sp>
        <p:nvSpPr>
          <p:cNvPr id="7" name="Arrow: Right 6">
            <a:extLst>
              <a:ext uri="{FF2B5EF4-FFF2-40B4-BE49-F238E27FC236}">
                <a16:creationId xmlns:a16="http://schemas.microsoft.com/office/drawing/2014/main" id="{90FBFC19-DD12-4F0B-B30D-3B9E681950E0}"/>
              </a:ext>
            </a:extLst>
          </p:cNvPr>
          <p:cNvSpPr/>
          <p:nvPr/>
        </p:nvSpPr>
        <p:spPr>
          <a:xfrm>
            <a:off x="6705600" y="1690688"/>
            <a:ext cx="855785" cy="407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Right 7">
            <a:extLst>
              <a:ext uri="{FF2B5EF4-FFF2-40B4-BE49-F238E27FC236}">
                <a16:creationId xmlns:a16="http://schemas.microsoft.com/office/drawing/2014/main" id="{4A4D0722-E0B1-4F90-8288-FE4AF862675F}"/>
              </a:ext>
            </a:extLst>
          </p:cNvPr>
          <p:cNvSpPr/>
          <p:nvPr/>
        </p:nvSpPr>
        <p:spPr>
          <a:xfrm rot="1797783">
            <a:off x="6877269" y="3443568"/>
            <a:ext cx="855785" cy="502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2A8CCFC8-3EA5-4159-AF79-3EBC8D830357}"/>
              </a:ext>
            </a:extLst>
          </p:cNvPr>
          <p:cNvSpPr txBox="1"/>
          <p:nvPr/>
        </p:nvSpPr>
        <p:spPr>
          <a:xfrm>
            <a:off x="7834795" y="5588000"/>
            <a:ext cx="3419475" cy="400110"/>
          </a:xfrm>
          <a:prstGeom prst="rect">
            <a:avLst/>
          </a:prstGeom>
          <a:noFill/>
        </p:spPr>
        <p:txBody>
          <a:bodyPr wrap="square" rtlCol="0">
            <a:spAutoFit/>
          </a:bodyPr>
          <a:lstStyle/>
          <a:p>
            <a:r>
              <a:rPr lang="en-SG" sz="2000" b="1" dirty="0">
                <a:solidFill>
                  <a:srgbClr val="C00000"/>
                </a:solidFill>
              </a:rPr>
              <a:t>AUC &amp; F1-Score is Preferred</a:t>
            </a:r>
          </a:p>
        </p:txBody>
      </p:sp>
    </p:spTree>
    <p:extLst>
      <p:ext uri="{BB962C8B-B14F-4D97-AF65-F5344CB8AC3E}">
        <p14:creationId xmlns:p14="http://schemas.microsoft.com/office/powerpoint/2010/main" val="116252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5717</TotalTime>
  <Words>1567</Words>
  <Application>Microsoft Office PowerPoint</Application>
  <PresentationFormat>Widescreen</PresentationFormat>
  <Paragraphs>331</Paragraphs>
  <Slides>27</Slides>
  <Notes>20</Notes>
  <HiddenSlides>14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Calibri Light</vt:lpstr>
      <vt:lpstr>Office Theme</vt:lpstr>
      <vt:lpstr>PowerPoint Presentation</vt:lpstr>
      <vt:lpstr>Introduction</vt:lpstr>
      <vt:lpstr>Objective</vt:lpstr>
      <vt:lpstr>Analysis Approach</vt:lpstr>
      <vt:lpstr>The Data</vt:lpstr>
      <vt:lpstr>EDA - Satisfaction Level</vt:lpstr>
      <vt:lpstr>EDA - Salary Levels </vt:lpstr>
      <vt:lpstr>EDA - Employees Left  </vt:lpstr>
      <vt:lpstr>Models - Methodology</vt:lpstr>
      <vt:lpstr>Models - Random Forest</vt:lpstr>
      <vt:lpstr>Hyper Parameters Used</vt:lpstr>
      <vt:lpstr>Evaluate Model Results</vt:lpstr>
      <vt:lpstr>Feature Importance</vt:lpstr>
      <vt:lpstr>Summary, Lessons Learned &amp; Limitations</vt:lpstr>
      <vt:lpstr>Questions?</vt:lpstr>
      <vt:lpstr>Supplementary Slides</vt:lpstr>
      <vt:lpstr>Models - Methodology</vt:lpstr>
      <vt:lpstr>Data Preprocessing</vt:lpstr>
      <vt:lpstr>EDA - Number of Projects </vt:lpstr>
      <vt:lpstr>EDA - Time Spent in Company</vt:lpstr>
      <vt:lpstr>EDA – Promotion last 5 years</vt:lpstr>
      <vt:lpstr>Models - Gradient Boosting Trees</vt:lpstr>
      <vt:lpstr>Models - K-Nearest Neighbors</vt:lpstr>
      <vt:lpstr>Models - Logistic Regression </vt:lpstr>
      <vt:lpstr>Models - Support Vector Machine (SVM)</vt:lpstr>
      <vt:lpstr>Objective</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roni_jkun@yahoo.com</dc:creator>
  <cp:lastModifiedBy>roni_jkun@yahoo.com</cp:lastModifiedBy>
  <cp:revision>81</cp:revision>
  <dcterms:created xsi:type="dcterms:W3CDTF">2019-05-27T01:50:20Z</dcterms:created>
  <dcterms:modified xsi:type="dcterms:W3CDTF">2019-05-31T01:43:25Z</dcterms:modified>
</cp:coreProperties>
</file>