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81" r:id="rId7"/>
    <p:sldId id="261" r:id="rId8"/>
    <p:sldId id="265" r:id="rId9"/>
    <p:sldId id="266" r:id="rId10"/>
    <p:sldId id="267" r:id="rId11"/>
    <p:sldId id="268" r:id="rId12"/>
    <p:sldId id="269" r:id="rId13"/>
    <p:sldId id="271" r:id="rId14"/>
    <p:sldId id="262" r:id="rId15"/>
    <p:sldId id="272" r:id="rId16"/>
    <p:sldId id="273" r:id="rId17"/>
    <p:sldId id="274" r:id="rId18"/>
    <p:sldId id="275" r:id="rId19"/>
    <p:sldId id="276" r:id="rId20"/>
    <p:sldId id="263" r:id="rId21"/>
    <p:sldId id="282"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5" autoAdjust="0"/>
    <p:restoredTop sz="79209" autoAdjust="0"/>
  </p:normalViewPr>
  <p:slideViewPr>
    <p:cSldViewPr snapToGrid="0">
      <p:cViewPr varScale="1">
        <p:scale>
          <a:sx n="52" d="100"/>
          <a:sy n="52" d="100"/>
        </p:scale>
        <p:origin x="8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6D6F-F2DD-47CA-A900-A3D3AAE49FFF}" type="datetimeFigureOut">
              <a:rPr lang="en-SG" smtClean="0"/>
              <a:t>28/5/2019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EADB2-6031-429B-9A42-2D43A198F0B1}" type="slidenum">
              <a:rPr lang="en-SG" smtClean="0"/>
              <a:t>‹#›</a:t>
            </a:fld>
            <a:endParaRPr lang="en-SG"/>
          </a:p>
        </p:txBody>
      </p:sp>
    </p:spTree>
    <p:extLst>
      <p:ext uri="{BB962C8B-B14F-4D97-AF65-F5344CB8AC3E}">
        <p14:creationId xmlns:p14="http://schemas.microsoft.com/office/powerpoint/2010/main" val="4217878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a:t>
            </a:fld>
            <a:endParaRPr lang="en-SG"/>
          </a:p>
        </p:txBody>
      </p:sp>
    </p:spTree>
    <p:extLst>
      <p:ext uri="{BB962C8B-B14F-4D97-AF65-F5344CB8AC3E}">
        <p14:creationId xmlns:p14="http://schemas.microsoft.com/office/powerpoint/2010/main" val="2696832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only hyperparameters we'll tune are:</a:t>
            </a:r>
          </a:p>
          <a:p>
            <a:endParaRPr lang="en-SG" dirty="0"/>
          </a:p>
          <a:p>
            <a:r>
              <a:rPr lang="en-SG" b="1" dirty="0" err="1"/>
              <a:t>max_feature</a:t>
            </a:r>
            <a:r>
              <a:rPr lang="en-SG" dirty="0"/>
              <a:t>: how many features to consider randomly on each split. This will help avoid having few strong features to be picked on each split and let other features have the chance to contribute. Therefore, predictions will be less correlated and the variance of each tree will decrease.</a:t>
            </a:r>
          </a:p>
          <a:p>
            <a:endParaRPr lang="en-SG" dirty="0"/>
          </a:p>
          <a:p>
            <a:r>
              <a:rPr lang="en-SG" b="1" dirty="0" err="1"/>
              <a:t>min_samples_leaf</a:t>
            </a:r>
            <a:r>
              <a:rPr lang="en-SG" dirty="0"/>
              <a:t>: how many examples to have for each split to be a final leaf node.</a:t>
            </a:r>
          </a:p>
          <a:p>
            <a:endParaRPr lang="en-SG" dirty="0"/>
          </a:p>
          <a:p>
            <a:r>
              <a:rPr lang="en-SG" dirty="0"/>
              <a:t>Random Forest is an ensemble model that has multiple trees (</a:t>
            </a:r>
            <a:r>
              <a:rPr lang="en-SG" b="1" dirty="0" err="1"/>
              <a:t>n_estimators</a:t>
            </a:r>
            <a:r>
              <a:rPr lang="en-SG" dirty="0"/>
              <a:t>), where each tree is a weak learner. The final prediction would be a weighting average or mode of the predictions from all estimators. Note: high number of trees don't cause overfitting.</a:t>
            </a: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15</a:t>
            </a:fld>
            <a:endParaRPr lang="en-SG"/>
          </a:p>
        </p:txBody>
      </p:sp>
    </p:spTree>
    <p:extLst>
      <p:ext uri="{BB962C8B-B14F-4D97-AF65-F5344CB8AC3E}">
        <p14:creationId xmlns:p14="http://schemas.microsoft.com/office/powerpoint/2010/main" val="3200082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The two other hyperparameters other than </a:t>
            </a:r>
            <a:r>
              <a:rPr lang="en-SG" sz="1200" b="1" i="0" kern="1200" dirty="0" err="1">
                <a:solidFill>
                  <a:schemeClr val="tx1"/>
                </a:solidFill>
                <a:effectLst/>
                <a:latin typeface="+mn-lt"/>
                <a:ea typeface="+mn-ea"/>
                <a:cs typeface="+mn-cs"/>
              </a:rPr>
              <a:t>max_features</a:t>
            </a:r>
            <a:r>
              <a:rPr lang="en-SG" sz="1200" b="0" i="0" kern="1200" dirty="0">
                <a:solidFill>
                  <a:schemeClr val="tx1"/>
                </a:solidFill>
                <a:effectLst/>
                <a:latin typeface="+mn-lt"/>
                <a:ea typeface="+mn-ea"/>
                <a:cs typeface="+mn-cs"/>
              </a:rPr>
              <a:t> and</a:t>
            </a:r>
            <a:r>
              <a:rPr lang="en-SG" sz="1200" b="1" i="0" kern="1200" dirty="0">
                <a:solidFill>
                  <a:schemeClr val="tx1"/>
                </a:solidFill>
                <a:effectLst/>
                <a:latin typeface="+mn-lt"/>
                <a:ea typeface="+mn-ea"/>
                <a:cs typeface="+mn-cs"/>
              </a:rPr>
              <a:t> </a:t>
            </a:r>
            <a:r>
              <a:rPr lang="en-SG" sz="1200" b="1" i="0" kern="1200" dirty="0" err="1">
                <a:solidFill>
                  <a:schemeClr val="tx1"/>
                </a:solidFill>
                <a:effectLst/>
                <a:latin typeface="+mn-lt"/>
                <a:ea typeface="+mn-ea"/>
                <a:cs typeface="+mn-cs"/>
              </a:rPr>
              <a:t>n_estimators</a:t>
            </a:r>
            <a:r>
              <a:rPr lang="en-SG" sz="1200" b="0" i="0" kern="1200" dirty="0">
                <a:solidFill>
                  <a:schemeClr val="tx1"/>
                </a:solidFill>
                <a:effectLst/>
                <a:latin typeface="+mn-lt"/>
                <a:ea typeface="+mn-ea"/>
                <a:cs typeface="+mn-cs"/>
              </a:rPr>
              <a:t> that we're going to tune are:</a:t>
            </a:r>
          </a:p>
          <a:p>
            <a:endParaRPr lang="en-SG" sz="1200" b="0" i="0" kern="1200" dirty="0">
              <a:solidFill>
                <a:schemeClr val="tx1"/>
              </a:solidFill>
              <a:effectLst/>
              <a:latin typeface="+mn-lt"/>
              <a:ea typeface="+mn-ea"/>
              <a:cs typeface="+mn-cs"/>
            </a:endParaRPr>
          </a:p>
          <a:p>
            <a:r>
              <a:rPr lang="en-SG" sz="1200" b="1" i="0" kern="1200" dirty="0" err="1">
                <a:solidFill>
                  <a:schemeClr val="tx1"/>
                </a:solidFill>
                <a:effectLst/>
                <a:latin typeface="+mn-lt"/>
                <a:ea typeface="+mn-ea"/>
                <a:cs typeface="+mn-cs"/>
              </a:rPr>
              <a:t>learning_rate</a:t>
            </a:r>
            <a:r>
              <a:rPr lang="en-SG" sz="1200" b="0" i="0" kern="1200" dirty="0">
                <a:solidFill>
                  <a:schemeClr val="tx1"/>
                </a:solidFill>
                <a:effectLst/>
                <a:latin typeface="+mn-lt"/>
                <a:ea typeface="+mn-ea"/>
                <a:cs typeface="+mn-cs"/>
              </a:rPr>
              <a:t>: rate the tree learns, the slower the better.</a:t>
            </a:r>
          </a:p>
          <a:p>
            <a:r>
              <a:rPr lang="en-SG" sz="1200" b="1" i="0" kern="1200" dirty="0" err="1">
                <a:solidFill>
                  <a:schemeClr val="tx1"/>
                </a:solidFill>
                <a:effectLst/>
                <a:latin typeface="+mn-lt"/>
                <a:ea typeface="+mn-ea"/>
                <a:cs typeface="+mn-cs"/>
              </a:rPr>
              <a:t>max_depth</a:t>
            </a:r>
            <a:r>
              <a:rPr lang="en-SG" sz="1200" b="0" i="0" kern="1200" dirty="0">
                <a:solidFill>
                  <a:schemeClr val="tx1"/>
                </a:solidFill>
                <a:effectLst/>
                <a:latin typeface="+mn-lt"/>
                <a:ea typeface="+mn-ea"/>
                <a:cs typeface="+mn-cs"/>
              </a:rPr>
              <a:t>: number of split each time a tree is growing which limits the number of nodes in each tree.</a:t>
            </a: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16</a:t>
            </a:fld>
            <a:endParaRPr lang="en-SG"/>
          </a:p>
        </p:txBody>
      </p:sp>
    </p:spTree>
    <p:extLst>
      <p:ext uri="{BB962C8B-B14F-4D97-AF65-F5344CB8AC3E}">
        <p14:creationId xmlns:p14="http://schemas.microsoft.com/office/powerpoint/2010/main" val="4191162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noProof="1">
                <a:solidFill>
                  <a:schemeClr val="tx1"/>
                </a:solidFill>
                <a:effectLst/>
                <a:latin typeface="+mn-lt"/>
                <a:ea typeface="+mn-ea"/>
                <a:cs typeface="+mn-cs"/>
              </a:rPr>
              <a:t>The two hyperparameters we're going to tune are:</a:t>
            </a:r>
          </a:p>
          <a:p>
            <a:r>
              <a:rPr lang="en-SG" sz="1200" b="1" i="0" kern="1200" noProof="1">
                <a:solidFill>
                  <a:schemeClr val="tx1"/>
                </a:solidFill>
                <a:effectLst/>
                <a:latin typeface="+mn-lt"/>
                <a:ea typeface="+mn-ea"/>
                <a:cs typeface="+mn-cs"/>
              </a:rPr>
              <a:t>n_neighbors</a:t>
            </a:r>
            <a:r>
              <a:rPr lang="en-SG" sz="1200" b="0" i="0" kern="1200" noProof="1">
                <a:solidFill>
                  <a:schemeClr val="tx1"/>
                </a:solidFill>
                <a:effectLst/>
                <a:latin typeface="+mn-lt"/>
                <a:ea typeface="+mn-ea"/>
                <a:cs typeface="+mn-cs"/>
              </a:rPr>
              <a:t>: number of neighbors to use in prediction.</a:t>
            </a:r>
          </a:p>
          <a:p>
            <a:r>
              <a:rPr lang="en-SG" sz="1200" b="1" i="0" kern="1200" noProof="1">
                <a:solidFill>
                  <a:schemeClr val="tx1"/>
                </a:solidFill>
                <a:effectLst/>
                <a:latin typeface="+mn-lt"/>
                <a:ea typeface="+mn-ea"/>
                <a:cs typeface="+mn-cs"/>
              </a:rPr>
              <a:t>weights</a:t>
            </a:r>
            <a:r>
              <a:rPr lang="en-SG" sz="1200" b="0" i="0" kern="1200" noProof="1">
                <a:solidFill>
                  <a:schemeClr val="tx1"/>
                </a:solidFill>
                <a:effectLst/>
                <a:latin typeface="+mn-lt"/>
                <a:ea typeface="+mn-ea"/>
                <a:cs typeface="+mn-cs"/>
              </a:rPr>
              <a:t>: how much weight to assign neighbors based on:</a:t>
            </a:r>
          </a:p>
          <a:p>
            <a:pPr lvl="1"/>
            <a:r>
              <a:rPr lang="en-SG" sz="1200" b="0" i="0" kern="1200" noProof="1">
                <a:solidFill>
                  <a:schemeClr val="tx1"/>
                </a:solidFill>
                <a:effectLst/>
                <a:latin typeface="+mn-lt"/>
                <a:ea typeface="+mn-ea"/>
                <a:cs typeface="+mn-cs"/>
              </a:rPr>
              <a:t>"</a:t>
            </a:r>
            <a:r>
              <a:rPr lang="en-SG" sz="1200" b="1" i="1" kern="1200" noProof="1">
                <a:solidFill>
                  <a:schemeClr val="tx1"/>
                </a:solidFill>
                <a:effectLst/>
                <a:latin typeface="+mn-lt"/>
                <a:ea typeface="+mn-ea"/>
                <a:cs typeface="+mn-cs"/>
              </a:rPr>
              <a:t>uniform</a:t>
            </a:r>
            <a:r>
              <a:rPr lang="en-SG" sz="1200" b="0" i="0" kern="1200" noProof="1">
                <a:solidFill>
                  <a:schemeClr val="tx1"/>
                </a:solidFill>
                <a:effectLst/>
                <a:latin typeface="+mn-lt"/>
                <a:ea typeface="+mn-ea"/>
                <a:cs typeface="+mn-cs"/>
              </a:rPr>
              <a:t>": all neighboring points have the same weight.</a:t>
            </a:r>
          </a:p>
          <a:p>
            <a:pPr lvl="1"/>
            <a:r>
              <a:rPr lang="en-SG" sz="1200" b="0" i="0" kern="1200" noProof="1">
                <a:solidFill>
                  <a:schemeClr val="tx1"/>
                </a:solidFill>
                <a:effectLst/>
                <a:latin typeface="+mn-lt"/>
                <a:ea typeface="+mn-ea"/>
                <a:cs typeface="+mn-cs"/>
              </a:rPr>
              <a:t>"</a:t>
            </a:r>
            <a:r>
              <a:rPr lang="en-SG" sz="1200" b="1" i="1" kern="1200" noProof="1">
                <a:solidFill>
                  <a:schemeClr val="tx1"/>
                </a:solidFill>
                <a:effectLst/>
                <a:latin typeface="+mn-lt"/>
                <a:ea typeface="+mn-ea"/>
                <a:cs typeface="+mn-cs"/>
              </a:rPr>
              <a:t>distance</a:t>
            </a:r>
            <a:r>
              <a:rPr lang="en-SG" sz="1200" b="0" i="0" kern="1200" noProof="1">
                <a:solidFill>
                  <a:schemeClr val="tx1"/>
                </a:solidFill>
                <a:effectLst/>
                <a:latin typeface="+mn-lt"/>
                <a:ea typeface="+mn-ea"/>
                <a:cs typeface="+mn-cs"/>
              </a:rPr>
              <a:t>": use the inverse of euclidean distance of each neighboring point used in prediction.</a:t>
            </a: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17</a:t>
            </a:fld>
            <a:endParaRPr lang="en-SG"/>
          </a:p>
        </p:txBody>
      </p:sp>
    </p:spTree>
    <p:extLst>
      <p:ext uri="{BB962C8B-B14F-4D97-AF65-F5344CB8AC3E}">
        <p14:creationId xmlns:p14="http://schemas.microsoft.com/office/powerpoint/2010/main" val="1950760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For </a:t>
            </a:r>
            <a:r>
              <a:rPr lang="en-SG" sz="1200" b="1" i="0" kern="1200" dirty="0">
                <a:solidFill>
                  <a:schemeClr val="tx1"/>
                </a:solidFill>
                <a:effectLst/>
                <a:latin typeface="+mn-lt"/>
                <a:ea typeface="+mn-ea"/>
                <a:cs typeface="+mn-cs"/>
              </a:rPr>
              <a:t>logistic regression</a:t>
            </a:r>
            <a:r>
              <a:rPr lang="en-SG" sz="1200" b="0" i="0" kern="1200" dirty="0">
                <a:solidFill>
                  <a:schemeClr val="tx1"/>
                </a:solidFill>
                <a:effectLst/>
                <a:latin typeface="+mn-lt"/>
                <a:ea typeface="+mn-ea"/>
                <a:cs typeface="+mn-cs"/>
              </a:rPr>
              <a:t>, we'll tune three hyperparameters:</a:t>
            </a:r>
          </a:p>
          <a:p>
            <a:endParaRPr lang="en-SG" sz="1200" b="0" i="0" kern="1200" dirty="0">
              <a:solidFill>
                <a:schemeClr val="tx1"/>
              </a:solidFill>
              <a:effectLst/>
              <a:latin typeface="+mn-lt"/>
              <a:ea typeface="+mn-ea"/>
              <a:cs typeface="+mn-cs"/>
            </a:endParaRPr>
          </a:p>
          <a:p>
            <a:r>
              <a:rPr lang="en-SG" sz="1200" b="1" i="0" kern="1200" dirty="0">
                <a:solidFill>
                  <a:schemeClr val="tx1"/>
                </a:solidFill>
                <a:effectLst/>
                <a:latin typeface="+mn-lt"/>
                <a:ea typeface="+mn-ea"/>
                <a:cs typeface="+mn-cs"/>
              </a:rPr>
              <a:t>penalty</a:t>
            </a:r>
            <a:r>
              <a:rPr lang="en-SG" sz="1200" b="0" i="0" kern="1200" dirty="0">
                <a:solidFill>
                  <a:schemeClr val="tx1"/>
                </a:solidFill>
                <a:effectLst/>
                <a:latin typeface="+mn-lt"/>
                <a:ea typeface="+mn-ea"/>
                <a:cs typeface="+mn-cs"/>
              </a:rPr>
              <a:t>: type of regularization, L2 or L1 regularization.</a:t>
            </a:r>
          </a:p>
          <a:p>
            <a:r>
              <a:rPr lang="en-SG" sz="1200" b="1" i="0" kern="1200" dirty="0">
                <a:solidFill>
                  <a:schemeClr val="tx1"/>
                </a:solidFill>
                <a:effectLst/>
                <a:latin typeface="+mn-lt"/>
                <a:ea typeface="+mn-ea"/>
                <a:cs typeface="+mn-cs"/>
              </a:rPr>
              <a:t>C</a:t>
            </a:r>
            <a:r>
              <a:rPr lang="en-SG" sz="1200" b="0" i="0" kern="1200" dirty="0">
                <a:solidFill>
                  <a:schemeClr val="tx1"/>
                </a:solidFill>
                <a:effectLst/>
                <a:latin typeface="+mn-lt"/>
                <a:ea typeface="+mn-ea"/>
                <a:cs typeface="+mn-cs"/>
              </a:rPr>
              <a:t>: the opposite of regularization of parameter  𝜆 . The higher C the less regularization. We'll use values that cover the full range between unregularized to fully regularized where model is the mode of the examples' label.</a:t>
            </a:r>
          </a:p>
          <a:p>
            <a:r>
              <a:rPr lang="en-SG" sz="1200" b="1" i="0" kern="1200" dirty="0" err="1">
                <a:solidFill>
                  <a:schemeClr val="tx1"/>
                </a:solidFill>
                <a:effectLst/>
                <a:latin typeface="+mn-lt"/>
                <a:ea typeface="+mn-ea"/>
                <a:cs typeface="+mn-cs"/>
              </a:rPr>
              <a:t>fit_intercept</a:t>
            </a:r>
            <a:r>
              <a:rPr lang="en-SG" sz="1200" b="0" i="0" kern="1200" dirty="0">
                <a:solidFill>
                  <a:schemeClr val="tx1"/>
                </a:solidFill>
                <a:effectLst/>
                <a:latin typeface="+mn-lt"/>
                <a:ea typeface="+mn-ea"/>
                <a:cs typeface="+mn-cs"/>
              </a:rPr>
              <a:t>: whether to include intercept or not.</a:t>
            </a:r>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18</a:t>
            </a:fld>
            <a:endParaRPr lang="en-SG"/>
          </a:p>
        </p:txBody>
      </p:sp>
    </p:spTree>
    <p:extLst>
      <p:ext uri="{BB962C8B-B14F-4D97-AF65-F5344CB8AC3E}">
        <p14:creationId xmlns:p14="http://schemas.microsoft.com/office/powerpoint/2010/main" val="251878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RF is the best.  Not much difference between GBT &amp; RF AUC Score but RF has better Accuracy Rate &amp; F1-Score.</a:t>
            </a:r>
          </a:p>
        </p:txBody>
      </p:sp>
      <p:sp>
        <p:nvSpPr>
          <p:cNvPr id="4" name="Slide Number Placeholder 3"/>
          <p:cNvSpPr>
            <a:spLocks noGrp="1"/>
          </p:cNvSpPr>
          <p:nvPr>
            <p:ph type="sldNum" sz="quarter" idx="5"/>
          </p:nvPr>
        </p:nvSpPr>
        <p:spPr/>
        <p:txBody>
          <a:bodyPr/>
          <a:lstStyle/>
          <a:p>
            <a:fld id="{E12EADB2-6031-429B-9A42-2D43A198F0B1}" type="slidenum">
              <a:rPr lang="en-SG" smtClean="0"/>
              <a:t>20</a:t>
            </a:fld>
            <a:endParaRPr lang="en-SG"/>
          </a:p>
        </p:txBody>
      </p:sp>
    </p:spTree>
    <p:extLst>
      <p:ext uri="{BB962C8B-B14F-4D97-AF65-F5344CB8AC3E}">
        <p14:creationId xmlns:p14="http://schemas.microsoft.com/office/powerpoint/2010/main" val="3617111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u="none" strike="noStrike" kern="1200" dirty="0">
                <a:solidFill>
                  <a:schemeClr val="tx1"/>
                </a:solidFill>
                <a:effectLst/>
                <a:latin typeface="+mn-lt"/>
                <a:ea typeface="+mn-ea"/>
                <a:cs typeface="+mn-cs"/>
              </a:rPr>
              <a:t>Random Forest Classifier Important Features</a:t>
            </a:r>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21</a:t>
            </a:fld>
            <a:endParaRPr lang="en-SG"/>
          </a:p>
        </p:txBody>
      </p:sp>
    </p:spTree>
    <p:extLst>
      <p:ext uri="{BB962C8B-B14F-4D97-AF65-F5344CB8AC3E}">
        <p14:creationId xmlns:p14="http://schemas.microsoft.com/office/powerpoint/2010/main" val="348742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Findings: Most Employees have done 3-5 Projects.</a:t>
            </a:r>
          </a:p>
        </p:txBody>
      </p:sp>
      <p:sp>
        <p:nvSpPr>
          <p:cNvPr id="4" name="Slide Number Placeholder 3"/>
          <p:cNvSpPr>
            <a:spLocks noGrp="1"/>
          </p:cNvSpPr>
          <p:nvPr>
            <p:ph type="sldNum" sz="quarter" idx="5"/>
          </p:nvPr>
        </p:nvSpPr>
        <p:spPr/>
        <p:txBody>
          <a:bodyPr/>
          <a:lstStyle/>
          <a:p>
            <a:fld id="{E12EADB2-6031-429B-9A42-2D43A198F0B1}" type="slidenum">
              <a:rPr lang="en-SG" smtClean="0"/>
              <a:t>7</a:t>
            </a:fld>
            <a:endParaRPr lang="en-SG"/>
          </a:p>
        </p:txBody>
      </p:sp>
    </p:spTree>
    <p:extLst>
      <p:ext uri="{BB962C8B-B14F-4D97-AF65-F5344CB8AC3E}">
        <p14:creationId xmlns:p14="http://schemas.microsoft.com/office/powerpoint/2010/main" val="3794344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Findings: Majority of Employees have 2-4 Years of Experience</a:t>
            </a:r>
          </a:p>
        </p:txBody>
      </p:sp>
      <p:sp>
        <p:nvSpPr>
          <p:cNvPr id="4" name="Slide Number Placeholder 3"/>
          <p:cNvSpPr>
            <a:spLocks noGrp="1"/>
          </p:cNvSpPr>
          <p:nvPr>
            <p:ph type="sldNum" sz="quarter" idx="5"/>
          </p:nvPr>
        </p:nvSpPr>
        <p:spPr/>
        <p:txBody>
          <a:bodyPr/>
          <a:lstStyle/>
          <a:p>
            <a:fld id="{E12EADB2-6031-429B-9A42-2D43A198F0B1}" type="slidenum">
              <a:rPr lang="en-SG" smtClean="0"/>
              <a:t>8</a:t>
            </a:fld>
            <a:endParaRPr lang="en-SG"/>
          </a:p>
        </p:txBody>
      </p:sp>
    </p:spTree>
    <p:extLst>
      <p:ext uri="{BB962C8B-B14F-4D97-AF65-F5344CB8AC3E}">
        <p14:creationId xmlns:p14="http://schemas.microsoft.com/office/powerpoint/2010/main" val="3444596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Based on graph above, most of the employees that left had low and medium salary ranges. Those that had higher salary stayed.</a:t>
            </a:r>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9</a:t>
            </a:fld>
            <a:endParaRPr lang="en-SG"/>
          </a:p>
        </p:txBody>
      </p:sp>
    </p:spTree>
    <p:extLst>
      <p:ext uri="{BB962C8B-B14F-4D97-AF65-F5344CB8AC3E}">
        <p14:creationId xmlns:p14="http://schemas.microsoft.com/office/powerpoint/2010/main" val="161054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 Expected, most of those that left had low satisfaction levels.</a:t>
            </a:r>
          </a:p>
        </p:txBody>
      </p:sp>
      <p:sp>
        <p:nvSpPr>
          <p:cNvPr id="4" name="Slide Number Placeholder 3"/>
          <p:cNvSpPr>
            <a:spLocks noGrp="1"/>
          </p:cNvSpPr>
          <p:nvPr>
            <p:ph type="sldNum" sz="quarter" idx="5"/>
          </p:nvPr>
        </p:nvSpPr>
        <p:spPr/>
        <p:txBody>
          <a:bodyPr/>
          <a:lstStyle/>
          <a:p>
            <a:fld id="{E12EADB2-6031-429B-9A42-2D43A198F0B1}" type="slidenum">
              <a:rPr lang="en-SG" smtClean="0"/>
              <a:t>10</a:t>
            </a:fld>
            <a:endParaRPr lang="en-SG"/>
          </a:p>
        </p:txBody>
      </p:sp>
    </p:spTree>
    <p:extLst>
      <p:ext uri="{BB962C8B-B14F-4D97-AF65-F5344CB8AC3E}">
        <p14:creationId xmlns:p14="http://schemas.microsoft.com/office/powerpoint/2010/main" val="101280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Those that left the company were not promoted in the last 5 years.</a:t>
            </a:r>
          </a:p>
        </p:txBody>
      </p:sp>
      <p:sp>
        <p:nvSpPr>
          <p:cNvPr id="4" name="Slide Number Placeholder 3"/>
          <p:cNvSpPr>
            <a:spLocks noGrp="1"/>
          </p:cNvSpPr>
          <p:nvPr>
            <p:ph type="sldNum" sz="quarter" idx="5"/>
          </p:nvPr>
        </p:nvSpPr>
        <p:spPr/>
        <p:txBody>
          <a:bodyPr/>
          <a:lstStyle/>
          <a:p>
            <a:fld id="{E12EADB2-6031-429B-9A42-2D43A198F0B1}" type="slidenum">
              <a:rPr lang="en-SG" smtClean="0"/>
              <a:t>11</a:t>
            </a:fld>
            <a:endParaRPr lang="en-SG"/>
          </a:p>
        </p:txBody>
      </p:sp>
    </p:spTree>
    <p:extLst>
      <p:ext uri="{BB962C8B-B14F-4D97-AF65-F5344CB8AC3E}">
        <p14:creationId xmlns:p14="http://schemas.microsoft.com/office/powerpoint/2010/main" val="2551722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31.25%</a:t>
            </a:r>
            <a:r>
              <a:rPr lang="en-SG" dirty="0"/>
              <a:t> of the employees have left</a:t>
            </a:r>
          </a:p>
          <a:p>
            <a:r>
              <a:rPr lang="en-SG" dirty="0"/>
              <a:t>Dataset is imbalanced.</a:t>
            </a:r>
          </a:p>
        </p:txBody>
      </p:sp>
      <p:sp>
        <p:nvSpPr>
          <p:cNvPr id="4" name="Slide Number Placeholder 3"/>
          <p:cNvSpPr>
            <a:spLocks noGrp="1"/>
          </p:cNvSpPr>
          <p:nvPr>
            <p:ph type="sldNum" sz="quarter" idx="5"/>
          </p:nvPr>
        </p:nvSpPr>
        <p:spPr/>
        <p:txBody>
          <a:bodyPr/>
          <a:lstStyle/>
          <a:p>
            <a:fld id="{E12EADB2-6031-429B-9A42-2D43A198F0B1}" type="slidenum">
              <a:rPr lang="en-SG" smtClean="0"/>
              <a:t>12</a:t>
            </a:fld>
            <a:endParaRPr lang="en-SG"/>
          </a:p>
        </p:txBody>
      </p:sp>
    </p:spTree>
    <p:extLst>
      <p:ext uri="{BB962C8B-B14F-4D97-AF65-F5344CB8AC3E}">
        <p14:creationId xmlns:p14="http://schemas.microsoft.com/office/powerpoint/2010/main" val="4124888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u="none" strike="noStrike" kern="1200" dirty="0">
                <a:solidFill>
                  <a:schemeClr val="tx1"/>
                </a:solidFill>
                <a:effectLst/>
                <a:latin typeface="+mn-lt"/>
                <a:ea typeface="+mn-ea"/>
                <a:cs typeface="+mn-cs"/>
              </a:rPr>
              <a:t>Up-sampling</a:t>
            </a:r>
            <a:r>
              <a:rPr lang="en-SG" sz="1200" b="0" i="0" u="none" strike="noStrike" kern="1200" dirty="0">
                <a:solidFill>
                  <a:schemeClr val="tx1"/>
                </a:solidFill>
                <a:effectLst/>
                <a:latin typeface="+mn-lt"/>
                <a:ea typeface="+mn-ea"/>
                <a:cs typeface="+mn-cs"/>
              </a:rPr>
              <a:t> is the process of randomly duplicating observations from the minority class in order to reinforce its signal.</a:t>
            </a:r>
          </a:p>
          <a:p>
            <a:r>
              <a:rPr lang="en-SG" sz="1200" b="1" i="0" u="none" strike="noStrike" kern="1200" dirty="0">
                <a:solidFill>
                  <a:schemeClr val="tx1"/>
                </a:solidFill>
                <a:effectLst/>
                <a:latin typeface="+mn-lt"/>
                <a:ea typeface="+mn-ea"/>
                <a:cs typeface="+mn-cs"/>
              </a:rPr>
              <a:t>Down-sampling</a:t>
            </a:r>
            <a:r>
              <a:rPr lang="en-SG" sz="1200" b="0" i="0" u="none" strike="noStrike" kern="1200" dirty="0">
                <a:solidFill>
                  <a:schemeClr val="tx1"/>
                </a:solidFill>
                <a:effectLst/>
                <a:latin typeface="+mn-lt"/>
                <a:ea typeface="+mn-ea"/>
                <a:cs typeface="+mn-cs"/>
              </a:rPr>
              <a:t> involves randomly removing observations from the majority class to prevent its signal from dominating the learning algorithm.</a:t>
            </a: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13</a:t>
            </a:fld>
            <a:endParaRPr lang="en-SG"/>
          </a:p>
        </p:txBody>
      </p:sp>
    </p:spTree>
    <p:extLst>
      <p:ext uri="{BB962C8B-B14F-4D97-AF65-F5344CB8AC3E}">
        <p14:creationId xmlns:p14="http://schemas.microsoft.com/office/powerpoint/2010/main" val="2711088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Note that some of the hyperparameter ranges will be guided by the paper [Data-driven Advice for Applying Machine Learning to Bioinformatics Problems](https://arxiv.org/pdf/1708.05070.pdf)</a:t>
            </a:r>
          </a:p>
        </p:txBody>
      </p:sp>
      <p:sp>
        <p:nvSpPr>
          <p:cNvPr id="4" name="Slide Number Placeholder 3"/>
          <p:cNvSpPr>
            <a:spLocks noGrp="1"/>
          </p:cNvSpPr>
          <p:nvPr>
            <p:ph type="sldNum" sz="quarter" idx="5"/>
          </p:nvPr>
        </p:nvSpPr>
        <p:spPr/>
        <p:txBody>
          <a:bodyPr/>
          <a:lstStyle/>
          <a:p>
            <a:fld id="{E12EADB2-6031-429B-9A42-2D43A198F0B1}" type="slidenum">
              <a:rPr lang="en-SG" smtClean="0"/>
              <a:t>14</a:t>
            </a:fld>
            <a:endParaRPr lang="en-SG"/>
          </a:p>
        </p:txBody>
      </p:sp>
    </p:spTree>
    <p:extLst>
      <p:ext uri="{BB962C8B-B14F-4D97-AF65-F5344CB8AC3E}">
        <p14:creationId xmlns:p14="http://schemas.microsoft.com/office/powerpoint/2010/main" val="190676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CD9E-4AF6-4DB9-8076-2CBB53CA71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AEA7513-04FF-4CE4-887E-E89433A07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612BF86-2831-43B3-8AAD-B16DAC7F8E00}"/>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5" name="Footer Placeholder 4">
            <a:extLst>
              <a:ext uri="{FF2B5EF4-FFF2-40B4-BE49-F238E27FC236}">
                <a16:creationId xmlns:a16="http://schemas.microsoft.com/office/drawing/2014/main" id="{9B7219BB-0595-43EF-858D-B493FCEF696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B828114-36BA-487D-8456-F68408F2983F}"/>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259396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AFD3-6E8E-4008-9716-FFFCA843458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CB91F33-2022-43E8-B910-A955A99E24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8ECA8-195A-4B52-A87B-CA1A5FFB5768}"/>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5" name="Footer Placeholder 4">
            <a:extLst>
              <a:ext uri="{FF2B5EF4-FFF2-40B4-BE49-F238E27FC236}">
                <a16:creationId xmlns:a16="http://schemas.microsoft.com/office/drawing/2014/main" id="{0CAB6F9D-C126-4CDB-A7B3-28DF0920D00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F2B8225-1629-45D0-B969-D536A488AEC0}"/>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205601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B2089-F9AC-4D38-8CC1-7A4CF6E2B7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02009E9-FDDB-4690-98D6-25573FCDD6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19604E9-CB36-4310-B0B5-ED8E7573BF8F}"/>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5" name="Footer Placeholder 4">
            <a:extLst>
              <a:ext uri="{FF2B5EF4-FFF2-40B4-BE49-F238E27FC236}">
                <a16:creationId xmlns:a16="http://schemas.microsoft.com/office/drawing/2014/main" id="{303CF548-534F-490E-8C02-C8B3E4FAAB0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045CD44-0D8E-4691-93B0-8211C90F4AEE}"/>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63254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3354-1969-4671-B2C3-773C97D7E46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F9D687D-4E5D-4B51-A8AC-4834B2BBC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7160AD6-8D93-4E38-B68C-F85D011ECB5A}"/>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5" name="Footer Placeholder 4">
            <a:extLst>
              <a:ext uri="{FF2B5EF4-FFF2-40B4-BE49-F238E27FC236}">
                <a16:creationId xmlns:a16="http://schemas.microsoft.com/office/drawing/2014/main" id="{E2AD5447-BD1C-421C-9F5D-CC6C4A28085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6F63ED2-8082-4213-96C5-3BD1FA63B7A3}"/>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233630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5250-5F86-45A0-BF5E-D24075ABD8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24BB5D5-BB75-42EE-AC3E-011237FDC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D28B7E-3F17-426F-A772-FFA724990503}"/>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5" name="Footer Placeholder 4">
            <a:extLst>
              <a:ext uri="{FF2B5EF4-FFF2-40B4-BE49-F238E27FC236}">
                <a16:creationId xmlns:a16="http://schemas.microsoft.com/office/drawing/2014/main" id="{75434960-681D-4989-A970-17FA165A9A2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35F0B4-6516-4B97-B8D7-5D5DD24B8FF6}"/>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88189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E2CC-EF16-4D1A-9082-A6BCFBDF3BB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5E20E5-FD14-4372-A606-CF3842B422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F959E2F-6771-48FF-9600-6E451C033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23A794E-8BF2-472B-A4E9-1DD22102C7EE}"/>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6" name="Footer Placeholder 5">
            <a:extLst>
              <a:ext uri="{FF2B5EF4-FFF2-40B4-BE49-F238E27FC236}">
                <a16:creationId xmlns:a16="http://schemas.microsoft.com/office/drawing/2014/main" id="{03DC095D-ECEA-4B79-AF78-3A6E05BEEF0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E66F490-BBF5-40C3-9C2E-7F6F3F99CEA5}"/>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242299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C6D3-A573-43FB-A58E-42FA5A5D97D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4AD8128-9FD0-4270-8643-8BA9846F0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5DF602-B764-4B2C-8CF8-47F7A3D3A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09C1AB0-12DA-4DC6-A9A5-D6677FDBD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74A147-8152-4512-B408-6874A3408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ADCB4F3-EEBF-48D2-BDDC-3DBB71A2E62B}"/>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8" name="Footer Placeholder 7">
            <a:extLst>
              <a:ext uri="{FF2B5EF4-FFF2-40B4-BE49-F238E27FC236}">
                <a16:creationId xmlns:a16="http://schemas.microsoft.com/office/drawing/2014/main" id="{03175B45-FA8F-4C7C-927A-5D59D7722A0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6458313-9FA4-4186-87AC-393CD6405DC5}"/>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422603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421E-4E8F-4D94-B54B-32FCC78D8D9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E2BB682-B50B-490B-9C59-3CCA8A9FD53C}"/>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4" name="Footer Placeholder 3">
            <a:extLst>
              <a:ext uri="{FF2B5EF4-FFF2-40B4-BE49-F238E27FC236}">
                <a16:creationId xmlns:a16="http://schemas.microsoft.com/office/drawing/2014/main" id="{8162BC63-35BF-4293-8D96-33342A7A77B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AF8F2F4-D1C9-40E4-964E-F06AEA5B5312}"/>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139093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B40A5-1F90-453D-98C3-74C2B221B81C}"/>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3" name="Footer Placeholder 2">
            <a:extLst>
              <a:ext uri="{FF2B5EF4-FFF2-40B4-BE49-F238E27FC236}">
                <a16:creationId xmlns:a16="http://schemas.microsoft.com/office/drawing/2014/main" id="{426C9553-BB3C-4A9E-A728-C9CD0B99C3A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A277376-9827-4DA5-860F-78F36AF573A2}"/>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80212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B8B4-22CA-4846-A86A-994A6B35C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BE2D636-40B9-433E-9F98-8D83DC74F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7406FB5-BF58-48EA-8D3F-2033F24F1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2C507-BE7D-4F2E-8A3D-E71771C7CAC0}"/>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6" name="Footer Placeholder 5">
            <a:extLst>
              <a:ext uri="{FF2B5EF4-FFF2-40B4-BE49-F238E27FC236}">
                <a16:creationId xmlns:a16="http://schemas.microsoft.com/office/drawing/2014/main" id="{00654EAE-9A9C-41B3-A4A8-FB899999FE6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17C369F-54DC-4204-BAEB-5C64E863CAE3}"/>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48993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765D-8C4B-402D-9390-8799E785D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E54D0A-D60F-4594-9EDD-B218D1D0A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E614BD9-15F6-4A70-8C88-0649B208F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0E91F-A06D-4396-992D-CBE3B720D029}"/>
              </a:ext>
            </a:extLst>
          </p:cNvPr>
          <p:cNvSpPr>
            <a:spLocks noGrp="1"/>
          </p:cNvSpPr>
          <p:nvPr>
            <p:ph type="dt" sz="half" idx="10"/>
          </p:nvPr>
        </p:nvSpPr>
        <p:spPr/>
        <p:txBody>
          <a:bodyPr/>
          <a:lstStyle/>
          <a:p>
            <a:fld id="{160EB994-48DE-4292-8DC7-51911A855040}" type="datetimeFigureOut">
              <a:rPr lang="en-SG" smtClean="0"/>
              <a:t>27/5/2019</a:t>
            </a:fld>
            <a:endParaRPr lang="en-SG"/>
          </a:p>
        </p:txBody>
      </p:sp>
      <p:sp>
        <p:nvSpPr>
          <p:cNvPr id="6" name="Footer Placeholder 5">
            <a:extLst>
              <a:ext uri="{FF2B5EF4-FFF2-40B4-BE49-F238E27FC236}">
                <a16:creationId xmlns:a16="http://schemas.microsoft.com/office/drawing/2014/main" id="{D1FEAB5E-796A-48F2-B11C-68BED04C344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5186A93-DA01-461E-BDC9-12617C0D99BC}"/>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17816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27ABC-135E-4C4C-9694-0A0D1AE1C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981743C-BDC2-478D-AFBC-E95155961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030093B-2CC6-418A-9938-0B55100F8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EB994-48DE-4292-8DC7-51911A855040}" type="datetimeFigureOut">
              <a:rPr lang="en-SG" smtClean="0"/>
              <a:t>27/5/2019</a:t>
            </a:fld>
            <a:endParaRPr lang="en-SG"/>
          </a:p>
        </p:txBody>
      </p:sp>
      <p:sp>
        <p:nvSpPr>
          <p:cNvPr id="5" name="Footer Placeholder 4">
            <a:extLst>
              <a:ext uri="{FF2B5EF4-FFF2-40B4-BE49-F238E27FC236}">
                <a16:creationId xmlns:a16="http://schemas.microsoft.com/office/drawing/2014/main" id="{A96C7564-DDC1-4418-8BD7-19D7672B1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24D18C5-62D6-4067-91D1-9B52089E2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C109E-63DD-498E-95F1-DB6F415DD298}" type="slidenum">
              <a:rPr lang="en-SG" smtClean="0"/>
              <a:t>‹#›</a:t>
            </a:fld>
            <a:endParaRPr lang="en-SG"/>
          </a:p>
        </p:txBody>
      </p:sp>
    </p:spTree>
    <p:extLst>
      <p:ext uri="{BB962C8B-B14F-4D97-AF65-F5344CB8AC3E}">
        <p14:creationId xmlns:p14="http://schemas.microsoft.com/office/powerpoint/2010/main" val="1221058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7984B0-90D7-4038-8D9E-41D6397B6905}"/>
              </a:ext>
            </a:extLst>
          </p:cNvPr>
          <p:cNvSpPr>
            <a:spLocks noGrp="1"/>
          </p:cNvSpPr>
          <p:nvPr>
            <p:ph type="subTitle" idx="1"/>
          </p:nvPr>
        </p:nvSpPr>
        <p:spPr>
          <a:xfrm>
            <a:off x="1524000" y="5627254"/>
            <a:ext cx="9144000" cy="636386"/>
          </a:xfrm>
        </p:spPr>
        <p:txBody>
          <a:bodyPr>
            <a:normAutofit/>
          </a:bodyPr>
          <a:lstStyle/>
          <a:p>
            <a:r>
              <a:rPr lang="en-SG" sz="3600" b="1" dirty="0"/>
              <a:t>Predicting Employee Turnover</a:t>
            </a:r>
          </a:p>
        </p:txBody>
      </p:sp>
      <p:pic>
        <p:nvPicPr>
          <p:cNvPr id="7" name="Picture 6">
            <a:extLst>
              <a:ext uri="{FF2B5EF4-FFF2-40B4-BE49-F238E27FC236}">
                <a16:creationId xmlns:a16="http://schemas.microsoft.com/office/drawing/2014/main" id="{3285B29B-A10B-4487-8FD4-9EFF832EC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24" y="1001856"/>
            <a:ext cx="7711786" cy="4286250"/>
          </a:xfrm>
          <a:prstGeom prst="rect">
            <a:avLst/>
          </a:prstGeom>
        </p:spPr>
      </p:pic>
    </p:spTree>
    <p:extLst>
      <p:ext uri="{BB962C8B-B14F-4D97-AF65-F5344CB8AC3E}">
        <p14:creationId xmlns:p14="http://schemas.microsoft.com/office/powerpoint/2010/main" val="376597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Satisfaction Level</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1E1E662C-B2C4-48A2-9D67-CC1C2DA98FBF}"/>
              </a:ext>
            </a:extLst>
          </p:cNvPr>
          <p:cNvPicPr>
            <a:picLocks noGrp="1" noChangeAspect="1"/>
          </p:cNvPicPr>
          <p:nvPr>
            <p:ph idx="1"/>
          </p:nvPr>
        </p:nvPicPr>
        <p:blipFill>
          <a:blip r:embed="rId3"/>
          <a:stretch>
            <a:fillRect/>
          </a:stretch>
        </p:blipFill>
        <p:spPr>
          <a:xfrm>
            <a:off x="838200" y="1690688"/>
            <a:ext cx="9112225" cy="4408898"/>
          </a:xfrm>
          <a:prstGeom prst="rect">
            <a:avLst/>
          </a:prstGeom>
        </p:spPr>
      </p:pic>
    </p:spTree>
    <p:extLst>
      <p:ext uri="{BB962C8B-B14F-4D97-AF65-F5344CB8AC3E}">
        <p14:creationId xmlns:p14="http://schemas.microsoft.com/office/powerpoint/2010/main" val="179294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Promotion last 5 years</a:t>
            </a:r>
          </a:p>
        </p:txBody>
      </p:sp>
      <p:pic>
        <p:nvPicPr>
          <p:cNvPr id="4" name="Content Placeholder 3">
            <a:extLst>
              <a:ext uri="{FF2B5EF4-FFF2-40B4-BE49-F238E27FC236}">
                <a16:creationId xmlns:a16="http://schemas.microsoft.com/office/drawing/2014/main" id="{E66E71A3-F99F-4D50-9B55-422773E1FE58}"/>
              </a:ext>
            </a:extLst>
          </p:cNvPr>
          <p:cNvPicPr>
            <a:picLocks noGrp="1" noChangeAspect="1"/>
          </p:cNvPicPr>
          <p:nvPr>
            <p:ph idx="1"/>
          </p:nvPr>
        </p:nvPicPr>
        <p:blipFill>
          <a:blip r:embed="rId3"/>
          <a:stretch>
            <a:fillRect/>
          </a:stretch>
        </p:blipFill>
        <p:spPr>
          <a:xfrm>
            <a:off x="838200" y="1698182"/>
            <a:ext cx="5887402" cy="3461635"/>
          </a:xfrm>
          <a:prstGeom prst="rect">
            <a:avLst/>
          </a:prstGeom>
        </p:spPr>
      </p:pic>
    </p:spTree>
    <p:extLst>
      <p:ext uri="{BB962C8B-B14F-4D97-AF65-F5344CB8AC3E}">
        <p14:creationId xmlns:p14="http://schemas.microsoft.com/office/powerpoint/2010/main" val="303151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Employees Left Feature </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996E785F-EAB0-4114-B4C5-674B8D28F003}"/>
              </a:ext>
            </a:extLst>
          </p:cNvPr>
          <p:cNvPicPr>
            <a:picLocks noGrp="1" noChangeAspect="1"/>
          </p:cNvPicPr>
          <p:nvPr>
            <p:ph idx="1"/>
          </p:nvPr>
        </p:nvPicPr>
        <p:blipFill>
          <a:blip r:embed="rId3"/>
          <a:stretch>
            <a:fillRect/>
          </a:stretch>
        </p:blipFill>
        <p:spPr>
          <a:xfrm>
            <a:off x="838200" y="2047100"/>
            <a:ext cx="5467350" cy="3714750"/>
          </a:xfrm>
          <a:prstGeom prst="rect">
            <a:avLst/>
          </a:prstGeom>
        </p:spPr>
      </p:pic>
    </p:spTree>
    <p:extLst>
      <p:ext uri="{BB962C8B-B14F-4D97-AF65-F5344CB8AC3E}">
        <p14:creationId xmlns:p14="http://schemas.microsoft.com/office/powerpoint/2010/main" val="36685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a:t>
            </a: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p:txBody>
          <a:bodyPr>
            <a:normAutofit/>
          </a:bodyPr>
          <a:lstStyle/>
          <a:p>
            <a:r>
              <a:rPr lang="en-SG" sz="2400" dirty="0">
                <a:latin typeface="Calibri" panose="020F0502020204030204" pitchFamily="34" charset="0"/>
                <a:cs typeface="Calibri" panose="020F0502020204030204" pitchFamily="34" charset="0"/>
              </a:rPr>
              <a:t>Imbalanced Dataset</a:t>
            </a:r>
          </a:p>
          <a:p>
            <a:r>
              <a:rPr lang="en-SG" sz="2400" dirty="0">
                <a:latin typeface="Calibri" panose="020F0502020204030204" pitchFamily="34" charset="0"/>
                <a:cs typeface="Calibri" panose="020F0502020204030204" pitchFamily="34" charset="0"/>
              </a:rPr>
              <a:t>Up-sample the minority Class</a:t>
            </a:r>
          </a:p>
        </p:txBody>
      </p:sp>
      <p:pic>
        <p:nvPicPr>
          <p:cNvPr id="4" name="Picture 3">
            <a:extLst>
              <a:ext uri="{FF2B5EF4-FFF2-40B4-BE49-F238E27FC236}">
                <a16:creationId xmlns:a16="http://schemas.microsoft.com/office/drawing/2014/main" id="{CFEAD950-090A-4691-820C-2EB958449B41}"/>
              </a:ext>
            </a:extLst>
          </p:cNvPr>
          <p:cNvPicPr>
            <a:picLocks noChangeAspect="1"/>
          </p:cNvPicPr>
          <p:nvPr/>
        </p:nvPicPr>
        <p:blipFill>
          <a:blip r:embed="rId3"/>
          <a:stretch>
            <a:fillRect/>
          </a:stretch>
        </p:blipFill>
        <p:spPr>
          <a:xfrm>
            <a:off x="5497830" y="1825625"/>
            <a:ext cx="5524500" cy="3752850"/>
          </a:xfrm>
          <a:prstGeom prst="rect">
            <a:avLst/>
          </a:prstGeom>
        </p:spPr>
      </p:pic>
    </p:spTree>
    <p:extLst>
      <p:ext uri="{BB962C8B-B14F-4D97-AF65-F5344CB8AC3E}">
        <p14:creationId xmlns:p14="http://schemas.microsoft.com/office/powerpoint/2010/main" val="65202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latin typeface="Calibri" panose="020F0502020204030204" pitchFamily="34" charset="0"/>
                <a:cs typeface="Calibri" panose="020F0502020204030204" pitchFamily="34" charset="0"/>
              </a:rPr>
              <a:t>Methodology</a:t>
            </a:r>
          </a:p>
        </p:txBody>
      </p:sp>
      <p:sp>
        <p:nvSpPr>
          <p:cNvPr id="5" name="Content Placeholder 4">
            <a:extLst>
              <a:ext uri="{FF2B5EF4-FFF2-40B4-BE49-F238E27FC236}">
                <a16:creationId xmlns:a16="http://schemas.microsoft.com/office/drawing/2014/main" id="{0D665F14-177A-405A-94CB-987389995091}"/>
              </a:ext>
            </a:extLst>
          </p:cNvPr>
          <p:cNvSpPr>
            <a:spLocks noGrp="1"/>
          </p:cNvSpPr>
          <p:nvPr>
            <p:ph idx="1"/>
          </p:nvPr>
        </p:nvSpPr>
        <p:spPr/>
        <p:txBody>
          <a:bodyPr>
            <a:normAutofit/>
          </a:bodyPr>
          <a:lstStyle/>
          <a:p>
            <a:pPr marL="0" indent="0">
              <a:buNone/>
            </a:pPr>
            <a:r>
              <a:rPr lang="en-SG" sz="2400" dirty="0"/>
              <a:t>1</a:t>
            </a:r>
            <a:r>
              <a:rPr lang="en-SG" sz="2400" noProof="1"/>
              <a:t>. Build a pipeline using make_pipeline command</a:t>
            </a:r>
          </a:p>
          <a:p>
            <a:pPr marL="0" indent="0">
              <a:buNone/>
            </a:pPr>
            <a:r>
              <a:rPr lang="en-SG" sz="2400" noProof="1"/>
              <a:t>   a. Standardize Data </a:t>
            </a:r>
          </a:p>
          <a:p>
            <a:pPr marL="0" indent="0">
              <a:buNone/>
            </a:pPr>
            <a:r>
              <a:rPr lang="en-SG" sz="2400" noProof="1"/>
              <a:t>   b. Create classifier we want to use to fit model</a:t>
            </a:r>
          </a:p>
          <a:p>
            <a:pPr marL="0" indent="0">
              <a:buNone/>
            </a:pPr>
            <a:r>
              <a:rPr lang="en-SG" sz="2400" noProof="1"/>
              <a:t>2. Use GridSearchCV to tune hyperparameters using 10-folds cross validations. </a:t>
            </a:r>
          </a:p>
          <a:p>
            <a:pPr marL="0" indent="0">
              <a:buNone/>
            </a:pPr>
            <a:r>
              <a:rPr lang="en-SG" sz="2400" noProof="1"/>
              <a:t>3. Fit Model using training data</a:t>
            </a:r>
          </a:p>
          <a:p>
            <a:pPr marL="0" indent="0">
              <a:buNone/>
            </a:pPr>
            <a:r>
              <a:rPr lang="en-SG" sz="2400" noProof="1"/>
              <a:t>4. Plot confusion matrix and ROC curve for best estimator using test data.</a:t>
            </a:r>
          </a:p>
        </p:txBody>
      </p:sp>
    </p:spTree>
    <p:extLst>
      <p:ext uri="{BB962C8B-B14F-4D97-AF65-F5344CB8AC3E}">
        <p14:creationId xmlns:p14="http://schemas.microsoft.com/office/powerpoint/2010/main" val="116252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rPr>
              <a:t>Random Forest</a:t>
            </a:r>
          </a:p>
        </p:txBody>
      </p:sp>
      <p:pic>
        <p:nvPicPr>
          <p:cNvPr id="4" name="Content Placeholder 3">
            <a:extLst>
              <a:ext uri="{FF2B5EF4-FFF2-40B4-BE49-F238E27FC236}">
                <a16:creationId xmlns:a16="http://schemas.microsoft.com/office/drawing/2014/main" id="{75E9FBC1-919C-4794-9654-341091DF082C}"/>
              </a:ext>
            </a:extLst>
          </p:cNvPr>
          <p:cNvPicPr>
            <a:picLocks noGrp="1" noChangeAspect="1"/>
          </p:cNvPicPr>
          <p:nvPr>
            <p:ph idx="1"/>
          </p:nvPr>
        </p:nvPicPr>
        <p:blipFill>
          <a:blip r:embed="rId3"/>
          <a:stretch>
            <a:fillRect/>
          </a:stretch>
        </p:blipFill>
        <p:spPr>
          <a:xfrm>
            <a:off x="838200" y="1926877"/>
            <a:ext cx="10515600" cy="4148834"/>
          </a:xfrm>
          <a:prstGeom prst="rect">
            <a:avLst/>
          </a:prstGeom>
        </p:spPr>
      </p:pic>
    </p:spTree>
    <p:extLst>
      <p:ext uri="{BB962C8B-B14F-4D97-AF65-F5344CB8AC3E}">
        <p14:creationId xmlns:p14="http://schemas.microsoft.com/office/powerpoint/2010/main" val="2154879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rPr>
              <a:t>Gradient Boosting Trees</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D11B0DD9-EDCB-4927-8CA3-5D0CF5F26D66}"/>
              </a:ext>
            </a:extLst>
          </p:cNvPr>
          <p:cNvPicPr>
            <a:picLocks noGrp="1" noChangeAspect="1"/>
          </p:cNvPicPr>
          <p:nvPr>
            <p:ph idx="1"/>
          </p:nvPr>
        </p:nvPicPr>
        <p:blipFill>
          <a:blip r:embed="rId3"/>
          <a:stretch>
            <a:fillRect/>
          </a:stretch>
        </p:blipFill>
        <p:spPr>
          <a:xfrm>
            <a:off x="838200" y="1956349"/>
            <a:ext cx="10515600" cy="4089889"/>
          </a:xfrm>
          <a:prstGeom prst="rect">
            <a:avLst/>
          </a:prstGeom>
        </p:spPr>
      </p:pic>
    </p:spTree>
    <p:extLst>
      <p:ext uri="{BB962C8B-B14F-4D97-AF65-F5344CB8AC3E}">
        <p14:creationId xmlns:p14="http://schemas.microsoft.com/office/powerpoint/2010/main" val="203404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rPr>
              <a:t>K-Nearest </a:t>
            </a:r>
            <a:r>
              <a:rPr lang="en-SG" b="1" dirty="0" err="1">
                <a:solidFill>
                  <a:srgbClr val="0070C0"/>
                </a:solidFill>
              </a:rPr>
              <a:t>Neighbors</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F512DF47-7D2F-4726-9846-26DB1FDE1197}"/>
              </a:ext>
            </a:extLst>
          </p:cNvPr>
          <p:cNvPicPr>
            <a:picLocks noGrp="1" noChangeAspect="1"/>
          </p:cNvPicPr>
          <p:nvPr>
            <p:ph idx="1"/>
          </p:nvPr>
        </p:nvPicPr>
        <p:blipFill>
          <a:blip r:embed="rId3"/>
          <a:stretch>
            <a:fillRect/>
          </a:stretch>
        </p:blipFill>
        <p:spPr>
          <a:xfrm>
            <a:off x="838200" y="1930436"/>
            <a:ext cx="10515600" cy="4141716"/>
          </a:xfrm>
          <a:prstGeom prst="rect">
            <a:avLst/>
          </a:prstGeom>
        </p:spPr>
      </p:pic>
    </p:spTree>
    <p:extLst>
      <p:ext uri="{BB962C8B-B14F-4D97-AF65-F5344CB8AC3E}">
        <p14:creationId xmlns:p14="http://schemas.microsoft.com/office/powerpoint/2010/main" val="4075600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rPr>
              <a:t>Logistic Regression</a:t>
            </a:r>
            <a:r>
              <a:rPr lang="en-SG" b="1" dirty="0">
                <a:solidFill>
                  <a:srgbClr val="0070C0"/>
                </a:solidFill>
                <a:latin typeface="Arial Black" panose="020B0A04020102020204" pitchFamily="34" charset="0"/>
              </a:rPr>
              <a:t> </a:t>
            </a:r>
          </a:p>
        </p:txBody>
      </p:sp>
      <p:pic>
        <p:nvPicPr>
          <p:cNvPr id="4" name="Content Placeholder 3">
            <a:extLst>
              <a:ext uri="{FF2B5EF4-FFF2-40B4-BE49-F238E27FC236}">
                <a16:creationId xmlns:a16="http://schemas.microsoft.com/office/drawing/2014/main" id="{FE6DE49C-4664-449B-BCBC-7CFB101C2E86}"/>
              </a:ext>
            </a:extLst>
          </p:cNvPr>
          <p:cNvPicPr>
            <a:picLocks noGrp="1" noChangeAspect="1"/>
          </p:cNvPicPr>
          <p:nvPr>
            <p:ph idx="1"/>
          </p:nvPr>
        </p:nvPicPr>
        <p:blipFill>
          <a:blip r:embed="rId3"/>
          <a:stretch>
            <a:fillRect/>
          </a:stretch>
        </p:blipFill>
        <p:spPr>
          <a:xfrm>
            <a:off x="838200" y="1892947"/>
            <a:ext cx="10515600" cy="4216694"/>
          </a:xfrm>
          <a:prstGeom prst="rect">
            <a:avLst/>
          </a:prstGeom>
        </p:spPr>
      </p:pic>
    </p:spTree>
    <p:extLst>
      <p:ext uri="{BB962C8B-B14F-4D97-AF65-F5344CB8AC3E}">
        <p14:creationId xmlns:p14="http://schemas.microsoft.com/office/powerpoint/2010/main" val="4188804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rPr>
              <a:t>Support Vector Machine (SVM)</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9B3D24B4-42E6-4996-9B41-87E8439D4861}"/>
              </a:ext>
            </a:extLst>
          </p:cNvPr>
          <p:cNvPicPr>
            <a:picLocks noGrp="1" noChangeAspect="1"/>
          </p:cNvPicPr>
          <p:nvPr>
            <p:ph idx="1"/>
          </p:nvPr>
        </p:nvPicPr>
        <p:blipFill>
          <a:blip r:embed="rId2"/>
          <a:stretch>
            <a:fillRect/>
          </a:stretch>
        </p:blipFill>
        <p:spPr>
          <a:xfrm>
            <a:off x="838200" y="1950838"/>
            <a:ext cx="10515600" cy="4100911"/>
          </a:xfrm>
          <a:prstGeom prst="rect">
            <a:avLst/>
          </a:prstGeom>
        </p:spPr>
      </p:pic>
    </p:spTree>
    <p:extLst>
      <p:ext uri="{BB962C8B-B14F-4D97-AF65-F5344CB8AC3E}">
        <p14:creationId xmlns:p14="http://schemas.microsoft.com/office/powerpoint/2010/main" val="204140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sz="4800" b="1" dirty="0">
                <a:solidFill>
                  <a:srgbClr val="0070C0"/>
                </a:solidFill>
                <a:latin typeface="Arial Black" panose="020B0A04020102020204" pitchFamily="34" charset="0"/>
                <a:ea typeface="Tahoma" panose="020B0604030504040204" pitchFamily="34" charset="0"/>
                <a:cs typeface="Tahoma" panose="020B0604030504040204" pitchFamily="34" charset="0"/>
              </a:rPr>
              <a:t>Introduction</a:t>
            </a:r>
            <a:endParaRPr lang="en-SG" b="1" dirty="0">
              <a:solidFill>
                <a:srgbClr val="0070C0"/>
              </a:solidFill>
              <a:latin typeface="Arial Black" panose="020B0A0402010202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p:txBody>
          <a:bodyPr>
            <a:normAutofit/>
          </a:bodyPr>
          <a:lstStyle/>
          <a:p>
            <a:r>
              <a:rPr lang="en-SG" sz="2400" dirty="0">
                <a:latin typeface="Calibri" panose="020F0502020204030204" pitchFamily="34" charset="0"/>
                <a:cs typeface="Calibri" panose="020F0502020204030204" pitchFamily="34" charset="0"/>
              </a:rPr>
              <a:t>Employee Turnover (definition)</a:t>
            </a:r>
          </a:p>
          <a:p>
            <a:endParaRPr lang="en-SG" sz="2400" dirty="0">
              <a:latin typeface="Calibri" panose="020F0502020204030204" pitchFamily="34" charset="0"/>
              <a:cs typeface="Calibri" panose="020F0502020204030204" pitchFamily="34" charset="0"/>
            </a:endParaRPr>
          </a:p>
          <a:p>
            <a:r>
              <a:rPr lang="en-SG" sz="2400" dirty="0">
                <a:latin typeface="Calibri" panose="020F0502020204030204" pitchFamily="34" charset="0"/>
                <a:cs typeface="Calibri" panose="020F0502020204030204" pitchFamily="34" charset="0"/>
              </a:rPr>
              <a:t>Cost of Turnover</a:t>
            </a:r>
          </a:p>
          <a:p>
            <a:endParaRPr lang="en-SG" sz="24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BE6261D-095B-417D-A262-E21D2A29C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607" y="1825625"/>
            <a:ext cx="5469194" cy="3970634"/>
          </a:xfrm>
          <a:prstGeom prst="rect">
            <a:avLst/>
          </a:prstGeom>
        </p:spPr>
      </p:pic>
    </p:spTree>
    <p:extLst>
      <p:ext uri="{BB962C8B-B14F-4D97-AF65-F5344CB8AC3E}">
        <p14:creationId xmlns:p14="http://schemas.microsoft.com/office/powerpoint/2010/main" val="169278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Evaluate Model Results</a:t>
            </a:r>
          </a:p>
        </p:txBody>
      </p:sp>
      <p:graphicFrame>
        <p:nvGraphicFramePr>
          <p:cNvPr id="4" name="Content Placeholder 3">
            <a:extLst>
              <a:ext uri="{FF2B5EF4-FFF2-40B4-BE49-F238E27FC236}">
                <a16:creationId xmlns:a16="http://schemas.microsoft.com/office/drawing/2014/main" id="{7042CA59-89CE-4414-8957-0EAAC4A7BF76}"/>
              </a:ext>
            </a:extLst>
          </p:cNvPr>
          <p:cNvGraphicFramePr>
            <a:graphicFrameLocks noGrp="1"/>
          </p:cNvGraphicFramePr>
          <p:nvPr>
            <p:ph idx="1"/>
            <p:extLst>
              <p:ext uri="{D42A27DB-BD31-4B8C-83A1-F6EECF244321}">
                <p14:modId xmlns:p14="http://schemas.microsoft.com/office/powerpoint/2010/main" val="1383379224"/>
              </p:ext>
            </p:extLst>
          </p:nvPr>
        </p:nvGraphicFramePr>
        <p:xfrm>
          <a:off x="7726680" y="1386841"/>
          <a:ext cx="3916680" cy="3380360"/>
        </p:xfrm>
        <a:graphic>
          <a:graphicData uri="http://schemas.openxmlformats.org/drawingml/2006/table">
            <a:tbl>
              <a:tblPr firstRow="1" bandRow="1">
                <a:tableStyleId>{5C22544A-7EE6-4342-B048-85BDC9FD1C3A}</a:tableStyleId>
              </a:tblPr>
              <a:tblGrid>
                <a:gridCol w="1356360">
                  <a:extLst>
                    <a:ext uri="{9D8B030D-6E8A-4147-A177-3AD203B41FA5}">
                      <a16:colId xmlns:a16="http://schemas.microsoft.com/office/drawing/2014/main" val="1043591244"/>
                    </a:ext>
                  </a:extLst>
                </a:gridCol>
                <a:gridCol w="1234440">
                  <a:extLst>
                    <a:ext uri="{9D8B030D-6E8A-4147-A177-3AD203B41FA5}">
                      <a16:colId xmlns:a16="http://schemas.microsoft.com/office/drawing/2014/main" val="3766463325"/>
                    </a:ext>
                  </a:extLst>
                </a:gridCol>
                <a:gridCol w="1325880">
                  <a:extLst>
                    <a:ext uri="{9D8B030D-6E8A-4147-A177-3AD203B41FA5}">
                      <a16:colId xmlns:a16="http://schemas.microsoft.com/office/drawing/2014/main" val="1520243142"/>
                    </a:ext>
                  </a:extLst>
                </a:gridCol>
              </a:tblGrid>
              <a:tr h="558324">
                <a:tc>
                  <a:txBody>
                    <a:bodyPr/>
                    <a:lstStyle/>
                    <a:p>
                      <a:pPr algn="ctr"/>
                      <a:r>
                        <a:rPr lang="en-SG" dirty="0"/>
                        <a:t>Model</a:t>
                      </a:r>
                    </a:p>
                  </a:txBody>
                  <a:tcPr/>
                </a:tc>
                <a:tc>
                  <a:txBody>
                    <a:bodyPr/>
                    <a:lstStyle/>
                    <a:p>
                      <a:pPr algn="ctr"/>
                      <a:r>
                        <a:rPr lang="en-SG" dirty="0"/>
                        <a:t>Accuracy </a:t>
                      </a:r>
                    </a:p>
                    <a:p>
                      <a:pPr algn="ctr"/>
                      <a:r>
                        <a:rPr lang="en-SG" dirty="0"/>
                        <a:t>Rate</a:t>
                      </a:r>
                    </a:p>
                  </a:txBody>
                  <a:tcPr/>
                </a:tc>
                <a:tc>
                  <a:txBody>
                    <a:bodyPr/>
                    <a:lstStyle/>
                    <a:p>
                      <a:pPr algn="ctr"/>
                      <a:r>
                        <a:rPr lang="en-SG" dirty="0"/>
                        <a:t>F1-score</a:t>
                      </a:r>
                    </a:p>
                  </a:txBody>
                  <a:tcPr/>
                </a:tc>
                <a:extLst>
                  <a:ext uri="{0D108BD9-81ED-4DB2-BD59-A6C34878D82A}">
                    <a16:rowId xmlns:a16="http://schemas.microsoft.com/office/drawing/2014/main" val="76321130"/>
                  </a:ext>
                </a:extLst>
              </a:tr>
              <a:tr h="410020">
                <a:tc>
                  <a:txBody>
                    <a:bodyPr/>
                    <a:lstStyle/>
                    <a:p>
                      <a:r>
                        <a:rPr lang="en-SG" dirty="0"/>
                        <a:t>Random </a:t>
                      </a:r>
                    </a:p>
                    <a:p>
                      <a:r>
                        <a:rPr lang="en-SG" dirty="0"/>
                        <a:t>Forest</a:t>
                      </a:r>
                    </a:p>
                  </a:txBody>
                  <a:tcPr/>
                </a:tc>
                <a:tc>
                  <a:txBody>
                    <a:bodyPr/>
                    <a:lstStyle/>
                    <a:p>
                      <a:pPr algn="ctr"/>
                      <a:r>
                        <a:rPr lang="en-SG" dirty="0"/>
                        <a:t>99.27%</a:t>
                      </a:r>
                    </a:p>
                  </a:txBody>
                  <a:tcPr/>
                </a:tc>
                <a:tc>
                  <a:txBody>
                    <a:bodyPr/>
                    <a:lstStyle/>
                    <a:p>
                      <a:pPr algn="ctr"/>
                      <a:r>
                        <a:rPr lang="en-SG" dirty="0"/>
                        <a:t>98.44%</a:t>
                      </a:r>
                    </a:p>
                  </a:txBody>
                  <a:tcPr/>
                </a:tc>
                <a:extLst>
                  <a:ext uri="{0D108BD9-81ED-4DB2-BD59-A6C34878D82A}">
                    <a16:rowId xmlns:a16="http://schemas.microsoft.com/office/drawing/2014/main" val="1058157281"/>
                  </a:ext>
                </a:extLst>
              </a:tr>
              <a:tr h="410020">
                <a:tc>
                  <a:txBody>
                    <a:bodyPr/>
                    <a:lstStyle/>
                    <a:p>
                      <a:r>
                        <a:rPr lang="en-SG" dirty="0"/>
                        <a:t>Linear Regression</a:t>
                      </a:r>
                    </a:p>
                  </a:txBody>
                  <a:tcPr/>
                </a:tc>
                <a:tc>
                  <a:txBody>
                    <a:bodyPr/>
                    <a:lstStyle/>
                    <a:p>
                      <a:pPr algn="ctr"/>
                      <a:r>
                        <a:rPr lang="en-SG" dirty="0"/>
                        <a:t>76.33%</a:t>
                      </a:r>
                    </a:p>
                  </a:txBody>
                  <a:tcPr/>
                </a:tc>
                <a:tc>
                  <a:txBody>
                    <a:bodyPr/>
                    <a:lstStyle/>
                    <a:p>
                      <a:pPr algn="ctr"/>
                      <a:r>
                        <a:rPr lang="en-SG" dirty="0"/>
                        <a:t>61.29%</a:t>
                      </a:r>
                    </a:p>
                  </a:txBody>
                  <a:tcPr/>
                </a:tc>
                <a:extLst>
                  <a:ext uri="{0D108BD9-81ED-4DB2-BD59-A6C34878D82A}">
                    <a16:rowId xmlns:a16="http://schemas.microsoft.com/office/drawing/2014/main" val="3030934928"/>
                  </a:ext>
                </a:extLst>
              </a:tr>
              <a:tr h="410020">
                <a:tc>
                  <a:txBody>
                    <a:bodyPr/>
                    <a:lstStyle/>
                    <a:p>
                      <a:r>
                        <a:rPr lang="en-SG" dirty="0"/>
                        <a:t>SVM</a:t>
                      </a:r>
                    </a:p>
                  </a:txBody>
                  <a:tcPr/>
                </a:tc>
                <a:tc>
                  <a:txBody>
                    <a:bodyPr/>
                    <a:lstStyle/>
                    <a:p>
                      <a:pPr algn="ctr"/>
                      <a:r>
                        <a:rPr lang="en-SG" dirty="0"/>
                        <a:t>95.90%</a:t>
                      </a:r>
                    </a:p>
                  </a:txBody>
                  <a:tcPr/>
                </a:tc>
                <a:tc>
                  <a:txBody>
                    <a:bodyPr/>
                    <a:lstStyle/>
                    <a:p>
                      <a:pPr algn="ctr"/>
                      <a:r>
                        <a:rPr lang="en-SG" dirty="0"/>
                        <a:t>91.69%</a:t>
                      </a:r>
                    </a:p>
                  </a:txBody>
                  <a:tcPr/>
                </a:tc>
                <a:extLst>
                  <a:ext uri="{0D108BD9-81ED-4DB2-BD59-A6C34878D82A}">
                    <a16:rowId xmlns:a16="http://schemas.microsoft.com/office/drawing/2014/main" val="2433887283"/>
                  </a:ext>
                </a:extLst>
              </a:tr>
              <a:tr h="410020">
                <a:tc>
                  <a:txBody>
                    <a:bodyPr/>
                    <a:lstStyle/>
                    <a:p>
                      <a:r>
                        <a:rPr lang="en-SG" dirty="0"/>
                        <a:t>Grad Boost Trees</a:t>
                      </a:r>
                    </a:p>
                  </a:txBody>
                  <a:tcPr/>
                </a:tc>
                <a:tc>
                  <a:txBody>
                    <a:bodyPr/>
                    <a:lstStyle/>
                    <a:p>
                      <a:pPr algn="ctr"/>
                      <a:r>
                        <a:rPr lang="en-SG" dirty="0"/>
                        <a:t>97.97%</a:t>
                      </a:r>
                    </a:p>
                  </a:txBody>
                  <a:tcPr/>
                </a:tc>
                <a:tc>
                  <a:txBody>
                    <a:bodyPr/>
                    <a:lstStyle/>
                    <a:p>
                      <a:pPr algn="ctr"/>
                      <a:r>
                        <a:rPr lang="en-SG" dirty="0"/>
                        <a:t>95.74%</a:t>
                      </a:r>
                    </a:p>
                  </a:txBody>
                  <a:tcPr/>
                </a:tc>
                <a:extLst>
                  <a:ext uri="{0D108BD9-81ED-4DB2-BD59-A6C34878D82A}">
                    <a16:rowId xmlns:a16="http://schemas.microsoft.com/office/drawing/2014/main" val="2495897411"/>
                  </a:ext>
                </a:extLst>
              </a:tr>
              <a:tr h="410020">
                <a:tc>
                  <a:txBody>
                    <a:bodyPr/>
                    <a:lstStyle/>
                    <a:p>
                      <a:r>
                        <a:rPr lang="en-SG" dirty="0"/>
                        <a:t>KNN</a:t>
                      </a:r>
                    </a:p>
                  </a:txBody>
                  <a:tcPr/>
                </a:tc>
                <a:tc>
                  <a:txBody>
                    <a:bodyPr/>
                    <a:lstStyle/>
                    <a:p>
                      <a:pPr algn="ctr"/>
                      <a:r>
                        <a:rPr lang="en-SG" dirty="0"/>
                        <a:t>97.23%</a:t>
                      </a:r>
                    </a:p>
                  </a:txBody>
                  <a:tcPr/>
                </a:tc>
                <a:tc>
                  <a:txBody>
                    <a:bodyPr/>
                    <a:lstStyle/>
                    <a:p>
                      <a:pPr algn="ctr"/>
                      <a:r>
                        <a:rPr lang="en-SG" dirty="0"/>
                        <a:t>94.33%</a:t>
                      </a:r>
                    </a:p>
                  </a:txBody>
                  <a:tcPr/>
                </a:tc>
                <a:extLst>
                  <a:ext uri="{0D108BD9-81ED-4DB2-BD59-A6C34878D82A}">
                    <a16:rowId xmlns:a16="http://schemas.microsoft.com/office/drawing/2014/main" val="335001942"/>
                  </a:ext>
                </a:extLst>
              </a:tr>
            </a:tbl>
          </a:graphicData>
        </a:graphic>
      </p:graphicFrame>
      <p:pic>
        <p:nvPicPr>
          <p:cNvPr id="5" name="Picture 4">
            <a:extLst>
              <a:ext uri="{FF2B5EF4-FFF2-40B4-BE49-F238E27FC236}">
                <a16:creationId xmlns:a16="http://schemas.microsoft.com/office/drawing/2014/main" id="{6816B5B0-398E-4FE0-A841-D1E1024E486E}"/>
              </a:ext>
            </a:extLst>
          </p:cNvPr>
          <p:cNvPicPr>
            <a:picLocks noChangeAspect="1"/>
          </p:cNvPicPr>
          <p:nvPr/>
        </p:nvPicPr>
        <p:blipFill>
          <a:blip r:embed="rId3"/>
          <a:stretch>
            <a:fillRect/>
          </a:stretch>
        </p:blipFill>
        <p:spPr>
          <a:xfrm>
            <a:off x="728260" y="1386841"/>
            <a:ext cx="6616327" cy="4404360"/>
          </a:xfrm>
          <a:prstGeom prst="rect">
            <a:avLst/>
          </a:prstGeom>
        </p:spPr>
      </p:pic>
      <p:sp>
        <p:nvSpPr>
          <p:cNvPr id="6" name="TextBox 5">
            <a:extLst>
              <a:ext uri="{FF2B5EF4-FFF2-40B4-BE49-F238E27FC236}">
                <a16:creationId xmlns:a16="http://schemas.microsoft.com/office/drawing/2014/main" id="{85B9B865-8DE1-4973-8069-7BADF55982F3}"/>
              </a:ext>
            </a:extLst>
          </p:cNvPr>
          <p:cNvSpPr txBox="1"/>
          <p:nvPr/>
        </p:nvSpPr>
        <p:spPr>
          <a:xfrm>
            <a:off x="7726681" y="5088367"/>
            <a:ext cx="3916680" cy="646331"/>
          </a:xfrm>
          <a:prstGeom prst="rect">
            <a:avLst/>
          </a:prstGeom>
          <a:noFill/>
        </p:spPr>
        <p:txBody>
          <a:bodyPr wrap="square" rtlCol="0">
            <a:spAutoFit/>
          </a:bodyPr>
          <a:lstStyle/>
          <a:p>
            <a:r>
              <a:rPr lang="en-SG" b="1" dirty="0"/>
              <a:t>GBT</a:t>
            </a:r>
            <a:r>
              <a:rPr lang="en-SG" dirty="0"/>
              <a:t> has best AUC Score followed by RF.</a:t>
            </a:r>
          </a:p>
          <a:p>
            <a:r>
              <a:rPr lang="en-SG" b="1" dirty="0"/>
              <a:t>RF</a:t>
            </a:r>
            <a:r>
              <a:rPr lang="en-SG" dirty="0"/>
              <a:t> has Best F1-score &amp; Accuracy Rate</a:t>
            </a:r>
          </a:p>
        </p:txBody>
      </p:sp>
      <p:cxnSp>
        <p:nvCxnSpPr>
          <p:cNvPr id="8" name="Straight Arrow Connector 7">
            <a:extLst>
              <a:ext uri="{FF2B5EF4-FFF2-40B4-BE49-F238E27FC236}">
                <a16:creationId xmlns:a16="http://schemas.microsoft.com/office/drawing/2014/main" id="{DD374986-5010-468A-A816-02B65B82C5DF}"/>
              </a:ext>
            </a:extLst>
          </p:cNvPr>
          <p:cNvCxnSpPr>
            <a:cxnSpLocks/>
          </p:cNvCxnSpPr>
          <p:nvPr/>
        </p:nvCxnSpPr>
        <p:spPr>
          <a:xfrm flipH="1" flipV="1">
            <a:off x="7153835" y="5088367"/>
            <a:ext cx="673600" cy="22591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11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Feature Importance</a:t>
            </a:r>
          </a:p>
        </p:txBody>
      </p:sp>
      <p:pic>
        <p:nvPicPr>
          <p:cNvPr id="4" name="Content Placeholder 3">
            <a:extLst>
              <a:ext uri="{FF2B5EF4-FFF2-40B4-BE49-F238E27FC236}">
                <a16:creationId xmlns:a16="http://schemas.microsoft.com/office/drawing/2014/main" id="{9826E5D7-2DE0-4214-A3D3-06A22B5607ED}"/>
              </a:ext>
            </a:extLst>
          </p:cNvPr>
          <p:cNvPicPr>
            <a:picLocks noGrp="1" noChangeAspect="1"/>
          </p:cNvPicPr>
          <p:nvPr>
            <p:ph idx="1"/>
          </p:nvPr>
        </p:nvPicPr>
        <p:blipFill>
          <a:blip r:embed="rId3"/>
          <a:stretch>
            <a:fillRect/>
          </a:stretch>
        </p:blipFill>
        <p:spPr>
          <a:xfrm>
            <a:off x="838199" y="1690689"/>
            <a:ext cx="7800191" cy="4333594"/>
          </a:xfrm>
          <a:prstGeom prst="rect">
            <a:avLst/>
          </a:prstGeom>
        </p:spPr>
      </p:pic>
      <p:sp>
        <p:nvSpPr>
          <p:cNvPr id="5" name="TextBox 4">
            <a:extLst>
              <a:ext uri="{FF2B5EF4-FFF2-40B4-BE49-F238E27FC236}">
                <a16:creationId xmlns:a16="http://schemas.microsoft.com/office/drawing/2014/main" id="{77B774B6-F3FB-46DC-81F4-EB7FE70E0142}"/>
              </a:ext>
            </a:extLst>
          </p:cNvPr>
          <p:cNvSpPr txBox="1"/>
          <p:nvPr/>
        </p:nvSpPr>
        <p:spPr>
          <a:xfrm>
            <a:off x="9075868" y="2767325"/>
            <a:ext cx="2848087" cy="1754326"/>
          </a:xfrm>
          <a:prstGeom prst="rect">
            <a:avLst/>
          </a:prstGeom>
          <a:noFill/>
        </p:spPr>
        <p:txBody>
          <a:bodyPr wrap="square" rtlCol="0">
            <a:spAutoFit/>
          </a:bodyPr>
          <a:lstStyle/>
          <a:p>
            <a:r>
              <a:rPr lang="en-SG" b="1" dirty="0"/>
              <a:t>TOP 5 Features:</a:t>
            </a:r>
          </a:p>
          <a:p>
            <a:pPr marL="285750" indent="-285750">
              <a:buFont typeface="Arial" panose="020B0604020202020204" pitchFamily="34" charset="0"/>
              <a:buChar char="•"/>
            </a:pPr>
            <a:r>
              <a:rPr lang="en-SG" noProof="1"/>
              <a:t>satisfaction_level</a:t>
            </a:r>
          </a:p>
          <a:p>
            <a:pPr marL="285750" indent="-285750">
              <a:buFont typeface="Arial" panose="020B0604020202020204" pitchFamily="34" charset="0"/>
              <a:buChar char="•"/>
            </a:pPr>
            <a:r>
              <a:rPr lang="en-SG" noProof="1"/>
              <a:t>time_spend_company</a:t>
            </a:r>
          </a:p>
          <a:p>
            <a:pPr marL="285750" indent="-285750">
              <a:buFont typeface="Arial" panose="020B0604020202020204" pitchFamily="34" charset="0"/>
              <a:buChar char="•"/>
            </a:pPr>
            <a:r>
              <a:rPr lang="en-SG" noProof="1"/>
              <a:t>average_montly_hours</a:t>
            </a:r>
          </a:p>
          <a:p>
            <a:pPr marL="285750" indent="-285750">
              <a:buFont typeface="Arial" panose="020B0604020202020204" pitchFamily="34" charset="0"/>
              <a:buChar char="•"/>
            </a:pPr>
            <a:r>
              <a:rPr lang="en-SG" noProof="1"/>
              <a:t>number_project</a:t>
            </a:r>
          </a:p>
          <a:p>
            <a:pPr marL="285750" indent="-285750">
              <a:buFont typeface="Arial" panose="020B0604020202020204" pitchFamily="34" charset="0"/>
              <a:buChar char="•"/>
            </a:pPr>
            <a:r>
              <a:rPr lang="en-SG" noProof="1"/>
              <a:t>last_evaluation</a:t>
            </a:r>
          </a:p>
        </p:txBody>
      </p:sp>
    </p:spTree>
    <p:extLst>
      <p:ext uri="{BB962C8B-B14F-4D97-AF65-F5344CB8AC3E}">
        <p14:creationId xmlns:p14="http://schemas.microsoft.com/office/powerpoint/2010/main" val="482764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Summary</a:t>
            </a: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p:txBody>
          <a:bodyPr>
            <a:normAutofit fontScale="92500" lnSpcReduction="20000"/>
          </a:bodyPr>
          <a:lstStyle/>
          <a:p>
            <a:r>
              <a:rPr lang="en-SG" sz="2400" noProof="1">
                <a:latin typeface="Calibri" panose="020F0502020204030204" pitchFamily="34" charset="0"/>
                <a:cs typeface="Calibri" panose="020F0502020204030204" pitchFamily="34" charset="0"/>
              </a:rPr>
              <a:t>For imbalanced classes, accuracy is not a good method to evaluate your models.  AUC &amp; F1-Score are the preferred metrics to use.</a:t>
            </a:r>
          </a:p>
          <a:p>
            <a:endParaRPr lang="en-SG" sz="2400" noProof="1">
              <a:latin typeface="Calibri" panose="020F0502020204030204" pitchFamily="34" charset="0"/>
              <a:cs typeface="Calibri" panose="020F0502020204030204" pitchFamily="34" charset="0"/>
            </a:endParaRPr>
          </a:p>
          <a:p>
            <a:r>
              <a:rPr lang="en-SG" sz="2400" noProof="1">
                <a:latin typeface="Calibri" panose="020F0502020204030204" pitchFamily="34" charset="0"/>
                <a:cs typeface="Calibri" panose="020F0502020204030204" pitchFamily="34" charset="0"/>
              </a:rPr>
              <a:t>Upsampling/downsampling are good methods to improve accuracy of classifier for imbalanced classes datasets</a:t>
            </a:r>
          </a:p>
          <a:p>
            <a:endParaRPr lang="en-SG" sz="2400" noProof="1">
              <a:latin typeface="Calibri" panose="020F0502020204030204" pitchFamily="34" charset="0"/>
              <a:cs typeface="Calibri" panose="020F0502020204030204" pitchFamily="34" charset="0"/>
            </a:endParaRPr>
          </a:p>
          <a:p>
            <a:r>
              <a:rPr lang="en-SG" sz="2400" noProof="1">
                <a:latin typeface="Calibri" panose="020F0502020204030204" pitchFamily="34" charset="0"/>
                <a:cs typeface="Calibri" panose="020F0502020204030204" pitchFamily="34" charset="0"/>
              </a:rPr>
              <a:t>For this dataset, we have determined that the best classifier model is Random Forest using Upsampling Method.</a:t>
            </a:r>
          </a:p>
          <a:p>
            <a:endParaRPr lang="en-SG" sz="2400" noProof="1">
              <a:latin typeface="Calibri" panose="020F0502020204030204" pitchFamily="34" charset="0"/>
              <a:cs typeface="Calibri" panose="020F0502020204030204" pitchFamily="34" charset="0"/>
            </a:endParaRPr>
          </a:p>
          <a:p>
            <a:r>
              <a:rPr lang="en-SG" sz="2400" noProof="1">
                <a:latin typeface="Calibri" panose="020F0502020204030204" pitchFamily="34" charset="0"/>
                <a:cs typeface="Calibri" panose="020F0502020204030204" pitchFamily="34" charset="0"/>
              </a:rPr>
              <a:t>Based on EDA, HR should be wary of employees with </a:t>
            </a:r>
          </a:p>
          <a:p>
            <a:pPr marL="457200" lvl="1" indent="0">
              <a:buNone/>
            </a:pPr>
            <a:r>
              <a:rPr lang="en-SG" sz="2000" noProof="1">
                <a:latin typeface="Calibri" panose="020F0502020204030204" pitchFamily="34" charset="0"/>
                <a:cs typeface="Calibri" panose="020F0502020204030204" pitchFamily="34" charset="0"/>
              </a:rPr>
              <a:t>- low/medium salary going in their 3rd year tenure. </a:t>
            </a:r>
          </a:p>
          <a:p>
            <a:pPr marL="457200" lvl="1" indent="0">
              <a:buNone/>
            </a:pPr>
            <a:r>
              <a:rPr lang="en-SG" sz="2000" noProof="1">
                <a:latin typeface="Calibri" panose="020F0502020204030204" pitchFamily="34" charset="0"/>
                <a:cs typeface="Calibri" panose="020F0502020204030204" pitchFamily="34" charset="0"/>
              </a:rPr>
              <a:t>- Has worked with 3-5 projects </a:t>
            </a:r>
          </a:p>
          <a:p>
            <a:pPr marL="457200" lvl="1" indent="0">
              <a:buNone/>
            </a:pPr>
            <a:r>
              <a:rPr lang="en-SG" sz="2000" noProof="1">
                <a:latin typeface="Calibri" panose="020F0502020204030204" pitchFamily="34" charset="0"/>
                <a:cs typeface="Calibri" panose="020F0502020204030204" pitchFamily="34" charset="0"/>
              </a:rPr>
              <a:t>- Hasn't been promoted yet.</a:t>
            </a:r>
          </a:p>
        </p:txBody>
      </p:sp>
    </p:spTree>
    <p:extLst>
      <p:ext uri="{BB962C8B-B14F-4D97-AF65-F5344CB8AC3E}">
        <p14:creationId xmlns:p14="http://schemas.microsoft.com/office/powerpoint/2010/main" val="333864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sz="4800" b="1" dirty="0">
                <a:solidFill>
                  <a:srgbClr val="0070C0"/>
                </a:solidFill>
                <a:latin typeface="Arial Black" panose="020B0A04020102020204" pitchFamily="34" charset="0"/>
                <a:cs typeface="Calibri" panose="020F0502020204030204" pitchFamily="34" charset="0"/>
              </a:rPr>
              <a:t>Objective</a:t>
            </a:r>
            <a:endParaRPr lang="en-SG" b="1" dirty="0">
              <a:solidFill>
                <a:srgbClr val="0070C0"/>
              </a:solidFill>
              <a:latin typeface="Arial Black" panose="020B0A0402010202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a:xfrm>
            <a:off x="838200" y="1825625"/>
            <a:ext cx="5257800" cy="4351338"/>
          </a:xfrm>
        </p:spPr>
        <p:txBody>
          <a:bodyPr>
            <a:normAutofit/>
          </a:bodyPr>
          <a:lstStyle/>
          <a:p>
            <a:r>
              <a:rPr lang="en-SG" sz="2400" b="1" dirty="0">
                <a:latin typeface="Calibri" panose="020F0502020204030204" pitchFamily="34" charset="0"/>
                <a:cs typeface="Calibri" panose="020F0502020204030204" pitchFamily="34" charset="0"/>
              </a:rPr>
              <a:t>Objective</a:t>
            </a:r>
            <a:r>
              <a:rPr lang="en-SG" sz="2400" dirty="0">
                <a:latin typeface="Calibri" panose="020F0502020204030204" pitchFamily="34" charset="0"/>
                <a:cs typeface="Calibri" panose="020F0502020204030204" pitchFamily="34" charset="0"/>
              </a:rPr>
              <a:t>: </a:t>
            </a:r>
          </a:p>
          <a:p>
            <a:pPr marL="0" indent="0">
              <a:buNone/>
            </a:pPr>
            <a:r>
              <a:rPr lang="en-SG" sz="2400" dirty="0">
                <a:latin typeface="Calibri" panose="020F0502020204030204" pitchFamily="34" charset="0"/>
                <a:cs typeface="Calibri" panose="020F0502020204030204" pitchFamily="34" charset="0"/>
              </a:rPr>
              <a:t>To Predict Employee Turnover </a:t>
            </a:r>
          </a:p>
          <a:p>
            <a:pPr marL="0" indent="0">
              <a:buNone/>
            </a:pPr>
            <a:r>
              <a:rPr lang="en-SG" sz="2400" dirty="0">
                <a:latin typeface="Calibri" panose="020F0502020204030204" pitchFamily="34" charset="0"/>
                <a:cs typeface="Calibri" panose="020F0502020204030204" pitchFamily="34" charset="0"/>
              </a:rPr>
              <a:t>To find out what are the best factors that affect Employee Turnover.</a:t>
            </a:r>
          </a:p>
          <a:p>
            <a:endParaRPr lang="en-SG"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843D0B0-11BF-4F92-B733-9F20F9AF6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999" y="1718754"/>
            <a:ext cx="4351338" cy="4351338"/>
          </a:xfrm>
          <a:prstGeom prst="rect">
            <a:avLst/>
          </a:prstGeom>
        </p:spPr>
      </p:pic>
    </p:spTree>
    <p:extLst>
      <p:ext uri="{BB962C8B-B14F-4D97-AF65-F5344CB8AC3E}">
        <p14:creationId xmlns:p14="http://schemas.microsoft.com/office/powerpoint/2010/main" val="402562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normAutofit/>
          </a:bodyPr>
          <a:lstStyle/>
          <a:p>
            <a:r>
              <a:rPr lang="en-SG" sz="4800" b="1" dirty="0">
                <a:solidFill>
                  <a:srgbClr val="0070C0"/>
                </a:solidFill>
                <a:latin typeface="Arial Black" panose="020B0A04020102020204" pitchFamily="34" charset="0"/>
                <a:cs typeface="Calibri" panose="020F0502020204030204" pitchFamily="34" charset="0"/>
              </a:rPr>
              <a:t>Analysis Approach</a:t>
            </a: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p:txBody>
          <a:bodyPr>
            <a:normAutofit/>
          </a:bodyPr>
          <a:lstStyle/>
          <a:p>
            <a:r>
              <a:rPr lang="en-SG" sz="2400" dirty="0">
                <a:latin typeface="Calibri" panose="020F0502020204030204" pitchFamily="34" charset="0"/>
                <a:cs typeface="Calibri" panose="020F0502020204030204" pitchFamily="34" charset="0"/>
              </a:rPr>
              <a:t>Dataset</a:t>
            </a:r>
          </a:p>
          <a:p>
            <a:r>
              <a:rPr lang="en-SG" sz="2400" dirty="0">
                <a:latin typeface="Calibri" panose="020F0502020204030204" pitchFamily="34" charset="0"/>
                <a:cs typeface="Calibri" panose="020F0502020204030204" pitchFamily="34" charset="0"/>
              </a:rPr>
              <a:t>EDA</a:t>
            </a:r>
          </a:p>
          <a:p>
            <a:r>
              <a:rPr lang="en-SG" sz="2400" dirty="0">
                <a:latin typeface="Calibri" panose="020F0502020204030204" pitchFamily="34" charset="0"/>
                <a:cs typeface="Calibri" panose="020F0502020204030204" pitchFamily="34" charset="0"/>
              </a:rPr>
              <a:t>Feature Engineering</a:t>
            </a:r>
          </a:p>
          <a:p>
            <a:r>
              <a:rPr lang="en-SG" sz="2400" dirty="0">
                <a:latin typeface="Calibri" panose="020F0502020204030204" pitchFamily="34" charset="0"/>
                <a:cs typeface="Calibri" panose="020F0502020204030204" pitchFamily="34" charset="0"/>
              </a:rPr>
              <a:t>Models</a:t>
            </a:r>
          </a:p>
          <a:p>
            <a:r>
              <a:rPr lang="en-SG" sz="2400" dirty="0">
                <a:latin typeface="Calibri" panose="020F0502020204030204" pitchFamily="34" charset="0"/>
                <a:cs typeface="Calibri" panose="020F0502020204030204" pitchFamily="34" charset="0"/>
              </a:rPr>
              <a:t>Interpretation of Model Results</a:t>
            </a:r>
          </a:p>
        </p:txBody>
      </p:sp>
      <p:pic>
        <p:nvPicPr>
          <p:cNvPr id="7" name="Picture 6">
            <a:extLst>
              <a:ext uri="{FF2B5EF4-FFF2-40B4-BE49-F238E27FC236}">
                <a16:creationId xmlns:a16="http://schemas.microsoft.com/office/drawing/2014/main" id="{A09B1CEA-6E97-4269-A034-EF1D04391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825625"/>
            <a:ext cx="5405063" cy="3513291"/>
          </a:xfrm>
          <a:prstGeom prst="rect">
            <a:avLst/>
          </a:prstGeom>
        </p:spPr>
      </p:pic>
    </p:spTree>
    <p:extLst>
      <p:ext uri="{BB962C8B-B14F-4D97-AF65-F5344CB8AC3E}">
        <p14:creationId xmlns:p14="http://schemas.microsoft.com/office/powerpoint/2010/main" val="164263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sz="4800" b="1" dirty="0" err="1">
                <a:solidFill>
                  <a:srgbClr val="0070C0"/>
                </a:solidFill>
                <a:latin typeface="Arial Black" panose="020B0A04020102020204" pitchFamily="34" charset="0"/>
                <a:cs typeface="Calibri" panose="020F0502020204030204" pitchFamily="34" charset="0"/>
              </a:rPr>
              <a:t>DataSet</a:t>
            </a:r>
            <a:endParaRPr lang="en-SG" b="1" dirty="0">
              <a:solidFill>
                <a:srgbClr val="0070C0"/>
              </a:solidFill>
              <a:latin typeface="Arial Black" panose="020B0A0402010202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E2BAC161-B4A1-47C1-8F89-E621B9E6BE06}"/>
              </a:ext>
            </a:extLst>
          </p:cNvPr>
          <p:cNvGraphicFramePr>
            <a:graphicFrameLocks noGrp="1"/>
          </p:cNvGraphicFramePr>
          <p:nvPr>
            <p:ph idx="1"/>
            <p:extLst>
              <p:ext uri="{D42A27DB-BD31-4B8C-83A1-F6EECF244321}">
                <p14:modId xmlns:p14="http://schemas.microsoft.com/office/powerpoint/2010/main" val="3183615498"/>
              </p:ext>
            </p:extLst>
          </p:nvPr>
        </p:nvGraphicFramePr>
        <p:xfrm>
          <a:off x="838200" y="1581785"/>
          <a:ext cx="10515600" cy="40792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109665182"/>
                    </a:ext>
                  </a:extLst>
                </a:gridCol>
                <a:gridCol w="1569720">
                  <a:extLst>
                    <a:ext uri="{9D8B030D-6E8A-4147-A177-3AD203B41FA5}">
                      <a16:colId xmlns:a16="http://schemas.microsoft.com/office/drawing/2014/main" val="1304202727"/>
                    </a:ext>
                  </a:extLst>
                </a:gridCol>
                <a:gridCol w="6126480">
                  <a:extLst>
                    <a:ext uri="{9D8B030D-6E8A-4147-A177-3AD203B41FA5}">
                      <a16:colId xmlns:a16="http://schemas.microsoft.com/office/drawing/2014/main" val="919953978"/>
                    </a:ext>
                  </a:extLst>
                </a:gridCol>
              </a:tblGrid>
              <a:tr h="370840">
                <a:tc>
                  <a:txBody>
                    <a:bodyPr/>
                    <a:lstStyle/>
                    <a:p>
                      <a:r>
                        <a:rPr lang="en-SG" dirty="0"/>
                        <a:t>Feature</a:t>
                      </a:r>
                    </a:p>
                  </a:txBody>
                  <a:tcPr/>
                </a:tc>
                <a:tc>
                  <a:txBody>
                    <a:bodyPr/>
                    <a:lstStyle/>
                    <a:p>
                      <a:r>
                        <a:rPr lang="en-SG" dirty="0"/>
                        <a:t>Type</a:t>
                      </a:r>
                    </a:p>
                  </a:txBody>
                  <a:tcPr/>
                </a:tc>
                <a:tc>
                  <a:txBody>
                    <a:bodyPr/>
                    <a:lstStyle/>
                    <a:p>
                      <a:r>
                        <a:rPr lang="en-SG" dirty="0"/>
                        <a:t>Description</a:t>
                      </a:r>
                    </a:p>
                  </a:txBody>
                  <a:tcPr/>
                </a:tc>
                <a:extLst>
                  <a:ext uri="{0D108BD9-81ED-4DB2-BD59-A6C34878D82A}">
                    <a16:rowId xmlns:a16="http://schemas.microsoft.com/office/drawing/2014/main" val="2682065997"/>
                  </a:ext>
                </a:extLst>
              </a:tr>
              <a:tr h="370840">
                <a:tc>
                  <a:txBody>
                    <a:bodyPr/>
                    <a:lstStyle/>
                    <a:p>
                      <a:r>
                        <a:rPr lang="en-SG" noProof="1"/>
                        <a:t>satisfaction_level</a:t>
                      </a:r>
                    </a:p>
                  </a:txBody>
                  <a:tcPr/>
                </a:tc>
                <a:tc>
                  <a:txBody>
                    <a:bodyPr/>
                    <a:lstStyle/>
                    <a:p>
                      <a:r>
                        <a:rPr lang="en-SG" sz="1600" dirty="0"/>
                        <a:t>Numeric</a:t>
                      </a:r>
                    </a:p>
                  </a:txBody>
                  <a:tcPr/>
                </a:tc>
                <a:tc>
                  <a:txBody>
                    <a:bodyPr/>
                    <a:lstStyle/>
                    <a:p>
                      <a:r>
                        <a:rPr lang="en-SG" dirty="0"/>
                        <a:t>Level of satisfaction {0–1}</a:t>
                      </a:r>
                    </a:p>
                  </a:txBody>
                  <a:tcPr/>
                </a:tc>
                <a:extLst>
                  <a:ext uri="{0D108BD9-81ED-4DB2-BD59-A6C34878D82A}">
                    <a16:rowId xmlns:a16="http://schemas.microsoft.com/office/drawing/2014/main" val="1439004363"/>
                  </a:ext>
                </a:extLst>
              </a:tr>
              <a:tr h="370840">
                <a:tc>
                  <a:txBody>
                    <a:bodyPr/>
                    <a:lstStyle/>
                    <a:p>
                      <a:r>
                        <a:rPr lang="en-SG" noProof="1"/>
                        <a:t>last_evaluationTime</a:t>
                      </a:r>
                    </a:p>
                  </a:txBody>
                  <a:tcPr/>
                </a:tc>
                <a:tc>
                  <a:txBody>
                    <a:bodyPr/>
                    <a:lstStyle/>
                    <a:p>
                      <a:r>
                        <a:rPr lang="en-SG" sz="1600" dirty="0"/>
                        <a:t>Numeric</a:t>
                      </a:r>
                    </a:p>
                  </a:txBody>
                  <a:tcPr/>
                </a:tc>
                <a:tc>
                  <a:txBody>
                    <a:bodyPr/>
                    <a:lstStyle/>
                    <a:p>
                      <a:r>
                        <a:rPr lang="en-SG" dirty="0"/>
                        <a:t>Time since last performance evaluation (in years)</a:t>
                      </a:r>
                    </a:p>
                  </a:txBody>
                  <a:tcPr/>
                </a:tc>
                <a:extLst>
                  <a:ext uri="{0D108BD9-81ED-4DB2-BD59-A6C34878D82A}">
                    <a16:rowId xmlns:a16="http://schemas.microsoft.com/office/drawing/2014/main" val="2536822006"/>
                  </a:ext>
                </a:extLst>
              </a:tr>
              <a:tr h="370840">
                <a:tc>
                  <a:txBody>
                    <a:bodyPr/>
                    <a:lstStyle/>
                    <a:p>
                      <a:r>
                        <a:rPr lang="en-SG" noProof="1"/>
                        <a:t>number_project</a:t>
                      </a:r>
                    </a:p>
                  </a:txBody>
                  <a:tcPr/>
                </a:tc>
                <a:tc>
                  <a:txBody>
                    <a:bodyPr/>
                    <a:lstStyle/>
                    <a:p>
                      <a:r>
                        <a:rPr lang="en-SG" sz="1600" dirty="0"/>
                        <a:t>Numeric</a:t>
                      </a:r>
                    </a:p>
                  </a:txBody>
                  <a:tcPr/>
                </a:tc>
                <a:tc>
                  <a:txBody>
                    <a:bodyPr/>
                    <a:lstStyle/>
                    <a:p>
                      <a:r>
                        <a:rPr lang="en-SG" dirty="0"/>
                        <a:t>Number of projects completed while at work</a:t>
                      </a:r>
                    </a:p>
                  </a:txBody>
                  <a:tcPr/>
                </a:tc>
                <a:extLst>
                  <a:ext uri="{0D108BD9-81ED-4DB2-BD59-A6C34878D82A}">
                    <a16:rowId xmlns:a16="http://schemas.microsoft.com/office/drawing/2014/main" val="2407603012"/>
                  </a:ext>
                </a:extLst>
              </a:tr>
              <a:tr h="370840">
                <a:tc>
                  <a:txBody>
                    <a:bodyPr/>
                    <a:lstStyle/>
                    <a:p>
                      <a:r>
                        <a:rPr lang="en-SG" noProof="1"/>
                        <a:t>average_montly_hours</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Numeric</a:t>
                      </a:r>
                      <a:endParaRPr lang="en-SG" sz="1600" dirty="0"/>
                    </a:p>
                  </a:txBody>
                  <a:tcPr/>
                </a:tc>
                <a:tc>
                  <a:txBody>
                    <a:bodyPr/>
                    <a:lstStyle/>
                    <a:p>
                      <a:r>
                        <a:rPr lang="en-SG" dirty="0"/>
                        <a:t>Average monthly hours at workplace</a:t>
                      </a:r>
                    </a:p>
                  </a:txBody>
                  <a:tcPr/>
                </a:tc>
                <a:extLst>
                  <a:ext uri="{0D108BD9-81ED-4DB2-BD59-A6C34878D82A}">
                    <a16:rowId xmlns:a16="http://schemas.microsoft.com/office/drawing/2014/main" val="4294577893"/>
                  </a:ext>
                </a:extLst>
              </a:tr>
              <a:tr h="370840">
                <a:tc>
                  <a:txBody>
                    <a:bodyPr/>
                    <a:lstStyle/>
                    <a:p>
                      <a:r>
                        <a:rPr lang="en-SG" noProof="1"/>
                        <a:t>time_spend_company</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Numeric</a:t>
                      </a:r>
                      <a:endParaRPr lang="en-SG" sz="1600" dirty="0"/>
                    </a:p>
                  </a:txBody>
                  <a:tcPr/>
                </a:tc>
                <a:tc>
                  <a:txBody>
                    <a:bodyPr/>
                    <a:lstStyle/>
                    <a:p>
                      <a:r>
                        <a:rPr lang="en-SG" dirty="0"/>
                        <a:t>Number of years spent in the company</a:t>
                      </a:r>
                    </a:p>
                  </a:txBody>
                  <a:tcPr/>
                </a:tc>
                <a:extLst>
                  <a:ext uri="{0D108BD9-81ED-4DB2-BD59-A6C34878D82A}">
                    <a16:rowId xmlns:a16="http://schemas.microsoft.com/office/drawing/2014/main" val="3995191979"/>
                  </a:ext>
                </a:extLst>
              </a:tr>
              <a:tr h="370840">
                <a:tc>
                  <a:txBody>
                    <a:bodyPr/>
                    <a:lstStyle/>
                    <a:p>
                      <a:r>
                        <a:rPr lang="en-SG" noProof="1"/>
                        <a:t>Work_accident</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Numeric</a:t>
                      </a:r>
                      <a:endParaRPr lang="en-SG" sz="1600" dirty="0"/>
                    </a:p>
                  </a:txBody>
                  <a:tcPr/>
                </a:tc>
                <a:tc>
                  <a:txBody>
                    <a:bodyPr/>
                    <a:lstStyle/>
                    <a:p>
                      <a:r>
                        <a:rPr lang="en-SG" dirty="0"/>
                        <a:t>Whether the employee had a workplace accident</a:t>
                      </a:r>
                    </a:p>
                  </a:txBody>
                  <a:tcPr/>
                </a:tc>
                <a:extLst>
                  <a:ext uri="{0D108BD9-81ED-4DB2-BD59-A6C34878D82A}">
                    <a16:rowId xmlns:a16="http://schemas.microsoft.com/office/drawing/2014/main" val="1936643563"/>
                  </a:ext>
                </a:extLst>
              </a:tr>
              <a:tr h="370840">
                <a:tc>
                  <a:txBody>
                    <a:bodyPr/>
                    <a:lstStyle/>
                    <a:p>
                      <a:r>
                        <a:rPr lang="en-SG" noProof="1"/>
                        <a:t>left</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Numeric</a:t>
                      </a:r>
                      <a:endParaRPr lang="en-SG" sz="1600" dirty="0"/>
                    </a:p>
                  </a:txBody>
                  <a:tcPr/>
                </a:tc>
                <a:tc>
                  <a:txBody>
                    <a:bodyPr/>
                    <a:lstStyle/>
                    <a:p>
                      <a:r>
                        <a:rPr lang="en-SG" dirty="0"/>
                        <a:t>Whether the employee left the workplace or not {0, 1}</a:t>
                      </a:r>
                    </a:p>
                  </a:txBody>
                  <a:tcPr/>
                </a:tc>
                <a:extLst>
                  <a:ext uri="{0D108BD9-81ED-4DB2-BD59-A6C34878D82A}">
                    <a16:rowId xmlns:a16="http://schemas.microsoft.com/office/drawing/2014/main" val="3398715455"/>
                  </a:ext>
                </a:extLst>
              </a:tr>
              <a:tr h="370840">
                <a:tc>
                  <a:txBody>
                    <a:bodyPr/>
                    <a:lstStyle/>
                    <a:p>
                      <a:r>
                        <a:rPr lang="en-SG" dirty="0"/>
                        <a:t>promotion_last_5years</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Numeric</a:t>
                      </a:r>
                      <a:endParaRPr lang="en-SG" sz="1600" dirty="0"/>
                    </a:p>
                  </a:txBody>
                  <a:tcPr/>
                </a:tc>
                <a:tc>
                  <a:txBody>
                    <a:bodyPr/>
                    <a:lstStyle/>
                    <a:p>
                      <a:r>
                        <a:rPr lang="en-SG" dirty="0"/>
                        <a:t>Whether the employee was promoted in the last five years</a:t>
                      </a:r>
                    </a:p>
                  </a:txBody>
                  <a:tcPr/>
                </a:tc>
                <a:extLst>
                  <a:ext uri="{0D108BD9-81ED-4DB2-BD59-A6C34878D82A}">
                    <a16:rowId xmlns:a16="http://schemas.microsoft.com/office/drawing/2014/main" val="332593544"/>
                  </a:ext>
                </a:extLst>
              </a:tr>
              <a:tr h="370840">
                <a:tc>
                  <a:txBody>
                    <a:bodyPr/>
                    <a:lstStyle/>
                    <a:p>
                      <a:r>
                        <a:rPr lang="en-SG" dirty="0"/>
                        <a:t>Sales (a.k.a. Department)</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Categorical</a:t>
                      </a:r>
                      <a:endParaRPr lang="en-SG" sz="1600" dirty="0"/>
                    </a:p>
                  </a:txBody>
                  <a:tcPr/>
                </a:tc>
                <a:tc>
                  <a:txBody>
                    <a:bodyPr/>
                    <a:lstStyle/>
                    <a:p>
                      <a:r>
                        <a:rPr lang="en-SG" dirty="0"/>
                        <a:t>Department the employee works for</a:t>
                      </a:r>
                    </a:p>
                  </a:txBody>
                  <a:tcPr/>
                </a:tc>
                <a:extLst>
                  <a:ext uri="{0D108BD9-81ED-4DB2-BD59-A6C34878D82A}">
                    <a16:rowId xmlns:a16="http://schemas.microsoft.com/office/drawing/2014/main" val="2911899112"/>
                  </a:ext>
                </a:extLst>
              </a:tr>
              <a:tr h="370840">
                <a:tc>
                  <a:txBody>
                    <a:bodyPr/>
                    <a:lstStyle/>
                    <a:p>
                      <a:r>
                        <a:rPr lang="en-SG" dirty="0"/>
                        <a:t>Salary</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Categorical</a:t>
                      </a:r>
                      <a:endParaRPr lang="en-SG" sz="1600" dirty="0"/>
                    </a:p>
                  </a:txBody>
                  <a:tcPr/>
                </a:tc>
                <a:tc>
                  <a:txBody>
                    <a:bodyPr/>
                    <a:lstStyle/>
                    <a:p>
                      <a:r>
                        <a:rPr lang="en-SG" dirty="0"/>
                        <a:t>Relative level of salary {low, medium, high}</a:t>
                      </a:r>
                    </a:p>
                  </a:txBody>
                  <a:tcPr/>
                </a:tc>
                <a:extLst>
                  <a:ext uri="{0D108BD9-81ED-4DB2-BD59-A6C34878D82A}">
                    <a16:rowId xmlns:a16="http://schemas.microsoft.com/office/drawing/2014/main" val="1995010423"/>
                  </a:ext>
                </a:extLst>
              </a:tr>
            </a:tbl>
          </a:graphicData>
        </a:graphic>
      </p:graphicFrame>
    </p:spTree>
    <p:extLst>
      <p:ext uri="{BB962C8B-B14F-4D97-AF65-F5344CB8AC3E}">
        <p14:creationId xmlns:p14="http://schemas.microsoft.com/office/powerpoint/2010/main" val="29987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Feature Engineering</a:t>
            </a:r>
          </a:p>
        </p:txBody>
      </p:sp>
      <p:sp>
        <p:nvSpPr>
          <p:cNvPr id="6" name="Content Placeholder 5">
            <a:extLst>
              <a:ext uri="{FF2B5EF4-FFF2-40B4-BE49-F238E27FC236}">
                <a16:creationId xmlns:a16="http://schemas.microsoft.com/office/drawing/2014/main" id="{82E3E4A5-81BC-469A-BC76-8B3C95BA3568}"/>
              </a:ext>
            </a:extLst>
          </p:cNvPr>
          <p:cNvSpPr>
            <a:spLocks noGrp="1"/>
          </p:cNvSpPr>
          <p:nvPr>
            <p:ph idx="1"/>
          </p:nvPr>
        </p:nvSpPr>
        <p:spPr/>
        <p:txBody>
          <a:bodyPr/>
          <a:lstStyle/>
          <a:p>
            <a:r>
              <a:rPr lang="en-SG" dirty="0"/>
              <a:t>Check for null or missing values</a:t>
            </a:r>
          </a:p>
          <a:p>
            <a:endParaRPr lang="en-SG" dirty="0"/>
          </a:p>
          <a:p>
            <a:r>
              <a:rPr lang="en-SG" dirty="0"/>
              <a:t>Rename sales feature to department</a:t>
            </a:r>
          </a:p>
          <a:p>
            <a:endParaRPr lang="en-SG" dirty="0"/>
          </a:p>
          <a:p>
            <a:r>
              <a:rPr lang="en-SG" dirty="0"/>
              <a:t>Create dummy features for department</a:t>
            </a:r>
          </a:p>
          <a:p>
            <a:endParaRPr lang="en-SG" dirty="0"/>
          </a:p>
          <a:p>
            <a:r>
              <a:rPr lang="en-SG" dirty="0"/>
              <a:t>Convert salary into ordinal categorical feature (low:0, medium:1, high:2)</a:t>
            </a:r>
          </a:p>
          <a:p>
            <a:endParaRPr lang="en-SG" dirty="0"/>
          </a:p>
        </p:txBody>
      </p:sp>
    </p:spTree>
    <p:extLst>
      <p:ext uri="{BB962C8B-B14F-4D97-AF65-F5344CB8AC3E}">
        <p14:creationId xmlns:p14="http://schemas.microsoft.com/office/powerpoint/2010/main" val="425133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Number of Projects </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93D77CBF-16B5-4994-862B-6F44CE7FD831}"/>
              </a:ext>
            </a:extLst>
          </p:cNvPr>
          <p:cNvPicPr>
            <a:picLocks noGrp="1" noChangeAspect="1"/>
          </p:cNvPicPr>
          <p:nvPr>
            <p:ph idx="1"/>
          </p:nvPr>
        </p:nvPicPr>
        <p:blipFill>
          <a:blip r:embed="rId3"/>
          <a:stretch>
            <a:fillRect/>
          </a:stretch>
        </p:blipFill>
        <p:spPr>
          <a:xfrm>
            <a:off x="838200" y="2032476"/>
            <a:ext cx="5391150" cy="3724275"/>
          </a:xfrm>
          <a:prstGeom prst="rect">
            <a:avLst/>
          </a:prstGeom>
        </p:spPr>
      </p:pic>
      <p:sp>
        <p:nvSpPr>
          <p:cNvPr id="5" name="TextBox 4">
            <a:extLst>
              <a:ext uri="{FF2B5EF4-FFF2-40B4-BE49-F238E27FC236}">
                <a16:creationId xmlns:a16="http://schemas.microsoft.com/office/drawing/2014/main" id="{7A5ED98B-40BC-4009-B799-53295DE61893}"/>
              </a:ext>
            </a:extLst>
          </p:cNvPr>
          <p:cNvSpPr txBox="1"/>
          <p:nvPr/>
        </p:nvSpPr>
        <p:spPr>
          <a:xfrm>
            <a:off x="7376160" y="2032476"/>
            <a:ext cx="3840480" cy="369332"/>
          </a:xfrm>
          <a:prstGeom prst="rect">
            <a:avLst/>
          </a:prstGeom>
          <a:noFill/>
        </p:spPr>
        <p:txBody>
          <a:bodyPr wrap="square" rtlCol="0">
            <a:spAutoFit/>
          </a:bodyPr>
          <a:lstStyle/>
          <a:p>
            <a:r>
              <a:rPr lang="en-SG" dirty="0"/>
              <a:t>Description</a:t>
            </a:r>
          </a:p>
        </p:txBody>
      </p:sp>
    </p:spTree>
    <p:extLst>
      <p:ext uri="{BB962C8B-B14F-4D97-AF65-F5344CB8AC3E}">
        <p14:creationId xmlns:p14="http://schemas.microsoft.com/office/powerpoint/2010/main" val="79278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Time Spent in Company</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4EEA3537-8981-4E6D-80C3-BD54ECBAF4FD}"/>
              </a:ext>
            </a:extLst>
          </p:cNvPr>
          <p:cNvPicPr>
            <a:picLocks noGrp="1" noChangeAspect="1"/>
          </p:cNvPicPr>
          <p:nvPr>
            <p:ph idx="1"/>
          </p:nvPr>
        </p:nvPicPr>
        <p:blipFill>
          <a:blip r:embed="rId3"/>
          <a:stretch>
            <a:fillRect/>
          </a:stretch>
        </p:blipFill>
        <p:spPr>
          <a:xfrm>
            <a:off x="838200" y="2092596"/>
            <a:ext cx="5543550" cy="3752850"/>
          </a:xfrm>
          <a:prstGeom prst="rect">
            <a:avLst/>
          </a:prstGeom>
        </p:spPr>
      </p:pic>
    </p:spTree>
    <p:extLst>
      <p:ext uri="{BB962C8B-B14F-4D97-AF65-F5344CB8AC3E}">
        <p14:creationId xmlns:p14="http://schemas.microsoft.com/office/powerpoint/2010/main" val="252421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Salary Levels </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6278398C-2FA9-4640-94CF-ADABB90ED4EA}"/>
              </a:ext>
            </a:extLst>
          </p:cNvPr>
          <p:cNvPicPr>
            <a:picLocks noGrp="1" noChangeAspect="1"/>
          </p:cNvPicPr>
          <p:nvPr>
            <p:ph idx="1"/>
          </p:nvPr>
        </p:nvPicPr>
        <p:blipFill>
          <a:blip r:embed="rId3"/>
          <a:stretch>
            <a:fillRect/>
          </a:stretch>
        </p:blipFill>
        <p:spPr>
          <a:xfrm>
            <a:off x="838200" y="2187677"/>
            <a:ext cx="5095875" cy="3476625"/>
          </a:xfrm>
          <a:prstGeom prst="rect">
            <a:avLst/>
          </a:prstGeom>
        </p:spPr>
      </p:pic>
    </p:spTree>
    <p:extLst>
      <p:ext uri="{BB962C8B-B14F-4D97-AF65-F5344CB8AC3E}">
        <p14:creationId xmlns:p14="http://schemas.microsoft.com/office/powerpoint/2010/main" val="980176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2080</TotalTime>
  <Words>945</Words>
  <Application>Microsoft Office PowerPoint</Application>
  <PresentationFormat>Widescreen</PresentationFormat>
  <Paragraphs>168</Paragraphs>
  <Slides>22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Calibri</vt:lpstr>
      <vt:lpstr>Calibri Light</vt:lpstr>
      <vt:lpstr>Office Theme</vt:lpstr>
      <vt:lpstr>PowerPoint Presentation</vt:lpstr>
      <vt:lpstr>Introduction</vt:lpstr>
      <vt:lpstr>Objective</vt:lpstr>
      <vt:lpstr>Analysis Approach</vt:lpstr>
      <vt:lpstr>DataSet</vt:lpstr>
      <vt:lpstr>Feature Engineering</vt:lpstr>
      <vt:lpstr>EDA - Number of Projects </vt:lpstr>
      <vt:lpstr>EDA - Time Spent in Company</vt:lpstr>
      <vt:lpstr>EDA - Salary Levels </vt:lpstr>
      <vt:lpstr>EDA - Satisfaction Level</vt:lpstr>
      <vt:lpstr>EDA – Promotion last 5 years</vt:lpstr>
      <vt:lpstr>EDA - Employees Left Feature </vt:lpstr>
      <vt:lpstr>Models </vt:lpstr>
      <vt:lpstr>Models - Methodology</vt:lpstr>
      <vt:lpstr>Models - Random Forest</vt:lpstr>
      <vt:lpstr>Models - Gradient Boosting Trees</vt:lpstr>
      <vt:lpstr>Models - K-Nearest Neighbors</vt:lpstr>
      <vt:lpstr>Models - Logistic Regression </vt:lpstr>
      <vt:lpstr>Models - Support Vector Machine (SVM)</vt:lpstr>
      <vt:lpstr>Evaluate Model Results</vt:lpstr>
      <vt:lpstr>Feature Importance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roni_jkun@yahoo.com</dc:creator>
  <cp:lastModifiedBy>roni_jkun@yahoo.com</cp:lastModifiedBy>
  <cp:revision>20</cp:revision>
  <dcterms:created xsi:type="dcterms:W3CDTF">2019-05-27T01:50:20Z</dcterms:created>
  <dcterms:modified xsi:type="dcterms:W3CDTF">2019-05-28T12:30:35Z</dcterms:modified>
</cp:coreProperties>
</file>