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Proxima Nova Semibold"/>
      <p:regular r:id="rId37"/>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ProximaNovaSemibold-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ProximaNovaSemibold-boldItalic.fntdata"/><Relationship Id="rId16" Type="http://schemas.openxmlformats.org/officeDocument/2006/relationships/slide" Target="slides/slide11.xml"/><Relationship Id="rId38" Type="http://schemas.openxmlformats.org/officeDocument/2006/relationships/font" Target="fonts/ProximaNova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scm.com/download/wi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with &lt;3 by Jeffrey Hinkle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207164336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207164336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207164336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207164336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207164336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207164336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207164336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207164336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207164336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207164336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207164336_6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207164336_6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0214b60c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0214b60c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https://git-scm.com/download/win</a:t>
            </a:r>
            <a:endParaRPr/>
          </a:p>
          <a:p>
            <a:pPr indent="0" lvl="0" marL="0" rtl="0" algn="l">
              <a:spcBef>
                <a:spcPts val="0"/>
              </a:spcBef>
              <a:spcAft>
                <a:spcPts val="0"/>
              </a:spcAft>
              <a:buNone/>
            </a:pPr>
            <a:r>
              <a:rPr lang="en" sz="1200">
                <a:solidFill>
                  <a:srgbClr val="432D2D"/>
                </a:solidFill>
              </a:rPr>
              <a:t>on Windows 10, head to </a:t>
            </a:r>
            <a:r>
              <a:rPr b="1" lang="en" sz="1200">
                <a:solidFill>
                  <a:srgbClr val="432D2D"/>
                </a:solidFill>
              </a:rPr>
              <a:t>Settings &gt; System &gt; About</a:t>
            </a:r>
            <a:r>
              <a:rPr lang="en" sz="1200">
                <a:solidFill>
                  <a:srgbClr val="432D2D"/>
                </a:solidFill>
              </a:rPr>
              <a:t>. Under the </a:t>
            </a:r>
            <a:r>
              <a:rPr b="1" lang="en" sz="1200">
                <a:solidFill>
                  <a:srgbClr val="432D2D"/>
                </a:solidFill>
              </a:rPr>
              <a:t>Device specifications</a:t>
            </a:r>
            <a:r>
              <a:rPr lang="en" sz="1200">
                <a:solidFill>
                  <a:srgbClr val="432D2D"/>
                </a:solidFill>
              </a:rPr>
              <a:t> header, next to </a:t>
            </a:r>
            <a:r>
              <a:rPr b="1" lang="en" sz="1200">
                <a:solidFill>
                  <a:srgbClr val="432D2D"/>
                </a:solidFill>
              </a:rPr>
              <a:t>System type</a:t>
            </a:r>
            <a:r>
              <a:rPr lang="en" sz="1200">
                <a:solidFill>
                  <a:srgbClr val="432D2D"/>
                </a:solidFill>
              </a:rPr>
              <a:t>, you’ll see if Windows and your processor are 32-bit or 64-bit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214b60c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214b60c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either click the downloaded file at the bottom of your browser to open finder, or navigate to your downloads folder</a:t>
            </a:r>
            <a:endParaRPr sz="1200">
              <a:solidFill>
                <a:srgbClr val="2B2B2B"/>
              </a:solidFill>
              <a:highlight>
                <a:srgbClr val="FFFFFF"/>
              </a:highlight>
            </a:endParaRPr>
          </a:p>
          <a:p>
            <a:pPr indent="0" lvl="0" marL="0" rtl="0" algn="l">
              <a:lnSpc>
                <a:spcPct val="115000"/>
              </a:lnSpc>
              <a:spcBef>
                <a:spcPts val="0"/>
              </a:spcBef>
              <a:spcAft>
                <a:spcPts val="0"/>
              </a:spcAft>
              <a:buNone/>
            </a:pPr>
            <a:r>
              <a:rPr lang="en" sz="1200">
                <a:solidFill>
                  <a:srgbClr val="2B2B2B"/>
                </a:solidFill>
                <a:highlight>
                  <a:srgbClr val="FFFFFF"/>
                </a:highlight>
              </a:rPr>
              <a:t>It may open a window asking if you want to allow this application to make changes to your device, click “Yes”</a:t>
            </a:r>
            <a:endParaRPr sz="1200">
              <a:solidFill>
                <a:srgbClr val="2B2B2B"/>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214b60c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214b60c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20716433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20716433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default options are recommended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207164336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207164336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B2B2B"/>
                </a:solidFill>
                <a:highlight>
                  <a:srgbClr val="FFFFFF"/>
                </a:highlight>
              </a:rPr>
              <a:t>Choose a default editor that you are comfortable with, or choose either Nano or Visual Studio Code if you have not used an editor before</a:t>
            </a:r>
            <a:endParaRPr sz="1200">
              <a:solidFill>
                <a:srgbClr val="2B2B2B"/>
              </a:solidFill>
              <a:highlight>
                <a:srgbClr val="FFFFFF"/>
              </a:highlight>
            </a:endParaRPr>
          </a:p>
          <a:p>
            <a:pPr indent="-304800" lvl="0" marL="698500" rtl="0" algn="l">
              <a:lnSpc>
                <a:spcPct val="115000"/>
              </a:lnSpc>
              <a:spcBef>
                <a:spcPts val="0"/>
              </a:spcBef>
              <a:spcAft>
                <a:spcPts val="0"/>
              </a:spcAft>
              <a:buClr>
                <a:srgbClr val="2B2B2B"/>
              </a:buClr>
              <a:buSzPts val="1200"/>
              <a:buChar char="●"/>
            </a:pPr>
            <a:r>
              <a:rPr lang="en" sz="1200">
                <a:solidFill>
                  <a:srgbClr val="2B2B2B"/>
                </a:solidFill>
                <a:highlight>
                  <a:srgbClr val="FFFFFF"/>
                </a:highlight>
              </a:rPr>
              <a:t>If you know or have used vi/vim, feel free to use it (otherwise it is not recommended)</a:t>
            </a:r>
            <a:endParaRPr sz="1200">
              <a:solidFill>
                <a:srgbClr val="2B2B2B"/>
              </a:solidFill>
              <a:highlight>
                <a:srgbClr val="FFFFFF"/>
              </a:highlight>
            </a:endParaRPr>
          </a:p>
          <a:p>
            <a:pPr indent="-304800" lvl="0" marL="698500" rtl="0" algn="l">
              <a:lnSpc>
                <a:spcPct val="115000"/>
              </a:lnSpc>
              <a:spcBef>
                <a:spcPts val="0"/>
              </a:spcBef>
              <a:spcAft>
                <a:spcPts val="0"/>
              </a:spcAft>
              <a:buClr>
                <a:srgbClr val="2B2B2B"/>
              </a:buClr>
              <a:buSzPts val="1200"/>
              <a:buChar char="●"/>
            </a:pPr>
            <a:r>
              <a:rPr lang="en" sz="1200">
                <a:solidFill>
                  <a:srgbClr val="2B2B2B"/>
                </a:solidFill>
                <a:highlight>
                  <a:srgbClr val="FFFFFF"/>
                </a:highlight>
              </a:rPr>
              <a:t>You must have the editor installed to continue. You can set a default now and change it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207164336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207164336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2B2B2B"/>
                </a:solidFill>
                <a:highlight>
                  <a:srgbClr val="FFFFFF"/>
                </a:highlight>
              </a:rPr>
              <a:t>The first option is also fine, as you’ll mainly be using Git from the new “Git Bash” program that is being installed, but the second option is ideal as it’ll give you the option of using it through either Git Bash or the Windows Command Prompt in the future if you wish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207164336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207164336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207164336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207164336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Proxima Nova"/>
              <a:buNone/>
              <a:defRPr sz="4800">
                <a:solidFill>
                  <a:schemeClr val="lt1"/>
                </a:solidFill>
                <a:latin typeface="Proxima Nova"/>
                <a:ea typeface="Proxima Nova"/>
                <a:cs typeface="Proxima Nova"/>
                <a:sym typeface="Proxima Nov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4" name="Google Shape;14;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pic>
        <p:nvPicPr>
          <p:cNvPr id="15" name="Google Shape;15;p2"/>
          <p:cNvPicPr preferRelativeResize="0"/>
          <p:nvPr/>
        </p:nvPicPr>
        <p:blipFill>
          <a:blip r:embed="rId2">
            <a:alphaModFix/>
          </a:blip>
          <a:stretch>
            <a:fillRect/>
          </a:stretch>
        </p:blipFill>
        <p:spPr>
          <a:xfrm>
            <a:off x="6351271" y="4222900"/>
            <a:ext cx="2547257" cy="742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pic>
        <p:nvPicPr>
          <p:cNvPr id="78" name="Google Shape;78;p11"/>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id="80" name="Google Shape;80;p12"/>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pic>
        <p:nvPicPr>
          <p:cNvPr id="21" name="Google Shape;21;p3"/>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4"/>
          <p:cNvGrpSpPr/>
          <p:nvPr/>
        </p:nvGrpSpPr>
        <p:grpSpPr>
          <a:xfrm>
            <a:off x="830392" y="1191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8" name="Google Shape;28;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29" name="Google Shape;29;p4"/>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6" name="Google Shape;36;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 name="Google Shape;37;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38" name="Google Shape;38;p5"/>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pic>
        <p:nvPicPr>
          <p:cNvPr id="45" name="Google Shape;45;p6"/>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2" name="Google Shape;52;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53" name="Google Shape;53;p7"/>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4"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pic>
        <p:nvPicPr>
          <p:cNvPr id="59" name="Google Shape;59;p8"/>
          <p:cNvPicPr preferRelativeResize="0"/>
          <p:nvPr/>
        </p:nvPicPr>
        <p:blipFill rotWithShape="1">
          <a:blip r:embed="rId2">
            <a:alphaModFix/>
          </a:blip>
          <a:srcRect b="0" l="0" r="0" t="0"/>
          <a:stretch/>
        </p:blipFill>
        <p:spPr>
          <a:xfrm>
            <a:off x="8787384" y="4786891"/>
            <a:ext cx="356616" cy="3566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6" name="Google Shape;66;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7" name="Google Shape;67;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pic>
        <p:nvPicPr>
          <p:cNvPr id="68" name="Google Shape;68;p9"/>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24950" y="4372551"/>
            <a:ext cx="7697400" cy="4605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Roboto"/>
              <a:buNone/>
              <a:defRPr sz="1600">
                <a:solidFill>
                  <a:schemeClr val="dk2"/>
                </a:solidFill>
                <a:latin typeface="Roboto"/>
                <a:ea typeface="Roboto"/>
                <a:cs typeface="Roboto"/>
                <a:sym typeface="Roboto"/>
              </a:defRPr>
            </a:lvl1pPr>
          </a:lstStyle>
          <a:p/>
        </p:txBody>
      </p:sp>
      <p:pic>
        <p:nvPicPr>
          <p:cNvPr id="71" name="Google Shape;71;p10"/>
          <p:cNvPicPr preferRelativeResize="0"/>
          <p:nvPr/>
        </p:nvPicPr>
        <p:blipFill rotWithShape="1">
          <a:blip r:embed="rId2">
            <a:alphaModFix/>
          </a:blip>
          <a:srcRect b="0" l="0" r="0" t="0"/>
          <a:stretch/>
        </p:blipFill>
        <p:spPr>
          <a:xfrm>
            <a:off x="8784839" y="4784341"/>
            <a:ext cx="359161" cy="3591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roxima Nova"/>
              <a:buNone/>
              <a:defRPr b="1" sz="2800">
                <a:latin typeface="Proxima Nova"/>
                <a:ea typeface="Proxima Nova"/>
                <a:cs typeface="Proxima Nova"/>
                <a:sym typeface="Proxima Nova"/>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Proxima Nova Semibold"/>
                <a:ea typeface="Proxima Nova Semibold"/>
                <a:cs typeface="Proxima Nova Semibold"/>
                <a:sym typeface="Proxima Nova Semibold"/>
              </a:rPr>
              <a:t>Windows OS</a:t>
            </a:r>
            <a:r>
              <a:rPr b="0" lang="en" sz="4800">
                <a:latin typeface="Proxima Nova Semibold"/>
                <a:ea typeface="Proxima Nova Semibold"/>
                <a:cs typeface="Proxima Nova Semibold"/>
                <a:sym typeface="Proxima Nova Semibold"/>
              </a:rPr>
              <a:t>: </a:t>
            </a:r>
            <a:br>
              <a:rPr b="0" lang="en" sz="4800">
                <a:latin typeface="Proxima Nova Semibold"/>
                <a:ea typeface="Proxima Nova Semibold"/>
                <a:cs typeface="Proxima Nova Semibold"/>
                <a:sym typeface="Proxima Nova Semibold"/>
              </a:rPr>
            </a:br>
            <a:r>
              <a:rPr b="0" lang="en">
                <a:latin typeface="Proxima Nova Semibold"/>
                <a:ea typeface="Proxima Nova Semibold"/>
                <a:cs typeface="Proxima Nova Semibold"/>
                <a:sym typeface="Proxima Nova Semibold"/>
              </a:rPr>
              <a:t>Git</a:t>
            </a:r>
            <a:r>
              <a:rPr b="0" lang="en" sz="4800">
                <a:latin typeface="Proxima Nova Semibold"/>
                <a:ea typeface="Proxima Nova Semibold"/>
                <a:cs typeface="Proxima Nova Semibold"/>
                <a:sym typeface="Proxima Nova Semibold"/>
              </a:rPr>
              <a:t> Installation</a:t>
            </a:r>
            <a:endParaRPr b="0" sz="4800">
              <a:latin typeface="Proxima Nova Semibold"/>
              <a:ea typeface="Proxima Nova Semibold"/>
              <a:cs typeface="Proxima Nova Semibold"/>
              <a:sym typeface="Proxima Nova Semibold"/>
            </a:endParaRPr>
          </a:p>
        </p:txBody>
      </p:sp>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Step by Step</a:t>
            </a:r>
            <a:endParaRPr sz="2300">
              <a:latin typeface="Roboto"/>
              <a:ea typeface="Roboto"/>
              <a:cs typeface="Roboto"/>
              <a:sym typeface="Roboto"/>
            </a:endParaRPr>
          </a:p>
        </p:txBody>
      </p:sp>
      <p:sp>
        <p:nvSpPr>
          <p:cNvPr id="87" name="Google Shape;87;p13"/>
          <p:cNvSpPr/>
          <p:nvPr/>
        </p:nvSpPr>
        <p:spPr>
          <a:xfrm>
            <a:off x="5792775" y="3844950"/>
            <a:ext cx="3195600" cy="11871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9: Configure the terminal emulator - choose MinTTY</a:t>
            </a:r>
            <a:endParaRPr/>
          </a:p>
        </p:txBody>
      </p:sp>
      <p:pic>
        <p:nvPicPr>
          <p:cNvPr id="143" name="Google Shape;143;p22"/>
          <p:cNvPicPr preferRelativeResize="0"/>
          <p:nvPr/>
        </p:nvPicPr>
        <p:blipFill rotWithShape="1">
          <a:blip r:embed="rId3">
            <a:alphaModFix/>
          </a:blip>
          <a:srcRect b="15196" l="34650" r="7589" t="8286"/>
          <a:stretch/>
        </p:blipFill>
        <p:spPr>
          <a:xfrm>
            <a:off x="2400301" y="497245"/>
            <a:ext cx="4343399" cy="35394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10: Choose “Default” as the default behavior of ‘git pull’</a:t>
            </a:r>
            <a:endParaRPr/>
          </a:p>
        </p:txBody>
      </p:sp>
      <p:pic>
        <p:nvPicPr>
          <p:cNvPr id="149" name="Google Shape;149;p23"/>
          <p:cNvPicPr preferRelativeResize="0"/>
          <p:nvPr/>
        </p:nvPicPr>
        <p:blipFill rotWithShape="1">
          <a:blip r:embed="rId3">
            <a:alphaModFix/>
          </a:blip>
          <a:srcRect b="7471" l="35936" r="4574" t="8289"/>
          <a:stretch/>
        </p:blipFill>
        <p:spPr>
          <a:xfrm>
            <a:off x="2400300" y="492625"/>
            <a:ext cx="4343400"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11: Configure extra options to enable file system caching</a:t>
            </a:r>
            <a:endParaRPr/>
          </a:p>
        </p:txBody>
      </p:sp>
      <p:pic>
        <p:nvPicPr>
          <p:cNvPr id="155" name="Google Shape;155;p24"/>
          <p:cNvPicPr preferRelativeResize="0"/>
          <p:nvPr/>
        </p:nvPicPr>
        <p:blipFill rotWithShape="1">
          <a:blip r:embed="rId3">
            <a:alphaModFix/>
          </a:blip>
          <a:srcRect b="11058" l="35936" r="4624" t="7930"/>
          <a:stretch/>
        </p:blipFill>
        <p:spPr>
          <a:xfrm>
            <a:off x="2400300" y="492625"/>
            <a:ext cx="4343400" cy="35486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12: Choose Git Credential Manager as the credential helper</a:t>
            </a:r>
            <a:endParaRPr/>
          </a:p>
        </p:txBody>
      </p:sp>
      <p:pic>
        <p:nvPicPr>
          <p:cNvPr id="161" name="Google Shape;161;p25"/>
          <p:cNvPicPr preferRelativeResize="0"/>
          <p:nvPr/>
        </p:nvPicPr>
        <p:blipFill rotWithShape="1">
          <a:blip r:embed="rId3">
            <a:alphaModFix/>
          </a:blip>
          <a:srcRect b="8909" l="35689" r="4708" t="8288"/>
          <a:stretch/>
        </p:blipFill>
        <p:spPr>
          <a:xfrm>
            <a:off x="2400300" y="490982"/>
            <a:ext cx="4343400" cy="355193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13: Install</a:t>
            </a:r>
            <a:endParaRPr/>
          </a:p>
        </p:txBody>
      </p:sp>
      <p:pic>
        <p:nvPicPr>
          <p:cNvPr id="167" name="Google Shape;167;p26"/>
          <p:cNvPicPr preferRelativeResize="0"/>
          <p:nvPr/>
        </p:nvPicPr>
        <p:blipFill rotWithShape="1">
          <a:blip r:embed="rId3">
            <a:alphaModFix/>
          </a:blip>
          <a:srcRect b="7655" l="50898" r="4617" t="25890"/>
          <a:stretch/>
        </p:blipFill>
        <p:spPr>
          <a:xfrm>
            <a:off x="2400300" y="488005"/>
            <a:ext cx="4343401" cy="355789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14: Installation Complete - exit Setup (do not need to view release notes)</a:t>
            </a:r>
            <a:endParaRPr/>
          </a:p>
        </p:txBody>
      </p:sp>
      <p:pic>
        <p:nvPicPr>
          <p:cNvPr id="173" name="Google Shape;173;p27"/>
          <p:cNvPicPr preferRelativeResize="0"/>
          <p:nvPr/>
        </p:nvPicPr>
        <p:blipFill rotWithShape="1">
          <a:blip r:embed="rId3">
            <a:alphaModFix/>
          </a:blip>
          <a:srcRect b="8737" l="50575" r="5499" t="25168"/>
          <a:stretch/>
        </p:blipFill>
        <p:spPr>
          <a:xfrm>
            <a:off x="2400300" y="492625"/>
            <a:ext cx="4343399"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 Git’s download page for Windows OS - choose 32-bit or 64-bit option</a:t>
            </a:r>
            <a:endParaRPr/>
          </a:p>
        </p:txBody>
      </p:sp>
      <p:pic>
        <p:nvPicPr>
          <p:cNvPr id="93" name="Google Shape;93;p14"/>
          <p:cNvPicPr preferRelativeResize="0"/>
          <p:nvPr/>
        </p:nvPicPr>
        <p:blipFill rotWithShape="1">
          <a:blip r:embed="rId3">
            <a:alphaModFix/>
          </a:blip>
          <a:srcRect b="3643" l="0" r="0" t="3643"/>
          <a:stretch/>
        </p:blipFill>
        <p:spPr>
          <a:xfrm>
            <a:off x="1504238" y="140825"/>
            <a:ext cx="6135524" cy="4067750"/>
          </a:xfrm>
          <a:prstGeom prst="rect">
            <a:avLst/>
          </a:prstGeom>
          <a:noFill/>
          <a:ln cap="flat" cmpd="sng" w="9525">
            <a:solidFill>
              <a:schemeClr val="dk2"/>
            </a:solidFill>
            <a:prstDash val="solid"/>
            <a:round/>
            <a:headEnd len="sm" w="sm" type="none"/>
            <a:tailEnd len="sm" w="sm" type="none"/>
          </a:ln>
        </p:spPr>
      </p:pic>
      <p:sp>
        <p:nvSpPr>
          <p:cNvPr id="94" name="Google Shape;94;p14"/>
          <p:cNvSpPr/>
          <p:nvPr/>
        </p:nvSpPr>
        <p:spPr>
          <a:xfrm>
            <a:off x="2600975" y="2104150"/>
            <a:ext cx="210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29509" l="31603" r="5876" t="8285"/>
          <a:stretch/>
        </p:blipFill>
        <p:spPr>
          <a:xfrm>
            <a:off x="2402075" y="419025"/>
            <a:ext cx="4339850" cy="3543449"/>
          </a:xfrm>
          <a:prstGeom prst="rect">
            <a:avLst/>
          </a:prstGeom>
          <a:noFill/>
          <a:ln cap="flat" cmpd="sng" w="9525">
            <a:solidFill>
              <a:schemeClr val="dk2"/>
            </a:solidFill>
            <a:prstDash val="solid"/>
            <a:round/>
            <a:headEnd len="sm" w="sm" type="none"/>
            <a:tailEnd len="sm" w="sm" type="none"/>
          </a:ln>
        </p:spPr>
      </p:pic>
      <p:sp>
        <p:nvSpPr>
          <p:cNvPr id="100" name="Google Shape;100;p1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2: Open the downloaded file - on the license prompt, click “Next” to accept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rotWithShape="1">
          <a:blip r:embed="rId3">
            <a:alphaModFix/>
          </a:blip>
          <a:srcRect b="7083" l="52237" r="2464" t="27144"/>
          <a:stretch/>
        </p:blipFill>
        <p:spPr>
          <a:xfrm>
            <a:off x="2400300" y="431800"/>
            <a:ext cx="4343400" cy="3517900"/>
          </a:xfrm>
          <a:prstGeom prst="rect">
            <a:avLst/>
          </a:prstGeom>
          <a:noFill/>
          <a:ln cap="flat" cmpd="sng" w="9525">
            <a:solidFill>
              <a:schemeClr val="dk2"/>
            </a:solidFill>
            <a:prstDash val="solid"/>
            <a:round/>
            <a:headEnd len="sm" w="sm" type="none"/>
            <a:tailEnd len="sm" w="sm" type="none"/>
          </a:ln>
        </p:spPr>
      </p:pic>
      <p:sp>
        <p:nvSpPr>
          <p:cNvPr id="106" name="Google Shape;106;p1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3: Select the installation destination folder (default is recommended)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4: Select components - keep the “Windows Explorer integration” options</a:t>
            </a:r>
            <a:endParaRPr/>
          </a:p>
        </p:txBody>
      </p:sp>
      <p:pic>
        <p:nvPicPr>
          <p:cNvPr id="112" name="Google Shape;112;p17"/>
          <p:cNvPicPr preferRelativeResize="0"/>
          <p:nvPr/>
        </p:nvPicPr>
        <p:blipFill rotWithShape="1">
          <a:blip r:embed="rId3">
            <a:alphaModFix/>
          </a:blip>
          <a:srcRect b="1546" l="52805" r="1467" t="27506"/>
          <a:stretch/>
        </p:blipFill>
        <p:spPr>
          <a:xfrm>
            <a:off x="2400300" y="552693"/>
            <a:ext cx="4343400" cy="3428514"/>
          </a:xfrm>
          <a:prstGeom prst="rect">
            <a:avLst/>
          </a:prstGeom>
          <a:noFill/>
          <a:ln cap="flat" cmpd="sng" w="9525">
            <a:solidFill>
              <a:schemeClr val="dk2"/>
            </a:solidFill>
            <a:prstDash val="solid"/>
            <a:round/>
            <a:headEnd len="sm" w="sm" type="none"/>
            <a:tailEnd len="sm" w="sm" type="none"/>
          </a:ln>
        </p:spPr>
      </p:pic>
      <p:sp>
        <p:nvSpPr>
          <p:cNvPr id="113" name="Google Shape;113;p17"/>
          <p:cNvSpPr/>
          <p:nvPr/>
        </p:nvSpPr>
        <p:spPr>
          <a:xfrm>
            <a:off x="2725175" y="2198950"/>
            <a:ext cx="1519800" cy="4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5: Choose Nano or Visual Studio Code if you have not used an editor before</a:t>
            </a:r>
            <a:endParaRPr/>
          </a:p>
        </p:txBody>
      </p:sp>
      <p:pic>
        <p:nvPicPr>
          <p:cNvPr id="119" name="Google Shape;119;p18"/>
          <p:cNvPicPr preferRelativeResize="0"/>
          <p:nvPr/>
        </p:nvPicPr>
        <p:blipFill rotWithShape="1">
          <a:blip r:embed="rId3">
            <a:alphaModFix/>
          </a:blip>
          <a:srcRect b="9271" l="51135" r="4141" t="16911"/>
          <a:stretch/>
        </p:blipFill>
        <p:spPr>
          <a:xfrm>
            <a:off x="2400301" y="497246"/>
            <a:ext cx="4343399" cy="353940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6: Adjust the PATH environment - second option is recommended</a:t>
            </a:r>
            <a:endParaRPr/>
          </a:p>
        </p:txBody>
      </p:sp>
      <p:pic>
        <p:nvPicPr>
          <p:cNvPr id="125" name="Google Shape;125;p19"/>
          <p:cNvPicPr preferRelativeResize="0"/>
          <p:nvPr/>
        </p:nvPicPr>
        <p:blipFill rotWithShape="1">
          <a:blip r:embed="rId3">
            <a:alphaModFix/>
          </a:blip>
          <a:srcRect b="7296" l="51217" r="4175" t="26067"/>
          <a:stretch/>
        </p:blipFill>
        <p:spPr>
          <a:xfrm>
            <a:off x="2400300" y="492625"/>
            <a:ext cx="4343400"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7: Choose the HTTPS transport backend - choose OpenSSL library</a:t>
            </a:r>
            <a:endParaRPr/>
          </a:p>
        </p:txBody>
      </p:sp>
      <p:pic>
        <p:nvPicPr>
          <p:cNvPr id="131" name="Google Shape;131;p20"/>
          <p:cNvPicPr preferRelativeResize="0"/>
          <p:nvPr/>
        </p:nvPicPr>
        <p:blipFill rotWithShape="1">
          <a:blip r:embed="rId3">
            <a:alphaModFix/>
          </a:blip>
          <a:srcRect b="6758" l="39929" r="6773" t="29303"/>
          <a:stretch/>
        </p:blipFill>
        <p:spPr>
          <a:xfrm>
            <a:off x="2400301" y="492625"/>
            <a:ext cx="4343399"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8: Configure line ending conversions - select the default option</a:t>
            </a:r>
            <a:endParaRPr/>
          </a:p>
        </p:txBody>
      </p:sp>
      <p:pic>
        <p:nvPicPr>
          <p:cNvPr id="137" name="Google Shape;137;p21"/>
          <p:cNvPicPr preferRelativeResize="0"/>
          <p:nvPr/>
        </p:nvPicPr>
        <p:blipFill rotWithShape="1">
          <a:blip r:embed="rId3">
            <a:alphaModFix/>
          </a:blip>
          <a:srcRect b="9447" l="35631" r="5396" t="8470"/>
          <a:stretch/>
        </p:blipFill>
        <p:spPr>
          <a:xfrm>
            <a:off x="2400300" y="492625"/>
            <a:ext cx="4343401" cy="3548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00B3E6"/>
      </a:dk1>
      <a:lt1>
        <a:srgbClr val="FFFFFF"/>
      </a:lt1>
      <a:dk2>
        <a:srgbClr val="2B2B2B"/>
      </a:dk2>
      <a:lt2>
        <a:srgbClr val="EFEFEF"/>
      </a:lt2>
      <a:accent1>
        <a:srgbClr val="32CEFE"/>
      </a:accent1>
      <a:accent2>
        <a:srgbClr val="00B3E6"/>
      </a:accent2>
      <a:accent3>
        <a:srgbClr val="00B3E6"/>
      </a:accent3>
      <a:accent4>
        <a:srgbClr val="FFD43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