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Kaakaty" initials="RK" lastIdx="1" clrIdx="0">
    <p:extLst>
      <p:ext uri="{19B8F6BF-5375-455C-9EA6-DF929625EA0E}">
        <p15:presenceInfo xmlns:p15="http://schemas.microsoft.com/office/powerpoint/2012/main" userId="Roni Kaaka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17:27:10.574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6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2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7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9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4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6A662-3556-46C7-96B7-69C5C1D7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63123-A492-4AFA-8825-2E4E7F9A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Baseball’s new- found love of analytics.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Roni Kaakaty</a:t>
            </a:r>
          </a:p>
          <a:p>
            <a:pPr algn="l"/>
            <a:r>
              <a:rPr lang="en-US" sz="2000" dirty="0"/>
              <a:t>DSC530-T301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4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Outliers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Salaries to position players above 30 million annually.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above 35 at time of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Defensive runs saved over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Strikeouts exceeding 180 per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89" y="883621"/>
            <a:ext cx="7504305" cy="6654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Summary Analysis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removed the largest age (39) and the largest strike outs (191) because they weren’t a true reflection of the typical free agent.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Strikeouts had the largest standard deviation at 28.73.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Biggest takeaway from these statistics is that defense isn’t prioritized as much as I anticipated.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8A4F4-A4B1-412A-A5B5-2DA9DF97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16" y="2160061"/>
            <a:ext cx="2447925" cy="1466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47A447-57F5-4AE6-BE6D-4E295533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0" y="2153820"/>
            <a:ext cx="2581762" cy="1479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C597B8-C6CF-461B-985D-9154D8E5B150}"/>
              </a:ext>
            </a:extLst>
          </p:cNvPr>
          <p:cNvSpPr txBox="1"/>
          <p:nvPr/>
        </p:nvSpPr>
        <p:spPr>
          <a:xfrm>
            <a:off x="5560949" y="1790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0733E-C584-414F-B284-F7B95238FBC8}"/>
              </a:ext>
            </a:extLst>
          </p:cNvPr>
          <p:cNvSpPr txBox="1"/>
          <p:nvPr/>
        </p:nvSpPr>
        <p:spPr>
          <a:xfrm>
            <a:off x="2107937" y="17907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ECABFE-628B-4F30-AF38-30794C98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99" y="4112984"/>
            <a:ext cx="2533650" cy="149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A1B9C0-8F3A-4661-84B3-7AB6791C51D2}"/>
              </a:ext>
            </a:extLst>
          </p:cNvPr>
          <p:cNvSpPr txBox="1"/>
          <p:nvPr/>
        </p:nvSpPr>
        <p:spPr>
          <a:xfrm>
            <a:off x="3380289" y="3713409"/>
            <a:ext cx="19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88846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87" y="907434"/>
            <a:ext cx="7916685" cy="7305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Summary Analysis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2A549-3127-42E6-AF27-724B7B31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42" y="2772848"/>
            <a:ext cx="6959886" cy="2027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DCB13-95A2-4C4B-90CD-4273564DD2B0}"/>
              </a:ext>
            </a:extLst>
          </p:cNvPr>
          <p:cNvSpPr txBox="1"/>
          <p:nvPr/>
        </p:nvSpPr>
        <p:spPr>
          <a:xfrm>
            <a:off x="8483097" y="2057401"/>
            <a:ext cx="2565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much variation between the average, on base percentage, and slugging of the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figure highlights the disparity between the worst fielder (-16) and the best (23).</a:t>
            </a:r>
          </a:p>
        </p:txBody>
      </p:sp>
    </p:spTree>
    <p:extLst>
      <p:ext uri="{BB962C8B-B14F-4D97-AF65-F5344CB8AC3E}">
        <p14:creationId xmlns:p14="http://schemas.microsoft.com/office/powerpoint/2010/main" val="302697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69" y="974398"/>
            <a:ext cx="10715279" cy="7305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Probability mass function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DCB13-95A2-4C4B-90CD-4273564DD2B0}"/>
              </a:ext>
            </a:extLst>
          </p:cNvPr>
          <p:cNvSpPr txBox="1"/>
          <p:nvPr/>
        </p:nvSpPr>
        <p:spPr>
          <a:xfrm>
            <a:off x="8483097" y="2057401"/>
            <a:ext cx="2565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Mass Function of the salaries of players in 2015 and in 2019. I wanted to see if there was a dramatic shift in salaries due to inflation. Probability would say there was not.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1C6E-07B9-4898-8089-D2F9AEA1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9" y="2046663"/>
            <a:ext cx="3590869" cy="35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7874" y="1015423"/>
            <a:ext cx="11867507" cy="5144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cumulative distribution function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DCB13-95A2-4C4B-90CD-4273564DD2B0}"/>
              </a:ext>
            </a:extLst>
          </p:cNvPr>
          <p:cNvSpPr txBox="1"/>
          <p:nvPr/>
        </p:nvSpPr>
        <p:spPr>
          <a:xfrm>
            <a:off x="8483097" y="2057401"/>
            <a:ext cx="2565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Cumulative distribution function of the wins above replacement statistic. This function tells us that there’s an 80% probability that a random observation taken from the sample will be at below a WAR of 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B0AD9-6068-40A1-B23E-42076CE1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31" y="2322415"/>
            <a:ext cx="4304721" cy="28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6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4104" y="1046298"/>
            <a:ext cx="11867507" cy="5144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Exponential Distribution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DCB13-95A2-4C4B-90CD-4273564DD2B0}"/>
              </a:ext>
            </a:extLst>
          </p:cNvPr>
          <p:cNvSpPr txBox="1"/>
          <p:nvPr/>
        </p:nvSpPr>
        <p:spPr>
          <a:xfrm>
            <a:off x="8483097" y="2057401"/>
            <a:ext cx="2565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chose to chart the batting averages of players using the exponential distribution function because there should be no drastic difference between times. Batting averages haven’t fluctuated from 2015-2019.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74D96-2F5D-49B3-B3B8-F6A0D18F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43" y="2353018"/>
            <a:ext cx="4149266" cy="27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0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4095" y="891621"/>
            <a:ext cx="11867507" cy="5144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Scatter plot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708" y="1934659"/>
            <a:ext cx="24453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Figure 1-10 shows that there isn’t a strong correlation between the age of the player and their annual salary. Younger players do tend to make more annually, but not a strong enough correlation. Correlation = </a:t>
            </a:r>
            <a:r>
              <a:rPr lang="en-US" sz="1400" dirty="0" err="1"/>
              <a:t>NaN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Figure 1-11 shows that there is a linear relationship between the wins above replacement stat and the player’s annual salary.  Correlation = .53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7C866-2A35-4CC1-B52E-9AE9B02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92" y="1533972"/>
            <a:ext cx="3197434" cy="2094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9F355-A5D4-4751-849E-191AB296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92" y="3832003"/>
            <a:ext cx="3209836" cy="2134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019AAD-2D11-4D4B-A586-938C5E09F1BA}"/>
              </a:ext>
            </a:extLst>
          </p:cNvPr>
          <p:cNvSpPr txBox="1"/>
          <p:nvPr/>
        </p:nvSpPr>
        <p:spPr>
          <a:xfrm>
            <a:off x="5135880" y="1999250"/>
            <a:ext cx="248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1-10. Scatter plot of age vs. annual salary.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6B2CF-82C7-477F-9D57-FB84C504C883}"/>
              </a:ext>
            </a:extLst>
          </p:cNvPr>
          <p:cNvSpPr txBox="1"/>
          <p:nvPr/>
        </p:nvSpPr>
        <p:spPr>
          <a:xfrm>
            <a:off x="5250180" y="4197427"/>
            <a:ext cx="224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1-11. Scatter plot of  WAR vs.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381326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Hypothesis Testing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T-test to test null hypothesis that batters with a batting average of over .300 are the most sought after. The test rejected the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3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26" y="976256"/>
            <a:ext cx="8805891" cy="7846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Regression Analysis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4ED51-2123-4E41-9E25-329A85939027}"/>
              </a:ext>
            </a:extLst>
          </p:cNvPr>
          <p:cNvSpPr txBox="1"/>
          <p:nvPr/>
        </p:nvSpPr>
        <p:spPr>
          <a:xfrm>
            <a:off x="8483097" y="1999250"/>
            <a:ext cx="2445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a linear regression line to plot the explanatory variable (WAR) with the dependent variable (Salary).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 shows that as WAR increases, the salary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2341C-42D9-42B6-A62D-A43ADA94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23" y="2194983"/>
            <a:ext cx="3600450" cy="245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020B4-2389-4470-A166-08F74B293CAB}"/>
              </a:ext>
            </a:extLst>
          </p:cNvPr>
          <p:cNvSpPr txBox="1"/>
          <p:nvPr/>
        </p:nvSpPr>
        <p:spPr>
          <a:xfrm>
            <a:off x="5061542" y="2825353"/>
            <a:ext cx="2715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 1-12. Linear regression that plots Wins above replacement vs. Annual Salary.</a:t>
            </a:r>
          </a:p>
        </p:txBody>
      </p:sp>
    </p:spTree>
    <p:extLst>
      <p:ext uri="{BB962C8B-B14F-4D97-AF65-F5344CB8AC3E}">
        <p14:creationId xmlns:p14="http://schemas.microsoft.com/office/powerpoint/2010/main" val="110043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5F370-3535-4061-B35A-4C8F4970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Hypothesis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96CC5F-696F-45CD-9B4B-F4B9867AD6B7}"/>
              </a:ext>
            </a:extLst>
          </p:cNvPr>
          <p:cNvSpPr txBox="1"/>
          <p:nvPr/>
        </p:nvSpPr>
        <p:spPr>
          <a:xfrm>
            <a:off x="8386354" y="1999250"/>
            <a:ext cx="2497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Traditionalists would say that a good hitter has a batting average above .300 and doesn’t strike out. Since baseball has dramatically shifted towards the use of analytics, I want to see if batting average is still the most sought-after commodity in free agency.</a:t>
            </a:r>
          </a:p>
        </p:txBody>
      </p:sp>
    </p:spTree>
    <p:extLst>
      <p:ext uri="{BB962C8B-B14F-4D97-AF65-F5344CB8AC3E}">
        <p14:creationId xmlns:p14="http://schemas.microsoft.com/office/powerpoint/2010/main" val="71280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07B28-E546-47FD-95FC-A5734C8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9BECC0-B51C-4208-9DA8-D37928A0164A}"/>
              </a:ext>
            </a:extLst>
          </p:cNvPr>
          <p:cNvSpPr txBox="1"/>
          <p:nvPr/>
        </p:nvSpPr>
        <p:spPr>
          <a:xfrm>
            <a:off x="8340436" y="2413337"/>
            <a:ext cx="2798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Batting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On-base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Slugging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Strikeouts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Defensive runs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Wins above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salary</a:t>
            </a:r>
          </a:p>
        </p:txBody>
      </p:sp>
    </p:spTree>
    <p:extLst>
      <p:ext uri="{BB962C8B-B14F-4D97-AF65-F5344CB8AC3E}">
        <p14:creationId xmlns:p14="http://schemas.microsoft.com/office/powerpoint/2010/main" val="2278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73006-1C09-4711-BBA6-B62A77E4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7A85E-48EA-4031-980F-D68FB0D05D8F}"/>
              </a:ext>
            </a:extLst>
          </p:cNvPr>
          <p:cNvSpPr txBox="1"/>
          <p:nvPr/>
        </p:nvSpPr>
        <p:spPr>
          <a:xfrm>
            <a:off x="8331200" y="1999250"/>
            <a:ext cx="27178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Batting average</a:t>
            </a:r>
            <a:r>
              <a:rPr lang="en-US" sz="1600" dirty="0"/>
              <a:t>:  </a:t>
            </a:r>
            <a:r>
              <a:rPr lang="en-US" sz="1400" dirty="0"/>
              <a:t>Average performance of the batter. Safe hits divided by plate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On-base percentage</a:t>
            </a:r>
            <a:r>
              <a:rPr lang="en-US" sz="1600" dirty="0"/>
              <a:t>: </a:t>
            </a:r>
            <a:r>
              <a:rPr lang="en-US" sz="1400" dirty="0"/>
              <a:t>Frequency a batter reaches base per plate appearance.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Slugging percentage</a:t>
            </a:r>
            <a:r>
              <a:rPr lang="en-US" sz="1600" dirty="0"/>
              <a:t>: </a:t>
            </a:r>
            <a:r>
              <a:rPr lang="en-US" sz="1400" dirty="0"/>
              <a:t>Total number of bases recorded per at-bat.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Home run</a:t>
            </a:r>
            <a:r>
              <a:rPr lang="en-US" sz="1400" dirty="0"/>
              <a:t>: A fair ball that a batter scores on without being called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2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ABAA1-A54D-4B47-B40F-A0DBC8A8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C21E36-88F9-492E-B8F6-4BAEE753733D}"/>
              </a:ext>
            </a:extLst>
          </p:cNvPr>
          <p:cNvSpPr txBox="1"/>
          <p:nvPr/>
        </p:nvSpPr>
        <p:spPr>
          <a:xfrm>
            <a:off x="8518026" y="1830356"/>
            <a:ext cx="2340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Strikeout</a:t>
            </a:r>
            <a:r>
              <a:rPr lang="en-US" sz="1600" dirty="0"/>
              <a:t>:  </a:t>
            </a:r>
            <a:r>
              <a:rPr lang="en-US" sz="1400" dirty="0"/>
              <a:t>A batter accumulates 3 strikes in an at bat resulting in an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Defensive runs saved</a:t>
            </a:r>
            <a:r>
              <a:rPr lang="en-US" sz="1600" dirty="0"/>
              <a:t>: </a:t>
            </a:r>
            <a:r>
              <a:rPr lang="en-US" sz="1400" dirty="0"/>
              <a:t>Measures how many runs a player saved or cost his team relative to an average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Wins above replacement</a:t>
            </a:r>
            <a:r>
              <a:rPr lang="en-US" sz="1600" dirty="0"/>
              <a:t>: </a:t>
            </a:r>
            <a:r>
              <a:rPr lang="en-US" sz="1400" dirty="0"/>
              <a:t>Measures players value in all facets of the game by determining how many more wins he’s worth than a replacement player in the same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4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772C-22B6-43EB-B89F-E9D35DC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DF522E-1E5D-4345-A2B2-DFA7BFACACBB}"/>
              </a:ext>
            </a:extLst>
          </p:cNvPr>
          <p:cNvSpPr txBox="1"/>
          <p:nvPr/>
        </p:nvSpPr>
        <p:spPr>
          <a:xfrm>
            <a:off x="8395859" y="2160895"/>
            <a:ext cx="26700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: </a:t>
            </a:r>
            <a:r>
              <a:rPr lang="en-US" sz="1600" dirty="0"/>
              <a:t>Age of player at time of free agency.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Average annual salary</a:t>
            </a:r>
            <a:r>
              <a:rPr lang="en-US" dirty="0"/>
              <a:t>: </a:t>
            </a:r>
            <a:r>
              <a:rPr lang="en-US" sz="1600" dirty="0"/>
              <a:t>Yearly salary based on total contract worth divided by duration.</a:t>
            </a:r>
          </a:p>
        </p:txBody>
      </p:sp>
    </p:spTree>
    <p:extLst>
      <p:ext uri="{BB962C8B-B14F-4D97-AF65-F5344CB8AC3E}">
        <p14:creationId xmlns:p14="http://schemas.microsoft.com/office/powerpoint/2010/main" val="94910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2AC8E-94D6-4DA3-B378-329D5AF5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194" y="4567768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/>
              <a:t>Variable histograms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507BCC3-5B4E-4E7A-8CF6-A75C65256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6229"/>
            <a:ext cx="2930881" cy="215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0FA52-4E67-40EB-9960-B89268AE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75" y="1467294"/>
            <a:ext cx="3044413" cy="2121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38A80-A214-411F-82FB-37C59093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510" y="1442715"/>
            <a:ext cx="2944941" cy="2121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1C5DE-0315-40EC-BEF7-331517F088E5}"/>
              </a:ext>
            </a:extLst>
          </p:cNvPr>
          <p:cNvSpPr txBox="1"/>
          <p:nvPr/>
        </p:nvSpPr>
        <p:spPr>
          <a:xfrm>
            <a:off x="1447799" y="3642288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1-1. Histogram of batting averages.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C8BF7-94D3-42B2-8EA0-14372A6A7AB5}"/>
              </a:ext>
            </a:extLst>
          </p:cNvPr>
          <p:cNvSpPr txBox="1"/>
          <p:nvPr/>
        </p:nvSpPr>
        <p:spPr>
          <a:xfrm>
            <a:off x="4542228" y="3642288"/>
            <a:ext cx="293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1-2. Histogram of annual salaries.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2D4AD-E5D3-4134-8230-F8E3C319217B}"/>
              </a:ext>
            </a:extLst>
          </p:cNvPr>
          <p:cNvSpPr txBox="1"/>
          <p:nvPr/>
        </p:nvSpPr>
        <p:spPr>
          <a:xfrm>
            <a:off x="8076017" y="3588773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1-3. Histogram of age at time of free agency.</a:t>
            </a:r>
          </a:p>
        </p:txBody>
      </p:sp>
    </p:spTree>
    <p:extLst>
      <p:ext uri="{BB962C8B-B14F-4D97-AF65-F5344CB8AC3E}">
        <p14:creationId xmlns:p14="http://schemas.microsoft.com/office/powerpoint/2010/main" val="109952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47FD-C9A0-4E31-8325-1B178D93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43" y="4660333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/>
              <a:t>Variable histograms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3838195-7C70-445C-9359-91A44EA5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3" y="1768951"/>
            <a:ext cx="3149608" cy="2216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093D5-C255-4A33-BF6C-840F598B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781" y="1697023"/>
            <a:ext cx="3214186" cy="228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24465-73EC-4E10-9FA7-C12B68775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051" y="1713673"/>
            <a:ext cx="3432441" cy="2267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18426-AB09-4C7E-9E00-DEDE15BDF4E3}"/>
              </a:ext>
            </a:extLst>
          </p:cNvPr>
          <p:cNvSpPr txBox="1"/>
          <p:nvPr/>
        </p:nvSpPr>
        <p:spPr>
          <a:xfrm>
            <a:off x="1451170" y="4007818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1-4. Histogram of slugging percentage.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B8407-476E-440D-BC68-E0F5C408D1A3}"/>
              </a:ext>
            </a:extLst>
          </p:cNvPr>
          <p:cNvSpPr txBox="1"/>
          <p:nvPr/>
        </p:nvSpPr>
        <p:spPr>
          <a:xfrm>
            <a:off x="4921239" y="3981371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1-5. Histogram of on base percentage.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089E1-8B01-43AA-B75E-3E16E157B930}"/>
              </a:ext>
            </a:extLst>
          </p:cNvPr>
          <p:cNvSpPr txBox="1"/>
          <p:nvPr/>
        </p:nvSpPr>
        <p:spPr>
          <a:xfrm>
            <a:off x="8455049" y="3972519"/>
            <a:ext cx="293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1-6. Histogram of home runs.</a:t>
            </a:r>
          </a:p>
        </p:txBody>
      </p:sp>
    </p:spTree>
    <p:extLst>
      <p:ext uri="{BB962C8B-B14F-4D97-AF65-F5344CB8AC3E}">
        <p14:creationId xmlns:p14="http://schemas.microsoft.com/office/powerpoint/2010/main" val="288878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47FD-C9A0-4E31-8325-1B178D93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43" y="4660333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/>
              <a:t>Variable histograms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A2AF79-3368-4FEA-9D3A-9850CBFD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2" y="1676409"/>
            <a:ext cx="3407584" cy="2329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002A9-9A1F-4F3C-A641-3DDAF7B6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65" y="1574054"/>
            <a:ext cx="3534184" cy="247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D9DF4-F523-4436-8A6A-6ACCF230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65" y="1591945"/>
            <a:ext cx="3452855" cy="2453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30D55A-F2E3-4306-850E-7AB2398FACD4}"/>
              </a:ext>
            </a:extLst>
          </p:cNvPr>
          <p:cNvSpPr txBox="1"/>
          <p:nvPr/>
        </p:nvSpPr>
        <p:spPr>
          <a:xfrm>
            <a:off x="1279952" y="4073604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1-7. Histogram of player strike outs.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99A43-EBF5-4059-986E-56437F23176D}"/>
              </a:ext>
            </a:extLst>
          </p:cNvPr>
          <p:cNvSpPr txBox="1"/>
          <p:nvPr/>
        </p:nvSpPr>
        <p:spPr>
          <a:xfrm>
            <a:off x="4874047" y="4073604"/>
            <a:ext cx="2930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1-8. Histogram of players defensive runs saved relative to the average.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D9A30-81D9-4CA9-B2C9-C491F5CEC8A4}"/>
              </a:ext>
            </a:extLst>
          </p:cNvPr>
          <p:cNvSpPr txBox="1"/>
          <p:nvPr/>
        </p:nvSpPr>
        <p:spPr>
          <a:xfrm>
            <a:off x="8366403" y="4045046"/>
            <a:ext cx="293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 1-9. Histogram of wins above replacement.</a:t>
            </a:r>
          </a:p>
        </p:txBody>
      </p:sp>
    </p:spTree>
    <p:extLst>
      <p:ext uri="{BB962C8B-B14F-4D97-AF65-F5344CB8AC3E}">
        <p14:creationId xmlns:p14="http://schemas.microsoft.com/office/powerpoint/2010/main" val="873895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730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Gill Sans MT</vt:lpstr>
      <vt:lpstr>SavonVTI</vt:lpstr>
      <vt:lpstr>Databall</vt:lpstr>
      <vt:lpstr>Hypothesis</vt:lpstr>
      <vt:lpstr>Variables</vt:lpstr>
      <vt:lpstr>Variables</vt:lpstr>
      <vt:lpstr>Variables</vt:lpstr>
      <vt:lpstr>Variables</vt:lpstr>
      <vt:lpstr>Variable histograms</vt:lpstr>
      <vt:lpstr>Variable histograms</vt:lpstr>
      <vt:lpstr>Variable histograms</vt:lpstr>
      <vt:lpstr>Outliers</vt:lpstr>
      <vt:lpstr>Summary Analysis</vt:lpstr>
      <vt:lpstr>Summary Analysis</vt:lpstr>
      <vt:lpstr>Probability mass function</vt:lpstr>
      <vt:lpstr>cumulative distribution function</vt:lpstr>
      <vt:lpstr>Exponential Distribution</vt:lpstr>
      <vt:lpstr>Scatter plot</vt:lpstr>
      <vt:lpstr>Hypothesis Testing</vt:lpstr>
      <vt:lpstr>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Databall</dc:title>
  <dc:creator>Roni Kaakaty</dc:creator>
  <cp:lastModifiedBy>Roni Kaakaty</cp:lastModifiedBy>
  <cp:revision>22</cp:revision>
  <dcterms:created xsi:type="dcterms:W3CDTF">2020-11-18T21:03:59Z</dcterms:created>
  <dcterms:modified xsi:type="dcterms:W3CDTF">2020-11-20T06:38:10Z</dcterms:modified>
</cp:coreProperties>
</file>