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877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1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14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5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8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42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39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150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5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24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71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78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53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2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14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64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E782-6B6E-4AD4-8F55-33105B65BF79}" type="datetimeFigureOut">
              <a:rPr lang="en-IL" smtClean="0"/>
              <a:t>25/01/2021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6B1BA-FF58-4FC2-B5B9-76DA3A8B59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99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xpressjs/expressjs_routing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486C-D023-4385-B421-7F4B6CCBF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Express.js	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9B1A1-9070-4453-BD56-A0B3127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תשתית להקמת שירותים ב- </a:t>
            </a:r>
            <a:r>
              <a:rPr lang="en-US" dirty="0"/>
              <a:t>Node.js</a:t>
            </a: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2403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3321-1C15-41B5-8C48-804F3794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בשגיאות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F524-9310-4B20-AFC6-03697D34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232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ניתן להגדיר פעולות לטיפול בשגיאות</a:t>
            </a:r>
            <a:r>
              <a:rPr lang="en-US" dirty="0"/>
              <a:t>:</a:t>
            </a:r>
          </a:p>
          <a:p>
            <a:pPr algn="r" rtl="1"/>
            <a:r>
              <a:rPr lang="he-IL" dirty="0"/>
              <a:t>שימו לב שהיא מקבלת 4 פרמטרים</a:t>
            </a:r>
            <a:br>
              <a:rPr lang="en-US" dirty="0"/>
            </a:br>
            <a:r>
              <a:rPr lang="he-IL" dirty="0"/>
              <a:t>וכך יודעים שהיא פונקציה לטיפול</a:t>
            </a:r>
            <a:br>
              <a:rPr lang="en-US" dirty="0"/>
            </a:br>
            <a:r>
              <a:rPr lang="he-IL" dirty="0"/>
              <a:t>בשגיאות.</a:t>
            </a:r>
          </a:p>
          <a:p>
            <a:pPr algn="r" rtl="1"/>
            <a:r>
              <a:rPr lang="en-US" dirty="0"/>
              <a:t>err</a:t>
            </a:r>
            <a:r>
              <a:rPr lang="he-IL" dirty="0"/>
              <a:t> – השגיאה שעפה בזמן הריצה</a:t>
            </a:r>
          </a:p>
          <a:p>
            <a:pPr algn="r" rtl="1"/>
            <a:r>
              <a:rPr lang="en-US" dirty="0"/>
              <a:t>req</a:t>
            </a:r>
            <a:r>
              <a:rPr lang="he-IL" dirty="0"/>
              <a:t>- אוביקט שמתאר את הבקשה</a:t>
            </a:r>
          </a:p>
          <a:p>
            <a:pPr algn="r" rtl="1"/>
            <a:r>
              <a:rPr lang="en-US" dirty="0"/>
              <a:t>res</a:t>
            </a:r>
            <a:r>
              <a:rPr lang="he-IL" dirty="0"/>
              <a:t> – אובייקט שבעזרתו מחזירים את התגובה ללקוח</a:t>
            </a:r>
          </a:p>
          <a:p>
            <a:pPr algn="r" rtl="1"/>
            <a:r>
              <a:rPr lang="en-US" dirty="0"/>
              <a:t>next</a:t>
            </a:r>
            <a:r>
              <a:rPr lang="he-IL" dirty="0"/>
              <a:t> –מאפשר להעביר את השגיאה ל- </a:t>
            </a:r>
            <a:r>
              <a:rPr lang="en-US" dirty="0"/>
              <a:t>error handlers</a:t>
            </a:r>
            <a:r>
              <a:rPr lang="he-IL" dirty="0"/>
              <a:t> נוספים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שימו לב: יש להגדיר את פונקציות הטיפול בשגיאות בסוף הקוד, לאחר הגדרת כל הנתיבים. פונקציות הטיפול בשגיאות מטפלים בשגיאות של </a:t>
            </a:r>
            <a:r>
              <a:rPr lang="en-US" b="1" dirty="0" err="1"/>
              <a:t>api</a:t>
            </a:r>
            <a:r>
              <a:rPr lang="he-IL" b="1" dirty="0"/>
              <a:t> פעולות שהוגדרו לפניהן.</a:t>
            </a:r>
            <a:endParaRPr lang="en-US" b="1" dirty="0"/>
          </a:p>
          <a:p>
            <a:pPr algn="r" rtl="1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A8FB-4AD6-4C27-ADC0-BFA02378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01" y="1452007"/>
            <a:ext cx="4286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4528-4D8C-4D00-A086-26413AF8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express.Router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8DD5-80FD-4422-9F58-D6204392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671"/>
            <a:ext cx="8596668" cy="3880773"/>
          </a:xfrm>
        </p:spPr>
        <p:txBody>
          <a:bodyPr/>
          <a:lstStyle/>
          <a:p>
            <a:pPr algn="r" rtl="1"/>
            <a:r>
              <a:rPr lang="en-US" dirty="0"/>
              <a:t>Routers</a:t>
            </a:r>
            <a:r>
              <a:rPr lang="he-IL" dirty="0"/>
              <a:t> –</a:t>
            </a:r>
            <a:r>
              <a:rPr lang="en-US" dirty="0"/>
              <a:t> </a:t>
            </a:r>
            <a:r>
              <a:rPr lang="he-IL" dirty="0"/>
              <a:t>נתבים שתפקידים לאפשר להגדיר נתבים לשרת בצורה יותר מודולרית</a:t>
            </a:r>
            <a:endParaRPr lang="en-US" dirty="0"/>
          </a:p>
          <a:p>
            <a:pPr lvl="1" algn="r" rtl="1"/>
            <a:r>
              <a:rPr lang="he-IL" dirty="0"/>
              <a:t>במקום להגדיר את כל הנתיבים במקום אחד, מאפשר לפצל את ההגדרה של ה-</a:t>
            </a:r>
            <a:r>
              <a:rPr lang="en-US" dirty="0" err="1"/>
              <a:t>api</a:t>
            </a:r>
            <a:r>
              <a:rPr lang="he-IL" dirty="0"/>
              <a:t> למספר קבצים שונים בצורה מודולרית</a:t>
            </a:r>
          </a:p>
          <a:p>
            <a:pPr lvl="1" algn="r" rtl="1"/>
            <a:r>
              <a:rPr lang="he-IL" dirty="0"/>
              <a:t>קיימת דוגמה ב- </a:t>
            </a:r>
            <a:r>
              <a:rPr lang="en-US" dirty="0"/>
              <a:t>routers.js</a:t>
            </a:r>
            <a:endParaRPr lang="he-IL" dirty="0"/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אפשר לקרוא עוד על הנושא הזה בכתובת:</a:t>
            </a:r>
            <a:br>
              <a:rPr lang="en-US" dirty="0"/>
            </a:br>
            <a:r>
              <a:rPr lang="en-US" dirty="0">
                <a:hlinkClick r:id="rId2"/>
              </a:rPr>
              <a:t>https://www.tutorialspoint.com/expressjs/expressjs_routing.htm</a:t>
            </a:r>
            <a:endParaRPr lang="en-US" dirty="0"/>
          </a:p>
          <a:p>
            <a:pPr lvl="1"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518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51C5-CA18-4CCE-A5F0-C6D1E20E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פלאגינים שימושיים ל-</a:t>
            </a:r>
            <a:r>
              <a:rPr lang="en-US" dirty="0"/>
              <a:t>express.js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6188-A865-40BE-B752-8027CD09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565"/>
            <a:ext cx="8596668" cy="3880773"/>
          </a:xfrm>
        </p:spPr>
        <p:txBody>
          <a:bodyPr/>
          <a:lstStyle/>
          <a:p>
            <a:pPr algn="r" rtl="1"/>
            <a:r>
              <a:rPr lang="en-US" dirty="0"/>
              <a:t>express-async-errors</a:t>
            </a:r>
            <a:r>
              <a:rPr lang="he-IL" dirty="0"/>
              <a:t> – עוזר לשרת להתמודד עם שגיאות א-סנכרוניות</a:t>
            </a:r>
          </a:p>
          <a:p>
            <a:pPr algn="r" rtl="1"/>
            <a:r>
              <a:rPr lang="en-US" dirty="0"/>
              <a:t>source-map-support</a:t>
            </a:r>
            <a:r>
              <a:rPr lang="he-IL" dirty="0"/>
              <a:t> </a:t>
            </a:r>
            <a:r>
              <a:rPr lang="en-US" dirty="0"/>
              <a:t>–</a:t>
            </a:r>
            <a:r>
              <a:rPr lang="he-IL" dirty="0"/>
              <a:t> שימושי למי שמשתמש ב- </a:t>
            </a:r>
            <a:r>
              <a:rPr lang="en-US" dirty="0"/>
              <a:t>typescript</a:t>
            </a:r>
            <a:r>
              <a:rPr lang="he-IL" dirty="0"/>
              <a:t>. כאשר עפה שגיאה, ב-</a:t>
            </a:r>
            <a:r>
              <a:rPr lang="en-US" dirty="0"/>
              <a:t>stack trace</a:t>
            </a:r>
            <a:r>
              <a:rPr lang="he-IL" dirty="0"/>
              <a:t> יופיע מאיפה השגיאה עפה בקוד הלא מקומפל.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74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86AB-300A-4ED8-86C9-D02162E9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זה </a:t>
            </a:r>
            <a:r>
              <a:rPr lang="en-US" dirty="0"/>
              <a:t>Express.js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360D-F0DA-4898-85F8-F8787F43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היא תשתית לפיתוח שירותים מעל </a:t>
            </a:r>
            <a:r>
              <a:rPr lang="en-US" dirty="0"/>
              <a:t>Node.js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היא משתמשת במודול </a:t>
            </a:r>
            <a:r>
              <a:rPr lang="en-US" dirty="0"/>
              <a:t>http</a:t>
            </a:r>
            <a:r>
              <a:rPr lang="he-IL" dirty="0"/>
              <a:t> של </a:t>
            </a:r>
            <a:r>
              <a:rPr lang="en-US" dirty="0"/>
              <a:t>Node</a:t>
            </a:r>
            <a:endParaRPr lang="he-IL" dirty="0"/>
          </a:p>
          <a:p>
            <a:pPr algn="r" rtl="1"/>
            <a:r>
              <a:rPr lang="he-IL" dirty="0"/>
              <a:t>בעזרת תשתית זו ניתן להרים שירות עם </a:t>
            </a:r>
            <a:r>
              <a:rPr lang="en-US" dirty="0" err="1"/>
              <a:t>api</a:t>
            </a:r>
            <a:r>
              <a:rPr lang="he-IL" dirty="0"/>
              <a:t> בקלות וביעילות והיא התעסקות בדברים שוליים רבים כמו ניתוק חיבור בין שרת ללקוח, ביצוע המרות של מידע שמתקבל מהלקוח בקלות וכו' .</a:t>
            </a:r>
          </a:p>
          <a:p>
            <a:pPr algn="r" rtl="1"/>
            <a:r>
              <a:rPr lang="he-IL" dirty="0"/>
              <a:t>ניתן להוסיף </a:t>
            </a:r>
            <a:r>
              <a:rPr lang="en-US" dirty="0" err="1"/>
              <a:t>middlewares</a:t>
            </a:r>
            <a:r>
              <a:rPr lang="he-IL" dirty="0"/>
              <a:t> ו- </a:t>
            </a:r>
            <a:r>
              <a:rPr lang="en-US" dirty="0" err="1"/>
              <a:t>errorHandlers</a:t>
            </a:r>
            <a:r>
              <a:rPr lang="he-IL" dirty="0"/>
              <a:t> בקלות רבה</a:t>
            </a:r>
          </a:p>
        </p:txBody>
      </p:sp>
    </p:spTree>
    <p:extLst>
      <p:ext uri="{BB962C8B-B14F-4D97-AF65-F5344CB8AC3E}">
        <p14:creationId xmlns:p14="http://schemas.microsoft.com/office/powerpoint/2010/main" val="35883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B54B-F0B9-4218-8B60-ADF4A34F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דמו 1: </a:t>
            </a:r>
            <a:r>
              <a:rPr lang="en-US" dirty="0"/>
              <a:t>Hello World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8906-DDA1-4A64-9A15-329480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237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 algn="l">
              <a:buNone/>
            </a:pPr>
            <a:r>
              <a:rPr lang="en-US" dirty="0"/>
              <a:t>const app = express();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err="1"/>
              <a:t>app.get</a:t>
            </a:r>
            <a:r>
              <a:rPr lang="en-US" dirty="0"/>
              <a:t>("/", (</a:t>
            </a:r>
            <a:r>
              <a:rPr lang="en-US" dirty="0" err="1"/>
              <a:t>req,res</a:t>
            </a:r>
            <a:r>
              <a:rPr lang="en-US" dirty="0"/>
              <a:t>) =&gt; </a:t>
            </a:r>
            <a:r>
              <a:rPr lang="en-US" dirty="0" err="1"/>
              <a:t>res.send</a:t>
            </a:r>
            <a:r>
              <a:rPr lang="en-US" dirty="0"/>
              <a:t>("Hello World!"));</a:t>
            </a:r>
          </a:p>
          <a:p>
            <a:pPr marL="0" indent="0" algn="l">
              <a:buNone/>
            </a:pPr>
            <a:r>
              <a:rPr lang="en-US" dirty="0" err="1"/>
              <a:t>app.listen</a:t>
            </a:r>
            <a:r>
              <a:rPr lang="en-US" dirty="0"/>
              <a:t>(3000);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075D-C139-4039-8763-6ED87D23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3"/>
          <a:stretch/>
        </p:blipFill>
        <p:spPr>
          <a:xfrm>
            <a:off x="396813" y="4100975"/>
            <a:ext cx="5906333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90AD1-BE6B-4CE7-AF2F-464F7C877E9B}"/>
              </a:ext>
            </a:extLst>
          </p:cNvPr>
          <p:cNvSpPr txBox="1"/>
          <p:nvPr/>
        </p:nvSpPr>
        <p:spPr>
          <a:xfrm>
            <a:off x="5424256" y="3028040"/>
            <a:ext cx="3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איך להאזין לפורט ספציפי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694AB-4FD5-476F-80E5-52CC9B269958}"/>
              </a:ext>
            </a:extLst>
          </p:cNvPr>
          <p:cNvCxnSpPr/>
          <p:nvPr/>
        </p:nvCxnSpPr>
        <p:spPr>
          <a:xfrm flipH="1">
            <a:off x="2565647" y="3213717"/>
            <a:ext cx="26277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7AE2-863F-44AD-A364-5CE0BC6C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מה זה </a:t>
            </a:r>
            <a:r>
              <a:rPr lang="en-US" dirty="0" err="1"/>
              <a:t>app.get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687-C800-4F4A-A86B-644BAD60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562"/>
            <a:ext cx="8596668" cy="3880773"/>
          </a:xfrm>
        </p:spPr>
        <p:txBody>
          <a:bodyPr/>
          <a:lstStyle/>
          <a:p>
            <a:pPr algn="r" rtl="1"/>
            <a:r>
              <a:rPr lang="he-IL" dirty="0"/>
              <a:t>מאפשר להוסיף מתודת </a:t>
            </a:r>
            <a:r>
              <a:rPr lang="en-US" dirty="0"/>
              <a:t>get</a:t>
            </a:r>
            <a:r>
              <a:rPr lang="he-IL" dirty="0"/>
              <a:t> עבור השירות</a:t>
            </a:r>
          </a:p>
          <a:p>
            <a:pPr algn="r" rtl="1"/>
            <a:r>
              <a:rPr lang="he-IL" dirty="0"/>
              <a:t>מקבל כפרמטרים:</a:t>
            </a:r>
          </a:p>
          <a:p>
            <a:pPr lvl="1" algn="r" rtl="1"/>
            <a:r>
              <a:rPr lang="he-IL" dirty="0"/>
              <a:t>נתיב לפנייה </a:t>
            </a:r>
            <a:r>
              <a:rPr lang="en-US" dirty="0"/>
              <a:t>path</a:t>
            </a:r>
            <a:endParaRPr lang="he-IL" dirty="0"/>
          </a:p>
          <a:p>
            <a:pPr lvl="1" algn="r" rtl="1"/>
            <a:r>
              <a:rPr lang="he-IL" dirty="0"/>
              <a:t>פעולות לטיפול בבקשה </a:t>
            </a:r>
            <a:r>
              <a:rPr lang="en-US" dirty="0"/>
              <a:t>handlers</a:t>
            </a:r>
            <a:r>
              <a:rPr lang="he-IL" dirty="0"/>
              <a:t> (הסבר בשקף הבא)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דוגמה ליצירת נתיב עבור קבלת כל הסטודנטים </a:t>
            </a:r>
            <a:r>
              <a:rPr lang="en-US" dirty="0"/>
              <a:t>localhost:3000/students</a:t>
            </a:r>
            <a:endParaRPr lang="he-IL" dirty="0"/>
          </a:p>
          <a:p>
            <a:pPr lvl="1" algn="l"/>
            <a:r>
              <a:rPr lang="en-US" dirty="0" err="1"/>
              <a:t>app.get</a:t>
            </a:r>
            <a:r>
              <a:rPr lang="en-US" dirty="0"/>
              <a:t>(“/students”, </a:t>
            </a:r>
            <a:r>
              <a:rPr lang="en-US" dirty="0" err="1"/>
              <a:t>getStudents</a:t>
            </a:r>
            <a:r>
              <a:rPr lang="en-US" dirty="0"/>
              <a:t>);</a:t>
            </a:r>
            <a:endParaRPr lang="he-IL" dirty="0"/>
          </a:p>
          <a:p>
            <a:pPr lvl="1" algn="l"/>
            <a:endParaRPr lang="he-IL" dirty="0"/>
          </a:p>
          <a:p>
            <a:pPr lvl="1" algn="r" rtl="1"/>
            <a:r>
              <a:rPr lang="he-IL" dirty="0"/>
              <a:t>באופן דומה נתין להגדיר מתודות </a:t>
            </a:r>
            <a:r>
              <a:rPr lang="en-US" dirty="0"/>
              <a:t>post, put, delete</a:t>
            </a:r>
            <a:r>
              <a:rPr lang="he-IL" dirty="0"/>
              <a:t> – </a:t>
            </a:r>
            <a:r>
              <a:rPr lang="en-US" dirty="0" err="1"/>
              <a:t>app.post</a:t>
            </a:r>
            <a:r>
              <a:rPr lang="en-US" dirty="0"/>
              <a:t>, </a:t>
            </a:r>
            <a:r>
              <a:rPr lang="en-US" dirty="0" err="1"/>
              <a:t>app.put</a:t>
            </a:r>
            <a:r>
              <a:rPr lang="en-US" dirty="0"/>
              <a:t>, </a:t>
            </a:r>
            <a:r>
              <a:rPr lang="en-US" dirty="0" err="1"/>
              <a:t>app.delete</a:t>
            </a: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5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4B48-9642-4E4F-8F3D-ADC1499B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5E8D-EC28-4409-A6B8-E89D4042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950"/>
            <a:ext cx="8596668" cy="3880773"/>
          </a:xfrm>
        </p:spPr>
        <p:txBody>
          <a:bodyPr/>
          <a:lstStyle/>
          <a:p>
            <a:pPr algn="r" rtl="1"/>
            <a:r>
              <a:rPr lang="en-US" dirty="0" err="1"/>
              <a:t>Requst</a:t>
            </a:r>
            <a:r>
              <a:rPr lang="he-IL" dirty="0"/>
              <a:t> – פרמטרים שהתקבלו מהלקוח</a:t>
            </a:r>
          </a:p>
          <a:p>
            <a:pPr lvl="1" algn="r" rtl="1"/>
            <a:r>
              <a:rPr lang="en-US" dirty="0" err="1"/>
              <a:t>req.headers</a:t>
            </a:r>
            <a:r>
              <a:rPr lang="he-IL" dirty="0"/>
              <a:t> –</a:t>
            </a:r>
            <a:r>
              <a:rPr lang="en-US" dirty="0"/>
              <a:t>headers</a:t>
            </a:r>
            <a:r>
              <a:rPr lang="he-IL" dirty="0"/>
              <a:t> שהתקבלו מהלקוח</a:t>
            </a:r>
            <a:endParaRPr lang="en-US" dirty="0"/>
          </a:p>
          <a:p>
            <a:pPr lvl="1" algn="r" rtl="1"/>
            <a:r>
              <a:rPr lang="en-US" dirty="0" err="1"/>
              <a:t>req.body</a:t>
            </a:r>
            <a:r>
              <a:rPr lang="he-IL" dirty="0"/>
              <a:t> – ה-</a:t>
            </a:r>
            <a:r>
              <a:rPr lang="en-US" dirty="0"/>
              <a:t>body</a:t>
            </a:r>
            <a:r>
              <a:rPr lang="he-IL" dirty="0"/>
              <a:t> של הבקשה</a:t>
            </a:r>
          </a:p>
          <a:p>
            <a:pPr lvl="1" algn="r" rtl="1"/>
            <a:r>
              <a:rPr lang="en-US" dirty="0" err="1"/>
              <a:t>req.param</a:t>
            </a:r>
            <a:r>
              <a:rPr lang="he-IL" dirty="0"/>
              <a:t> – </a:t>
            </a:r>
            <a:r>
              <a:rPr lang="en-US" dirty="0"/>
              <a:t>route parameters</a:t>
            </a:r>
            <a:r>
              <a:rPr lang="he-IL" dirty="0"/>
              <a:t> </a:t>
            </a:r>
          </a:p>
          <a:p>
            <a:pPr lvl="1" algn="r" rtl="1"/>
            <a:r>
              <a:rPr lang="en-US" dirty="0" err="1"/>
              <a:t>req.query</a:t>
            </a:r>
            <a:r>
              <a:rPr lang="he-IL" dirty="0"/>
              <a:t> – </a:t>
            </a:r>
            <a:r>
              <a:rPr lang="en-US" dirty="0"/>
              <a:t>query parameter</a:t>
            </a:r>
          </a:p>
          <a:p>
            <a:pPr lvl="1" algn="r" rtl="1"/>
            <a:endParaRPr lang="en-US" dirty="0"/>
          </a:p>
          <a:p>
            <a:pPr lvl="1" algn="r" rtl="1"/>
            <a:r>
              <a:rPr lang="he-IL" dirty="0"/>
              <a:t>קיים קובץ בתקייה בשם </a:t>
            </a:r>
            <a:r>
              <a:rPr lang="en-US" dirty="0" err="1"/>
              <a:t>requestParameters</a:t>
            </a:r>
            <a:r>
              <a:rPr lang="he-IL" dirty="0"/>
              <a:t> שבו פנייה לשירות מחזירה את הפרמטרים לפי איך שהם הגיעו לשרת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351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FDB7-257A-4356-8309-023131A0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B052-1587-4205-B578-B5ADE1F86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Response</a:t>
            </a:r>
            <a:r>
              <a:rPr lang="he-IL" dirty="0"/>
              <a:t> – אובייקט שבעזרתו מחזירים תשובות ללקוח</a:t>
            </a:r>
          </a:p>
          <a:p>
            <a:pPr algn="r" rtl="1"/>
            <a:r>
              <a:rPr lang="he-IL" dirty="0"/>
              <a:t>פעולות שימושיות:</a:t>
            </a:r>
          </a:p>
          <a:p>
            <a:pPr lvl="1" algn="r" rtl="1"/>
            <a:r>
              <a:rPr lang="en-US" dirty="0" err="1"/>
              <a:t>res.end</a:t>
            </a:r>
            <a:r>
              <a:rPr lang="he-IL" dirty="0"/>
              <a:t> – סוגר את החיבור בין השרת ללקוח</a:t>
            </a:r>
            <a:endParaRPr lang="en-US" dirty="0"/>
          </a:p>
          <a:p>
            <a:pPr lvl="1" algn="r" rtl="1"/>
            <a:r>
              <a:rPr lang="en-US" dirty="0" err="1"/>
              <a:t>Res.json</a:t>
            </a:r>
            <a:r>
              <a:rPr lang="he-IL" dirty="0"/>
              <a:t> –מאפשר להחזיר אובייקט </a:t>
            </a:r>
            <a:r>
              <a:rPr lang="en-US" dirty="0"/>
              <a:t>json</a:t>
            </a:r>
            <a:r>
              <a:rPr lang="he-IL" dirty="0"/>
              <a:t> ללקוח</a:t>
            </a:r>
            <a:endParaRPr lang="en-US" dirty="0"/>
          </a:p>
          <a:p>
            <a:pPr lvl="1" algn="r" rtl="1"/>
            <a:r>
              <a:rPr lang="en-US" dirty="0" err="1"/>
              <a:t>Res.send</a:t>
            </a:r>
            <a:r>
              <a:rPr lang="he-IL" dirty="0"/>
              <a:t> – מאפשר להחזיר טקסט ללקוח</a:t>
            </a:r>
            <a:endParaRPr lang="en-US" dirty="0"/>
          </a:p>
          <a:p>
            <a:pPr lvl="1" algn="r" rtl="1"/>
            <a:r>
              <a:rPr lang="en-US" dirty="0" err="1"/>
              <a:t>Res.status</a:t>
            </a:r>
            <a:r>
              <a:rPr lang="en-US" dirty="0"/>
              <a:t>(</a:t>
            </a:r>
            <a:r>
              <a:rPr lang="en-US" dirty="0" err="1"/>
              <a:t>statusCode</a:t>
            </a:r>
            <a:r>
              <a:rPr lang="en-US" dirty="0"/>
              <a:t>)</a:t>
            </a:r>
            <a:r>
              <a:rPr lang="he-IL" dirty="0"/>
              <a:t> – מאפשר לקבוע את הסטטוס קוד שיחזור ללקוח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72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71B7-D452-4798-8FD0-4F4AF412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ממה מורכבת</a:t>
            </a:r>
            <a:r>
              <a:rPr lang="en-US" dirty="0"/>
              <a:t> </a:t>
            </a:r>
            <a:r>
              <a:rPr lang="he-IL" dirty="0"/>
              <a:t>פעולות לטיפול בבקשות (3)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B5B4-87D7-4599-9FC5-A9C355B7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Next</a:t>
            </a:r>
            <a:r>
              <a:rPr lang="he-IL" dirty="0"/>
              <a:t> – לא חייב להגדיר אותו בכל </a:t>
            </a:r>
            <a:r>
              <a:rPr lang="en-US" dirty="0"/>
              <a:t>handler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משתמשים בו על מנת להעביר את הבקשה ל-</a:t>
            </a:r>
            <a:r>
              <a:rPr lang="en-US" dirty="0"/>
              <a:t>handler</a:t>
            </a:r>
            <a:r>
              <a:rPr lang="he-IL" dirty="0"/>
              <a:t> הבא ע"י קריאה לפעולה </a:t>
            </a:r>
            <a:r>
              <a:rPr lang="en-US" dirty="0"/>
              <a:t>next()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שימושי מאוד כאשר רוצים לפצל את הבקשה לכמה תתי פעולות שונים</a:t>
            </a:r>
            <a:r>
              <a:rPr lang="en-US" dirty="0"/>
              <a:t> </a:t>
            </a:r>
            <a:r>
              <a:rPr lang="he-IL" dirty="0"/>
              <a:t> כמו בדיקת הרשאות, בדיקת, תקינות קלט וכו'</a:t>
            </a:r>
          </a:p>
          <a:p>
            <a:pPr algn="r" rtl="1"/>
            <a:r>
              <a:rPr lang="he-IL" dirty="0"/>
              <a:t>ניתן להעביר שגיאה ל-</a:t>
            </a:r>
            <a:r>
              <a:rPr lang="en-US" dirty="0"/>
              <a:t>handler</a:t>
            </a:r>
            <a:r>
              <a:rPr lang="he-IL" dirty="0"/>
              <a:t> הבאים ע"י העברת שגיאה בקריאה לפונקצית </a:t>
            </a:r>
            <a:r>
              <a:rPr lang="en-US" dirty="0"/>
              <a:t>next</a:t>
            </a:r>
            <a:r>
              <a:rPr lang="he-IL" dirty="0"/>
              <a:t> עם השגיאה </a:t>
            </a:r>
            <a:r>
              <a:rPr lang="en-US" dirty="0"/>
              <a:t>next(err)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דוגמה</a:t>
            </a:r>
            <a:r>
              <a:rPr lang="en-US" dirty="0"/>
              <a:t>: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const validator = (</a:t>
            </a:r>
            <a:r>
              <a:rPr lang="en-US" dirty="0" err="1"/>
              <a:t>req,res,next</a:t>
            </a:r>
            <a:r>
              <a:rPr lang="en-US" dirty="0"/>
              <a:t>) =&gt; next();</a:t>
            </a:r>
          </a:p>
          <a:p>
            <a:pPr marL="0" indent="0" algn="l">
              <a:buNone/>
            </a:pPr>
            <a:r>
              <a:rPr lang="en-US" dirty="0"/>
              <a:t>const handler =  (req, res) =&gt; </a:t>
            </a:r>
            <a:r>
              <a:rPr lang="en-US" dirty="0" err="1"/>
              <a:t>res.send</a:t>
            </a:r>
            <a:r>
              <a:rPr lang="en-US" dirty="0"/>
              <a:t>(“I am here”);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err="1"/>
              <a:t>app.get</a:t>
            </a:r>
            <a:r>
              <a:rPr lang="en-US" dirty="0"/>
              <a:t>(“/”, validator, handler)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A266-D5C4-458E-B961-BB7745BC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Middlewares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4715-07A9-4BBB-9689-559B750A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95"/>
            <a:ext cx="8596668" cy="388077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במקרים רבים נרצה כמו בדיקת הרשאות, שליפות שונות ותיעוד בקשות בלוגים, שנרצה לבצע על כמה בקשות.</a:t>
            </a:r>
          </a:p>
          <a:p>
            <a:pPr algn="r" rtl="1"/>
            <a:r>
              <a:rPr lang="he-IL" dirty="0"/>
              <a:t>בשביל לא לכתוב אותם שוב ושוב בהרבה מקומות ניתן להגדיר אותם בתור </a:t>
            </a:r>
            <a:r>
              <a:rPr lang="en-US" dirty="0" err="1"/>
              <a:t>middlewares</a:t>
            </a:r>
            <a:r>
              <a:rPr lang="he-IL" dirty="0"/>
              <a:t> פעם אחת.</a:t>
            </a:r>
          </a:p>
          <a:p>
            <a:pPr algn="r" rtl="1"/>
            <a:r>
              <a:rPr lang="he-IL" dirty="0"/>
              <a:t>חשוב מאוד להגדיר אותם לפני שמגדירים את המתודות עם ה-</a:t>
            </a:r>
            <a:r>
              <a:rPr lang="en-US" dirty="0"/>
              <a:t>handlers</a:t>
            </a:r>
            <a:r>
              <a:rPr lang="he-IL" dirty="0"/>
              <a:t> אחרת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דוגמה: </a:t>
            </a:r>
          </a:p>
          <a:p>
            <a:pPr marL="0" indent="0" algn="l">
              <a:buNone/>
            </a:pPr>
            <a:r>
              <a:rPr lang="en-US" dirty="0"/>
              <a:t>const middleware = (req, res, next)=&gt;{ console.log(“middleware”); next()}</a:t>
            </a:r>
          </a:p>
          <a:p>
            <a:pPr marL="0" indent="0" algn="l">
              <a:buNone/>
            </a:pPr>
            <a:r>
              <a:rPr lang="en-US" dirty="0" err="1"/>
              <a:t>app.use</a:t>
            </a:r>
            <a:r>
              <a:rPr lang="en-US" dirty="0"/>
              <a:t>(middleware);</a:t>
            </a:r>
          </a:p>
          <a:p>
            <a:pPr marL="0" indent="0" algn="l">
              <a:buNone/>
            </a:pPr>
            <a:endParaRPr lang="en-US" dirty="0"/>
          </a:p>
          <a:p>
            <a:pPr algn="r" rtl="1"/>
            <a:r>
              <a:rPr lang="he-IL" dirty="0"/>
              <a:t>קיימת דוגמה יותר מפורטת ב-</a:t>
            </a:r>
            <a:r>
              <a:rPr lang="en-US" dirty="0"/>
              <a:t>middleware.js</a:t>
            </a:r>
            <a:endParaRPr lang="he-IL" dirty="0"/>
          </a:p>
          <a:p>
            <a:pPr algn="r" rtl="1"/>
            <a:endParaRPr lang="he-IL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990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C1DF-45AC-4EF3-8352-473E5327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בשגיאות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410F-FBBA-4160-BBAF-A00A61A9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8596668" cy="388077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מה קורה כאשר עפה שגיאה בזמן הרצת התוכנית?</a:t>
            </a:r>
          </a:p>
          <a:p>
            <a:pPr algn="r" rtl="1"/>
            <a:r>
              <a:rPr lang="he-IL" dirty="0"/>
              <a:t>התשובה היא שזה תלוי בסוג הפעולה</a:t>
            </a:r>
          </a:p>
          <a:p>
            <a:pPr lvl="1" algn="r" rtl="1"/>
            <a:r>
              <a:rPr lang="he-IL" dirty="0"/>
              <a:t>בפעולה סינכרונית – הספרייה יודעת להתמודד עם זה כאשר עפה שגיאה בפעולה מסוימת היא מחזירה ללקוח סטטוס קוד 500</a:t>
            </a:r>
            <a:r>
              <a:rPr lang="en-US" dirty="0"/>
              <a:t> </a:t>
            </a:r>
            <a:r>
              <a:rPr lang="he-IL" dirty="0"/>
              <a:t>– </a:t>
            </a:r>
            <a:r>
              <a:rPr lang="en-US" dirty="0"/>
              <a:t>Internal Server Error</a:t>
            </a:r>
            <a:r>
              <a:rPr lang="he-IL" dirty="0"/>
              <a:t> ביחד על השגיאה שעפה. </a:t>
            </a:r>
            <a:endParaRPr lang="en-US" dirty="0"/>
          </a:p>
          <a:p>
            <a:pPr lvl="1" algn="r" rtl="1"/>
            <a:r>
              <a:rPr lang="he-IL" dirty="0"/>
              <a:t>בפעולה א-סינכרונית – הספרייה לא יודעת להתמודד עם מקרים כאלה (נכון לכתיבת מצגת זו).</a:t>
            </a:r>
            <a:br>
              <a:rPr lang="en-US" dirty="0"/>
            </a:br>
            <a:r>
              <a:rPr lang="he-IL" dirty="0"/>
              <a:t>השגיאה שנראה ב-</a:t>
            </a:r>
            <a:r>
              <a:rPr lang="en-US" dirty="0" err="1"/>
              <a:t>procees</a:t>
            </a:r>
            <a:r>
              <a:rPr lang="he-IL" dirty="0"/>
              <a:t> של </a:t>
            </a:r>
            <a:r>
              <a:rPr lang="en-US" dirty="0"/>
              <a:t>node</a:t>
            </a:r>
            <a:r>
              <a:rPr lang="he-IL" dirty="0"/>
              <a:t> היא: </a:t>
            </a:r>
            <a:r>
              <a:rPr lang="en-US" dirty="0" err="1"/>
              <a:t>UnhandledPromiseRejectionWarning</a:t>
            </a:r>
            <a:r>
              <a:rPr lang="en-US" dirty="0"/>
              <a:t>: Error:….</a:t>
            </a:r>
            <a:endParaRPr lang="he-IL" dirty="0"/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מה הפתרון?</a:t>
            </a:r>
          </a:p>
          <a:p>
            <a:pPr lvl="1" algn="r" rtl="1"/>
            <a:r>
              <a:rPr lang="he-IL" dirty="0"/>
              <a:t>הדבר הנכון לעשות בפעולות א-סינכרוניות היא לעטוף את הלוגיקה ובמקרה שעפה שגיאה, לתפוס אותה ולהעביר אותה בעזרת </a:t>
            </a:r>
            <a:r>
              <a:rPr lang="en-US" dirty="0"/>
              <a:t>next(err)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אבל איך ניתן לשנות את הטיפול הדיפולטי של הספרייה בשגיאות?</a:t>
            </a:r>
          </a:p>
        </p:txBody>
      </p:sp>
    </p:spTree>
    <p:extLst>
      <p:ext uri="{BB962C8B-B14F-4D97-AF65-F5344CB8AC3E}">
        <p14:creationId xmlns:p14="http://schemas.microsoft.com/office/powerpoint/2010/main" val="2271228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782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Express.js </vt:lpstr>
      <vt:lpstr>מה זה Express.js</vt:lpstr>
      <vt:lpstr>דמו 1: Hello World</vt:lpstr>
      <vt:lpstr>מה זה app.get</vt:lpstr>
      <vt:lpstr>ממה מורכבת פעולות לטיפול בבקשות</vt:lpstr>
      <vt:lpstr>ממה מורכבת פעולות לטיפול בבקשות (2)</vt:lpstr>
      <vt:lpstr>ממה מורכבת פעולות לטיפול בבקשות (3)</vt:lpstr>
      <vt:lpstr>Middlewares</vt:lpstr>
      <vt:lpstr>טיפול בשגיאות</vt:lpstr>
      <vt:lpstr>טיפול בשגיאות (2)</vt:lpstr>
      <vt:lpstr>express.Router</vt:lpstr>
      <vt:lpstr>פלאגינים שימושיים ל-express.js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Roni K</dc:creator>
  <cp:lastModifiedBy>Roni K</cp:lastModifiedBy>
  <cp:revision>22</cp:revision>
  <dcterms:created xsi:type="dcterms:W3CDTF">2020-12-22T09:15:21Z</dcterms:created>
  <dcterms:modified xsi:type="dcterms:W3CDTF">2021-01-25T12:31:09Z</dcterms:modified>
</cp:coreProperties>
</file>