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392" r:id="rId2"/>
    <p:sldId id="407" r:id="rId3"/>
    <p:sldId id="408" r:id="rId4"/>
    <p:sldId id="256" r:id="rId5"/>
    <p:sldId id="291" r:id="rId6"/>
    <p:sldId id="355" r:id="rId7"/>
    <p:sldId id="386" r:id="rId8"/>
    <p:sldId id="381" r:id="rId9"/>
    <p:sldId id="382" r:id="rId10"/>
    <p:sldId id="387" r:id="rId11"/>
    <p:sldId id="383" r:id="rId12"/>
    <p:sldId id="384" r:id="rId13"/>
    <p:sldId id="385" r:id="rId14"/>
    <p:sldId id="300" r:id="rId15"/>
    <p:sldId id="388" r:id="rId16"/>
    <p:sldId id="389" r:id="rId17"/>
    <p:sldId id="258" r:id="rId18"/>
    <p:sldId id="259" r:id="rId19"/>
    <p:sldId id="260" r:id="rId20"/>
    <p:sldId id="261" r:id="rId21"/>
    <p:sldId id="263" r:id="rId22"/>
    <p:sldId id="304" r:id="rId23"/>
    <p:sldId id="305" r:id="rId24"/>
    <p:sldId id="281" r:id="rId25"/>
    <p:sldId id="287" r:id="rId26"/>
    <p:sldId id="286" r:id="rId27"/>
    <p:sldId id="284" r:id="rId28"/>
    <p:sldId id="288" r:id="rId29"/>
    <p:sldId id="289" r:id="rId30"/>
    <p:sldId id="265" r:id="rId31"/>
    <p:sldId id="266" r:id="rId32"/>
    <p:sldId id="268" r:id="rId33"/>
    <p:sldId id="270" r:id="rId34"/>
    <p:sldId id="271" r:id="rId35"/>
    <p:sldId id="272" r:id="rId36"/>
    <p:sldId id="415" r:id="rId37"/>
    <p:sldId id="410" r:id="rId38"/>
    <p:sldId id="317" r:id="rId39"/>
    <p:sldId id="273" r:id="rId40"/>
    <p:sldId id="343" r:id="rId41"/>
    <p:sldId id="306" r:id="rId42"/>
    <p:sldId id="315" r:id="rId43"/>
    <p:sldId id="316" r:id="rId44"/>
    <p:sldId id="274" r:id="rId45"/>
    <p:sldId id="318" r:id="rId46"/>
    <p:sldId id="319" r:id="rId47"/>
    <p:sldId id="320" r:id="rId48"/>
    <p:sldId id="356" r:id="rId49"/>
    <p:sldId id="357" r:id="rId50"/>
    <p:sldId id="358" r:id="rId51"/>
    <p:sldId id="359" r:id="rId52"/>
    <p:sldId id="301" r:id="rId53"/>
    <p:sldId id="390" r:id="rId54"/>
    <p:sldId id="391" r:id="rId55"/>
    <p:sldId id="360" r:id="rId56"/>
    <p:sldId id="361" r:id="rId57"/>
    <p:sldId id="362" r:id="rId58"/>
    <p:sldId id="363" r:id="rId59"/>
    <p:sldId id="364" r:id="rId60"/>
    <p:sldId id="307" r:id="rId61"/>
    <p:sldId id="308" r:id="rId62"/>
    <p:sldId id="411" r:id="rId63"/>
    <p:sldId id="309" r:id="rId64"/>
    <p:sldId id="311" r:id="rId65"/>
    <p:sldId id="312" r:id="rId66"/>
    <p:sldId id="313" r:id="rId67"/>
    <p:sldId id="365" r:id="rId68"/>
    <p:sldId id="310" r:id="rId69"/>
    <p:sldId id="314" r:id="rId70"/>
    <p:sldId id="366" r:id="rId71"/>
    <p:sldId id="412" r:id="rId72"/>
    <p:sldId id="369" r:id="rId73"/>
    <p:sldId id="370" r:id="rId74"/>
    <p:sldId id="371" r:id="rId75"/>
    <p:sldId id="372" r:id="rId76"/>
    <p:sldId id="373" r:id="rId77"/>
    <p:sldId id="374" r:id="rId78"/>
    <p:sldId id="375" r:id="rId79"/>
    <p:sldId id="413" r:id="rId80"/>
    <p:sldId id="376" r:id="rId81"/>
    <p:sldId id="377" r:id="rId82"/>
    <p:sldId id="414" r:id="rId83"/>
    <p:sldId id="379" r:id="rId84"/>
    <p:sldId id="409" r:id="rId85"/>
    <p:sldId id="38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2"/>
    <p:restoredTop sz="96591"/>
  </p:normalViewPr>
  <p:slideViewPr>
    <p:cSldViewPr snapToGrid="0" snapToObjects="1">
      <p:cViewPr varScale="1">
        <p:scale>
          <a:sx n="139" d="100"/>
          <a:sy n="139" d="100"/>
        </p:scale>
        <p:origin x="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7996F-A21E-1449-A0FA-B9BC69F58FEF}" type="datetimeFigureOut">
              <a:rPr lang="en-US" smtClean="0"/>
              <a:t>7/8/22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0260-D3CE-0D43-B908-18C11A36CF88}" type="slidenum">
              <a:rPr lang="en-US" smtClean="0"/>
              <a:t>‹#›</a:t>
            </a:fld>
            <a:endParaRPr lang="en-US"/>
          </a:p>
        </p:txBody>
      </p:sp>
    </p:spTree>
    <p:extLst>
      <p:ext uri="{BB962C8B-B14F-4D97-AF65-F5344CB8AC3E}">
        <p14:creationId xmlns:p14="http://schemas.microsoft.com/office/powerpoint/2010/main" val="243080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d6b9f3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d6b9f3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41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750d617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750d617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50d617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50d617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6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50d6178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50d6178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8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f4e4c2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f4e4c2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87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29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6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05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Equivalence class</a:t>
            </a:r>
          </a:p>
        </p:txBody>
      </p:sp>
      <p:sp>
        <p:nvSpPr>
          <p:cNvPr id="4" name="Slide Number Placeholder 3"/>
          <p:cNvSpPr>
            <a:spLocks noGrp="1"/>
          </p:cNvSpPr>
          <p:nvPr>
            <p:ph type="sldNum" sz="quarter" idx="5"/>
          </p:nvPr>
        </p:nvSpPr>
        <p:spPr/>
        <p:txBody>
          <a:bodyPr/>
          <a:lstStyle/>
          <a:p>
            <a:fld id="{85407EC0-74C7-AA40-828A-33EE95C72C4B}" type="slidenum">
              <a:rPr lang="en-US" smtClean="0"/>
              <a:t>40</a:t>
            </a:fld>
            <a:endParaRPr lang="en-US"/>
          </a:p>
        </p:txBody>
      </p:sp>
    </p:spTree>
    <p:extLst>
      <p:ext uri="{BB962C8B-B14F-4D97-AF65-F5344CB8AC3E}">
        <p14:creationId xmlns:p14="http://schemas.microsoft.com/office/powerpoint/2010/main" val="9423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43</a:t>
            </a:fld>
            <a:endParaRPr lang="en-US"/>
          </a:p>
        </p:txBody>
      </p:sp>
    </p:spTree>
    <p:extLst>
      <p:ext uri="{BB962C8B-B14F-4D97-AF65-F5344CB8AC3E}">
        <p14:creationId xmlns:p14="http://schemas.microsoft.com/office/powerpoint/2010/main" val="60650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5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05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1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0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8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76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54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807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43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368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1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285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528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071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79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573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226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46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66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1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34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28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31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33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14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281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23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16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300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3003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134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110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57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28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76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7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94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b8718e70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b8718e70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1FE-C6E7-F849-80E3-F91714E5C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64C6D-DEBC-D74C-A8C4-42383DA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3B900-D300-8043-B979-DD352656CBA3}"/>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1A748B63-98D3-5644-9C0B-C6B17CF60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A381A-28A2-1F41-92CD-EBE7471A506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78332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F1BD-7D36-E84F-A789-A5C035FF6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338D8-1ADA-D346-B702-A7421DDBB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24B0-35D2-EA46-B87F-DDF20CFAC4DC}"/>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6285947B-3FF9-0748-8C34-E164DD93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F17AA-A726-8045-AF8A-FE5846E8539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035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74513-292C-2548-A9B2-26CC534BA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D538A-86E7-1041-A26C-497DF3B2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7391-3696-4546-9C16-464D8560A4B2}"/>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90B5D1E8-ED3A-564A-AE7C-08A677409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03CD1-5ED4-EE44-ADE7-8932256133A8}"/>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425671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73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E93-597A-134F-B004-826E44D04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F93A7-AFB2-4040-BB23-9AB6AB154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0BE47-2F6B-1B47-BE32-A25F66BADBCA}"/>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871F5E61-C049-EF4E-BEF1-60D121B7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7F8DA-195B-8E43-8878-44BF05510045}"/>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93680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6CAA-CB3B-5547-8141-362C418E5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95029-1D31-EA4D-89B5-FC1A1E03C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C9238-4154-BD43-A8C7-B256AF38D39F}"/>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3D5B7712-6001-F049-9202-9EF952C2D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11BBA-9049-CF4C-AC37-D9251B4C91F3}"/>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75666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6ED6-65B8-1249-A744-B2AF28199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2267D-213C-A043-869B-B6D179F59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62591-7420-8F4C-AF62-46D50F636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AB2F6-7B07-854D-9FD6-A2A6373DAD52}"/>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6" name="Footer Placeholder 5">
            <a:extLst>
              <a:ext uri="{FF2B5EF4-FFF2-40B4-BE49-F238E27FC236}">
                <a16:creationId xmlns:a16="http://schemas.microsoft.com/office/drawing/2014/main" id="{73C6D7BD-A1FF-0E40-88BC-87B0294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F2CD-C6A4-A140-B275-F507DA777512}"/>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1537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5C36-B667-9E4F-A91D-FB2DAFCE5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1F196-C0F9-6B43-AB94-A1643DD7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6A16C-91B3-B04D-BD86-AD9209DF9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C43FA-6C38-A044-A025-91B8218B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6F5DD-FB27-7F4C-A30B-468B8B830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A7B6A-BC70-8E48-A817-72B198B860B4}"/>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8" name="Footer Placeholder 7">
            <a:extLst>
              <a:ext uri="{FF2B5EF4-FFF2-40B4-BE49-F238E27FC236}">
                <a16:creationId xmlns:a16="http://schemas.microsoft.com/office/drawing/2014/main" id="{AD961005-FB8E-F14B-81BF-D0E132D8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27EF9-4B6B-9840-83E0-534F89E4B1EF}"/>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0077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A2A9-C640-9643-892B-78FD03A09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4F4D9-D481-B947-90BE-D437963BAC2C}"/>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4" name="Footer Placeholder 3">
            <a:extLst>
              <a:ext uri="{FF2B5EF4-FFF2-40B4-BE49-F238E27FC236}">
                <a16:creationId xmlns:a16="http://schemas.microsoft.com/office/drawing/2014/main" id="{06FAFC2F-EE70-3C43-8374-24B7BDA5A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68D11-30AB-BB47-A68E-19A422E5BD74}"/>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79987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60C82-D7E8-BB4B-87AC-36DE789B57C6}"/>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3" name="Footer Placeholder 2">
            <a:extLst>
              <a:ext uri="{FF2B5EF4-FFF2-40B4-BE49-F238E27FC236}">
                <a16:creationId xmlns:a16="http://schemas.microsoft.com/office/drawing/2014/main" id="{7789F90C-4B36-9449-ADB1-4D95EB1F3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C7DE8-906E-8346-BF76-08259AC7F46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3114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FD0F-3642-C142-872F-7EA1365A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CAE95-C899-FE48-B1B6-315F121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EB1B9-FA1A-EF42-931A-C8ED6A7A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5A5DD-CD1F-524B-A687-B7B7BF011909}"/>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6" name="Footer Placeholder 5">
            <a:extLst>
              <a:ext uri="{FF2B5EF4-FFF2-40B4-BE49-F238E27FC236}">
                <a16:creationId xmlns:a16="http://schemas.microsoft.com/office/drawing/2014/main" id="{FABB74F6-F82D-984F-83FB-E6E57BCEC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FB23-5217-3649-B40F-6C2C7A485D1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10231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35D-DEB3-4248-86B2-1A6A11D4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50F18-688D-314B-977F-17D7D5369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F06A6-C476-194E-99E2-D7A650DC6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F59E-8772-8D4C-954D-535F32D1F9A9}"/>
              </a:ext>
            </a:extLst>
          </p:cNvPr>
          <p:cNvSpPr>
            <a:spLocks noGrp="1"/>
          </p:cNvSpPr>
          <p:nvPr>
            <p:ph type="dt" sz="half" idx="10"/>
          </p:nvPr>
        </p:nvSpPr>
        <p:spPr/>
        <p:txBody>
          <a:bodyPr/>
          <a:lstStyle/>
          <a:p>
            <a:fld id="{4F7F7A0A-668F-7A41-8E2A-F714DA034AC4}" type="datetimeFigureOut">
              <a:rPr lang="en-US" smtClean="0"/>
              <a:t>7/8/22</a:t>
            </a:fld>
            <a:endParaRPr lang="en-US"/>
          </a:p>
        </p:txBody>
      </p:sp>
      <p:sp>
        <p:nvSpPr>
          <p:cNvPr id="6" name="Footer Placeholder 5">
            <a:extLst>
              <a:ext uri="{FF2B5EF4-FFF2-40B4-BE49-F238E27FC236}">
                <a16:creationId xmlns:a16="http://schemas.microsoft.com/office/drawing/2014/main" id="{1D1F1F9E-6B00-FD44-B2E3-2A1B320DB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FA67-89E4-754E-AFFD-CD9EFE25BC26}"/>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893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26610-B928-AD46-BC8C-20725C326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D41F-B061-7D4B-9F4D-A8F3A898B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B41C-4BA3-7D4D-BC96-2C9074E3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F7A0A-668F-7A41-8E2A-F714DA034AC4}" type="datetimeFigureOut">
              <a:rPr lang="en-US" smtClean="0"/>
              <a:t>7/8/22</a:t>
            </a:fld>
            <a:endParaRPr lang="en-US"/>
          </a:p>
        </p:txBody>
      </p:sp>
      <p:sp>
        <p:nvSpPr>
          <p:cNvPr id="5" name="Footer Placeholder 4">
            <a:extLst>
              <a:ext uri="{FF2B5EF4-FFF2-40B4-BE49-F238E27FC236}">
                <a16:creationId xmlns:a16="http://schemas.microsoft.com/office/drawing/2014/main" id="{CA0F514C-580E-C945-82A9-232EA10FE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3813D-57C9-0446-81BE-9A45A1A48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EB504-C36C-CF4B-9101-5E40BBD4359D}" type="slidenum">
              <a:rPr lang="en-US" smtClean="0"/>
              <a:t>‹#›</a:t>
            </a:fld>
            <a:endParaRPr lang="en-US"/>
          </a:p>
        </p:txBody>
      </p:sp>
    </p:spTree>
    <p:extLst>
      <p:ext uri="{BB962C8B-B14F-4D97-AF65-F5344CB8AC3E}">
        <p14:creationId xmlns:p14="http://schemas.microsoft.com/office/powerpoint/2010/main" val="303676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63822" y="4718239"/>
            <a:ext cx="6638182" cy="2108771"/>
          </a:xfrm>
        </p:spPr>
        <p:txBody>
          <a:bodyPr anchor="t">
            <a:noAutofit/>
          </a:bodyPr>
          <a:lstStyle/>
          <a:p>
            <a:pPr>
              <a:lnSpc>
                <a:spcPct val="150000"/>
              </a:lnSpc>
              <a:spcBef>
                <a:spcPts val="0"/>
              </a:spcBef>
            </a:pPr>
            <a:r>
              <a:rPr lang="en-US" sz="2800" dirty="0">
                <a:solidFill>
                  <a:schemeClr val="accent1">
                    <a:lumMod val="75000"/>
                  </a:schemeClr>
                </a:solidFill>
                <a:latin typeface="Avenir Book" panose="02000503020000020003" pitchFamily="2" charset="0"/>
              </a:rPr>
              <a:t>Introduction to causal modeling</a:t>
            </a:r>
            <a:br>
              <a:rPr lang="en-US" sz="2800" dirty="0">
                <a:solidFill>
                  <a:schemeClr val="accent1">
                    <a:lumMod val="75000"/>
                  </a:schemeClr>
                </a:solidFill>
                <a:latin typeface="Avenir Book" panose="02000503020000020003" pitchFamily="2" charset="0"/>
              </a:rPr>
            </a:br>
            <a:r>
              <a:rPr lang="en-US" sz="2400" dirty="0">
                <a:latin typeface="Avenir Book" panose="02000503020000020003" pitchFamily="2" charset="0"/>
              </a:rPr>
              <a:t>Roni </a:t>
            </a:r>
            <a:r>
              <a:rPr lang="en-US" sz="2400" dirty="0" err="1">
                <a:latin typeface="Avenir Book" panose="02000503020000020003" pitchFamily="2" charset="0"/>
              </a:rPr>
              <a:t>Kobrosly</a:t>
            </a:r>
            <a:r>
              <a:rPr lang="en-US" sz="2400" dirty="0">
                <a:latin typeface="Avenir Book" panose="02000503020000020003" pitchFamily="2" charset="0"/>
              </a:rPr>
              <a:t>, PhD</a:t>
            </a:r>
            <a:br>
              <a:rPr lang="en-US" sz="2400" dirty="0">
                <a:latin typeface="Avenir Book" panose="02000503020000020003" pitchFamily="2" charset="0"/>
              </a:rPr>
            </a:br>
            <a:r>
              <a:rPr lang="en-US" sz="2400" dirty="0">
                <a:latin typeface="Avenir Book" panose="02000503020000020003" pitchFamily="2" charset="0"/>
              </a:rPr>
              <a:t>SciPy 2022</a:t>
            </a:r>
            <a:endParaRPr lang="en-US" sz="2400" dirty="0">
              <a:solidFill>
                <a:schemeClr val="accent1">
                  <a:lumMod val="75000"/>
                </a:schemeClr>
              </a:solidFill>
              <a:latin typeface="Avenir Book" panose="02000503020000020003" pitchFamily="2" charset="0"/>
            </a:endParaRPr>
          </a:p>
        </p:txBody>
      </p:sp>
      <p:sp>
        <p:nvSpPr>
          <p:cNvPr id="56" name="Oval 55">
            <a:extLst>
              <a:ext uri="{FF2B5EF4-FFF2-40B4-BE49-F238E27FC236}">
                <a16:creationId xmlns:a16="http://schemas.microsoft.com/office/drawing/2014/main" id="{9E5E908A-07C5-804A-9DFB-42A1D176EFC1}"/>
              </a:ext>
            </a:extLst>
          </p:cNvPr>
          <p:cNvSpPr/>
          <p:nvPr/>
        </p:nvSpPr>
        <p:spPr>
          <a:xfrm>
            <a:off x="4944597"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854B38AB-BD15-6C46-90F2-7377E94FA9FC}"/>
              </a:ext>
            </a:extLst>
          </p:cNvPr>
          <p:cNvCxnSpPr>
            <a:cxnSpLocks/>
          </p:cNvCxnSpPr>
          <p:nvPr/>
        </p:nvCxnSpPr>
        <p:spPr>
          <a:xfrm>
            <a:off x="5716933" y="1899976"/>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itle 1">
            <a:extLst>
              <a:ext uri="{FF2B5EF4-FFF2-40B4-BE49-F238E27FC236}">
                <a16:creationId xmlns:a16="http://schemas.microsoft.com/office/drawing/2014/main" id="{20D5D2AC-BE3F-EE49-AF43-E3CC577587F3}"/>
              </a:ext>
            </a:extLst>
          </p:cNvPr>
          <p:cNvSpPr txBox="1">
            <a:spLocks/>
          </p:cNvSpPr>
          <p:nvPr/>
        </p:nvSpPr>
        <p:spPr>
          <a:xfrm>
            <a:off x="4945487"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A</a:t>
            </a:r>
          </a:p>
        </p:txBody>
      </p:sp>
      <p:cxnSp>
        <p:nvCxnSpPr>
          <p:cNvPr id="61" name="Straight Arrow Connector 60">
            <a:extLst>
              <a:ext uri="{FF2B5EF4-FFF2-40B4-BE49-F238E27FC236}">
                <a16:creationId xmlns:a16="http://schemas.microsoft.com/office/drawing/2014/main" id="{DF8384B0-D7C2-7B40-B206-E30884C05907}"/>
              </a:ext>
            </a:extLst>
          </p:cNvPr>
          <p:cNvCxnSpPr>
            <a:cxnSpLocks/>
          </p:cNvCxnSpPr>
          <p:nvPr/>
        </p:nvCxnSpPr>
        <p:spPr>
          <a:xfrm>
            <a:off x="5520149" y="2246207"/>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22CA65F-47FF-9E45-9639-82E53E0D5408}"/>
              </a:ext>
            </a:extLst>
          </p:cNvPr>
          <p:cNvSpPr/>
          <p:nvPr/>
        </p:nvSpPr>
        <p:spPr>
          <a:xfrm>
            <a:off x="6483056"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8049D2AA-3584-F74F-92AD-9248ED7409D9}"/>
              </a:ext>
            </a:extLst>
          </p:cNvPr>
          <p:cNvSpPr txBox="1">
            <a:spLocks/>
          </p:cNvSpPr>
          <p:nvPr/>
        </p:nvSpPr>
        <p:spPr>
          <a:xfrm>
            <a:off x="6483946"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B</a:t>
            </a:r>
          </a:p>
        </p:txBody>
      </p:sp>
      <p:sp>
        <p:nvSpPr>
          <p:cNvPr id="66" name="Oval 65">
            <a:extLst>
              <a:ext uri="{FF2B5EF4-FFF2-40B4-BE49-F238E27FC236}">
                <a16:creationId xmlns:a16="http://schemas.microsoft.com/office/drawing/2014/main" id="{D0561100-23EC-E546-A182-17F5AB166D55}"/>
              </a:ext>
            </a:extLst>
          </p:cNvPr>
          <p:cNvSpPr/>
          <p:nvPr/>
        </p:nvSpPr>
        <p:spPr>
          <a:xfrm>
            <a:off x="6482166" y="2854762"/>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a:extLst>
              <a:ext uri="{FF2B5EF4-FFF2-40B4-BE49-F238E27FC236}">
                <a16:creationId xmlns:a16="http://schemas.microsoft.com/office/drawing/2014/main" id="{4475E92F-1DA4-894C-93DC-E88D9DB0FF9E}"/>
              </a:ext>
            </a:extLst>
          </p:cNvPr>
          <p:cNvSpPr txBox="1">
            <a:spLocks/>
          </p:cNvSpPr>
          <p:nvPr/>
        </p:nvSpPr>
        <p:spPr>
          <a:xfrm>
            <a:off x="6483056" y="2971392"/>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C</a:t>
            </a:r>
          </a:p>
        </p:txBody>
      </p:sp>
      <p:sp>
        <p:nvSpPr>
          <p:cNvPr id="68" name="Oval 67">
            <a:extLst>
              <a:ext uri="{FF2B5EF4-FFF2-40B4-BE49-F238E27FC236}">
                <a16:creationId xmlns:a16="http://schemas.microsoft.com/office/drawing/2014/main" id="{A21D8B9A-B776-2445-B905-18D736E989EA}"/>
              </a:ext>
            </a:extLst>
          </p:cNvPr>
          <p:cNvSpPr/>
          <p:nvPr/>
        </p:nvSpPr>
        <p:spPr>
          <a:xfrm>
            <a:off x="7996006"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a:extLst>
              <a:ext uri="{FF2B5EF4-FFF2-40B4-BE49-F238E27FC236}">
                <a16:creationId xmlns:a16="http://schemas.microsoft.com/office/drawing/2014/main" id="{9F9189FE-3E02-D346-AB68-492E3BF02319}"/>
              </a:ext>
            </a:extLst>
          </p:cNvPr>
          <p:cNvSpPr txBox="1">
            <a:spLocks/>
          </p:cNvSpPr>
          <p:nvPr/>
        </p:nvSpPr>
        <p:spPr>
          <a:xfrm>
            <a:off x="8005861"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D</a:t>
            </a:r>
          </a:p>
        </p:txBody>
      </p:sp>
      <p:sp>
        <p:nvSpPr>
          <p:cNvPr id="70" name="Oval 69">
            <a:extLst>
              <a:ext uri="{FF2B5EF4-FFF2-40B4-BE49-F238E27FC236}">
                <a16:creationId xmlns:a16="http://schemas.microsoft.com/office/drawing/2014/main" id="{0BF79C9D-2441-8A47-8EDD-86AC2D46BD36}"/>
              </a:ext>
            </a:extLst>
          </p:cNvPr>
          <p:cNvSpPr/>
          <p:nvPr/>
        </p:nvSpPr>
        <p:spPr>
          <a:xfrm>
            <a:off x="9560301" y="2860880"/>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itle 1">
            <a:extLst>
              <a:ext uri="{FF2B5EF4-FFF2-40B4-BE49-F238E27FC236}">
                <a16:creationId xmlns:a16="http://schemas.microsoft.com/office/drawing/2014/main" id="{5A98F33A-D34B-AB46-BF5B-A7D3D3D6815A}"/>
              </a:ext>
            </a:extLst>
          </p:cNvPr>
          <p:cNvSpPr txBox="1">
            <a:spLocks/>
          </p:cNvSpPr>
          <p:nvPr/>
        </p:nvSpPr>
        <p:spPr>
          <a:xfrm>
            <a:off x="9561191" y="2977510"/>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F</a:t>
            </a:r>
          </a:p>
        </p:txBody>
      </p:sp>
      <p:cxnSp>
        <p:nvCxnSpPr>
          <p:cNvPr id="72" name="Straight Arrow Connector 71">
            <a:extLst>
              <a:ext uri="{FF2B5EF4-FFF2-40B4-BE49-F238E27FC236}">
                <a16:creationId xmlns:a16="http://schemas.microsoft.com/office/drawing/2014/main" id="{93D2B376-6319-6447-9494-2447DD879B57}"/>
              </a:ext>
            </a:extLst>
          </p:cNvPr>
          <p:cNvCxnSpPr>
            <a:cxnSpLocks/>
          </p:cNvCxnSpPr>
          <p:nvPr/>
        </p:nvCxnSpPr>
        <p:spPr>
          <a:xfrm>
            <a:off x="7229428"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E881D7F-9ACF-4840-9AFA-27E1525FB355}"/>
              </a:ext>
            </a:extLst>
          </p:cNvPr>
          <p:cNvCxnSpPr>
            <a:cxnSpLocks/>
          </p:cNvCxnSpPr>
          <p:nvPr/>
        </p:nvCxnSpPr>
        <p:spPr>
          <a:xfrm>
            <a:off x="8790225"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F9DB629A-89A0-1F4C-922F-63EAA02AB2D7}"/>
              </a:ext>
            </a:extLst>
          </p:cNvPr>
          <p:cNvSpPr/>
          <p:nvPr/>
        </p:nvSpPr>
        <p:spPr>
          <a:xfrm>
            <a:off x="6511983" y="4152865"/>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a:extLst>
              <a:ext uri="{FF2B5EF4-FFF2-40B4-BE49-F238E27FC236}">
                <a16:creationId xmlns:a16="http://schemas.microsoft.com/office/drawing/2014/main" id="{CE8BC1C1-E802-374D-A513-248B35BF97C4}"/>
              </a:ext>
            </a:extLst>
          </p:cNvPr>
          <p:cNvSpPr txBox="1">
            <a:spLocks/>
          </p:cNvSpPr>
          <p:nvPr/>
        </p:nvSpPr>
        <p:spPr>
          <a:xfrm>
            <a:off x="6512873" y="4269495"/>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E</a:t>
            </a:r>
          </a:p>
        </p:txBody>
      </p:sp>
      <p:sp>
        <p:nvSpPr>
          <p:cNvPr id="77" name="Oval 76">
            <a:extLst>
              <a:ext uri="{FF2B5EF4-FFF2-40B4-BE49-F238E27FC236}">
                <a16:creationId xmlns:a16="http://schemas.microsoft.com/office/drawing/2014/main" id="{0A8002C0-9434-1A40-952E-4259C13284F0}"/>
              </a:ext>
            </a:extLst>
          </p:cNvPr>
          <p:cNvSpPr/>
          <p:nvPr/>
        </p:nvSpPr>
        <p:spPr>
          <a:xfrm>
            <a:off x="11122993" y="1595964"/>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1">
            <a:extLst>
              <a:ext uri="{FF2B5EF4-FFF2-40B4-BE49-F238E27FC236}">
                <a16:creationId xmlns:a16="http://schemas.microsoft.com/office/drawing/2014/main" id="{864B8449-73AA-8B49-A9DA-145207A2D2F1}"/>
              </a:ext>
            </a:extLst>
          </p:cNvPr>
          <p:cNvSpPr txBox="1">
            <a:spLocks/>
          </p:cNvSpPr>
          <p:nvPr/>
        </p:nvSpPr>
        <p:spPr>
          <a:xfrm>
            <a:off x="11123883" y="1712594"/>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H</a:t>
            </a:r>
          </a:p>
        </p:txBody>
      </p:sp>
      <p:sp>
        <p:nvSpPr>
          <p:cNvPr id="80" name="Oval 79">
            <a:extLst>
              <a:ext uri="{FF2B5EF4-FFF2-40B4-BE49-F238E27FC236}">
                <a16:creationId xmlns:a16="http://schemas.microsoft.com/office/drawing/2014/main" id="{541B7246-7DA6-3246-813B-2C10B6EC44DD}"/>
              </a:ext>
            </a:extLst>
          </p:cNvPr>
          <p:cNvSpPr/>
          <p:nvPr/>
        </p:nvSpPr>
        <p:spPr>
          <a:xfrm>
            <a:off x="11122993"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itle 1">
            <a:extLst>
              <a:ext uri="{FF2B5EF4-FFF2-40B4-BE49-F238E27FC236}">
                <a16:creationId xmlns:a16="http://schemas.microsoft.com/office/drawing/2014/main" id="{DE358416-9567-7C48-9371-0805473BDCD8}"/>
              </a:ext>
            </a:extLst>
          </p:cNvPr>
          <p:cNvSpPr txBox="1">
            <a:spLocks/>
          </p:cNvSpPr>
          <p:nvPr/>
        </p:nvSpPr>
        <p:spPr>
          <a:xfrm>
            <a:off x="11123883"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I</a:t>
            </a:r>
          </a:p>
        </p:txBody>
      </p:sp>
      <p:cxnSp>
        <p:nvCxnSpPr>
          <p:cNvPr id="82" name="Straight Arrow Connector 81">
            <a:extLst>
              <a:ext uri="{FF2B5EF4-FFF2-40B4-BE49-F238E27FC236}">
                <a16:creationId xmlns:a16="http://schemas.microsoft.com/office/drawing/2014/main" id="{345882AB-15CA-8046-B0E4-27CA0B5854F4}"/>
              </a:ext>
            </a:extLst>
          </p:cNvPr>
          <p:cNvCxnSpPr>
            <a:cxnSpLocks/>
          </p:cNvCxnSpPr>
          <p:nvPr/>
        </p:nvCxnSpPr>
        <p:spPr>
          <a:xfrm>
            <a:off x="10357983"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DE44AA-ABD2-3A4C-8B87-DC31E5B55086}"/>
              </a:ext>
            </a:extLst>
          </p:cNvPr>
          <p:cNvCxnSpPr>
            <a:cxnSpLocks/>
          </p:cNvCxnSpPr>
          <p:nvPr/>
        </p:nvCxnSpPr>
        <p:spPr>
          <a:xfrm flipV="1">
            <a:off x="10124901" y="2145609"/>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18382B0-F2C7-F047-8E00-FA122EDF0382}"/>
              </a:ext>
            </a:extLst>
          </p:cNvPr>
          <p:cNvSpPr/>
          <p:nvPr/>
        </p:nvSpPr>
        <p:spPr>
          <a:xfrm>
            <a:off x="9560301" y="243203"/>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itle 1">
            <a:extLst>
              <a:ext uri="{FF2B5EF4-FFF2-40B4-BE49-F238E27FC236}">
                <a16:creationId xmlns:a16="http://schemas.microsoft.com/office/drawing/2014/main" id="{B8C0EFE5-A52E-7F41-801F-E36088E88AFD}"/>
              </a:ext>
            </a:extLst>
          </p:cNvPr>
          <p:cNvSpPr txBox="1">
            <a:spLocks/>
          </p:cNvSpPr>
          <p:nvPr/>
        </p:nvSpPr>
        <p:spPr>
          <a:xfrm>
            <a:off x="9561191" y="359833"/>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G</a:t>
            </a:r>
          </a:p>
        </p:txBody>
      </p:sp>
      <p:cxnSp>
        <p:nvCxnSpPr>
          <p:cNvPr id="88" name="Straight Arrow Connector 87">
            <a:extLst>
              <a:ext uri="{FF2B5EF4-FFF2-40B4-BE49-F238E27FC236}">
                <a16:creationId xmlns:a16="http://schemas.microsoft.com/office/drawing/2014/main" id="{EE989676-A177-CA4B-8E43-3F13F3D0DBD4}"/>
              </a:ext>
            </a:extLst>
          </p:cNvPr>
          <p:cNvCxnSpPr>
            <a:cxnSpLocks/>
          </p:cNvCxnSpPr>
          <p:nvPr/>
        </p:nvCxnSpPr>
        <p:spPr>
          <a:xfrm>
            <a:off x="10237167" y="873924"/>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7DA3E4-9AD8-F18B-F5F4-5B995EA15DA2}"/>
              </a:ext>
            </a:extLst>
          </p:cNvPr>
          <p:cNvCxnSpPr>
            <a:cxnSpLocks/>
          </p:cNvCxnSpPr>
          <p:nvPr/>
        </p:nvCxnSpPr>
        <p:spPr>
          <a:xfrm flipV="1">
            <a:off x="7057419" y="3452532"/>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28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spTree>
    <p:extLst>
      <p:ext uri="{BB962C8B-B14F-4D97-AF65-F5344CB8AC3E}">
        <p14:creationId xmlns:p14="http://schemas.microsoft.com/office/powerpoint/2010/main" val="283151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11393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970B249-D07A-DF4C-B5C0-6E91D534F51E}"/>
              </a:ext>
            </a:extLst>
          </p:cNvPr>
          <p:cNvSpPr txBox="1">
            <a:spLocks/>
          </p:cNvSpPr>
          <p:nvPr/>
        </p:nvSpPr>
        <p:spPr>
          <a:xfrm>
            <a:off x="10028197" y="4476776"/>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a:t>
            </a:r>
          </a:p>
        </p:txBody>
      </p:sp>
      <p:cxnSp>
        <p:nvCxnSpPr>
          <p:cNvPr id="25" name="Straight Arrow Connector 24">
            <a:extLst>
              <a:ext uri="{FF2B5EF4-FFF2-40B4-BE49-F238E27FC236}">
                <a16:creationId xmlns:a16="http://schemas.microsoft.com/office/drawing/2014/main" id="{2D1FFBE8-6886-9A44-9CBA-6F76C2B75C49}"/>
              </a:ext>
            </a:extLst>
          </p:cNvPr>
          <p:cNvCxnSpPr>
            <a:cxnSpLocks/>
          </p:cNvCxnSpPr>
          <p:nvPr/>
        </p:nvCxnSpPr>
        <p:spPr>
          <a:xfrm>
            <a:off x="8996238"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65489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4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45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C6C2A700-AD1E-8249-AF3B-BC71BBB71038}"/>
              </a:ext>
            </a:extLst>
          </p:cNvPr>
          <p:cNvSpPr txBox="1">
            <a:spLocks/>
          </p:cNvSpPr>
          <p:nvPr/>
        </p:nvSpPr>
        <p:spPr>
          <a:xfrm>
            <a:off x="8185358" y="172100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cxnSp>
        <p:nvCxnSpPr>
          <p:cNvPr id="22" name="Straight Arrow Connector 21">
            <a:extLst>
              <a:ext uri="{FF2B5EF4-FFF2-40B4-BE49-F238E27FC236}">
                <a16:creationId xmlns:a16="http://schemas.microsoft.com/office/drawing/2014/main" id="{7F9EEE88-6FDB-4044-A31A-9486E36AF312}"/>
              </a:ext>
            </a:extLst>
          </p:cNvPr>
          <p:cNvCxnSpPr>
            <a:cxnSpLocks/>
          </p:cNvCxnSpPr>
          <p:nvPr/>
        </p:nvCxnSpPr>
        <p:spPr>
          <a:xfrm>
            <a:off x="7047954"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2E5752-7B99-A245-94A3-7797FEA18FD0}"/>
              </a:ext>
            </a:extLst>
          </p:cNvPr>
          <p:cNvCxnSpPr>
            <a:cxnSpLocks/>
          </p:cNvCxnSpPr>
          <p:nvPr/>
        </p:nvCxnSpPr>
        <p:spPr>
          <a:xfrm>
            <a:off x="7047954"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DA44D759-5240-3A4B-9879-435A66838521}"/>
              </a:ext>
            </a:extLst>
          </p:cNvPr>
          <p:cNvSpPr txBox="1">
            <a:spLocks/>
          </p:cNvSpPr>
          <p:nvPr/>
        </p:nvSpPr>
        <p:spPr>
          <a:xfrm>
            <a:off x="8185358" y="465256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spTree>
    <p:extLst>
      <p:ext uri="{BB962C8B-B14F-4D97-AF65-F5344CB8AC3E}">
        <p14:creationId xmlns:p14="http://schemas.microsoft.com/office/powerpoint/2010/main" val="240886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Experiments won’t always save us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780553"/>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rgbClr val="C00000"/>
                </a:solidFill>
                <a:latin typeface="Avenir Book" panose="02000503020000020003" pitchFamily="2" charset="0"/>
              </a:rPr>
              <a:t>NOT ETHICAL</a:t>
            </a:r>
            <a:r>
              <a:rPr lang="en-US" sz="2800" dirty="0">
                <a:latin typeface="Avenir Book" panose="02000503020000020003" pitchFamily="2" charset="0"/>
              </a:rPr>
              <a:t>: randomly assign some people to be exposed to lead paint while others are not, then see which group is more likely to develop neurological disorders.</a:t>
            </a:r>
            <a:br>
              <a:rPr lang="en-US" sz="2800" dirty="0">
                <a:latin typeface="Avenir Book" panose="02000503020000020003" pitchFamily="2" charset="0"/>
              </a:rPr>
            </a:br>
            <a:br>
              <a:rPr lang="en-US" sz="2800" dirty="0">
                <a:latin typeface="Avenir Book" panose="02000503020000020003" pitchFamily="2" charset="0"/>
              </a:rPr>
            </a:br>
            <a:r>
              <a:rPr lang="en-US" sz="2800" dirty="0">
                <a:solidFill>
                  <a:srgbClr val="C00000"/>
                </a:solidFill>
                <a:latin typeface="Avenir Book" panose="02000503020000020003" pitchFamily="2" charset="0"/>
              </a:rPr>
              <a:t>NOT FEASIBLE</a:t>
            </a:r>
            <a:r>
              <a:rPr lang="en-US" sz="2800" dirty="0">
                <a:latin typeface="Avenir Book" panose="02000503020000020003" pitchFamily="2" charset="0"/>
              </a:rPr>
              <a:t>: modify household incomes in neighborhoods, to see if reducing a neighborhood’s income inequality reduces the local crime rate.</a:t>
            </a:r>
          </a:p>
          <a:p>
            <a:pPr algn="l">
              <a:lnSpc>
                <a:spcPct val="100000"/>
              </a:lnSpc>
            </a:pPr>
            <a:endParaRPr lang="en-US" sz="2800" dirty="0">
              <a:latin typeface="Avenir Book" panose="02000503020000020003" pitchFamily="2" charset="0"/>
            </a:endParaRPr>
          </a:p>
          <a:p>
            <a:pPr algn="l">
              <a:lnSpc>
                <a:spcPct val="100000"/>
              </a:lnSpc>
            </a:pPr>
            <a:endParaRPr lang="en-US" sz="2800" dirty="0">
              <a:latin typeface="Avenir Book" panose="02000503020000020003" pitchFamily="2" charset="0"/>
            </a:endParaRPr>
          </a:p>
        </p:txBody>
      </p:sp>
    </p:spTree>
    <p:extLst>
      <p:ext uri="{BB962C8B-B14F-4D97-AF65-F5344CB8AC3E}">
        <p14:creationId xmlns:p14="http://schemas.microsoft.com/office/powerpoint/2010/main" val="302033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Inference vs prediction in modeling</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253781" y="1261873"/>
            <a:ext cx="5758070" cy="52424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000" dirty="0">
                <a:latin typeface="Avenir Book" panose="02000503020000020003" pitchFamily="2" charset="0"/>
              </a:rPr>
              <a:t>Inference:</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the sample mean of X?</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Is X associated with Y? </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is strength of that association? Is it statistically significant?</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Does Z cause Y to happen?</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r>
              <a:rPr lang="en-US" sz="2000" dirty="0">
                <a:latin typeface="Avenir Book" panose="02000503020000020003" pitchFamily="2" charset="0"/>
              </a:rPr>
              <a:t>Prediction:</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can I best predict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Between A, B, and C, what </a:t>
            </a:r>
            <a:br>
              <a:rPr lang="en-US" sz="2000" dirty="0">
                <a:latin typeface="Avenir Book" panose="02000503020000020003" pitchFamily="2" charset="0"/>
              </a:rPr>
            </a:br>
            <a:r>
              <a:rPr lang="en-US" sz="2000" dirty="0">
                <a:latin typeface="Avenir Book" panose="02000503020000020003" pitchFamily="2" charset="0"/>
              </a:rPr>
              <a:t>variable is the best predictor of Y?</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Why did the model make a </a:t>
            </a:r>
            <a:br>
              <a:rPr lang="en-US" sz="2000" dirty="0">
                <a:latin typeface="Avenir Book" panose="02000503020000020003" pitchFamily="2" charset="0"/>
              </a:rPr>
            </a:br>
            <a:r>
              <a:rPr lang="en-US" sz="2000" dirty="0">
                <a:latin typeface="Avenir Book" panose="02000503020000020003" pitchFamily="2" charset="0"/>
              </a:rPr>
              <a:t>particular prediction </a:t>
            </a:r>
            <a:br>
              <a:rPr lang="en-US" sz="2000" dirty="0">
                <a:latin typeface="Avenir Book" panose="02000503020000020003" pitchFamily="2" charset="0"/>
              </a:rPr>
            </a:br>
            <a:r>
              <a:rPr lang="en-US" sz="2000" dirty="0">
                <a:latin typeface="Avenir Book" panose="02000503020000020003" pitchFamily="2" charset="0"/>
              </a:rPr>
              <a:t>(AKA interpretability)</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endParaRPr lang="en-US" sz="2000" dirty="0">
              <a:latin typeface="Avenir Book" panose="02000503020000020003" pitchFamily="2" charset="0"/>
            </a:endParaRPr>
          </a:p>
        </p:txBody>
      </p:sp>
      <p:pic>
        <p:nvPicPr>
          <p:cNvPr id="5" name="Picture 4">
            <a:extLst>
              <a:ext uri="{FF2B5EF4-FFF2-40B4-BE49-F238E27FC236}">
                <a16:creationId xmlns:a16="http://schemas.microsoft.com/office/drawing/2014/main" id="{03B7AC0D-7E3D-F74A-8B4C-7F470AD794E0}"/>
              </a:ext>
            </a:extLst>
          </p:cNvPr>
          <p:cNvPicPr>
            <a:picLocks noChangeAspect="1"/>
          </p:cNvPicPr>
          <p:nvPr/>
        </p:nvPicPr>
        <p:blipFill>
          <a:blip r:embed="rId2">
            <a:lum/>
            <a:alphaModFix/>
          </a:blip>
          <a:srcRect/>
          <a:stretch>
            <a:fillRect/>
          </a:stretch>
        </p:blipFill>
        <p:spPr>
          <a:xfrm>
            <a:off x="6241775" y="1529392"/>
            <a:ext cx="5477273" cy="4593112"/>
          </a:xfrm>
          <a:prstGeom prst="rect">
            <a:avLst/>
          </a:prstGeom>
          <a:noFill/>
          <a:ln cap="flat">
            <a:noFill/>
          </a:ln>
        </p:spPr>
      </p:pic>
      <p:sp>
        <p:nvSpPr>
          <p:cNvPr id="6" name="Freeform 5">
            <a:extLst>
              <a:ext uri="{FF2B5EF4-FFF2-40B4-BE49-F238E27FC236}">
                <a16:creationId xmlns:a16="http://schemas.microsoft.com/office/drawing/2014/main" id="{149663E6-3703-3640-9B08-AB59CB1D334D}"/>
              </a:ext>
            </a:extLst>
          </p:cNvPr>
          <p:cNvSpPr/>
          <p:nvPr/>
        </p:nvSpPr>
        <p:spPr>
          <a:xfrm>
            <a:off x="6150335" y="1405554"/>
            <a:ext cx="5746804" cy="507475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38103"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PingFang SC" pitchFamily="2"/>
              <a:cs typeface="Arial Unicode MS" pitchFamily="2"/>
            </a:endParaRPr>
          </a:p>
        </p:txBody>
      </p:sp>
    </p:spTree>
    <p:extLst>
      <p:ext uri="{BB962C8B-B14F-4D97-AF65-F5344CB8AC3E}">
        <p14:creationId xmlns:p14="http://schemas.microsoft.com/office/powerpoint/2010/main" val="71673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Pearl’s causal hierarchy</a:t>
            </a:r>
          </a:p>
        </p:txBody>
      </p:sp>
      <p:sp>
        <p:nvSpPr>
          <p:cNvPr id="5" name="Title 1">
            <a:extLst>
              <a:ext uri="{FF2B5EF4-FFF2-40B4-BE49-F238E27FC236}">
                <a16:creationId xmlns:a16="http://schemas.microsoft.com/office/drawing/2014/main" id="{9A92B5EA-297C-524C-AEE9-9ECABEFD8372}"/>
              </a:ext>
            </a:extLst>
          </p:cNvPr>
          <p:cNvSpPr txBox="1">
            <a:spLocks/>
          </p:cNvSpPr>
          <p:nvPr/>
        </p:nvSpPr>
        <p:spPr>
          <a:xfrm>
            <a:off x="96078" y="6385547"/>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latin typeface="Avenir Book" panose="02000503020000020003" pitchFamily="2" charset="0"/>
              </a:rPr>
              <a:t>J. Pearl. 2018. “The Seven Tools of Causal Inference with Reflections on Machine Learning”</a:t>
            </a:r>
          </a:p>
        </p:txBody>
      </p:sp>
      <p:graphicFrame>
        <p:nvGraphicFramePr>
          <p:cNvPr id="6" name="Table 5">
            <a:extLst>
              <a:ext uri="{FF2B5EF4-FFF2-40B4-BE49-F238E27FC236}">
                <a16:creationId xmlns:a16="http://schemas.microsoft.com/office/drawing/2014/main" id="{B6A0BA88-D7C4-8B47-B872-71B0FEF4F5D2}"/>
              </a:ext>
            </a:extLst>
          </p:cNvPr>
          <p:cNvGraphicFramePr>
            <a:graphicFrameLocks noGrp="1"/>
          </p:cNvGraphicFramePr>
          <p:nvPr>
            <p:extLst>
              <p:ext uri="{D42A27DB-BD31-4B8C-83A1-F6EECF244321}">
                <p14:modId xmlns:p14="http://schemas.microsoft.com/office/powerpoint/2010/main" val="1606703664"/>
              </p:ext>
            </p:extLst>
          </p:nvPr>
        </p:nvGraphicFramePr>
        <p:xfrm>
          <a:off x="1676401" y="1070572"/>
          <a:ext cx="8394451" cy="5031764"/>
        </p:xfrm>
        <a:graphic>
          <a:graphicData uri="http://schemas.openxmlformats.org/drawingml/2006/table">
            <a:tbl>
              <a:tblPr>
                <a:noFill/>
              </a:tblPr>
              <a:tblGrid>
                <a:gridCol w="2262888">
                  <a:extLst>
                    <a:ext uri="{9D8B030D-6E8A-4147-A177-3AD203B41FA5}">
                      <a16:colId xmlns:a16="http://schemas.microsoft.com/office/drawing/2014/main" val="3809724980"/>
                    </a:ext>
                  </a:extLst>
                </a:gridCol>
                <a:gridCol w="1899304">
                  <a:extLst>
                    <a:ext uri="{9D8B030D-6E8A-4147-A177-3AD203B41FA5}">
                      <a16:colId xmlns:a16="http://schemas.microsoft.com/office/drawing/2014/main" val="715976168"/>
                    </a:ext>
                  </a:extLst>
                </a:gridCol>
                <a:gridCol w="4232259">
                  <a:extLst>
                    <a:ext uri="{9D8B030D-6E8A-4147-A177-3AD203B41FA5}">
                      <a16:colId xmlns:a16="http://schemas.microsoft.com/office/drawing/2014/main" val="617410735"/>
                    </a:ext>
                  </a:extLst>
                </a:gridCol>
              </a:tblGrid>
              <a:tr h="747011">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Level</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Typical Activity</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Examples</a:t>
                      </a:r>
                      <a:endParaRPr sz="24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300763503"/>
                  </a:ext>
                </a:extLst>
              </a:tr>
              <a:tr h="1195247">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1) Association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Seeing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Is increased income inequality in a city correlated with more violent crime?</a:t>
                      </a:r>
                      <a:endParaRPr sz="1600" b="0" i="0" dirty="0">
                        <a:latin typeface="Avenir Book" panose="02000503020000020003" pitchFamily="2" charset="0"/>
                        <a:cs typeface="Cordia New" panose="020B0304020202020204" pitchFamily="34" charset="-34"/>
                      </a:endParaRPr>
                    </a:p>
                    <a:p>
                      <a:pPr marL="457200" lvl="0" indent="0" algn="l" rtl="0">
                        <a:spcBef>
                          <a:spcPts val="0"/>
                        </a:spcBef>
                        <a:spcAft>
                          <a:spcPts val="0"/>
                        </a:spcAft>
                        <a:buNone/>
                      </a:pP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084982589"/>
                  </a:ext>
                </a:extLst>
              </a:tr>
              <a:tr h="1068302">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2) Intervention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Doing, intervening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What happens if we ban the sale of cigarettes in this county?</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997473890"/>
                  </a:ext>
                </a:extLst>
              </a:tr>
              <a:tr h="1792895">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3) Counterfactual</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Imagining, Retrospection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If Lucy hadn’t been smoking cigarettes the last 10 years, would she still have developed cancer?</a:t>
                      </a:r>
                      <a:endParaRPr sz="1600" b="0" i="0" dirty="0">
                        <a:latin typeface="Avenir Book" panose="02000503020000020003" pitchFamily="2" charset="0"/>
                        <a:cs typeface="Cordia New" panose="020B0304020202020204" pitchFamily="34" charset="-34"/>
                      </a:endParaRPr>
                    </a:p>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Was it the aspirin that stopped my headache?</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570790554"/>
                  </a:ext>
                </a:extLst>
              </a:tr>
            </a:tbl>
          </a:graphicData>
        </a:graphic>
      </p:graphicFrame>
    </p:spTree>
    <p:extLst>
      <p:ext uri="{BB962C8B-B14F-4D97-AF65-F5344CB8AC3E}">
        <p14:creationId xmlns:p14="http://schemas.microsoft.com/office/powerpoint/2010/main" val="407548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928ED403-CCF1-45E2-EC3C-5246607C926A}"/>
              </a:ext>
            </a:extLst>
          </p:cNvPr>
          <p:cNvPicPr>
            <a:picLocks noChangeAspect="1"/>
          </p:cNvPicPr>
          <p:nvPr/>
        </p:nvPicPr>
        <p:blipFill>
          <a:blip r:embed="rId2"/>
          <a:stretch>
            <a:fillRect/>
          </a:stretch>
        </p:blipFill>
        <p:spPr>
          <a:xfrm>
            <a:off x="590129" y="1200690"/>
            <a:ext cx="11011742" cy="4675281"/>
          </a:xfrm>
          <a:prstGeom prst="rect">
            <a:avLst/>
          </a:prstGeom>
        </p:spPr>
      </p:pic>
    </p:spTree>
    <p:extLst>
      <p:ext uri="{BB962C8B-B14F-4D97-AF65-F5344CB8AC3E}">
        <p14:creationId xmlns:p14="http://schemas.microsoft.com/office/powerpoint/2010/main" val="106588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46820" y="178379"/>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A simplified hierarchy…</a:t>
            </a:r>
          </a:p>
        </p:txBody>
      </p:sp>
      <p:sp>
        <p:nvSpPr>
          <p:cNvPr id="7" name="Title 1">
            <a:extLst>
              <a:ext uri="{FF2B5EF4-FFF2-40B4-BE49-F238E27FC236}">
                <a16:creationId xmlns:a16="http://schemas.microsoft.com/office/drawing/2014/main" id="{85AA091F-892A-C843-BFE0-A71FD478DF1E}"/>
              </a:ext>
            </a:extLst>
          </p:cNvPr>
          <p:cNvSpPr txBox="1">
            <a:spLocks/>
          </p:cNvSpPr>
          <p:nvPr/>
        </p:nvSpPr>
        <p:spPr>
          <a:xfrm>
            <a:off x="426083" y="324202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statistical associations / correlations</a:t>
            </a:r>
          </a:p>
        </p:txBody>
      </p:sp>
      <p:sp>
        <p:nvSpPr>
          <p:cNvPr id="8" name="Title 1">
            <a:extLst>
              <a:ext uri="{FF2B5EF4-FFF2-40B4-BE49-F238E27FC236}">
                <a16:creationId xmlns:a16="http://schemas.microsoft.com/office/drawing/2014/main" id="{42146897-3C6E-6E43-89B1-3A65D6A4AF68}"/>
              </a:ext>
            </a:extLst>
          </p:cNvPr>
          <p:cNvSpPr txBox="1">
            <a:spLocks/>
          </p:cNvSpPr>
          <p:nvPr/>
        </p:nvSpPr>
        <p:spPr>
          <a:xfrm>
            <a:off x="4124270" y="36265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causal inference</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7822457" y="343198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randomized experiments</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49087" y="108965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Weaker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2" name="Title 1">
            <a:extLst>
              <a:ext uri="{FF2B5EF4-FFF2-40B4-BE49-F238E27FC236}">
                <a16:creationId xmlns:a16="http://schemas.microsoft.com/office/drawing/2014/main" id="{EAF379A6-F0BB-1F46-866D-1918AE50F72C}"/>
              </a:ext>
            </a:extLst>
          </p:cNvPr>
          <p:cNvSpPr txBox="1">
            <a:spLocks/>
          </p:cNvSpPr>
          <p:nvPr/>
        </p:nvSpPr>
        <p:spPr>
          <a:xfrm>
            <a:off x="8713306" y="58973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Less easy</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580783" y="966933"/>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Stronger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4" name="Title 1">
            <a:extLst>
              <a:ext uri="{FF2B5EF4-FFF2-40B4-BE49-F238E27FC236}">
                <a16:creationId xmlns:a16="http://schemas.microsoft.com/office/drawing/2014/main" id="{3E37ED82-368A-8147-87B6-34BC24530E8F}"/>
              </a:ext>
            </a:extLst>
          </p:cNvPr>
          <p:cNvSpPr txBox="1">
            <a:spLocks/>
          </p:cNvSpPr>
          <p:nvPr/>
        </p:nvSpPr>
        <p:spPr>
          <a:xfrm>
            <a:off x="-1" y="6057553"/>
            <a:ext cx="3611217" cy="71789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Easier</a:t>
            </a:r>
          </a:p>
        </p:txBody>
      </p:sp>
      <p:sp>
        <p:nvSpPr>
          <p:cNvPr id="16" name="Triangle 15">
            <a:extLst>
              <a:ext uri="{FF2B5EF4-FFF2-40B4-BE49-F238E27FC236}">
                <a16:creationId xmlns:a16="http://schemas.microsoft.com/office/drawing/2014/main" id="{36EFDC1F-5E79-FF46-ACFA-72658D536BC1}"/>
              </a:ext>
            </a:extLst>
          </p:cNvPr>
          <p:cNvSpPr/>
          <p:nvPr/>
        </p:nvSpPr>
        <p:spPr>
          <a:xfrm rot="5400000">
            <a:off x="5661990" y="6246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8B81E258-CD1B-164A-ADBD-F396EDA6502C}"/>
              </a:ext>
            </a:extLst>
          </p:cNvPr>
          <p:cNvSpPr/>
          <p:nvPr/>
        </p:nvSpPr>
        <p:spPr>
          <a:xfrm rot="16200000">
            <a:off x="5575851" y="-2640489"/>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ECDF702-EF6E-0940-83E5-6AF08C5A4450}"/>
              </a:ext>
            </a:extLst>
          </p:cNvPr>
          <p:cNvSpPr/>
          <p:nvPr/>
        </p:nvSpPr>
        <p:spPr>
          <a:xfrm>
            <a:off x="758326" y="3222829"/>
            <a:ext cx="3001978" cy="140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010ADC-CC28-8341-A443-4FB8631E07DB}"/>
              </a:ext>
            </a:extLst>
          </p:cNvPr>
          <p:cNvSpPr/>
          <p:nvPr/>
        </p:nvSpPr>
        <p:spPr>
          <a:xfrm>
            <a:off x="4154555" y="3616022"/>
            <a:ext cx="348863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5E1DF8C-FF1C-1E48-A91C-D547E258CD4D}"/>
              </a:ext>
            </a:extLst>
          </p:cNvPr>
          <p:cNvSpPr/>
          <p:nvPr/>
        </p:nvSpPr>
        <p:spPr>
          <a:xfrm>
            <a:off x="8332499" y="3415299"/>
            <a:ext cx="2600846" cy="96490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69333" y="186967"/>
            <a:ext cx="11654400" cy="763600"/>
          </a:xfrm>
          <a:prstGeom prst="rect">
            <a:avLst/>
          </a:prstGeom>
        </p:spPr>
        <p:txBody>
          <a:bodyPr spcFirstLastPara="1" vert="horz" wrap="square" lIns="121900" tIns="121900" rIns="121900" bIns="121900" rtlCol="0" anchor="t" anchorCtr="0">
            <a:noAutofit/>
          </a:bodyPr>
          <a:lstStyle/>
          <a:p>
            <a:r>
              <a:rPr lang="en-US" sz="3600" dirty="0">
                <a:solidFill>
                  <a:schemeClr val="accent1">
                    <a:lumMod val="75000"/>
                  </a:schemeClr>
                </a:solidFill>
                <a:latin typeface="Avenir Book" panose="02000503020000020003" pitchFamily="2" charset="0"/>
                <a:cs typeface="Arial" panose="020B0604020202020204" pitchFamily="34" charset="0"/>
              </a:rPr>
              <a:t>A</a:t>
            </a:r>
            <a:r>
              <a:rPr lang="en" sz="3600" dirty="0">
                <a:solidFill>
                  <a:schemeClr val="accent1">
                    <a:lumMod val="75000"/>
                  </a:schemeClr>
                </a:solidFill>
                <a:latin typeface="Avenir Book" panose="02000503020000020003" pitchFamily="2" charset="0"/>
                <a:cs typeface="Arial" panose="020B0604020202020204" pitchFamily="34" charset="0"/>
              </a:rPr>
              <a:t> causal graph</a:t>
            </a:r>
            <a:endParaRPr sz="3600" dirty="0">
              <a:solidFill>
                <a:schemeClr val="accent1">
                  <a:lumMod val="75000"/>
                </a:schemeClr>
              </a:solidFill>
              <a:latin typeface="Avenir Book" panose="02000503020000020003" pitchFamily="2" charset="0"/>
              <a:cs typeface="Arial" panose="020B0604020202020204" pitchFamily="34" charset="0"/>
            </a:endParaRPr>
          </a:p>
        </p:txBody>
      </p:sp>
      <p:sp>
        <p:nvSpPr>
          <p:cNvPr id="19" name="Oval 18">
            <a:extLst>
              <a:ext uri="{FF2B5EF4-FFF2-40B4-BE49-F238E27FC236}">
                <a16:creationId xmlns:a16="http://schemas.microsoft.com/office/drawing/2014/main" id="{494E8573-9DCA-7546-AC3D-D1B979D2267A}"/>
              </a:ext>
            </a:extLst>
          </p:cNvPr>
          <p:cNvSpPr/>
          <p:nvPr/>
        </p:nvSpPr>
        <p:spPr>
          <a:xfrm>
            <a:off x="2401956" y="1771099"/>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409AC30-4309-AE4B-AA91-626233B71FCB}"/>
              </a:ext>
            </a:extLst>
          </p:cNvPr>
          <p:cNvCxnSpPr>
            <a:cxnSpLocks/>
          </p:cNvCxnSpPr>
          <p:nvPr/>
        </p:nvCxnSpPr>
        <p:spPr>
          <a:xfrm>
            <a:off x="3458815" y="2305881"/>
            <a:ext cx="5287618" cy="136165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46FFA59-A084-FD45-9EAE-98B257BA5D63}"/>
              </a:ext>
            </a:extLst>
          </p:cNvPr>
          <p:cNvSpPr txBox="1">
            <a:spLocks/>
          </p:cNvSpPr>
          <p:nvPr/>
        </p:nvSpPr>
        <p:spPr>
          <a:xfrm>
            <a:off x="2407373" y="1995306"/>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A</a:t>
            </a:r>
          </a:p>
        </p:txBody>
      </p:sp>
      <p:sp>
        <p:nvSpPr>
          <p:cNvPr id="22" name="Oval 21">
            <a:extLst>
              <a:ext uri="{FF2B5EF4-FFF2-40B4-BE49-F238E27FC236}">
                <a16:creationId xmlns:a16="http://schemas.microsoft.com/office/drawing/2014/main" id="{4E41AC21-DAAF-554B-B766-00D0041D68C1}"/>
              </a:ext>
            </a:extLst>
          </p:cNvPr>
          <p:cNvSpPr/>
          <p:nvPr/>
        </p:nvSpPr>
        <p:spPr>
          <a:xfrm>
            <a:off x="2421253" y="3520938"/>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4E927EDE-5DD3-4C45-8AA6-BF3692F8EA55}"/>
              </a:ext>
            </a:extLst>
          </p:cNvPr>
          <p:cNvSpPr txBox="1">
            <a:spLocks/>
          </p:cNvSpPr>
          <p:nvPr/>
        </p:nvSpPr>
        <p:spPr>
          <a:xfrm>
            <a:off x="2426670" y="3745145"/>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B</a:t>
            </a:r>
          </a:p>
        </p:txBody>
      </p:sp>
      <p:sp>
        <p:nvSpPr>
          <p:cNvPr id="24" name="Oval 23">
            <a:extLst>
              <a:ext uri="{FF2B5EF4-FFF2-40B4-BE49-F238E27FC236}">
                <a16:creationId xmlns:a16="http://schemas.microsoft.com/office/drawing/2014/main" id="{A93D04F5-DA25-3142-B178-7BF96499B42D}"/>
              </a:ext>
            </a:extLst>
          </p:cNvPr>
          <p:cNvSpPr/>
          <p:nvPr/>
        </p:nvSpPr>
        <p:spPr>
          <a:xfrm>
            <a:off x="2440550" y="51341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5A8FA1DA-2C25-C74D-9F45-A00716285B15}"/>
              </a:ext>
            </a:extLst>
          </p:cNvPr>
          <p:cNvSpPr txBox="1">
            <a:spLocks/>
          </p:cNvSpPr>
          <p:nvPr/>
        </p:nvSpPr>
        <p:spPr>
          <a:xfrm>
            <a:off x="2445967" y="53583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C</a:t>
            </a:r>
          </a:p>
        </p:txBody>
      </p:sp>
      <p:sp>
        <p:nvSpPr>
          <p:cNvPr id="26" name="Oval 25">
            <a:extLst>
              <a:ext uri="{FF2B5EF4-FFF2-40B4-BE49-F238E27FC236}">
                <a16:creationId xmlns:a16="http://schemas.microsoft.com/office/drawing/2014/main" id="{8056859F-8F54-B84F-9BE5-068A045E8E51}"/>
              </a:ext>
            </a:extLst>
          </p:cNvPr>
          <p:cNvSpPr/>
          <p:nvPr/>
        </p:nvSpPr>
        <p:spPr>
          <a:xfrm>
            <a:off x="5435541" y="5122244"/>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85E6EDF-0063-DC49-A011-10509FC92605}"/>
              </a:ext>
            </a:extLst>
          </p:cNvPr>
          <p:cNvSpPr txBox="1">
            <a:spLocks/>
          </p:cNvSpPr>
          <p:nvPr/>
        </p:nvSpPr>
        <p:spPr>
          <a:xfrm>
            <a:off x="5440958" y="5346451"/>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D</a:t>
            </a:r>
          </a:p>
        </p:txBody>
      </p:sp>
      <p:sp>
        <p:nvSpPr>
          <p:cNvPr id="28" name="Oval 27">
            <a:extLst>
              <a:ext uri="{FF2B5EF4-FFF2-40B4-BE49-F238E27FC236}">
                <a16:creationId xmlns:a16="http://schemas.microsoft.com/office/drawing/2014/main" id="{2702EAE5-7BFF-644E-AEE7-48D2B097876E}"/>
              </a:ext>
            </a:extLst>
          </p:cNvPr>
          <p:cNvSpPr/>
          <p:nvPr/>
        </p:nvSpPr>
        <p:spPr>
          <a:xfrm>
            <a:off x="8867854" y="35408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B86CCB5F-D351-FD4B-A5DB-A02404EC9827}"/>
              </a:ext>
            </a:extLst>
          </p:cNvPr>
          <p:cNvSpPr txBox="1">
            <a:spLocks/>
          </p:cNvSpPr>
          <p:nvPr/>
        </p:nvSpPr>
        <p:spPr>
          <a:xfrm>
            <a:off x="8873271" y="37650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E</a:t>
            </a:r>
          </a:p>
        </p:txBody>
      </p:sp>
      <p:cxnSp>
        <p:nvCxnSpPr>
          <p:cNvPr id="32" name="Straight Arrow Connector 31">
            <a:extLst>
              <a:ext uri="{FF2B5EF4-FFF2-40B4-BE49-F238E27FC236}">
                <a16:creationId xmlns:a16="http://schemas.microsoft.com/office/drawing/2014/main" id="{31FB04FA-D350-0E41-9F6E-E84625CF56B9}"/>
              </a:ext>
            </a:extLst>
          </p:cNvPr>
          <p:cNvCxnSpPr>
            <a:cxnSpLocks/>
          </p:cNvCxnSpPr>
          <p:nvPr/>
        </p:nvCxnSpPr>
        <p:spPr>
          <a:xfrm>
            <a:off x="3486311" y="4002986"/>
            <a:ext cx="526012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5FEE2A-D9B1-D945-8E4E-C14DDF77A78F}"/>
              </a:ext>
            </a:extLst>
          </p:cNvPr>
          <p:cNvCxnSpPr>
            <a:cxnSpLocks/>
          </p:cNvCxnSpPr>
          <p:nvPr/>
        </p:nvCxnSpPr>
        <p:spPr>
          <a:xfrm>
            <a:off x="3457874" y="4227194"/>
            <a:ext cx="1977667" cy="9908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6F016B-B798-CF41-8357-0E7CFA2CB2A4}"/>
              </a:ext>
            </a:extLst>
          </p:cNvPr>
          <p:cNvCxnSpPr>
            <a:cxnSpLocks/>
          </p:cNvCxnSpPr>
          <p:nvPr/>
        </p:nvCxnSpPr>
        <p:spPr>
          <a:xfrm>
            <a:off x="3457874" y="5596286"/>
            <a:ext cx="1884683"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D9638C-E8E2-8647-9715-39E2B508BA30}"/>
              </a:ext>
            </a:extLst>
          </p:cNvPr>
          <p:cNvCxnSpPr>
            <a:cxnSpLocks/>
          </p:cNvCxnSpPr>
          <p:nvPr/>
        </p:nvCxnSpPr>
        <p:spPr>
          <a:xfrm flipV="1">
            <a:off x="6472744" y="4323523"/>
            <a:ext cx="2273689" cy="127276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1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94861" y="248824"/>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Exercise time!</a:t>
            </a:r>
          </a:p>
        </p:txBody>
      </p:sp>
      <p:pic>
        <p:nvPicPr>
          <p:cNvPr id="1026" name="Picture 2" descr="Car, Traffic, City, City Life, Road">
            <a:extLst>
              <a:ext uri="{FF2B5EF4-FFF2-40B4-BE49-F238E27FC236}">
                <a16:creationId xmlns:a16="http://schemas.microsoft.com/office/drawing/2014/main" id="{C250A13A-AF84-424F-B179-D538880D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726" y="1243943"/>
            <a:ext cx="7742537" cy="51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5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DCBA5F7-51EE-6A43-8ED8-E22E2798A0D5}"/>
              </a:ext>
            </a:extLst>
          </p:cNvPr>
          <p:cNvGrpSpPr/>
          <p:nvPr/>
        </p:nvGrpSpPr>
        <p:grpSpPr>
          <a:xfrm>
            <a:off x="505503" y="1156248"/>
            <a:ext cx="762316" cy="510470"/>
            <a:chOff x="1794767" y="2058433"/>
            <a:chExt cx="762316" cy="510470"/>
          </a:xfrm>
        </p:grpSpPr>
        <p:sp>
          <p:nvSpPr>
            <p:cNvPr id="11" name="Google Shape;99;p20">
              <a:extLst>
                <a:ext uri="{FF2B5EF4-FFF2-40B4-BE49-F238E27FC236}">
                  <a16:creationId xmlns:a16="http://schemas.microsoft.com/office/drawing/2014/main" id="{DA9489E7-26DE-8846-AD55-5358014D8ED9}"/>
                </a:ext>
              </a:extLst>
            </p:cNvPr>
            <p:cNvSpPr/>
            <p:nvPr/>
          </p:nvSpPr>
          <p:spPr>
            <a:xfrm>
              <a:off x="1794767" y="2058433"/>
              <a:ext cx="762316"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 name="Google Shape;107;p20">
              <a:extLst>
                <a:ext uri="{FF2B5EF4-FFF2-40B4-BE49-F238E27FC236}">
                  <a16:creationId xmlns:a16="http://schemas.microsoft.com/office/drawing/2014/main" id="{5CBA61FA-0067-AC4A-90AB-00392F6D8F8D}"/>
                </a:ext>
              </a:extLst>
            </p:cNvPr>
            <p:cNvSpPr txBox="1"/>
            <p:nvPr/>
          </p:nvSpPr>
          <p:spPr>
            <a:xfrm>
              <a:off x="1794767" y="2058433"/>
              <a:ext cx="762316"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Age</a:t>
              </a:r>
              <a:endParaRPr sz="1400" dirty="0">
                <a:latin typeface="Avenir Book" panose="02000503020000020003" pitchFamily="2" charset="0"/>
                <a:cs typeface="Arial" panose="020B0604020202020204" pitchFamily="34" charset="0"/>
              </a:endParaRPr>
            </a:p>
          </p:txBody>
        </p:sp>
      </p:grpSp>
      <p:grpSp>
        <p:nvGrpSpPr>
          <p:cNvPr id="46" name="Group 45">
            <a:extLst>
              <a:ext uri="{FF2B5EF4-FFF2-40B4-BE49-F238E27FC236}">
                <a16:creationId xmlns:a16="http://schemas.microsoft.com/office/drawing/2014/main" id="{8C9F6772-EC82-A843-AE2C-1A7ACB487003}"/>
              </a:ext>
            </a:extLst>
          </p:cNvPr>
          <p:cNvGrpSpPr/>
          <p:nvPr/>
        </p:nvGrpSpPr>
        <p:grpSpPr>
          <a:xfrm>
            <a:off x="191301" y="5755742"/>
            <a:ext cx="1983702" cy="597567"/>
            <a:chOff x="7796177" y="3268924"/>
            <a:chExt cx="1983702" cy="597567"/>
          </a:xfrm>
        </p:grpSpPr>
        <p:sp>
          <p:nvSpPr>
            <p:cNvPr id="38" name="Google Shape;99;p20">
              <a:extLst>
                <a:ext uri="{FF2B5EF4-FFF2-40B4-BE49-F238E27FC236}">
                  <a16:creationId xmlns:a16="http://schemas.microsoft.com/office/drawing/2014/main" id="{AFB68D91-ABB5-EC48-8434-7E137530F159}"/>
                </a:ext>
              </a:extLst>
            </p:cNvPr>
            <p:cNvSpPr/>
            <p:nvPr/>
          </p:nvSpPr>
          <p:spPr>
            <a:xfrm>
              <a:off x="7961273" y="3268924"/>
              <a:ext cx="1666204" cy="59756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107;p20">
              <a:extLst>
                <a:ext uri="{FF2B5EF4-FFF2-40B4-BE49-F238E27FC236}">
                  <a16:creationId xmlns:a16="http://schemas.microsoft.com/office/drawing/2014/main" id="{8DE0F7A0-3DCD-5D44-A715-ACEF569CA193}"/>
                </a:ext>
              </a:extLst>
            </p:cNvPr>
            <p:cNvSpPr txBox="1"/>
            <p:nvPr/>
          </p:nvSpPr>
          <p:spPr>
            <a:xfrm>
              <a:off x="7796177" y="331247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Good student?</a:t>
              </a:r>
              <a:endParaRPr sz="1400" dirty="0">
                <a:latin typeface="Avenir Book" panose="02000503020000020003" pitchFamily="2" charset="0"/>
                <a:cs typeface="Arial" panose="020B0604020202020204" pitchFamily="34" charset="0"/>
              </a:endParaRPr>
            </a:p>
          </p:txBody>
        </p:sp>
      </p:grpSp>
      <p:grpSp>
        <p:nvGrpSpPr>
          <p:cNvPr id="42" name="Group 41">
            <a:extLst>
              <a:ext uri="{FF2B5EF4-FFF2-40B4-BE49-F238E27FC236}">
                <a16:creationId xmlns:a16="http://schemas.microsoft.com/office/drawing/2014/main" id="{5DD20F80-EBE6-2145-95B5-C2DF52BF63F8}"/>
              </a:ext>
            </a:extLst>
          </p:cNvPr>
          <p:cNvGrpSpPr/>
          <p:nvPr/>
        </p:nvGrpSpPr>
        <p:grpSpPr>
          <a:xfrm>
            <a:off x="403559" y="5121882"/>
            <a:ext cx="1545021" cy="525225"/>
            <a:chOff x="4190226" y="1666610"/>
            <a:chExt cx="1545021" cy="525225"/>
          </a:xfrm>
        </p:grpSpPr>
        <p:sp>
          <p:nvSpPr>
            <p:cNvPr id="40" name="Google Shape;99;p20">
              <a:extLst>
                <a:ext uri="{FF2B5EF4-FFF2-40B4-BE49-F238E27FC236}">
                  <a16:creationId xmlns:a16="http://schemas.microsoft.com/office/drawing/2014/main" id="{AAA58874-F8B2-FD4C-9D79-C15FEF0F1322}"/>
                </a:ext>
              </a:extLst>
            </p:cNvPr>
            <p:cNvSpPr/>
            <p:nvPr/>
          </p:nvSpPr>
          <p:spPr>
            <a:xfrm>
              <a:off x="4216504" y="1666610"/>
              <a:ext cx="14977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 name="Google Shape;107;p20">
              <a:extLst>
                <a:ext uri="{FF2B5EF4-FFF2-40B4-BE49-F238E27FC236}">
                  <a16:creationId xmlns:a16="http://schemas.microsoft.com/office/drawing/2014/main" id="{A451A6F8-357E-3C46-9623-D8A671D4A00E}"/>
                </a:ext>
              </a:extLst>
            </p:cNvPr>
            <p:cNvSpPr txBox="1"/>
            <p:nvPr/>
          </p:nvSpPr>
          <p:spPr>
            <a:xfrm>
              <a:off x="4190226" y="1681365"/>
              <a:ext cx="1545021"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Vehicle Year</a:t>
              </a:r>
              <a:endParaRPr sz="1500" dirty="0">
                <a:latin typeface="Avenir Book" panose="02000503020000020003" pitchFamily="2" charset="0"/>
                <a:cs typeface="Arial" panose="020B0604020202020204" pitchFamily="34" charset="0"/>
              </a:endParaRPr>
            </a:p>
          </p:txBody>
        </p:sp>
      </p:grpSp>
      <p:grpSp>
        <p:nvGrpSpPr>
          <p:cNvPr id="45" name="Group 44">
            <a:extLst>
              <a:ext uri="{FF2B5EF4-FFF2-40B4-BE49-F238E27FC236}">
                <a16:creationId xmlns:a16="http://schemas.microsoft.com/office/drawing/2014/main" id="{78488E45-BE2D-0743-ADC7-5D7D5F0F9B2F}"/>
              </a:ext>
            </a:extLst>
          </p:cNvPr>
          <p:cNvGrpSpPr/>
          <p:nvPr/>
        </p:nvGrpSpPr>
        <p:grpSpPr>
          <a:xfrm>
            <a:off x="434379" y="392688"/>
            <a:ext cx="1705973" cy="510470"/>
            <a:chOff x="8552124" y="2701490"/>
            <a:chExt cx="1705973" cy="510470"/>
          </a:xfrm>
        </p:grpSpPr>
        <p:sp>
          <p:nvSpPr>
            <p:cNvPr id="39" name="Google Shape;99;p20">
              <a:extLst>
                <a:ext uri="{FF2B5EF4-FFF2-40B4-BE49-F238E27FC236}">
                  <a16:creationId xmlns:a16="http://schemas.microsoft.com/office/drawing/2014/main" id="{F9E57271-4930-EF42-A9EB-937AE7069F3D}"/>
                </a:ext>
              </a:extLst>
            </p:cNvPr>
            <p:cNvSpPr/>
            <p:nvPr/>
          </p:nvSpPr>
          <p:spPr>
            <a:xfrm>
              <a:off x="8553994" y="2711253"/>
              <a:ext cx="1704103" cy="50070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 name="Google Shape;107;p20">
              <a:extLst>
                <a:ext uri="{FF2B5EF4-FFF2-40B4-BE49-F238E27FC236}">
                  <a16:creationId xmlns:a16="http://schemas.microsoft.com/office/drawing/2014/main" id="{5604BDE3-C52E-3F4A-B119-A6BAE0F75000}"/>
                </a:ext>
              </a:extLst>
            </p:cNvPr>
            <p:cNvSpPr txBox="1"/>
            <p:nvPr/>
          </p:nvSpPr>
          <p:spPr>
            <a:xfrm>
              <a:off x="8552124" y="2701490"/>
              <a:ext cx="1705973"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Make &amp; model</a:t>
              </a:r>
              <a:endParaRPr sz="1600" dirty="0">
                <a:latin typeface="Avenir Book" panose="02000503020000020003" pitchFamily="2" charset="0"/>
                <a:cs typeface="Arial" panose="020B0604020202020204" pitchFamily="34" charset="0"/>
              </a:endParaRPr>
            </a:p>
          </p:txBody>
        </p:sp>
      </p:grpSp>
      <p:grpSp>
        <p:nvGrpSpPr>
          <p:cNvPr id="49" name="Group 48">
            <a:extLst>
              <a:ext uri="{FF2B5EF4-FFF2-40B4-BE49-F238E27FC236}">
                <a16:creationId xmlns:a16="http://schemas.microsoft.com/office/drawing/2014/main" id="{281F1A61-12A1-214C-BCC6-EE9542E7BF60}"/>
              </a:ext>
            </a:extLst>
          </p:cNvPr>
          <p:cNvGrpSpPr/>
          <p:nvPr/>
        </p:nvGrpSpPr>
        <p:grpSpPr>
          <a:xfrm>
            <a:off x="155448" y="4495501"/>
            <a:ext cx="1983702" cy="528298"/>
            <a:chOff x="8199447" y="2643146"/>
            <a:chExt cx="1983702" cy="528298"/>
          </a:xfrm>
        </p:grpSpPr>
        <p:sp>
          <p:nvSpPr>
            <p:cNvPr id="35" name="Google Shape;99;p20">
              <a:extLst>
                <a:ext uri="{FF2B5EF4-FFF2-40B4-BE49-F238E27FC236}">
                  <a16:creationId xmlns:a16="http://schemas.microsoft.com/office/drawing/2014/main" id="{4B3D2B72-9524-F541-A471-5153D47E9CD1}"/>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 name="Google Shape;107;p20">
              <a:extLst>
                <a:ext uri="{FF2B5EF4-FFF2-40B4-BE49-F238E27FC236}">
                  <a16:creationId xmlns:a16="http://schemas.microsoft.com/office/drawing/2014/main" id="{B0DBE75E-DFFE-9B4B-8582-81A35804F40E}"/>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Accident history</a:t>
              </a:r>
              <a:endParaRPr sz="1400" dirty="0">
                <a:latin typeface="Avenir Book" panose="02000503020000020003" pitchFamily="2" charset="0"/>
                <a:cs typeface="Arial" panose="020B0604020202020204" pitchFamily="34" charset="0"/>
              </a:endParaRPr>
            </a:p>
          </p:txBody>
        </p:sp>
      </p:grpSp>
      <p:grpSp>
        <p:nvGrpSpPr>
          <p:cNvPr id="48" name="Group 47">
            <a:extLst>
              <a:ext uri="{FF2B5EF4-FFF2-40B4-BE49-F238E27FC236}">
                <a16:creationId xmlns:a16="http://schemas.microsoft.com/office/drawing/2014/main" id="{4179696F-751D-B846-9621-64F98893AEE2}"/>
              </a:ext>
            </a:extLst>
          </p:cNvPr>
          <p:cNvGrpSpPr/>
          <p:nvPr/>
        </p:nvGrpSpPr>
        <p:grpSpPr>
          <a:xfrm>
            <a:off x="255277" y="3849595"/>
            <a:ext cx="1894452" cy="529995"/>
            <a:chOff x="8188449" y="1994935"/>
            <a:chExt cx="1894452" cy="529995"/>
          </a:xfrm>
        </p:grpSpPr>
        <p:sp>
          <p:nvSpPr>
            <p:cNvPr id="36" name="Google Shape;99;p20">
              <a:extLst>
                <a:ext uri="{FF2B5EF4-FFF2-40B4-BE49-F238E27FC236}">
                  <a16:creationId xmlns:a16="http://schemas.microsoft.com/office/drawing/2014/main" id="{E61D1BA8-BCD3-1E43-A8D0-22F191245CBB}"/>
                </a:ext>
              </a:extLst>
            </p:cNvPr>
            <p:cNvSpPr/>
            <p:nvPr/>
          </p:nvSpPr>
          <p:spPr>
            <a:xfrm>
              <a:off x="8231789" y="1994935"/>
              <a:ext cx="1851112"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107;p20">
              <a:extLst>
                <a:ext uri="{FF2B5EF4-FFF2-40B4-BE49-F238E27FC236}">
                  <a16:creationId xmlns:a16="http://schemas.microsoft.com/office/drawing/2014/main" id="{E5442192-CEFD-FB43-ABC7-8F0B4C11D5A8}"/>
                </a:ext>
              </a:extLst>
            </p:cNvPr>
            <p:cNvSpPr txBox="1"/>
            <p:nvPr/>
          </p:nvSpPr>
          <p:spPr>
            <a:xfrm>
              <a:off x="8188449" y="2014460"/>
              <a:ext cx="1894451"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Driving course?</a:t>
              </a:r>
              <a:endParaRPr sz="1400" dirty="0">
                <a:latin typeface="Avenir Book" panose="02000503020000020003" pitchFamily="2" charset="0"/>
                <a:cs typeface="Arial" panose="020B0604020202020204" pitchFamily="34" charset="0"/>
              </a:endParaRPr>
            </a:p>
          </p:txBody>
        </p:sp>
      </p:grpSp>
      <p:grpSp>
        <p:nvGrpSpPr>
          <p:cNvPr id="43" name="Group 42">
            <a:extLst>
              <a:ext uri="{FF2B5EF4-FFF2-40B4-BE49-F238E27FC236}">
                <a16:creationId xmlns:a16="http://schemas.microsoft.com/office/drawing/2014/main" id="{12B13A64-9942-6343-BFB1-4E0198CE7957}"/>
              </a:ext>
            </a:extLst>
          </p:cNvPr>
          <p:cNvGrpSpPr/>
          <p:nvPr/>
        </p:nvGrpSpPr>
        <p:grpSpPr>
          <a:xfrm>
            <a:off x="545146" y="3128196"/>
            <a:ext cx="1157514" cy="567085"/>
            <a:chOff x="8561081" y="2763531"/>
            <a:chExt cx="1157514" cy="567085"/>
          </a:xfrm>
        </p:grpSpPr>
        <p:sp>
          <p:nvSpPr>
            <p:cNvPr id="44" name="Google Shape;99;p20">
              <a:extLst>
                <a:ext uri="{FF2B5EF4-FFF2-40B4-BE49-F238E27FC236}">
                  <a16:creationId xmlns:a16="http://schemas.microsoft.com/office/drawing/2014/main" id="{2B26F31F-2D22-ED41-A126-FAA2046A46A6}"/>
                </a:ext>
              </a:extLst>
            </p:cNvPr>
            <p:cNvSpPr/>
            <p:nvPr/>
          </p:nvSpPr>
          <p:spPr>
            <a:xfrm>
              <a:off x="8655359" y="2763531"/>
              <a:ext cx="961607" cy="56708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07;p20">
              <a:extLst>
                <a:ext uri="{FF2B5EF4-FFF2-40B4-BE49-F238E27FC236}">
                  <a16:creationId xmlns:a16="http://schemas.microsoft.com/office/drawing/2014/main" id="{066E8B4C-1299-2A4B-9E6B-8EE2E58DA057}"/>
                </a:ext>
              </a:extLst>
            </p:cNvPr>
            <p:cNvSpPr txBox="1"/>
            <p:nvPr/>
          </p:nvSpPr>
          <p:spPr>
            <a:xfrm>
              <a:off x="8561081" y="2775536"/>
              <a:ext cx="1157514"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Antilock</a:t>
              </a:r>
              <a:endParaRPr sz="1500" dirty="0">
                <a:latin typeface="Avenir Book" panose="02000503020000020003" pitchFamily="2" charset="0"/>
                <a:cs typeface="Arial" panose="020B0604020202020204" pitchFamily="34" charset="0"/>
              </a:endParaRPr>
            </a:p>
          </p:txBody>
        </p:sp>
      </p:grpSp>
      <p:grpSp>
        <p:nvGrpSpPr>
          <p:cNvPr id="53" name="Group 52">
            <a:extLst>
              <a:ext uri="{FF2B5EF4-FFF2-40B4-BE49-F238E27FC236}">
                <a16:creationId xmlns:a16="http://schemas.microsoft.com/office/drawing/2014/main" id="{125BE745-439D-3B4E-AB1E-D7D99BE0BE5B}"/>
              </a:ext>
            </a:extLst>
          </p:cNvPr>
          <p:cNvGrpSpPr/>
          <p:nvPr/>
        </p:nvGrpSpPr>
        <p:grpSpPr>
          <a:xfrm>
            <a:off x="1824107" y="1872824"/>
            <a:ext cx="1983702" cy="510470"/>
            <a:chOff x="8434553" y="2885654"/>
            <a:chExt cx="1983702" cy="510470"/>
          </a:xfrm>
        </p:grpSpPr>
        <p:sp>
          <p:nvSpPr>
            <p:cNvPr id="54" name="Google Shape;99;p20">
              <a:extLst>
                <a:ext uri="{FF2B5EF4-FFF2-40B4-BE49-F238E27FC236}">
                  <a16:creationId xmlns:a16="http://schemas.microsoft.com/office/drawing/2014/main" id="{5198F3D1-8AED-A74D-9E71-6BDB86FFB400}"/>
                </a:ext>
              </a:extLst>
            </p:cNvPr>
            <p:cNvSpPr/>
            <p:nvPr/>
          </p:nvSpPr>
          <p:spPr>
            <a:xfrm>
              <a:off x="8511955" y="2885654"/>
              <a:ext cx="1906299"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Google Shape;107;p20">
              <a:extLst>
                <a:ext uri="{FF2B5EF4-FFF2-40B4-BE49-F238E27FC236}">
                  <a16:creationId xmlns:a16="http://schemas.microsoft.com/office/drawing/2014/main" id="{3E7AB1FA-8E1A-1245-BFEE-57281F99BEF2}"/>
                </a:ext>
              </a:extLst>
            </p:cNvPr>
            <p:cNvSpPr txBox="1"/>
            <p:nvPr/>
          </p:nvSpPr>
          <p:spPr>
            <a:xfrm>
              <a:off x="8434553" y="2885654"/>
              <a:ext cx="1983702"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Advanced airbag</a:t>
              </a:r>
              <a:endParaRPr sz="1500" dirty="0">
                <a:latin typeface="Avenir Book" panose="02000503020000020003" pitchFamily="2" charset="0"/>
                <a:cs typeface="Arial" panose="020B0604020202020204" pitchFamily="34" charset="0"/>
              </a:endParaRPr>
            </a:p>
          </p:txBody>
        </p:sp>
      </p:grpSp>
      <p:grpSp>
        <p:nvGrpSpPr>
          <p:cNvPr id="10" name="Group 9">
            <a:extLst>
              <a:ext uri="{FF2B5EF4-FFF2-40B4-BE49-F238E27FC236}">
                <a16:creationId xmlns:a16="http://schemas.microsoft.com/office/drawing/2014/main" id="{59317C91-B09F-B24C-A20B-A7452D263162}"/>
              </a:ext>
            </a:extLst>
          </p:cNvPr>
          <p:cNvGrpSpPr/>
          <p:nvPr/>
        </p:nvGrpSpPr>
        <p:grpSpPr>
          <a:xfrm>
            <a:off x="9228807" y="5409158"/>
            <a:ext cx="1983702" cy="550579"/>
            <a:chOff x="7161912" y="5930128"/>
            <a:chExt cx="1983702" cy="550579"/>
          </a:xfrm>
        </p:grpSpPr>
        <p:sp>
          <p:nvSpPr>
            <p:cNvPr id="28" name="Google Shape;99;p20">
              <a:extLst>
                <a:ext uri="{FF2B5EF4-FFF2-40B4-BE49-F238E27FC236}">
                  <a16:creationId xmlns:a16="http://schemas.microsoft.com/office/drawing/2014/main" id="{E1046921-C717-2C49-ABBE-AF422C826CD2}"/>
                </a:ext>
              </a:extLst>
            </p:cNvPr>
            <p:cNvSpPr/>
            <p:nvPr/>
          </p:nvSpPr>
          <p:spPr>
            <a:xfrm>
              <a:off x="7385388" y="6009288"/>
              <a:ext cx="1516873" cy="471419"/>
            </a:xfrm>
            <a:prstGeom prst="roundRect">
              <a:avLst>
                <a:gd name="adj" fmla="val 16667"/>
              </a:avLst>
            </a:prstGeom>
            <a:solidFill>
              <a:srgbClr val="FF0000">
                <a:alpha val="37719"/>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2" name="Google Shape;107;p20">
              <a:extLst>
                <a:ext uri="{FF2B5EF4-FFF2-40B4-BE49-F238E27FC236}">
                  <a16:creationId xmlns:a16="http://schemas.microsoft.com/office/drawing/2014/main" id="{7D6021FF-15B2-6344-BE7D-438FDC582464}"/>
                </a:ext>
              </a:extLst>
            </p:cNvPr>
            <p:cNvSpPr txBox="1"/>
            <p:nvPr/>
          </p:nvSpPr>
          <p:spPr>
            <a:xfrm>
              <a:off x="7161912" y="5930128"/>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Medical Cost of Accident</a:t>
              </a:r>
              <a:endParaRPr sz="1400" dirty="0">
                <a:latin typeface="Avenir Book" panose="02000503020000020003" pitchFamily="2" charset="0"/>
                <a:cs typeface="Arial" panose="020B0604020202020204" pitchFamily="34" charset="0"/>
              </a:endParaRPr>
            </a:p>
          </p:txBody>
        </p:sp>
      </p:grpSp>
      <p:grpSp>
        <p:nvGrpSpPr>
          <p:cNvPr id="34" name="Group 33">
            <a:extLst>
              <a:ext uri="{FF2B5EF4-FFF2-40B4-BE49-F238E27FC236}">
                <a16:creationId xmlns:a16="http://schemas.microsoft.com/office/drawing/2014/main" id="{DD5AA3B2-F2FB-E249-A1C8-AD4EC376F1A3}"/>
              </a:ext>
            </a:extLst>
          </p:cNvPr>
          <p:cNvGrpSpPr/>
          <p:nvPr/>
        </p:nvGrpSpPr>
        <p:grpSpPr>
          <a:xfrm>
            <a:off x="371023" y="1861715"/>
            <a:ext cx="1287519" cy="510470"/>
            <a:chOff x="10205544" y="601359"/>
            <a:chExt cx="1287519" cy="510470"/>
          </a:xfrm>
        </p:grpSpPr>
        <p:sp>
          <p:nvSpPr>
            <p:cNvPr id="41" name="Google Shape;99;p20">
              <a:extLst>
                <a:ext uri="{FF2B5EF4-FFF2-40B4-BE49-F238E27FC236}">
                  <a16:creationId xmlns:a16="http://schemas.microsoft.com/office/drawing/2014/main" id="{7C92D12A-0EF5-A247-9828-C69ABCCE2311}"/>
                </a:ext>
              </a:extLst>
            </p:cNvPr>
            <p:cNvSpPr/>
            <p:nvPr/>
          </p:nvSpPr>
          <p:spPr>
            <a:xfrm>
              <a:off x="10278461" y="601359"/>
              <a:ext cx="11203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07;p20">
              <a:extLst>
                <a:ext uri="{FF2B5EF4-FFF2-40B4-BE49-F238E27FC236}">
                  <a16:creationId xmlns:a16="http://schemas.microsoft.com/office/drawing/2014/main" id="{7B224119-16EC-B341-8CAC-E5278CFF41BA}"/>
                </a:ext>
              </a:extLst>
            </p:cNvPr>
            <p:cNvSpPr txBox="1"/>
            <p:nvPr/>
          </p:nvSpPr>
          <p:spPr>
            <a:xfrm>
              <a:off x="10205544" y="601359"/>
              <a:ext cx="1287519"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value</a:t>
              </a:r>
              <a:endParaRPr sz="1400" dirty="0">
                <a:latin typeface="Avenir Book" panose="02000503020000020003" pitchFamily="2" charset="0"/>
                <a:cs typeface="Arial" panose="020B0604020202020204" pitchFamily="34" charset="0"/>
              </a:endParaRPr>
            </a:p>
          </p:txBody>
        </p:sp>
      </p:grpSp>
      <p:grpSp>
        <p:nvGrpSpPr>
          <p:cNvPr id="47" name="Group 46">
            <a:extLst>
              <a:ext uri="{FF2B5EF4-FFF2-40B4-BE49-F238E27FC236}">
                <a16:creationId xmlns:a16="http://schemas.microsoft.com/office/drawing/2014/main" id="{D78F273D-FD31-5749-9FC1-38BFD87B431D}"/>
              </a:ext>
            </a:extLst>
          </p:cNvPr>
          <p:cNvGrpSpPr/>
          <p:nvPr/>
        </p:nvGrpSpPr>
        <p:grpSpPr>
          <a:xfrm>
            <a:off x="403559" y="2518731"/>
            <a:ext cx="1669796" cy="529995"/>
            <a:chOff x="7537788" y="3116468"/>
            <a:chExt cx="1669796" cy="529995"/>
          </a:xfrm>
        </p:grpSpPr>
        <p:sp>
          <p:nvSpPr>
            <p:cNvPr id="37" name="Google Shape;99;p20">
              <a:extLst>
                <a:ext uri="{FF2B5EF4-FFF2-40B4-BE49-F238E27FC236}">
                  <a16:creationId xmlns:a16="http://schemas.microsoft.com/office/drawing/2014/main" id="{5DEC2E60-B57F-134E-8C57-A6C0AE3731CF}"/>
                </a:ext>
              </a:extLst>
            </p:cNvPr>
            <p:cNvSpPr/>
            <p:nvPr/>
          </p:nvSpPr>
          <p:spPr>
            <a:xfrm>
              <a:off x="7537788" y="3116468"/>
              <a:ext cx="1597888"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107;p20">
              <a:extLst>
                <a:ext uri="{FF2B5EF4-FFF2-40B4-BE49-F238E27FC236}">
                  <a16:creationId xmlns:a16="http://schemas.microsoft.com/office/drawing/2014/main" id="{5120F712-AA1C-954C-8F4F-EB24D9BA0286}"/>
                </a:ext>
              </a:extLst>
            </p:cNvPr>
            <p:cNvSpPr txBox="1"/>
            <p:nvPr/>
          </p:nvSpPr>
          <p:spPr>
            <a:xfrm>
              <a:off x="7541380" y="3135993"/>
              <a:ext cx="1666204"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Risk aversion</a:t>
              </a:r>
            </a:p>
          </p:txBody>
        </p:sp>
      </p:grpSp>
      <p:grpSp>
        <p:nvGrpSpPr>
          <p:cNvPr id="52" name="Group 51">
            <a:extLst>
              <a:ext uri="{FF2B5EF4-FFF2-40B4-BE49-F238E27FC236}">
                <a16:creationId xmlns:a16="http://schemas.microsoft.com/office/drawing/2014/main" id="{DE87ED83-B138-D146-A6B6-B5D639B15DFF}"/>
              </a:ext>
            </a:extLst>
          </p:cNvPr>
          <p:cNvGrpSpPr/>
          <p:nvPr/>
        </p:nvGrpSpPr>
        <p:grpSpPr>
          <a:xfrm>
            <a:off x="1388933" y="1140881"/>
            <a:ext cx="1983702" cy="510470"/>
            <a:chOff x="7578526" y="1313465"/>
            <a:chExt cx="1983702" cy="510470"/>
          </a:xfrm>
        </p:grpSpPr>
        <p:sp>
          <p:nvSpPr>
            <p:cNvPr id="33" name="Google Shape;99;p20">
              <a:extLst>
                <a:ext uri="{FF2B5EF4-FFF2-40B4-BE49-F238E27FC236}">
                  <a16:creationId xmlns:a16="http://schemas.microsoft.com/office/drawing/2014/main" id="{A209C541-1B0B-B94F-A719-A2AB492EE97A}"/>
                </a:ext>
              </a:extLst>
            </p:cNvPr>
            <p:cNvSpPr/>
            <p:nvPr/>
          </p:nvSpPr>
          <p:spPr>
            <a:xfrm>
              <a:off x="7833605" y="1313465"/>
              <a:ext cx="1496830"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107;p20">
              <a:extLst>
                <a:ext uri="{FF2B5EF4-FFF2-40B4-BE49-F238E27FC236}">
                  <a16:creationId xmlns:a16="http://schemas.microsoft.com/office/drawing/2014/main" id="{F95993CB-8123-8644-B6F1-F4A7C1473851}"/>
                </a:ext>
              </a:extLst>
            </p:cNvPr>
            <p:cNvSpPr txBox="1"/>
            <p:nvPr/>
          </p:nvSpPr>
          <p:spPr>
            <a:xfrm>
              <a:off x="7578526" y="1313465"/>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Theft history</a:t>
              </a:r>
              <a:endParaRPr sz="1400" dirty="0">
                <a:latin typeface="Avenir Book" panose="02000503020000020003" pitchFamily="2" charset="0"/>
                <a:cs typeface="Arial" panose="020B0604020202020204" pitchFamily="34" charset="0"/>
              </a:endParaRPr>
            </a:p>
          </p:txBody>
        </p:sp>
      </p:grpSp>
      <p:cxnSp>
        <p:nvCxnSpPr>
          <p:cNvPr id="56" name="Google Shape;113;p20">
            <a:extLst>
              <a:ext uri="{FF2B5EF4-FFF2-40B4-BE49-F238E27FC236}">
                <a16:creationId xmlns:a16="http://schemas.microsoft.com/office/drawing/2014/main" id="{F549184B-7ABC-4E47-B659-4DF8A30B9B85}"/>
              </a:ext>
            </a:extLst>
          </p:cNvPr>
          <p:cNvCxnSpPr/>
          <p:nvPr/>
        </p:nvCxnSpPr>
        <p:spPr>
          <a:xfrm>
            <a:off x="9746970" y="3719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F8CEF376-46A2-E642-994E-CB55E127A28B}"/>
              </a:ext>
            </a:extLst>
          </p:cNvPr>
          <p:cNvCxnSpPr/>
          <p:nvPr/>
        </p:nvCxnSpPr>
        <p:spPr>
          <a:xfrm>
            <a:off x="9899370" y="5243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8" name="Google Shape;113;p20">
            <a:extLst>
              <a:ext uri="{FF2B5EF4-FFF2-40B4-BE49-F238E27FC236}">
                <a16:creationId xmlns:a16="http://schemas.microsoft.com/office/drawing/2014/main" id="{D3CFCBB5-CF6D-CA47-9C17-64EC92EB6B3B}"/>
              </a:ext>
            </a:extLst>
          </p:cNvPr>
          <p:cNvCxnSpPr/>
          <p:nvPr/>
        </p:nvCxnSpPr>
        <p:spPr>
          <a:xfrm>
            <a:off x="10051770" y="6767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9" name="Google Shape;113;p20">
            <a:extLst>
              <a:ext uri="{FF2B5EF4-FFF2-40B4-BE49-F238E27FC236}">
                <a16:creationId xmlns:a16="http://schemas.microsoft.com/office/drawing/2014/main" id="{9FA1B2EC-7C77-2943-B9E2-AC2188DD9308}"/>
              </a:ext>
            </a:extLst>
          </p:cNvPr>
          <p:cNvCxnSpPr/>
          <p:nvPr/>
        </p:nvCxnSpPr>
        <p:spPr>
          <a:xfrm>
            <a:off x="10204170" y="8291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0" name="Google Shape;113;p20">
            <a:extLst>
              <a:ext uri="{FF2B5EF4-FFF2-40B4-BE49-F238E27FC236}">
                <a16:creationId xmlns:a16="http://schemas.microsoft.com/office/drawing/2014/main" id="{130F7075-A2AA-3E47-B25D-EEB468772BCC}"/>
              </a:ext>
            </a:extLst>
          </p:cNvPr>
          <p:cNvCxnSpPr/>
          <p:nvPr/>
        </p:nvCxnSpPr>
        <p:spPr>
          <a:xfrm>
            <a:off x="10356570" y="9815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1" name="Google Shape;113;p20">
            <a:extLst>
              <a:ext uri="{FF2B5EF4-FFF2-40B4-BE49-F238E27FC236}">
                <a16:creationId xmlns:a16="http://schemas.microsoft.com/office/drawing/2014/main" id="{A4823C9F-EF47-9547-A030-150F095AE4B5}"/>
              </a:ext>
            </a:extLst>
          </p:cNvPr>
          <p:cNvCxnSpPr/>
          <p:nvPr/>
        </p:nvCxnSpPr>
        <p:spPr>
          <a:xfrm>
            <a:off x="10508970" y="1133973"/>
            <a:ext cx="1303200" cy="0"/>
          </a:xfrm>
          <a:prstGeom prst="straightConnector1">
            <a:avLst/>
          </a:prstGeom>
          <a:noFill/>
          <a:ln w="44450" cap="flat" cmpd="sng">
            <a:solidFill>
              <a:schemeClr val="dk2"/>
            </a:solidFill>
            <a:prstDash val="solid"/>
            <a:round/>
            <a:headEnd type="none" w="med" len="med"/>
            <a:tailEnd type="triangle" w="med" len="med"/>
          </a:ln>
        </p:spPr>
      </p:cxnSp>
      <p:grpSp>
        <p:nvGrpSpPr>
          <p:cNvPr id="62" name="Group 61">
            <a:extLst>
              <a:ext uri="{FF2B5EF4-FFF2-40B4-BE49-F238E27FC236}">
                <a16:creationId xmlns:a16="http://schemas.microsoft.com/office/drawing/2014/main" id="{594BED21-36AD-2546-A21E-23BA3C9B15E6}"/>
              </a:ext>
            </a:extLst>
          </p:cNvPr>
          <p:cNvGrpSpPr/>
          <p:nvPr/>
        </p:nvGrpSpPr>
        <p:grpSpPr>
          <a:xfrm>
            <a:off x="2287797" y="369409"/>
            <a:ext cx="1983702" cy="528298"/>
            <a:chOff x="8199447" y="2643146"/>
            <a:chExt cx="1983702" cy="528298"/>
          </a:xfrm>
        </p:grpSpPr>
        <p:sp>
          <p:nvSpPr>
            <p:cNvPr id="63" name="Google Shape;99;p20">
              <a:extLst>
                <a:ext uri="{FF2B5EF4-FFF2-40B4-BE49-F238E27FC236}">
                  <a16:creationId xmlns:a16="http://schemas.microsoft.com/office/drawing/2014/main" id="{E47387A8-B9B0-A948-9617-740AE65AEDE5}"/>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07;p20">
              <a:extLst>
                <a:ext uri="{FF2B5EF4-FFF2-40B4-BE49-F238E27FC236}">
                  <a16:creationId xmlns:a16="http://schemas.microsoft.com/office/drawing/2014/main" id="{DD450EC9-E5FB-F540-880E-92C2AA90D62D}"/>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safety rating</a:t>
              </a:r>
              <a:endParaRPr sz="1400" dirty="0">
                <a:latin typeface="Avenir Book" panose="02000503020000020003" pitchFamily="2" charset="0"/>
                <a:cs typeface="Arial" panose="020B0604020202020204" pitchFamily="34" charset="0"/>
              </a:endParaRPr>
            </a:p>
          </p:txBody>
        </p:sp>
      </p:grpSp>
    </p:spTree>
    <p:extLst>
      <p:ext uri="{BB962C8B-B14F-4D97-AF65-F5344CB8AC3E}">
        <p14:creationId xmlns:p14="http://schemas.microsoft.com/office/powerpoint/2010/main" val="177623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344217" y="175938"/>
            <a:ext cx="10515600" cy="759482"/>
          </a:xfrm>
        </p:spPr>
        <p:txBody>
          <a:bodyPr>
            <a:normAutofit/>
          </a:bodyPr>
          <a:lstStyle/>
          <a:p>
            <a:r>
              <a:rPr lang="en" sz="3600" dirty="0">
                <a:solidFill>
                  <a:schemeClr val="accent1">
                    <a:lumMod val="75000"/>
                  </a:schemeClr>
                </a:solidFill>
                <a:latin typeface="Avenir Book" panose="02000503020000020003" pitchFamily="2" charset="0"/>
                <a:cs typeface="Arial" panose="020B0604020202020204" pitchFamily="34" charset="0"/>
              </a:rPr>
              <a:t>Ice cream and violent crime</a:t>
            </a:r>
            <a:endParaRPr lang="en-US" sz="3600" dirty="0">
              <a:solidFill>
                <a:schemeClr val="accent1">
                  <a:lumMod val="75000"/>
                </a:schemeClr>
              </a:solidFill>
              <a:latin typeface="Avenir Book" panose="02000503020000020003" pitchFamily="2" charset="0"/>
              <a:cs typeface="Arial" panose="020B0604020202020204" pitchFamily="34" charset="0"/>
            </a:endParaRPr>
          </a:p>
        </p:txBody>
      </p:sp>
      <p:sp>
        <p:nvSpPr>
          <p:cNvPr id="8" name="Oval 7">
            <a:extLst>
              <a:ext uri="{FF2B5EF4-FFF2-40B4-BE49-F238E27FC236}">
                <a16:creationId xmlns:a16="http://schemas.microsoft.com/office/drawing/2014/main" id="{70A02A03-3E0C-7A49-A4FB-09365031CB58}"/>
              </a:ext>
            </a:extLst>
          </p:cNvPr>
          <p:cNvSpPr/>
          <p:nvPr/>
        </p:nvSpPr>
        <p:spPr>
          <a:xfrm>
            <a:off x="3618024"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E79A1A-C7BE-6640-8335-9A0C20F24926}"/>
              </a:ext>
            </a:extLst>
          </p:cNvPr>
          <p:cNvSpPr txBox="1">
            <a:spLocks/>
          </p:cNvSpPr>
          <p:nvPr/>
        </p:nvSpPr>
        <p:spPr>
          <a:xfrm>
            <a:off x="3556128" y="4498078"/>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11" name="Oval 10">
            <a:extLst>
              <a:ext uri="{FF2B5EF4-FFF2-40B4-BE49-F238E27FC236}">
                <a16:creationId xmlns:a16="http://schemas.microsoft.com/office/drawing/2014/main" id="{8CEE94D2-6F05-5744-A441-92B1CE6C46C9}"/>
              </a:ext>
            </a:extLst>
          </p:cNvPr>
          <p:cNvSpPr/>
          <p:nvPr/>
        </p:nvSpPr>
        <p:spPr>
          <a:xfrm>
            <a:off x="7070212" y="41704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DFECC8B-23C8-3349-92E0-B8EC2515B1B1}"/>
              </a:ext>
            </a:extLst>
          </p:cNvPr>
          <p:cNvSpPr txBox="1">
            <a:spLocks/>
          </p:cNvSpPr>
          <p:nvPr/>
        </p:nvSpPr>
        <p:spPr>
          <a:xfrm>
            <a:off x="7075629" y="451786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13" name="Straight Arrow Connector 12">
            <a:extLst>
              <a:ext uri="{FF2B5EF4-FFF2-40B4-BE49-F238E27FC236}">
                <a16:creationId xmlns:a16="http://schemas.microsoft.com/office/drawing/2014/main" id="{1993CA90-C8C7-0841-8E1D-E33B4D56D47B}"/>
              </a:ext>
            </a:extLst>
          </p:cNvPr>
          <p:cNvCxnSpPr>
            <a:cxnSpLocks/>
          </p:cNvCxnSpPr>
          <p:nvPr/>
        </p:nvCxnSpPr>
        <p:spPr>
          <a:xfrm>
            <a:off x="5037372" y="4793653"/>
            <a:ext cx="1884683" cy="0"/>
          </a:xfrm>
          <a:prstGeom prst="straightConnector1">
            <a:avLst/>
          </a:prstGeom>
          <a:ln w="254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60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spTree>
    <p:extLst>
      <p:ext uri="{BB962C8B-B14F-4D97-AF65-F5344CB8AC3E}">
        <p14:creationId xmlns:p14="http://schemas.microsoft.com/office/powerpoint/2010/main" val="26646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A273C5-224C-094B-8890-7B34812F4F74}"/>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FCD71D1-1C4E-16CB-A3D2-2303C58D10AC}"/>
              </a:ext>
            </a:extLst>
          </p:cNvPr>
          <p:cNvCxnSpPr>
            <a:cxnSpLocks/>
          </p:cNvCxnSpPr>
          <p:nvPr/>
        </p:nvCxnSpPr>
        <p:spPr>
          <a:xfrm>
            <a:off x="5034419" y="4929574"/>
            <a:ext cx="1809073" cy="0"/>
          </a:xfrm>
          <a:prstGeom prst="straightConnector1">
            <a:avLst/>
          </a:prstGeom>
          <a:ln w="25400">
            <a:solidFill>
              <a:srgbClr val="FF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33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Control for the season and then the ice cream-violent crime association disappears</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42755" y="1988776"/>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98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67372DD-276D-66BC-1B46-48E1B9FA1FBD}"/>
              </a:ext>
            </a:extLst>
          </p:cNvPr>
          <p:cNvPicPr>
            <a:picLocks noChangeAspect="1"/>
          </p:cNvPicPr>
          <p:nvPr/>
        </p:nvPicPr>
        <p:blipFill>
          <a:blip r:embed="rId2"/>
          <a:stretch>
            <a:fillRect/>
          </a:stretch>
        </p:blipFill>
        <p:spPr>
          <a:xfrm>
            <a:off x="2346738" y="464428"/>
            <a:ext cx="7498523" cy="6135155"/>
          </a:xfrm>
          <a:prstGeom prst="rect">
            <a:avLst/>
          </a:prstGeom>
        </p:spPr>
      </p:pic>
    </p:spTree>
    <p:extLst>
      <p:ext uri="{BB962C8B-B14F-4D97-AF65-F5344CB8AC3E}">
        <p14:creationId xmlns:p14="http://schemas.microsoft.com/office/powerpoint/2010/main" val="293603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20" name="Google Shape;120;p21"/>
          <p:cNvSpPr txBox="1">
            <a:spLocks noGrp="1"/>
          </p:cNvSpPr>
          <p:nvPr>
            <p:ph type="body" idx="1"/>
          </p:nvPr>
        </p:nvSpPr>
        <p:spPr>
          <a:xfrm>
            <a:off x="257945" y="1262312"/>
            <a:ext cx="5530000" cy="5275647"/>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Always want to control for / condition on confounders in inferential modeling</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Confounding changes the effect size and possibly statistical significance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Confounders can also flip the direction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 model will ideally control for confounding, but leftover confounding in a model is named “residual confounding”</a:t>
            </a:r>
            <a:endParaRPr sz="2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6" name="Oval 25">
            <a:extLst>
              <a:ext uri="{FF2B5EF4-FFF2-40B4-BE49-F238E27FC236}">
                <a16:creationId xmlns:a16="http://schemas.microsoft.com/office/drawing/2014/main" id="{9730A210-8952-B14C-8716-020740E1127D}"/>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8" name="Oval 27">
            <a:extLst>
              <a:ext uri="{FF2B5EF4-FFF2-40B4-BE49-F238E27FC236}">
                <a16:creationId xmlns:a16="http://schemas.microsoft.com/office/drawing/2014/main" id="{E809EE3E-6BE9-DD4E-B63C-B211A2898CFD}"/>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FBC7D175-0B7A-6F46-8F3D-6154ABC155E2}"/>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30" name="Straight Arrow Connector 29">
            <a:extLst>
              <a:ext uri="{FF2B5EF4-FFF2-40B4-BE49-F238E27FC236}">
                <a16:creationId xmlns:a16="http://schemas.microsoft.com/office/drawing/2014/main" id="{323DC9DA-CD52-DB42-B8D5-19EB0692BBB4}"/>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17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57948" y="204489"/>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3" name="Google Shape;120;p21">
            <a:extLst>
              <a:ext uri="{FF2B5EF4-FFF2-40B4-BE49-F238E27FC236}">
                <a16:creationId xmlns:a16="http://schemas.microsoft.com/office/drawing/2014/main" id="{3E60B649-EF76-4A4B-9D64-9614EA49AAE6}"/>
              </a:ext>
            </a:extLst>
          </p:cNvPr>
          <p:cNvSpPr txBox="1">
            <a:spLocks/>
          </p:cNvSpPr>
          <p:nvPr/>
        </p:nvSpPr>
        <p:spPr>
          <a:xfrm>
            <a:off x="257945" y="1820416"/>
            <a:ext cx="5530000" cy="464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Positive confounding: confounder introduces a bias that pushes association of interest away from the “null”</a:t>
            </a:r>
          </a:p>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Negative confounding: confounder biases association towards the “null”</a:t>
            </a:r>
          </a:p>
        </p:txBody>
      </p:sp>
      <p:sp>
        <p:nvSpPr>
          <p:cNvPr id="23" name="Oval 22">
            <a:extLst>
              <a:ext uri="{FF2B5EF4-FFF2-40B4-BE49-F238E27FC236}">
                <a16:creationId xmlns:a16="http://schemas.microsoft.com/office/drawing/2014/main" id="{9543984D-E50C-5649-A62F-E6B2E9EBE578}"/>
              </a:ext>
            </a:extLst>
          </p:cNvPr>
          <p:cNvSpPr/>
          <p:nvPr/>
        </p:nvSpPr>
        <p:spPr>
          <a:xfrm>
            <a:off x="6652535"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FD58ABD6-61A2-F644-A7BA-933F6C3A6072}"/>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5" name="Oval 24">
            <a:extLst>
              <a:ext uri="{FF2B5EF4-FFF2-40B4-BE49-F238E27FC236}">
                <a16:creationId xmlns:a16="http://schemas.microsoft.com/office/drawing/2014/main" id="{3FB7FB3C-FCDD-CD46-870B-CCD0E0EC9DA0}"/>
              </a:ext>
            </a:extLst>
          </p:cNvPr>
          <p:cNvSpPr/>
          <p:nvPr/>
        </p:nvSpPr>
        <p:spPr>
          <a:xfrm>
            <a:off x="10091661" y="4012757"/>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1D531A31-3AA2-DF44-ADE8-37E6D7CB18AD}"/>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7" name="Oval 26">
            <a:extLst>
              <a:ext uri="{FF2B5EF4-FFF2-40B4-BE49-F238E27FC236}">
                <a16:creationId xmlns:a16="http://schemas.microsoft.com/office/drawing/2014/main" id="{67D7A9DD-CD40-C84F-BAE7-EB374D4D2EE1}"/>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5F2BBFD0-05B9-2843-8D95-0E6FC01CF644}"/>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29" name="Straight Arrow Connector 28">
            <a:extLst>
              <a:ext uri="{FF2B5EF4-FFF2-40B4-BE49-F238E27FC236}">
                <a16:creationId xmlns:a16="http://schemas.microsoft.com/office/drawing/2014/main" id="{3892B70B-943F-0047-9121-47C77596F176}"/>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8AD97CE-13E9-4242-BCA7-4A019B04BCEF}"/>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64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73862" y="223300"/>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04" name="Google Shape;204;p24"/>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buClr>
                <a:srgbClr val="FF0000"/>
              </a:buClr>
              <a:buSzPts val="1400"/>
            </a:pPr>
            <a:r>
              <a:rPr lang="en" dirty="0">
                <a:solidFill>
                  <a:srgbClr val="FF0000"/>
                </a:solidFill>
                <a:latin typeface="Avenir Book" panose="02000503020000020003" pitchFamily="2" charset="0"/>
                <a:cs typeface="Arial" panose="020B0604020202020204" pitchFamily="34" charset="0"/>
              </a:rPr>
              <a:t>Never want to control for / condition on colliders</a:t>
            </a:r>
            <a:endParaRPr dirty="0">
              <a:solidFill>
                <a:srgbClr val="FF0000"/>
              </a:solidFill>
              <a:latin typeface="Avenir Book" panose="02000503020000020003" pitchFamily="2" charset="0"/>
              <a:cs typeface="Arial" panose="020B0604020202020204" pitchFamily="34" charset="0"/>
            </a:endParaRPr>
          </a:p>
          <a:p>
            <a:pPr indent="-423323">
              <a:lnSpc>
                <a:spcPct val="100000"/>
              </a:lnSpc>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Conditioning on a common effect causes </a:t>
            </a:r>
            <a:r>
              <a:rPr lang="en" b="1" dirty="0">
                <a:solidFill>
                  <a:schemeClr val="tx1">
                    <a:lumMod val="65000"/>
                    <a:lumOff val="35000"/>
                  </a:schemeClr>
                </a:solidFill>
                <a:latin typeface="Avenir Book" panose="02000503020000020003" pitchFamily="2" charset="0"/>
                <a:cs typeface="Arial" panose="020B0604020202020204" pitchFamily="34" charset="0"/>
              </a:rPr>
              <a:t>collider bias</a:t>
            </a:r>
            <a:r>
              <a:rPr lang="en" dirty="0">
                <a:solidFill>
                  <a:schemeClr val="tx1">
                    <a:lumMod val="65000"/>
                    <a:lumOff val="35000"/>
                  </a:schemeClr>
                </a:solidFill>
                <a:latin typeface="Avenir Book" panose="02000503020000020003" pitchFamily="2" charset="0"/>
                <a:cs typeface="Arial" panose="020B0604020202020204" pitchFamily="34" charset="0"/>
              </a:rPr>
              <a:t>, which can be in positive or negative direction</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Oval 12">
            <a:extLst>
              <a:ext uri="{FF2B5EF4-FFF2-40B4-BE49-F238E27FC236}">
                <a16:creationId xmlns:a16="http://schemas.microsoft.com/office/drawing/2014/main" id="{D5C16E2C-B9EE-4D47-B1DF-682E15D0141D}"/>
              </a:ext>
            </a:extLst>
          </p:cNvPr>
          <p:cNvSpPr/>
          <p:nvPr/>
        </p:nvSpPr>
        <p:spPr>
          <a:xfrm>
            <a:off x="6642596" y="4042574"/>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797C5B4-993A-2F4D-BC87-0A6D941F75BA}"/>
              </a:ext>
            </a:extLst>
          </p:cNvPr>
          <p:cNvSpPr txBox="1">
            <a:spLocks/>
          </p:cNvSpPr>
          <p:nvPr/>
        </p:nvSpPr>
        <p:spPr>
          <a:xfrm>
            <a:off x="6638074"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Oval 14">
            <a:extLst>
              <a:ext uri="{FF2B5EF4-FFF2-40B4-BE49-F238E27FC236}">
                <a16:creationId xmlns:a16="http://schemas.microsoft.com/office/drawing/2014/main" id="{4A980084-F1BA-744E-BC2B-39C37D2FB216}"/>
              </a:ext>
            </a:extLst>
          </p:cNvPr>
          <p:cNvSpPr/>
          <p:nvPr/>
        </p:nvSpPr>
        <p:spPr>
          <a:xfrm>
            <a:off x="10002210" y="3992879"/>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C0E2C08-8F8A-8C48-A5B5-643A5DABBECB}"/>
              </a:ext>
            </a:extLst>
          </p:cNvPr>
          <p:cNvSpPr txBox="1">
            <a:spLocks/>
          </p:cNvSpPr>
          <p:nvPr/>
        </p:nvSpPr>
        <p:spPr>
          <a:xfrm>
            <a:off x="9997688"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7" name="Oval 16">
            <a:extLst>
              <a:ext uri="{FF2B5EF4-FFF2-40B4-BE49-F238E27FC236}">
                <a16:creationId xmlns:a16="http://schemas.microsoft.com/office/drawing/2014/main" id="{DBDC86DA-54B8-564E-874F-D62619BC27AE}"/>
              </a:ext>
            </a:extLst>
          </p:cNvPr>
          <p:cNvSpPr/>
          <p:nvPr/>
        </p:nvSpPr>
        <p:spPr>
          <a:xfrm>
            <a:off x="8388753" y="1863361"/>
            <a:ext cx="1255644" cy="12556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0124ADD7-059A-E546-AAC7-AD7A7458A245}"/>
              </a:ext>
            </a:extLst>
          </p:cNvPr>
          <p:cNvSpPr txBox="1">
            <a:spLocks/>
          </p:cNvSpPr>
          <p:nvPr/>
        </p:nvSpPr>
        <p:spPr>
          <a:xfrm>
            <a:off x="8388753" y="2043932"/>
            <a:ext cx="1260166" cy="12556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a:t>
            </a:r>
          </a:p>
          <a:p>
            <a:pPr>
              <a:lnSpc>
                <a:spcPct val="110000"/>
              </a:lnSpc>
            </a:pPr>
            <a:r>
              <a:rPr lang="en-US" sz="1600" dirty="0">
                <a:latin typeface="Avenir Book" panose="02000503020000020003" pitchFamily="2" charset="0"/>
                <a:cs typeface="Arial" panose="020B0604020202020204" pitchFamily="34" charset="0"/>
              </a:rPr>
              <a:t>sick </a:t>
            </a:r>
          </a:p>
          <a:p>
            <a:pPr>
              <a:lnSpc>
                <a:spcPct val="110000"/>
              </a:lnSpc>
            </a:pPr>
            <a:r>
              <a:rPr lang="en-US" sz="1600" dirty="0">
                <a:latin typeface="Avenir Book" panose="02000503020000020003" pitchFamily="2" charset="0"/>
                <a:cs typeface="Arial" panose="020B0604020202020204" pitchFamily="34" charset="0"/>
              </a:rPr>
              <a:t>days taken</a:t>
            </a:r>
          </a:p>
        </p:txBody>
      </p:sp>
      <p:cxnSp>
        <p:nvCxnSpPr>
          <p:cNvPr id="19" name="Straight Arrow Connector 18">
            <a:extLst>
              <a:ext uri="{FF2B5EF4-FFF2-40B4-BE49-F238E27FC236}">
                <a16:creationId xmlns:a16="http://schemas.microsoft.com/office/drawing/2014/main" id="{61F51051-F063-494C-951C-6C52EC6A6E53}"/>
              </a:ext>
            </a:extLst>
          </p:cNvPr>
          <p:cNvCxnSpPr>
            <a:cxnSpLocks/>
          </p:cNvCxnSpPr>
          <p:nvPr/>
        </p:nvCxnSpPr>
        <p:spPr>
          <a:xfrm flipV="1">
            <a:off x="7740733" y="3045494"/>
            <a:ext cx="816139" cy="99708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2E3799-57FF-D147-A962-B64C7968B3B8}"/>
              </a:ext>
            </a:extLst>
          </p:cNvPr>
          <p:cNvCxnSpPr>
            <a:cxnSpLocks/>
          </p:cNvCxnSpPr>
          <p:nvPr/>
        </p:nvCxnSpPr>
        <p:spPr>
          <a:xfrm flipH="1" flipV="1">
            <a:off x="9492404" y="3047363"/>
            <a:ext cx="700623" cy="103095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54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265200" y="200342"/>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25" name="Google Shape;225;p26"/>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Clr>
                <a:srgbClr val="FF0000"/>
              </a:buClr>
              <a:buSzPts val="1400"/>
            </a:pPr>
            <a:r>
              <a:rPr lang="en" dirty="0">
                <a:solidFill>
                  <a:srgbClr val="FF0000"/>
                </a:solidFill>
                <a:latin typeface="Avenir Book" panose="02000503020000020003" pitchFamily="2" charset="0"/>
                <a:cs typeface="Arial" panose="020B0604020202020204" pitchFamily="34" charset="0"/>
              </a:rPr>
              <a:t>Controlling for a mediator will nullify associations of interest</a:t>
            </a:r>
            <a:endParaRPr dirty="0">
              <a:solidFill>
                <a:srgbClr val="FF0000"/>
              </a:solidFill>
              <a:latin typeface="Avenir Book" panose="02000503020000020003" pitchFamily="2" charset="0"/>
              <a:cs typeface="Arial" panose="020B0604020202020204" pitchFamily="34" charset="0"/>
            </a:endParaRPr>
          </a:p>
          <a:p>
            <a:pPr indent="-423323">
              <a:lnSpc>
                <a:spcPct val="100000"/>
              </a:lnSpc>
              <a:spcBef>
                <a:spcPts val="1200"/>
              </a:spcBef>
              <a:buClr>
                <a:srgbClr val="000000"/>
              </a:buClr>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There are statistical tests of mediation you can use to help determine causal relationships in observational data</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Title 1">
            <a:extLst>
              <a:ext uri="{FF2B5EF4-FFF2-40B4-BE49-F238E27FC236}">
                <a16:creationId xmlns:a16="http://schemas.microsoft.com/office/drawing/2014/main" id="{9AF61BBC-4627-B340-90F8-540E4A05B5AC}"/>
              </a:ext>
            </a:extLst>
          </p:cNvPr>
          <p:cNvSpPr txBox="1">
            <a:spLocks/>
          </p:cNvSpPr>
          <p:nvPr/>
        </p:nvSpPr>
        <p:spPr>
          <a:xfrm>
            <a:off x="6409476"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Title 1">
            <a:extLst>
              <a:ext uri="{FF2B5EF4-FFF2-40B4-BE49-F238E27FC236}">
                <a16:creationId xmlns:a16="http://schemas.microsoft.com/office/drawing/2014/main" id="{6206AB2C-A43A-5C41-AFF5-3658AE2FE39C}"/>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6" name="Oval 15">
            <a:extLst>
              <a:ext uri="{FF2B5EF4-FFF2-40B4-BE49-F238E27FC236}">
                <a16:creationId xmlns:a16="http://schemas.microsoft.com/office/drawing/2014/main" id="{22397448-D6DB-974F-AC2F-38CE0BE0967E}"/>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E4F3C15-6CBC-614A-8FED-B2DEB095E5B0}"/>
              </a:ext>
            </a:extLst>
          </p:cNvPr>
          <p:cNvSpPr txBox="1">
            <a:spLocks/>
          </p:cNvSpPr>
          <p:nvPr/>
        </p:nvSpPr>
        <p:spPr>
          <a:xfrm>
            <a:off x="8261797" y="1775524"/>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Clinical signs of lung damage</a:t>
            </a:r>
          </a:p>
        </p:txBody>
      </p:sp>
      <p:cxnSp>
        <p:nvCxnSpPr>
          <p:cNvPr id="18" name="Straight Arrow Connector 17">
            <a:extLst>
              <a:ext uri="{FF2B5EF4-FFF2-40B4-BE49-F238E27FC236}">
                <a16:creationId xmlns:a16="http://schemas.microsoft.com/office/drawing/2014/main" id="{BFAE4649-67D8-E94A-8B04-06E2E2353EBD}"/>
              </a:ext>
            </a:extLst>
          </p:cNvPr>
          <p:cNvCxnSpPr>
            <a:cxnSpLocks/>
          </p:cNvCxnSpPr>
          <p:nvPr/>
        </p:nvCxnSpPr>
        <p:spPr>
          <a:xfrm flipV="1">
            <a:off x="7573257" y="3002625"/>
            <a:ext cx="779366" cy="91361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FC7F89-207A-694A-8142-554FA61B0443}"/>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15BA268-53B3-C742-BD60-CAE7DD3CD4B3}"/>
              </a:ext>
            </a:extLst>
          </p:cNvPr>
          <p:cNvSpPr/>
          <p:nvPr/>
        </p:nvSpPr>
        <p:spPr>
          <a:xfrm>
            <a:off x="620358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79DF8B9-C6AE-A342-BB5A-56A138D22FB5}"/>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32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84373" y="176125"/>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39" name="Google Shape;239;p27"/>
          <p:cNvSpPr txBox="1">
            <a:spLocks noGrp="1"/>
          </p:cNvSpPr>
          <p:nvPr>
            <p:ph type="body" idx="1"/>
          </p:nvPr>
        </p:nvSpPr>
        <p:spPr>
          <a:xfrm>
            <a:off x="277478" y="1797463"/>
            <a:ext cx="5530000" cy="4644800"/>
          </a:xfrm>
          <a:prstGeom prst="rect">
            <a:avLst/>
          </a:prstGeom>
        </p:spPr>
        <p:txBody>
          <a:bodyPr spcFirstLastPara="1" vert="horz" wrap="square" lIns="121900" tIns="121900" rIns="121900" bIns="121900" rtlCol="0" anchor="t" anchorCtr="0">
            <a:noAutofit/>
          </a:bodyPr>
          <a:lstStyle/>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If they are unrelated to your independent variable / treatment / exposure of interest, there is no harm in controlling for them.</a:t>
            </a:r>
          </a:p>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In fact, leaving them in could improve model performance.</a:t>
            </a: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0" name="Title 1">
            <a:extLst>
              <a:ext uri="{FF2B5EF4-FFF2-40B4-BE49-F238E27FC236}">
                <a16:creationId xmlns:a16="http://schemas.microsoft.com/office/drawing/2014/main" id="{291C654B-FBAF-8C48-B93A-A5F6978814D4}"/>
              </a:ext>
            </a:extLst>
          </p:cNvPr>
          <p:cNvSpPr txBox="1">
            <a:spLocks/>
          </p:cNvSpPr>
          <p:nvPr/>
        </p:nvSpPr>
        <p:spPr>
          <a:xfrm>
            <a:off x="6677831" y="450312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21" name="Title 1">
            <a:extLst>
              <a:ext uri="{FF2B5EF4-FFF2-40B4-BE49-F238E27FC236}">
                <a16:creationId xmlns:a16="http://schemas.microsoft.com/office/drawing/2014/main" id="{91E97FDA-A473-C742-BA1B-394659447FF3}"/>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2" name="Oval 21">
            <a:extLst>
              <a:ext uri="{FF2B5EF4-FFF2-40B4-BE49-F238E27FC236}">
                <a16:creationId xmlns:a16="http://schemas.microsoft.com/office/drawing/2014/main" id="{9C0602CC-6EA1-014E-96A9-0D44AD53797A}"/>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09225003-3292-9D48-81D2-873B26BB8FA3}"/>
              </a:ext>
            </a:extLst>
          </p:cNvPr>
          <p:cNvSpPr txBox="1">
            <a:spLocks/>
          </p:cNvSpPr>
          <p:nvPr/>
        </p:nvSpPr>
        <p:spPr>
          <a:xfrm>
            <a:off x="8261797" y="1693126"/>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Gene that increases risk of lung cancer</a:t>
            </a:r>
          </a:p>
        </p:txBody>
      </p:sp>
      <p:cxnSp>
        <p:nvCxnSpPr>
          <p:cNvPr id="24" name="Straight Arrow Connector 23">
            <a:extLst>
              <a:ext uri="{FF2B5EF4-FFF2-40B4-BE49-F238E27FC236}">
                <a16:creationId xmlns:a16="http://schemas.microsoft.com/office/drawing/2014/main" id="{0F07D027-4DA0-DA4F-86EE-3BF4F93F1633}"/>
              </a:ext>
            </a:extLst>
          </p:cNvPr>
          <p:cNvCxnSpPr>
            <a:cxnSpLocks/>
          </p:cNvCxnSpPr>
          <p:nvPr/>
        </p:nvCxnSpPr>
        <p:spPr>
          <a:xfrm>
            <a:off x="8292989" y="4706562"/>
            <a:ext cx="1697880"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8F0313C-7848-2A47-A4BB-F7123A7E1702}"/>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FA30902-1D43-9A40-8D1E-9AB4CFD61B9E}"/>
              </a:ext>
            </a:extLst>
          </p:cNvPr>
          <p:cNvSpPr/>
          <p:nvPr/>
        </p:nvSpPr>
        <p:spPr>
          <a:xfrm>
            <a:off x="6471937" y="3875253"/>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7F9428-17AF-8442-B6F8-AF81242651C3}"/>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2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Causality is complicated!</a:t>
            </a:r>
            <a:endParaRPr sz="4000" dirty="0">
              <a:solidFill>
                <a:schemeClr val="accent1">
                  <a:lumMod val="75000"/>
                </a:schemeClr>
              </a:solidFill>
              <a:latin typeface="Avenir Book" panose="02000503020000020003" pitchFamily="2" charset="0"/>
              <a:cs typeface="Arial" panose="020B0604020202020204" pitchFamily="34" charset="0"/>
            </a:endParaRPr>
          </a:p>
        </p:txBody>
      </p:sp>
      <p:cxnSp>
        <p:nvCxnSpPr>
          <p:cNvPr id="271" name="Google Shape;271;p28"/>
          <p:cNvCxnSpPr>
            <a:cxnSpLocks/>
          </p:cNvCxnSpPr>
          <p:nvPr/>
        </p:nvCxnSpPr>
        <p:spPr>
          <a:xfrm>
            <a:off x="3418777" y="2568579"/>
            <a:ext cx="635727" cy="2634767"/>
          </a:xfrm>
          <a:prstGeom prst="straightConnector1">
            <a:avLst/>
          </a:prstGeom>
          <a:noFill/>
          <a:ln w="38100" cap="flat" cmpd="sng">
            <a:solidFill>
              <a:schemeClr val="dk2"/>
            </a:solidFill>
            <a:prstDash val="solid"/>
            <a:round/>
            <a:headEnd type="triangle" w="med" len="med"/>
            <a:tailEnd type="triangle" w="med" len="med"/>
          </a:ln>
        </p:spPr>
      </p:cxnSp>
      <p:cxnSp>
        <p:nvCxnSpPr>
          <p:cNvPr id="272" name="Google Shape;272;p28"/>
          <p:cNvCxnSpPr>
            <a:cxnSpLocks/>
          </p:cNvCxnSpPr>
          <p:nvPr/>
        </p:nvCxnSpPr>
        <p:spPr>
          <a:xfrm>
            <a:off x="3684843" y="2362055"/>
            <a:ext cx="3424141" cy="3534248"/>
          </a:xfrm>
          <a:prstGeom prst="straightConnector1">
            <a:avLst/>
          </a:prstGeom>
          <a:noFill/>
          <a:ln w="38100" cap="flat" cmpd="sng">
            <a:solidFill>
              <a:schemeClr val="dk2"/>
            </a:solidFill>
            <a:prstDash val="solid"/>
            <a:round/>
            <a:headEnd type="triangle" w="med" len="med"/>
            <a:tailEnd type="triangle" w="med" len="med"/>
          </a:ln>
        </p:spPr>
      </p:cxnSp>
      <p:cxnSp>
        <p:nvCxnSpPr>
          <p:cNvPr id="273" name="Google Shape;273;p28"/>
          <p:cNvCxnSpPr>
            <a:cxnSpLocks/>
          </p:cNvCxnSpPr>
          <p:nvPr/>
        </p:nvCxnSpPr>
        <p:spPr>
          <a:xfrm flipH="1">
            <a:off x="1648162" y="2511187"/>
            <a:ext cx="1235958" cy="1659378"/>
          </a:xfrm>
          <a:prstGeom prst="straightConnector1">
            <a:avLst/>
          </a:prstGeom>
          <a:noFill/>
          <a:ln w="38100" cap="flat" cmpd="sng">
            <a:solidFill>
              <a:schemeClr val="dk2"/>
            </a:solidFill>
            <a:prstDash val="solid"/>
            <a:round/>
            <a:headEnd type="triangle" w="med" len="med"/>
            <a:tailEnd type="triangle" w="med" len="med"/>
          </a:ln>
        </p:spPr>
      </p:cxnSp>
      <p:cxnSp>
        <p:nvCxnSpPr>
          <p:cNvPr id="274" name="Google Shape;274;p28"/>
          <p:cNvCxnSpPr>
            <a:cxnSpLocks/>
          </p:cNvCxnSpPr>
          <p:nvPr/>
        </p:nvCxnSpPr>
        <p:spPr>
          <a:xfrm flipH="1">
            <a:off x="4011646" y="1579364"/>
            <a:ext cx="4927687" cy="0"/>
          </a:xfrm>
          <a:prstGeom prst="straightConnector1">
            <a:avLst/>
          </a:prstGeom>
          <a:noFill/>
          <a:ln w="38100" cap="flat" cmpd="sng">
            <a:solidFill>
              <a:schemeClr val="dk2"/>
            </a:solidFill>
            <a:prstDash val="solid"/>
            <a:round/>
            <a:headEnd type="triangle" w="med" len="med"/>
            <a:tailEnd type="none" w="med" len="med"/>
          </a:ln>
        </p:spPr>
      </p:cxnSp>
      <p:cxnSp>
        <p:nvCxnSpPr>
          <p:cNvPr id="275" name="Google Shape;275;p28"/>
          <p:cNvCxnSpPr>
            <a:cxnSpLocks/>
          </p:cNvCxnSpPr>
          <p:nvPr/>
        </p:nvCxnSpPr>
        <p:spPr>
          <a:xfrm flipH="1" flipV="1">
            <a:off x="3977375" y="1943968"/>
            <a:ext cx="2385036" cy="2283733"/>
          </a:xfrm>
          <a:prstGeom prst="straightConnector1">
            <a:avLst/>
          </a:prstGeom>
          <a:noFill/>
          <a:ln w="38100" cap="flat" cmpd="sng">
            <a:solidFill>
              <a:schemeClr val="dk2"/>
            </a:solidFill>
            <a:prstDash val="solid"/>
            <a:round/>
            <a:headEnd type="triangle" w="med" len="med"/>
            <a:tailEnd type="none" w="med" len="med"/>
          </a:ln>
        </p:spPr>
      </p:cxnSp>
      <p:cxnSp>
        <p:nvCxnSpPr>
          <p:cNvPr id="276" name="Google Shape;276;p28"/>
          <p:cNvCxnSpPr>
            <a:cxnSpLocks/>
          </p:cNvCxnSpPr>
          <p:nvPr/>
        </p:nvCxnSpPr>
        <p:spPr>
          <a:xfrm>
            <a:off x="9965867" y="2332867"/>
            <a:ext cx="238191" cy="717306"/>
          </a:xfrm>
          <a:prstGeom prst="straightConnector1">
            <a:avLst/>
          </a:prstGeom>
          <a:noFill/>
          <a:ln w="38100" cap="flat" cmpd="sng">
            <a:solidFill>
              <a:schemeClr val="dk2"/>
            </a:solidFill>
            <a:prstDash val="solid"/>
            <a:round/>
            <a:headEnd type="triangle" w="med" len="med"/>
            <a:tailEnd type="none" w="med" len="med"/>
          </a:ln>
        </p:spPr>
      </p:cxnSp>
      <p:cxnSp>
        <p:nvCxnSpPr>
          <p:cNvPr id="277" name="Google Shape;277;p28"/>
          <p:cNvCxnSpPr>
            <a:cxnSpLocks/>
          </p:cNvCxnSpPr>
          <p:nvPr/>
        </p:nvCxnSpPr>
        <p:spPr>
          <a:xfrm flipH="1">
            <a:off x="7958879" y="3964936"/>
            <a:ext cx="1420819" cy="562512"/>
          </a:xfrm>
          <a:prstGeom prst="straightConnector1">
            <a:avLst/>
          </a:prstGeom>
          <a:noFill/>
          <a:ln w="38100" cap="flat" cmpd="sng">
            <a:solidFill>
              <a:schemeClr val="dk2"/>
            </a:solidFill>
            <a:prstDash val="solid"/>
            <a:round/>
            <a:headEnd type="triangle" w="med" len="med"/>
            <a:tailEnd type="none" w="med" len="med"/>
          </a:ln>
        </p:spPr>
      </p:cxnSp>
      <p:cxnSp>
        <p:nvCxnSpPr>
          <p:cNvPr id="278" name="Google Shape;278;p28"/>
          <p:cNvCxnSpPr>
            <a:cxnSpLocks/>
          </p:cNvCxnSpPr>
          <p:nvPr/>
        </p:nvCxnSpPr>
        <p:spPr>
          <a:xfrm flipH="1">
            <a:off x="8770985" y="4664964"/>
            <a:ext cx="1132310" cy="899971"/>
          </a:xfrm>
          <a:prstGeom prst="straightConnector1">
            <a:avLst/>
          </a:prstGeom>
          <a:noFill/>
          <a:ln w="38100" cap="flat" cmpd="sng">
            <a:solidFill>
              <a:schemeClr val="dk2"/>
            </a:solidFill>
            <a:prstDash val="solid"/>
            <a:round/>
            <a:headEnd type="triangle" w="med" len="med"/>
            <a:tailEnd type="none" w="med" len="med"/>
          </a:ln>
        </p:spPr>
      </p:cxnSp>
      <p:cxnSp>
        <p:nvCxnSpPr>
          <p:cNvPr id="279" name="Google Shape;279;p28"/>
          <p:cNvCxnSpPr>
            <a:cxnSpLocks/>
          </p:cNvCxnSpPr>
          <p:nvPr/>
        </p:nvCxnSpPr>
        <p:spPr>
          <a:xfrm flipH="1" flipV="1">
            <a:off x="1912288" y="5233567"/>
            <a:ext cx="1458800" cy="662736"/>
          </a:xfrm>
          <a:prstGeom prst="straightConnector1">
            <a:avLst/>
          </a:prstGeom>
          <a:noFill/>
          <a:ln w="38100" cap="flat" cmpd="sng">
            <a:solidFill>
              <a:schemeClr val="dk2"/>
            </a:solidFill>
            <a:prstDash val="solid"/>
            <a:round/>
            <a:headEnd type="triangle" w="med" len="med"/>
            <a:tailEnd type="triangle" w="med" len="med"/>
          </a:ln>
        </p:spPr>
      </p:cxnSp>
      <p:cxnSp>
        <p:nvCxnSpPr>
          <p:cNvPr id="280" name="Google Shape;280;p28"/>
          <p:cNvCxnSpPr>
            <a:cxnSpLocks/>
          </p:cNvCxnSpPr>
          <p:nvPr/>
        </p:nvCxnSpPr>
        <p:spPr>
          <a:xfrm flipH="1">
            <a:off x="1805826" y="2052921"/>
            <a:ext cx="816407" cy="469323"/>
          </a:xfrm>
          <a:prstGeom prst="straightConnector1">
            <a:avLst/>
          </a:prstGeom>
          <a:noFill/>
          <a:ln w="38100" cap="flat" cmpd="sng">
            <a:solidFill>
              <a:schemeClr val="dk2"/>
            </a:solidFill>
            <a:prstDash val="solid"/>
            <a:round/>
            <a:headEnd type="triangle" w="med" len="med"/>
            <a:tailEnd type="none" w="med" len="med"/>
          </a:ln>
        </p:spPr>
      </p:cxnSp>
      <p:cxnSp>
        <p:nvCxnSpPr>
          <p:cNvPr id="281" name="Google Shape;281;p28"/>
          <p:cNvCxnSpPr>
            <a:cxnSpLocks/>
          </p:cNvCxnSpPr>
          <p:nvPr/>
        </p:nvCxnSpPr>
        <p:spPr>
          <a:xfrm flipH="1">
            <a:off x="5094074" y="6076127"/>
            <a:ext cx="2194308" cy="0"/>
          </a:xfrm>
          <a:prstGeom prst="straightConnector1">
            <a:avLst/>
          </a:prstGeom>
          <a:noFill/>
          <a:ln w="34925" cap="flat" cmpd="sng">
            <a:solidFill>
              <a:schemeClr val="dk2"/>
            </a:solidFill>
            <a:prstDash val="solid"/>
            <a:round/>
            <a:headEnd type="triangle" w="med" len="med"/>
            <a:tailEnd type="none" w="med" len="med"/>
          </a:ln>
        </p:spPr>
      </p:cxnSp>
      <p:cxnSp>
        <p:nvCxnSpPr>
          <p:cNvPr id="282" name="Google Shape;282;p28"/>
          <p:cNvCxnSpPr>
            <a:cxnSpLocks/>
          </p:cNvCxnSpPr>
          <p:nvPr/>
        </p:nvCxnSpPr>
        <p:spPr>
          <a:xfrm flipH="1">
            <a:off x="2042323" y="3431900"/>
            <a:ext cx="7388518" cy="1252734"/>
          </a:xfrm>
          <a:prstGeom prst="straightConnector1">
            <a:avLst/>
          </a:prstGeom>
          <a:noFill/>
          <a:ln w="38100" cap="flat" cmpd="sng">
            <a:solidFill>
              <a:schemeClr val="dk2"/>
            </a:solidFill>
            <a:prstDash val="solid"/>
            <a:round/>
            <a:headEnd type="triangle" w="med" len="med"/>
            <a:tailEnd type="none" w="med" len="med"/>
          </a:ln>
        </p:spPr>
      </p:cxnSp>
      <p:cxnSp>
        <p:nvCxnSpPr>
          <p:cNvPr id="283" name="Google Shape;283;p28"/>
          <p:cNvCxnSpPr>
            <a:cxnSpLocks/>
          </p:cNvCxnSpPr>
          <p:nvPr/>
        </p:nvCxnSpPr>
        <p:spPr>
          <a:xfrm flipH="1" flipV="1">
            <a:off x="1780929" y="3270026"/>
            <a:ext cx="1714604" cy="2158573"/>
          </a:xfrm>
          <a:prstGeom prst="straightConnector1">
            <a:avLst/>
          </a:prstGeom>
          <a:noFill/>
          <a:ln w="38100" cap="flat" cmpd="sng">
            <a:solidFill>
              <a:schemeClr val="dk2"/>
            </a:solidFill>
            <a:prstDash val="solid"/>
            <a:round/>
            <a:headEnd type="triangle" w="med" len="med"/>
            <a:tailEnd type="triangle" w="med" len="med"/>
          </a:ln>
        </p:spPr>
      </p:cxnSp>
      <p:cxnSp>
        <p:nvCxnSpPr>
          <p:cNvPr id="284" name="Google Shape;284;p28"/>
          <p:cNvCxnSpPr>
            <a:cxnSpLocks/>
          </p:cNvCxnSpPr>
          <p:nvPr/>
        </p:nvCxnSpPr>
        <p:spPr>
          <a:xfrm flipH="1" flipV="1">
            <a:off x="7744344" y="2615053"/>
            <a:ext cx="1934398" cy="572324"/>
          </a:xfrm>
          <a:prstGeom prst="straightConnector1">
            <a:avLst/>
          </a:prstGeom>
          <a:noFill/>
          <a:ln w="38100" cap="flat" cmpd="sng">
            <a:solidFill>
              <a:schemeClr val="dk2"/>
            </a:solidFill>
            <a:prstDash val="solid"/>
            <a:round/>
            <a:headEnd type="triangle" w="med" len="med"/>
            <a:tailEnd type="none" w="med" len="med"/>
          </a:ln>
        </p:spPr>
      </p:cxnSp>
      <p:sp>
        <p:nvSpPr>
          <p:cNvPr id="35" name="Oval 34">
            <a:extLst>
              <a:ext uri="{FF2B5EF4-FFF2-40B4-BE49-F238E27FC236}">
                <a16:creationId xmlns:a16="http://schemas.microsoft.com/office/drawing/2014/main" id="{E8A5519F-F6D2-E243-9074-7CF65B161A32}"/>
              </a:ext>
            </a:extLst>
          </p:cNvPr>
          <p:cNvSpPr/>
          <p:nvPr/>
        </p:nvSpPr>
        <p:spPr>
          <a:xfrm>
            <a:off x="2665722" y="1156743"/>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95832720-2625-924D-A6A8-130A07107700}"/>
              </a:ext>
            </a:extLst>
          </p:cNvPr>
          <p:cNvSpPr txBox="1">
            <a:spLocks/>
          </p:cNvSpPr>
          <p:nvPr/>
        </p:nvSpPr>
        <p:spPr>
          <a:xfrm>
            <a:off x="2661200" y="1587475"/>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Smoking</a:t>
            </a:r>
          </a:p>
        </p:txBody>
      </p:sp>
      <p:sp>
        <p:nvSpPr>
          <p:cNvPr id="41" name="Oval 40">
            <a:extLst>
              <a:ext uri="{FF2B5EF4-FFF2-40B4-BE49-F238E27FC236}">
                <a16:creationId xmlns:a16="http://schemas.microsoft.com/office/drawing/2014/main" id="{1258E8EF-CF7B-3547-BD92-08290234738B}"/>
              </a:ext>
            </a:extLst>
          </p:cNvPr>
          <p:cNvSpPr/>
          <p:nvPr/>
        </p:nvSpPr>
        <p:spPr>
          <a:xfrm>
            <a:off x="498019" y="2212162"/>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6BBA8081-4CBB-A843-AE45-A17552E47CAD}"/>
              </a:ext>
            </a:extLst>
          </p:cNvPr>
          <p:cNvSpPr txBox="1">
            <a:spLocks/>
          </p:cNvSpPr>
          <p:nvPr/>
        </p:nvSpPr>
        <p:spPr>
          <a:xfrm>
            <a:off x="498019" y="2390962"/>
            <a:ext cx="1260166" cy="9380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Peers</a:t>
            </a:r>
          </a:p>
          <a:p>
            <a:pPr>
              <a:lnSpc>
                <a:spcPct val="110000"/>
              </a:lnSpc>
            </a:pPr>
            <a:r>
              <a:rPr lang="en-US" sz="1600" dirty="0">
                <a:latin typeface="Avenir Book" panose="02000503020000020003" pitchFamily="2" charset="0"/>
                <a:cs typeface="Arial" panose="020B0604020202020204" pitchFamily="34" charset="0"/>
              </a:rPr>
              <a:t>That </a:t>
            </a:r>
          </a:p>
          <a:p>
            <a:pPr>
              <a:lnSpc>
                <a:spcPct val="110000"/>
              </a:lnSpc>
            </a:pPr>
            <a:r>
              <a:rPr lang="en-US" sz="1600" dirty="0">
                <a:latin typeface="Avenir Book" panose="02000503020000020003" pitchFamily="2" charset="0"/>
                <a:cs typeface="Arial" panose="020B0604020202020204" pitchFamily="34" charset="0"/>
              </a:rPr>
              <a:t>Smoke</a:t>
            </a:r>
          </a:p>
        </p:txBody>
      </p:sp>
      <p:sp>
        <p:nvSpPr>
          <p:cNvPr id="43" name="Oval 42">
            <a:extLst>
              <a:ext uri="{FF2B5EF4-FFF2-40B4-BE49-F238E27FC236}">
                <a16:creationId xmlns:a16="http://schemas.microsoft.com/office/drawing/2014/main" id="{E2456E8F-A247-8F46-A67C-C06B6106F0C1}"/>
              </a:ext>
            </a:extLst>
          </p:cNvPr>
          <p:cNvSpPr/>
          <p:nvPr/>
        </p:nvSpPr>
        <p:spPr>
          <a:xfrm>
            <a:off x="401951" y="411606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3A9902B1-CACF-9343-8DC9-D0C5DBE74443}"/>
              </a:ext>
            </a:extLst>
          </p:cNvPr>
          <p:cNvSpPr txBox="1">
            <a:spLocks/>
          </p:cNvSpPr>
          <p:nvPr/>
        </p:nvSpPr>
        <p:spPr>
          <a:xfrm>
            <a:off x="301325" y="4335756"/>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Socio-</a:t>
            </a:r>
          </a:p>
          <a:p>
            <a:pPr>
              <a:lnSpc>
                <a:spcPct val="110000"/>
              </a:lnSpc>
            </a:pPr>
            <a:r>
              <a:rPr lang="en-US" sz="1400" dirty="0">
                <a:latin typeface="Avenir Book" panose="02000503020000020003" pitchFamily="2" charset="0"/>
                <a:cs typeface="Arial" panose="020B0604020202020204" pitchFamily="34" charset="0"/>
              </a:rPr>
              <a:t>economic </a:t>
            </a:r>
          </a:p>
          <a:p>
            <a:pPr>
              <a:lnSpc>
                <a:spcPct val="110000"/>
              </a:lnSpc>
            </a:pPr>
            <a:r>
              <a:rPr lang="en-US" sz="1400" dirty="0">
                <a:latin typeface="Avenir Book" panose="02000503020000020003" pitchFamily="2" charset="0"/>
                <a:cs typeface="Arial" panose="020B0604020202020204" pitchFamily="34" charset="0"/>
              </a:rPr>
              <a:t>disadvantage</a:t>
            </a:r>
          </a:p>
        </p:txBody>
      </p:sp>
      <p:sp>
        <p:nvSpPr>
          <p:cNvPr id="45" name="Oval 44">
            <a:extLst>
              <a:ext uri="{FF2B5EF4-FFF2-40B4-BE49-F238E27FC236}">
                <a16:creationId xmlns:a16="http://schemas.microsoft.com/office/drawing/2014/main" id="{9B8D0FC5-C7F4-7C4A-8BFA-1ED6D0D8AB70}"/>
              </a:ext>
            </a:extLst>
          </p:cNvPr>
          <p:cNvSpPr/>
          <p:nvPr/>
        </p:nvSpPr>
        <p:spPr>
          <a:xfrm>
            <a:off x="3507644" y="5310871"/>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4FB9C420-D5CC-914C-A2DA-6533E04EDB49}"/>
              </a:ext>
            </a:extLst>
          </p:cNvPr>
          <p:cNvSpPr txBox="1">
            <a:spLocks/>
          </p:cNvSpPr>
          <p:nvPr/>
        </p:nvSpPr>
        <p:spPr>
          <a:xfrm>
            <a:off x="3399567" y="5810069"/>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Construction</a:t>
            </a:r>
          </a:p>
          <a:p>
            <a:pPr>
              <a:lnSpc>
                <a:spcPct val="110000"/>
              </a:lnSpc>
            </a:pPr>
            <a:r>
              <a:rPr lang="en-US" sz="1400" dirty="0">
                <a:latin typeface="Avenir Book" panose="02000503020000020003" pitchFamily="2" charset="0"/>
                <a:cs typeface="Arial" panose="020B0604020202020204" pitchFamily="34" charset="0"/>
              </a:rPr>
              <a:t>Work</a:t>
            </a:r>
          </a:p>
        </p:txBody>
      </p:sp>
      <p:sp>
        <p:nvSpPr>
          <p:cNvPr id="50" name="Oval 49">
            <a:extLst>
              <a:ext uri="{FF2B5EF4-FFF2-40B4-BE49-F238E27FC236}">
                <a16:creationId xmlns:a16="http://schemas.microsoft.com/office/drawing/2014/main" id="{8FE56280-93DB-CF4B-B8A0-4E0DF76E85C2}"/>
              </a:ext>
            </a:extLst>
          </p:cNvPr>
          <p:cNvSpPr/>
          <p:nvPr/>
        </p:nvSpPr>
        <p:spPr>
          <a:xfrm>
            <a:off x="7461083" y="5384662"/>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58E2B5D9-CE8B-4647-A950-C3A2C78FE8B9}"/>
              </a:ext>
            </a:extLst>
          </p:cNvPr>
          <p:cNvSpPr txBox="1">
            <a:spLocks/>
          </p:cNvSpPr>
          <p:nvPr/>
        </p:nvSpPr>
        <p:spPr>
          <a:xfrm>
            <a:off x="7370803" y="5805448"/>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Asbestos</a:t>
            </a:r>
          </a:p>
          <a:p>
            <a:pPr>
              <a:lnSpc>
                <a:spcPct val="110000"/>
              </a:lnSpc>
            </a:pPr>
            <a:r>
              <a:rPr lang="en-US" sz="1600" dirty="0">
                <a:latin typeface="Avenir Book" panose="02000503020000020003" pitchFamily="2" charset="0"/>
                <a:cs typeface="Arial" panose="020B0604020202020204" pitchFamily="34" charset="0"/>
              </a:rPr>
              <a:t>Exposure</a:t>
            </a:r>
          </a:p>
        </p:txBody>
      </p:sp>
      <p:sp>
        <p:nvSpPr>
          <p:cNvPr id="52" name="Oval 51">
            <a:extLst>
              <a:ext uri="{FF2B5EF4-FFF2-40B4-BE49-F238E27FC236}">
                <a16:creationId xmlns:a16="http://schemas.microsoft.com/office/drawing/2014/main" id="{943871C8-75AA-EF4E-80D9-244305B2CFD2}"/>
              </a:ext>
            </a:extLst>
          </p:cNvPr>
          <p:cNvSpPr/>
          <p:nvPr/>
        </p:nvSpPr>
        <p:spPr>
          <a:xfrm>
            <a:off x="9560876" y="308981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283F1F74-CAE9-6F4D-B354-0ED1BF0706BC}"/>
              </a:ext>
            </a:extLst>
          </p:cNvPr>
          <p:cNvSpPr txBox="1">
            <a:spLocks/>
          </p:cNvSpPr>
          <p:nvPr/>
        </p:nvSpPr>
        <p:spPr>
          <a:xfrm>
            <a:off x="9470596" y="3510603"/>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Lung</a:t>
            </a:r>
          </a:p>
          <a:p>
            <a:pPr>
              <a:lnSpc>
                <a:spcPct val="110000"/>
              </a:lnSpc>
            </a:pPr>
            <a:r>
              <a:rPr lang="en-US" sz="1600" dirty="0">
                <a:latin typeface="Avenir Book" panose="02000503020000020003" pitchFamily="2" charset="0"/>
                <a:cs typeface="Arial" panose="020B0604020202020204" pitchFamily="34" charset="0"/>
              </a:rPr>
              <a:t>cancer</a:t>
            </a:r>
          </a:p>
        </p:txBody>
      </p:sp>
      <p:sp>
        <p:nvSpPr>
          <p:cNvPr id="54" name="Oval 53">
            <a:extLst>
              <a:ext uri="{FF2B5EF4-FFF2-40B4-BE49-F238E27FC236}">
                <a16:creationId xmlns:a16="http://schemas.microsoft.com/office/drawing/2014/main" id="{85813EAE-3254-0C44-A01C-8A678828FD36}"/>
              </a:ext>
            </a:extLst>
          </p:cNvPr>
          <p:cNvSpPr/>
          <p:nvPr/>
        </p:nvSpPr>
        <p:spPr>
          <a:xfrm>
            <a:off x="9173388" y="792105"/>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E39B1D7-9016-CA49-9EBA-F7D27C46B59B}"/>
              </a:ext>
            </a:extLst>
          </p:cNvPr>
          <p:cNvSpPr txBox="1">
            <a:spLocks/>
          </p:cNvSpPr>
          <p:nvPr/>
        </p:nvSpPr>
        <p:spPr>
          <a:xfrm>
            <a:off x="9083108" y="1212891"/>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sick</a:t>
            </a:r>
          </a:p>
          <a:p>
            <a:pPr>
              <a:lnSpc>
                <a:spcPct val="110000"/>
              </a:lnSpc>
            </a:pPr>
            <a:r>
              <a:rPr lang="en-US" sz="1600" dirty="0">
                <a:latin typeface="Avenir Book" panose="02000503020000020003" pitchFamily="2" charset="0"/>
                <a:cs typeface="Arial" panose="020B0604020202020204" pitchFamily="34" charset="0"/>
              </a:rPr>
              <a:t>Days taken</a:t>
            </a:r>
          </a:p>
        </p:txBody>
      </p:sp>
      <p:sp>
        <p:nvSpPr>
          <p:cNvPr id="56" name="Oval 55">
            <a:extLst>
              <a:ext uri="{FF2B5EF4-FFF2-40B4-BE49-F238E27FC236}">
                <a16:creationId xmlns:a16="http://schemas.microsoft.com/office/drawing/2014/main" id="{18377E1D-358C-2A4C-A675-64B4BF419405}"/>
              </a:ext>
            </a:extLst>
          </p:cNvPr>
          <p:cNvSpPr/>
          <p:nvPr/>
        </p:nvSpPr>
        <p:spPr>
          <a:xfrm>
            <a:off x="6078260" y="1782017"/>
            <a:ext cx="1501595" cy="15015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1B8E8535-BAB8-C442-8729-E59F383E7F35}"/>
              </a:ext>
            </a:extLst>
          </p:cNvPr>
          <p:cNvSpPr txBox="1">
            <a:spLocks/>
          </p:cNvSpPr>
          <p:nvPr/>
        </p:nvSpPr>
        <p:spPr>
          <a:xfrm>
            <a:off x="6038886" y="205851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Gene that increases risk of lung cancer</a:t>
            </a:r>
          </a:p>
        </p:txBody>
      </p:sp>
      <p:sp>
        <p:nvSpPr>
          <p:cNvPr id="58" name="Oval 57">
            <a:extLst>
              <a:ext uri="{FF2B5EF4-FFF2-40B4-BE49-F238E27FC236}">
                <a16:creationId xmlns:a16="http://schemas.microsoft.com/office/drawing/2014/main" id="{07A12A4B-EA5F-5940-B67C-1C54D89F0AE2}"/>
              </a:ext>
            </a:extLst>
          </p:cNvPr>
          <p:cNvSpPr/>
          <p:nvPr/>
        </p:nvSpPr>
        <p:spPr>
          <a:xfrm>
            <a:off x="6384471" y="3938992"/>
            <a:ext cx="1431074" cy="14310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F90FF2-9B66-F64B-A00F-8B5B6788A715}"/>
              </a:ext>
            </a:extLst>
          </p:cNvPr>
          <p:cNvSpPr txBox="1">
            <a:spLocks/>
          </p:cNvSpPr>
          <p:nvPr/>
        </p:nvSpPr>
        <p:spPr>
          <a:xfrm>
            <a:off x="6325218" y="425524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Clinical </a:t>
            </a:r>
          </a:p>
          <a:p>
            <a:pPr>
              <a:lnSpc>
                <a:spcPct val="110000"/>
              </a:lnSpc>
            </a:pPr>
            <a:r>
              <a:rPr lang="en-US" sz="1400" dirty="0">
                <a:latin typeface="Avenir Book" panose="02000503020000020003" pitchFamily="2" charset="0"/>
                <a:cs typeface="Arial" panose="020B0604020202020204" pitchFamily="34" charset="0"/>
              </a:rPr>
              <a:t>signs of lung damage</a:t>
            </a:r>
          </a:p>
        </p:txBody>
      </p:sp>
    </p:spTree>
    <p:extLst>
      <p:ext uri="{BB962C8B-B14F-4D97-AF65-F5344CB8AC3E}">
        <p14:creationId xmlns:p14="http://schemas.microsoft.com/office/powerpoint/2010/main" val="2745360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Experiments or A/B tests are wonderful because the act of randomization breaks all confounding (treatment status is not allowed to be associated with any covariate)</a:t>
            </a:r>
          </a:p>
          <a:p>
            <a:pPr marL="152396" indent="0">
              <a:lnSpc>
                <a:spcPct val="100000"/>
              </a:lnSpc>
              <a:spcBef>
                <a:spcPts val="1200"/>
              </a:spcBef>
              <a:spcAft>
                <a:spcPts val="600"/>
              </a:spcAft>
              <a:buNone/>
            </a:pPr>
            <a:endParaRPr lang="en-US" sz="3200" dirty="0">
              <a:solidFill>
                <a:schemeClr val="tx1">
                  <a:lumMod val="65000"/>
                  <a:lumOff val="35000"/>
                </a:schemeClr>
              </a:solidFill>
              <a:latin typeface="Avenir Book" panose="02000503020000020003" pitchFamily="2" charset="0"/>
              <a:cs typeface="Arial" panose="020B0604020202020204" pitchFamily="34" charset="0"/>
            </a:endParaRP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Causal inference is when we take non-experimental data (AKA observational data) and carefully try to pick apart the confounding ourselves</a:t>
            </a:r>
          </a:p>
        </p:txBody>
      </p:sp>
    </p:spTree>
    <p:extLst>
      <p:ext uri="{BB962C8B-B14F-4D97-AF65-F5344CB8AC3E}">
        <p14:creationId xmlns:p14="http://schemas.microsoft.com/office/powerpoint/2010/main" val="593280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#1:</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1_student_causal_graphs.ipynb</a:t>
            </a:r>
          </a:p>
        </p:txBody>
      </p:sp>
    </p:spTree>
    <p:extLst>
      <p:ext uri="{BB962C8B-B14F-4D97-AF65-F5344CB8AC3E}">
        <p14:creationId xmlns:p14="http://schemas.microsoft.com/office/powerpoint/2010/main" val="48291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187000" y="1620079"/>
            <a:ext cx="4434696"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Traditional variable importance methods don't tell you anything about causality! </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Prediction is different from inference…</a:t>
            </a: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Nota bene!</a:t>
            </a:r>
          </a:p>
        </p:txBody>
      </p:sp>
      <p:pic>
        <p:nvPicPr>
          <p:cNvPr id="1026" name="Picture 2" descr="Figure 4: Model feature importance ranked by mean absolute SHAP. This plot shows how important each feature was on average over the passenger population.">
            <a:extLst>
              <a:ext uri="{FF2B5EF4-FFF2-40B4-BE49-F238E27FC236}">
                <a16:creationId xmlns:a16="http://schemas.microsoft.com/office/drawing/2014/main" id="{482A23A2-930C-9643-B600-AAD96F94C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904" y="1411357"/>
            <a:ext cx="6828183" cy="45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4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If you are doing causal modeling…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387548"/>
            <a:ext cx="11360800" cy="4555200"/>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First, think carefully about quantities of interest and their relationships before looking at any data - this requires </a:t>
            </a:r>
            <a:r>
              <a:rPr lang="en" u="sng" dirty="0">
                <a:solidFill>
                  <a:schemeClr val="tx1">
                    <a:lumMod val="65000"/>
                    <a:lumOff val="35000"/>
                  </a:schemeClr>
                </a:solidFill>
                <a:latin typeface="Avenir Book" panose="02000503020000020003" pitchFamily="2" charset="0"/>
                <a:cs typeface="Arial" panose="020B0604020202020204" pitchFamily="34" charset="0"/>
              </a:rPr>
              <a:t>domain knowledge</a:t>
            </a: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Stick with a small set of important variables that you have domain knowledge on.</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Before modeling, understand bivariate relationships between independent vars, also between independent vars and dependent var</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Identify potential confounders and identify covariates not to control for</a:t>
            </a: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66545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Autofit/>
          </a:bodyPr>
          <a:lstStyle/>
          <a:p>
            <a:pPr algn="l"/>
            <a:r>
              <a:rPr lang="en-US" sz="3200" dirty="0">
                <a:solidFill>
                  <a:schemeClr val="accent1">
                    <a:lumMod val="75000"/>
                  </a:schemeClr>
                </a:solidFill>
                <a:latin typeface="Avenir Book" panose="02000503020000020003" pitchFamily="2" charset="0"/>
              </a:rPr>
              <a:t>By the end of this tutorial, you should be able to</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492320"/>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Understand the pitfalls of observational data analysis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Know the various types of causal relationships to look out for </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Describe the hierarchy of statistical analyses, causal inference, and experiments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Start conducting preliminary causal analyses on your own data</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Confidently explore the topic on your own (now that you have a solid foundational understanding of causal thinking)</a:t>
            </a:r>
          </a:p>
        </p:txBody>
      </p:sp>
    </p:spTree>
    <p:extLst>
      <p:ext uri="{BB962C8B-B14F-4D97-AF65-F5344CB8AC3E}">
        <p14:creationId xmlns:p14="http://schemas.microsoft.com/office/powerpoint/2010/main" val="280925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fontScale="90000"/>
          </a:bodyPr>
          <a:lstStyle/>
          <a:p>
            <a:r>
              <a:rPr lang="en" sz="3200" dirty="0">
                <a:solidFill>
                  <a:srgbClr val="0070C0"/>
                </a:solidFill>
                <a:latin typeface="Avenir Book" panose="02000503020000020003" pitchFamily="2" charset="0"/>
                <a:cs typeface="Arial" panose="020B0604020202020204" pitchFamily="34" charset="0"/>
              </a:rPr>
              <a:t>Avoid automated causal graph structure learning, stick with good domain knowledge</a:t>
            </a:r>
            <a:endParaRPr lang="en-US" sz="3200" dirty="0">
              <a:solidFill>
                <a:srgbClr val="0070C0"/>
              </a:solidFill>
              <a:latin typeface="Avenir Book" panose="02000503020000020003" pitchFamily="2" charset="0"/>
              <a:cs typeface="Arial" panose="020B0604020202020204" pitchFamily="34" charset="0"/>
            </a:endParaRPr>
          </a:p>
        </p:txBody>
      </p:sp>
      <p:sp>
        <p:nvSpPr>
          <p:cNvPr id="46" name="Oval 45">
            <a:extLst>
              <a:ext uri="{FF2B5EF4-FFF2-40B4-BE49-F238E27FC236}">
                <a16:creationId xmlns:a16="http://schemas.microsoft.com/office/drawing/2014/main" id="{B95F33B7-3636-CA43-8D9A-36C45A4FDF73}"/>
              </a:ext>
            </a:extLst>
          </p:cNvPr>
          <p:cNvSpPr/>
          <p:nvPr/>
        </p:nvSpPr>
        <p:spPr>
          <a:xfrm>
            <a:off x="1115973"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D49CD7BC-24EC-7349-9E1F-BC5F2B90C03E}"/>
              </a:ext>
            </a:extLst>
          </p:cNvPr>
          <p:cNvSpPr txBox="1">
            <a:spLocks/>
          </p:cNvSpPr>
          <p:nvPr/>
        </p:nvSpPr>
        <p:spPr>
          <a:xfrm>
            <a:off x="1116863"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0" name="Oval 49">
            <a:extLst>
              <a:ext uri="{FF2B5EF4-FFF2-40B4-BE49-F238E27FC236}">
                <a16:creationId xmlns:a16="http://schemas.microsoft.com/office/drawing/2014/main" id="{E1FFEFC8-FC9B-EC49-923C-A8E49EB4EFA2}"/>
              </a:ext>
            </a:extLst>
          </p:cNvPr>
          <p:cNvSpPr/>
          <p:nvPr/>
        </p:nvSpPr>
        <p:spPr>
          <a:xfrm>
            <a:off x="3148382"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A885B730-C481-2647-8FC0-BBD0B2631DE7}"/>
              </a:ext>
            </a:extLst>
          </p:cNvPr>
          <p:cNvSpPr txBox="1">
            <a:spLocks/>
          </p:cNvSpPr>
          <p:nvPr/>
        </p:nvSpPr>
        <p:spPr>
          <a:xfrm>
            <a:off x="3149272"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2" name="Oval 51">
            <a:extLst>
              <a:ext uri="{FF2B5EF4-FFF2-40B4-BE49-F238E27FC236}">
                <a16:creationId xmlns:a16="http://schemas.microsoft.com/office/drawing/2014/main" id="{30A20D06-10BA-754E-AAE6-8A84B6ACA8D3}"/>
              </a:ext>
            </a:extLst>
          </p:cNvPr>
          <p:cNvSpPr/>
          <p:nvPr/>
        </p:nvSpPr>
        <p:spPr>
          <a:xfrm>
            <a:off x="5179901"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E8B689A4-6A9E-CF40-8F3F-9AA4A7EA46A9}"/>
              </a:ext>
            </a:extLst>
          </p:cNvPr>
          <p:cNvSpPr txBox="1">
            <a:spLocks/>
          </p:cNvSpPr>
          <p:nvPr/>
        </p:nvSpPr>
        <p:spPr>
          <a:xfrm>
            <a:off x="5180791"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56" name="Google Shape;113;p20">
            <a:extLst>
              <a:ext uri="{FF2B5EF4-FFF2-40B4-BE49-F238E27FC236}">
                <a16:creationId xmlns:a16="http://schemas.microsoft.com/office/drawing/2014/main" id="{A7DB4386-28E1-9A4C-9F36-F35E85BD27E5}"/>
              </a:ext>
            </a:extLst>
          </p:cNvPr>
          <p:cNvCxnSpPr>
            <a:cxnSpLocks/>
          </p:cNvCxnSpPr>
          <p:nvPr/>
        </p:nvCxnSpPr>
        <p:spPr>
          <a:xfrm flipH="1">
            <a:off x="2048433" y="2225131"/>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8BA53652-250F-8344-B3DC-7D36841944BB}"/>
              </a:ext>
            </a:extLst>
          </p:cNvPr>
          <p:cNvCxnSpPr>
            <a:cxnSpLocks/>
          </p:cNvCxnSpPr>
          <p:nvPr/>
        </p:nvCxnSpPr>
        <p:spPr>
          <a:xfrm flipH="1">
            <a:off x="4113661" y="2225131"/>
            <a:ext cx="967264" cy="0"/>
          </a:xfrm>
          <a:prstGeom prst="straightConnector1">
            <a:avLst/>
          </a:prstGeom>
          <a:noFill/>
          <a:ln w="63500" cap="flat" cmpd="sng">
            <a:solidFill>
              <a:schemeClr val="tx2"/>
            </a:solidFill>
            <a:prstDash val="solid"/>
            <a:round/>
            <a:headEnd type="triangle" w="med" len="med"/>
            <a:tailEnd type="none" w="med" len="med"/>
          </a:ln>
        </p:spPr>
      </p:cxnSp>
      <p:sp>
        <p:nvSpPr>
          <p:cNvPr id="58" name="Oval 57">
            <a:extLst>
              <a:ext uri="{FF2B5EF4-FFF2-40B4-BE49-F238E27FC236}">
                <a16:creationId xmlns:a16="http://schemas.microsoft.com/office/drawing/2014/main" id="{2D76380A-4A7F-A440-B84E-5911D50E0E30}"/>
              </a:ext>
            </a:extLst>
          </p:cNvPr>
          <p:cNvSpPr/>
          <p:nvPr/>
        </p:nvSpPr>
        <p:spPr>
          <a:xfrm>
            <a:off x="1115973"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185E6A-97B0-EE49-B865-E7C1BBF4502A}"/>
              </a:ext>
            </a:extLst>
          </p:cNvPr>
          <p:cNvSpPr txBox="1">
            <a:spLocks/>
          </p:cNvSpPr>
          <p:nvPr/>
        </p:nvSpPr>
        <p:spPr>
          <a:xfrm>
            <a:off x="1116863"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0" name="Oval 59">
            <a:extLst>
              <a:ext uri="{FF2B5EF4-FFF2-40B4-BE49-F238E27FC236}">
                <a16:creationId xmlns:a16="http://schemas.microsoft.com/office/drawing/2014/main" id="{E26D16FD-5044-8640-BEAC-65AC2FAB7DD1}"/>
              </a:ext>
            </a:extLst>
          </p:cNvPr>
          <p:cNvSpPr/>
          <p:nvPr/>
        </p:nvSpPr>
        <p:spPr>
          <a:xfrm>
            <a:off x="3148382"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84AB0EFC-522C-C149-B668-F9C67FB2BE00}"/>
              </a:ext>
            </a:extLst>
          </p:cNvPr>
          <p:cNvSpPr txBox="1">
            <a:spLocks/>
          </p:cNvSpPr>
          <p:nvPr/>
        </p:nvSpPr>
        <p:spPr>
          <a:xfrm>
            <a:off x="3149272"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62" name="Oval 61">
            <a:extLst>
              <a:ext uri="{FF2B5EF4-FFF2-40B4-BE49-F238E27FC236}">
                <a16:creationId xmlns:a16="http://schemas.microsoft.com/office/drawing/2014/main" id="{77318A41-7D99-3442-94BC-7C45E7278A80}"/>
              </a:ext>
            </a:extLst>
          </p:cNvPr>
          <p:cNvSpPr/>
          <p:nvPr/>
        </p:nvSpPr>
        <p:spPr>
          <a:xfrm>
            <a:off x="5179901"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7CA9C9D9-BEB6-DA41-B8A9-B23DC936ABFD}"/>
              </a:ext>
            </a:extLst>
          </p:cNvPr>
          <p:cNvSpPr txBox="1">
            <a:spLocks/>
          </p:cNvSpPr>
          <p:nvPr/>
        </p:nvSpPr>
        <p:spPr>
          <a:xfrm>
            <a:off x="5180791"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65" name="Google Shape;113;p20">
            <a:extLst>
              <a:ext uri="{FF2B5EF4-FFF2-40B4-BE49-F238E27FC236}">
                <a16:creationId xmlns:a16="http://schemas.microsoft.com/office/drawing/2014/main" id="{30BE49C3-18BB-D449-9152-86FD6C4EDA0B}"/>
              </a:ext>
            </a:extLst>
          </p:cNvPr>
          <p:cNvCxnSpPr>
            <a:cxnSpLocks/>
          </p:cNvCxnSpPr>
          <p:nvPr/>
        </p:nvCxnSpPr>
        <p:spPr>
          <a:xfrm flipH="1">
            <a:off x="4113661" y="3925938"/>
            <a:ext cx="967264" cy="0"/>
          </a:xfrm>
          <a:prstGeom prst="straightConnector1">
            <a:avLst/>
          </a:prstGeom>
          <a:noFill/>
          <a:ln w="63500" cap="flat" cmpd="sng">
            <a:solidFill>
              <a:schemeClr val="tx2"/>
            </a:solidFill>
            <a:prstDash val="solid"/>
            <a:round/>
            <a:headEnd type="triangle" w="med" len="med"/>
            <a:tailEnd type="none" w="med" len="med"/>
          </a:ln>
        </p:spPr>
      </p:cxnSp>
      <p:cxnSp>
        <p:nvCxnSpPr>
          <p:cNvPr id="66" name="Google Shape;113;p20">
            <a:extLst>
              <a:ext uri="{FF2B5EF4-FFF2-40B4-BE49-F238E27FC236}">
                <a16:creationId xmlns:a16="http://schemas.microsoft.com/office/drawing/2014/main" id="{5E370CBD-A09A-6A47-AABF-50BC7ECC58AF}"/>
              </a:ext>
            </a:extLst>
          </p:cNvPr>
          <p:cNvCxnSpPr>
            <a:cxnSpLocks/>
          </p:cNvCxnSpPr>
          <p:nvPr/>
        </p:nvCxnSpPr>
        <p:spPr>
          <a:xfrm flipH="1">
            <a:off x="2070205" y="3925938"/>
            <a:ext cx="967264" cy="0"/>
          </a:xfrm>
          <a:prstGeom prst="straightConnector1">
            <a:avLst/>
          </a:prstGeom>
          <a:noFill/>
          <a:ln w="63500" cap="flat" cmpd="sng">
            <a:solidFill>
              <a:schemeClr val="tx2"/>
            </a:solidFill>
            <a:prstDash val="solid"/>
            <a:round/>
            <a:headEnd type="triangle" w="med" len="med"/>
            <a:tailEnd type="none" w="med" len="med"/>
          </a:ln>
        </p:spPr>
      </p:cxnSp>
      <p:sp>
        <p:nvSpPr>
          <p:cNvPr id="67" name="Oval 66">
            <a:extLst>
              <a:ext uri="{FF2B5EF4-FFF2-40B4-BE49-F238E27FC236}">
                <a16:creationId xmlns:a16="http://schemas.microsoft.com/office/drawing/2014/main" id="{8D208CE2-A73D-F54D-951A-7329CA07D378}"/>
              </a:ext>
            </a:extLst>
          </p:cNvPr>
          <p:cNvSpPr/>
          <p:nvPr/>
        </p:nvSpPr>
        <p:spPr>
          <a:xfrm>
            <a:off x="1115973"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itle 1">
            <a:extLst>
              <a:ext uri="{FF2B5EF4-FFF2-40B4-BE49-F238E27FC236}">
                <a16:creationId xmlns:a16="http://schemas.microsoft.com/office/drawing/2014/main" id="{D172A84D-5821-5D44-8A77-42E97B8FAA5B}"/>
              </a:ext>
            </a:extLst>
          </p:cNvPr>
          <p:cNvSpPr txBox="1">
            <a:spLocks/>
          </p:cNvSpPr>
          <p:nvPr/>
        </p:nvSpPr>
        <p:spPr>
          <a:xfrm>
            <a:off x="1116863"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9" name="Oval 68">
            <a:extLst>
              <a:ext uri="{FF2B5EF4-FFF2-40B4-BE49-F238E27FC236}">
                <a16:creationId xmlns:a16="http://schemas.microsoft.com/office/drawing/2014/main" id="{C8E58476-1040-7F46-AFE7-04C7B98D8170}"/>
              </a:ext>
            </a:extLst>
          </p:cNvPr>
          <p:cNvSpPr/>
          <p:nvPr/>
        </p:nvSpPr>
        <p:spPr>
          <a:xfrm>
            <a:off x="3148382"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1">
            <a:extLst>
              <a:ext uri="{FF2B5EF4-FFF2-40B4-BE49-F238E27FC236}">
                <a16:creationId xmlns:a16="http://schemas.microsoft.com/office/drawing/2014/main" id="{E1041D8A-5506-7144-940F-97A8FC196C87}"/>
              </a:ext>
            </a:extLst>
          </p:cNvPr>
          <p:cNvSpPr txBox="1">
            <a:spLocks/>
          </p:cNvSpPr>
          <p:nvPr/>
        </p:nvSpPr>
        <p:spPr>
          <a:xfrm>
            <a:off x="3149272"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71" name="Oval 70">
            <a:extLst>
              <a:ext uri="{FF2B5EF4-FFF2-40B4-BE49-F238E27FC236}">
                <a16:creationId xmlns:a16="http://schemas.microsoft.com/office/drawing/2014/main" id="{C52165BF-949C-7D43-8872-E030BC570793}"/>
              </a:ext>
            </a:extLst>
          </p:cNvPr>
          <p:cNvSpPr/>
          <p:nvPr/>
        </p:nvSpPr>
        <p:spPr>
          <a:xfrm>
            <a:off x="5179901"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
            <a:extLst>
              <a:ext uri="{FF2B5EF4-FFF2-40B4-BE49-F238E27FC236}">
                <a16:creationId xmlns:a16="http://schemas.microsoft.com/office/drawing/2014/main" id="{74DF3715-0589-7F48-990A-7DAE611A6FBE}"/>
              </a:ext>
            </a:extLst>
          </p:cNvPr>
          <p:cNvSpPr txBox="1">
            <a:spLocks/>
          </p:cNvSpPr>
          <p:nvPr/>
        </p:nvSpPr>
        <p:spPr>
          <a:xfrm>
            <a:off x="5180791"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75" name="Google Shape;113;p20">
            <a:extLst>
              <a:ext uri="{FF2B5EF4-FFF2-40B4-BE49-F238E27FC236}">
                <a16:creationId xmlns:a16="http://schemas.microsoft.com/office/drawing/2014/main" id="{5DD04E58-4562-8841-A1AF-09ADC215D2D2}"/>
              </a:ext>
            </a:extLst>
          </p:cNvPr>
          <p:cNvCxnSpPr>
            <a:cxnSpLocks/>
          </p:cNvCxnSpPr>
          <p:nvPr/>
        </p:nvCxnSpPr>
        <p:spPr>
          <a:xfrm flipH="1">
            <a:off x="2048433" y="5621473"/>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76" name="Google Shape;113;p20">
            <a:extLst>
              <a:ext uri="{FF2B5EF4-FFF2-40B4-BE49-F238E27FC236}">
                <a16:creationId xmlns:a16="http://schemas.microsoft.com/office/drawing/2014/main" id="{E8BE3F9D-2331-1041-BBF0-D5B4EFC502C0}"/>
              </a:ext>
            </a:extLst>
          </p:cNvPr>
          <p:cNvCxnSpPr>
            <a:cxnSpLocks/>
          </p:cNvCxnSpPr>
          <p:nvPr/>
        </p:nvCxnSpPr>
        <p:spPr>
          <a:xfrm flipH="1">
            <a:off x="4102775" y="5625919"/>
            <a:ext cx="967264" cy="0"/>
          </a:xfrm>
          <a:prstGeom prst="straightConnector1">
            <a:avLst/>
          </a:prstGeom>
          <a:noFill/>
          <a:ln w="63500" cap="flat" cmpd="sng">
            <a:solidFill>
              <a:schemeClr val="tx2"/>
            </a:solidFill>
            <a:prstDash val="solid"/>
            <a:round/>
            <a:headEnd type="none" w="med" len="med"/>
            <a:tailEnd type="triangle" w="med" len="med"/>
          </a:ln>
        </p:spPr>
      </p:cxnSp>
      <p:sp>
        <p:nvSpPr>
          <p:cNvPr id="4" name="Right Brace 3">
            <a:extLst>
              <a:ext uri="{FF2B5EF4-FFF2-40B4-BE49-F238E27FC236}">
                <a16:creationId xmlns:a16="http://schemas.microsoft.com/office/drawing/2014/main" id="{C32B0713-EC66-4B48-BB30-6066E833C8C6}"/>
              </a:ext>
            </a:extLst>
          </p:cNvPr>
          <p:cNvSpPr/>
          <p:nvPr/>
        </p:nvSpPr>
        <p:spPr>
          <a:xfrm>
            <a:off x="6350208" y="1640539"/>
            <a:ext cx="1604683" cy="4536142"/>
          </a:xfrm>
          <a:prstGeom prst="rightBrace">
            <a:avLst/>
          </a:prstGeom>
          <a:ln w="603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itle 1">
            <a:extLst>
              <a:ext uri="{FF2B5EF4-FFF2-40B4-BE49-F238E27FC236}">
                <a16:creationId xmlns:a16="http://schemas.microsoft.com/office/drawing/2014/main" id="{33A9B84C-2014-DC4B-A74B-601EDAD15A38}"/>
              </a:ext>
            </a:extLst>
          </p:cNvPr>
          <p:cNvSpPr txBox="1">
            <a:spLocks/>
          </p:cNvSpPr>
          <p:nvPr/>
        </p:nvSpPr>
        <p:spPr>
          <a:xfrm>
            <a:off x="8175011" y="2538467"/>
            <a:ext cx="3893567" cy="34962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 sz="2800" dirty="0">
                <a:solidFill>
                  <a:srgbClr val="0070C0"/>
                </a:solidFill>
                <a:latin typeface="Avenir Book" panose="02000503020000020003" pitchFamily="2" charset="0"/>
                <a:cs typeface="Arial" panose="020B0604020202020204" pitchFamily="34" charset="0"/>
              </a:rPr>
              <a:t>These three graphs belong to the same “Markov Equivalence Class” and are indistinguishable with observational data!</a:t>
            </a:r>
            <a:endParaRPr lang="en-US" sz="28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1649922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4000" dirty="0">
                <a:solidFill>
                  <a:srgbClr val="0070C0"/>
                </a:solidFill>
                <a:latin typeface="Avenir Book" panose="02000503020000020003" pitchFamily="2" charset="0"/>
                <a:cs typeface="Arial" panose="020B0604020202020204" pitchFamily="34" charset="0"/>
              </a:rPr>
              <a:t>Bias and fairness</a:t>
            </a:r>
            <a:endParaRPr lang="en-US" sz="4000" dirty="0">
              <a:solidFill>
                <a:srgbClr val="0070C0"/>
              </a:solidFill>
              <a:latin typeface="Avenir Book" panose="02000503020000020003"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BB65C729-21FD-A249-99E9-6528AD03CB8E}"/>
              </a:ext>
            </a:extLst>
          </p:cNvPr>
          <p:cNvSpPr>
            <a:spLocks noGrp="1"/>
          </p:cNvSpPr>
          <p:nvPr>
            <p:ph idx="1"/>
          </p:nvPr>
        </p:nvSpPr>
        <p:spPr>
          <a:xfrm>
            <a:off x="525517" y="1292772"/>
            <a:ext cx="10828283" cy="4884191"/>
          </a:xfrm>
        </p:spPr>
        <p:txBody>
          <a:bodyPr>
            <a:normAutofit/>
          </a:bodyPr>
          <a:lstStyle/>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In 2022 it’s pretty clear that applying black box models towards decision making in any broad social process is a </a:t>
            </a:r>
            <a:r>
              <a:rPr lang="en-US" u="sng" dirty="0">
                <a:solidFill>
                  <a:schemeClr val="tx1">
                    <a:lumMod val="65000"/>
                    <a:lumOff val="35000"/>
                  </a:schemeClr>
                </a:solidFill>
                <a:latin typeface="Avenir Book" panose="02000503020000020003" pitchFamily="2" charset="0"/>
                <a:cs typeface="Arial" panose="020B0604020202020204" pitchFamily="34" charset="0"/>
              </a:rPr>
              <a:t>terrible</a:t>
            </a:r>
            <a:r>
              <a:rPr lang="en-US" dirty="0">
                <a:solidFill>
                  <a:schemeClr val="tx1">
                    <a:lumMod val="65000"/>
                    <a:lumOff val="35000"/>
                  </a:schemeClr>
                </a:solidFill>
                <a:latin typeface="Avenir Book" panose="02000503020000020003" pitchFamily="2" charset="0"/>
                <a:cs typeface="Arial" panose="020B0604020202020204" pitchFamily="34" charset="0"/>
              </a:rPr>
              <a:t> idea</a:t>
            </a:r>
          </a:p>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e.g. predicting crime location, recidivism, who gets approved for a credit card, which job applicant’s resume should be looked at, </a:t>
            </a:r>
            <a:r>
              <a:rPr lang="en-US" dirty="0" err="1">
                <a:solidFill>
                  <a:schemeClr val="tx1">
                    <a:lumMod val="65000"/>
                    <a:lumOff val="35000"/>
                  </a:schemeClr>
                </a:solidFill>
                <a:latin typeface="Avenir Book" panose="02000503020000020003" pitchFamily="2" charset="0"/>
                <a:cs typeface="Arial" panose="020B0604020202020204" pitchFamily="34" charset="0"/>
              </a:rPr>
              <a:t>etc</a:t>
            </a:r>
            <a:r>
              <a:rPr lang="en-US" dirty="0">
                <a:solidFill>
                  <a:schemeClr val="tx1">
                    <a:lumMod val="65000"/>
                    <a:lumOff val="35000"/>
                  </a:schemeClr>
                </a:solidFill>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974314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5D93F42-0693-2A4D-898E-ECD60BBA44A3}"/>
              </a:ext>
            </a:extLst>
          </p:cNvPr>
          <p:cNvPicPr>
            <a:picLocks noChangeAspect="1"/>
          </p:cNvPicPr>
          <p:nvPr/>
        </p:nvPicPr>
        <p:blipFill>
          <a:blip r:embed="rId2"/>
          <a:stretch>
            <a:fillRect/>
          </a:stretch>
        </p:blipFill>
        <p:spPr>
          <a:xfrm>
            <a:off x="899333" y="640080"/>
            <a:ext cx="10393333" cy="5577840"/>
          </a:xfrm>
          <a:prstGeom prst="rect">
            <a:avLst/>
          </a:prstGeom>
        </p:spPr>
      </p:pic>
    </p:spTree>
    <p:extLst>
      <p:ext uri="{BB962C8B-B14F-4D97-AF65-F5344CB8AC3E}">
        <p14:creationId xmlns:p14="http://schemas.microsoft.com/office/powerpoint/2010/main" val="124135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The college admission process</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chemeClr val="dk2"/>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solidFill>
              <a:schemeClr val="dk2"/>
            </a:solidFill>
            <a:prstDash val="solid"/>
            <a:round/>
            <a:headEnd type="none" w="med" len="med"/>
            <a:tailEnd type="triangle" w="med" len="med"/>
          </a:ln>
        </p:spPr>
      </p:cxnSp>
      <p:sp>
        <p:nvSpPr>
          <p:cNvPr id="21" name="Title 1">
            <a:extLst>
              <a:ext uri="{FF2B5EF4-FFF2-40B4-BE49-F238E27FC236}">
                <a16:creationId xmlns:a16="http://schemas.microsoft.com/office/drawing/2014/main" id="{C130B073-71F5-D14D-9B1E-802F837B3E70}"/>
              </a:ext>
            </a:extLst>
          </p:cNvPr>
          <p:cNvSpPr txBox="1">
            <a:spLocks/>
          </p:cNvSpPr>
          <p:nvPr/>
        </p:nvSpPr>
        <p:spPr>
          <a:xfrm>
            <a:off x="96078" y="6425303"/>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300" dirty="0">
                <a:latin typeface="Avenir Book" panose="02000503020000020003" pitchFamily="2" charset="0"/>
              </a:rPr>
              <a:t>S </a:t>
            </a:r>
            <a:r>
              <a:rPr lang="en-US" sz="1300" dirty="0" err="1">
                <a:latin typeface="Avenir Book" panose="02000503020000020003" pitchFamily="2" charset="0"/>
              </a:rPr>
              <a:t>chiappa</a:t>
            </a:r>
            <a:r>
              <a:rPr lang="en-US" sz="1300" dirty="0">
                <a:latin typeface="Avenir Book" panose="02000503020000020003" pitchFamily="2" charset="0"/>
              </a:rPr>
              <a:t> et al. </a:t>
            </a:r>
            <a:r>
              <a:rPr lang="en-US" sz="1300" dirty="0" err="1">
                <a:latin typeface="Avenir Book" panose="02000503020000020003" pitchFamily="2" charset="0"/>
              </a:rPr>
              <a:t>deepmind</a:t>
            </a:r>
            <a:r>
              <a:rPr lang="en-US" sz="1300" dirty="0">
                <a:latin typeface="Avenir Book" panose="02000503020000020003" pitchFamily="2" charset="0"/>
              </a:rPr>
              <a:t> blog: “Causal Bayesian Networks: A flexible tool to enable fairer machine learning”. 2019</a:t>
            </a:r>
          </a:p>
        </p:txBody>
      </p: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69088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Temporality</a:t>
            </a:r>
            <a:r>
              <a:rPr lang="en-US" sz="2600" dirty="0">
                <a:solidFill>
                  <a:schemeClr val="tx1">
                    <a:lumMod val="65000"/>
                    <a:lumOff val="35000"/>
                  </a:schemeClr>
                </a:solidFill>
                <a:latin typeface="Avenir Book" panose="02000503020000020003" pitchFamily="2" charset="0"/>
                <a:cs typeface="Arial" panose="020B0604020202020204" pitchFamily="34" charset="0"/>
              </a:rPr>
              <a:t>. Causes always occur before effects: The treatment variable needs to occur before measured outcome. Covariates should occur before treatment (prevents you from controlling on colliders).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Stable Unit Treatment Value</a:t>
            </a:r>
            <a:r>
              <a:rPr lang="en-US" sz="2600" dirty="0">
                <a:solidFill>
                  <a:schemeClr val="tx1">
                    <a:lumMod val="65000"/>
                    <a:lumOff val="35000"/>
                  </a:schemeClr>
                </a:solidFill>
                <a:latin typeface="Avenir Book" panose="02000503020000020003" pitchFamily="2" charset="0"/>
                <a:cs typeface="Arial" panose="020B0604020202020204" pitchFamily="34" charset="0"/>
              </a:rPr>
              <a:t>. The treatment status of a given individual does not affect the potential outcomes of any other individuals.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Positivity.</a:t>
            </a:r>
            <a:r>
              <a:rPr lang="en-US" sz="2600" dirty="0">
                <a:solidFill>
                  <a:schemeClr val="tx1">
                    <a:lumMod val="65000"/>
                    <a:lumOff val="35000"/>
                  </a:schemeClr>
                </a:solidFill>
                <a:latin typeface="Avenir Book" panose="02000503020000020003" pitchFamily="2" charset="0"/>
                <a:cs typeface="Arial" panose="020B0604020202020204" pitchFamily="34" charset="0"/>
              </a:rPr>
              <a:t> For each level of each covariate in your data, there needs to be some variability of the treatment and outcome variables.</a:t>
            </a:r>
          </a:p>
          <a:p>
            <a:pPr>
              <a:lnSpc>
                <a:spcPct val="100000"/>
              </a:lnSpc>
              <a:spcBef>
                <a:spcPts val="1200"/>
              </a:spcBef>
              <a:spcAft>
                <a:spcPts val="600"/>
              </a:spcAft>
            </a:pPr>
            <a:r>
              <a:rPr lang="en-US" sz="2600" b="1" dirty="0" err="1">
                <a:solidFill>
                  <a:schemeClr val="tx1">
                    <a:lumMod val="65000"/>
                    <a:lumOff val="35000"/>
                  </a:schemeClr>
                </a:solidFill>
                <a:latin typeface="Avenir Book" panose="02000503020000020003" pitchFamily="2" charset="0"/>
                <a:cs typeface="Arial" panose="020B0604020202020204" pitchFamily="34" charset="0"/>
              </a:rPr>
              <a:t>Ignorability</a:t>
            </a:r>
            <a:r>
              <a:rPr lang="en-US" sz="2600" b="1" dirty="0">
                <a:solidFill>
                  <a:schemeClr val="tx1">
                    <a:lumMod val="65000"/>
                    <a:lumOff val="35000"/>
                  </a:schemeClr>
                </a:solidFill>
                <a:latin typeface="Avenir Book" panose="02000503020000020003" pitchFamily="2" charset="0"/>
                <a:cs typeface="Arial" panose="020B0604020202020204" pitchFamily="34" charset="0"/>
              </a:rPr>
              <a:t>.</a:t>
            </a:r>
            <a:r>
              <a:rPr lang="en-US" sz="2600" dirty="0">
                <a:solidFill>
                  <a:schemeClr val="tx1">
                    <a:lumMod val="65000"/>
                    <a:lumOff val="35000"/>
                  </a:schemeClr>
                </a:solidFill>
                <a:latin typeface="Avenir Book" panose="02000503020000020003" pitchFamily="2" charset="0"/>
                <a:cs typeface="Arial" panose="020B0604020202020204" pitchFamily="34" charset="0"/>
              </a:rPr>
              <a:t> All major confounding variables are included in your data. This is a tough one, but necessary to get an unbiased estimate of the treatment effect. </a:t>
            </a:r>
            <a:endParaRPr sz="26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Assumptions of causal inference</a:t>
            </a:r>
          </a:p>
        </p:txBody>
      </p:sp>
    </p:spTree>
    <p:extLst>
      <p:ext uri="{BB962C8B-B14F-4D97-AF65-F5344CB8AC3E}">
        <p14:creationId xmlns:p14="http://schemas.microsoft.com/office/powerpoint/2010/main" val="3533039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024269" y="3137797"/>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Shout out which assumptions are violated!</a:t>
            </a:r>
          </a:p>
        </p:txBody>
      </p:sp>
    </p:spTree>
    <p:extLst>
      <p:ext uri="{BB962C8B-B14F-4D97-AF65-F5344CB8AC3E}">
        <p14:creationId xmlns:p14="http://schemas.microsoft.com/office/powerpoint/2010/main" val="398909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understand whether frequent emails to customers might impact customer satisfaction. </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have survey data with customer, self-reported satisfaction from a year ago, and I use this past month’s number of emails for each customer as a proxy for how often we email them generally. </a:t>
            </a:r>
            <a:endParaRPr sz="3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#1</a:t>
            </a:r>
          </a:p>
        </p:txBody>
      </p:sp>
    </p:spTree>
    <p:extLst>
      <p:ext uri="{BB962C8B-B14F-4D97-AF65-F5344CB8AC3E}">
        <p14:creationId xmlns:p14="http://schemas.microsoft.com/office/powerpoint/2010/main" val="294674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see the causal impact of a neighborhood’s cleanliness on crime rates, controlling for 20 known confounders.</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pull up an academic dataset with data on 40 distinct neighborhoods. So, my sample size is 40.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#2</a:t>
            </a:r>
          </a:p>
        </p:txBody>
      </p:sp>
    </p:spTree>
    <p:extLst>
      <p:ext uri="{BB962C8B-B14F-4D97-AF65-F5344CB8AC3E}">
        <p14:creationId xmlns:p14="http://schemas.microsoft.com/office/powerpoint/2010/main" val="3105122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I want to see how releasing a new in-app, multiplayer game through my social media app impacts user engagement. I only want to give it to some test users initially.</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With this multiplayer game you can play with anyone who has the social media app by sending them invites. Accidentally, our test users can invite non-test users.</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#3</a:t>
            </a:r>
          </a:p>
        </p:txBody>
      </p:sp>
    </p:spTree>
    <p:extLst>
      <p:ext uri="{BB962C8B-B14F-4D97-AF65-F5344CB8AC3E}">
        <p14:creationId xmlns:p14="http://schemas.microsoft.com/office/powerpoint/2010/main" val="3240337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We’re curious how a job training program could impact a person’s income 3 years in the future. </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Unfortunately we don’t have lots of data on the participants so we perform a causal inference analysis only controlling for the person’s age.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#4</a:t>
            </a:r>
          </a:p>
        </p:txBody>
      </p:sp>
    </p:spTree>
    <p:extLst>
      <p:ext uri="{BB962C8B-B14F-4D97-AF65-F5344CB8AC3E}">
        <p14:creationId xmlns:p14="http://schemas.microsoft.com/office/powerpoint/2010/main" val="92474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1649551"/>
          </a:xfrm>
        </p:spPr>
        <p:txBody>
          <a:bodyPr anchor="t">
            <a:normAutofit/>
          </a:bodyPr>
          <a:lstStyle/>
          <a:p>
            <a:r>
              <a:rPr lang="en-US" sz="4000" dirty="0">
                <a:solidFill>
                  <a:schemeClr val="accent1">
                    <a:lumMod val="75000"/>
                  </a:schemeClr>
                </a:solidFill>
                <a:latin typeface="Avenir Book" panose="02000503020000020003" pitchFamily="2" charset="0"/>
              </a:rPr>
              <a:t>Does Vitamin D supplementation</a:t>
            </a:r>
            <a:br>
              <a:rPr lang="en-US" sz="4000" dirty="0">
                <a:solidFill>
                  <a:schemeClr val="accent1">
                    <a:lumMod val="75000"/>
                  </a:schemeClr>
                </a:solidFill>
                <a:latin typeface="Avenir Book" panose="02000503020000020003" pitchFamily="2" charset="0"/>
              </a:rPr>
            </a:br>
            <a:r>
              <a:rPr lang="en-US" sz="4000" dirty="0">
                <a:solidFill>
                  <a:schemeClr val="accent1">
                    <a:lumMod val="75000"/>
                  </a:schemeClr>
                </a:solidFill>
                <a:latin typeface="Avenir Book" panose="02000503020000020003" pitchFamily="2" charset="0"/>
              </a:rPr>
              <a:t>prevent severe covid symptoms?</a:t>
            </a:r>
          </a:p>
        </p:txBody>
      </p:sp>
    </p:spTree>
    <p:extLst>
      <p:ext uri="{BB962C8B-B14F-4D97-AF65-F5344CB8AC3E}">
        <p14:creationId xmlns:p14="http://schemas.microsoft.com/office/powerpoint/2010/main" val="2521127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3200" dirty="0">
                <a:solidFill>
                  <a:schemeClr val="accent1">
                    <a:lumMod val="75000"/>
                  </a:schemeClr>
                </a:solidFill>
                <a:latin typeface="Avenir Book" panose="02000503020000020003" pitchFamily="2" charset="0"/>
              </a:rPr>
              <a:t>The familiar modeling spectrum…</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107382" y="37329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PSM</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07382" y="138017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complex</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285922" y="125198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complex</a:t>
            </a:r>
          </a:p>
        </p:txBody>
      </p:sp>
      <p:sp>
        <p:nvSpPr>
          <p:cNvPr id="15" name="Triangle 14">
            <a:extLst>
              <a:ext uri="{FF2B5EF4-FFF2-40B4-BE49-F238E27FC236}">
                <a16:creationId xmlns:a16="http://schemas.microsoft.com/office/drawing/2014/main" id="{5DBD51B8-9EAF-DF47-8024-B9CAEAEDDD2B}"/>
              </a:ext>
            </a:extLst>
          </p:cNvPr>
          <p:cNvSpPr/>
          <p:nvPr/>
        </p:nvSpPr>
        <p:spPr>
          <a:xfrm rot="16200000">
            <a:off x="5661990" y="-248308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EF73BAC-C100-6443-9DB6-2AF1EDD37412}"/>
              </a:ext>
            </a:extLst>
          </p:cNvPr>
          <p:cNvSpPr txBox="1">
            <a:spLocks/>
          </p:cNvSpPr>
          <p:nvPr/>
        </p:nvSpPr>
        <p:spPr>
          <a:xfrm>
            <a:off x="2893651" y="369105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G-computation</a:t>
            </a:r>
          </a:p>
        </p:txBody>
      </p:sp>
      <p:sp>
        <p:nvSpPr>
          <p:cNvPr id="17" name="Title 1">
            <a:extLst>
              <a:ext uri="{FF2B5EF4-FFF2-40B4-BE49-F238E27FC236}">
                <a16:creationId xmlns:a16="http://schemas.microsoft.com/office/drawing/2014/main" id="{C57411DE-ABED-BF42-BB22-4F3A03A69491}"/>
              </a:ext>
            </a:extLst>
          </p:cNvPr>
          <p:cNvSpPr txBox="1">
            <a:spLocks/>
          </p:cNvSpPr>
          <p:nvPr/>
        </p:nvSpPr>
        <p:spPr>
          <a:xfrm>
            <a:off x="6842800" y="3710664"/>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Double ML methods</a:t>
            </a:r>
          </a:p>
        </p:txBody>
      </p:sp>
      <p:sp>
        <p:nvSpPr>
          <p:cNvPr id="18" name="Triangle 17">
            <a:extLst>
              <a:ext uri="{FF2B5EF4-FFF2-40B4-BE49-F238E27FC236}">
                <a16:creationId xmlns:a16="http://schemas.microsoft.com/office/drawing/2014/main" id="{20791F41-5F3A-7741-92BC-7897F3CAD33A}"/>
              </a:ext>
            </a:extLst>
          </p:cNvPr>
          <p:cNvSpPr/>
          <p:nvPr/>
        </p:nvSpPr>
        <p:spPr>
          <a:xfrm rot="5400000">
            <a:off x="5661990" y="-88502"/>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369CFA3-2200-9D48-A884-A3072A1BDAFD}"/>
              </a:ext>
            </a:extLst>
          </p:cNvPr>
          <p:cNvSpPr txBox="1">
            <a:spLocks/>
          </p:cNvSpPr>
          <p:nvPr/>
        </p:nvSpPr>
        <p:spPr>
          <a:xfrm>
            <a:off x="127261" y="6127490"/>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interpretable</a:t>
            </a:r>
          </a:p>
        </p:txBody>
      </p:sp>
      <p:sp>
        <p:nvSpPr>
          <p:cNvPr id="20" name="Title 1">
            <a:extLst>
              <a:ext uri="{FF2B5EF4-FFF2-40B4-BE49-F238E27FC236}">
                <a16:creationId xmlns:a16="http://schemas.microsoft.com/office/drawing/2014/main" id="{15AF42F4-0D81-F641-80CF-674D942BE310}"/>
              </a:ext>
            </a:extLst>
          </p:cNvPr>
          <p:cNvSpPr txBox="1">
            <a:spLocks/>
          </p:cNvSpPr>
          <p:nvPr/>
        </p:nvSpPr>
        <p:spPr>
          <a:xfrm>
            <a:off x="8305801" y="59993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interpretable</a:t>
            </a:r>
          </a:p>
        </p:txBody>
      </p:sp>
      <p:sp>
        <p:nvSpPr>
          <p:cNvPr id="3" name="Rounded Rectangle 2">
            <a:extLst>
              <a:ext uri="{FF2B5EF4-FFF2-40B4-BE49-F238E27FC236}">
                <a16:creationId xmlns:a16="http://schemas.microsoft.com/office/drawing/2014/main" id="{C02FC39E-1B11-1649-955F-2E83F0919C21}"/>
              </a:ext>
            </a:extLst>
          </p:cNvPr>
          <p:cNvSpPr/>
          <p:nvPr/>
        </p:nvSpPr>
        <p:spPr>
          <a:xfrm>
            <a:off x="1371600" y="3670908"/>
            <a:ext cx="108336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AB5B76C-93DB-0342-B77D-FC3C4711C18E}"/>
              </a:ext>
            </a:extLst>
          </p:cNvPr>
          <p:cNvSpPr/>
          <p:nvPr/>
        </p:nvSpPr>
        <p:spPr>
          <a:xfrm>
            <a:off x="3292394" y="3671399"/>
            <a:ext cx="2803606"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891003E8-A251-DA41-9F1E-F727AC7D8E5B}"/>
              </a:ext>
            </a:extLst>
          </p:cNvPr>
          <p:cNvSpPr/>
          <p:nvPr/>
        </p:nvSpPr>
        <p:spPr>
          <a:xfrm>
            <a:off x="6883275" y="3694236"/>
            <a:ext cx="3570741"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84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US" sz="3000" dirty="0">
                <a:solidFill>
                  <a:schemeClr val="accent1">
                    <a:lumMod val="75000"/>
                  </a:schemeClr>
                </a:solidFill>
                <a:latin typeface="Avenir Book" panose="02000503020000020003" pitchFamily="2" charset="0"/>
                <a:cs typeface="Arial" panose="020B0604020202020204" pitchFamily="34" charset="0"/>
              </a:rPr>
              <a:t>Some empirical studies have been conducted, but jury is still out. Largely depends on your audience? (PSM easier to explain)</a:t>
            </a:r>
            <a:endParaRPr sz="30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C1063652-DC55-8F43-86E4-B313DB6EE9C4}"/>
              </a:ext>
            </a:extLst>
          </p:cNvPr>
          <p:cNvPicPr>
            <a:picLocks noChangeAspect="1"/>
          </p:cNvPicPr>
          <p:nvPr/>
        </p:nvPicPr>
        <p:blipFill>
          <a:blip r:embed="rId3"/>
          <a:stretch>
            <a:fillRect/>
          </a:stretch>
        </p:blipFill>
        <p:spPr>
          <a:xfrm>
            <a:off x="2305878" y="1836648"/>
            <a:ext cx="7091268" cy="4407003"/>
          </a:xfrm>
          <a:prstGeom prst="rect">
            <a:avLst/>
          </a:prstGeom>
        </p:spPr>
      </p:pic>
    </p:spTree>
    <p:extLst>
      <p:ext uri="{BB962C8B-B14F-4D97-AF65-F5344CB8AC3E}">
        <p14:creationId xmlns:p14="http://schemas.microsoft.com/office/powerpoint/2010/main" val="3833993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08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3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Google Shape;127;p21">
            <a:extLst>
              <a:ext uri="{FF2B5EF4-FFF2-40B4-BE49-F238E27FC236}">
                <a16:creationId xmlns:a16="http://schemas.microsoft.com/office/drawing/2014/main" id="{F2C66F92-2DFE-3943-8919-8CBA896C0363}"/>
              </a:ext>
            </a:extLst>
          </p:cNvPr>
          <p:cNvCxnSpPr>
            <a:cxnSpLocks/>
          </p:cNvCxnSpPr>
          <p:nvPr/>
        </p:nvCxnSpPr>
        <p:spPr>
          <a:xfrm>
            <a:off x="9014512" y="2410931"/>
            <a:ext cx="879756" cy="967606"/>
          </a:xfrm>
          <a:prstGeom prst="straightConnector1">
            <a:avLst/>
          </a:prstGeom>
          <a:noFill/>
          <a:ln w="44450" cap="flat" cmpd="sng">
            <a:solidFill>
              <a:schemeClr val="dk2"/>
            </a:solidFill>
            <a:prstDash val="solid"/>
            <a:round/>
            <a:headEnd type="none" w="med" len="med"/>
            <a:tailEnd type="triangle" w="med" len="med"/>
          </a:ln>
        </p:spPr>
      </p:cxnSp>
      <p:cxnSp>
        <p:nvCxnSpPr>
          <p:cNvPr id="33" name="Google Shape;127;p21">
            <a:extLst>
              <a:ext uri="{FF2B5EF4-FFF2-40B4-BE49-F238E27FC236}">
                <a16:creationId xmlns:a16="http://schemas.microsoft.com/office/drawing/2014/main" id="{94D42B4D-7D34-E344-9017-D49D11FDF31D}"/>
              </a:ext>
            </a:extLst>
          </p:cNvPr>
          <p:cNvCxnSpPr>
            <a:cxnSpLocks/>
          </p:cNvCxnSpPr>
          <p:nvPr/>
        </p:nvCxnSpPr>
        <p:spPr>
          <a:xfrm flipV="1">
            <a:off x="8997752" y="3920025"/>
            <a:ext cx="885370" cy="1073177"/>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4" name="Google Shape;125;p21">
                <a:extLst>
                  <a:ext uri="{FF2B5EF4-FFF2-40B4-BE49-F238E27FC236}">
                    <a16:creationId xmlns:a16="http://schemas.microsoft.com/office/drawing/2014/main" id="{B1E1024B-13C0-2E4F-A295-31D5E8185359}"/>
                  </a:ext>
                </a:extLst>
              </p:cNvPr>
              <p:cNvSpPr txBox="1"/>
              <p:nvPr/>
            </p:nvSpPr>
            <p:spPr>
              <a:xfrm>
                <a:off x="9993659" y="3215446"/>
                <a:ext cx="1011654" cy="654250"/>
              </a:xfrm>
              <a:prstGeom prst="rect">
                <a:avLst/>
              </a:prstGeom>
              <a:noFill/>
              <a:ln>
                <a:noFill/>
              </a:ln>
            </p:spPr>
            <p:txBody>
              <a:bodyPr spcFirstLastPara="1" wrap="square" lIns="121900" tIns="121900" rIns="121900" bIns="121900" anchor="t" anchorCtr="0">
                <a:noAutofit/>
              </a:bodyPr>
              <a:lstStyle/>
              <a:p>
                <a:pPr algn="ctr"/>
                <a14:m>
                  <m:oMathPara xmlns:m="http://schemas.openxmlformats.org/officeDocument/2006/math">
                    <m:oMathParaPr>
                      <m:jc m:val="centerGroup"/>
                    </m:oMathParaPr>
                    <m:oMath xmlns:m="http://schemas.openxmlformats.org/officeDocument/2006/math">
                      <m:r>
                        <a:rPr lang="en" sz="360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sz="3600" dirty="0">
                  <a:latin typeface="Arial" panose="020B0604020202020204" pitchFamily="34" charset="0"/>
                  <a:cs typeface="Arial" panose="020B0604020202020204" pitchFamily="34" charset="0"/>
                </a:endParaRPr>
              </a:p>
            </p:txBody>
          </p:sp>
        </mc:Choice>
        <mc:Fallback xmlns="">
          <p:sp>
            <p:nvSpPr>
              <p:cNvPr id="34" name="Google Shape;125;p21">
                <a:extLst>
                  <a:ext uri="{FF2B5EF4-FFF2-40B4-BE49-F238E27FC236}">
                    <a16:creationId xmlns:a16="http://schemas.microsoft.com/office/drawing/2014/main" id="{B1E1024B-13C0-2E4F-A295-31D5E8185359}"/>
                  </a:ext>
                </a:extLst>
              </p:cNvPr>
              <p:cNvSpPr txBox="1">
                <a:spLocks noRot="1" noChangeAspect="1" noMove="1" noResize="1" noEditPoints="1" noAdjustHandles="1" noChangeArrowheads="1" noChangeShapeType="1" noTextEdit="1"/>
              </p:cNvSpPr>
              <p:nvPr/>
            </p:nvSpPr>
            <p:spPr>
              <a:xfrm>
                <a:off x="9993659" y="3215446"/>
                <a:ext cx="1011654" cy="654250"/>
              </a:xfrm>
              <a:prstGeom prst="rect">
                <a:avLst/>
              </a:prstGeom>
              <a:blipFill>
                <a:blip r:embed="rId4"/>
                <a:stretch>
                  <a:fillRect b="-1132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8684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6" name="Google Shape;125;p21">
            <a:extLst>
              <a:ext uri="{FF2B5EF4-FFF2-40B4-BE49-F238E27FC236}">
                <a16:creationId xmlns:a16="http://schemas.microsoft.com/office/drawing/2014/main" id="{8495ACD0-4DED-0243-A789-11FB6D71F999}"/>
              </a:ext>
            </a:extLst>
          </p:cNvPr>
          <p:cNvSpPr txBox="1"/>
          <p:nvPr/>
        </p:nvSpPr>
        <p:spPr>
          <a:xfrm>
            <a:off x="4183605" y="2088950"/>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Smokes for 10 years</a:t>
            </a:r>
          </a:p>
        </p:txBody>
      </p:sp>
      <p:cxnSp>
        <p:nvCxnSpPr>
          <p:cNvPr id="9" name="Google Shape;127;p21">
            <a:extLst>
              <a:ext uri="{FF2B5EF4-FFF2-40B4-BE49-F238E27FC236}">
                <a16:creationId xmlns:a16="http://schemas.microsoft.com/office/drawing/2014/main" id="{9EEEFC9A-1DCF-CE4E-980F-076AA923D631}"/>
              </a:ext>
            </a:extLst>
          </p:cNvPr>
          <p:cNvCxnSpPr>
            <a:cxnSpLocks/>
          </p:cNvCxnSpPr>
          <p:nvPr/>
        </p:nvCxnSpPr>
        <p:spPr>
          <a:xfrm>
            <a:off x="3282369" y="2512350"/>
            <a:ext cx="892066" cy="0"/>
          </a:xfrm>
          <a:prstGeom prst="straightConnector1">
            <a:avLst/>
          </a:prstGeom>
          <a:noFill/>
          <a:ln w="44450" cap="flat" cmpd="sng">
            <a:solidFill>
              <a:schemeClr val="dk2"/>
            </a:solidFill>
            <a:prstDash val="solid"/>
            <a:round/>
            <a:headEnd type="none" w="med" len="med"/>
            <a:tailEnd type="triangle" w="med" len="med"/>
          </a:ln>
        </p:spPr>
      </p:cxnSp>
      <p:pic>
        <p:nvPicPr>
          <p:cNvPr id="1028" name="Picture 4">
            <a:extLst>
              <a:ext uri="{FF2B5EF4-FFF2-40B4-BE49-F238E27FC236}">
                <a16:creationId xmlns:a16="http://schemas.microsoft.com/office/drawing/2014/main" id="{3B8AE19C-4D5D-2E46-8E4F-4A7E8CBF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565" y="1926955"/>
            <a:ext cx="496844" cy="498831"/>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25;p21">
            <a:extLst>
              <a:ext uri="{FF2B5EF4-FFF2-40B4-BE49-F238E27FC236}">
                <a16:creationId xmlns:a16="http://schemas.microsoft.com/office/drawing/2014/main" id="{D7B455BB-FCA0-334D-8398-57BCCE0BECB3}"/>
              </a:ext>
            </a:extLst>
          </p:cNvPr>
          <p:cNvSpPr txBox="1"/>
          <p:nvPr/>
        </p:nvSpPr>
        <p:spPr>
          <a:xfrm>
            <a:off x="284176" y="1842986"/>
            <a:ext cx="1559401" cy="582800"/>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US" sz="2000" dirty="0">
                <a:solidFill>
                  <a:schemeClr val="accent1">
                    <a:lumMod val="75000"/>
                  </a:schemeClr>
                </a:solidFill>
                <a:latin typeface="Avenir Book" panose="02000503020000020003" pitchFamily="2" charset="0"/>
                <a:cs typeface="Arial" panose="020B0604020202020204" pitchFamily="34" charset="0"/>
              </a:rPr>
              <a:t>Observed reality</a:t>
            </a:r>
          </a:p>
          <a:p>
            <a:pPr algn="ctr"/>
            <a:endParaRPr sz="2000" dirty="0">
              <a:latin typeface="Avenir Book" panose="02000503020000020003" pitchFamily="2" charset="0"/>
              <a:cs typeface="Arial" panose="020B0604020202020204" pitchFamily="34" charset="0"/>
            </a:endParaRPr>
          </a:p>
        </p:txBody>
      </p:sp>
      <p:sp>
        <p:nvSpPr>
          <p:cNvPr id="22" name="Google Shape;125;p21">
            <a:extLst>
              <a:ext uri="{FF2B5EF4-FFF2-40B4-BE49-F238E27FC236}">
                <a16:creationId xmlns:a16="http://schemas.microsoft.com/office/drawing/2014/main" id="{21FD7785-7B72-2444-8D3D-0812B2DCF5B0}"/>
              </a:ext>
            </a:extLst>
          </p:cNvPr>
          <p:cNvSpPr txBox="1"/>
          <p:nvPr/>
        </p:nvSpPr>
        <p:spPr>
          <a:xfrm>
            <a:off x="6669880" y="2121145"/>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sp>
        <p:nvSpPr>
          <p:cNvPr id="12" name="Google Shape;125;p21">
            <a:extLst>
              <a:ext uri="{FF2B5EF4-FFF2-40B4-BE49-F238E27FC236}">
                <a16:creationId xmlns:a16="http://schemas.microsoft.com/office/drawing/2014/main" id="{75551925-9B91-C444-9D76-DDC0AF8123FB}"/>
              </a:ext>
            </a:extLst>
          </p:cNvPr>
          <p:cNvSpPr txBox="1"/>
          <p:nvPr/>
        </p:nvSpPr>
        <p:spPr>
          <a:xfrm>
            <a:off x="4192507" y="4242526"/>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Never smokes</a:t>
            </a:r>
          </a:p>
        </p:txBody>
      </p:sp>
      <p:cxnSp>
        <p:nvCxnSpPr>
          <p:cNvPr id="13" name="Google Shape;127;p21">
            <a:extLst>
              <a:ext uri="{FF2B5EF4-FFF2-40B4-BE49-F238E27FC236}">
                <a16:creationId xmlns:a16="http://schemas.microsoft.com/office/drawing/2014/main" id="{2CCEE4BD-45B4-6649-8969-9F9ACB230623}"/>
              </a:ext>
            </a:extLst>
          </p:cNvPr>
          <p:cNvCxnSpPr>
            <a:cxnSpLocks/>
          </p:cNvCxnSpPr>
          <p:nvPr/>
        </p:nvCxnSpPr>
        <p:spPr>
          <a:xfrm>
            <a:off x="3309343" y="4663660"/>
            <a:ext cx="883164" cy="0"/>
          </a:xfrm>
          <a:prstGeom prst="straightConnector1">
            <a:avLst/>
          </a:prstGeom>
          <a:noFill/>
          <a:ln w="44450" cap="flat" cmpd="sng">
            <a:solidFill>
              <a:schemeClr val="dk2"/>
            </a:solidFill>
            <a:prstDash val="solid"/>
            <a:round/>
            <a:headEnd type="none" w="med" len="med"/>
            <a:tailEnd type="triangle" w="med" len="med"/>
          </a:ln>
        </p:spPr>
      </p:cxnSp>
      <p:sp>
        <p:nvSpPr>
          <p:cNvPr id="15" name="Google Shape;125;p21">
            <a:extLst>
              <a:ext uri="{FF2B5EF4-FFF2-40B4-BE49-F238E27FC236}">
                <a16:creationId xmlns:a16="http://schemas.microsoft.com/office/drawing/2014/main" id="{6366DA54-9061-F44B-B781-FB01212CE02F}"/>
              </a:ext>
            </a:extLst>
          </p:cNvPr>
          <p:cNvSpPr txBox="1"/>
          <p:nvPr/>
        </p:nvSpPr>
        <p:spPr>
          <a:xfrm>
            <a:off x="54518" y="4010495"/>
            <a:ext cx="1969408" cy="763577"/>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An alternative reality</a:t>
            </a:r>
          </a:p>
        </p:txBody>
      </p:sp>
      <p:sp>
        <p:nvSpPr>
          <p:cNvPr id="17" name="Google Shape;125;p21">
            <a:extLst>
              <a:ext uri="{FF2B5EF4-FFF2-40B4-BE49-F238E27FC236}">
                <a16:creationId xmlns:a16="http://schemas.microsoft.com/office/drawing/2014/main" id="{1E96C33A-FA62-BF47-9CD4-177B75D29396}"/>
              </a:ext>
            </a:extLst>
          </p:cNvPr>
          <p:cNvSpPr txBox="1"/>
          <p:nvPr/>
        </p:nvSpPr>
        <p:spPr>
          <a:xfrm>
            <a:off x="6678782" y="4274721"/>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cxnSp>
        <p:nvCxnSpPr>
          <p:cNvPr id="20" name="Google Shape;127;p21">
            <a:extLst>
              <a:ext uri="{FF2B5EF4-FFF2-40B4-BE49-F238E27FC236}">
                <a16:creationId xmlns:a16="http://schemas.microsoft.com/office/drawing/2014/main" id="{735E0453-C289-4C4C-AE4D-5E7ABC0CD307}"/>
              </a:ext>
            </a:extLst>
          </p:cNvPr>
          <p:cNvCxnSpPr>
            <a:cxnSpLocks/>
          </p:cNvCxnSpPr>
          <p:nvPr/>
        </p:nvCxnSpPr>
        <p:spPr>
          <a:xfrm>
            <a:off x="9005675" y="2524657"/>
            <a:ext cx="707424" cy="811382"/>
          </a:xfrm>
          <a:prstGeom prst="straightConnector1">
            <a:avLst/>
          </a:prstGeom>
          <a:noFill/>
          <a:ln w="44450" cap="flat" cmpd="sng">
            <a:solidFill>
              <a:schemeClr val="dk2"/>
            </a:solidFill>
            <a:prstDash val="solid"/>
            <a:round/>
            <a:headEnd type="none" w="med" len="med"/>
            <a:tailEnd type="triangle" w="med" len="med"/>
          </a:ln>
        </p:spPr>
      </p:cxnSp>
      <p:cxnSp>
        <p:nvCxnSpPr>
          <p:cNvPr id="24" name="Google Shape;127;p21">
            <a:extLst>
              <a:ext uri="{FF2B5EF4-FFF2-40B4-BE49-F238E27FC236}">
                <a16:creationId xmlns:a16="http://schemas.microsoft.com/office/drawing/2014/main" id="{28B793D6-CAFF-564E-A2DD-75D1D5F9C6CA}"/>
              </a:ext>
            </a:extLst>
          </p:cNvPr>
          <p:cNvCxnSpPr>
            <a:cxnSpLocks/>
          </p:cNvCxnSpPr>
          <p:nvPr/>
        </p:nvCxnSpPr>
        <p:spPr>
          <a:xfrm flipV="1">
            <a:off x="9005675" y="3744040"/>
            <a:ext cx="707424" cy="950998"/>
          </a:xfrm>
          <a:prstGeom prst="straightConnector1">
            <a:avLst/>
          </a:prstGeom>
          <a:noFill/>
          <a:ln w="44450" cap="flat" cmpd="sng">
            <a:solidFill>
              <a:schemeClr val="dk2"/>
            </a:solidFill>
            <a:prstDash val="solid"/>
            <a:round/>
            <a:headEnd type="none" w="med" len="med"/>
            <a:tailEnd type="triangle" w="med" len="med"/>
          </a:ln>
        </p:spPr>
      </p:cxnSp>
      <p:pic>
        <p:nvPicPr>
          <p:cNvPr id="26" name="Picture 4">
            <a:extLst>
              <a:ext uri="{FF2B5EF4-FFF2-40B4-BE49-F238E27FC236}">
                <a16:creationId xmlns:a16="http://schemas.microsoft.com/office/drawing/2014/main" id="{D5BDEF3A-E5FF-5F48-92ED-0ACC1B92E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17" y="182328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FA6BC149-F8F1-A242-A1B5-7C7858DE7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92" y="235144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F00EB6A5-F3B2-DF41-8B5B-BD0467AE8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12" y="246959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69B8BB64-C688-3E4D-882C-765C3045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2045821"/>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C14667D5-DB07-7040-9385-DF669628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483" y="389345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D4E94E72-F049-594E-8325-C672A905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3719369"/>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6ABED30E-0C34-3844-AF71-D723DC52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34" y="4694184"/>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D2CCFA6B-355D-EA4F-8A92-D3643BF5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56" y="431635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A91595D-796C-454C-A873-F591458E7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230" y="4894508"/>
            <a:ext cx="496844" cy="49883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Google Shape;127;p21">
            <a:extLst>
              <a:ext uri="{FF2B5EF4-FFF2-40B4-BE49-F238E27FC236}">
                <a16:creationId xmlns:a16="http://schemas.microsoft.com/office/drawing/2014/main" id="{76B16BF3-F58B-E544-9338-84C37010CE23}"/>
              </a:ext>
            </a:extLst>
          </p:cNvPr>
          <p:cNvCxnSpPr>
            <a:cxnSpLocks/>
          </p:cNvCxnSpPr>
          <p:nvPr/>
        </p:nvCxnSpPr>
        <p:spPr>
          <a:xfrm>
            <a:off x="5684326" y="2505842"/>
            <a:ext cx="892066" cy="0"/>
          </a:xfrm>
          <a:prstGeom prst="straightConnector1">
            <a:avLst/>
          </a:prstGeom>
          <a:noFill/>
          <a:ln w="44450" cap="flat" cmpd="sng">
            <a:solidFill>
              <a:schemeClr val="dk2"/>
            </a:solidFill>
            <a:prstDash val="solid"/>
            <a:round/>
            <a:headEnd type="none" w="med" len="med"/>
            <a:tailEnd type="triangle" w="med" len="med"/>
          </a:ln>
        </p:spPr>
      </p:cxnSp>
      <p:cxnSp>
        <p:nvCxnSpPr>
          <p:cNvPr id="38" name="Google Shape;127;p21">
            <a:extLst>
              <a:ext uri="{FF2B5EF4-FFF2-40B4-BE49-F238E27FC236}">
                <a16:creationId xmlns:a16="http://schemas.microsoft.com/office/drawing/2014/main" id="{D7B03D98-CD95-C648-9C32-52CFAFA16226}"/>
              </a:ext>
            </a:extLst>
          </p:cNvPr>
          <p:cNvCxnSpPr>
            <a:cxnSpLocks/>
          </p:cNvCxnSpPr>
          <p:nvPr/>
        </p:nvCxnSpPr>
        <p:spPr>
          <a:xfrm>
            <a:off x="5711300" y="4657152"/>
            <a:ext cx="883164" cy="0"/>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125;p21">
                <a:extLst>
                  <a:ext uri="{FF2B5EF4-FFF2-40B4-BE49-F238E27FC236}">
                    <a16:creationId xmlns:a16="http://schemas.microsoft.com/office/drawing/2014/main" id="{2501B1BD-19AF-084B-B46E-4F6206A00CDF}"/>
                  </a:ext>
                </a:extLst>
              </p:cNvPr>
              <p:cNvSpPr txBox="1"/>
              <p:nvPr/>
            </p:nvSpPr>
            <p:spPr>
              <a:xfrm>
                <a:off x="9496787" y="2866911"/>
                <a:ext cx="2550844" cy="842268"/>
              </a:xfrm>
              <a:prstGeom prst="rect">
                <a:avLst/>
              </a:prstGeom>
              <a:noFill/>
              <a:ln>
                <a:noFill/>
              </a:ln>
            </p:spPr>
            <p:txBody>
              <a:bodyPr spcFirstLastPara="1" wrap="square" lIns="121900" tIns="121900" rIns="121900" bIns="121900" anchor="t" anchorCtr="0">
                <a:noAutofit/>
              </a:bodyPr>
              <a:lstStyle/>
              <a:p>
                <a:pPr algn="ctr"/>
                <a14:m>
                  <m:oMath xmlns:m="http://schemas.openxmlformats.org/officeDocument/2006/math">
                    <m:r>
                      <a:rPr lang="en" sz="30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Avenir Book" panose="02000503020000020003" pitchFamily="2" charset="0"/>
                    <a:cs typeface="Arial" panose="020B0604020202020204" pitchFamily="34" charset="0"/>
                  </a:rPr>
                  <a:t>= average</a:t>
                </a:r>
              </a:p>
              <a:p>
                <a:pPr algn="ctr"/>
                <a:r>
                  <a:rPr lang="en-US" sz="2000" dirty="0">
                    <a:latin typeface="Avenir Book" panose="02000503020000020003" pitchFamily="2" charset="0"/>
                    <a:cs typeface="Arial" panose="020B0604020202020204" pitchFamily="34" charset="0"/>
                  </a:rPr>
                  <a:t>Effect of smoking </a:t>
                </a:r>
              </a:p>
            </p:txBody>
          </p:sp>
        </mc:Choice>
        <mc:Fallback xmlns="">
          <p:sp>
            <p:nvSpPr>
              <p:cNvPr id="39" name="Google Shape;125;p21">
                <a:extLst>
                  <a:ext uri="{FF2B5EF4-FFF2-40B4-BE49-F238E27FC236}">
                    <a16:creationId xmlns:a16="http://schemas.microsoft.com/office/drawing/2014/main" id="{2501B1BD-19AF-084B-B46E-4F6206A00CDF}"/>
                  </a:ext>
                </a:extLst>
              </p:cNvPr>
              <p:cNvSpPr txBox="1">
                <a:spLocks noRot="1" noChangeAspect="1" noMove="1" noResize="1" noEditPoints="1" noAdjustHandles="1" noChangeArrowheads="1" noChangeShapeType="1" noTextEdit="1"/>
              </p:cNvSpPr>
              <p:nvPr/>
            </p:nvSpPr>
            <p:spPr>
              <a:xfrm>
                <a:off x="9496787" y="2866911"/>
                <a:ext cx="2550844" cy="842268"/>
              </a:xfrm>
              <a:prstGeom prst="rect">
                <a:avLst/>
              </a:prstGeom>
              <a:blipFill>
                <a:blip r:embed="rId4"/>
                <a:stretch>
                  <a:fillRect b="-22388"/>
                </a:stretch>
              </a:blipFill>
              <a:ln>
                <a:noFill/>
              </a:ln>
            </p:spPr>
            <p:txBody>
              <a:bodyPr/>
              <a:lstStyle/>
              <a:p>
                <a:r>
                  <a:rPr lang="en-US">
                    <a:noFill/>
                  </a:rPr>
                  <a:t> </a:t>
                </a:r>
              </a:p>
            </p:txBody>
          </p:sp>
        </mc:Fallback>
      </mc:AlternateContent>
      <p:sp>
        <p:nvSpPr>
          <p:cNvPr id="30" name="Google Shape;83;p18">
            <a:extLst>
              <a:ext uri="{FF2B5EF4-FFF2-40B4-BE49-F238E27FC236}">
                <a16:creationId xmlns:a16="http://schemas.microsoft.com/office/drawing/2014/main" id="{82829EE1-1D15-5036-FC21-5247966C0559}"/>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233425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t>
            </a:r>
            <a:r>
              <a:rPr lang="en-US" sz="3800" dirty="0">
                <a:solidFill>
                  <a:schemeClr val="tx1">
                    <a:lumMod val="65000"/>
                    <a:lumOff val="35000"/>
                  </a:schemeClr>
                </a:solidFill>
                <a:latin typeface="Avenir Book" panose="02000503020000020003" pitchFamily="2" charset="0"/>
                <a:cs typeface="Arial" panose="020B0604020202020204" pitchFamily="34" charset="0"/>
              </a:rPr>
              <a:t>ATE</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ATT</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untreated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ATU</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segment X or Y</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Treatment effect for an individual</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And much more…</a:t>
            </a:r>
          </a:p>
          <a:p>
            <a:pPr>
              <a:lnSpc>
                <a:spcPct val="100000"/>
              </a:lnSpc>
              <a:spcBef>
                <a:spcPts val="1200"/>
              </a:spcBef>
            </a:pP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Causal inference metrics</a:t>
            </a:r>
          </a:p>
        </p:txBody>
      </p:sp>
    </p:spTree>
    <p:extLst>
      <p:ext uri="{BB962C8B-B14F-4D97-AF65-F5344CB8AC3E}">
        <p14:creationId xmlns:p14="http://schemas.microsoft.com/office/powerpoint/2010/main" val="1789209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Propensity score matching</a:t>
            </a:r>
          </a:p>
          <a:p>
            <a:pPr algn="ctr"/>
            <a:r>
              <a:rPr lang="en-US" sz="3800" dirty="0">
                <a:solidFill>
                  <a:schemeClr val="accent1">
                    <a:lumMod val="75000"/>
                  </a:schemeClr>
                </a:solidFill>
                <a:latin typeface="Avenir Book" panose="02000503020000020003" pitchFamily="2" charset="0"/>
              </a:rPr>
              <a:t>(PS)</a:t>
            </a:r>
          </a:p>
        </p:txBody>
      </p:sp>
    </p:spTree>
    <p:extLst>
      <p:ext uri="{BB962C8B-B14F-4D97-AF65-F5344CB8AC3E}">
        <p14:creationId xmlns:p14="http://schemas.microsoft.com/office/powerpoint/2010/main" val="1106178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72262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For all participants, calculate probability of them receiving treatment, based on covariate data (a propensity score)</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04405" y="2405601"/>
          <a:ext cx="9745872" cy="27432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6381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spTree>
    <p:extLst>
      <p:ext uri="{BB962C8B-B14F-4D97-AF65-F5344CB8AC3E}">
        <p14:creationId xmlns:p14="http://schemas.microsoft.com/office/powerpoint/2010/main" val="2622207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Take sub-sample of treated participants and match to sub-sample of control participants, based on similar </a:t>
            </a:r>
            <a:r>
              <a:rPr lang="en-US" sz="3200" dirty="0" err="1">
                <a:solidFill>
                  <a:schemeClr val="accent1">
                    <a:lumMod val="75000"/>
                  </a:schemeClr>
                </a:solidFill>
                <a:latin typeface="Avenir Book" panose="02000503020000020003" pitchFamily="2" charset="0"/>
              </a:rPr>
              <a:t>ps</a:t>
            </a:r>
            <a:r>
              <a:rPr lang="en-US" sz="3200" dirty="0">
                <a:solidFill>
                  <a:schemeClr val="accent1">
                    <a:lumMod val="75000"/>
                  </a:schemeClr>
                </a:solidFill>
                <a:latin typeface="Avenir Book" panose="02000503020000020003" pitchFamily="2" charset="0"/>
              </a:rPr>
              <a:t> values</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73975" y="1977880"/>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bl>
          </a:graphicData>
        </a:graphic>
      </p:graphicFrame>
      <p:graphicFrame>
        <p:nvGraphicFramePr>
          <p:cNvPr id="7" name="Table 2">
            <a:extLst>
              <a:ext uri="{FF2B5EF4-FFF2-40B4-BE49-F238E27FC236}">
                <a16:creationId xmlns:a16="http://schemas.microsoft.com/office/drawing/2014/main" id="{F03243A5-70B8-6E47-A589-4ACECD3B54FB}"/>
              </a:ext>
            </a:extLst>
          </p:cNvPr>
          <p:cNvGraphicFramePr>
            <a:graphicFrameLocks noGrp="1"/>
          </p:cNvGraphicFramePr>
          <p:nvPr/>
        </p:nvGraphicFramePr>
        <p:xfrm>
          <a:off x="1073975" y="3939542"/>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p:spTree>
    <p:extLst>
      <p:ext uri="{BB962C8B-B14F-4D97-AF65-F5344CB8AC3E}">
        <p14:creationId xmlns:p14="http://schemas.microsoft.com/office/powerpoint/2010/main" val="1961318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Calculate treatment effect on these two sub-samples using standard approaches</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13735" y="1749618"/>
          <a:ext cx="9745872" cy="22860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2C3D85-A3BD-2347-BDEC-5CFE06B9759D}"/>
                  </a:ext>
                </a:extLst>
              </p:cNvPr>
              <p:cNvSpPr txBox="1"/>
              <p:nvPr/>
            </p:nvSpPr>
            <p:spPr>
              <a:xfrm>
                <a:off x="2581277" y="4995198"/>
                <a:ext cx="8278330" cy="714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𝑡𝑟𝑒𝑎𝑡𝑒𝑑</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𝑢𝑛𝑡𝑟𝑒𝑎𝑡𝑒𝑑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20+15</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10+10</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=7.5</m:t>
                      </m:r>
                    </m:oMath>
                  </m:oMathPara>
                </a14:m>
                <a:endParaRPr lang="en-US" sz="2400" dirty="0"/>
              </a:p>
            </p:txBody>
          </p:sp>
        </mc:Choice>
        <mc:Fallback xmlns="">
          <p:sp>
            <p:nvSpPr>
              <p:cNvPr id="3" name="TextBox 2">
                <a:extLst>
                  <a:ext uri="{FF2B5EF4-FFF2-40B4-BE49-F238E27FC236}">
                    <a16:creationId xmlns:a16="http://schemas.microsoft.com/office/drawing/2014/main" id="{D02C3D85-A3BD-2347-BDEC-5CFE06B9759D}"/>
                  </a:ext>
                </a:extLst>
              </p:cNvPr>
              <p:cNvSpPr txBox="1">
                <a:spLocks noRot="1" noChangeAspect="1" noMove="1" noResize="1" noEditPoints="1" noAdjustHandles="1" noChangeArrowheads="1" noChangeShapeType="1" noTextEdit="1"/>
              </p:cNvSpPr>
              <p:nvPr/>
            </p:nvSpPr>
            <p:spPr>
              <a:xfrm>
                <a:off x="2581277" y="4995198"/>
                <a:ext cx="8278330" cy="714363"/>
              </a:xfrm>
              <a:prstGeom prst="rect">
                <a:avLst/>
              </a:prstGeom>
              <a:blipFill>
                <a:blip r:embed="rId3"/>
                <a:stretch>
                  <a:fillRect b="-14035"/>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86E30FD8-205F-DC3C-8E3E-7566F61B8B53}"/>
              </a:ext>
            </a:extLst>
          </p:cNvPr>
          <p:cNvSpPr txBox="1">
            <a:spLocks/>
          </p:cNvSpPr>
          <p:nvPr/>
        </p:nvSpPr>
        <p:spPr>
          <a:xfrm>
            <a:off x="673098" y="4755224"/>
            <a:ext cx="2464352" cy="1373214"/>
          </a:xfrm>
          <a:prstGeom prst="rect">
            <a:avLst/>
          </a:prstGeom>
        </p:spPr>
        <p:txBody>
          <a:bodyPr spcFirstLastPara="1" vert="horz" wrap="square" lIns="91425" tIns="91425" rIns="91425" bIns="91425" rtlCol="0" anchor="t" anchorCtr="0">
            <a:normAutofit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dirty="0">
                <a:latin typeface="Cambria Math" panose="02040503050406030204" pitchFamily="18" charset="0"/>
                <a:ea typeface="Cambria Math" panose="02040503050406030204" pitchFamily="18" charset="0"/>
              </a:rPr>
              <a:t>Average treatment effect among matched</a:t>
            </a:r>
          </a:p>
          <a:p>
            <a:r>
              <a:rPr lang="en-US" sz="2400" dirty="0">
                <a:latin typeface="Cambria Math" panose="02040503050406030204" pitchFamily="18" charset="0"/>
                <a:ea typeface="Cambria Math" panose="02040503050406030204" pitchFamily="18" charset="0"/>
              </a:rPr>
              <a:t>participants </a:t>
            </a:r>
          </a:p>
        </p:txBody>
      </p:sp>
    </p:spTree>
    <p:extLst>
      <p:ext uri="{BB962C8B-B14F-4D97-AF65-F5344CB8AC3E}">
        <p14:creationId xmlns:p14="http://schemas.microsoft.com/office/powerpoint/2010/main" val="213506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#2:</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2_student_PSM.ipynb</a:t>
            </a:r>
          </a:p>
        </p:txBody>
      </p:sp>
    </p:spTree>
    <p:extLst>
      <p:ext uri="{BB962C8B-B14F-4D97-AF65-F5344CB8AC3E}">
        <p14:creationId xmlns:p14="http://schemas.microsoft.com/office/powerpoint/2010/main" val="2214833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357807" y="3058284"/>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Causal dose-response curve estimation</a:t>
            </a:r>
          </a:p>
          <a:p>
            <a:pPr algn="ctr"/>
            <a:r>
              <a:rPr lang="en-US" sz="3800" dirty="0">
                <a:solidFill>
                  <a:schemeClr val="accent1">
                    <a:lumMod val="75000"/>
                  </a:schemeClr>
                </a:solidFill>
                <a:latin typeface="Avenir Book" panose="02000503020000020003" pitchFamily="2" charset="0"/>
              </a:rPr>
              <a:t>(AKA estimating the causal curve)</a:t>
            </a:r>
          </a:p>
        </p:txBody>
      </p:sp>
    </p:spTree>
    <p:extLst>
      <p:ext uri="{BB962C8B-B14F-4D97-AF65-F5344CB8AC3E}">
        <p14:creationId xmlns:p14="http://schemas.microsoft.com/office/powerpoint/2010/main" val="3467281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17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3D3C874-B7A1-0040-9A50-278A2D5EEA1A}"/>
              </a:ext>
            </a:extLst>
          </p:cNvPr>
          <p:cNvCxnSpPr>
            <a:cxnSpLocks/>
          </p:cNvCxnSpPr>
          <p:nvPr/>
        </p:nvCxnSpPr>
        <p:spPr>
          <a:xfrm>
            <a:off x="2343150" y="1663642"/>
            <a:ext cx="8872538" cy="357987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45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2F007B3C-51C6-7D45-BF28-4BC15F91C106}"/>
              </a:ext>
            </a:extLst>
          </p:cNvPr>
          <p:cNvSpPr/>
          <p:nvPr/>
        </p:nvSpPr>
        <p:spPr>
          <a:xfrm>
            <a:off x="3371854" y="1214434"/>
            <a:ext cx="7629525" cy="3800504"/>
          </a:xfrm>
          <a:custGeom>
            <a:avLst/>
            <a:gdLst>
              <a:gd name="connsiteX0" fmla="*/ 0 w 7629525"/>
              <a:gd name="connsiteY0" fmla="*/ 0 h 3800504"/>
              <a:gd name="connsiteX1" fmla="*/ 57150 w 7629525"/>
              <a:gd name="connsiteY1" fmla="*/ 100012 h 3800504"/>
              <a:gd name="connsiteX2" fmla="*/ 114300 w 7629525"/>
              <a:gd name="connsiteY2" fmla="*/ 185737 h 3800504"/>
              <a:gd name="connsiteX3" fmla="*/ 142875 w 7629525"/>
              <a:gd name="connsiteY3" fmla="*/ 228600 h 3800504"/>
              <a:gd name="connsiteX4" fmla="*/ 200025 w 7629525"/>
              <a:gd name="connsiteY4" fmla="*/ 314325 h 3800504"/>
              <a:gd name="connsiteX5" fmla="*/ 271463 w 7629525"/>
              <a:gd name="connsiteY5" fmla="*/ 442912 h 3800504"/>
              <a:gd name="connsiteX6" fmla="*/ 342900 w 7629525"/>
              <a:gd name="connsiteY6" fmla="*/ 542925 h 3800504"/>
              <a:gd name="connsiteX7" fmla="*/ 385763 w 7629525"/>
              <a:gd name="connsiteY7" fmla="*/ 585787 h 3800504"/>
              <a:gd name="connsiteX8" fmla="*/ 414338 w 7629525"/>
              <a:gd name="connsiteY8" fmla="*/ 642937 h 3800504"/>
              <a:gd name="connsiteX9" fmla="*/ 457200 w 7629525"/>
              <a:gd name="connsiteY9" fmla="*/ 671512 h 3800504"/>
              <a:gd name="connsiteX10" fmla="*/ 485775 w 7629525"/>
              <a:gd name="connsiteY10" fmla="*/ 714375 h 3800504"/>
              <a:gd name="connsiteX11" fmla="*/ 528638 w 7629525"/>
              <a:gd name="connsiteY11" fmla="*/ 757237 h 3800504"/>
              <a:gd name="connsiteX12" fmla="*/ 557213 w 7629525"/>
              <a:gd name="connsiteY12" fmla="*/ 800100 h 3800504"/>
              <a:gd name="connsiteX13" fmla="*/ 600075 w 7629525"/>
              <a:gd name="connsiteY13" fmla="*/ 842962 h 3800504"/>
              <a:gd name="connsiteX14" fmla="*/ 628650 w 7629525"/>
              <a:gd name="connsiteY14" fmla="*/ 885825 h 3800504"/>
              <a:gd name="connsiteX15" fmla="*/ 671513 w 7629525"/>
              <a:gd name="connsiteY15" fmla="*/ 914400 h 3800504"/>
              <a:gd name="connsiteX16" fmla="*/ 742950 w 7629525"/>
              <a:gd name="connsiteY16" fmla="*/ 1000125 h 3800504"/>
              <a:gd name="connsiteX17" fmla="*/ 828675 w 7629525"/>
              <a:gd name="connsiteY17" fmla="*/ 1071562 h 3800504"/>
              <a:gd name="connsiteX18" fmla="*/ 885825 w 7629525"/>
              <a:gd name="connsiteY18" fmla="*/ 1128712 h 3800504"/>
              <a:gd name="connsiteX19" fmla="*/ 942975 w 7629525"/>
              <a:gd name="connsiteY19" fmla="*/ 1171575 h 3800504"/>
              <a:gd name="connsiteX20" fmla="*/ 1028700 w 7629525"/>
              <a:gd name="connsiteY20" fmla="*/ 1257300 h 3800504"/>
              <a:gd name="connsiteX21" fmla="*/ 1143000 w 7629525"/>
              <a:gd name="connsiteY21" fmla="*/ 1343025 h 3800504"/>
              <a:gd name="connsiteX22" fmla="*/ 1185863 w 7629525"/>
              <a:gd name="connsiteY22" fmla="*/ 1385887 h 3800504"/>
              <a:gd name="connsiteX23" fmla="*/ 1271588 w 7629525"/>
              <a:gd name="connsiteY23" fmla="*/ 1443037 h 3800504"/>
              <a:gd name="connsiteX24" fmla="*/ 1314450 w 7629525"/>
              <a:gd name="connsiteY24" fmla="*/ 1485900 h 3800504"/>
              <a:gd name="connsiteX25" fmla="*/ 1371600 w 7629525"/>
              <a:gd name="connsiteY25" fmla="*/ 1514475 h 3800504"/>
              <a:gd name="connsiteX26" fmla="*/ 1414463 w 7629525"/>
              <a:gd name="connsiteY26" fmla="*/ 1557337 h 3800504"/>
              <a:gd name="connsiteX27" fmla="*/ 1514475 w 7629525"/>
              <a:gd name="connsiteY27" fmla="*/ 1614487 h 3800504"/>
              <a:gd name="connsiteX28" fmla="*/ 1600200 w 7629525"/>
              <a:gd name="connsiteY28" fmla="*/ 1685925 h 3800504"/>
              <a:gd name="connsiteX29" fmla="*/ 1700213 w 7629525"/>
              <a:gd name="connsiteY29" fmla="*/ 1743075 h 3800504"/>
              <a:gd name="connsiteX30" fmla="*/ 1743075 w 7629525"/>
              <a:gd name="connsiteY30" fmla="*/ 1785937 h 3800504"/>
              <a:gd name="connsiteX31" fmla="*/ 1800225 w 7629525"/>
              <a:gd name="connsiteY31" fmla="*/ 1814512 h 3800504"/>
              <a:gd name="connsiteX32" fmla="*/ 1843088 w 7629525"/>
              <a:gd name="connsiteY32" fmla="*/ 1843087 h 3800504"/>
              <a:gd name="connsiteX33" fmla="*/ 1885950 w 7629525"/>
              <a:gd name="connsiteY33" fmla="*/ 1857375 h 3800504"/>
              <a:gd name="connsiteX34" fmla="*/ 1985963 w 7629525"/>
              <a:gd name="connsiteY34" fmla="*/ 1928812 h 3800504"/>
              <a:gd name="connsiteX35" fmla="*/ 2043113 w 7629525"/>
              <a:gd name="connsiteY35" fmla="*/ 1957387 h 3800504"/>
              <a:gd name="connsiteX36" fmla="*/ 2085975 w 7629525"/>
              <a:gd name="connsiteY36" fmla="*/ 1985962 h 3800504"/>
              <a:gd name="connsiteX37" fmla="*/ 2157413 w 7629525"/>
              <a:gd name="connsiteY37" fmla="*/ 2028825 h 3800504"/>
              <a:gd name="connsiteX38" fmla="*/ 2257425 w 7629525"/>
              <a:gd name="connsiteY38" fmla="*/ 2071687 h 3800504"/>
              <a:gd name="connsiteX39" fmla="*/ 2357438 w 7629525"/>
              <a:gd name="connsiteY39" fmla="*/ 2128837 h 3800504"/>
              <a:gd name="connsiteX40" fmla="*/ 2400300 w 7629525"/>
              <a:gd name="connsiteY40" fmla="*/ 2157412 h 3800504"/>
              <a:gd name="connsiteX41" fmla="*/ 2471738 w 7629525"/>
              <a:gd name="connsiteY41" fmla="*/ 2200275 h 3800504"/>
              <a:gd name="connsiteX42" fmla="*/ 2528888 w 7629525"/>
              <a:gd name="connsiteY42" fmla="*/ 2228850 h 3800504"/>
              <a:gd name="connsiteX43" fmla="*/ 2600325 w 7629525"/>
              <a:gd name="connsiteY43" fmla="*/ 2271712 h 3800504"/>
              <a:gd name="connsiteX44" fmla="*/ 2643188 w 7629525"/>
              <a:gd name="connsiteY44" fmla="*/ 2300287 h 3800504"/>
              <a:gd name="connsiteX45" fmla="*/ 2686050 w 7629525"/>
              <a:gd name="connsiteY45" fmla="*/ 2314575 h 3800504"/>
              <a:gd name="connsiteX46" fmla="*/ 2757488 w 7629525"/>
              <a:gd name="connsiteY46" fmla="*/ 2371725 h 3800504"/>
              <a:gd name="connsiteX47" fmla="*/ 2800350 w 7629525"/>
              <a:gd name="connsiteY47" fmla="*/ 2386012 h 3800504"/>
              <a:gd name="connsiteX48" fmla="*/ 2857500 w 7629525"/>
              <a:gd name="connsiteY48" fmla="*/ 2428875 h 3800504"/>
              <a:gd name="connsiteX49" fmla="*/ 2914650 w 7629525"/>
              <a:gd name="connsiteY49" fmla="*/ 2457450 h 3800504"/>
              <a:gd name="connsiteX50" fmla="*/ 3043238 w 7629525"/>
              <a:gd name="connsiteY50" fmla="*/ 2528887 h 3800504"/>
              <a:gd name="connsiteX51" fmla="*/ 3157538 w 7629525"/>
              <a:gd name="connsiteY51" fmla="*/ 2614612 h 3800504"/>
              <a:gd name="connsiteX52" fmla="*/ 3200400 w 7629525"/>
              <a:gd name="connsiteY52" fmla="*/ 2643187 h 3800504"/>
              <a:gd name="connsiteX53" fmla="*/ 3243263 w 7629525"/>
              <a:gd name="connsiteY53" fmla="*/ 2657475 h 3800504"/>
              <a:gd name="connsiteX54" fmla="*/ 3357563 w 7629525"/>
              <a:gd name="connsiteY54" fmla="*/ 2728912 h 3800504"/>
              <a:gd name="connsiteX55" fmla="*/ 3500438 w 7629525"/>
              <a:gd name="connsiteY55" fmla="*/ 2814637 h 3800504"/>
              <a:gd name="connsiteX56" fmla="*/ 3643313 w 7629525"/>
              <a:gd name="connsiteY56" fmla="*/ 2886075 h 3800504"/>
              <a:gd name="connsiteX57" fmla="*/ 3729038 w 7629525"/>
              <a:gd name="connsiteY57" fmla="*/ 2928937 h 3800504"/>
              <a:gd name="connsiteX58" fmla="*/ 3871913 w 7629525"/>
              <a:gd name="connsiteY58" fmla="*/ 3000375 h 3800504"/>
              <a:gd name="connsiteX59" fmla="*/ 3914775 w 7629525"/>
              <a:gd name="connsiteY59" fmla="*/ 3014662 h 3800504"/>
              <a:gd name="connsiteX60" fmla="*/ 4014788 w 7629525"/>
              <a:gd name="connsiteY60" fmla="*/ 3071812 h 3800504"/>
              <a:gd name="connsiteX61" fmla="*/ 4143375 w 7629525"/>
              <a:gd name="connsiteY61" fmla="*/ 3114675 h 3800504"/>
              <a:gd name="connsiteX62" fmla="*/ 4200525 w 7629525"/>
              <a:gd name="connsiteY62" fmla="*/ 3143250 h 3800504"/>
              <a:gd name="connsiteX63" fmla="*/ 4243388 w 7629525"/>
              <a:gd name="connsiteY63" fmla="*/ 3171825 h 3800504"/>
              <a:gd name="connsiteX64" fmla="*/ 4300538 w 7629525"/>
              <a:gd name="connsiteY64" fmla="*/ 3186112 h 3800504"/>
              <a:gd name="connsiteX65" fmla="*/ 4386263 w 7629525"/>
              <a:gd name="connsiteY65" fmla="*/ 3228975 h 3800504"/>
              <a:gd name="connsiteX66" fmla="*/ 4443413 w 7629525"/>
              <a:gd name="connsiteY66" fmla="*/ 3243262 h 3800504"/>
              <a:gd name="connsiteX67" fmla="*/ 4486275 w 7629525"/>
              <a:gd name="connsiteY67" fmla="*/ 3271837 h 3800504"/>
              <a:gd name="connsiteX68" fmla="*/ 4543425 w 7629525"/>
              <a:gd name="connsiteY68" fmla="*/ 3286125 h 3800504"/>
              <a:gd name="connsiteX69" fmla="*/ 4657725 w 7629525"/>
              <a:gd name="connsiteY69" fmla="*/ 3328987 h 3800504"/>
              <a:gd name="connsiteX70" fmla="*/ 4757738 w 7629525"/>
              <a:gd name="connsiteY70" fmla="*/ 3357562 h 3800504"/>
              <a:gd name="connsiteX71" fmla="*/ 4814888 w 7629525"/>
              <a:gd name="connsiteY71" fmla="*/ 3386137 h 3800504"/>
              <a:gd name="connsiteX72" fmla="*/ 4914900 w 7629525"/>
              <a:gd name="connsiteY72" fmla="*/ 3414712 h 3800504"/>
              <a:gd name="connsiteX73" fmla="*/ 4957763 w 7629525"/>
              <a:gd name="connsiteY73" fmla="*/ 3429000 h 3800504"/>
              <a:gd name="connsiteX74" fmla="*/ 5072063 w 7629525"/>
              <a:gd name="connsiteY74" fmla="*/ 3457575 h 3800504"/>
              <a:gd name="connsiteX75" fmla="*/ 5114925 w 7629525"/>
              <a:gd name="connsiteY75" fmla="*/ 3471862 h 3800504"/>
              <a:gd name="connsiteX76" fmla="*/ 5314950 w 7629525"/>
              <a:gd name="connsiteY76" fmla="*/ 3529012 h 3800504"/>
              <a:gd name="connsiteX77" fmla="*/ 5472113 w 7629525"/>
              <a:gd name="connsiteY77" fmla="*/ 3571875 h 3800504"/>
              <a:gd name="connsiteX78" fmla="*/ 5557838 w 7629525"/>
              <a:gd name="connsiteY78" fmla="*/ 3586162 h 3800504"/>
              <a:gd name="connsiteX79" fmla="*/ 5657850 w 7629525"/>
              <a:gd name="connsiteY79" fmla="*/ 3614737 h 3800504"/>
              <a:gd name="connsiteX80" fmla="*/ 5729288 w 7629525"/>
              <a:gd name="connsiteY80" fmla="*/ 3629025 h 3800504"/>
              <a:gd name="connsiteX81" fmla="*/ 5843588 w 7629525"/>
              <a:gd name="connsiteY81" fmla="*/ 3657600 h 3800504"/>
              <a:gd name="connsiteX82" fmla="*/ 5915025 w 7629525"/>
              <a:gd name="connsiteY82" fmla="*/ 3671887 h 3800504"/>
              <a:gd name="connsiteX83" fmla="*/ 5957888 w 7629525"/>
              <a:gd name="connsiteY83" fmla="*/ 3686175 h 3800504"/>
              <a:gd name="connsiteX84" fmla="*/ 6043613 w 7629525"/>
              <a:gd name="connsiteY84" fmla="*/ 3700462 h 3800504"/>
              <a:gd name="connsiteX85" fmla="*/ 6457950 w 7629525"/>
              <a:gd name="connsiteY85" fmla="*/ 3743325 h 3800504"/>
              <a:gd name="connsiteX86" fmla="*/ 6858000 w 7629525"/>
              <a:gd name="connsiteY86" fmla="*/ 3786187 h 3800504"/>
              <a:gd name="connsiteX87" fmla="*/ 7629525 w 7629525"/>
              <a:gd name="connsiteY87" fmla="*/ 3800475 h 38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29525" h="3800504">
                <a:moveTo>
                  <a:pt x="0" y="0"/>
                </a:moveTo>
                <a:cubicBezTo>
                  <a:pt x="19050" y="33337"/>
                  <a:pt x="37027" y="67311"/>
                  <a:pt x="57150" y="100012"/>
                </a:cubicBezTo>
                <a:cubicBezTo>
                  <a:pt x="75149" y="129260"/>
                  <a:pt x="95250" y="157162"/>
                  <a:pt x="114300" y="185737"/>
                </a:cubicBezTo>
                <a:lnTo>
                  <a:pt x="142875" y="228600"/>
                </a:lnTo>
                <a:lnTo>
                  <a:pt x="200025" y="314325"/>
                </a:lnTo>
                <a:cubicBezTo>
                  <a:pt x="225174" y="389768"/>
                  <a:pt x="205959" y="344655"/>
                  <a:pt x="271463" y="442912"/>
                </a:cubicBezTo>
                <a:cubicBezTo>
                  <a:pt x="294077" y="476833"/>
                  <a:pt x="316318" y="511913"/>
                  <a:pt x="342900" y="542925"/>
                </a:cubicBezTo>
                <a:cubicBezTo>
                  <a:pt x="356050" y="558266"/>
                  <a:pt x="371475" y="571500"/>
                  <a:pt x="385763" y="585787"/>
                </a:cubicBezTo>
                <a:cubicBezTo>
                  <a:pt x="395288" y="604837"/>
                  <a:pt x="400703" y="626575"/>
                  <a:pt x="414338" y="642937"/>
                </a:cubicBezTo>
                <a:cubicBezTo>
                  <a:pt x="425331" y="656128"/>
                  <a:pt x="445058" y="659370"/>
                  <a:pt x="457200" y="671512"/>
                </a:cubicBezTo>
                <a:cubicBezTo>
                  <a:pt x="469342" y="683654"/>
                  <a:pt x="474782" y="701183"/>
                  <a:pt x="485775" y="714375"/>
                </a:cubicBezTo>
                <a:cubicBezTo>
                  <a:pt x="498710" y="729897"/>
                  <a:pt x="515703" y="741715"/>
                  <a:pt x="528638" y="757237"/>
                </a:cubicBezTo>
                <a:cubicBezTo>
                  <a:pt x="539631" y="770429"/>
                  <a:pt x="546220" y="786908"/>
                  <a:pt x="557213" y="800100"/>
                </a:cubicBezTo>
                <a:cubicBezTo>
                  <a:pt x="570148" y="815622"/>
                  <a:pt x="587140" y="827440"/>
                  <a:pt x="600075" y="842962"/>
                </a:cubicBezTo>
                <a:cubicBezTo>
                  <a:pt x="611068" y="856154"/>
                  <a:pt x="616508" y="873683"/>
                  <a:pt x="628650" y="885825"/>
                </a:cubicBezTo>
                <a:cubicBezTo>
                  <a:pt x="640792" y="897967"/>
                  <a:pt x="658321" y="903407"/>
                  <a:pt x="671513" y="914400"/>
                </a:cubicBezTo>
                <a:cubicBezTo>
                  <a:pt x="739818" y="971320"/>
                  <a:pt x="691863" y="938822"/>
                  <a:pt x="742950" y="1000125"/>
                </a:cubicBezTo>
                <a:cubicBezTo>
                  <a:pt x="804876" y="1074436"/>
                  <a:pt x="763119" y="1015371"/>
                  <a:pt x="828675" y="1071562"/>
                </a:cubicBezTo>
                <a:cubicBezTo>
                  <a:pt x="849130" y="1089095"/>
                  <a:pt x="865550" y="1110971"/>
                  <a:pt x="885825" y="1128712"/>
                </a:cubicBezTo>
                <a:cubicBezTo>
                  <a:pt x="903746" y="1144393"/>
                  <a:pt x="925275" y="1155645"/>
                  <a:pt x="942975" y="1171575"/>
                </a:cubicBezTo>
                <a:cubicBezTo>
                  <a:pt x="973012" y="1198609"/>
                  <a:pt x="996371" y="1233053"/>
                  <a:pt x="1028700" y="1257300"/>
                </a:cubicBezTo>
                <a:cubicBezTo>
                  <a:pt x="1066800" y="1285875"/>
                  <a:pt x="1109324" y="1309349"/>
                  <a:pt x="1143000" y="1343025"/>
                </a:cubicBezTo>
                <a:cubicBezTo>
                  <a:pt x="1157288" y="1357312"/>
                  <a:pt x="1169914" y="1373482"/>
                  <a:pt x="1185863" y="1385887"/>
                </a:cubicBezTo>
                <a:cubicBezTo>
                  <a:pt x="1212972" y="1406971"/>
                  <a:pt x="1247304" y="1418753"/>
                  <a:pt x="1271588" y="1443037"/>
                </a:cubicBezTo>
                <a:cubicBezTo>
                  <a:pt x="1285875" y="1457325"/>
                  <a:pt x="1298008" y="1474156"/>
                  <a:pt x="1314450" y="1485900"/>
                </a:cubicBezTo>
                <a:cubicBezTo>
                  <a:pt x="1331781" y="1498280"/>
                  <a:pt x="1354269" y="1502096"/>
                  <a:pt x="1371600" y="1514475"/>
                </a:cubicBezTo>
                <a:cubicBezTo>
                  <a:pt x="1388042" y="1526219"/>
                  <a:pt x="1398021" y="1545593"/>
                  <a:pt x="1414463" y="1557337"/>
                </a:cubicBezTo>
                <a:cubicBezTo>
                  <a:pt x="1512277" y="1627203"/>
                  <a:pt x="1433490" y="1546999"/>
                  <a:pt x="1514475" y="1614487"/>
                </a:cubicBezTo>
                <a:cubicBezTo>
                  <a:pt x="1578946" y="1668213"/>
                  <a:pt x="1532481" y="1647228"/>
                  <a:pt x="1600200" y="1685925"/>
                </a:cubicBezTo>
                <a:cubicBezTo>
                  <a:pt x="1644663" y="1711333"/>
                  <a:pt x="1662239" y="1711431"/>
                  <a:pt x="1700213" y="1743075"/>
                </a:cubicBezTo>
                <a:cubicBezTo>
                  <a:pt x="1715735" y="1756010"/>
                  <a:pt x="1726633" y="1774193"/>
                  <a:pt x="1743075" y="1785937"/>
                </a:cubicBezTo>
                <a:cubicBezTo>
                  <a:pt x="1760406" y="1798317"/>
                  <a:pt x="1781733" y="1803945"/>
                  <a:pt x="1800225" y="1814512"/>
                </a:cubicBezTo>
                <a:cubicBezTo>
                  <a:pt x="1815134" y="1823031"/>
                  <a:pt x="1827729" y="1835408"/>
                  <a:pt x="1843088" y="1843087"/>
                </a:cubicBezTo>
                <a:cubicBezTo>
                  <a:pt x="1856558" y="1849822"/>
                  <a:pt x="1872480" y="1850640"/>
                  <a:pt x="1885950" y="1857375"/>
                </a:cubicBezTo>
                <a:cubicBezTo>
                  <a:pt x="1916179" y="1872489"/>
                  <a:pt x="1960072" y="1912630"/>
                  <a:pt x="1985963" y="1928812"/>
                </a:cubicBezTo>
                <a:cubicBezTo>
                  <a:pt x="2004024" y="1940100"/>
                  <a:pt x="2024621" y="1946820"/>
                  <a:pt x="2043113" y="1957387"/>
                </a:cubicBezTo>
                <a:cubicBezTo>
                  <a:pt x="2058022" y="1965906"/>
                  <a:pt x="2071414" y="1976861"/>
                  <a:pt x="2085975" y="1985962"/>
                </a:cubicBezTo>
                <a:cubicBezTo>
                  <a:pt x="2109524" y="2000680"/>
                  <a:pt x="2133138" y="2015339"/>
                  <a:pt x="2157413" y="2028825"/>
                </a:cubicBezTo>
                <a:cubicBezTo>
                  <a:pt x="2210378" y="2058250"/>
                  <a:pt x="2206841" y="2054826"/>
                  <a:pt x="2257425" y="2071687"/>
                </a:cubicBezTo>
                <a:cubicBezTo>
                  <a:pt x="2361860" y="2141310"/>
                  <a:pt x="2230539" y="2056323"/>
                  <a:pt x="2357438" y="2128837"/>
                </a:cubicBezTo>
                <a:cubicBezTo>
                  <a:pt x="2372347" y="2137356"/>
                  <a:pt x="2385739" y="2148311"/>
                  <a:pt x="2400300" y="2157412"/>
                </a:cubicBezTo>
                <a:cubicBezTo>
                  <a:pt x="2423849" y="2172130"/>
                  <a:pt x="2447463" y="2186789"/>
                  <a:pt x="2471738" y="2200275"/>
                </a:cubicBezTo>
                <a:cubicBezTo>
                  <a:pt x="2490356" y="2210619"/>
                  <a:pt x="2510270" y="2218507"/>
                  <a:pt x="2528888" y="2228850"/>
                </a:cubicBezTo>
                <a:cubicBezTo>
                  <a:pt x="2553163" y="2242336"/>
                  <a:pt x="2576776" y="2256994"/>
                  <a:pt x="2600325" y="2271712"/>
                </a:cubicBezTo>
                <a:cubicBezTo>
                  <a:pt x="2614886" y="2280813"/>
                  <a:pt x="2627829" y="2292608"/>
                  <a:pt x="2643188" y="2300287"/>
                </a:cubicBezTo>
                <a:cubicBezTo>
                  <a:pt x="2656658" y="2307022"/>
                  <a:pt x="2671763" y="2309812"/>
                  <a:pt x="2686050" y="2314575"/>
                </a:cubicBezTo>
                <a:cubicBezTo>
                  <a:pt x="2709863" y="2333625"/>
                  <a:pt x="2731628" y="2355563"/>
                  <a:pt x="2757488" y="2371725"/>
                </a:cubicBezTo>
                <a:cubicBezTo>
                  <a:pt x="2770259" y="2379707"/>
                  <a:pt x="2787274" y="2378540"/>
                  <a:pt x="2800350" y="2386012"/>
                </a:cubicBezTo>
                <a:cubicBezTo>
                  <a:pt x="2821025" y="2397826"/>
                  <a:pt x="2837307" y="2416254"/>
                  <a:pt x="2857500" y="2428875"/>
                </a:cubicBezTo>
                <a:cubicBezTo>
                  <a:pt x="2875561" y="2440163"/>
                  <a:pt x="2896387" y="2446492"/>
                  <a:pt x="2914650" y="2457450"/>
                </a:cubicBezTo>
                <a:cubicBezTo>
                  <a:pt x="3037469" y="2531141"/>
                  <a:pt x="2957023" y="2500150"/>
                  <a:pt x="3043238" y="2528887"/>
                </a:cubicBezTo>
                <a:cubicBezTo>
                  <a:pt x="3081338" y="2557462"/>
                  <a:pt x="3117912" y="2588194"/>
                  <a:pt x="3157538" y="2614612"/>
                </a:cubicBezTo>
                <a:cubicBezTo>
                  <a:pt x="3171825" y="2624137"/>
                  <a:pt x="3185042" y="2635508"/>
                  <a:pt x="3200400" y="2643187"/>
                </a:cubicBezTo>
                <a:cubicBezTo>
                  <a:pt x="3213871" y="2649922"/>
                  <a:pt x="3228975" y="2652712"/>
                  <a:pt x="3243263" y="2657475"/>
                </a:cubicBezTo>
                <a:cubicBezTo>
                  <a:pt x="3352537" y="2739429"/>
                  <a:pt x="3247734" y="2666152"/>
                  <a:pt x="3357563" y="2728912"/>
                </a:cubicBezTo>
                <a:cubicBezTo>
                  <a:pt x="3405785" y="2756467"/>
                  <a:pt x="3452813" y="2786062"/>
                  <a:pt x="3500438" y="2814637"/>
                </a:cubicBezTo>
                <a:cubicBezTo>
                  <a:pt x="3699142" y="2933860"/>
                  <a:pt x="3448864" y="2788851"/>
                  <a:pt x="3643313" y="2886075"/>
                </a:cubicBezTo>
                <a:cubicBezTo>
                  <a:pt x="3754096" y="2941467"/>
                  <a:pt x="3621303" y="2893027"/>
                  <a:pt x="3729038" y="2928937"/>
                </a:cubicBezTo>
                <a:cubicBezTo>
                  <a:pt x="3810284" y="2989872"/>
                  <a:pt x="3763598" y="2964270"/>
                  <a:pt x="3871913" y="3000375"/>
                </a:cubicBezTo>
                <a:lnTo>
                  <a:pt x="3914775" y="3014662"/>
                </a:lnTo>
                <a:cubicBezTo>
                  <a:pt x="3951444" y="3039108"/>
                  <a:pt x="3971942" y="3055333"/>
                  <a:pt x="4014788" y="3071812"/>
                </a:cubicBezTo>
                <a:cubicBezTo>
                  <a:pt x="4056957" y="3088031"/>
                  <a:pt x="4102964" y="3094469"/>
                  <a:pt x="4143375" y="3114675"/>
                </a:cubicBezTo>
                <a:cubicBezTo>
                  <a:pt x="4162425" y="3124200"/>
                  <a:pt x="4182033" y="3132683"/>
                  <a:pt x="4200525" y="3143250"/>
                </a:cubicBezTo>
                <a:cubicBezTo>
                  <a:pt x="4215434" y="3151769"/>
                  <a:pt x="4227605" y="3165061"/>
                  <a:pt x="4243388" y="3171825"/>
                </a:cubicBezTo>
                <a:cubicBezTo>
                  <a:pt x="4261437" y="3179560"/>
                  <a:pt x="4281488" y="3181350"/>
                  <a:pt x="4300538" y="3186112"/>
                </a:cubicBezTo>
                <a:cubicBezTo>
                  <a:pt x="4329113" y="3200400"/>
                  <a:pt x="4356600" y="3217110"/>
                  <a:pt x="4386263" y="3228975"/>
                </a:cubicBezTo>
                <a:cubicBezTo>
                  <a:pt x="4404495" y="3236268"/>
                  <a:pt x="4425364" y="3235527"/>
                  <a:pt x="4443413" y="3243262"/>
                </a:cubicBezTo>
                <a:cubicBezTo>
                  <a:pt x="4459196" y="3250026"/>
                  <a:pt x="4470492" y="3265073"/>
                  <a:pt x="4486275" y="3271837"/>
                </a:cubicBezTo>
                <a:cubicBezTo>
                  <a:pt x="4504324" y="3279572"/>
                  <a:pt x="4524796" y="3279915"/>
                  <a:pt x="4543425" y="3286125"/>
                </a:cubicBezTo>
                <a:cubicBezTo>
                  <a:pt x="4582028" y="3298993"/>
                  <a:pt x="4619484" y="3315081"/>
                  <a:pt x="4657725" y="3328987"/>
                </a:cubicBezTo>
                <a:cubicBezTo>
                  <a:pt x="4702825" y="3345387"/>
                  <a:pt x="4707349" y="3344965"/>
                  <a:pt x="4757738" y="3357562"/>
                </a:cubicBezTo>
                <a:cubicBezTo>
                  <a:pt x="4776788" y="3367087"/>
                  <a:pt x="4795312" y="3377747"/>
                  <a:pt x="4814888" y="3386137"/>
                </a:cubicBezTo>
                <a:cubicBezTo>
                  <a:pt x="4849152" y="3400822"/>
                  <a:pt x="4878638" y="3404352"/>
                  <a:pt x="4914900" y="3414712"/>
                </a:cubicBezTo>
                <a:cubicBezTo>
                  <a:pt x="4929381" y="3418849"/>
                  <a:pt x="4943233" y="3425037"/>
                  <a:pt x="4957763" y="3429000"/>
                </a:cubicBezTo>
                <a:cubicBezTo>
                  <a:pt x="4995652" y="3439333"/>
                  <a:pt x="5034806" y="3445156"/>
                  <a:pt x="5072063" y="3457575"/>
                </a:cubicBezTo>
                <a:cubicBezTo>
                  <a:pt x="5086350" y="3462337"/>
                  <a:pt x="5100477" y="3467613"/>
                  <a:pt x="5114925" y="3471862"/>
                </a:cubicBezTo>
                <a:cubicBezTo>
                  <a:pt x="5181450" y="3491428"/>
                  <a:pt x="5249166" y="3507083"/>
                  <a:pt x="5314950" y="3529012"/>
                </a:cubicBezTo>
                <a:cubicBezTo>
                  <a:pt x="5370353" y="3547480"/>
                  <a:pt x="5407657" y="3561133"/>
                  <a:pt x="5472113" y="3571875"/>
                </a:cubicBezTo>
                <a:lnTo>
                  <a:pt x="5557838" y="3586162"/>
                </a:lnTo>
                <a:cubicBezTo>
                  <a:pt x="5605575" y="3602075"/>
                  <a:pt x="5604022" y="3602775"/>
                  <a:pt x="5657850" y="3614737"/>
                </a:cubicBezTo>
                <a:cubicBezTo>
                  <a:pt x="5681556" y="3620005"/>
                  <a:pt x="5705626" y="3623564"/>
                  <a:pt x="5729288" y="3629025"/>
                </a:cubicBezTo>
                <a:cubicBezTo>
                  <a:pt x="5767555" y="3637856"/>
                  <a:pt x="5805078" y="3649898"/>
                  <a:pt x="5843588" y="3657600"/>
                </a:cubicBezTo>
                <a:cubicBezTo>
                  <a:pt x="5867400" y="3662362"/>
                  <a:pt x="5891466" y="3665997"/>
                  <a:pt x="5915025" y="3671887"/>
                </a:cubicBezTo>
                <a:cubicBezTo>
                  <a:pt x="5929636" y="3675540"/>
                  <a:pt x="5943186" y="3682908"/>
                  <a:pt x="5957888" y="3686175"/>
                </a:cubicBezTo>
                <a:cubicBezTo>
                  <a:pt x="5986167" y="3692459"/>
                  <a:pt x="6014910" y="3696548"/>
                  <a:pt x="6043613" y="3700462"/>
                </a:cubicBezTo>
                <a:cubicBezTo>
                  <a:pt x="6448991" y="3755740"/>
                  <a:pt x="6102525" y="3707783"/>
                  <a:pt x="6457950" y="3743325"/>
                </a:cubicBezTo>
                <a:cubicBezTo>
                  <a:pt x="6664783" y="3764008"/>
                  <a:pt x="6502468" y="3777722"/>
                  <a:pt x="6858000" y="3786187"/>
                </a:cubicBezTo>
                <a:cubicBezTo>
                  <a:pt x="7515209" y="3801835"/>
                  <a:pt x="7257993" y="3800475"/>
                  <a:pt x="7629525" y="3800475"/>
                </a:cubicBezTo>
              </a:path>
            </a:pathLst>
          </a:cu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025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64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95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4A29892C-8933-4948-9525-61BB67A609F1}"/>
              </a:ext>
            </a:extLst>
          </p:cNvPr>
          <p:cNvSpPr/>
          <p:nvPr/>
        </p:nvSpPr>
        <p:spPr>
          <a:xfrm>
            <a:off x="2157413" y="2185988"/>
            <a:ext cx="8586787" cy="2443162"/>
          </a:xfrm>
          <a:custGeom>
            <a:avLst/>
            <a:gdLst>
              <a:gd name="connsiteX0" fmla="*/ 0 w 8586787"/>
              <a:gd name="connsiteY0" fmla="*/ 0 h 2443162"/>
              <a:gd name="connsiteX1" fmla="*/ 200025 w 8586787"/>
              <a:gd name="connsiteY1" fmla="*/ 28575 h 2443162"/>
              <a:gd name="connsiteX2" fmla="*/ 371475 w 8586787"/>
              <a:gd name="connsiteY2" fmla="*/ 42862 h 2443162"/>
              <a:gd name="connsiteX3" fmla="*/ 742950 w 8586787"/>
              <a:gd name="connsiteY3" fmla="*/ 71437 h 2443162"/>
              <a:gd name="connsiteX4" fmla="*/ 957262 w 8586787"/>
              <a:gd name="connsiteY4" fmla="*/ 100012 h 2443162"/>
              <a:gd name="connsiteX5" fmla="*/ 1071562 w 8586787"/>
              <a:gd name="connsiteY5" fmla="*/ 114300 h 2443162"/>
              <a:gd name="connsiteX6" fmla="*/ 1143000 w 8586787"/>
              <a:gd name="connsiteY6" fmla="*/ 128587 h 2443162"/>
              <a:gd name="connsiteX7" fmla="*/ 1228725 w 8586787"/>
              <a:gd name="connsiteY7" fmla="*/ 142875 h 2443162"/>
              <a:gd name="connsiteX8" fmla="*/ 1471612 w 8586787"/>
              <a:gd name="connsiteY8" fmla="*/ 185737 h 2443162"/>
              <a:gd name="connsiteX9" fmla="*/ 1585912 w 8586787"/>
              <a:gd name="connsiteY9" fmla="*/ 214312 h 2443162"/>
              <a:gd name="connsiteX10" fmla="*/ 1628775 w 8586787"/>
              <a:gd name="connsiteY10" fmla="*/ 228600 h 2443162"/>
              <a:gd name="connsiteX11" fmla="*/ 1785937 w 8586787"/>
              <a:gd name="connsiteY11" fmla="*/ 271462 h 2443162"/>
              <a:gd name="connsiteX12" fmla="*/ 1871662 w 8586787"/>
              <a:gd name="connsiteY12" fmla="*/ 314325 h 2443162"/>
              <a:gd name="connsiteX13" fmla="*/ 1928812 w 8586787"/>
              <a:gd name="connsiteY13" fmla="*/ 342900 h 2443162"/>
              <a:gd name="connsiteX14" fmla="*/ 2000250 w 8586787"/>
              <a:gd name="connsiteY14" fmla="*/ 357187 h 2443162"/>
              <a:gd name="connsiteX15" fmla="*/ 2100262 w 8586787"/>
              <a:gd name="connsiteY15" fmla="*/ 414337 h 2443162"/>
              <a:gd name="connsiteX16" fmla="*/ 2157412 w 8586787"/>
              <a:gd name="connsiteY16" fmla="*/ 428625 h 2443162"/>
              <a:gd name="connsiteX17" fmla="*/ 2257425 w 8586787"/>
              <a:gd name="connsiteY17" fmla="*/ 485775 h 2443162"/>
              <a:gd name="connsiteX18" fmla="*/ 2300287 w 8586787"/>
              <a:gd name="connsiteY18" fmla="*/ 514350 h 2443162"/>
              <a:gd name="connsiteX19" fmla="*/ 2357437 w 8586787"/>
              <a:gd name="connsiteY19" fmla="*/ 528637 h 2443162"/>
              <a:gd name="connsiteX20" fmla="*/ 2500312 w 8586787"/>
              <a:gd name="connsiteY20" fmla="*/ 614362 h 2443162"/>
              <a:gd name="connsiteX21" fmla="*/ 2543175 w 8586787"/>
              <a:gd name="connsiteY21" fmla="*/ 642937 h 2443162"/>
              <a:gd name="connsiteX22" fmla="*/ 2657475 w 8586787"/>
              <a:gd name="connsiteY22" fmla="*/ 700087 h 2443162"/>
              <a:gd name="connsiteX23" fmla="*/ 2757487 w 8586787"/>
              <a:gd name="connsiteY23" fmla="*/ 757237 h 2443162"/>
              <a:gd name="connsiteX24" fmla="*/ 2800350 w 8586787"/>
              <a:gd name="connsiteY24" fmla="*/ 785812 h 2443162"/>
              <a:gd name="connsiteX25" fmla="*/ 2857500 w 8586787"/>
              <a:gd name="connsiteY25" fmla="*/ 814387 h 2443162"/>
              <a:gd name="connsiteX26" fmla="*/ 2986087 w 8586787"/>
              <a:gd name="connsiteY26" fmla="*/ 900112 h 2443162"/>
              <a:gd name="connsiteX27" fmla="*/ 3028950 w 8586787"/>
              <a:gd name="connsiteY27" fmla="*/ 928687 h 2443162"/>
              <a:gd name="connsiteX28" fmla="*/ 3071812 w 8586787"/>
              <a:gd name="connsiteY28" fmla="*/ 971550 h 2443162"/>
              <a:gd name="connsiteX29" fmla="*/ 3128962 w 8586787"/>
              <a:gd name="connsiteY29" fmla="*/ 1000125 h 2443162"/>
              <a:gd name="connsiteX30" fmla="*/ 3171825 w 8586787"/>
              <a:gd name="connsiteY30" fmla="*/ 1042987 h 2443162"/>
              <a:gd name="connsiteX31" fmla="*/ 3271837 w 8586787"/>
              <a:gd name="connsiteY31" fmla="*/ 1100137 h 2443162"/>
              <a:gd name="connsiteX32" fmla="*/ 3386137 w 8586787"/>
              <a:gd name="connsiteY32" fmla="*/ 1171575 h 2443162"/>
              <a:gd name="connsiteX33" fmla="*/ 3514725 w 8586787"/>
              <a:gd name="connsiteY33" fmla="*/ 1285875 h 2443162"/>
              <a:gd name="connsiteX34" fmla="*/ 3629025 w 8586787"/>
              <a:gd name="connsiteY34" fmla="*/ 1371600 h 2443162"/>
              <a:gd name="connsiteX35" fmla="*/ 3671887 w 8586787"/>
              <a:gd name="connsiteY35" fmla="*/ 1414462 h 2443162"/>
              <a:gd name="connsiteX36" fmla="*/ 3729037 w 8586787"/>
              <a:gd name="connsiteY36" fmla="*/ 1443037 h 2443162"/>
              <a:gd name="connsiteX37" fmla="*/ 3829050 w 8586787"/>
              <a:gd name="connsiteY37" fmla="*/ 1528762 h 2443162"/>
              <a:gd name="connsiteX38" fmla="*/ 3886200 w 8586787"/>
              <a:gd name="connsiteY38" fmla="*/ 1557337 h 2443162"/>
              <a:gd name="connsiteX39" fmla="*/ 4014787 w 8586787"/>
              <a:gd name="connsiteY39" fmla="*/ 1657350 h 2443162"/>
              <a:gd name="connsiteX40" fmla="*/ 4100512 w 8586787"/>
              <a:gd name="connsiteY40" fmla="*/ 1714500 h 2443162"/>
              <a:gd name="connsiteX41" fmla="*/ 4186237 w 8586787"/>
              <a:gd name="connsiteY41" fmla="*/ 1771650 h 2443162"/>
              <a:gd name="connsiteX42" fmla="*/ 4229100 w 8586787"/>
              <a:gd name="connsiteY42" fmla="*/ 1814512 h 2443162"/>
              <a:gd name="connsiteX43" fmla="*/ 4271962 w 8586787"/>
              <a:gd name="connsiteY43" fmla="*/ 1828800 h 2443162"/>
              <a:gd name="connsiteX44" fmla="*/ 4329112 w 8586787"/>
              <a:gd name="connsiteY44" fmla="*/ 1857375 h 2443162"/>
              <a:gd name="connsiteX45" fmla="*/ 4371975 w 8586787"/>
              <a:gd name="connsiteY45" fmla="*/ 1900237 h 2443162"/>
              <a:gd name="connsiteX46" fmla="*/ 4457700 w 8586787"/>
              <a:gd name="connsiteY46" fmla="*/ 1943100 h 2443162"/>
              <a:gd name="connsiteX47" fmla="*/ 4557712 w 8586787"/>
              <a:gd name="connsiteY47" fmla="*/ 2014537 h 2443162"/>
              <a:gd name="connsiteX48" fmla="*/ 4600575 w 8586787"/>
              <a:gd name="connsiteY48" fmla="*/ 2028825 h 2443162"/>
              <a:gd name="connsiteX49" fmla="*/ 4729162 w 8586787"/>
              <a:gd name="connsiteY49" fmla="*/ 2100262 h 2443162"/>
              <a:gd name="connsiteX50" fmla="*/ 4814887 w 8586787"/>
              <a:gd name="connsiteY50" fmla="*/ 2143125 h 2443162"/>
              <a:gd name="connsiteX51" fmla="*/ 4857750 w 8586787"/>
              <a:gd name="connsiteY51" fmla="*/ 2171700 h 2443162"/>
              <a:gd name="connsiteX52" fmla="*/ 4943475 w 8586787"/>
              <a:gd name="connsiteY52" fmla="*/ 2200275 h 2443162"/>
              <a:gd name="connsiteX53" fmla="*/ 4986337 w 8586787"/>
              <a:gd name="connsiteY53" fmla="*/ 2214562 h 2443162"/>
              <a:gd name="connsiteX54" fmla="*/ 5100637 w 8586787"/>
              <a:gd name="connsiteY54" fmla="*/ 2243137 h 2443162"/>
              <a:gd name="connsiteX55" fmla="*/ 5143500 w 8586787"/>
              <a:gd name="connsiteY55" fmla="*/ 2257425 h 2443162"/>
              <a:gd name="connsiteX56" fmla="*/ 5200650 w 8586787"/>
              <a:gd name="connsiteY56" fmla="*/ 2271712 h 2443162"/>
              <a:gd name="connsiteX57" fmla="*/ 5286375 w 8586787"/>
              <a:gd name="connsiteY57" fmla="*/ 2300287 h 2443162"/>
              <a:gd name="connsiteX58" fmla="*/ 5329237 w 8586787"/>
              <a:gd name="connsiteY58" fmla="*/ 2314575 h 2443162"/>
              <a:gd name="connsiteX59" fmla="*/ 5443537 w 8586787"/>
              <a:gd name="connsiteY59" fmla="*/ 2343150 h 2443162"/>
              <a:gd name="connsiteX60" fmla="*/ 5514975 w 8586787"/>
              <a:gd name="connsiteY60" fmla="*/ 2357437 h 2443162"/>
              <a:gd name="connsiteX61" fmla="*/ 5600700 w 8586787"/>
              <a:gd name="connsiteY61" fmla="*/ 2371725 h 2443162"/>
              <a:gd name="connsiteX62" fmla="*/ 5657850 w 8586787"/>
              <a:gd name="connsiteY62" fmla="*/ 2386012 h 2443162"/>
              <a:gd name="connsiteX63" fmla="*/ 5886450 w 8586787"/>
              <a:gd name="connsiteY63" fmla="*/ 2414587 h 2443162"/>
              <a:gd name="connsiteX64" fmla="*/ 5972175 w 8586787"/>
              <a:gd name="connsiteY64" fmla="*/ 2428875 h 2443162"/>
              <a:gd name="connsiteX65" fmla="*/ 6200775 w 8586787"/>
              <a:gd name="connsiteY65" fmla="*/ 2443162 h 2443162"/>
              <a:gd name="connsiteX66" fmla="*/ 6886575 w 8586787"/>
              <a:gd name="connsiteY66" fmla="*/ 2428875 h 2443162"/>
              <a:gd name="connsiteX67" fmla="*/ 7072312 w 8586787"/>
              <a:gd name="connsiteY67" fmla="*/ 2386012 h 2443162"/>
              <a:gd name="connsiteX68" fmla="*/ 7129462 w 8586787"/>
              <a:gd name="connsiteY68" fmla="*/ 2371725 h 2443162"/>
              <a:gd name="connsiteX69" fmla="*/ 7200900 w 8586787"/>
              <a:gd name="connsiteY69" fmla="*/ 2357437 h 2443162"/>
              <a:gd name="connsiteX70" fmla="*/ 7286625 w 8586787"/>
              <a:gd name="connsiteY70" fmla="*/ 2328862 h 2443162"/>
              <a:gd name="connsiteX71" fmla="*/ 7386637 w 8586787"/>
              <a:gd name="connsiteY71" fmla="*/ 2300287 h 2443162"/>
              <a:gd name="connsiteX72" fmla="*/ 7515225 w 8586787"/>
              <a:gd name="connsiteY72" fmla="*/ 2243137 h 2443162"/>
              <a:gd name="connsiteX73" fmla="*/ 7600950 w 8586787"/>
              <a:gd name="connsiteY73" fmla="*/ 2214562 h 2443162"/>
              <a:gd name="connsiteX74" fmla="*/ 7686675 w 8586787"/>
              <a:gd name="connsiteY74" fmla="*/ 2171700 h 2443162"/>
              <a:gd name="connsiteX75" fmla="*/ 7729537 w 8586787"/>
              <a:gd name="connsiteY75" fmla="*/ 2143125 h 2443162"/>
              <a:gd name="connsiteX76" fmla="*/ 7772400 w 8586787"/>
              <a:gd name="connsiteY76" fmla="*/ 2128837 h 2443162"/>
              <a:gd name="connsiteX77" fmla="*/ 7900987 w 8586787"/>
              <a:gd name="connsiteY77" fmla="*/ 2057400 h 2443162"/>
              <a:gd name="connsiteX78" fmla="*/ 7986712 w 8586787"/>
              <a:gd name="connsiteY78" fmla="*/ 2000250 h 2443162"/>
              <a:gd name="connsiteX79" fmla="*/ 8029575 w 8586787"/>
              <a:gd name="connsiteY79" fmla="*/ 1971675 h 2443162"/>
              <a:gd name="connsiteX80" fmla="*/ 8115300 w 8586787"/>
              <a:gd name="connsiteY80" fmla="*/ 1885950 h 2443162"/>
              <a:gd name="connsiteX81" fmla="*/ 8158162 w 8586787"/>
              <a:gd name="connsiteY81" fmla="*/ 1843087 h 2443162"/>
              <a:gd name="connsiteX82" fmla="*/ 8201025 w 8586787"/>
              <a:gd name="connsiteY82" fmla="*/ 1785937 h 2443162"/>
              <a:gd name="connsiteX83" fmla="*/ 8243887 w 8586787"/>
              <a:gd name="connsiteY83" fmla="*/ 1757362 h 2443162"/>
              <a:gd name="connsiteX84" fmla="*/ 8343900 w 8586787"/>
              <a:gd name="connsiteY84" fmla="*/ 1657350 h 2443162"/>
              <a:gd name="connsiteX85" fmla="*/ 8386762 w 8586787"/>
              <a:gd name="connsiteY85" fmla="*/ 1614487 h 2443162"/>
              <a:gd name="connsiteX86" fmla="*/ 8429625 w 8586787"/>
              <a:gd name="connsiteY86" fmla="*/ 1585912 h 2443162"/>
              <a:gd name="connsiteX87" fmla="*/ 8501062 w 8586787"/>
              <a:gd name="connsiteY87" fmla="*/ 1514475 h 2443162"/>
              <a:gd name="connsiteX88" fmla="*/ 8572500 w 8586787"/>
              <a:gd name="connsiteY88" fmla="*/ 1443037 h 2443162"/>
              <a:gd name="connsiteX89" fmla="*/ 8586787 w 8586787"/>
              <a:gd name="connsiteY89" fmla="*/ 1443037 h 244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586787" h="2443162">
                <a:moveTo>
                  <a:pt x="0" y="0"/>
                </a:moveTo>
                <a:cubicBezTo>
                  <a:pt x="66675" y="9525"/>
                  <a:pt x="132906" y="22982"/>
                  <a:pt x="200025" y="28575"/>
                </a:cubicBezTo>
                <a:lnTo>
                  <a:pt x="371475" y="42862"/>
                </a:lnTo>
                <a:cubicBezTo>
                  <a:pt x="558477" y="56714"/>
                  <a:pt x="573114" y="53560"/>
                  <a:pt x="742950" y="71437"/>
                </a:cubicBezTo>
                <a:cubicBezTo>
                  <a:pt x="840148" y="81668"/>
                  <a:pt x="863546" y="87517"/>
                  <a:pt x="957262" y="100012"/>
                </a:cubicBezTo>
                <a:cubicBezTo>
                  <a:pt x="995322" y="105087"/>
                  <a:pt x="1033612" y="108462"/>
                  <a:pt x="1071562" y="114300"/>
                </a:cubicBezTo>
                <a:cubicBezTo>
                  <a:pt x="1095564" y="117993"/>
                  <a:pt x="1119107" y="124243"/>
                  <a:pt x="1143000" y="128587"/>
                </a:cubicBezTo>
                <a:cubicBezTo>
                  <a:pt x="1171502" y="133769"/>
                  <a:pt x="1200093" y="138470"/>
                  <a:pt x="1228725" y="142875"/>
                </a:cubicBezTo>
                <a:cubicBezTo>
                  <a:pt x="1330329" y="158506"/>
                  <a:pt x="1362762" y="158524"/>
                  <a:pt x="1471612" y="185737"/>
                </a:cubicBezTo>
                <a:cubicBezTo>
                  <a:pt x="1509712" y="195262"/>
                  <a:pt x="1548655" y="201893"/>
                  <a:pt x="1585912" y="214312"/>
                </a:cubicBezTo>
                <a:cubicBezTo>
                  <a:pt x="1600200" y="219075"/>
                  <a:pt x="1614245" y="224637"/>
                  <a:pt x="1628775" y="228600"/>
                </a:cubicBezTo>
                <a:cubicBezTo>
                  <a:pt x="1806040" y="276945"/>
                  <a:pt x="1687275" y="238575"/>
                  <a:pt x="1785937" y="271462"/>
                </a:cubicBezTo>
                <a:cubicBezTo>
                  <a:pt x="1868308" y="326376"/>
                  <a:pt x="1788849" y="278833"/>
                  <a:pt x="1871662" y="314325"/>
                </a:cubicBezTo>
                <a:cubicBezTo>
                  <a:pt x="1891238" y="322715"/>
                  <a:pt x="1908606" y="336165"/>
                  <a:pt x="1928812" y="342900"/>
                </a:cubicBezTo>
                <a:cubicBezTo>
                  <a:pt x="1951850" y="350579"/>
                  <a:pt x="1976437" y="352425"/>
                  <a:pt x="2000250" y="357187"/>
                </a:cubicBezTo>
                <a:cubicBezTo>
                  <a:pt x="2035781" y="380875"/>
                  <a:pt x="2058827" y="398799"/>
                  <a:pt x="2100262" y="414337"/>
                </a:cubicBezTo>
                <a:cubicBezTo>
                  <a:pt x="2118648" y="421232"/>
                  <a:pt x="2138362" y="423862"/>
                  <a:pt x="2157412" y="428625"/>
                </a:cubicBezTo>
                <a:cubicBezTo>
                  <a:pt x="2261847" y="498248"/>
                  <a:pt x="2130526" y="413261"/>
                  <a:pt x="2257425" y="485775"/>
                </a:cubicBezTo>
                <a:cubicBezTo>
                  <a:pt x="2272334" y="494294"/>
                  <a:pt x="2284504" y="507586"/>
                  <a:pt x="2300287" y="514350"/>
                </a:cubicBezTo>
                <a:cubicBezTo>
                  <a:pt x="2318336" y="522085"/>
                  <a:pt x="2338387" y="523875"/>
                  <a:pt x="2357437" y="528637"/>
                </a:cubicBezTo>
                <a:cubicBezTo>
                  <a:pt x="2567137" y="668437"/>
                  <a:pt x="2346549" y="526498"/>
                  <a:pt x="2500312" y="614362"/>
                </a:cubicBezTo>
                <a:cubicBezTo>
                  <a:pt x="2515221" y="622881"/>
                  <a:pt x="2528100" y="634714"/>
                  <a:pt x="2543175" y="642937"/>
                </a:cubicBezTo>
                <a:cubicBezTo>
                  <a:pt x="2580571" y="663335"/>
                  <a:pt x="2622032" y="676458"/>
                  <a:pt x="2657475" y="700087"/>
                </a:cubicBezTo>
                <a:cubicBezTo>
                  <a:pt x="2761895" y="769701"/>
                  <a:pt x="2630605" y="684734"/>
                  <a:pt x="2757487" y="757237"/>
                </a:cubicBezTo>
                <a:cubicBezTo>
                  <a:pt x="2772396" y="765756"/>
                  <a:pt x="2785441" y="777293"/>
                  <a:pt x="2800350" y="785812"/>
                </a:cubicBezTo>
                <a:cubicBezTo>
                  <a:pt x="2818842" y="796379"/>
                  <a:pt x="2839237" y="803429"/>
                  <a:pt x="2857500" y="814387"/>
                </a:cubicBezTo>
                <a:cubicBezTo>
                  <a:pt x="2857517" y="814397"/>
                  <a:pt x="2964648" y="885819"/>
                  <a:pt x="2986087" y="900112"/>
                </a:cubicBezTo>
                <a:cubicBezTo>
                  <a:pt x="3000375" y="909637"/>
                  <a:pt x="3016808" y="916545"/>
                  <a:pt x="3028950" y="928687"/>
                </a:cubicBezTo>
                <a:cubicBezTo>
                  <a:pt x="3043237" y="942975"/>
                  <a:pt x="3055370" y="959806"/>
                  <a:pt x="3071812" y="971550"/>
                </a:cubicBezTo>
                <a:cubicBezTo>
                  <a:pt x="3089143" y="983930"/>
                  <a:pt x="3111631" y="987746"/>
                  <a:pt x="3128962" y="1000125"/>
                </a:cubicBezTo>
                <a:cubicBezTo>
                  <a:pt x="3145404" y="1011869"/>
                  <a:pt x="3156303" y="1030052"/>
                  <a:pt x="3171825" y="1042987"/>
                </a:cubicBezTo>
                <a:cubicBezTo>
                  <a:pt x="3219021" y="1082317"/>
                  <a:pt x="3215934" y="1065197"/>
                  <a:pt x="3271837" y="1100137"/>
                </a:cubicBezTo>
                <a:cubicBezTo>
                  <a:pt x="3420215" y="1192874"/>
                  <a:pt x="3241332" y="1099173"/>
                  <a:pt x="3386137" y="1171575"/>
                </a:cubicBezTo>
                <a:cubicBezTo>
                  <a:pt x="3460060" y="1270138"/>
                  <a:pt x="3394109" y="1195413"/>
                  <a:pt x="3514725" y="1285875"/>
                </a:cubicBezTo>
                <a:cubicBezTo>
                  <a:pt x="3552825" y="1314450"/>
                  <a:pt x="3595349" y="1337924"/>
                  <a:pt x="3629025" y="1371600"/>
                </a:cubicBezTo>
                <a:cubicBezTo>
                  <a:pt x="3643312" y="1385887"/>
                  <a:pt x="3655445" y="1402718"/>
                  <a:pt x="3671887" y="1414462"/>
                </a:cubicBezTo>
                <a:cubicBezTo>
                  <a:pt x="3689218" y="1426842"/>
                  <a:pt x="3710976" y="1431749"/>
                  <a:pt x="3729037" y="1443037"/>
                </a:cubicBezTo>
                <a:cubicBezTo>
                  <a:pt x="3924862" y="1565429"/>
                  <a:pt x="3665395" y="1411867"/>
                  <a:pt x="3829050" y="1528762"/>
                </a:cubicBezTo>
                <a:cubicBezTo>
                  <a:pt x="3846381" y="1541141"/>
                  <a:pt x="3867150" y="1547812"/>
                  <a:pt x="3886200" y="1557337"/>
                </a:cubicBezTo>
                <a:cubicBezTo>
                  <a:pt x="3953345" y="1624484"/>
                  <a:pt x="3912251" y="1588993"/>
                  <a:pt x="4014787" y="1657350"/>
                </a:cubicBezTo>
                <a:lnTo>
                  <a:pt x="4100512" y="1714500"/>
                </a:lnTo>
                <a:cubicBezTo>
                  <a:pt x="4154024" y="1768011"/>
                  <a:pt x="4124206" y="1750972"/>
                  <a:pt x="4186237" y="1771650"/>
                </a:cubicBezTo>
                <a:cubicBezTo>
                  <a:pt x="4200525" y="1785937"/>
                  <a:pt x="4212288" y="1803304"/>
                  <a:pt x="4229100" y="1814512"/>
                </a:cubicBezTo>
                <a:cubicBezTo>
                  <a:pt x="4241631" y="1822866"/>
                  <a:pt x="4258119" y="1822867"/>
                  <a:pt x="4271962" y="1828800"/>
                </a:cubicBezTo>
                <a:cubicBezTo>
                  <a:pt x="4291538" y="1837190"/>
                  <a:pt x="4311781" y="1844996"/>
                  <a:pt x="4329112" y="1857375"/>
                </a:cubicBezTo>
                <a:cubicBezTo>
                  <a:pt x="4345554" y="1869119"/>
                  <a:pt x="4356453" y="1887302"/>
                  <a:pt x="4371975" y="1900237"/>
                </a:cubicBezTo>
                <a:cubicBezTo>
                  <a:pt x="4408905" y="1931012"/>
                  <a:pt x="4414741" y="1928780"/>
                  <a:pt x="4457700" y="1943100"/>
                </a:cubicBezTo>
                <a:cubicBezTo>
                  <a:pt x="4470640" y="1952805"/>
                  <a:pt x="4536823" y="2004092"/>
                  <a:pt x="4557712" y="2014537"/>
                </a:cubicBezTo>
                <a:cubicBezTo>
                  <a:pt x="4571183" y="2021272"/>
                  <a:pt x="4587410" y="2021511"/>
                  <a:pt x="4600575" y="2028825"/>
                </a:cubicBezTo>
                <a:cubicBezTo>
                  <a:pt x="4747956" y="2110703"/>
                  <a:pt x="4632177" y="2067934"/>
                  <a:pt x="4729162" y="2100262"/>
                </a:cubicBezTo>
                <a:cubicBezTo>
                  <a:pt x="4852003" y="2182155"/>
                  <a:pt x="4696581" y="2083971"/>
                  <a:pt x="4814887" y="2143125"/>
                </a:cubicBezTo>
                <a:cubicBezTo>
                  <a:pt x="4830246" y="2150804"/>
                  <a:pt x="4842058" y="2164726"/>
                  <a:pt x="4857750" y="2171700"/>
                </a:cubicBezTo>
                <a:cubicBezTo>
                  <a:pt x="4885275" y="2183933"/>
                  <a:pt x="4914900" y="2190750"/>
                  <a:pt x="4943475" y="2200275"/>
                </a:cubicBezTo>
                <a:cubicBezTo>
                  <a:pt x="4957762" y="2205037"/>
                  <a:pt x="4971727" y="2210909"/>
                  <a:pt x="4986337" y="2214562"/>
                </a:cubicBezTo>
                <a:cubicBezTo>
                  <a:pt x="5024437" y="2224087"/>
                  <a:pt x="5063380" y="2230718"/>
                  <a:pt x="5100637" y="2243137"/>
                </a:cubicBezTo>
                <a:cubicBezTo>
                  <a:pt x="5114925" y="2247900"/>
                  <a:pt x="5129019" y="2253288"/>
                  <a:pt x="5143500" y="2257425"/>
                </a:cubicBezTo>
                <a:cubicBezTo>
                  <a:pt x="5162381" y="2262819"/>
                  <a:pt x="5181842" y="2266070"/>
                  <a:pt x="5200650" y="2271712"/>
                </a:cubicBezTo>
                <a:cubicBezTo>
                  <a:pt x="5229500" y="2280367"/>
                  <a:pt x="5257800" y="2290762"/>
                  <a:pt x="5286375" y="2300287"/>
                </a:cubicBezTo>
                <a:cubicBezTo>
                  <a:pt x="5300662" y="2305050"/>
                  <a:pt x="5314626" y="2310922"/>
                  <a:pt x="5329237" y="2314575"/>
                </a:cubicBezTo>
                <a:cubicBezTo>
                  <a:pt x="5367337" y="2324100"/>
                  <a:pt x="5405027" y="2335448"/>
                  <a:pt x="5443537" y="2343150"/>
                </a:cubicBezTo>
                <a:lnTo>
                  <a:pt x="5514975" y="2357437"/>
                </a:lnTo>
                <a:cubicBezTo>
                  <a:pt x="5543477" y="2362619"/>
                  <a:pt x="5572293" y="2366044"/>
                  <a:pt x="5600700" y="2371725"/>
                </a:cubicBezTo>
                <a:cubicBezTo>
                  <a:pt x="5619955" y="2375576"/>
                  <a:pt x="5638530" y="2382499"/>
                  <a:pt x="5657850" y="2386012"/>
                </a:cubicBezTo>
                <a:cubicBezTo>
                  <a:pt x="5743908" y="2401659"/>
                  <a:pt x="5796937" y="2402652"/>
                  <a:pt x="5886450" y="2414587"/>
                </a:cubicBezTo>
                <a:cubicBezTo>
                  <a:pt x="5915165" y="2418416"/>
                  <a:pt x="5943325" y="2426252"/>
                  <a:pt x="5972175" y="2428875"/>
                </a:cubicBezTo>
                <a:cubicBezTo>
                  <a:pt x="6048210" y="2435787"/>
                  <a:pt x="6124575" y="2438400"/>
                  <a:pt x="6200775" y="2443162"/>
                </a:cubicBezTo>
                <a:lnTo>
                  <a:pt x="6886575" y="2428875"/>
                </a:lnTo>
                <a:cubicBezTo>
                  <a:pt x="6912469" y="2427898"/>
                  <a:pt x="7070385" y="2386494"/>
                  <a:pt x="7072312" y="2386012"/>
                </a:cubicBezTo>
                <a:cubicBezTo>
                  <a:pt x="7091362" y="2381250"/>
                  <a:pt x="7110207" y="2375576"/>
                  <a:pt x="7129462" y="2371725"/>
                </a:cubicBezTo>
                <a:cubicBezTo>
                  <a:pt x="7153275" y="2366962"/>
                  <a:pt x="7177471" y="2363827"/>
                  <a:pt x="7200900" y="2357437"/>
                </a:cubicBezTo>
                <a:cubicBezTo>
                  <a:pt x="7229959" y="2349512"/>
                  <a:pt x="7257404" y="2336167"/>
                  <a:pt x="7286625" y="2328862"/>
                </a:cubicBezTo>
                <a:cubicBezTo>
                  <a:pt x="7304942" y="2324283"/>
                  <a:pt x="7366135" y="2310538"/>
                  <a:pt x="7386637" y="2300287"/>
                </a:cubicBezTo>
                <a:cubicBezTo>
                  <a:pt x="7522477" y="2232366"/>
                  <a:pt x="7294080" y="2316852"/>
                  <a:pt x="7515225" y="2243137"/>
                </a:cubicBezTo>
                <a:cubicBezTo>
                  <a:pt x="7515229" y="2243136"/>
                  <a:pt x="7600947" y="2214564"/>
                  <a:pt x="7600950" y="2214562"/>
                </a:cubicBezTo>
                <a:cubicBezTo>
                  <a:pt x="7656343" y="2177633"/>
                  <a:pt x="7627522" y="2191417"/>
                  <a:pt x="7686675" y="2171700"/>
                </a:cubicBezTo>
                <a:cubicBezTo>
                  <a:pt x="7700962" y="2162175"/>
                  <a:pt x="7714179" y="2150804"/>
                  <a:pt x="7729537" y="2143125"/>
                </a:cubicBezTo>
                <a:cubicBezTo>
                  <a:pt x="7743008" y="2136390"/>
                  <a:pt x="7759235" y="2136151"/>
                  <a:pt x="7772400" y="2128837"/>
                </a:cubicBezTo>
                <a:cubicBezTo>
                  <a:pt x="7919781" y="2046959"/>
                  <a:pt x="7804002" y="2089728"/>
                  <a:pt x="7900987" y="2057400"/>
                </a:cubicBezTo>
                <a:lnTo>
                  <a:pt x="7986712" y="2000250"/>
                </a:lnTo>
                <a:cubicBezTo>
                  <a:pt x="8001000" y="1990725"/>
                  <a:pt x="8017433" y="1983817"/>
                  <a:pt x="8029575" y="1971675"/>
                </a:cubicBezTo>
                <a:lnTo>
                  <a:pt x="8115300" y="1885950"/>
                </a:lnTo>
                <a:cubicBezTo>
                  <a:pt x="8129587" y="1871662"/>
                  <a:pt x="8146039" y="1859251"/>
                  <a:pt x="8158162" y="1843087"/>
                </a:cubicBezTo>
                <a:cubicBezTo>
                  <a:pt x="8172450" y="1824037"/>
                  <a:pt x="8184187" y="1802775"/>
                  <a:pt x="8201025" y="1785937"/>
                </a:cubicBezTo>
                <a:cubicBezTo>
                  <a:pt x="8213167" y="1773795"/>
                  <a:pt x="8231124" y="1768849"/>
                  <a:pt x="8243887" y="1757362"/>
                </a:cubicBezTo>
                <a:cubicBezTo>
                  <a:pt x="8278931" y="1725823"/>
                  <a:pt x="8310562" y="1690688"/>
                  <a:pt x="8343900" y="1657350"/>
                </a:cubicBezTo>
                <a:cubicBezTo>
                  <a:pt x="8358188" y="1643062"/>
                  <a:pt x="8369950" y="1625695"/>
                  <a:pt x="8386762" y="1614487"/>
                </a:cubicBezTo>
                <a:lnTo>
                  <a:pt x="8429625" y="1585912"/>
                </a:lnTo>
                <a:cubicBezTo>
                  <a:pt x="8505828" y="1471609"/>
                  <a:pt x="8405810" y="1609728"/>
                  <a:pt x="8501062" y="1514475"/>
                </a:cubicBezTo>
                <a:cubicBezTo>
                  <a:pt x="8558212" y="1457324"/>
                  <a:pt x="8496299" y="1481138"/>
                  <a:pt x="8572500" y="1443037"/>
                </a:cubicBezTo>
                <a:cubicBezTo>
                  <a:pt x="8576760" y="1440907"/>
                  <a:pt x="8582025" y="1443037"/>
                  <a:pt x="8586787" y="144303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3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60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Estimating the “causal curve”</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02635"/>
            <a:ext cx="11360800" cy="4889198"/>
          </a:xfrm>
          <a:prstGeom prst="rect">
            <a:avLst/>
          </a:prstGeom>
        </p:spPr>
        <p:txBody>
          <a:bodyPr spcFirstLastPara="1" vert="horz" wrap="square" lIns="121900" tIns="121900" rIns="121900" bIns="121900" rtlCol="0" anchor="t" anchorCtr="0">
            <a:noAutofit/>
          </a:bodyPr>
          <a:lstStyle/>
          <a:p>
            <a:pPr marL="152396" indent="0">
              <a:lnSpc>
                <a:spcPct val="100000"/>
              </a:lnSpc>
              <a:spcAft>
                <a:spcPts val="1200"/>
              </a:spcAft>
              <a:buNone/>
            </a:pPr>
            <a:r>
              <a:rPr lang="en-US" sz="2400" dirty="0">
                <a:solidFill>
                  <a:schemeClr val="tx1">
                    <a:lumMod val="65000"/>
                    <a:lumOff val="35000"/>
                  </a:schemeClr>
                </a:solidFill>
                <a:latin typeface="Avenir Book" panose="02000503020000020003" pitchFamily="2" charset="0"/>
                <a:cs typeface="Arial" panose="020B0604020202020204" pitchFamily="34" charset="0"/>
              </a:rPr>
              <a:t>GPS is an extension of the standard propensity score method. It is the treatment assignment density calculated at a particular treatment value</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Calculate the GPS associated with each treatment value observation</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Fit a curve of treatment values predicting outcome values, adjusted for the GPS</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The resulting treatment against outcome curve is your causal dose response curve (AKA your causal curve)</a:t>
            </a:r>
            <a:endParaRPr sz="24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Aft>
                <a:spcPts val="1200"/>
              </a:spcAft>
            </a:pP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1544660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#3:</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3_student_continuous_treatments.ipynb</a:t>
            </a:r>
          </a:p>
        </p:txBody>
      </p:sp>
    </p:spTree>
    <p:extLst>
      <p:ext uri="{BB962C8B-B14F-4D97-AF65-F5344CB8AC3E}">
        <p14:creationId xmlns:p14="http://schemas.microsoft.com/office/powerpoint/2010/main" val="2025989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G-computation</a:t>
            </a:r>
          </a:p>
        </p:txBody>
      </p:sp>
    </p:spTree>
    <p:extLst>
      <p:ext uri="{BB962C8B-B14F-4D97-AF65-F5344CB8AC3E}">
        <p14:creationId xmlns:p14="http://schemas.microsoft.com/office/powerpoint/2010/main" val="17869538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7202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a:t>
            </a:r>
            <a:r>
              <a:rPr lang="en-US" sz="3200" dirty="0">
                <a:solidFill>
                  <a:schemeClr val="accent1">
                    <a:lumMod val="75000"/>
                  </a:schemeClr>
                </a:solidFill>
                <a:latin typeface="Avenir Book" panose="02000503020000020003" pitchFamily="2" charset="0"/>
                <a:cs typeface="Arial" panose="020B0604020202020204" pitchFamily="34" charset="0"/>
              </a:rPr>
              <a:t>Train a model that predicts the outcome from all covariates and treatment variable. Aim for high recall and precision.</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pic>
        <p:nvPicPr>
          <p:cNvPr id="2050" name="Picture 2">
            <a:extLst>
              <a:ext uri="{FF2B5EF4-FFF2-40B4-BE49-F238E27FC236}">
                <a16:creationId xmlns:a16="http://schemas.microsoft.com/office/drawing/2014/main" id="{5D4A5174-46DC-B241-9F2B-01DF7952F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7" y="1206035"/>
            <a:ext cx="3356113" cy="18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82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a:t>
            </a:r>
            <a:r>
              <a:rPr lang="en-US" sz="3200" dirty="0">
                <a:solidFill>
                  <a:schemeClr val="accent1">
                    <a:lumMod val="75000"/>
                  </a:schemeClr>
                </a:solidFill>
                <a:latin typeface="Avenir Book" panose="02000503020000020003" pitchFamily="2" charset="0"/>
                <a:cs typeface="Arial" panose="020B0604020202020204" pitchFamily="34" charset="0"/>
              </a:rPr>
              <a:t>“Force” every observation in the dataset to receive the treatment</a:t>
            </a:r>
          </a:p>
          <a:p>
            <a:endParaRPr lang="en-US" sz="3200" dirty="0">
              <a:solidFill>
                <a:schemeClr val="accent1">
                  <a:lumMod val="75000"/>
                </a:schemeClr>
              </a:solidFill>
              <a:latin typeface="Avenir Book" panose="02000503020000020003" pitchFamily="2" charset="0"/>
            </a:endParaRPr>
          </a:p>
        </p:txBody>
      </p:sp>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171363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Predict outcome values with these covariate and treatment values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781" t="-9524" r="-1563"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3066485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5) Now “force” every observation to not receive treatment,</a:t>
            </a:r>
          </a:p>
          <a:p>
            <a:r>
              <a:rPr lang="en-US" sz="3200" dirty="0">
                <a:solidFill>
                  <a:schemeClr val="accent1">
                    <a:lumMod val="75000"/>
                  </a:schemeClr>
                </a:solidFill>
                <a:latin typeface="Avenir Book" panose="02000503020000020003" pitchFamily="2" charset="0"/>
              </a:rPr>
              <a:t>And make outcome predictions again  </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7656" t="-9524" r="-100000"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2362" t="-9524" r="-787"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1938976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6) Calculate the average difference between treated and untreated outcome estimates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62" t="-9524" r="-2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862" t="-9524" r="-1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862" t="-9524" r="-862"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31379F-3462-614E-BADC-B27C36492530}"/>
                  </a:ext>
                </a:extLst>
              </p:cNvPr>
              <p:cNvSpPr txBox="1"/>
              <p:nvPr/>
            </p:nvSpPr>
            <p:spPr>
              <a:xfrm>
                <a:off x="6629400" y="5784558"/>
                <a:ext cx="279075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m:t>
                          </m:r>
                        </m:sub>
                      </m:sSub>
                      <m:r>
                        <a:rPr lang="en-US" sz="3200" b="0" i="1" smtClean="0">
                          <a:latin typeface="Cambria Math" panose="02040503050406030204" pitchFamily="18" charset="0"/>
                        </a:rPr>
                        <m:t>=3.1</m:t>
                      </m:r>
                    </m:oMath>
                  </m:oMathPara>
                </a14:m>
                <a:endParaRPr lang="en-US" sz="3200" dirty="0"/>
              </a:p>
            </p:txBody>
          </p:sp>
        </mc:Choice>
        <mc:Fallback xmlns="">
          <p:sp>
            <p:nvSpPr>
              <p:cNvPr id="4" name="TextBox 3">
                <a:extLst>
                  <a:ext uri="{FF2B5EF4-FFF2-40B4-BE49-F238E27FC236}">
                    <a16:creationId xmlns:a16="http://schemas.microsoft.com/office/drawing/2014/main" id="{D031379F-3462-614E-BADC-B27C36492530}"/>
                  </a:ext>
                </a:extLst>
              </p:cNvPr>
              <p:cNvSpPr txBox="1">
                <a:spLocks noRot="1" noChangeAspect="1" noMove="1" noResize="1" noEditPoints="1" noAdjustHandles="1" noChangeArrowheads="1" noChangeShapeType="1" noTextEdit="1"/>
              </p:cNvSpPr>
              <p:nvPr/>
            </p:nvSpPr>
            <p:spPr>
              <a:xfrm>
                <a:off x="6629400" y="5784558"/>
                <a:ext cx="2790757" cy="492443"/>
              </a:xfrm>
              <a:prstGeom prst="rect">
                <a:avLst/>
              </a:prstGeom>
              <a:blipFill>
                <a:blip r:embed="rId4"/>
                <a:stretch>
                  <a:fillRect b="-2000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80378692-5C1F-464E-9A37-1CB6C1B476B1}"/>
              </a:ext>
            </a:extLst>
          </p:cNvPr>
          <p:cNvCxnSpPr>
            <a:cxnSpLocks/>
          </p:cNvCxnSpPr>
          <p:nvPr/>
        </p:nvCxnSpPr>
        <p:spPr>
          <a:xfrm>
            <a:off x="7951304" y="4969565"/>
            <a:ext cx="0" cy="695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501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#4:</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4_student_g_comp.ipynb</a:t>
            </a:r>
          </a:p>
        </p:txBody>
      </p:sp>
    </p:spTree>
    <p:extLst>
      <p:ext uri="{BB962C8B-B14F-4D97-AF65-F5344CB8AC3E}">
        <p14:creationId xmlns:p14="http://schemas.microsoft.com/office/powerpoint/2010/main" val="194798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98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98172" y="2687569"/>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400" dirty="0">
                <a:solidFill>
                  <a:schemeClr val="accent1">
                    <a:lumMod val="75000"/>
                  </a:schemeClr>
                </a:solidFill>
                <a:latin typeface="Avenir Book" panose="02000503020000020003" pitchFamily="2" charset="0"/>
              </a:rPr>
              <a:t>Double ML </a:t>
            </a:r>
          </a:p>
          <a:p>
            <a:pPr algn="ctr"/>
            <a:r>
              <a:rPr lang="en-US" sz="3400" dirty="0">
                <a:solidFill>
                  <a:schemeClr val="accent1">
                    <a:lumMod val="75000"/>
                  </a:schemeClr>
                </a:solidFill>
                <a:latin typeface="Avenir Book" panose="02000503020000020003" pitchFamily="2" charset="0"/>
              </a:rPr>
              <a:t>And </a:t>
            </a:r>
          </a:p>
          <a:p>
            <a:pPr algn="ctr"/>
            <a:r>
              <a:rPr lang="en-US" sz="3400" dirty="0">
                <a:solidFill>
                  <a:schemeClr val="accent1">
                    <a:lumMod val="75000"/>
                  </a:schemeClr>
                </a:solidFill>
                <a:latin typeface="Avenir Book" panose="02000503020000020003" pitchFamily="2" charset="0"/>
              </a:rPr>
              <a:t>Targeted maximum likelihood estimation (TMLE)</a:t>
            </a:r>
          </a:p>
        </p:txBody>
      </p:sp>
    </p:spTree>
    <p:extLst>
      <p:ext uri="{BB962C8B-B14F-4D97-AF65-F5344CB8AC3E}">
        <p14:creationId xmlns:p14="http://schemas.microsoft.com/office/powerpoint/2010/main" val="6207635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535924"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The various double modeling approaches have similar steps…</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84533"/>
            <a:ext cx="11360800" cy="5008468"/>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1) Start by doing exactly what you did in g-computation. Make a predictive model, that predicts the outcome using the treatment and other covariates. For each individual, estimate the outcome assuming everyone is treated and then estimate the outcome assuming no one is treated.</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2) Much like what you did with PSM approach, create another predictive model where you try to predict treatment using only the covariates. </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3) Using the treatment model from step 2, update the model in step 1 in a special adjustment step. We exploit information about the relationship between the treatment and covariates to reduce bias of the estimates from step 1. </a:t>
            </a:r>
          </a:p>
        </p:txBody>
      </p:sp>
    </p:spTree>
    <p:extLst>
      <p:ext uri="{BB962C8B-B14F-4D97-AF65-F5344CB8AC3E}">
        <p14:creationId xmlns:p14="http://schemas.microsoft.com/office/powerpoint/2010/main" val="29782914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#5:</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5_student_double_ML.ipynb</a:t>
            </a:r>
          </a:p>
        </p:txBody>
      </p:sp>
    </p:spTree>
    <p:extLst>
      <p:ext uri="{BB962C8B-B14F-4D97-AF65-F5344CB8AC3E}">
        <p14:creationId xmlns:p14="http://schemas.microsoft.com/office/powerpoint/2010/main" val="2926755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troubleshooting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192696"/>
            <a:ext cx="11360800" cy="4899137"/>
          </a:xfrm>
          <a:prstGeom prst="rect">
            <a:avLst/>
          </a:prstGeom>
        </p:spPr>
        <p:txBody>
          <a:bodyPr spcFirstLastPara="1" vert="horz" wrap="square" lIns="121900" tIns="121900" rIns="121900" bIns="121900" rtlCol="0" anchor="t" anchorCtr="0">
            <a:noAutofit/>
          </a:bodyPr>
          <a:lstStyle/>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Having domain knowledge and understanding the data-generating process is often way more productive than just throwing an algo at the problem</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There is value in trying multiple techniques to understand their range of estimates (but use p-value correction if you’re running lots of analyses)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You’ll never be able to capture all confounders, but do aim to capture the major ones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If your results don’t make sense and your code isn’t buggy, you’re probably missing a big source of bias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Causal inference and modeling is powerful but still not as trustworthy as running a proper experiment. Approach all results with healthy skepticism. </a:t>
            </a:r>
          </a:p>
          <a:p>
            <a:pPr>
              <a:lnSpc>
                <a:spcPct val="100000"/>
              </a:lnSpc>
              <a:spcAft>
                <a:spcPts val="1200"/>
              </a:spcAft>
            </a:pPr>
            <a:endParaRPr lang="en-US" sz="23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5088751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the perils of multiple testing…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7F0E6D2-C7AE-1FA7-D224-8D7C4D3AD778}"/>
              </a:ext>
            </a:extLst>
          </p:cNvPr>
          <p:cNvPicPr>
            <a:picLocks noChangeAspect="1"/>
          </p:cNvPicPr>
          <p:nvPr/>
        </p:nvPicPr>
        <p:blipFill>
          <a:blip r:embed="rId3"/>
          <a:stretch>
            <a:fillRect/>
          </a:stretch>
        </p:blipFill>
        <p:spPr>
          <a:xfrm>
            <a:off x="936600" y="1692483"/>
            <a:ext cx="10157165" cy="4082152"/>
          </a:xfrm>
          <a:prstGeom prst="rect">
            <a:avLst/>
          </a:prstGeom>
        </p:spPr>
      </p:pic>
    </p:spTree>
    <p:extLst>
      <p:ext uri="{BB962C8B-B14F-4D97-AF65-F5344CB8AC3E}">
        <p14:creationId xmlns:p14="http://schemas.microsoft.com/office/powerpoint/2010/main" val="3384365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be humble, it’s likely your research or business idea doesn’t work!</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a:extLst>
              <a:ext uri="{FF2B5EF4-FFF2-40B4-BE49-F238E27FC236}">
                <a16:creationId xmlns:a16="http://schemas.microsoft.com/office/drawing/2014/main" id="{A6336CCC-785C-5E4C-8099-93B53D87D71E}"/>
              </a:ext>
            </a:extLst>
          </p:cNvPr>
          <p:cNvPicPr>
            <a:picLocks noChangeAspect="1"/>
          </p:cNvPicPr>
          <p:nvPr/>
        </p:nvPicPr>
        <p:blipFill>
          <a:blip r:embed="rId3"/>
          <a:stretch>
            <a:fillRect/>
          </a:stretch>
        </p:blipFill>
        <p:spPr>
          <a:xfrm>
            <a:off x="1777468" y="1490870"/>
            <a:ext cx="8384739" cy="4709490"/>
          </a:xfrm>
          <a:prstGeom prst="rect">
            <a:avLst/>
          </a:prstGeom>
        </p:spPr>
      </p:pic>
    </p:spTree>
    <p:extLst>
      <p:ext uri="{BB962C8B-B14F-4D97-AF65-F5344CB8AC3E}">
        <p14:creationId xmlns:p14="http://schemas.microsoft.com/office/powerpoint/2010/main" val="410402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3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2589</TotalTime>
  <Words>2971</Words>
  <Application>Microsoft Macintosh PowerPoint</Application>
  <PresentationFormat>Widescreen</PresentationFormat>
  <Paragraphs>772</Paragraphs>
  <Slides>85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Avenir Book</vt:lpstr>
      <vt:lpstr>Calibri</vt:lpstr>
      <vt:lpstr>Calibri Light</vt:lpstr>
      <vt:lpstr>Cambria Math</vt:lpstr>
      <vt:lpstr>Liberation Sans</vt:lpstr>
      <vt:lpstr>Office Theme</vt:lpstr>
      <vt:lpstr>Introduction to causal modeling Roni Kobrosly, PhD SciPy 2022</vt:lpstr>
      <vt:lpstr>PowerPoint Presentation</vt:lpstr>
      <vt:lpstr>PowerPoint Presentation</vt:lpstr>
      <vt:lpstr>By the end of this tutorial, you should be able to</vt:lpstr>
      <vt:lpstr>Does Vitamin D supplementation prevent severe covid symptoms?</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Experiments (AKA A/B Tests, AKA Randomized Controlled Trials)</vt:lpstr>
      <vt:lpstr>Experiments (AKA A/B Tests, AKA Randomized Controlled Trials)</vt:lpstr>
      <vt:lpstr>Experiments (AKA A/B Tests, AKA Randomized Controlled Trials)</vt:lpstr>
      <vt:lpstr>Experiments won’t always save us</vt:lpstr>
      <vt:lpstr>Inference vs prediction in modeling</vt:lpstr>
      <vt:lpstr>Pearl’s causal hierarchy</vt:lpstr>
      <vt:lpstr>A simplified hierarchy…</vt:lpstr>
      <vt:lpstr>A causal graph</vt:lpstr>
      <vt:lpstr>Exercise time!</vt:lpstr>
      <vt:lpstr>PowerPoint Presentation</vt:lpstr>
      <vt:lpstr>Ice cream and violent crime</vt:lpstr>
      <vt:lpstr>Summer weather induces a false association between ice cream sales and violent crime</vt:lpstr>
      <vt:lpstr>Summer weather induces a false association between ice cream sales and violent crime</vt:lpstr>
      <vt:lpstr>Summer weather induces a false association between ice cream sales and violent crime</vt:lpstr>
      <vt:lpstr>Control for the season and then the ice cream-violent crime association disappears</vt:lpstr>
      <vt:lpstr>Control for the season and then the ice cream-violent crime association disappears</vt:lpstr>
      <vt:lpstr>Confounders</vt:lpstr>
      <vt:lpstr>Confounders</vt:lpstr>
      <vt:lpstr>Colliders</vt:lpstr>
      <vt:lpstr>Mediators</vt:lpstr>
      <vt:lpstr>Unrelated predictors</vt:lpstr>
      <vt:lpstr>Causality is complicated!</vt:lpstr>
      <vt:lpstr>PowerPoint Presentation</vt:lpstr>
      <vt:lpstr>Notebook exercise #1:  1_student_causal_graphs.ipynb</vt:lpstr>
      <vt:lpstr>PowerPoint Presentation</vt:lpstr>
      <vt:lpstr>If you are doing causal modeling…</vt:lpstr>
      <vt:lpstr>Avoid automated causal graph structure learning, stick with good domain knowledge</vt:lpstr>
      <vt:lpstr>Bias and fairness</vt:lpstr>
      <vt:lpstr>PowerPoint Presentation</vt:lpstr>
      <vt:lpstr>The college admission process</vt:lpstr>
      <vt:lpstr>PowerPoint Presentation</vt:lpstr>
      <vt:lpstr>PowerPoint Presentation</vt:lpstr>
      <vt:lpstr>PowerPoint Presentation</vt:lpstr>
      <vt:lpstr>PowerPoint Presentation</vt:lpstr>
      <vt:lpstr>PowerPoint Presentation</vt:lpstr>
      <vt:lpstr>PowerPoint Presentation</vt:lpstr>
      <vt:lpstr>The familiar modeling spectrum…</vt:lpstr>
      <vt:lpstr>Some empirical studies have been conducted, but jury is still out. Largely depends on your audience? (PSM easier to explain)</vt:lpstr>
      <vt:lpstr>Counterfactuals (with a binary treatment)</vt:lpstr>
      <vt:lpstr>Counterfactuals (with a binary treatment)</vt:lpstr>
      <vt:lpstr>Counterfactuals (with a binary treatment)</vt:lpstr>
      <vt:lpstr>Counterfactuals (with a binary treatment)</vt:lpstr>
      <vt:lpstr>PowerPoint Presentation</vt:lpstr>
      <vt:lpstr>PowerPoint Presentation</vt:lpstr>
      <vt:lpstr>PowerPoint Presentation</vt:lpstr>
      <vt:lpstr>PowerPoint Presentation</vt:lpstr>
      <vt:lpstr>PowerPoint Presentation</vt:lpstr>
      <vt:lpstr>PowerPoint Presentation</vt:lpstr>
      <vt:lpstr>Notebook exercise #2:  2_student_PSM.ipynb</vt:lpstr>
      <vt:lpstr>PowerPoint Presentation</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Estimating the “causal curve”</vt:lpstr>
      <vt:lpstr>Notebook exercise #3:  3_student_continuous_treatments.ipynb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Notebook exercise #4:  4_student_g_comp.ipynb</vt:lpstr>
      <vt:lpstr>PowerPoint Presentation</vt:lpstr>
      <vt:lpstr>The various double modeling approaches have similar steps…</vt:lpstr>
      <vt:lpstr>Notebook exercise #5:  5_student_double_ML.ipynb</vt:lpstr>
      <vt:lpstr>Closing thoughts: troubleshooting</vt:lpstr>
      <vt:lpstr>Closing thoughts: the perils of multiple testing…</vt:lpstr>
      <vt:lpstr>Closing thoughts: be humble, it’s likely your research or business idea doesn’t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CAUSAL MODELING</dc:title>
  <dc:creator>Roni Kobrosly</dc:creator>
  <cp:lastModifiedBy>Roni Kobrosly</cp:lastModifiedBy>
  <cp:revision>246</cp:revision>
  <dcterms:created xsi:type="dcterms:W3CDTF">2021-12-26T02:21:58Z</dcterms:created>
  <dcterms:modified xsi:type="dcterms:W3CDTF">2022-07-09T03:04:55Z</dcterms:modified>
</cp:coreProperties>
</file>