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gmgdL/DV6Sfa9o+Y3G/P+F9DE3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EF54F9-AB72-423D-AD71-F0945E884A02}">
  <a:tblStyle styleId="{B2EF54F9-AB72-423D-AD71-F0945E884A0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c73c0e1a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7c73c0e1a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c297080c1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7c297080c1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c297080c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7c297080c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c297080c1_0_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27c297080c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c73c0e1ae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7c73c0e1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c73c0e1ae_0_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7c73c0e1a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c73c0e1ae_0_1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27c73c0e1ae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c73c0e1ae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27c73c0e1ae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c73c0e1ae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7c73c0e1ae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c73c0e1ae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7c73c0e1ae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c73c0e1ae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27c73c0e1ae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c73c0e1ae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7c73c0e1ae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cbb9d32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7cbb9d32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1f8a233ec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291f8a233ec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7cbb9d3265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27cbb9d326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1f8a233e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91f8a233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7c73c0e1ae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27c73c0e1ae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7cbb9d3265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g27cbb9d3265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91f8a233ec_0_1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291f8a233ec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1f8a233ec_0_17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291f8a233ec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1f8a233e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291f8a233e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c297080c1_0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7c297080c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bec5e6622_0_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8bec5e662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c297080c1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7c297080c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71"/>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7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7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7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80"/>
          <p:cNvSpPr/>
          <p:nvPr>
            <p:ph idx="2" type="pic"/>
          </p:nvPr>
        </p:nvSpPr>
        <p:spPr>
          <a:xfrm>
            <a:off x="3887391" y="740569"/>
            <a:ext cx="4629150" cy="3655219"/>
          </a:xfrm>
          <a:prstGeom prst="rect">
            <a:avLst/>
          </a:prstGeom>
          <a:noFill/>
          <a:ln>
            <a:noFill/>
          </a:ln>
        </p:spPr>
      </p:sp>
      <p:sp>
        <p:nvSpPr>
          <p:cNvPr id="68" name="Google Shape;68;p8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p8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8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8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8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8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8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8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2"/>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82"/>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8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8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72"/>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90000"/>
              </a:lnSpc>
              <a:spcBef>
                <a:spcPts val="0"/>
              </a:spcBef>
              <a:spcAft>
                <a:spcPts val="0"/>
              </a:spcAft>
              <a:buClr>
                <a:schemeClr val="dk1"/>
              </a:buClr>
              <a:buSzPts val="2100"/>
              <a:buFont typeface="Calibri"/>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9" name="Google Shape;19;p72"/>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algn="l">
              <a:lnSpc>
                <a:spcPct val="90000"/>
              </a:lnSpc>
              <a:spcBef>
                <a:spcPts val="0"/>
              </a:spcBef>
              <a:spcAft>
                <a:spcPts val="0"/>
              </a:spcAft>
              <a:buClr>
                <a:schemeClr val="dk1"/>
              </a:buClr>
              <a:buSzPts val="1400"/>
              <a:buChar char="●"/>
              <a:defRPr/>
            </a:lvl1pPr>
            <a:lvl2pPr indent="-298450" lvl="1" marL="914400" algn="l">
              <a:lnSpc>
                <a:spcPct val="90000"/>
              </a:lnSpc>
              <a:spcBef>
                <a:spcPts val="1600"/>
              </a:spcBef>
              <a:spcAft>
                <a:spcPts val="0"/>
              </a:spcAft>
              <a:buClr>
                <a:schemeClr val="dk1"/>
              </a:buClr>
              <a:buSzPts val="1100"/>
              <a:buChar char="○"/>
              <a:defRPr/>
            </a:lvl2pPr>
            <a:lvl3pPr indent="-298450" lvl="2" marL="1371600" algn="l">
              <a:lnSpc>
                <a:spcPct val="90000"/>
              </a:lnSpc>
              <a:spcBef>
                <a:spcPts val="1600"/>
              </a:spcBef>
              <a:spcAft>
                <a:spcPts val="0"/>
              </a:spcAft>
              <a:buClr>
                <a:schemeClr val="dk1"/>
              </a:buClr>
              <a:buSzPts val="1100"/>
              <a:buChar char="■"/>
              <a:defRPr/>
            </a:lvl3pPr>
            <a:lvl4pPr indent="-298450" lvl="3" marL="1828800" algn="l">
              <a:lnSpc>
                <a:spcPct val="90000"/>
              </a:lnSpc>
              <a:spcBef>
                <a:spcPts val="1600"/>
              </a:spcBef>
              <a:spcAft>
                <a:spcPts val="0"/>
              </a:spcAft>
              <a:buClr>
                <a:schemeClr val="dk1"/>
              </a:buClr>
              <a:buSzPts val="1100"/>
              <a:buChar char="●"/>
              <a:defRPr/>
            </a:lvl4pPr>
            <a:lvl5pPr indent="-298450" lvl="4" marL="2286000" algn="l">
              <a:lnSpc>
                <a:spcPct val="90000"/>
              </a:lnSpc>
              <a:spcBef>
                <a:spcPts val="1600"/>
              </a:spcBef>
              <a:spcAft>
                <a:spcPts val="0"/>
              </a:spcAft>
              <a:buClr>
                <a:schemeClr val="dk1"/>
              </a:buClr>
              <a:buSzPts val="1100"/>
              <a:buChar char="○"/>
              <a:defRPr/>
            </a:lvl5pPr>
            <a:lvl6pPr indent="-298450" lvl="5" marL="2743200" algn="l">
              <a:lnSpc>
                <a:spcPct val="90000"/>
              </a:lnSpc>
              <a:spcBef>
                <a:spcPts val="1600"/>
              </a:spcBef>
              <a:spcAft>
                <a:spcPts val="0"/>
              </a:spcAft>
              <a:buClr>
                <a:schemeClr val="dk1"/>
              </a:buClr>
              <a:buSzPts val="1100"/>
              <a:buChar char="■"/>
              <a:defRPr/>
            </a:lvl6pPr>
            <a:lvl7pPr indent="-298450" lvl="6" marL="3200400" algn="l">
              <a:lnSpc>
                <a:spcPct val="90000"/>
              </a:lnSpc>
              <a:spcBef>
                <a:spcPts val="1600"/>
              </a:spcBef>
              <a:spcAft>
                <a:spcPts val="0"/>
              </a:spcAft>
              <a:buClr>
                <a:schemeClr val="dk1"/>
              </a:buClr>
              <a:buSzPts val="1100"/>
              <a:buChar char="●"/>
              <a:defRPr/>
            </a:lvl7pPr>
            <a:lvl8pPr indent="-298450" lvl="7" marL="3657600" algn="l">
              <a:lnSpc>
                <a:spcPct val="90000"/>
              </a:lnSpc>
              <a:spcBef>
                <a:spcPts val="1600"/>
              </a:spcBef>
              <a:spcAft>
                <a:spcPts val="0"/>
              </a:spcAft>
              <a:buClr>
                <a:schemeClr val="dk1"/>
              </a:buClr>
              <a:buSzPts val="1100"/>
              <a:buChar char="○"/>
              <a:defRPr/>
            </a:lvl8pPr>
            <a:lvl9pPr indent="-298450" lvl="8" marL="4114800" algn="l">
              <a:lnSpc>
                <a:spcPct val="90000"/>
              </a:lnSpc>
              <a:spcBef>
                <a:spcPts val="1600"/>
              </a:spcBef>
              <a:spcAft>
                <a:spcPts val="1600"/>
              </a:spcAft>
              <a:buClr>
                <a:schemeClr val="dk1"/>
              </a:buClr>
              <a:buSzPts val="1100"/>
              <a:buChar char="■"/>
              <a:defRPr/>
            </a:lvl9pPr>
          </a:lstStyle>
          <a:p/>
        </p:txBody>
      </p:sp>
      <p:sp>
        <p:nvSpPr>
          <p:cNvPr id="20" name="Google Shape;20;p72"/>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7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p7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7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7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7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7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7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7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7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7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7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7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7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7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7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7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5" name="Google Shape;45;p7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7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7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7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7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7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7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7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1" name="Google Shape;61;p7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2" name="Google Shape;62;p7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7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7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7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7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7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7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07450" y="3056950"/>
            <a:ext cx="8159700" cy="13992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2F5496"/>
              </a:buClr>
              <a:buSzPts val="2100"/>
              <a:buFont typeface="Avenir"/>
              <a:buNone/>
            </a:pPr>
            <a:r>
              <a:rPr lang="en" sz="2800">
                <a:solidFill>
                  <a:srgbClr val="2F5496"/>
                </a:solidFill>
                <a:latin typeface="Avenir"/>
                <a:ea typeface="Avenir"/>
                <a:cs typeface="Avenir"/>
                <a:sym typeface="Avenir"/>
              </a:rPr>
              <a:t>The Dangers of Storytelling with </a:t>
            </a:r>
            <a:endParaRPr sz="2800">
              <a:solidFill>
                <a:srgbClr val="2F5496"/>
              </a:solidFill>
              <a:latin typeface="Avenir"/>
              <a:ea typeface="Avenir"/>
              <a:cs typeface="Avenir"/>
              <a:sym typeface="Avenir"/>
            </a:endParaRPr>
          </a:p>
          <a:p>
            <a:pPr indent="0" lvl="0" marL="0" rtl="0" algn="l">
              <a:lnSpc>
                <a:spcPct val="100000"/>
              </a:lnSpc>
              <a:spcBef>
                <a:spcPts val="0"/>
              </a:spcBef>
              <a:spcAft>
                <a:spcPts val="0"/>
              </a:spcAft>
              <a:buClr>
                <a:srgbClr val="2F5496"/>
              </a:buClr>
              <a:buSzPts val="2100"/>
              <a:buFont typeface="Avenir"/>
              <a:buNone/>
            </a:pPr>
            <a:r>
              <a:rPr lang="en" sz="2800">
                <a:solidFill>
                  <a:srgbClr val="2F5496"/>
                </a:solidFill>
                <a:latin typeface="Avenir"/>
                <a:ea typeface="Avenir"/>
                <a:cs typeface="Avenir"/>
                <a:sym typeface="Avenir"/>
              </a:rPr>
              <a:t>Feature Importance</a:t>
            </a:r>
            <a:endParaRPr sz="2800">
              <a:solidFill>
                <a:srgbClr val="2F5496"/>
              </a:solidFill>
              <a:latin typeface="Avenir"/>
              <a:ea typeface="Avenir"/>
              <a:cs typeface="Avenir"/>
              <a:sym typeface="Avenir"/>
            </a:endParaRPr>
          </a:p>
          <a:p>
            <a:pPr indent="0" lvl="0" marL="0" rtl="0" algn="l">
              <a:lnSpc>
                <a:spcPct val="100000"/>
              </a:lnSpc>
              <a:spcBef>
                <a:spcPts val="0"/>
              </a:spcBef>
              <a:spcAft>
                <a:spcPts val="0"/>
              </a:spcAft>
              <a:buClr>
                <a:srgbClr val="2F5496"/>
              </a:buClr>
              <a:buSzPts val="2100"/>
              <a:buFont typeface="Avenir"/>
              <a:buNone/>
            </a:pPr>
            <a:r>
              <a:t/>
            </a:r>
            <a:endParaRPr sz="2800">
              <a:solidFill>
                <a:srgbClr val="2F5496"/>
              </a:solidFill>
              <a:latin typeface="Avenir"/>
              <a:ea typeface="Avenir"/>
              <a:cs typeface="Avenir"/>
              <a:sym typeface="Avenir"/>
            </a:endParaRPr>
          </a:p>
          <a:p>
            <a:pPr indent="0" lvl="0" marL="0" rtl="0" algn="l">
              <a:lnSpc>
                <a:spcPct val="100000"/>
              </a:lnSpc>
              <a:spcBef>
                <a:spcPts val="0"/>
              </a:spcBef>
              <a:spcAft>
                <a:spcPts val="0"/>
              </a:spcAft>
              <a:buClr>
                <a:srgbClr val="2F5496"/>
              </a:buClr>
              <a:buSzPts val="2100"/>
              <a:buFont typeface="Avenir"/>
              <a:buNone/>
            </a:pPr>
            <a:r>
              <a:rPr lang="en" sz="2500">
                <a:solidFill>
                  <a:srgbClr val="000000"/>
                </a:solidFill>
                <a:latin typeface="Avenir"/>
                <a:ea typeface="Avenir"/>
                <a:cs typeface="Avenir"/>
                <a:sym typeface="Avenir"/>
              </a:rPr>
              <a:t>PyData NYC</a:t>
            </a:r>
            <a:r>
              <a:rPr lang="en" sz="2500">
                <a:solidFill>
                  <a:srgbClr val="000000"/>
                </a:solidFill>
                <a:latin typeface="Avenir"/>
                <a:ea typeface="Avenir"/>
                <a:cs typeface="Avenir"/>
                <a:sym typeface="Avenir"/>
              </a:rPr>
              <a:t> 2023</a:t>
            </a:r>
            <a:endParaRPr sz="25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2F5496"/>
              </a:buClr>
              <a:buSzPts val="2100"/>
              <a:buFont typeface="Avenir"/>
              <a:buNone/>
            </a:pPr>
            <a:r>
              <a:rPr lang="en" sz="2500">
                <a:solidFill>
                  <a:srgbClr val="000000"/>
                </a:solidFill>
                <a:latin typeface="Avenir"/>
                <a:ea typeface="Avenir"/>
                <a:cs typeface="Avenir"/>
                <a:sym typeface="Avenir"/>
              </a:rPr>
              <a:t>Roni Kobrosly Ph.D.</a:t>
            </a:r>
            <a:endParaRPr sz="2500">
              <a:solidFill>
                <a:srgbClr val="000000"/>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c73c0e1ae_0_5"/>
          <p:cNvSpPr txBox="1"/>
          <p:nvPr>
            <p:ph type="title"/>
          </p:nvPr>
        </p:nvSpPr>
        <p:spPr>
          <a:xfrm>
            <a:off x="4425455" y="196450"/>
            <a:ext cx="4645800" cy="5697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Clr>
                <a:srgbClr val="2F5496"/>
              </a:buClr>
              <a:buSzPts val="2100"/>
              <a:buFont typeface="Avenir"/>
              <a:buNone/>
            </a:pPr>
            <a:r>
              <a:rPr lang="en" sz="2300">
                <a:solidFill>
                  <a:srgbClr val="FF0000"/>
                </a:solidFill>
                <a:latin typeface="Avenir"/>
                <a:ea typeface="Avenir"/>
                <a:cs typeface="Avenir"/>
                <a:sym typeface="Avenir"/>
              </a:rPr>
              <a:t>Let’s say we don’t have access to temperature in your dataset</a:t>
            </a:r>
            <a:endParaRPr sz="2300">
              <a:solidFill>
                <a:srgbClr val="FF0000"/>
              </a:solidFill>
              <a:latin typeface="Avenir"/>
              <a:ea typeface="Avenir"/>
              <a:cs typeface="Avenir"/>
              <a:sym typeface="Avenir"/>
            </a:endParaRPr>
          </a:p>
        </p:txBody>
      </p:sp>
      <p:cxnSp>
        <p:nvCxnSpPr>
          <p:cNvPr id="208" name="Google Shape;208;g27c73c0e1ae_0_5"/>
          <p:cNvCxnSpPr>
            <a:stCxn id="209" idx="5"/>
            <a:endCxn id="210" idx="1"/>
          </p:cNvCxnSpPr>
          <p:nvPr/>
        </p:nvCxnSpPr>
        <p:spPr>
          <a:xfrm>
            <a:off x="3001835" y="2344062"/>
            <a:ext cx="741300" cy="1178100"/>
          </a:xfrm>
          <a:prstGeom prst="straightConnector1">
            <a:avLst/>
          </a:prstGeom>
          <a:noFill/>
          <a:ln cap="flat" cmpd="sng" w="25400">
            <a:solidFill>
              <a:schemeClr val="dk1"/>
            </a:solidFill>
            <a:prstDash val="solid"/>
            <a:miter lim="800000"/>
            <a:headEnd len="sm" w="sm" type="none"/>
            <a:tailEnd len="lg" w="lg" type="triangle"/>
          </a:ln>
        </p:spPr>
      </p:cxnSp>
      <p:sp>
        <p:nvSpPr>
          <p:cNvPr id="211" name="Google Shape;211;g27c73c0e1ae_0_5"/>
          <p:cNvSpPr/>
          <p:nvPr/>
        </p:nvSpPr>
        <p:spPr>
          <a:xfrm>
            <a:off x="158260" y="1118762"/>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2" name="Google Shape;212;g27c73c0e1ae_0_5"/>
          <p:cNvSpPr txBox="1"/>
          <p:nvPr/>
        </p:nvSpPr>
        <p:spPr>
          <a:xfrm>
            <a:off x="158247" y="1610150"/>
            <a:ext cx="13959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Median Income</a:t>
            </a:r>
            <a:endParaRPr b="0" i="0" sz="1100" u="none" cap="none" strike="noStrike">
              <a:solidFill>
                <a:srgbClr val="000000"/>
              </a:solidFill>
              <a:latin typeface="Arial"/>
              <a:ea typeface="Arial"/>
              <a:cs typeface="Arial"/>
              <a:sym typeface="Arial"/>
            </a:endParaRPr>
          </a:p>
        </p:txBody>
      </p:sp>
      <p:sp>
        <p:nvSpPr>
          <p:cNvPr id="213" name="Google Shape;213;g27c73c0e1ae_0_5"/>
          <p:cNvSpPr txBox="1"/>
          <p:nvPr/>
        </p:nvSpPr>
        <p:spPr>
          <a:xfrm>
            <a:off x="1810347" y="1578725"/>
            <a:ext cx="13959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Day of Week</a:t>
            </a:r>
            <a:endParaRPr b="0" i="0" sz="1100" u="none" cap="none" strike="noStrike">
              <a:solidFill>
                <a:srgbClr val="000000"/>
              </a:solidFill>
              <a:latin typeface="Arial"/>
              <a:ea typeface="Arial"/>
              <a:cs typeface="Arial"/>
              <a:sym typeface="Arial"/>
            </a:endParaRPr>
          </a:p>
        </p:txBody>
      </p:sp>
      <p:sp>
        <p:nvSpPr>
          <p:cNvPr id="214" name="Google Shape;214;g27c73c0e1ae_0_5"/>
          <p:cNvSpPr txBox="1"/>
          <p:nvPr/>
        </p:nvSpPr>
        <p:spPr>
          <a:xfrm>
            <a:off x="3434850" y="1569675"/>
            <a:ext cx="16227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Population Density</a:t>
            </a:r>
            <a:endParaRPr b="0" i="0" sz="1100" u="none" cap="none" strike="noStrike">
              <a:solidFill>
                <a:srgbClr val="000000"/>
              </a:solidFill>
              <a:latin typeface="Arial"/>
              <a:ea typeface="Arial"/>
              <a:cs typeface="Arial"/>
              <a:sym typeface="Arial"/>
            </a:endParaRPr>
          </a:p>
        </p:txBody>
      </p:sp>
      <p:sp>
        <p:nvSpPr>
          <p:cNvPr id="215" name="Google Shape;215;g27c73c0e1ae_0_5"/>
          <p:cNvSpPr txBox="1"/>
          <p:nvPr/>
        </p:nvSpPr>
        <p:spPr>
          <a:xfrm>
            <a:off x="5187450" y="1493475"/>
            <a:ext cx="16227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Income Inequality</a:t>
            </a:r>
            <a:endParaRPr b="0" i="0" sz="1100" u="none" cap="none" strike="noStrike">
              <a:solidFill>
                <a:srgbClr val="000000"/>
              </a:solidFill>
              <a:latin typeface="Arial"/>
              <a:ea typeface="Arial"/>
              <a:cs typeface="Arial"/>
              <a:sym typeface="Arial"/>
            </a:endParaRPr>
          </a:p>
        </p:txBody>
      </p:sp>
      <p:sp>
        <p:nvSpPr>
          <p:cNvPr id="216" name="Google Shape;216;g27c73c0e1ae_0_5"/>
          <p:cNvSpPr txBox="1"/>
          <p:nvPr/>
        </p:nvSpPr>
        <p:spPr>
          <a:xfrm>
            <a:off x="6733950" y="1585925"/>
            <a:ext cx="1943400" cy="5436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400"/>
              <a:buFont typeface="Arial"/>
              <a:buNone/>
            </a:pPr>
            <a:r>
              <a:rPr lang="en" sz="1800">
                <a:solidFill>
                  <a:srgbClr val="FF0000"/>
                </a:solidFill>
              </a:rPr>
              <a:t>Temperature</a:t>
            </a:r>
            <a:endParaRPr b="0" i="0" sz="500" u="none" cap="none" strike="noStrike">
              <a:solidFill>
                <a:srgbClr val="FF0000"/>
              </a:solidFill>
              <a:latin typeface="Arial"/>
              <a:ea typeface="Arial"/>
              <a:cs typeface="Arial"/>
              <a:sym typeface="Arial"/>
            </a:endParaRPr>
          </a:p>
        </p:txBody>
      </p:sp>
      <p:sp>
        <p:nvSpPr>
          <p:cNvPr id="217" name="Google Shape;217;g27c73c0e1ae_0_5"/>
          <p:cNvSpPr txBox="1"/>
          <p:nvPr/>
        </p:nvSpPr>
        <p:spPr>
          <a:xfrm>
            <a:off x="6734325" y="3701850"/>
            <a:ext cx="19434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Ice Cream Sales</a:t>
            </a:r>
            <a:endParaRPr b="0" i="0" sz="1100" u="none" cap="none" strike="noStrike">
              <a:solidFill>
                <a:srgbClr val="000000"/>
              </a:solidFill>
              <a:latin typeface="Arial"/>
              <a:ea typeface="Arial"/>
              <a:cs typeface="Arial"/>
              <a:sym typeface="Arial"/>
            </a:endParaRPr>
          </a:p>
        </p:txBody>
      </p:sp>
      <p:sp>
        <p:nvSpPr>
          <p:cNvPr id="209" name="Google Shape;209;g27c73c0e1ae_0_5"/>
          <p:cNvSpPr/>
          <p:nvPr/>
        </p:nvSpPr>
        <p:spPr>
          <a:xfrm>
            <a:off x="1810360" y="1152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8" name="Google Shape;218;g27c73c0e1ae_0_5"/>
          <p:cNvSpPr/>
          <p:nvPr/>
        </p:nvSpPr>
        <p:spPr>
          <a:xfrm>
            <a:off x="3537010" y="1083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9" name="Google Shape;219;g27c73c0e1ae_0_5"/>
          <p:cNvSpPr/>
          <p:nvPr/>
        </p:nvSpPr>
        <p:spPr>
          <a:xfrm>
            <a:off x="5289610" y="1083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0" name="Google Shape;220;g27c73c0e1ae_0_5"/>
          <p:cNvSpPr/>
          <p:nvPr/>
        </p:nvSpPr>
        <p:spPr>
          <a:xfrm>
            <a:off x="7042210" y="1083587"/>
            <a:ext cx="1395900" cy="1395900"/>
          </a:xfrm>
          <a:prstGeom prst="ellipse">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1" name="Google Shape;221;g27c73c0e1ae_0_5"/>
          <p:cNvSpPr/>
          <p:nvPr/>
        </p:nvSpPr>
        <p:spPr>
          <a:xfrm>
            <a:off x="6965999" y="3217174"/>
            <a:ext cx="1469700" cy="14697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p:txBody>
      </p:sp>
      <p:cxnSp>
        <p:nvCxnSpPr>
          <p:cNvPr id="222" name="Google Shape;222;g27c73c0e1ae_0_5"/>
          <p:cNvCxnSpPr>
            <a:stCxn id="219" idx="3"/>
            <a:endCxn id="210" idx="7"/>
          </p:cNvCxnSpPr>
          <p:nvPr/>
        </p:nvCxnSpPr>
        <p:spPr>
          <a:xfrm flipH="1">
            <a:off x="4730235" y="2275062"/>
            <a:ext cx="763800" cy="1247100"/>
          </a:xfrm>
          <a:prstGeom prst="straightConnector1">
            <a:avLst/>
          </a:prstGeom>
          <a:noFill/>
          <a:ln cap="flat" cmpd="sng" w="25400">
            <a:solidFill>
              <a:schemeClr val="dk1"/>
            </a:solidFill>
            <a:prstDash val="solid"/>
            <a:miter lim="800000"/>
            <a:headEnd len="sm" w="sm" type="none"/>
            <a:tailEnd len="lg" w="lg" type="triangle"/>
          </a:ln>
        </p:spPr>
      </p:cxnSp>
      <p:cxnSp>
        <p:nvCxnSpPr>
          <p:cNvPr id="223" name="Google Shape;223;g27c73c0e1ae_0_5"/>
          <p:cNvCxnSpPr>
            <a:stCxn id="211" idx="5"/>
          </p:cNvCxnSpPr>
          <p:nvPr/>
        </p:nvCxnSpPr>
        <p:spPr>
          <a:xfrm>
            <a:off x="1349735" y="2310237"/>
            <a:ext cx="2239200" cy="1347600"/>
          </a:xfrm>
          <a:prstGeom prst="straightConnector1">
            <a:avLst/>
          </a:prstGeom>
          <a:noFill/>
          <a:ln cap="flat" cmpd="sng" w="25400">
            <a:solidFill>
              <a:schemeClr val="dk1"/>
            </a:solidFill>
            <a:prstDash val="solid"/>
            <a:miter lim="800000"/>
            <a:headEnd len="sm" w="sm" type="none"/>
            <a:tailEnd len="lg" w="lg" type="triangle"/>
          </a:ln>
        </p:spPr>
      </p:cxnSp>
      <p:cxnSp>
        <p:nvCxnSpPr>
          <p:cNvPr id="224" name="Google Shape;224;g27c73c0e1ae_0_5"/>
          <p:cNvCxnSpPr>
            <a:stCxn id="218" idx="4"/>
            <a:endCxn id="210" idx="0"/>
          </p:cNvCxnSpPr>
          <p:nvPr/>
        </p:nvCxnSpPr>
        <p:spPr>
          <a:xfrm>
            <a:off x="4234960" y="2479487"/>
            <a:ext cx="1800" cy="838200"/>
          </a:xfrm>
          <a:prstGeom prst="straightConnector1">
            <a:avLst/>
          </a:prstGeom>
          <a:noFill/>
          <a:ln cap="flat" cmpd="sng" w="25400">
            <a:solidFill>
              <a:schemeClr val="dk1"/>
            </a:solidFill>
            <a:prstDash val="solid"/>
            <a:miter lim="800000"/>
            <a:headEnd len="sm" w="sm" type="none"/>
            <a:tailEnd len="lg" w="lg" type="triangle"/>
          </a:ln>
        </p:spPr>
      </p:cxnSp>
      <p:cxnSp>
        <p:nvCxnSpPr>
          <p:cNvPr id="225" name="Google Shape;225;g27c73c0e1ae_0_5"/>
          <p:cNvCxnSpPr/>
          <p:nvPr/>
        </p:nvCxnSpPr>
        <p:spPr>
          <a:xfrm flipH="1">
            <a:off x="4874835" y="2275062"/>
            <a:ext cx="2371800" cy="1408500"/>
          </a:xfrm>
          <a:prstGeom prst="straightConnector1">
            <a:avLst/>
          </a:prstGeom>
          <a:noFill/>
          <a:ln cap="flat" cmpd="sng" w="25400">
            <a:solidFill>
              <a:schemeClr val="dk1"/>
            </a:solidFill>
            <a:prstDash val="solid"/>
            <a:miter lim="800000"/>
            <a:headEnd len="sm" w="sm" type="none"/>
            <a:tailEnd len="lg" w="lg" type="triangle"/>
          </a:ln>
        </p:spPr>
      </p:cxnSp>
      <p:cxnSp>
        <p:nvCxnSpPr>
          <p:cNvPr id="226" name="Google Shape;226;g27c73c0e1ae_0_5"/>
          <p:cNvCxnSpPr>
            <a:stCxn id="220" idx="4"/>
            <a:endCxn id="221" idx="0"/>
          </p:cNvCxnSpPr>
          <p:nvPr/>
        </p:nvCxnSpPr>
        <p:spPr>
          <a:xfrm flipH="1">
            <a:off x="7700860" y="2479487"/>
            <a:ext cx="39300" cy="737700"/>
          </a:xfrm>
          <a:prstGeom prst="straightConnector1">
            <a:avLst/>
          </a:prstGeom>
          <a:noFill/>
          <a:ln cap="flat" cmpd="sng" w="25400">
            <a:solidFill>
              <a:schemeClr val="dk1"/>
            </a:solidFill>
            <a:prstDash val="solid"/>
            <a:miter lim="800000"/>
            <a:headEnd len="sm" w="sm" type="none"/>
            <a:tailEnd len="lg" w="lg" type="triangle"/>
          </a:ln>
        </p:spPr>
      </p:cxnSp>
      <p:sp>
        <p:nvSpPr>
          <p:cNvPr id="227" name="Google Shape;227;g27c73c0e1ae_0_5"/>
          <p:cNvSpPr txBox="1"/>
          <p:nvPr/>
        </p:nvSpPr>
        <p:spPr>
          <a:xfrm>
            <a:off x="3511047" y="3819950"/>
            <a:ext cx="1395900" cy="543600"/>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 crimes committed</a:t>
            </a:r>
            <a:endParaRPr b="0" i="0" sz="1100" u="none" cap="none" strike="noStrike">
              <a:solidFill>
                <a:srgbClr val="000000"/>
              </a:solidFill>
              <a:latin typeface="Arial"/>
              <a:ea typeface="Arial"/>
              <a:cs typeface="Arial"/>
              <a:sym typeface="Arial"/>
            </a:endParaRPr>
          </a:p>
        </p:txBody>
      </p:sp>
      <p:sp>
        <p:nvSpPr>
          <p:cNvPr id="228" name="Google Shape;228;g27c73c0e1ae_0_5"/>
          <p:cNvSpPr/>
          <p:nvPr/>
        </p:nvSpPr>
        <p:spPr>
          <a:xfrm>
            <a:off x="3538685" y="3317612"/>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7c297080c1_0_50"/>
          <p:cNvPicPr preferRelativeResize="0"/>
          <p:nvPr/>
        </p:nvPicPr>
        <p:blipFill>
          <a:blip r:embed="rId3">
            <a:alphaModFix/>
          </a:blip>
          <a:stretch>
            <a:fillRect/>
          </a:stretch>
        </p:blipFill>
        <p:spPr>
          <a:xfrm>
            <a:off x="381000" y="152400"/>
            <a:ext cx="837671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27c297080c1_0_20"/>
          <p:cNvPicPr preferRelativeResize="0"/>
          <p:nvPr/>
        </p:nvPicPr>
        <p:blipFill>
          <a:blip r:embed="rId3">
            <a:alphaModFix/>
          </a:blip>
          <a:stretch>
            <a:fillRect/>
          </a:stretch>
        </p:blipFill>
        <p:spPr>
          <a:xfrm>
            <a:off x="152400" y="152400"/>
            <a:ext cx="8839204" cy="4497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7c297080c1_0_58"/>
          <p:cNvSpPr txBox="1"/>
          <p:nvPr>
            <p:ph type="ctrTitle"/>
          </p:nvPr>
        </p:nvSpPr>
        <p:spPr>
          <a:xfrm>
            <a:off x="444776" y="164255"/>
            <a:ext cx="8478000" cy="556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2F5496"/>
              </a:buClr>
              <a:buSzPts val="2400"/>
              <a:buFont typeface="Avenir"/>
              <a:buNone/>
            </a:pPr>
            <a:r>
              <a:rPr lang="en" sz="2400">
                <a:solidFill>
                  <a:srgbClr val="2F5496"/>
                </a:solidFill>
                <a:latin typeface="Avenir"/>
                <a:ea typeface="Avenir"/>
                <a:cs typeface="Avenir"/>
                <a:sym typeface="Avenir"/>
              </a:rPr>
              <a:t>Feature importance measures aren’t causal but they still serve a purpose!</a:t>
            </a:r>
            <a:endParaRPr/>
          </a:p>
        </p:txBody>
      </p:sp>
      <p:sp>
        <p:nvSpPr>
          <p:cNvPr id="244" name="Google Shape;244;g27c297080c1_0_58"/>
          <p:cNvSpPr txBox="1"/>
          <p:nvPr/>
        </p:nvSpPr>
        <p:spPr>
          <a:xfrm>
            <a:off x="362778" y="1271640"/>
            <a:ext cx="8418300" cy="3472500"/>
          </a:xfrm>
          <a:prstGeom prst="rect">
            <a:avLst/>
          </a:prstGeom>
          <a:noFill/>
          <a:ln>
            <a:noFill/>
          </a:ln>
        </p:spPr>
        <p:txBody>
          <a:bodyPr anchorCtr="0" anchor="t" bIns="34275" lIns="68575" spcFirstLastPara="1" rIns="68575" wrap="square" tIns="34275">
            <a:normAutofit lnSpcReduction="10000"/>
          </a:bodyPr>
          <a:lstStyle/>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Feature pruning</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Char char="○"/>
            </a:pPr>
            <a:r>
              <a:rPr lang="en" sz="2100">
                <a:solidFill>
                  <a:schemeClr val="dk1"/>
                </a:solidFill>
                <a:latin typeface="Avenir"/>
                <a:ea typeface="Avenir"/>
                <a:cs typeface="Avenir"/>
                <a:sym typeface="Avenir"/>
              </a:rPr>
              <a:t>If you don’t care about actionable insights, prune features that contribute little predictive power</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Simplifies your ETL</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Explainability of predictions</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Remember, this is not causal explainability, but rather mathematical explainability</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E.g. “The model said this person shouldn’t be approved for a credit card because X was high, Y was low, and Z was low, and based on the model weights this produced a low outcome score.”</a:t>
            </a:r>
            <a:endParaRPr sz="2100">
              <a:solidFill>
                <a:schemeClr val="dk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nvSpPr>
        <p:spPr>
          <a:xfrm>
            <a:off x="171449" y="1284890"/>
            <a:ext cx="8478000" cy="556200"/>
          </a:xfrm>
          <a:prstGeom prst="rect">
            <a:avLst/>
          </a:prstGeom>
          <a:noFill/>
          <a:ln>
            <a:noFill/>
          </a:ln>
        </p:spPr>
        <p:txBody>
          <a:bodyPr anchorCtr="0" anchor="t" bIns="68575" lIns="68575" spcFirstLastPara="1" rIns="68575" wrap="square" tIns="68575">
            <a:noAutofit/>
          </a:bodyPr>
          <a:lstStyle/>
          <a:p>
            <a:pPr indent="0" lvl="0" marL="0" marR="0" rtl="0" algn="ctr">
              <a:lnSpc>
                <a:spcPct val="90000"/>
              </a:lnSpc>
              <a:spcBef>
                <a:spcPts val="0"/>
              </a:spcBef>
              <a:spcAft>
                <a:spcPts val="0"/>
              </a:spcAft>
              <a:buClr>
                <a:srgbClr val="2F5496"/>
              </a:buClr>
              <a:buSzPts val="2100"/>
              <a:buFont typeface="Avenir"/>
              <a:buNone/>
            </a:pPr>
            <a:r>
              <a:rPr lang="en" sz="2900">
                <a:solidFill>
                  <a:srgbClr val="2F5496"/>
                </a:solidFill>
                <a:latin typeface="Avenir"/>
                <a:ea typeface="Avenir"/>
                <a:cs typeface="Avenir"/>
                <a:sym typeface="Avenir"/>
              </a:rPr>
              <a:t>If you have a predictive model and really want to estimate the causal importance of features… </a:t>
            </a:r>
            <a:endParaRPr sz="2900">
              <a:solidFill>
                <a:srgbClr val="2F5496"/>
              </a:solidFill>
              <a:latin typeface="Avenir"/>
              <a:ea typeface="Avenir"/>
              <a:cs typeface="Avenir"/>
              <a:sym typeface="Avenir"/>
            </a:endParaRPr>
          </a:p>
          <a:p>
            <a:pPr indent="0" lvl="0" marL="0" marR="0" rtl="0" algn="ctr">
              <a:lnSpc>
                <a:spcPct val="90000"/>
              </a:lnSpc>
              <a:spcBef>
                <a:spcPts val="0"/>
              </a:spcBef>
              <a:spcAft>
                <a:spcPts val="0"/>
              </a:spcAft>
              <a:buClr>
                <a:srgbClr val="2F5496"/>
              </a:buClr>
              <a:buSzPts val="2100"/>
              <a:buFont typeface="Avenir"/>
              <a:buNone/>
            </a:pPr>
            <a:r>
              <a:t/>
            </a:r>
            <a:endParaRPr sz="2900">
              <a:solidFill>
                <a:srgbClr val="2F5496"/>
              </a:solidFill>
              <a:latin typeface="Avenir"/>
              <a:ea typeface="Avenir"/>
              <a:cs typeface="Avenir"/>
              <a:sym typeface="Avenir"/>
            </a:endParaRPr>
          </a:p>
          <a:p>
            <a:pPr indent="0" lvl="0" marL="0" marR="0" rtl="0" algn="ctr">
              <a:lnSpc>
                <a:spcPct val="90000"/>
              </a:lnSpc>
              <a:spcBef>
                <a:spcPts val="0"/>
              </a:spcBef>
              <a:spcAft>
                <a:spcPts val="0"/>
              </a:spcAft>
              <a:buClr>
                <a:srgbClr val="2F5496"/>
              </a:buClr>
              <a:buSzPts val="2100"/>
              <a:buFont typeface="Avenir"/>
              <a:buNone/>
            </a:pPr>
            <a:r>
              <a:rPr lang="en" sz="2900">
                <a:solidFill>
                  <a:srgbClr val="2F5496"/>
                </a:solidFill>
                <a:latin typeface="Avenir"/>
                <a:ea typeface="Avenir"/>
                <a:cs typeface="Avenir"/>
                <a:sym typeface="Avenir"/>
              </a:rPr>
              <a:t>Enter: Meta Learners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c73c0e1ae_0_0"/>
          <p:cNvSpPr txBox="1"/>
          <p:nvPr/>
        </p:nvSpPr>
        <p:spPr>
          <a:xfrm>
            <a:off x="362775" y="1005851"/>
            <a:ext cx="8418300" cy="3738300"/>
          </a:xfrm>
          <a:prstGeom prst="rect">
            <a:avLst/>
          </a:prstGeom>
          <a:noFill/>
          <a:ln>
            <a:noFill/>
          </a:ln>
        </p:spPr>
        <p:txBody>
          <a:bodyPr anchorCtr="0" anchor="t" bIns="34275" lIns="68575" spcFirstLastPara="1" rIns="68575" wrap="square" tIns="34275">
            <a:normAutofit lnSpcReduction="10000"/>
          </a:bodyPr>
          <a:lstStyle/>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Take stock of all of the variables/features at your disposal</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You need to whiteboard out a proposed causal relationships between all features (like we did on the earlier slide with crimes per day)</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Use your domain knowledge for this</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You need to binarize all features</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With continuous </a:t>
            </a:r>
            <a:r>
              <a:rPr lang="en" sz="2100">
                <a:solidFill>
                  <a:schemeClr val="dk1"/>
                </a:solidFill>
                <a:latin typeface="Avenir"/>
                <a:ea typeface="Avenir"/>
                <a:cs typeface="Avenir"/>
                <a:sym typeface="Avenir"/>
              </a:rPr>
              <a:t>variables:</a:t>
            </a:r>
            <a:r>
              <a:rPr lang="en" sz="2100">
                <a:solidFill>
                  <a:schemeClr val="dk1"/>
                </a:solidFill>
                <a:latin typeface="Avenir"/>
                <a:ea typeface="Avenir"/>
                <a:cs typeface="Avenir"/>
                <a:sym typeface="Avenir"/>
              </a:rPr>
              <a:t> assign 0 if below median values, assign 1 if above median value</a:t>
            </a:r>
            <a:endParaRPr sz="2100">
              <a:solidFill>
                <a:schemeClr val="dk1"/>
              </a:solidFill>
              <a:latin typeface="Avenir"/>
              <a:ea typeface="Avenir"/>
              <a:cs typeface="Avenir"/>
              <a:sym typeface="Avenir"/>
            </a:endParaRPr>
          </a:p>
          <a:p>
            <a:pPr indent="-361950" lvl="1" marL="9144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With ordinal or nominal variables: create dummy variables</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For each feature you’ll need to determine its specific set of confounders</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Note </a:t>
            </a:r>
            <a:r>
              <a:rPr lang="en" sz="2100">
                <a:solidFill>
                  <a:schemeClr val="dk1"/>
                </a:solidFill>
                <a:latin typeface="Avenir"/>
                <a:ea typeface="Avenir"/>
                <a:cs typeface="Avenir"/>
                <a:sym typeface="Avenir"/>
              </a:rPr>
              <a:t>which features are actionable / intervenable</a:t>
            </a:r>
            <a:endParaRPr sz="2100">
              <a:solidFill>
                <a:schemeClr val="dk1"/>
              </a:solidFill>
              <a:latin typeface="Avenir"/>
              <a:ea typeface="Avenir"/>
              <a:cs typeface="Avenir"/>
              <a:sym typeface="Avenir"/>
            </a:endParaRPr>
          </a:p>
        </p:txBody>
      </p:sp>
      <p:sp>
        <p:nvSpPr>
          <p:cNvPr id="255" name="Google Shape;255;g27c73c0e1ae_0_0"/>
          <p:cNvSpPr txBox="1"/>
          <p:nvPr>
            <p:ph type="ctrTitle"/>
          </p:nvPr>
        </p:nvSpPr>
        <p:spPr>
          <a:xfrm>
            <a:off x="444776" y="164255"/>
            <a:ext cx="8478000" cy="556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2F5496"/>
              </a:buClr>
              <a:buSzPts val="2400"/>
              <a:buFont typeface="Avenir"/>
              <a:buNone/>
            </a:pPr>
            <a:r>
              <a:rPr lang="en" sz="2400">
                <a:solidFill>
                  <a:srgbClr val="2F5496"/>
                </a:solidFill>
                <a:latin typeface="Avenir"/>
                <a:ea typeface="Avenir"/>
                <a:cs typeface="Avenir"/>
                <a:sym typeface="Avenir"/>
              </a:rPr>
              <a:t>However, before we do any modeling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cxnSp>
        <p:nvCxnSpPr>
          <p:cNvPr id="260" name="Google Shape;260;g27c73c0e1ae_0_55"/>
          <p:cNvCxnSpPr>
            <a:stCxn id="261" idx="3"/>
            <a:endCxn id="262" idx="7"/>
          </p:cNvCxnSpPr>
          <p:nvPr/>
        </p:nvCxnSpPr>
        <p:spPr>
          <a:xfrm flipH="1">
            <a:off x="4781412" y="3469664"/>
            <a:ext cx="1379400" cy="413700"/>
          </a:xfrm>
          <a:prstGeom prst="straightConnector1">
            <a:avLst/>
          </a:prstGeom>
          <a:noFill/>
          <a:ln cap="flat" cmpd="sng" w="25400">
            <a:solidFill>
              <a:schemeClr val="dk1"/>
            </a:solidFill>
            <a:prstDash val="solid"/>
            <a:miter lim="800000"/>
            <a:headEnd len="sm" w="sm" type="none"/>
            <a:tailEnd len="lg" w="lg" type="triangle"/>
          </a:ln>
        </p:spPr>
      </p:cxnSp>
      <p:sp>
        <p:nvSpPr>
          <p:cNvPr id="262" name="Google Shape;262;g27c73c0e1ae_0_55"/>
          <p:cNvSpPr/>
          <p:nvPr/>
        </p:nvSpPr>
        <p:spPr>
          <a:xfrm>
            <a:off x="4068704" y="3761208"/>
            <a:ext cx="834900" cy="834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3" name="Google Shape;263;g27c73c0e1ae_0_55"/>
          <p:cNvSpPr txBox="1"/>
          <p:nvPr/>
        </p:nvSpPr>
        <p:spPr>
          <a:xfrm>
            <a:off x="3840723" y="4001097"/>
            <a:ext cx="1291500" cy="385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Churn</a:t>
            </a:r>
            <a:endParaRPr b="0" i="0" sz="1100" u="none" cap="none" strike="noStrike">
              <a:solidFill>
                <a:srgbClr val="000000"/>
              </a:solidFill>
              <a:latin typeface="Arial"/>
              <a:ea typeface="Arial"/>
              <a:cs typeface="Arial"/>
              <a:sym typeface="Arial"/>
            </a:endParaRPr>
          </a:p>
        </p:txBody>
      </p:sp>
      <p:sp>
        <p:nvSpPr>
          <p:cNvPr id="264" name="Google Shape;264;g27c73c0e1ae_0_55"/>
          <p:cNvSpPr txBox="1"/>
          <p:nvPr/>
        </p:nvSpPr>
        <p:spPr>
          <a:xfrm>
            <a:off x="2380225" y="9613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Plan </a:t>
            </a:r>
            <a:endParaRPr sz="1800">
              <a:solidFill>
                <a:schemeClr val="dk1"/>
              </a:solidFill>
            </a:endParaRPr>
          </a:p>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Type</a:t>
            </a:r>
            <a:endParaRPr sz="1800">
              <a:solidFill>
                <a:schemeClr val="dk1"/>
              </a:solidFill>
            </a:endParaRPr>
          </a:p>
        </p:txBody>
      </p:sp>
      <p:sp>
        <p:nvSpPr>
          <p:cNvPr id="265" name="Google Shape;265;g27c73c0e1ae_0_55"/>
          <p:cNvSpPr/>
          <p:nvPr/>
        </p:nvSpPr>
        <p:spPr>
          <a:xfrm>
            <a:off x="2678265" y="843301"/>
            <a:ext cx="834900" cy="834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6" name="Google Shape;266;g27c73c0e1ae_0_55"/>
          <p:cNvSpPr txBox="1"/>
          <p:nvPr/>
        </p:nvSpPr>
        <p:spPr>
          <a:xfrm>
            <a:off x="568225" y="3771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Age</a:t>
            </a:r>
            <a:endParaRPr sz="1800">
              <a:solidFill>
                <a:schemeClr val="dk1"/>
              </a:solidFill>
            </a:endParaRPr>
          </a:p>
        </p:txBody>
      </p:sp>
      <p:sp>
        <p:nvSpPr>
          <p:cNvPr id="267" name="Google Shape;267;g27c73c0e1ae_0_55"/>
          <p:cNvSpPr/>
          <p:nvPr/>
        </p:nvSpPr>
        <p:spPr>
          <a:xfrm>
            <a:off x="849465" y="157501"/>
            <a:ext cx="834900" cy="834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8" name="Google Shape;268;g27c73c0e1ae_0_55"/>
          <p:cNvSpPr txBox="1"/>
          <p:nvPr/>
        </p:nvSpPr>
        <p:spPr>
          <a:xfrm>
            <a:off x="7350025" y="39585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Regional</a:t>
            </a:r>
            <a:endParaRPr sz="1800">
              <a:solidFill>
                <a:schemeClr val="dk1"/>
              </a:solidFill>
            </a:endParaRPr>
          </a:p>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coverage</a:t>
            </a:r>
            <a:endParaRPr sz="1800">
              <a:solidFill>
                <a:schemeClr val="dk1"/>
              </a:solidFill>
            </a:endParaRPr>
          </a:p>
        </p:txBody>
      </p:sp>
      <p:sp>
        <p:nvSpPr>
          <p:cNvPr id="269" name="Google Shape;269;g27c73c0e1ae_0_55"/>
          <p:cNvSpPr/>
          <p:nvPr/>
        </p:nvSpPr>
        <p:spPr>
          <a:xfrm>
            <a:off x="7555078" y="3738900"/>
            <a:ext cx="1045500" cy="10455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0" name="Google Shape;270;g27c73c0e1ae_0_55"/>
          <p:cNvSpPr txBox="1"/>
          <p:nvPr/>
        </p:nvSpPr>
        <p:spPr>
          <a:xfrm>
            <a:off x="849475" y="40212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Tenure</a:t>
            </a:r>
            <a:endParaRPr sz="1800">
              <a:solidFill>
                <a:schemeClr val="dk1"/>
              </a:solidFill>
            </a:endParaRPr>
          </a:p>
        </p:txBody>
      </p:sp>
      <p:sp>
        <p:nvSpPr>
          <p:cNvPr id="271" name="Google Shape;271;g27c73c0e1ae_0_55"/>
          <p:cNvSpPr/>
          <p:nvPr/>
        </p:nvSpPr>
        <p:spPr>
          <a:xfrm>
            <a:off x="1147515" y="3801601"/>
            <a:ext cx="834900" cy="834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2" name="Google Shape;272;g27c73c0e1ae_0_55"/>
          <p:cNvSpPr txBox="1"/>
          <p:nvPr/>
        </p:nvSpPr>
        <p:spPr>
          <a:xfrm>
            <a:off x="6816625" y="6057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 customer service calls</a:t>
            </a:r>
            <a:endParaRPr sz="1800">
              <a:solidFill>
                <a:schemeClr val="dk1"/>
              </a:solidFill>
            </a:endParaRPr>
          </a:p>
        </p:txBody>
      </p:sp>
      <p:sp>
        <p:nvSpPr>
          <p:cNvPr id="273" name="Google Shape;273;g27c73c0e1ae_0_55"/>
          <p:cNvSpPr/>
          <p:nvPr/>
        </p:nvSpPr>
        <p:spPr>
          <a:xfrm>
            <a:off x="6809882" y="233699"/>
            <a:ext cx="1431000" cy="14310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4" name="Google Shape;274;g27c73c0e1ae_0_55"/>
          <p:cNvSpPr txBox="1"/>
          <p:nvPr/>
        </p:nvSpPr>
        <p:spPr>
          <a:xfrm>
            <a:off x="5902225" y="27393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Satisfaction</a:t>
            </a:r>
            <a:endParaRPr sz="1800">
              <a:solidFill>
                <a:schemeClr val="dk1"/>
              </a:solidFill>
            </a:endParaRPr>
          </a:p>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(survey)</a:t>
            </a:r>
            <a:endParaRPr sz="1800">
              <a:solidFill>
                <a:schemeClr val="dk1"/>
              </a:solidFill>
            </a:endParaRPr>
          </a:p>
        </p:txBody>
      </p:sp>
      <p:sp>
        <p:nvSpPr>
          <p:cNvPr id="261" name="Google Shape;261;g27c73c0e1ae_0_55"/>
          <p:cNvSpPr/>
          <p:nvPr/>
        </p:nvSpPr>
        <p:spPr>
          <a:xfrm>
            <a:off x="5971676" y="2367300"/>
            <a:ext cx="1291500" cy="12915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5" name="Google Shape;275;g27c73c0e1ae_0_55"/>
          <p:cNvSpPr txBox="1"/>
          <p:nvPr/>
        </p:nvSpPr>
        <p:spPr>
          <a:xfrm>
            <a:off x="339625" y="19011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Usage </a:t>
            </a:r>
            <a:endParaRPr sz="1800">
              <a:solidFill>
                <a:schemeClr val="dk1"/>
              </a:solidFill>
            </a:endParaRPr>
          </a:p>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per day</a:t>
            </a:r>
            <a:endParaRPr sz="1800">
              <a:solidFill>
                <a:schemeClr val="dk1"/>
              </a:solidFill>
            </a:endParaRPr>
          </a:p>
        </p:txBody>
      </p:sp>
      <p:sp>
        <p:nvSpPr>
          <p:cNvPr id="276" name="Google Shape;276;g27c73c0e1ae_0_55"/>
          <p:cNvSpPr/>
          <p:nvPr/>
        </p:nvSpPr>
        <p:spPr>
          <a:xfrm>
            <a:off x="575276" y="1723300"/>
            <a:ext cx="959700" cy="9597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7" name="Google Shape;277;g27c73c0e1ae_0_55"/>
          <p:cNvSpPr txBox="1"/>
          <p:nvPr/>
        </p:nvSpPr>
        <p:spPr>
          <a:xfrm>
            <a:off x="4530625" y="681902"/>
            <a:ext cx="1431000" cy="7005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lang="en" sz="1800">
                <a:solidFill>
                  <a:schemeClr val="dk1"/>
                </a:solidFill>
              </a:rPr>
              <a:t># outages in last week</a:t>
            </a:r>
            <a:endParaRPr sz="1800">
              <a:solidFill>
                <a:schemeClr val="dk1"/>
              </a:solidFill>
            </a:endParaRPr>
          </a:p>
        </p:txBody>
      </p:sp>
      <p:sp>
        <p:nvSpPr>
          <p:cNvPr id="278" name="Google Shape;278;g27c73c0e1ae_0_55"/>
          <p:cNvSpPr/>
          <p:nvPr/>
        </p:nvSpPr>
        <p:spPr>
          <a:xfrm>
            <a:off x="4523882" y="233699"/>
            <a:ext cx="1431000" cy="14310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p:txBody>
      </p:sp>
      <p:cxnSp>
        <p:nvCxnSpPr>
          <p:cNvPr id="279" name="Google Shape;279;g27c73c0e1ae_0_55"/>
          <p:cNvCxnSpPr>
            <a:stCxn id="267" idx="5"/>
            <a:endCxn id="265" idx="2"/>
          </p:cNvCxnSpPr>
          <p:nvPr/>
        </p:nvCxnSpPr>
        <p:spPr>
          <a:xfrm>
            <a:off x="1562097" y="870133"/>
            <a:ext cx="1116300" cy="390600"/>
          </a:xfrm>
          <a:prstGeom prst="straightConnector1">
            <a:avLst/>
          </a:prstGeom>
          <a:noFill/>
          <a:ln cap="flat" cmpd="sng" w="25400">
            <a:solidFill>
              <a:schemeClr val="dk1"/>
            </a:solidFill>
            <a:prstDash val="solid"/>
            <a:miter lim="800000"/>
            <a:headEnd len="sm" w="sm" type="none"/>
            <a:tailEnd len="lg" w="lg" type="triangle"/>
          </a:ln>
        </p:spPr>
      </p:cxnSp>
      <p:cxnSp>
        <p:nvCxnSpPr>
          <p:cNvPr id="280" name="Google Shape;280;g27c73c0e1ae_0_55"/>
          <p:cNvCxnSpPr>
            <a:stCxn id="265" idx="5"/>
            <a:endCxn id="262" idx="0"/>
          </p:cNvCxnSpPr>
          <p:nvPr/>
        </p:nvCxnSpPr>
        <p:spPr>
          <a:xfrm>
            <a:off x="3390897" y="1555933"/>
            <a:ext cx="1095300" cy="2205300"/>
          </a:xfrm>
          <a:prstGeom prst="straightConnector1">
            <a:avLst/>
          </a:prstGeom>
          <a:noFill/>
          <a:ln cap="flat" cmpd="sng" w="25400">
            <a:solidFill>
              <a:schemeClr val="dk1"/>
            </a:solidFill>
            <a:prstDash val="solid"/>
            <a:miter lim="800000"/>
            <a:headEnd len="sm" w="sm" type="none"/>
            <a:tailEnd len="lg" w="lg" type="triangle"/>
          </a:ln>
        </p:spPr>
      </p:cxnSp>
      <p:cxnSp>
        <p:nvCxnSpPr>
          <p:cNvPr id="281" name="Google Shape;281;g27c73c0e1ae_0_55"/>
          <p:cNvCxnSpPr>
            <a:stCxn id="267" idx="4"/>
            <a:endCxn id="276" idx="0"/>
          </p:cNvCxnSpPr>
          <p:nvPr/>
        </p:nvCxnSpPr>
        <p:spPr>
          <a:xfrm flipH="1">
            <a:off x="1055115" y="992401"/>
            <a:ext cx="211800" cy="730800"/>
          </a:xfrm>
          <a:prstGeom prst="straightConnector1">
            <a:avLst/>
          </a:prstGeom>
          <a:noFill/>
          <a:ln cap="flat" cmpd="sng" w="25400">
            <a:solidFill>
              <a:schemeClr val="dk1"/>
            </a:solidFill>
            <a:prstDash val="solid"/>
            <a:miter lim="800000"/>
            <a:headEnd len="sm" w="sm" type="none"/>
            <a:tailEnd len="lg" w="lg" type="triangle"/>
          </a:ln>
        </p:spPr>
      </p:cxnSp>
      <p:cxnSp>
        <p:nvCxnSpPr>
          <p:cNvPr id="282" name="Google Shape;282;g27c73c0e1ae_0_55"/>
          <p:cNvCxnSpPr>
            <a:endCxn id="262" idx="1"/>
          </p:cNvCxnSpPr>
          <p:nvPr/>
        </p:nvCxnSpPr>
        <p:spPr>
          <a:xfrm>
            <a:off x="1343072" y="992376"/>
            <a:ext cx="2847900" cy="2891100"/>
          </a:xfrm>
          <a:prstGeom prst="straightConnector1">
            <a:avLst/>
          </a:prstGeom>
          <a:noFill/>
          <a:ln cap="flat" cmpd="sng" w="25400">
            <a:solidFill>
              <a:schemeClr val="dk1"/>
            </a:solidFill>
            <a:prstDash val="solid"/>
            <a:miter lim="800000"/>
            <a:headEnd len="sm" w="sm" type="none"/>
            <a:tailEnd len="lg" w="lg" type="triangle"/>
          </a:ln>
        </p:spPr>
      </p:cxnSp>
      <p:cxnSp>
        <p:nvCxnSpPr>
          <p:cNvPr id="283" name="Google Shape;283;g27c73c0e1ae_0_55"/>
          <p:cNvCxnSpPr>
            <a:stCxn id="278" idx="6"/>
            <a:endCxn id="273" idx="2"/>
          </p:cNvCxnSpPr>
          <p:nvPr/>
        </p:nvCxnSpPr>
        <p:spPr>
          <a:xfrm>
            <a:off x="5954882" y="949199"/>
            <a:ext cx="855000" cy="0"/>
          </a:xfrm>
          <a:prstGeom prst="straightConnector1">
            <a:avLst/>
          </a:prstGeom>
          <a:noFill/>
          <a:ln cap="flat" cmpd="sng" w="25400">
            <a:solidFill>
              <a:schemeClr val="dk1"/>
            </a:solidFill>
            <a:prstDash val="solid"/>
            <a:miter lim="800000"/>
            <a:headEnd len="sm" w="sm" type="none"/>
            <a:tailEnd len="lg" w="lg" type="triangle"/>
          </a:ln>
        </p:spPr>
      </p:cxnSp>
      <p:cxnSp>
        <p:nvCxnSpPr>
          <p:cNvPr id="284" name="Google Shape;284;g27c73c0e1ae_0_55"/>
          <p:cNvCxnSpPr>
            <a:stCxn id="273" idx="4"/>
            <a:endCxn id="261" idx="7"/>
          </p:cNvCxnSpPr>
          <p:nvPr/>
        </p:nvCxnSpPr>
        <p:spPr>
          <a:xfrm flipH="1">
            <a:off x="7074182" y="1664699"/>
            <a:ext cx="451200" cy="891600"/>
          </a:xfrm>
          <a:prstGeom prst="straightConnector1">
            <a:avLst/>
          </a:prstGeom>
          <a:noFill/>
          <a:ln cap="flat" cmpd="sng" w="25400">
            <a:solidFill>
              <a:schemeClr val="dk1"/>
            </a:solidFill>
            <a:prstDash val="solid"/>
            <a:miter lim="800000"/>
            <a:headEnd len="sm" w="sm" type="none"/>
            <a:tailEnd len="lg" w="lg" type="triangle"/>
          </a:ln>
        </p:spPr>
      </p:cxnSp>
      <p:cxnSp>
        <p:nvCxnSpPr>
          <p:cNvPr id="285" name="Google Shape;285;g27c73c0e1ae_0_55"/>
          <p:cNvCxnSpPr>
            <a:stCxn id="278" idx="5"/>
            <a:endCxn id="261" idx="1"/>
          </p:cNvCxnSpPr>
          <p:nvPr/>
        </p:nvCxnSpPr>
        <p:spPr>
          <a:xfrm>
            <a:off x="5745317" y="1455134"/>
            <a:ext cx="415500" cy="1101300"/>
          </a:xfrm>
          <a:prstGeom prst="straightConnector1">
            <a:avLst/>
          </a:prstGeom>
          <a:noFill/>
          <a:ln cap="flat" cmpd="sng" w="25400">
            <a:solidFill>
              <a:schemeClr val="dk1"/>
            </a:solidFill>
            <a:prstDash val="solid"/>
            <a:miter lim="800000"/>
            <a:headEnd len="sm" w="sm" type="none"/>
            <a:tailEnd len="lg" w="lg" type="triangle"/>
          </a:ln>
        </p:spPr>
      </p:cxnSp>
      <p:cxnSp>
        <p:nvCxnSpPr>
          <p:cNvPr id="286" name="Google Shape;286;g27c73c0e1ae_0_55"/>
          <p:cNvCxnSpPr>
            <a:stCxn id="269" idx="1"/>
            <a:endCxn id="261" idx="5"/>
          </p:cNvCxnSpPr>
          <p:nvPr/>
        </p:nvCxnSpPr>
        <p:spPr>
          <a:xfrm rot="10800000">
            <a:off x="7073987" y="3469610"/>
            <a:ext cx="634200" cy="422400"/>
          </a:xfrm>
          <a:prstGeom prst="straightConnector1">
            <a:avLst/>
          </a:prstGeom>
          <a:noFill/>
          <a:ln cap="flat" cmpd="sng" w="25400">
            <a:solidFill>
              <a:schemeClr val="dk1"/>
            </a:solidFill>
            <a:prstDash val="solid"/>
            <a:miter lim="800000"/>
            <a:headEnd len="sm" w="sm" type="none"/>
            <a:tailEnd len="lg" w="lg" type="triangle"/>
          </a:ln>
        </p:spPr>
      </p:cxnSp>
      <p:cxnSp>
        <p:nvCxnSpPr>
          <p:cNvPr id="287" name="Google Shape;287;g27c73c0e1ae_0_55"/>
          <p:cNvCxnSpPr>
            <a:stCxn id="271" idx="6"/>
            <a:endCxn id="262" idx="2"/>
          </p:cNvCxnSpPr>
          <p:nvPr/>
        </p:nvCxnSpPr>
        <p:spPr>
          <a:xfrm flipH="1" rot="10800000">
            <a:off x="1982415" y="4178551"/>
            <a:ext cx="2086200" cy="40500"/>
          </a:xfrm>
          <a:prstGeom prst="straightConnector1">
            <a:avLst/>
          </a:prstGeom>
          <a:noFill/>
          <a:ln cap="flat" cmpd="sng" w="25400">
            <a:solidFill>
              <a:schemeClr val="dk1"/>
            </a:solidFill>
            <a:prstDash val="solid"/>
            <a:miter lim="800000"/>
            <a:headEnd len="sm" w="sm" type="none"/>
            <a:tailEnd len="lg" w="lg" type="triangle"/>
          </a:ln>
        </p:spPr>
      </p:cxnSp>
      <p:cxnSp>
        <p:nvCxnSpPr>
          <p:cNvPr id="288" name="Google Shape;288;g27c73c0e1ae_0_55"/>
          <p:cNvCxnSpPr>
            <a:stCxn id="276" idx="5"/>
          </p:cNvCxnSpPr>
          <p:nvPr/>
        </p:nvCxnSpPr>
        <p:spPr>
          <a:xfrm>
            <a:off x="1394432" y="2542455"/>
            <a:ext cx="2721600" cy="1447800"/>
          </a:xfrm>
          <a:prstGeom prst="straightConnector1">
            <a:avLst/>
          </a:prstGeom>
          <a:noFill/>
          <a:ln cap="flat" cmpd="sng" w="25400">
            <a:solidFill>
              <a:schemeClr val="dk1"/>
            </a:solidFill>
            <a:prstDash val="solid"/>
            <a:miter lim="800000"/>
            <a:headEnd len="sm" w="sm" type="none"/>
            <a:tailEnd len="lg" w="lg" type="triangle"/>
          </a:ln>
        </p:spPr>
      </p:cxnSp>
      <p:cxnSp>
        <p:nvCxnSpPr>
          <p:cNvPr id="289" name="Google Shape;289;g27c73c0e1ae_0_55"/>
          <p:cNvCxnSpPr>
            <a:stCxn id="265" idx="6"/>
            <a:endCxn id="261" idx="2"/>
          </p:cNvCxnSpPr>
          <p:nvPr/>
        </p:nvCxnSpPr>
        <p:spPr>
          <a:xfrm>
            <a:off x="3513165" y="1260751"/>
            <a:ext cx="2458500" cy="1752300"/>
          </a:xfrm>
          <a:prstGeom prst="straightConnector1">
            <a:avLst/>
          </a:prstGeom>
          <a:noFill/>
          <a:ln cap="flat" cmpd="sng" w="25400">
            <a:solidFill>
              <a:schemeClr val="dk1"/>
            </a:solidFill>
            <a:prstDash val="solid"/>
            <a:miter lim="800000"/>
            <a:headEnd len="sm" w="sm" type="none"/>
            <a:tailEnd len="lg" w="lg" type="triangle"/>
          </a:ln>
        </p:spPr>
      </p:cxnSp>
      <p:cxnSp>
        <p:nvCxnSpPr>
          <p:cNvPr id="290" name="Google Shape;290;g27c73c0e1ae_0_55"/>
          <p:cNvCxnSpPr>
            <a:stCxn id="269" idx="2"/>
            <a:endCxn id="262" idx="6"/>
          </p:cNvCxnSpPr>
          <p:nvPr/>
        </p:nvCxnSpPr>
        <p:spPr>
          <a:xfrm rot="10800000">
            <a:off x="4903678" y="4178550"/>
            <a:ext cx="2651400" cy="83100"/>
          </a:xfrm>
          <a:prstGeom prst="straightConnector1">
            <a:avLst/>
          </a:prstGeom>
          <a:noFill/>
          <a:ln cap="flat" cmpd="sng" w="25400">
            <a:solidFill>
              <a:schemeClr val="dk1"/>
            </a:solidFill>
            <a:prstDash val="solid"/>
            <a:miter lim="800000"/>
            <a:headEnd len="sm" w="sm"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7c73c0e1ae_0_191"/>
          <p:cNvSpPr txBox="1"/>
          <p:nvPr/>
        </p:nvSpPr>
        <p:spPr>
          <a:xfrm>
            <a:off x="362775" y="1005851"/>
            <a:ext cx="8418300" cy="3738300"/>
          </a:xfrm>
          <a:prstGeom prst="rect">
            <a:avLst/>
          </a:prstGeom>
          <a:noFill/>
          <a:ln>
            <a:noFill/>
          </a:ln>
        </p:spPr>
        <p:txBody>
          <a:bodyPr anchorCtr="0" anchor="t" bIns="34275" lIns="68575" spcFirstLastPara="1" rIns="68575" wrap="square" tIns="34275">
            <a:normAutofit/>
          </a:bodyPr>
          <a:lstStyle/>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Tenure</a:t>
            </a:r>
            <a:r>
              <a:rPr lang="en" sz="2200">
                <a:solidFill>
                  <a:schemeClr val="dk1"/>
                </a:solidFill>
                <a:latin typeface="Avenir"/>
                <a:ea typeface="Avenir"/>
                <a:cs typeface="Avenir"/>
                <a:sym typeface="Avenir"/>
              </a:rPr>
              <a:t>: </a:t>
            </a:r>
            <a:r>
              <a:rPr lang="en" sz="2200">
                <a:solidFill>
                  <a:schemeClr val="dk1"/>
                </a:solidFill>
                <a:latin typeface="Avenir"/>
                <a:ea typeface="Avenir"/>
                <a:cs typeface="Avenir"/>
                <a:sym typeface="Avenir"/>
              </a:rPr>
              <a:t> ( )</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Usage per day</a:t>
            </a:r>
            <a:r>
              <a:rPr lang="en" sz="2200">
                <a:solidFill>
                  <a:schemeClr val="dk1"/>
                </a:solidFill>
                <a:latin typeface="Avenir"/>
                <a:ea typeface="Avenir"/>
                <a:cs typeface="Avenir"/>
                <a:sym typeface="Avenir"/>
              </a:rPr>
              <a:t>: (age)</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Age</a:t>
            </a:r>
            <a:r>
              <a:rPr lang="en" sz="2200">
                <a:solidFill>
                  <a:schemeClr val="dk1"/>
                </a:solidFill>
                <a:latin typeface="Avenir"/>
                <a:ea typeface="Avenir"/>
                <a:cs typeface="Avenir"/>
                <a:sym typeface="Avenir"/>
              </a:rPr>
              <a:t>: ( )</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Plan type</a:t>
            </a:r>
            <a:r>
              <a:rPr lang="en" sz="2200">
                <a:solidFill>
                  <a:schemeClr val="dk1"/>
                </a:solidFill>
                <a:latin typeface="Avenir"/>
                <a:ea typeface="Avenir"/>
                <a:cs typeface="Avenir"/>
                <a:sym typeface="Avenir"/>
              </a:rPr>
              <a:t>: (age)</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Satisfaction</a:t>
            </a:r>
            <a:r>
              <a:rPr lang="en" sz="2200">
                <a:solidFill>
                  <a:schemeClr val="dk1"/>
                </a:solidFill>
                <a:latin typeface="Avenir"/>
                <a:ea typeface="Avenir"/>
                <a:cs typeface="Avenir"/>
                <a:sym typeface="Avenir"/>
              </a:rPr>
              <a:t>: (plan type, regional coverage)</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Regional coverage</a:t>
            </a:r>
            <a:r>
              <a:rPr lang="en" sz="2200">
                <a:solidFill>
                  <a:schemeClr val="dk1"/>
                </a:solidFill>
                <a:latin typeface="Avenir"/>
                <a:ea typeface="Avenir"/>
                <a:cs typeface="Avenir"/>
                <a:sym typeface="Avenir"/>
              </a:rPr>
              <a:t>: ( )</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 outages last week</a:t>
            </a:r>
            <a:r>
              <a:rPr lang="en" sz="2200">
                <a:solidFill>
                  <a:schemeClr val="dk1"/>
                </a:solidFill>
                <a:latin typeface="Avenir"/>
                <a:ea typeface="Avenir"/>
                <a:cs typeface="Avenir"/>
                <a:sym typeface="Avenir"/>
              </a:rPr>
              <a:t>: ( )</a:t>
            </a:r>
            <a:endParaRPr sz="2200">
              <a:solidFill>
                <a:schemeClr val="dk1"/>
              </a:solidFill>
              <a:latin typeface="Avenir"/>
              <a:ea typeface="Avenir"/>
              <a:cs typeface="Avenir"/>
              <a:sym typeface="Avenir"/>
            </a:endParaRPr>
          </a:p>
          <a:p>
            <a:pPr indent="-368300" lvl="0" marL="457200" marR="0" rtl="0" algn="l">
              <a:lnSpc>
                <a:spcPct val="100000"/>
              </a:lnSpc>
              <a:spcBef>
                <a:spcPts val="0"/>
              </a:spcBef>
              <a:spcAft>
                <a:spcPts val="0"/>
              </a:spcAft>
              <a:buClr>
                <a:schemeClr val="dk1"/>
              </a:buClr>
              <a:buSzPts val="2200"/>
              <a:buFont typeface="Avenir"/>
              <a:buChar char="•"/>
            </a:pPr>
            <a:r>
              <a:rPr b="1" lang="en" sz="2200" u="sng">
                <a:solidFill>
                  <a:schemeClr val="dk1"/>
                </a:solidFill>
                <a:latin typeface="Avenir"/>
                <a:ea typeface="Avenir"/>
                <a:cs typeface="Avenir"/>
                <a:sym typeface="Avenir"/>
              </a:rPr>
              <a:t># customer service calls</a:t>
            </a:r>
            <a:r>
              <a:rPr lang="en" sz="2200">
                <a:solidFill>
                  <a:schemeClr val="dk1"/>
                </a:solidFill>
                <a:latin typeface="Avenir"/>
                <a:ea typeface="Avenir"/>
                <a:cs typeface="Avenir"/>
                <a:sym typeface="Avenir"/>
              </a:rPr>
              <a:t>: (</a:t>
            </a:r>
            <a:r>
              <a:rPr b="1" lang="en" sz="2200">
                <a:solidFill>
                  <a:schemeClr val="dk1"/>
                </a:solidFill>
                <a:latin typeface="Avenir"/>
                <a:ea typeface="Avenir"/>
                <a:cs typeface="Avenir"/>
                <a:sym typeface="Avenir"/>
              </a:rPr>
              <a:t># outages last week, </a:t>
            </a:r>
            <a:r>
              <a:rPr lang="en" sz="2200">
                <a:solidFill>
                  <a:schemeClr val="dk1"/>
                </a:solidFill>
                <a:latin typeface="Avenir"/>
                <a:ea typeface="Avenir"/>
                <a:cs typeface="Avenir"/>
                <a:sym typeface="Avenir"/>
              </a:rPr>
              <a:t>plan type, regional coverage</a:t>
            </a:r>
            <a:r>
              <a:rPr lang="en" sz="2200">
                <a:solidFill>
                  <a:schemeClr val="dk1"/>
                </a:solidFill>
                <a:latin typeface="Avenir"/>
                <a:ea typeface="Avenir"/>
                <a:cs typeface="Avenir"/>
                <a:sym typeface="Avenir"/>
              </a:rPr>
              <a:t>) </a:t>
            </a:r>
            <a:endParaRPr sz="2200">
              <a:solidFill>
                <a:schemeClr val="dk1"/>
              </a:solidFill>
              <a:latin typeface="Avenir"/>
              <a:ea typeface="Avenir"/>
              <a:cs typeface="Avenir"/>
              <a:sym typeface="Avenir"/>
            </a:endParaRPr>
          </a:p>
        </p:txBody>
      </p:sp>
      <p:sp>
        <p:nvSpPr>
          <p:cNvPr id="296" name="Google Shape;296;g27c73c0e1ae_0_191"/>
          <p:cNvSpPr txBox="1"/>
          <p:nvPr>
            <p:ph type="ctrTitle"/>
          </p:nvPr>
        </p:nvSpPr>
        <p:spPr>
          <a:xfrm>
            <a:off x="444776" y="164255"/>
            <a:ext cx="8478000" cy="556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2F5496"/>
              </a:buClr>
              <a:buSzPts val="2400"/>
              <a:buFont typeface="Avenir"/>
              <a:buNone/>
            </a:pPr>
            <a:r>
              <a:rPr lang="en" sz="2400">
                <a:solidFill>
                  <a:srgbClr val="2F5496"/>
                </a:solidFill>
                <a:latin typeface="Avenir"/>
                <a:ea typeface="Avenir"/>
                <a:cs typeface="Avenir"/>
                <a:sym typeface="Avenir"/>
              </a:rPr>
              <a:t>Confounders for a given feature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7c73c0e1ae_0_198"/>
          <p:cNvSpPr txBox="1"/>
          <p:nvPr/>
        </p:nvSpPr>
        <p:spPr>
          <a:xfrm>
            <a:off x="171449" y="2199290"/>
            <a:ext cx="8478000" cy="556200"/>
          </a:xfrm>
          <a:prstGeom prst="rect">
            <a:avLst/>
          </a:prstGeom>
          <a:noFill/>
          <a:ln>
            <a:noFill/>
          </a:ln>
        </p:spPr>
        <p:txBody>
          <a:bodyPr anchorCtr="0" anchor="t" bIns="68575" lIns="68575" spcFirstLastPara="1" rIns="68575" wrap="square" tIns="68575">
            <a:noAutofit/>
          </a:bodyPr>
          <a:lstStyle/>
          <a:p>
            <a:pPr indent="0" lvl="0" marL="0" marR="0" rtl="0" algn="ctr">
              <a:lnSpc>
                <a:spcPct val="90000"/>
              </a:lnSpc>
              <a:spcBef>
                <a:spcPts val="0"/>
              </a:spcBef>
              <a:spcAft>
                <a:spcPts val="0"/>
              </a:spcAft>
              <a:buClr>
                <a:srgbClr val="2F5496"/>
              </a:buClr>
              <a:buSzPts val="2100"/>
              <a:buFont typeface="Avenir"/>
              <a:buNone/>
            </a:pPr>
            <a:r>
              <a:rPr lang="en" sz="2900">
                <a:solidFill>
                  <a:srgbClr val="2F5496"/>
                </a:solidFill>
                <a:latin typeface="Avenir"/>
                <a:ea typeface="Avenir"/>
                <a:cs typeface="Avenir"/>
                <a:sym typeface="Avenir"/>
              </a:rPr>
              <a:t>The simplest Meta Learner: S-Learner</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nvSpPr>
        <p:spPr>
          <a:xfrm>
            <a:off x="444776" y="164255"/>
            <a:ext cx="8478078" cy="556073"/>
          </a:xfrm>
          <a:prstGeom prst="rect">
            <a:avLst/>
          </a:prstGeom>
          <a:noFill/>
          <a:ln>
            <a:noFill/>
          </a:ln>
        </p:spPr>
        <p:txBody>
          <a:bodyPr anchorCtr="0" anchor="t" bIns="68575" lIns="68575" spcFirstLastPara="1" rIns="68575" wrap="square" tIns="68575">
            <a:noAutofit/>
          </a:bodyPr>
          <a:lstStyle/>
          <a:p>
            <a:pPr indent="0" lvl="0" marL="0" marR="0" rtl="0" algn="l">
              <a:lnSpc>
                <a:spcPct val="80000"/>
              </a:lnSpc>
              <a:spcBef>
                <a:spcPts val="0"/>
              </a:spcBef>
              <a:spcAft>
                <a:spcPts val="0"/>
              </a:spcAft>
              <a:buClr>
                <a:srgbClr val="2F5496"/>
              </a:buClr>
              <a:buSzPts val="1283"/>
              <a:buFont typeface="Avenir"/>
              <a:buNone/>
            </a:pPr>
            <a:r>
              <a:rPr b="0" i="0" lang="en" sz="2140" u="none" cap="none" strike="noStrike">
                <a:solidFill>
                  <a:srgbClr val="2F5496"/>
                </a:solidFill>
                <a:latin typeface="Avenir"/>
                <a:ea typeface="Avenir"/>
                <a:cs typeface="Avenir"/>
                <a:sym typeface="Avenir"/>
              </a:rPr>
              <a:t>1) Start with a set of participants for whom we have complete data on the </a:t>
            </a:r>
            <a:r>
              <a:rPr lang="en" sz="2140">
                <a:solidFill>
                  <a:srgbClr val="2F5496"/>
                </a:solidFill>
                <a:latin typeface="Avenir"/>
                <a:ea typeface="Avenir"/>
                <a:cs typeface="Avenir"/>
                <a:sym typeface="Avenir"/>
              </a:rPr>
              <a:t>feature of interest</a:t>
            </a:r>
            <a:r>
              <a:rPr b="0" i="0" lang="en" sz="2140" u="none" cap="none" strike="noStrike">
                <a:solidFill>
                  <a:srgbClr val="2F5496"/>
                </a:solidFill>
                <a:latin typeface="Avenir"/>
                <a:ea typeface="Avenir"/>
                <a:cs typeface="Avenir"/>
                <a:sym typeface="Avenir"/>
              </a:rPr>
              <a:t>, outcome, and </a:t>
            </a:r>
            <a:r>
              <a:rPr lang="en" sz="2140">
                <a:solidFill>
                  <a:srgbClr val="2F5496"/>
                </a:solidFill>
                <a:latin typeface="Avenir"/>
                <a:ea typeface="Avenir"/>
                <a:cs typeface="Avenir"/>
                <a:sym typeface="Avenir"/>
              </a:rPr>
              <a:t>confounder</a:t>
            </a:r>
            <a:r>
              <a:rPr b="0" i="0" lang="en" sz="2140" u="none" cap="none" strike="noStrike">
                <a:solidFill>
                  <a:srgbClr val="2F5496"/>
                </a:solidFill>
                <a:latin typeface="Avenir"/>
                <a:ea typeface="Avenir"/>
                <a:cs typeface="Avenir"/>
                <a:sym typeface="Avenir"/>
              </a:rPr>
              <a:t> data</a:t>
            </a:r>
            <a:endParaRPr b="0" i="0" sz="1522"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283"/>
              <a:buFont typeface="Calibri"/>
              <a:buNone/>
            </a:pPr>
            <a:r>
              <a:t/>
            </a:r>
            <a:endParaRPr b="0" i="0" sz="2140" u="none" cap="none" strike="noStrike">
              <a:solidFill>
                <a:srgbClr val="2F5496"/>
              </a:solidFill>
              <a:latin typeface="Avenir"/>
              <a:ea typeface="Avenir"/>
              <a:cs typeface="Avenir"/>
              <a:sym typeface="Avenir"/>
            </a:endParaRPr>
          </a:p>
        </p:txBody>
      </p:sp>
      <p:graphicFrame>
        <p:nvGraphicFramePr>
          <p:cNvPr id="307" name="Google Shape;307;p50"/>
          <p:cNvGraphicFramePr/>
          <p:nvPr/>
        </p:nvGraphicFramePr>
        <p:xfrm>
          <a:off x="917299" y="1863835"/>
          <a:ext cx="3000000" cy="3000000"/>
        </p:xfrm>
        <a:graphic>
          <a:graphicData uri="http://schemas.openxmlformats.org/drawingml/2006/table">
            <a:tbl>
              <a:tblPr bandRow="1" firstRow="1">
                <a:noFill/>
                <a:tableStyleId>{B2EF54F9-AB72-423D-AD71-F0945E884A02}</a:tableStyleId>
              </a:tblPr>
              <a:tblGrid>
                <a:gridCol w="1461875"/>
                <a:gridCol w="1461875"/>
                <a:gridCol w="1461875"/>
                <a:gridCol w="1461875"/>
                <a:gridCol w="1461875"/>
              </a:tblGrid>
              <a:tr h="27812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Confound 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 sz="1800">
                          <a:solidFill>
                            <a:schemeClr val="dk1"/>
                          </a:solidFill>
                          <a:latin typeface="Avenir"/>
                          <a:ea typeface="Avenir"/>
                          <a:cs typeface="Avenir"/>
                          <a:sym typeface="Avenir"/>
                        </a:rPr>
                        <a:t>Confound </a:t>
                      </a: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Feature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Churn</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ctrTitle"/>
          </p:nvPr>
        </p:nvSpPr>
        <p:spPr>
          <a:xfrm>
            <a:off x="444776" y="164255"/>
            <a:ext cx="8478078" cy="556073"/>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2F5496"/>
              </a:buClr>
              <a:buSzPts val="2400"/>
              <a:buFont typeface="Avenir"/>
              <a:buNone/>
            </a:pPr>
            <a:r>
              <a:rPr lang="en" sz="2400">
                <a:solidFill>
                  <a:srgbClr val="2F5496"/>
                </a:solidFill>
                <a:latin typeface="Avenir"/>
                <a:ea typeface="Avenir"/>
                <a:cs typeface="Avenir"/>
                <a:sym typeface="Avenir"/>
              </a:rPr>
              <a:t>Today’s talk</a:t>
            </a:r>
            <a:endParaRPr/>
          </a:p>
        </p:txBody>
      </p:sp>
      <p:sp>
        <p:nvSpPr>
          <p:cNvPr id="94" name="Google Shape;94;p2"/>
          <p:cNvSpPr txBox="1"/>
          <p:nvPr/>
        </p:nvSpPr>
        <p:spPr>
          <a:xfrm>
            <a:off x="362775" y="867100"/>
            <a:ext cx="8418300" cy="4037100"/>
          </a:xfrm>
          <a:prstGeom prst="rect">
            <a:avLst/>
          </a:prstGeom>
          <a:noFill/>
          <a:ln>
            <a:noFill/>
          </a:ln>
        </p:spPr>
        <p:txBody>
          <a:bodyPr anchorCtr="0" anchor="t" bIns="34275" lIns="68575" spcFirstLastPara="1" rIns="68575" wrap="square" tIns="34275">
            <a:normAutofit/>
          </a:bodyPr>
          <a:lstStyle/>
          <a:p>
            <a:pPr indent="-342900" lvl="0" marL="45720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What is a “model data story”?</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Char char="○"/>
            </a:pPr>
            <a:r>
              <a:rPr lang="en" sz="1800">
                <a:solidFill>
                  <a:schemeClr val="dk1"/>
                </a:solidFill>
                <a:latin typeface="Avenir"/>
                <a:ea typeface="Avenir"/>
                <a:cs typeface="Avenir"/>
                <a:sym typeface="Avenir"/>
              </a:rPr>
              <a:t>Feature importance in a minute</a:t>
            </a:r>
            <a:endParaRPr sz="1800">
              <a:solidFill>
                <a:schemeClr val="dk1"/>
              </a:solidFill>
              <a:latin typeface="Avenir"/>
              <a:ea typeface="Avenir"/>
              <a:cs typeface="Avenir"/>
              <a:sym typeface="Avenir"/>
            </a:endParaRPr>
          </a:p>
          <a:p>
            <a:pPr indent="-342900" lvl="0" marL="4572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Correlation and causation and ice cream</a:t>
            </a:r>
            <a:endParaRPr sz="1800">
              <a:solidFill>
                <a:schemeClr val="dk1"/>
              </a:solidFill>
              <a:latin typeface="Avenir"/>
              <a:ea typeface="Avenir"/>
              <a:cs typeface="Avenir"/>
              <a:sym typeface="Avenir"/>
            </a:endParaRPr>
          </a:p>
          <a:p>
            <a:pPr indent="-342900" lvl="1" marL="91440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The problem of c</a:t>
            </a:r>
            <a:r>
              <a:rPr lang="en" sz="1800">
                <a:solidFill>
                  <a:schemeClr val="dk1"/>
                </a:solidFill>
                <a:latin typeface="Avenir"/>
                <a:ea typeface="Avenir"/>
                <a:cs typeface="Avenir"/>
                <a:sym typeface="Avenir"/>
              </a:rPr>
              <a:t>onfounding</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Ice cream and crime</a:t>
            </a:r>
            <a:endParaRPr sz="1800">
              <a:solidFill>
                <a:schemeClr val="dk1"/>
              </a:solidFill>
              <a:latin typeface="Avenir"/>
              <a:ea typeface="Avenir"/>
              <a:cs typeface="Avenir"/>
              <a:sym typeface="Avenir"/>
            </a:endParaRPr>
          </a:p>
          <a:p>
            <a:pPr indent="-342900" lvl="0" marL="45720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What good are feature importance metrics anyways?</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Parsimonious models and mathematical explainability</a:t>
            </a:r>
            <a:endParaRPr sz="1800">
              <a:solidFill>
                <a:schemeClr val="dk1"/>
              </a:solidFill>
              <a:latin typeface="Avenir"/>
              <a:ea typeface="Avenir"/>
              <a:cs typeface="Avenir"/>
              <a:sym typeface="Avenir"/>
            </a:endParaRPr>
          </a:p>
          <a:p>
            <a:pPr indent="-342900" lvl="0" marL="4572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Causal feature importance through Meta Learners</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A closer look at customer churn, with a DAG</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Prepping for Meta Learning</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The </a:t>
            </a:r>
            <a:r>
              <a:rPr lang="en" sz="1800">
                <a:solidFill>
                  <a:schemeClr val="dk1"/>
                </a:solidFill>
                <a:latin typeface="Avenir"/>
                <a:ea typeface="Avenir"/>
                <a:cs typeface="Avenir"/>
                <a:sym typeface="Avenir"/>
              </a:rPr>
              <a:t>simplest</a:t>
            </a:r>
            <a:r>
              <a:rPr lang="en" sz="1800">
                <a:solidFill>
                  <a:schemeClr val="dk1"/>
                </a:solidFill>
                <a:latin typeface="Avenir"/>
                <a:ea typeface="Avenir"/>
                <a:cs typeface="Avenir"/>
                <a:sym typeface="Avenir"/>
              </a:rPr>
              <a:t> Meta Learner (S-Learner) explained three ways</a:t>
            </a:r>
            <a:endParaRPr sz="1800">
              <a:solidFill>
                <a:schemeClr val="dk1"/>
              </a:solidFill>
              <a:latin typeface="Avenir"/>
              <a:ea typeface="Avenir"/>
              <a:cs typeface="Avenir"/>
              <a:sym typeface="Avenir"/>
            </a:endParaRPr>
          </a:p>
          <a:p>
            <a:pPr indent="-342900" lvl="1" marL="91440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Alternative Meta Learners </a:t>
            </a:r>
            <a:endParaRPr sz="1800">
              <a:solidFill>
                <a:schemeClr val="dk1"/>
              </a:solidFill>
              <a:latin typeface="Avenir"/>
              <a:ea typeface="Avenir"/>
              <a:cs typeface="Avenir"/>
              <a:sym typeface="Avenir"/>
            </a:endParaRPr>
          </a:p>
          <a:p>
            <a:pPr indent="-342900" lvl="1" marL="91440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The </a:t>
            </a:r>
            <a:r>
              <a:rPr lang="en" sz="1800">
                <a:solidFill>
                  <a:schemeClr val="dk1"/>
                </a:solidFill>
                <a:latin typeface="Courier New"/>
                <a:ea typeface="Courier New"/>
                <a:cs typeface="Courier New"/>
                <a:sym typeface="Courier New"/>
              </a:rPr>
              <a:t>causalml</a:t>
            </a:r>
            <a:r>
              <a:rPr lang="en" sz="1800">
                <a:solidFill>
                  <a:schemeClr val="dk1"/>
                </a:solidFill>
                <a:latin typeface="Avenir"/>
                <a:ea typeface="Avenir"/>
                <a:cs typeface="Avenir"/>
                <a:sym typeface="Avenir"/>
              </a:rPr>
              <a:t> package API</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Average and heterogenous importance</a:t>
            </a:r>
            <a:endParaRPr sz="1800">
              <a:solidFill>
                <a:schemeClr val="dk1"/>
              </a:solidFill>
              <a:latin typeface="Avenir"/>
              <a:ea typeface="Avenir"/>
              <a:cs typeface="Avenir"/>
              <a:sym typeface="Avenir"/>
            </a:endParaRPr>
          </a:p>
          <a:p>
            <a:pPr indent="-342900" lvl="1" marL="914400" marR="0" rtl="0" algn="l">
              <a:lnSpc>
                <a:spcPct val="90000"/>
              </a:lnSpc>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There is no free lunch</a:t>
            </a:r>
            <a:endParaRPr sz="1800">
              <a:solidFill>
                <a:schemeClr val="dk1"/>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nvSpPr>
        <p:spPr>
          <a:xfrm>
            <a:off x="444776" y="164255"/>
            <a:ext cx="8478078" cy="556073"/>
          </a:xfrm>
          <a:prstGeom prst="rect">
            <a:avLst/>
          </a:prstGeom>
          <a:noFill/>
          <a:ln>
            <a:noFill/>
          </a:ln>
        </p:spPr>
        <p:txBody>
          <a:bodyPr anchorCtr="0" anchor="t" bIns="68575" lIns="68575" spcFirstLastPara="1" rIns="68575" wrap="square" tIns="68575">
            <a:noAutofit/>
          </a:bodyPr>
          <a:lstStyle/>
          <a:p>
            <a:pPr indent="0" lvl="0" marL="0" marR="0" rtl="0" algn="l">
              <a:lnSpc>
                <a:spcPct val="80000"/>
              </a:lnSpc>
              <a:spcBef>
                <a:spcPts val="0"/>
              </a:spcBef>
              <a:spcAft>
                <a:spcPts val="0"/>
              </a:spcAft>
              <a:buClr>
                <a:srgbClr val="2F5496"/>
              </a:buClr>
              <a:buSzPts val="1283"/>
              <a:buFont typeface="Avenir"/>
              <a:buNone/>
            </a:pPr>
            <a:r>
              <a:rPr b="0" i="0" lang="en" sz="2140" u="none" cap="none" strike="noStrike">
                <a:solidFill>
                  <a:srgbClr val="2F5496"/>
                </a:solidFill>
                <a:latin typeface="Avenir"/>
                <a:ea typeface="Avenir"/>
                <a:cs typeface="Avenir"/>
                <a:sym typeface="Avenir"/>
              </a:rPr>
              <a:t>2) Train a model that predicts the outcome from all </a:t>
            </a:r>
            <a:r>
              <a:rPr lang="en" sz="2140">
                <a:solidFill>
                  <a:srgbClr val="2F5496"/>
                </a:solidFill>
                <a:latin typeface="Avenir"/>
                <a:ea typeface="Avenir"/>
                <a:cs typeface="Avenir"/>
                <a:sym typeface="Avenir"/>
              </a:rPr>
              <a:t>confounders</a:t>
            </a:r>
            <a:r>
              <a:rPr b="0" i="0" lang="en" sz="2140" u="none" cap="none" strike="noStrike">
                <a:solidFill>
                  <a:srgbClr val="2F5496"/>
                </a:solidFill>
                <a:latin typeface="Avenir"/>
                <a:ea typeface="Avenir"/>
                <a:cs typeface="Avenir"/>
                <a:sym typeface="Avenir"/>
              </a:rPr>
              <a:t> and </a:t>
            </a:r>
            <a:r>
              <a:rPr lang="en" sz="2140">
                <a:solidFill>
                  <a:srgbClr val="2F5496"/>
                </a:solidFill>
                <a:latin typeface="Avenir"/>
                <a:ea typeface="Avenir"/>
                <a:cs typeface="Avenir"/>
                <a:sym typeface="Avenir"/>
              </a:rPr>
              <a:t>feature of interest</a:t>
            </a:r>
            <a:r>
              <a:rPr b="0" i="0" lang="en" sz="2140" u="none" cap="none" strike="noStrike">
                <a:solidFill>
                  <a:srgbClr val="2F5496"/>
                </a:solidFill>
                <a:latin typeface="Avenir"/>
                <a:ea typeface="Avenir"/>
                <a:cs typeface="Avenir"/>
                <a:sym typeface="Avenir"/>
              </a:rPr>
              <a:t>. Aim for high recall and precision.</a:t>
            </a:r>
            <a:endParaRPr b="0" i="0" sz="1522"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283"/>
              <a:buFont typeface="Calibri"/>
              <a:buNone/>
            </a:pPr>
            <a:r>
              <a:t/>
            </a:r>
            <a:endParaRPr b="0" i="0" sz="2140" u="none" cap="none" strike="noStrike">
              <a:solidFill>
                <a:srgbClr val="2F5496"/>
              </a:solidFill>
              <a:latin typeface="Avenir"/>
              <a:ea typeface="Avenir"/>
              <a:cs typeface="Avenir"/>
              <a:sym typeface="Avenir"/>
            </a:endParaRPr>
          </a:p>
        </p:txBody>
      </p:sp>
      <p:pic>
        <p:nvPicPr>
          <p:cNvPr id="313" name="Google Shape;313;p51"/>
          <p:cNvPicPr preferRelativeResize="0"/>
          <p:nvPr/>
        </p:nvPicPr>
        <p:blipFill rotWithShape="1">
          <a:blip r:embed="rId3">
            <a:alphaModFix/>
          </a:blip>
          <a:srcRect b="0" l="0" r="0" t="0"/>
          <a:stretch/>
        </p:blipFill>
        <p:spPr>
          <a:xfrm>
            <a:off x="3183005" y="904526"/>
            <a:ext cx="2517085" cy="1354572"/>
          </a:xfrm>
          <a:prstGeom prst="rect">
            <a:avLst/>
          </a:prstGeom>
          <a:noFill/>
          <a:ln>
            <a:noFill/>
          </a:ln>
        </p:spPr>
      </p:pic>
      <p:graphicFrame>
        <p:nvGraphicFramePr>
          <p:cNvPr id="314" name="Google Shape;314;p51"/>
          <p:cNvGraphicFramePr/>
          <p:nvPr/>
        </p:nvGraphicFramePr>
        <p:xfrm>
          <a:off x="917299" y="2702035"/>
          <a:ext cx="3000000" cy="3000000"/>
        </p:xfrm>
        <a:graphic>
          <a:graphicData uri="http://schemas.openxmlformats.org/drawingml/2006/table">
            <a:tbl>
              <a:tblPr bandRow="1" firstRow="1">
                <a:noFill/>
                <a:tableStyleId>{B2EF54F9-AB72-423D-AD71-F0945E884A02}</a:tableStyleId>
              </a:tblPr>
              <a:tblGrid>
                <a:gridCol w="1461875"/>
                <a:gridCol w="1461875"/>
                <a:gridCol w="1461875"/>
                <a:gridCol w="1461875"/>
                <a:gridCol w="1461875"/>
              </a:tblGrid>
              <a:tr h="27812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Confound 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 sz="1800">
                          <a:solidFill>
                            <a:schemeClr val="dk1"/>
                          </a:solidFill>
                          <a:latin typeface="Avenir"/>
                          <a:ea typeface="Avenir"/>
                          <a:cs typeface="Avenir"/>
                          <a:sym typeface="Avenir"/>
                        </a:rPr>
                        <a:t>Confound </a:t>
                      </a: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Feature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Churn</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nvSpPr>
        <p:spPr>
          <a:xfrm>
            <a:off x="444776" y="164255"/>
            <a:ext cx="8478078" cy="556073"/>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1937"/>
              <a:buFont typeface="Avenir"/>
              <a:buNone/>
            </a:pPr>
            <a:r>
              <a:rPr b="0" i="0" lang="en" sz="2160" u="none" cap="none" strike="noStrike">
                <a:solidFill>
                  <a:srgbClr val="2F5496"/>
                </a:solidFill>
                <a:latin typeface="Avenir"/>
                <a:ea typeface="Avenir"/>
                <a:cs typeface="Avenir"/>
                <a:sym typeface="Avenir"/>
              </a:rPr>
              <a:t>3) </a:t>
            </a:r>
            <a:r>
              <a:rPr lang="en" sz="2160">
                <a:solidFill>
                  <a:srgbClr val="2F5496"/>
                </a:solidFill>
                <a:latin typeface="Avenir"/>
                <a:ea typeface="Avenir"/>
                <a:cs typeface="Avenir"/>
                <a:sym typeface="Avenir"/>
              </a:rPr>
              <a:t>Copy your dataset, and in the new version force the values of feature variable to be “1” for all observations</a:t>
            </a:r>
            <a:endParaRPr b="0" i="0" sz="2160" u="none" cap="none" strike="noStrike">
              <a:solidFill>
                <a:srgbClr val="2F5496"/>
              </a:solidFill>
              <a:latin typeface="Avenir"/>
              <a:ea typeface="Avenir"/>
              <a:cs typeface="Avenir"/>
              <a:sym typeface="Avenir"/>
            </a:endParaRPr>
          </a:p>
        </p:txBody>
      </p:sp>
      <p:graphicFrame>
        <p:nvGraphicFramePr>
          <p:cNvPr id="320" name="Google Shape;320;p52"/>
          <p:cNvGraphicFramePr/>
          <p:nvPr/>
        </p:nvGraphicFramePr>
        <p:xfrm>
          <a:off x="917299" y="1940035"/>
          <a:ext cx="3000000" cy="3000000"/>
        </p:xfrm>
        <a:graphic>
          <a:graphicData uri="http://schemas.openxmlformats.org/drawingml/2006/table">
            <a:tbl>
              <a:tblPr bandRow="1" firstRow="1">
                <a:noFill/>
                <a:tableStyleId>{B2EF54F9-AB72-423D-AD71-F0945E884A02}</a:tableStyleId>
              </a:tblPr>
              <a:tblGrid>
                <a:gridCol w="1461875"/>
                <a:gridCol w="1461875"/>
                <a:gridCol w="1461875"/>
                <a:gridCol w="1461875"/>
                <a:gridCol w="1461875"/>
              </a:tblGrid>
              <a:tr h="27812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Confound 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 sz="1800">
                          <a:solidFill>
                            <a:schemeClr val="dk1"/>
                          </a:solidFill>
                          <a:latin typeface="Avenir"/>
                          <a:ea typeface="Avenir"/>
                          <a:cs typeface="Avenir"/>
                          <a:sym typeface="Avenir"/>
                        </a:rPr>
                        <a:t>Confound </a:t>
                      </a: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Feature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Churn</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7c73c0e1ae_0_203"/>
          <p:cNvSpPr txBox="1"/>
          <p:nvPr/>
        </p:nvSpPr>
        <p:spPr>
          <a:xfrm>
            <a:off x="444776" y="1642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1937"/>
              <a:buFont typeface="Avenir"/>
              <a:buNone/>
            </a:pPr>
            <a:r>
              <a:rPr lang="en" sz="2160">
                <a:solidFill>
                  <a:srgbClr val="2F5496"/>
                </a:solidFill>
                <a:latin typeface="Avenir"/>
                <a:ea typeface="Avenir"/>
                <a:cs typeface="Avenir"/>
                <a:sym typeface="Avenir"/>
              </a:rPr>
              <a:t>4</a:t>
            </a:r>
            <a:r>
              <a:rPr b="0" i="0" lang="en" sz="2160" u="none" cap="none" strike="noStrike">
                <a:solidFill>
                  <a:srgbClr val="2F5496"/>
                </a:solidFill>
                <a:latin typeface="Avenir"/>
                <a:ea typeface="Avenir"/>
                <a:cs typeface="Avenir"/>
                <a:sym typeface="Avenir"/>
              </a:rPr>
              <a:t>) </a:t>
            </a:r>
            <a:r>
              <a:rPr lang="en" sz="2400">
                <a:solidFill>
                  <a:srgbClr val="2F5496"/>
                </a:solidFill>
                <a:latin typeface="Avenir"/>
                <a:ea typeface="Avenir"/>
                <a:cs typeface="Avenir"/>
                <a:sym typeface="Avenir"/>
              </a:rPr>
              <a:t>Predict outcome values using the model you trained, and with the new feature values and same confounder values</a:t>
            </a:r>
            <a:endParaRPr sz="1100">
              <a:solidFill>
                <a:schemeClr val="dk1"/>
              </a:solidFill>
            </a:endParaRPr>
          </a:p>
          <a:p>
            <a:pPr indent="0" lvl="0" marL="0" marR="0" rtl="0" algn="l">
              <a:lnSpc>
                <a:spcPct val="70000"/>
              </a:lnSpc>
              <a:spcBef>
                <a:spcPts val="0"/>
              </a:spcBef>
              <a:spcAft>
                <a:spcPts val="0"/>
              </a:spcAft>
              <a:buClr>
                <a:srgbClr val="2F5496"/>
              </a:buClr>
              <a:buSzPts val="1937"/>
              <a:buFont typeface="Avenir"/>
              <a:buNone/>
            </a:pPr>
            <a:r>
              <a:t/>
            </a:r>
            <a:endParaRPr sz="2160">
              <a:solidFill>
                <a:srgbClr val="2F5496"/>
              </a:solidFill>
              <a:latin typeface="Avenir"/>
              <a:ea typeface="Avenir"/>
              <a:cs typeface="Avenir"/>
              <a:sym typeface="Avenir"/>
            </a:endParaRPr>
          </a:p>
        </p:txBody>
      </p:sp>
      <p:graphicFrame>
        <p:nvGraphicFramePr>
          <p:cNvPr id="326" name="Google Shape;326;g27c73c0e1ae_0_203"/>
          <p:cNvGraphicFramePr/>
          <p:nvPr/>
        </p:nvGraphicFramePr>
        <p:xfrm>
          <a:off x="328099" y="1940035"/>
          <a:ext cx="3000000" cy="3000000"/>
        </p:xfrm>
        <a:graphic>
          <a:graphicData uri="http://schemas.openxmlformats.org/drawingml/2006/table">
            <a:tbl>
              <a:tblPr bandRow="1" firstRow="1">
                <a:noFill/>
                <a:tableStyleId>{B2EF54F9-AB72-423D-AD71-F0945E884A02}</a:tableStyleId>
              </a:tblPr>
              <a:tblGrid>
                <a:gridCol w="1393900"/>
                <a:gridCol w="1393900"/>
                <a:gridCol w="1393900"/>
                <a:gridCol w="1393900"/>
                <a:gridCol w="1393900"/>
                <a:gridCol w="1393900"/>
              </a:tblGrid>
              <a:tr h="27812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Confound 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 sz="1800">
                          <a:solidFill>
                            <a:schemeClr val="dk1"/>
                          </a:solidFill>
                          <a:latin typeface="Avenir"/>
                          <a:ea typeface="Avenir"/>
                          <a:cs typeface="Avenir"/>
                          <a:sym typeface="Avenir"/>
                        </a:rPr>
                        <a:t>Confound </a:t>
                      </a: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Feature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Churn</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1"/>
                          </a:solidFill>
                          <a:latin typeface="Avenir"/>
                          <a:ea typeface="Avenir"/>
                          <a:cs typeface="Avenir"/>
                          <a:sym typeface="Avenir"/>
                        </a:rPr>
                        <a:t>Prob</a:t>
                      </a:r>
                      <a:r>
                        <a:rPr baseline="-25000" lang="en" sz="1800">
                          <a:solidFill>
                            <a:schemeClr val="dk1"/>
                          </a:solidFill>
                          <a:latin typeface="Avenir"/>
                          <a:ea typeface="Avenir"/>
                          <a:cs typeface="Avenir"/>
                          <a:sym typeface="Avenir"/>
                        </a:rPr>
                        <a:t>1</a:t>
                      </a:r>
                      <a:endParaRPr baseline="-25000" sz="1800">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0.55</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0.45</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0.67</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0.28</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venir"/>
                          <a:ea typeface="Avenir"/>
                          <a:cs typeface="Avenir"/>
                          <a:sym typeface="Avenir"/>
                        </a:rPr>
                        <a:t>1</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0.51</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7c73c0e1ae_0_208"/>
          <p:cNvSpPr txBox="1"/>
          <p:nvPr/>
        </p:nvSpPr>
        <p:spPr>
          <a:xfrm>
            <a:off x="444776" y="1642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1937"/>
              <a:buFont typeface="Avenir"/>
              <a:buNone/>
            </a:pPr>
            <a:r>
              <a:rPr lang="en" sz="2160">
                <a:solidFill>
                  <a:srgbClr val="2F5496"/>
                </a:solidFill>
                <a:latin typeface="Avenir"/>
                <a:ea typeface="Avenir"/>
                <a:cs typeface="Avenir"/>
                <a:sym typeface="Avenir"/>
              </a:rPr>
              <a:t>5</a:t>
            </a:r>
            <a:r>
              <a:rPr b="0" i="0" lang="en" sz="2160" u="none" cap="none" strike="noStrike">
                <a:solidFill>
                  <a:srgbClr val="2F5496"/>
                </a:solidFill>
                <a:latin typeface="Avenir"/>
                <a:ea typeface="Avenir"/>
                <a:cs typeface="Avenir"/>
                <a:sym typeface="Avenir"/>
              </a:rPr>
              <a:t>) Copy t</a:t>
            </a:r>
            <a:r>
              <a:rPr lang="en" sz="2160">
                <a:solidFill>
                  <a:srgbClr val="2F5496"/>
                </a:solidFill>
                <a:latin typeface="Avenir"/>
                <a:ea typeface="Avenir"/>
                <a:cs typeface="Avenir"/>
                <a:sym typeface="Avenir"/>
              </a:rPr>
              <a:t>he original dataset, and now force all features to take on values of “0”. Use that same earlier model to predict outcome values with these new feature values.</a:t>
            </a:r>
            <a:endParaRPr sz="2160">
              <a:solidFill>
                <a:srgbClr val="2F5496"/>
              </a:solidFill>
              <a:latin typeface="Avenir"/>
              <a:ea typeface="Avenir"/>
              <a:cs typeface="Avenir"/>
              <a:sym typeface="Avenir"/>
            </a:endParaRPr>
          </a:p>
        </p:txBody>
      </p:sp>
      <p:graphicFrame>
        <p:nvGraphicFramePr>
          <p:cNvPr id="332" name="Google Shape;332;g27c73c0e1ae_0_208"/>
          <p:cNvGraphicFramePr/>
          <p:nvPr/>
        </p:nvGraphicFramePr>
        <p:xfrm>
          <a:off x="328099" y="1940035"/>
          <a:ext cx="3000000" cy="3000000"/>
        </p:xfrm>
        <a:graphic>
          <a:graphicData uri="http://schemas.openxmlformats.org/drawingml/2006/table">
            <a:tbl>
              <a:tblPr bandRow="1" firstRow="1">
                <a:noFill/>
                <a:tableStyleId>{B2EF54F9-AB72-423D-AD71-F0945E884A02}</a:tableStyleId>
              </a:tblPr>
              <a:tblGrid>
                <a:gridCol w="1393900"/>
                <a:gridCol w="1393900"/>
                <a:gridCol w="1393900"/>
                <a:gridCol w="1393900"/>
                <a:gridCol w="1393900"/>
                <a:gridCol w="1393900"/>
              </a:tblGrid>
              <a:tr h="27812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Confound 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 sz="1800">
                          <a:solidFill>
                            <a:schemeClr val="dk1"/>
                          </a:solidFill>
                          <a:latin typeface="Avenir"/>
                          <a:ea typeface="Avenir"/>
                          <a:cs typeface="Avenir"/>
                          <a:sym typeface="Avenir"/>
                        </a:rPr>
                        <a:t>Confound </a:t>
                      </a: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Feature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Churn</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1"/>
                          </a:solidFill>
                          <a:latin typeface="Avenir"/>
                          <a:ea typeface="Avenir"/>
                          <a:cs typeface="Avenir"/>
                          <a:sym typeface="Avenir"/>
                        </a:rPr>
                        <a:t>Prob</a:t>
                      </a:r>
                      <a:r>
                        <a:rPr baseline="-25000" lang="en" sz="1800">
                          <a:solidFill>
                            <a:schemeClr val="dk1"/>
                          </a:solidFill>
                          <a:latin typeface="Avenir"/>
                          <a:ea typeface="Avenir"/>
                          <a:cs typeface="Avenir"/>
                          <a:sym typeface="Avenir"/>
                        </a:rPr>
                        <a:t>0</a:t>
                      </a:r>
                      <a:endParaRPr baseline="-25000" sz="1800">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0</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0.44</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0</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0.42</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0</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0.80</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0</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0.26</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0000"/>
                          </a:solidFill>
                          <a:latin typeface="Avenir"/>
                          <a:ea typeface="Avenir"/>
                          <a:cs typeface="Avenir"/>
                          <a:sym typeface="Avenir"/>
                        </a:rPr>
                        <a:t>0</a:t>
                      </a:r>
                      <a:endParaRPr b="1" sz="11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0.43</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7c73c0e1ae_0_214"/>
          <p:cNvSpPr txBox="1"/>
          <p:nvPr/>
        </p:nvSpPr>
        <p:spPr>
          <a:xfrm>
            <a:off x="444776" y="1642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b="0" i="0" lang="en" sz="2160" u="none" cap="none" strike="noStrike">
                <a:solidFill>
                  <a:srgbClr val="2F5496"/>
                </a:solidFill>
                <a:latin typeface="Avenir"/>
                <a:ea typeface="Avenir"/>
                <a:cs typeface="Avenir"/>
                <a:sym typeface="Avenir"/>
              </a:rPr>
              <a:t>6) </a:t>
            </a:r>
            <a:r>
              <a:rPr lang="en" sz="2160">
                <a:solidFill>
                  <a:srgbClr val="2F5496"/>
                </a:solidFill>
                <a:latin typeface="Avenir"/>
                <a:ea typeface="Avenir"/>
                <a:cs typeface="Avenir"/>
                <a:sym typeface="Avenir"/>
              </a:rPr>
              <a:t>For each observation, calculate the delta in the outcome. Average these deltas together to get the overall effect size. You can treat this as the average causal effect of the feature on the outcome.</a:t>
            </a:r>
            <a:endParaRPr b="0" i="0" sz="1152" u="none" cap="none" strike="noStrike">
              <a:solidFill>
                <a:srgbClr val="000000"/>
              </a:solidFill>
              <a:latin typeface="Arial"/>
              <a:ea typeface="Arial"/>
              <a:cs typeface="Arial"/>
              <a:sym typeface="Arial"/>
            </a:endParaRPr>
          </a:p>
        </p:txBody>
      </p:sp>
      <p:graphicFrame>
        <p:nvGraphicFramePr>
          <p:cNvPr id="338" name="Google Shape;338;g27c73c0e1ae_0_214"/>
          <p:cNvGraphicFramePr/>
          <p:nvPr/>
        </p:nvGraphicFramePr>
        <p:xfrm>
          <a:off x="2087632" y="1636061"/>
          <a:ext cx="3000000" cy="3000000"/>
        </p:xfrm>
        <a:graphic>
          <a:graphicData uri="http://schemas.openxmlformats.org/drawingml/2006/table">
            <a:tbl>
              <a:tblPr bandRow="1" firstRow="1">
                <a:noFill/>
                <a:tableStyleId>{B2EF54F9-AB72-423D-AD71-F0945E884A02}</a:tableStyleId>
              </a:tblPr>
              <a:tblGrid>
                <a:gridCol w="1103125"/>
                <a:gridCol w="1103125"/>
                <a:gridCol w="1103125"/>
                <a:gridCol w="1103125"/>
              </a:tblGrid>
              <a:tr h="399275">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Cust </a:t>
                      </a:r>
                      <a:r>
                        <a:rPr b="0" i="0" lang="en" sz="1800" u="none" cap="none" strike="noStrike">
                          <a:solidFill>
                            <a:schemeClr val="dk1"/>
                          </a:solidFill>
                          <a:latin typeface="Avenir"/>
                          <a:ea typeface="Avenir"/>
                          <a:cs typeface="Avenir"/>
                          <a:sym typeface="Avenir"/>
                        </a:rPr>
                        <a:t>ID#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Avenir"/>
                          <a:ea typeface="Avenir"/>
                          <a:cs typeface="Avenir"/>
                          <a:sym typeface="Avenir"/>
                        </a:rPr>
                        <a:t>Prob</a:t>
                      </a:r>
                      <a:r>
                        <a:rPr baseline="-25000" lang="en" sz="1800">
                          <a:solidFill>
                            <a:schemeClr val="dk1"/>
                          </a:solidFill>
                          <a:latin typeface="Avenir"/>
                          <a:ea typeface="Avenir"/>
                          <a:cs typeface="Avenir"/>
                          <a:sym typeface="Avenir"/>
                        </a:rPr>
                        <a:t>1</a:t>
                      </a: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Avenir"/>
                          <a:ea typeface="Avenir"/>
                          <a:cs typeface="Avenir"/>
                          <a:sym typeface="Avenir"/>
                        </a:rPr>
                        <a:t>Prob</a:t>
                      </a:r>
                      <a:r>
                        <a:rPr baseline="-25000" lang="en" sz="1800">
                          <a:solidFill>
                            <a:schemeClr val="dk1"/>
                          </a:solidFill>
                          <a:latin typeface="Avenir"/>
                          <a:ea typeface="Avenir"/>
                          <a:cs typeface="Avenir"/>
                          <a:sym typeface="Avenir"/>
                        </a:rPr>
                        <a:t>0</a:t>
                      </a: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2000"/>
                        <a:t>Δ</a:t>
                      </a:r>
                      <a:endParaRPr sz="2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0.55</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0.44</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0.11</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0.45</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0.42</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0.03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0.67</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0.80</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-0.13</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4</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0.28</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0.26</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0.02</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venir"/>
                          <a:ea typeface="Avenir"/>
                          <a:cs typeface="Avenir"/>
                          <a:sym typeface="Avenir"/>
                        </a:rPr>
                        <a:t>5</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0.51</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0.43</a:t>
                      </a:r>
                      <a:endParaRPr b="0" i="0" sz="1100" u="none" cap="none" strike="noStrike">
                        <a:solidFill>
                          <a:schemeClr val="dk1"/>
                        </a:solidFill>
                        <a:latin typeface="Avenir"/>
                        <a:ea typeface="Avenir"/>
                        <a:cs typeface="Avenir"/>
                        <a:sym typeface="Avenir"/>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Avenir"/>
                          <a:ea typeface="Avenir"/>
                          <a:cs typeface="Avenir"/>
                          <a:sym typeface="Avenir"/>
                        </a:rPr>
                        <a:t>0.08</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339" name="Google Shape;339;g27c73c0e1ae_0_214"/>
          <p:cNvCxnSpPr/>
          <p:nvPr/>
        </p:nvCxnSpPr>
        <p:spPr>
          <a:xfrm>
            <a:off x="5963478" y="3879574"/>
            <a:ext cx="0" cy="521700"/>
          </a:xfrm>
          <a:prstGeom prst="straightConnector1">
            <a:avLst/>
          </a:prstGeom>
          <a:noFill/>
          <a:ln cap="flat" cmpd="sng" w="38100">
            <a:solidFill>
              <a:schemeClr val="dk1"/>
            </a:solidFill>
            <a:prstDash val="solid"/>
            <a:miter lim="800000"/>
            <a:headEnd len="sm" w="sm" type="none"/>
            <a:tailEnd len="med" w="med" type="triangle"/>
          </a:ln>
        </p:spPr>
      </p:cxnSp>
      <p:sp>
        <p:nvSpPr>
          <p:cNvPr id="340" name="Google Shape;340;g27c73c0e1ae_0_214"/>
          <p:cNvSpPr txBox="1"/>
          <p:nvPr/>
        </p:nvSpPr>
        <p:spPr>
          <a:xfrm>
            <a:off x="5092975" y="4431450"/>
            <a:ext cx="18045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b="0" i="0" lang="en" sz="2460" u="none" cap="none" strike="noStrike">
                <a:solidFill>
                  <a:schemeClr val="dk1"/>
                </a:solidFill>
                <a:latin typeface="Avenir"/>
                <a:ea typeface="Avenir"/>
                <a:cs typeface="Avenir"/>
                <a:sym typeface="Avenir"/>
              </a:rPr>
              <a:t> </a:t>
            </a:r>
            <a:r>
              <a:rPr lang="en" sz="2460">
                <a:solidFill>
                  <a:schemeClr val="dk1"/>
                </a:solidFill>
                <a:latin typeface="Avenir"/>
                <a:ea typeface="Avenir"/>
                <a:cs typeface="Avenir"/>
                <a:sym typeface="Avenir"/>
              </a:rPr>
              <a:t>𝜇</a:t>
            </a:r>
            <a:r>
              <a:rPr baseline="-25000" lang="en" sz="2460">
                <a:solidFill>
                  <a:schemeClr val="dk1"/>
                </a:solidFill>
                <a:latin typeface="Avenir"/>
                <a:ea typeface="Avenir"/>
                <a:cs typeface="Avenir"/>
                <a:sym typeface="Avenir"/>
              </a:rPr>
              <a:t>Δ </a:t>
            </a:r>
            <a:r>
              <a:rPr lang="en" sz="2460">
                <a:solidFill>
                  <a:schemeClr val="dk1"/>
                </a:solidFill>
                <a:latin typeface="Avenir"/>
                <a:ea typeface="Avenir"/>
                <a:cs typeface="Avenir"/>
                <a:sym typeface="Avenir"/>
              </a:rPr>
              <a:t>= 0.02</a:t>
            </a:r>
            <a:endParaRPr b="0" i="0" sz="1452"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g27c73c0e1ae_0_228"/>
          <p:cNvPicPr preferRelativeResize="0"/>
          <p:nvPr/>
        </p:nvPicPr>
        <p:blipFill>
          <a:blip r:embed="rId3">
            <a:alphaModFix/>
          </a:blip>
          <a:stretch>
            <a:fillRect/>
          </a:stretch>
        </p:blipFill>
        <p:spPr>
          <a:xfrm>
            <a:off x="1295400" y="152400"/>
            <a:ext cx="6708546"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7cbb9d3265_0_0"/>
          <p:cNvSpPr txBox="1"/>
          <p:nvPr/>
        </p:nvSpPr>
        <p:spPr>
          <a:xfrm>
            <a:off x="214176" y="1376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2160">
                <a:solidFill>
                  <a:srgbClr val="2F5496"/>
                </a:solidFill>
                <a:latin typeface="Avenir"/>
                <a:ea typeface="Avenir"/>
                <a:cs typeface="Avenir"/>
                <a:sym typeface="Avenir"/>
              </a:rPr>
              <a:t>S-Learner diagrammed</a:t>
            </a:r>
            <a:endParaRPr b="0" i="0" sz="1152" u="none" cap="none" strike="noStrike">
              <a:solidFill>
                <a:srgbClr val="000000"/>
              </a:solidFill>
              <a:latin typeface="Arial"/>
              <a:ea typeface="Arial"/>
              <a:cs typeface="Arial"/>
              <a:sym typeface="Arial"/>
            </a:endParaRPr>
          </a:p>
        </p:txBody>
      </p:sp>
      <p:sp>
        <p:nvSpPr>
          <p:cNvPr id="351" name="Google Shape;351;g27cbb9d3265_0_0"/>
          <p:cNvSpPr txBox="1"/>
          <p:nvPr/>
        </p:nvSpPr>
        <p:spPr>
          <a:xfrm>
            <a:off x="38424" y="4832750"/>
            <a:ext cx="4327200" cy="2907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960">
                <a:solidFill>
                  <a:srgbClr val="2F5496"/>
                </a:solidFill>
                <a:latin typeface="Avenir"/>
                <a:ea typeface="Avenir"/>
                <a:cs typeface="Avenir"/>
                <a:sym typeface="Avenir"/>
              </a:rPr>
              <a:t>Adapted from Alves MF, “Causal Inference for the Brave and True”, 2022 </a:t>
            </a:r>
            <a:endParaRPr b="0" i="0" sz="100" u="none" cap="none" strike="noStrike">
              <a:solidFill>
                <a:srgbClr val="000000"/>
              </a:solidFill>
              <a:latin typeface="Arial"/>
              <a:ea typeface="Arial"/>
              <a:cs typeface="Arial"/>
              <a:sym typeface="Arial"/>
            </a:endParaRPr>
          </a:p>
        </p:txBody>
      </p:sp>
      <p:sp>
        <p:nvSpPr>
          <p:cNvPr id="352" name="Google Shape;352;g27cbb9d3265_0_0"/>
          <p:cNvSpPr/>
          <p:nvPr/>
        </p:nvSpPr>
        <p:spPr>
          <a:xfrm>
            <a:off x="594400" y="1915475"/>
            <a:ext cx="682800" cy="143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3" name="Google Shape;353;g27cbb9d3265_0_0"/>
          <p:cNvSpPr/>
          <p:nvPr/>
        </p:nvSpPr>
        <p:spPr>
          <a:xfrm>
            <a:off x="594400" y="3157100"/>
            <a:ext cx="682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4" name="Google Shape;354;g27cbb9d3265_0_0"/>
          <p:cNvSpPr txBox="1"/>
          <p:nvPr/>
        </p:nvSpPr>
        <p:spPr>
          <a:xfrm>
            <a:off x="594400" y="217547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C</a:t>
            </a:r>
            <a:endParaRPr b="0" i="0" sz="1800" u="none" cap="none" strike="noStrike">
              <a:solidFill>
                <a:schemeClr val="dk1"/>
              </a:solidFill>
              <a:latin typeface="Arial"/>
              <a:ea typeface="Arial"/>
              <a:cs typeface="Arial"/>
              <a:sym typeface="Arial"/>
            </a:endParaRPr>
          </a:p>
        </p:txBody>
      </p:sp>
      <p:cxnSp>
        <p:nvCxnSpPr>
          <p:cNvPr id="355" name="Google Shape;355;g27cbb9d3265_0_0"/>
          <p:cNvCxnSpPr/>
          <p:nvPr/>
        </p:nvCxnSpPr>
        <p:spPr>
          <a:xfrm>
            <a:off x="4099575" y="731400"/>
            <a:ext cx="0" cy="3631800"/>
          </a:xfrm>
          <a:prstGeom prst="straightConnector1">
            <a:avLst/>
          </a:prstGeom>
          <a:noFill/>
          <a:ln cap="flat" cmpd="sng" w="19050">
            <a:solidFill>
              <a:schemeClr val="dk2"/>
            </a:solidFill>
            <a:prstDash val="lgDash"/>
            <a:round/>
            <a:headEnd len="med" w="med" type="none"/>
            <a:tailEnd len="med" w="med" type="none"/>
          </a:ln>
        </p:spPr>
      </p:cxnSp>
      <p:sp>
        <p:nvSpPr>
          <p:cNvPr id="356" name="Google Shape;356;g27cbb9d3265_0_0"/>
          <p:cNvSpPr txBox="1"/>
          <p:nvPr/>
        </p:nvSpPr>
        <p:spPr>
          <a:xfrm>
            <a:off x="1194124" y="609250"/>
            <a:ext cx="17013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Training</a:t>
            </a:r>
            <a:endParaRPr b="0" i="0" sz="1500" u="none" cap="none" strike="noStrike">
              <a:solidFill>
                <a:schemeClr val="dk1"/>
              </a:solidFill>
              <a:latin typeface="Arial"/>
              <a:ea typeface="Arial"/>
              <a:cs typeface="Arial"/>
              <a:sym typeface="Arial"/>
            </a:endParaRPr>
          </a:p>
        </p:txBody>
      </p:sp>
      <p:cxnSp>
        <p:nvCxnSpPr>
          <p:cNvPr id="357" name="Google Shape;357;g27cbb9d3265_0_0"/>
          <p:cNvCxnSpPr/>
          <p:nvPr/>
        </p:nvCxnSpPr>
        <p:spPr>
          <a:xfrm>
            <a:off x="1454950" y="2763300"/>
            <a:ext cx="736200" cy="0"/>
          </a:xfrm>
          <a:prstGeom prst="straightConnector1">
            <a:avLst/>
          </a:prstGeom>
          <a:noFill/>
          <a:ln cap="flat" cmpd="sng" w="19050">
            <a:solidFill>
              <a:schemeClr val="dk2"/>
            </a:solidFill>
            <a:prstDash val="solid"/>
            <a:round/>
            <a:headEnd len="med" w="med" type="none"/>
            <a:tailEnd len="med" w="med" type="triangle"/>
          </a:ln>
        </p:spPr>
      </p:cxnSp>
      <p:sp>
        <p:nvSpPr>
          <p:cNvPr id="358" name="Google Shape;358;g27cbb9d3265_0_0"/>
          <p:cNvSpPr/>
          <p:nvPr/>
        </p:nvSpPr>
        <p:spPr>
          <a:xfrm>
            <a:off x="2389963" y="2261375"/>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9" name="Google Shape;359;g27cbb9d3265_0_0"/>
          <p:cNvSpPr txBox="1"/>
          <p:nvPr/>
        </p:nvSpPr>
        <p:spPr>
          <a:xfrm>
            <a:off x="2213412" y="2555375"/>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endParaRPr b="0" i="0" sz="1500" u="none" cap="none" strike="noStrike">
              <a:solidFill>
                <a:schemeClr val="dk1"/>
              </a:solidFill>
              <a:latin typeface="Arial"/>
              <a:ea typeface="Arial"/>
              <a:cs typeface="Arial"/>
              <a:sym typeface="Arial"/>
            </a:endParaRPr>
          </a:p>
        </p:txBody>
      </p:sp>
      <p:sp>
        <p:nvSpPr>
          <p:cNvPr id="360" name="Google Shape;360;g27cbb9d3265_0_0"/>
          <p:cNvSpPr txBox="1"/>
          <p:nvPr/>
        </p:nvSpPr>
        <p:spPr>
          <a:xfrm>
            <a:off x="5711724" y="609250"/>
            <a:ext cx="17013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Predicting</a:t>
            </a:r>
            <a:endParaRPr b="0" i="0" sz="1500" u="none" cap="none" strike="noStrike">
              <a:solidFill>
                <a:schemeClr val="dk1"/>
              </a:solidFill>
              <a:latin typeface="Arial"/>
              <a:ea typeface="Arial"/>
              <a:cs typeface="Arial"/>
              <a:sym typeface="Arial"/>
            </a:endParaRPr>
          </a:p>
        </p:txBody>
      </p:sp>
      <p:sp>
        <p:nvSpPr>
          <p:cNvPr id="361" name="Google Shape;361;g27cbb9d3265_0_0"/>
          <p:cNvSpPr/>
          <p:nvPr/>
        </p:nvSpPr>
        <p:spPr>
          <a:xfrm>
            <a:off x="594400" y="2776100"/>
            <a:ext cx="682800" cy="40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2" name="Google Shape;362;g27cbb9d3265_0_0"/>
          <p:cNvSpPr txBox="1"/>
          <p:nvPr/>
        </p:nvSpPr>
        <p:spPr>
          <a:xfrm>
            <a:off x="594400" y="27402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a:t>
            </a:r>
            <a:endParaRPr b="0" i="0" sz="1800" u="none" cap="none" strike="noStrike">
              <a:solidFill>
                <a:schemeClr val="dk1"/>
              </a:solidFill>
              <a:latin typeface="Arial"/>
              <a:ea typeface="Arial"/>
              <a:cs typeface="Arial"/>
              <a:sym typeface="Arial"/>
            </a:endParaRPr>
          </a:p>
        </p:txBody>
      </p:sp>
      <p:sp>
        <p:nvSpPr>
          <p:cNvPr id="363" name="Google Shape;363;g27cbb9d3265_0_0"/>
          <p:cNvSpPr txBox="1"/>
          <p:nvPr/>
        </p:nvSpPr>
        <p:spPr>
          <a:xfrm>
            <a:off x="594400" y="318410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Y</a:t>
            </a:r>
            <a:endParaRPr b="0" i="0" sz="1800" u="none" cap="none" strike="noStrike">
              <a:solidFill>
                <a:schemeClr val="dk1"/>
              </a:solidFill>
              <a:latin typeface="Arial"/>
              <a:ea typeface="Arial"/>
              <a:cs typeface="Arial"/>
              <a:sym typeface="Arial"/>
            </a:endParaRPr>
          </a:p>
        </p:txBody>
      </p:sp>
      <p:sp>
        <p:nvSpPr>
          <p:cNvPr id="364" name="Google Shape;364;g27cbb9d3265_0_0"/>
          <p:cNvSpPr/>
          <p:nvPr/>
        </p:nvSpPr>
        <p:spPr>
          <a:xfrm>
            <a:off x="5264850" y="1083250"/>
            <a:ext cx="682800" cy="143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5" name="Google Shape;365;g27cbb9d3265_0_0"/>
          <p:cNvSpPr/>
          <p:nvPr/>
        </p:nvSpPr>
        <p:spPr>
          <a:xfrm>
            <a:off x="5264850" y="2324875"/>
            <a:ext cx="682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6" name="Google Shape;366;g27cbb9d3265_0_0"/>
          <p:cNvSpPr txBox="1"/>
          <p:nvPr/>
        </p:nvSpPr>
        <p:spPr>
          <a:xfrm>
            <a:off x="5264850" y="13432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C</a:t>
            </a:r>
            <a:endParaRPr b="0" i="0" sz="1800" u="none" cap="none" strike="noStrike">
              <a:solidFill>
                <a:schemeClr val="dk1"/>
              </a:solidFill>
              <a:latin typeface="Arial"/>
              <a:ea typeface="Arial"/>
              <a:cs typeface="Arial"/>
              <a:sym typeface="Arial"/>
            </a:endParaRPr>
          </a:p>
        </p:txBody>
      </p:sp>
      <p:sp>
        <p:nvSpPr>
          <p:cNvPr id="367" name="Google Shape;367;g27cbb9d3265_0_0"/>
          <p:cNvSpPr/>
          <p:nvPr/>
        </p:nvSpPr>
        <p:spPr>
          <a:xfrm>
            <a:off x="5264850" y="1943875"/>
            <a:ext cx="682800" cy="40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8" name="Google Shape;368;g27cbb9d3265_0_0"/>
          <p:cNvSpPr txBox="1"/>
          <p:nvPr/>
        </p:nvSpPr>
        <p:spPr>
          <a:xfrm>
            <a:off x="5264850" y="190802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 = 1</a:t>
            </a:r>
            <a:endParaRPr b="0" i="0" sz="1800" u="none" cap="none" strike="noStrike">
              <a:solidFill>
                <a:schemeClr val="dk1"/>
              </a:solidFill>
              <a:latin typeface="Arial"/>
              <a:ea typeface="Arial"/>
              <a:cs typeface="Arial"/>
              <a:sym typeface="Arial"/>
            </a:endParaRPr>
          </a:p>
        </p:txBody>
      </p:sp>
      <p:sp>
        <p:nvSpPr>
          <p:cNvPr id="369" name="Google Shape;369;g27cbb9d3265_0_0"/>
          <p:cNvSpPr txBox="1"/>
          <p:nvPr/>
        </p:nvSpPr>
        <p:spPr>
          <a:xfrm>
            <a:off x="5264850" y="235187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Y</a:t>
            </a:r>
            <a:endParaRPr b="0" i="0" sz="1800" u="none" cap="none" strike="noStrike">
              <a:solidFill>
                <a:schemeClr val="dk1"/>
              </a:solidFill>
              <a:latin typeface="Arial"/>
              <a:ea typeface="Arial"/>
              <a:cs typeface="Arial"/>
              <a:sym typeface="Arial"/>
            </a:endParaRPr>
          </a:p>
        </p:txBody>
      </p:sp>
      <p:sp>
        <p:nvSpPr>
          <p:cNvPr id="370" name="Google Shape;370;g27cbb9d3265_0_0"/>
          <p:cNvSpPr/>
          <p:nvPr/>
        </p:nvSpPr>
        <p:spPr>
          <a:xfrm>
            <a:off x="7152575" y="1074850"/>
            <a:ext cx="682800" cy="143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1" name="Google Shape;371;g27cbb9d3265_0_0"/>
          <p:cNvSpPr/>
          <p:nvPr/>
        </p:nvSpPr>
        <p:spPr>
          <a:xfrm>
            <a:off x="7152575" y="2316475"/>
            <a:ext cx="682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2" name="Google Shape;372;g27cbb9d3265_0_0"/>
          <p:cNvSpPr txBox="1"/>
          <p:nvPr/>
        </p:nvSpPr>
        <p:spPr>
          <a:xfrm>
            <a:off x="7152575" y="13348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C</a:t>
            </a:r>
            <a:endParaRPr b="0" i="0" sz="1800" u="none" cap="none" strike="noStrike">
              <a:solidFill>
                <a:schemeClr val="dk1"/>
              </a:solidFill>
              <a:latin typeface="Arial"/>
              <a:ea typeface="Arial"/>
              <a:cs typeface="Arial"/>
              <a:sym typeface="Arial"/>
            </a:endParaRPr>
          </a:p>
        </p:txBody>
      </p:sp>
      <p:sp>
        <p:nvSpPr>
          <p:cNvPr id="373" name="Google Shape;373;g27cbb9d3265_0_0"/>
          <p:cNvSpPr/>
          <p:nvPr/>
        </p:nvSpPr>
        <p:spPr>
          <a:xfrm>
            <a:off x="7152575" y="1935475"/>
            <a:ext cx="682800" cy="40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g27cbb9d3265_0_0"/>
          <p:cNvSpPr txBox="1"/>
          <p:nvPr/>
        </p:nvSpPr>
        <p:spPr>
          <a:xfrm>
            <a:off x="7152575" y="189962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 = 0</a:t>
            </a:r>
            <a:endParaRPr b="0" i="0" sz="1800" u="none" cap="none" strike="noStrike">
              <a:solidFill>
                <a:schemeClr val="dk1"/>
              </a:solidFill>
              <a:latin typeface="Arial"/>
              <a:ea typeface="Arial"/>
              <a:cs typeface="Arial"/>
              <a:sym typeface="Arial"/>
            </a:endParaRPr>
          </a:p>
        </p:txBody>
      </p:sp>
      <p:sp>
        <p:nvSpPr>
          <p:cNvPr id="375" name="Google Shape;375;g27cbb9d3265_0_0"/>
          <p:cNvSpPr txBox="1"/>
          <p:nvPr/>
        </p:nvSpPr>
        <p:spPr>
          <a:xfrm>
            <a:off x="7152575" y="234347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Y</a:t>
            </a:r>
            <a:endParaRPr b="0" i="0" sz="1800" u="none" cap="none" strike="noStrike">
              <a:solidFill>
                <a:schemeClr val="dk1"/>
              </a:solidFill>
              <a:latin typeface="Arial"/>
              <a:ea typeface="Arial"/>
              <a:cs typeface="Arial"/>
              <a:sym typeface="Arial"/>
            </a:endParaRPr>
          </a:p>
        </p:txBody>
      </p:sp>
      <p:sp>
        <p:nvSpPr>
          <p:cNvPr id="376" name="Google Shape;376;g27cbb9d3265_0_0"/>
          <p:cNvSpPr/>
          <p:nvPr/>
        </p:nvSpPr>
        <p:spPr>
          <a:xfrm>
            <a:off x="6035588" y="2833450"/>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7" name="Google Shape;377;g27cbb9d3265_0_0"/>
          <p:cNvSpPr txBox="1"/>
          <p:nvPr/>
        </p:nvSpPr>
        <p:spPr>
          <a:xfrm>
            <a:off x="5859037" y="3127450"/>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endParaRPr b="0" i="0" sz="1500" u="none" cap="none" strike="noStrike">
              <a:solidFill>
                <a:schemeClr val="dk1"/>
              </a:solidFill>
              <a:latin typeface="Arial"/>
              <a:ea typeface="Arial"/>
              <a:cs typeface="Arial"/>
              <a:sym typeface="Arial"/>
            </a:endParaRPr>
          </a:p>
        </p:txBody>
      </p:sp>
      <p:sp>
        <p:nvSpPr>
          <p:cNvPr id="378" name="Google Shape;378;g27cbb9d3265_0_0"/>
          <p:cNvSpPr/>
          <p:nvPr/>
        </p:nvSpPr>
        <p:spPr>
          <a:xfrm>
            <a:off x="5717025" y="2729538"/>
            <a:ext cx="470975" cy="1374725"/>
          </a:xfrm>
          <a:custGeom>
            <a:rect b="b" l="l" r="r" t="t"/>
            <a:pathLst>
              <a:path extrusionOk="0" h="54989" w="18839">
                <a:moveTo>
                  <a:pt x="0" y="0"/>
                </a:moveTo>
                <a:cubicBezTo>
                  <a:pt x="3134" y="5558"/>
                  <a:pt x="18507" y="24183"/>
                  <a:pt x="18802" y="33348"/>
                </a:cubicBezTo>
                <a:cubicBezTo>
                  <a:pt x="19098" y="42513"/>
                  <a:pt x="4611" y="51382"/>
                  <a:pt x="1773" y="54989"/>
                </a:cubicBezTo>
              </a:path>
            </a:pathLst>
          </a:custGeom>
          <a:noFill/>
          <a:ln cap="flat" cmpd="sng" w="19050">
            <a:solidFill>
              <a:schemeClr val="dk2"/>
            </a:solidFill>
            <a:prstDash val="solid"/>
            <a:round/>
            <a:headEnd len="med" w="med" type="none"/>
            <a:tailEnd len="med" w="med" type="triangle"/>
          </a:ln>
        </p:spPr>
      </p:sp>
      <p:sp>
        <p:nvSpPr>
          <p:cNvPr id="379" name="Google Shape;379;g27cbb9d3265_0_0"/>
          <p:cNvSpPr/>
          <p:nvPr/>
        </p:nvSpPr>
        <p:spPr>
          <a:xfrm flipH="1">
            <a:off x="6936816" y="2729550"/>
            <a:ext cx="407959" cy="1374725"/>
          </a:xfrm>
          <a:custGeom>
            <a:rect b="b" l="l" r="r" t="t"/>
            <a:pathLst>
              <a:path extrusionOk="0" h="54989" w="18839">
                <a:moveTo>
                  <a:pt x="0" y="0"/>
                </a:moveTo>
                <a:cubicBezTo>
                  <a:pt x="3134" y="5558"/>
                  <a:pt x="18507" y="24183"/>
                  <a:pt x="18802" y="33348"/>
                </a:cubicBezTo>
                <a:cubicBezTo>
                  <a:pt x="19098" y="42513"/>
                  <a:pt x="4611" y="51382"/>
                  <a:pt x="1773" y="54989"/>
                </a:cubicBezTo>
              </a:path>
            </a:pathLst>
          </a:custGeom>
          <a:noFill/>
          <a:ln cap="flat" cmpd="sng" w="19050">
            <a:solidFill>
              <a:schemeClr val="dk2"/>
            </a:solidFill>
            <a:prstDash val="solid"/>
            <a:round/>
            <a:headEnd len="med" w="med" type="none"/>
            <a:tailEnd len="med" w="med" type="triangle"/>
          </a:ln>
        </p:spPr>
      </p:sp>
      <p:sp>
        <p:nvSpPr>
          <p:cNvPr id="380" name="Google Shape;380;g27cbb9d3265_0_0"/>
          <p:cNvSpPr/>
          <p:nvPr/>
        </p:nvSpPr>
        <p:spPr>
          <a:xfrm>
            <a:off x="4850225" y="3942100"/>
            <a:ext cx="868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g27cbb9d3265_0_0"/>
          <p:cNvSpPr txBox="1"/>
          <p:nvPr/>
        </p:nvSpPr>
        <p:spPr>
          <a:xfrm>
            <a:off x="4785912" y="3903013"/>
            <a:ext cx="10074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600">
                <a:solidFill>
                  <a:schemeClr val="dk1"/>
                </a:solidFill>
                <a:latin typeface="Avenir"/>
                <a:ea typeface="Avenir"/>
                <a:cs typeface="Avenir"/>
                <a:sym typeface="Avenir"/>
              </a:rPr>
              <a:t>p</a:t>
            </a:r>
            <a:r>
              <a:rPr baseline="-25000" lang="en" sz="1600">
                <a:solidFill>
                  <a:schemeClr val="dk1"/>
                </a:solidFill>
                <a:latin typeface="Avenir"/>
                <a:ea typeface="Avenir"/>
                <a:cs typeface="Avenir"/>
                <a:sym typeface="Avenir"/>
              </a:rPr>
              <a:t>Y</a:t>
            </a:r>
            <a:r>
              <a:rPr lang="en" sz="1600">
                <a:solidFill>
                  <a:schemeClr val="dk1"/>
                </a:solidFill>
                <a:latin typeface="Avenir"/>
                <a:ea typeface="Avenir"/>
                <a:cs typeface="Avenir"/>
                <a:sym typeface="Avenir"/>
              </a:rPr>
              <a:t> | F=1</a:t>
            </a:r>
            <a:endParaRPr b="0" i="0" sz="1600" u="none" cap="none" strike="noStrike">
              <a:solidFill>
                <a:schemeClr val="dk1"/>
              </a:solidFill>
              <a:latin typeface="Arial"/>
              <a:ea typeface="Arial"/>
              <a:cs typeface="Arial"/>
              <a:sym typeface="Arial"/>
            </a:endParaRPr>
          </a:p>
        </p:txBody>
      </p:sp>
      <p:sp>
        <p:nvSpPr>
          <p:cNvPr id="382" name="Google Shape;382;g27cbb9d3265_0_0"/>
          <p:cNvSpPr/>
          <p:nvPr/>
        </p:nvSpPr>
        <p:spPr>
          <a:xfrm>
            <a:off x="7373600" y="3952375"/>
            <a:ext cx="868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3" name="Google Shape;383;g27cbb9d3265_0_0"/>
          <p:cNvSpPr txBox="1"/>
          <p:nvPr/>
        </p:nvSpPr>
        <p:spPr>
          <a:xfrm>
            <a:off x="7309287" y="3913288"/>
            <a:ext cx="10074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600">
                <a:solidFill>
                  <a:schemeClr val="dk1"/>
                </a:solidFill>
                <a:latin typeface="Avenir"/>
                <a:ea typeface="Avenir"/>
                <a:cs typeface="Avenir"/>
                <a:sym typeface="Avenir"/>
              </a:rPr>
              <a:t>p</a:t>
            </a:r>
            <a:r>
              <a:rPr baseline="-25000" lang="en" sz="1600">
                <a:solidFill>
                  <a:schemeClr val="dk1"/>
                </a:solidFill>
                <a:latin typeface="Avenir"/>
                <a:ea typeface="Avenir"/>
                <a:cs typeface="Avenir"/>
                <a:sym typeface="Avenir"/>
              </a:rPr>
              <a:t>Y</a:t>
            </a:r>
            <a:r>
              <a:rPr lang="en" sz="1600">
                <a:solidFill>
                  <a:schemeClr val="dk1"/>
                </a:solidFill>
                <a:latin typeface="Avenir"/>
                <a:ea typeface="Avenir"/>
                <a:cs typeface="Avenir"/>
                <a:sym typeface="Avenir"/>
              </a:rPr>
              <a:t> | F=0</a:t>
            </a:r>
            <a:endParaRPr b="0" i="0" sz="1600" u="none" cap="none" strike="noStrike">
              <a:solidFill>
                <a:schemeClr val="dk1"/>
              </a:solidFill>
              <a:latin typeface="Arial"/>
              <a:ea typeface="Arial"/>
              <a:cs typeface="Arial"/>
              <a:sym typeface="Arial"/>
            </a:endParaRPr>
          </a:p>
        </p:txBody>
      </p:sp>
      <p:cxnSp>
        <p:nvCxnSpPr>
          <p:cNvPr id="384" name="Google Shape;384;g27cbb9d3265_0_0"/>
          <p:cNvCxnSpPr/>
          <p:nvPr/>
        </p:nvCxnSpPr>
        <p:spPr>
          <a:xfrm>
            <a:off x="5719025" y="4440163"/>
            <a:ext cx="218400" cy="166200"/>
          </a:xfrm>
          <a:prstGeom prst="straightConnector1">
            <a:avLst/>
          </a:prstGeom>
          <a:noFill/>
          <a:ln cap="flat" cmpd="sng" w="19050">
            <a:solidFill>
              <a:schemeClr val="dk2"/>
            </a:solidFill>
            <a:prstDash val="solid"/>
            <a:round/>
            <a:headEnd len="med" w="med" type="none"/>
            <a:tailEnd len="med" w="med" type="triangle"/>
          </a:ln>
        </p:spPr>
      </p:cxnSp>
      <p:cxnSp>
        <p:nvCxnSpPr>
          <p:cNvPr id="385" name="Google Shape;385;g27cbb9d3265_0_0"/>
          <p:cNvCxnSpPr/>
          <p:nvPr/>
        </p:nvCxnSpPr>
        <p:spPr>
          <a:xfrm flipH="1">
            <a:off x="7152575" y="4444113"/>
            <a:ext cx="203700" cy="168600"/>
          </a:xfrm>
          <a:prstGeom prst="straightConnector1">
            <a:avLst/>
          </a:prstGeom>
          <a:noFill/>
          <a:ln cap="flat" cmpd="sng" w="19050">
            <a:solidFill>
              <a:schemeClr val="dk2"/>
            </a:solidFill>
            <a:prstDash val="solid"/>
            <a:round/>
            <a:headEnd len="med" w="med" type="none"/>
            <a:tailEnd len="med" w="med" type="triangle"/>
          </a:ln>
        </p:spPr>
      </p:cxnSp>
      <p:sp>
        <p:nvSpPr>
          <p:cNvPr id="386" name="Google Shape;386;g27cbb9d3265_0_0"/>
          <p:cNvSpPr txBox="1"/>
          <p:nvPr/>
        </p:nvSpPr>
        <p:spPr>
          <a:xfrm>
            <a:off x="4682150" y="4606375"/>
            <a:ext cx="37605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760">
                <a:solidFill>
                  <a:schemeClr val="dk1"/>
                </a:solidFill>
                <a:latin typeface="Avenir"/>
                <a:ea typeface="Avenir"/>
                <a:cs typeface="Avenir"/>
                <a:sym typeface="Avenir"/>
              </a:rPr>
              <a:t>𝜇</a:t>
            </a:r>
            <a:r>
              <a:rPr baseline="-25000" lang="en" sz="1760">
                <a:solidFill>
                  <a:schemeClr val="dk1"/>
                </a:solidFill>
                <a:latin typeface="Avenir"/>
                <a:ea typeface="Avenir"/>
                <a:cs typeface="Avenir"/>
                <a:sym typeface="Avenir"/>
              </a:rPr>
              <a:t>Δ</a:t>
            </a:r>
            <a:r>
              <a:rPr baseline="-25000" lang="en" sz="2460">
                <a:solidFill>
                  <a:schemeClr val="dk1"/>
                </a:solidFill>
                <a:latin typeface="Avenir"/>
                <a:ea typeface="Avenir"/>
                <a:cs typeface="Avenir"/>
                <a:sym typeface="Avenir"/>
              </a:rPr>
              <a:t> </a:t>
            </a:r>
            <a:r>
              <a:rPr lang="en" sz="2460">
                <a:solidFill>
                  <a:schemeClr val="dk1"/>
                </a:solidFill>
                <a:latin typeface="Avenir"/>
                <a:ea typeface="Avenir"/>
                <a:cs typeface="Avenir"/>
                <a:sym typeface="Avenir"/>
              </a:rPr>
              <a:t>=</a:t>
            </a:r>
            <a:r>
              <a:rPr baseline="-25000" lang="en" sz="2460">
                <a:solidFill>
                  <a:schemeClr val="dk1"/>
                </a:solidFill>
                <a:latin typeface="Avenir"/>
                <a:ea typeface="Avenir"/>
                <a:cs typeface="Avenir"/>
                <a:sym typeface="Avenir"/>
              </a:rPr>
              <a:t> </a:t>
            </a:r>
            <a:r>
              <a:rPr lang="en" sz="1600">
                <a:solidFill>
                  <a:schemeClr val="dk1"/>
                </a:solidFill>
                <a:latin typeface="Avenir"/>
                <a:ea typeface="Avenir"/>
                <a:cs typeface="Avenir"/>
                <a:sym typeface="Avenir"/>
              </a:rPr>
              <a:t>Average effect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91f8a233ec_0_58"/>
          <p:cNvSpPr txBox="1"/>
          <p:nvPr/>
        </p:nvSpPr>
        <p:spPr>
          <a:xfrm>
            <a:off x="214176" y="1376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2160">
                <a:solidFill>
                  <a:srgbClr val="2F5496"/>
                </a:solidFill>
                <a:latin typeface="Avenir"/>
                <a:ea typeface="Avenir"/>
                <a:cs typeface="Avenir"/>
                <a:sym typeface="Avenir"/>
              </a:rPr>
              <a:t>T</a:t>
            </a:r>
            <a:r>
              <a:rPr lang="en" sz="2160">
                <a:solidFill>
                  <a:srgbClr val="2F5496"/>
                </a:solidFill>
                <a:latin typeface="Avenir"/>
                <a:ea typeface="Avenir"/>
                <a:cs typeface="Avenir"/>
                <a:sym typeface="Avenir"/>
              </a:rPr>
              <a:t>-Learner diagrammed</a:t>
            </a:r>
            <a:endParaRPr b="0" i="0" sz="1152" u="none" cap="none" strike="noStrike">
              <a:solidFill>
                <a:srgbClr val="000000"/>
              </a:solidFill>
              <a:latin typeface="Arial"/>
              <a:ea typeface="Arial"/>
              <a:cs typeface="Arial"/>
              <a:sym typeface="Arial"/>
            </a:endParaRPr>
          </a:p>
        </p:txBody>
      </p:sp>
      <p:sp>
        <p:nvSpPr>
          <p:cNvPr id="392" name="Google Shape;392;g291f8a233ec_0_58"/>
          <p:cNvSpPr txBox="1"/>
          <p:nvPr/>
        </p:nvSpPr>
        <p:spPr>
          <a:xfrm>
            <a:off x="38424" y="4832750"/>
            <a:ext cx="4327200" cy="2907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960">
                <a:solidFill>
                  <a:srgbClr val="2F5496"/>
                </a:solidFill>
                <a:latin typeface="Avenir"/>
                <a:ea typeface="Avenir"/>
                <a:cs typeface="Avenir"/>
                <a:sym typeface="Avenir"/>
              </a:rPr>
              <a:t>Adapted from Alves MF, “Causal Inference for the Brave and True”, 2022 </a:t>
            </a:r>
            <a:endParaRPr b="0" i="0" sz="100" u="none" cap="none" strike="noStrike">
              <a:solidFill>
                <a:srgbClr val="000000"/>
              </a:solidFill>
              <a:latin typeface="Arial"/>
              <a:ea typeface="Arial"/>
              <a:cs typeface="Arial"/>
              <a:sym typeface="Arial"/>
            </a:endParaRPr>
          </a:p>
        </p:txBody>
      </p:sp>
      <p:sp>
        <p:nvSpPr>
          <p:cNvPr id="393" name="Google Shape;393;g291f8a233ec_0_58"/>
          <p:cNvSpPr/>
          <p:nvPr/>
        </p:nvSpPr>
        <p:spPr>
          <a:xfrm>
            <a:off x="137200" y="1991675"/>
            <a:ext cx="682800" cy="143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4" name="Google Shape;394;g291f8a233ec_0_58"/>
          <p:cNvSpPr/>
          <p:nvPr/>
        </p:nvSpPr>
        <p:spPr>
          <a:xfrm>
            <a:off x="137200" y="3233300"/>
            <a:ext cx="682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5" name="Google Shape;395;g291f8a233ec_0_58"/>
          <p:cNvSpPr txBox="1"/>
          <p:nvPr/>
        </p:nvSpPr>
        <p:spPr>
          <a:xfrm>
            <a:off x="137200" y="225167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C</a:t>
            </a:r>
            <a:endParaRPr b="0" i="0" sz="1800" u="none" cap="none" strike="noStrike">
              <a:solidFill>
                <a:schemeClr val="dk1"/>
              </a:solidFill>
              <a:latin typeface="Arial"/>
              <a:ea typeface="Arial"/>
              <a:cs typeface="Arial"/>
              <a:sym typeface="Arial"/>
            </a:endParaRPr>
          </a:p>
        </p:txBody>
      </p:sp>
      <p:cxnSp>
        <p:nvCxnSpPr>
          <p:cNvPr id="396" name="Google Shape;396;g291f8a233ec_0_58"/>
          <p:cNvCxnSpPr/>
          <p:nvPr/>
        </p:nvCxnSpPr>
        <p:spPr>
          <a:xfrm>
            <a:off x="4099575" y="731400"/>
            <a:ext cx="0" cy="3631800"/>
          </a:xfrm>
          <a:prstGeom prst="straightConnector1">
            <a:avLst/>
          </a:prstGeom>
          <a:noFill/>
          <a:ln cap="flat" cmpd="sng" w="19050">
            <a:solidFill>
              <a:schemeClr val="dk2"/>
            </a:solidFill>
            <a:prstDash val="lgDash"/>
            <a:round/>
            <a:headEnd len="med" w="med" type="none"/>
            <a:tailEnd len="med" w="med" type="none"/>
          </a:ln>
        </p:spPr>
      </p:cxnSp>
      <p:sp>
        <p:nvSpPr>
          <p:cNvPr id="397" name="Google Shape;397;g291f8a233ec_0_58"/>
          <p:cNvSpPr txBox="1"/>
          <p:nvPr/>
        </p:nvSpPr>
        <p:spPr>
          <a:xfrm>
            <a:off x="1194124" y="609250"/>
            <a:ext cx="17013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Training</a:t>
            </a:r>
            <a:endParaRPr b="0" i="0" sz="1500" u="none" cap="none" strike="noStrike">
              <a:solidFill>
                <a:schemeClr val="dk1"/>
              </a:solidFill>
              <a:latin typeface="Arial"/>
              <a:ea typeface="Arial"/>
              <a:cs typeface="Arial"/>
              <a:sym typeface="Arial"/>
            </a:endParaRPr>
          </a:p>
        </p:txBody>
      </p:sp>
      <p:cxnSp>
        <p:nvCxnSpPr>
          <p:cNvPr id="398" name="Google Shape;398;g291f8a233ec_0_58"/>
          <p:cNvCxnSpPr/>
          <p:nvPr/>
        </p:nvCxnSpPr>
        <p:spPr>
          <a:xfrm flipH="1" rot="10800000">
            <a:off x="1048050" y="2078650"/>
            <a:ext cx="498900" cy="479100"/>
          </a:xfrm>
          <a:prstGeom prst="straightConnector1">
            <a:avLst/>
          </a:prstGeom>
          <a:noFill/>
          <a:ln cap="flat" cmpd="sng" w="19050">
            <a:solidFill>
              <a:schemeClr val="dk2"/>
            </a:solidFill>
            <a:prstDash val="solid"/>
            <a:round/>
            <a:headEnd len="med" w="med" type="none"/>
            <a:tailEnd len="med" w="med" type="triangle"/>
          </a:ln>
        </p:spPr>
      </p:cxnSp>
      <p:sp>
        <p:nvSpPr>
          <p:cNvPr id="399" name="Google Shape;399;g291f8a233ec_0_58"/>
          <p:cNvSpPr/>
          <p:nvPr/>
        </p:nvSpPr>
        <p:spPr>
          <a:xfrm>
            <a:off x="2847163" y="1346975"/>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0" name="Google Shape;400;g291f8a233ec_0_58"/>
          <p:cNvSpPr txBox="1"/>
          <p:nvPr/>
        </p:nvSpPr>
        <p:spPr>
          <a:xfrm>
            <a:off x="2670612" y="1640975"/>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r>
              <a:rPr baseline="-25000" lang="en" sz="1500">
                <a:solidFill>
                  <a:schemeClr val="dk1"/>
                </a:solidFill>
                <a:latin typeface="Avenir"/>
                <a:ea typeface="Avenir"/>
                <a:cs typeface="Avenir"/>
                <a:sym typeface="Avenir"/>
              </a:rPr>
              <a:t>F=1</a:t>
            </a:r>
            <a:endParaRPr b="0" baseline="-25000" i="0" sz="1500" u="none" cap="none" strike="noStrike">
              <a:solidFill>
                <a:schemeClr val="dk1"/>
              </a:solidFill>
              <a:latin typeface="Arial"/>
              <a:ea typeface="Arial"/>
              <a:cs typeface="Arial"/>
              <a:sym typeface="Arial"/>
            </a:endParaRPr>
          </a:p>
        </p:txBody>
      </p:sp>
      <p:sp>
        <p:nvSpPr>
          <p:cNvPr id="401" name="Google Shape;401;g291f8a233ec_0_58"/>
          <p:cNvSpPr txBox="1"/>
          <p:nvPr/>
        </p:nvSpPr>
        <p:spPr>
          <a:xfrm>
            <a:off x="5711724" y="380650"/>
            <a:ext cx="17013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Predicting</a:t>
            </a:r>
            <a:endParaRPr b="0" i="0" sz="1500" u="none" cap="none" strike="noStrike">
              <a:solidFill>
                <a:schemeClr val="dk1"/>
              </a:solidFill>
              <a:latin typeface="Arial"/>
              <a:ea typeface="Arial"/>
              <a:cs typeface="Arial"/>
              <a:sym typeface="Arial"/>
            </a:endParaRPr>
          </a:p>
        </p:txBody>
      </p:sp>
      <p:sp>
        <p:nvSpPr>
          <p:cNvPr id="402" name="Google Shape;402;g291f8a233ec_0_58"/>
          <p:cNvSpPr/>
          <p:nvPr/>
        </p:nvSpPr>
        <p:spPr>
          <a:xfrm>
            <a:off x="137200" y="2852300"/>
            <a:ext cx="682800" cy="40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3" name="Google Shape;403;g291f8a233ec_0_58"/>
          <p:cNvSpPr txBox="1"/>
          <p:nvPr/>
        </p:nvSpPr>
        <p:spPr>
          <a:xfrm>
            <a:off x="137200" y="28164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a:t>
            </a:r>
            <a:endParaRPr b="0" i="0" sz="1800" u="none" cap="none" strike="noStrike">
              <a:solidFill>
                <a:schemeClr val="dk1"/>
              </a:solidFill>
              <a:latin typeface="Arial"/>
              <a:ea typeface="Arial"/>
              <a:cs typeface="Arial"/>
              <a:sym typeface="Arial"/>
            </a:endParaRPr>
          </a:p>
        </p:txBody>
      </p:sp>
      <p:sp>
        <p:nvSpPr>
          <p:cNvPr id="404" name="Google Shape;404;g291f8a233ec_0_58"/>
          <p:cNvSpPr txBox="1"/>
          <p:nvPr/>
        </p:nvSpPr>
        <p:spPr>
          <a:xfrm>
            <a:off x="137200" y="326030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Y</a:t>
            </a:r>
            <a:endParaRPr b="0" i="0" sz="1800" u="none" cap="none" strike="noStrike">
              <a:solidFill>
                <a:schemeClr val="dk1"/>
              </a:solidFill>
              <a:latin typeface="Arial"/>
              <a:ea typeface="Arial"/>
              <a:cs typeface="Arial"/>
              <a:sym typeface="Arial"/>
            </a:endParaRPr>
          </a:p>
        </p:txBody>
      </p:sp>
      <p:sp>
        <p:nvSpPr>
          <p:cNvPr id="405" name="Google Shape;405;g291f8a233ec_0_58"/>
          <p:cNvSpPr/>
          <p:nvPr/>
        </p:nvSpPr>
        <p:spPr>
          <a:xfrm>
            <a:off x="5078825" y="4018300"/>
            <a:ext cx="868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6" name="Google Shape;406;g291f8a233ec_0_58"/>
          <p:cNvSpPr txBox="1"/>
          <p:nvPr/>
        </p:nvSpPr>
        <p:spPr>
          <a:xfrm>
            <a:off x="5014512" y="3979213"/>
            <a:ext cx="10074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600">
                <a:solidFill>
                  <a:schemeClr val="dk1"/>
                </a:solidFill>
                <a:latin typeface="Avenir"/>
                <a:ea typeface="Avenir"/>
                <a:cs typeface="Avenir"/>
                <a:sym typeface="Avenir"/>
              </a:rPr>
              <a:t>p</a:t>
            </a:r>
            <a:r>
              <a:rPr baseline="-25000" lang="en" sz="1600">
                <a:solidFill>
                  <a:schemeClr val="dk1"/>
                </a:solidFill>
                <a:latin typeface="Avenir"/>
                <a:ea typeface="Avenir"/>
                <a:cs typeface="Avenir"/>
                <a:sym typeface="Avenir"/>
              </a:rPr>
              <a:t>Y</a:t>
            </a:r>
            <a:r>
              <a:rPr lang="en" sz="1600">
                <a:solidFill>
                  <a:schemeClr val="dk1"/>
                </a:solidFill>
                <a:latin typeface="Avenir"/>
                <a:ea typeface="Avenir"/>
                <a:cs typeface="Avenir"/>
                <a:sym typeface="Avenir"/>
              </a:rPr>
              <a:t> | F=1</a:t>
            </a:r>
            <a:endParaRPr b="0" i="0" sz="1600" u="none" cap="none" strike="noStrike">
              <a:solidFill>
                <a:schemeClr val="dk1"/>
              </a:solidFill>
              <a:latin typeface="Arial"/>
              <a:ea typeface="Arial"/>
              <a:cs typeface="Arial"/>
              <a:sym typeface="Arial"/>
            </a:endParaRPr>
          </a:p>
        </p:txBody>
      </p:sp>
      <p:sp>
        <p:nvSpPr>
          <p:cNvPr id="407" name="Google Shape;407;g291f8a233ec_0_58"/>
          <p:cNvSpPr/>
          <p:nvPr/>
        </p:nvSpPr>
        <p:spPr>
          <a:xfrm>
            <a:off x="7373600" y="4028575"/>
            <a:ext cx="868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8" name="Google Shape;408;g291f8a233ec_0_58"/>
          <p:cNvSpPr txBox="1"/>
          <p:nvPr/>
        </p:nvSpPr>
        <p:spPr>
          <a:xfrm>
            <a:off x="7309287" y="3989488"/>
            <a:ext cx="10074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600">
                <a:solidFill>
                  <a:schemeClr val="dk1"/>
                </a:solidFill>
                <a:latin typeface="Avenir"/>
                <a:ea typeface="Avenir"/>
                <a:cs typeface="Avenir"/>
                <a:sym typeface="Avenir"/>
              </a:rPr>
              <a:t>p</a:t>
            </a:r>
            <a:r>
              <a:rPr baseline="-25000" lang="en" sz="1600">
                <a:solidFill>
                  <a:schemeClr val="dk1"/>
                </a:solidFill>
                <a:latin typeface="Avenir"/>
                <a:ea typeface="Avenir"/>
                <a:cs typeface="Avenir"/>
                <a:sym typeface="Avenir"/>
              </a:rPr>
              <a:t>Y</a:t>
            </a:r>
            <a:r>
              <a:rPr lang="en" sz="1600">
                <a:solidFill>
                  <a:schemeClr val="dk1"/>
                </a:solidFill>
                <a:latin typeface="Avenir"/>
                <a:ea typeface="Avenir"/>
                <a:cs typeface="Avenir"/>
                <a:sym typeface="Avenir"/>
              </a:rPr>
              <a:t> | F=0</a:t>
            </a:r>
            <a:endParaRPr b="0" i="0" sz="1600" u="none" cap="none" strike="noStrike">
              <a:solidFill>
                <a:schemeClr val="dk1"/>
              </a:solidFill>
              <a:latin typeface="Arial"/>
              <a:ea typeface="Arial"/>
              <a:cs typeface="Arial"/>
              <a:sym typeface="Arial"/>
            </a:endParaRPr>
          </a:p>
        </p:txBody>
      </p:sp>
      <p:cxnSp>
        <p:nvCxnSpPr>
          <p:cNvPr id="409" name="Google Shape;409;g291f8a233ec_0_58"/>
          <p:cNvCxnSpPr/>
          <p:nvPr/>
        </p:nvCxnSpPr>
        <p:spPr>
          <a:xfrm>
            <a:off x="5947625" y="4516363"/>
            <a:ext cx="218400" cy="166200"/>
          </a:xfrm>
          <a:prstGeom prst="straightConnector1">
            <a:avLst/>
          </a:prstGeom>
          <a:noFill/>
          <a:ln cap="flat" cmpd="sng" w="19050">
            <a:solidFill>
              <a:schemeClr val="dk2"/>
            </a:solidFill>
            <a:prstDash val="solid"/>
            <a:round/>
            <a:headEnd len="med" w="med" type="none"/>
            <a:tailEnd len="med" w="med" type="triangle"/>
          </a:ln>
        </p:spPr>
      </p:cxnSp>
      <p:cxnSp>
        <p:nvCxnSpPr>
          <p:cNvPr id="410" name="Google Shape;410;g291f8a233ec_0_58"/>
          <p:cNvCxnSpPr/>
          <p:nvPr/>
        </p:nvCxnSpPr>
        <p:spPr>
          <a:xfrm flipH="1">
            <a:off x="7152575" y="4520313"/>
            <a:ext cx="203700" cy="168600"/>
          </a:xfrm>
          <a:prstGeom prst="straightConnector1">
            <a:avLst/>
          </a:prstGeom>
          <a:noFill/>
          <a:ln cap="flat" cmpd="sng" w="19050">
            <a:solidFill>
              <a:schemeClr val="dk2"/>
            </a:solidFill>
            <a:prstDash val="solid"/>
            <a:round/>
            <a:headEnd len="med" w="med" type="none"/>
            <a:tailEnd len="med" w="med" type="triangle"/>
          </a:ln>
        </p:spPr>
      </p:cxnSp>
      <p:sp>
        <p:nvSpPr>
          <p:cNvPr id="411" name="Google Shape;411;g291f8a233ec_0_58"/>
          <p:cNvSpPr txBox="1"/>
          <p:nvPr/>
        </p:nvSpPr>
        <p:spPr>
          <a:xfrm>
            <a:off x="4682150" y="4606375"/>
            <a:ext cx="37605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760">
                <a:solidFill>
                  <a:schemeClr val="dk1"/>
                </a:solidFill>
                <a:latin typeface="Avenir"/>
                <a:ea typeface="Avenir"/>
                <a:cs typeface="Avenir"/>
                <a:sym typeface="Avenir"/>
              </a:rPr>
              <a:t>𝜇</a:t>
            </a:r>
            <a:r>
              <a:rPr baseline="-25000" lang="en" sz="1760">
                <a:solidFill>
                  <a:schemeClr val="dk1"/>
                </a:solidFill>
                <a:latin typeface="Avenir"/>
                <a:ea typeface="Avenir"/>
                <a:cs typeface="Avenir"/>
                <a:sym typeface="Avenir"/>
              </a:rPr>
              <a:t>Δ</a:t>
            </a:r>
            <a:r>
              <a:rPr baseline="-25000" lang="en" sz="2460">
                <a:solidFill>
                  <a:schemeClr val="dk1"/>
                </a:solidFill>
                <a:latin typeface="Avenir"/>
                <a:ea typeface="Avenir"/>
                <a:cs typeface="Avenir"/>
                <a:sym typeface="Avenir"/>
              </a:rPr>
              <a:t> </a:t>
            </a:r>
            <a:r>
              <a:rPr lang="en" sz="2460">
                <a:solidFill>
                  <a:schemeClr val="dk1"/>
                </a:solidFill>
                <a:latin typeface="Avenir"/>
                <a:ea typeface="Avenir"/>
                <a:cs typeface="Avenir"/>
                <a:sym typeface="Avenir"/>
              </a:rPr>
              <a:t>=</a:t>
            </a:r>
            <a:r>
              <a:rPr baseline="-25000" lang="en" sz="2460">
                <a:solidFill>
                  <a:schemeClr val="dk1"/>
                </a:solidFill>
                <a:latin typeface="Avenir"/>
                <a:ea typeface="Avenir"/>
                <a:cs typeface="Avenir"/>
                <a:sym typeface="Avenir"/>
              </a:rPr>
              <a:t> </a:t>
            </a:r>
            <a:r>
              <a:rPr lang="en" sz="1600">
                <a:solidFill>
                  <a:schemeClr val="dk1"/>
                </a:solidFill>
                <a:latin typeface="Avenir"/>
                <a:ea typeface="Avenir"/>
                <a:cs typeface="Avenir"/>
                <a:sym typeface="Avenir"/>
              </a:rPr>
              <a:t>Average effect</a:t>
            </a:r>
            <a:endParaRPr b="0" i="0" sz="1600" u="none" cap="none" strike="noStrike">
              <a:solidFill>
                <a:schemeClr val="dk1"/>
              </a:solidFill>
              <a:latin typeface="Arial"/>
              <a:ea typeface="Arial"/>
              <a:cs typeface="Arial"/>
              <a:sym typeface="Arial"/>
            </a:endParaRPr>
          </a:p>
        </p:txBody>
      </p:sp>
      <p:sp>
        <p:nvSpPr>
          <p:cNvPr id="412" name="Google Shape;412;g291f8a233ec_0_58"/>
          <p:cNvSpPr/>
          <p:nvPr/>
        </p:nvSpPr>
        <p:spPr>
          <a:xfrm>
            <a:off x="2847163" y="3175775"/>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3" name="Google Shape;413;g291f8a233ec_0_58"/>
          <p:cNvSpPr txBox="1"/>
          <p:nvPr/>
        </p:nvSpPr>
        <p:spPr>
          <a:xfrm>
            <a:off x="2670612" y="3469775"/>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r>
              <a:rPr baseline="-25000" lang="en" sz="1500">
                <a:solidFill>
                  <a:schemeClr val="dk1"/>
                </a:solidFill>
                <a:latin typeface="Avenir"/>
                <a:ea typeface="Avenir"/>
                <a:cs typeface="Avenir"/>
                <a:sym typeface="Avenir"/>
              </a:rPr>
              <a:t>F=0</a:t>
            </a:r>
            <a:endParaRPr b="0" baseline="-25000" i="0" sz="1500" u="none" cap="none" strike="noStrike">
              <a:solidFill>
                <a:schemeClr val="dk1"/>
              </a:solidFill>
              <a:latin typeface="Arial"/>
              <a:ea typeface="Arial"/>
              <a:cs typeface="Arial"/>
              <a:sym typeface="Arial"/>
            </a:endParaRPr>
          </a:p>
        </p:txBody>
      </p:sp>
      <p:sp>
        <p:nvSpPr>
          <p:cNvPr id="414" name="Google Shape;414;g291f8a233ec_0_58"/>
          <p:cNvSpPr/>
          <p:nvPr/>
        </p:nvSpPr>
        <p:spPr>
          <a:xfrm>
            <a:off x="1805350" y="1408250"/>
            <a:ext cx="5100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5" name="Google Shape;415;g291f8a233ec_0_58"/>
          <p:cNvSpPr/>
          <p:nvPr/>
        </p:nvSpPr>
        <p:spPr>
          <a:xfrm>
            <a:off x="1805338" y="2111778"/>
            <a:ext cx="510000" cy="3063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6" name="Google Shape;416;g291f8a233ec_0_58"/>
          <p:cNvSpPr txBox="1"/>
          <p:nvPr/>
        </p:nvSpPr>
        <p:spPr>
          <a:xfrm>
            <a:off x="1805338" y="1603439"/>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C</a:t>
            </a:r>
            <a:endParaRPr b="0" i="0" u="none" cap="none" strike="noStrike">
              <a:solidFill>
                <a:schemeClr val="dk1"/>
              </a:solidFill>
              <a:latin typeface="Arial"/>
              <a:ea typeface="Arial"/>
              <a:cs typeface="Arial"/>
              <a:sym typeface="Arial"/>
            </a:endParaRPr>
          </a:p>
        </p:txBody>
      </p:sp>
      <p:sp>
        <p:nvSpPr>
          <p:cNvPr id="417" name="Google Shape;417;g291f8a233ec_0_58"/>
          <p:cNvSpPr txBox="1"/>
          <p:nvPr/>
        </p:nvSpPr>
        <p:spPr>
          <a:xfrm>
            <a:off x="1805338" y="2132048"/>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Y</a:t>
            </a:r>
            <a:endParaRPr b="0" i="0" u="none" cap="none" strike="noStrike">
              <a:solidFill>
                <a:schemeClr val="dk1"/>
              </a:solidFill>
              <a:latin typeface="Arial"/>
              <a:ea typeface="Arial"/>
              <a:cs typeface="Arial"/>
              <a:sym typeface="Arial"/>
            </a:endParaRPr>
          </a:p>
        </p:txBody>
      </p:sp>
      <p:sp>
        <p:nvSpPr>
          <p:cNvPr id="418" name="Google Shape;418;g291f8a233ec_0_58"/>
          <p:cNvSpPr txBox="1"/>
          <p:nvPr/>
        </p:nvSpPr>
        <p:spPr>
          <a:xfrm>
            <a:off x="1718950" y="105522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F=1</a:t>
            </a:r>
            <a:endParaRPr b="0" i="0" sz="1800" u="none" cap="none" strike="noStrike">
              <a:solidFill>
                <a:schemeClr val="dk1"/>
              </a:solidFill>
              <a:latin typeface="Arial"/>
              <a:ea typeface="Arial"/>
              <a:cs typeface="Arial"/>
              <a:sym typeface="Arial"/>
            </a:endParaRPr>
          </a:p>
        </p:txBody>
      </p:sp>
      <p:cxnSp>
        <p:nvCxnSpPr>
          <p:cNvPr id="419" name="Google Shape;419;g291f8a233ec_0_58"/>
          <p:cNvCxnSpPr/>
          <p:nvPr/>
        </p:nvCxnSpPr>
        <p:spPr>
          <a:xfrm>
            <a:off x="1048050" y="2938750"/>
            <a:ext cx="469200" cy="342000"/>
          </a:xfrm>
          <a:prstGeom prst="straightConnector1">
            <a:avLst/>
          </a:prstGeom>
          <a:noFill/>
          <a:ln cap="flat" cmpd="sng" w="19050">
            <a:solidFill>
              <a:schemeClr val="dk2"/>
            </a:solidFill>
            <a:prstDash val="solid"/>
            <a:round/>
            <a:headEnd len="med" w="med" type="none"/>
            <a:tailEnd len="med" w="med" type="triangle"/>
          </a:ln>
        </p:spPr>
      </p:cxnSp>
      <p:sp>
        <p:nvSpPr>
          <p:cNvPr id="420" name="Google Shape;420;g291f8a233ec_0_58"/>
          <p:cNvSpPr/>
          <p:nvPr/>
        </p:nvSpPr>
        <p:spPr>
          <a:xfrm>
            <a:off x="1805350" y="3237050"/>
            <a:ext cx="5100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1" name="Google Shape;421;g291f8a233ec_0_58"/>
          <p:cNvSpPr/>
          <p:nvPr/>
        </p:nvSpPr>
        <p:spPr>
          <a:xfrm>
            <a:off x="1805338" y="3940578"/>
            <a:ext cx="510000" cy="3063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2" name="Google Shape;422;g291f8a233ec_0_58"/>
          <p:cNvSpPr txBox="1"/>
          <p:nvPr/>
        </p:nvSpPr>
        <p:spPr>
          <a:xfrm>
            <a:off x="1805338" y="3432239"/>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C</a:t>
            </a:r>
            <a:endParaRPr b="0" i="0" u="none" cap="none" strike="noStrike">
              <a:solidFill>
                <a:schemeClr val="dk1"/>
              </a:solidFill>
              <a:latin typeface="Arial"/>
              <a:ea typeface="Arial"/>
              <a:cs typeface="Arial"/>
              <a:sym typeface="Arial"/>
            </a:endParaRPr>
          </a:p>
        </p:txBody>
      </p:sp>
      <p:sp>
        <p:nvSpPr>
          <p:cNvPr id="423" name="Google Shape;423;g291f8a233ec_0_58"/>
          <p:cNvSpPr txBox="1"/>
          <p:nvPr/>
        </p:nvSpPr>
        <p:spPr>
          <a:xfrm>
            <a:off x="1805338" y="3960848"/>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Y</a:t>
            </a:r>
            <a:endParaRPr b="0" i="0" u="none" cap="none" strike="noStrike">
              <a:solidFill>
                <a:schemeClr val="dk1"/>
              </a:solidFill>
              <a:latin typeface="Arial"/>
              <a:ea typeface="Arial"/>
              <a:cs typeface="Arial"/>
              <a:sym typeface="Arial"/>
            </a:endParaRPr>
          </a:p>
        </p:txBody>
      </p:sp>
      <p:sp>
        <p:nvSpPr>
          <p:cNvPr id="424" name="Google Shape;424;g291f8a233ec_0_58"/>
          <p:cNvSpPr txBox="1"/>
          <p:nvPr/>
        </p:nvSpPr>
        <p:spPr>
          <a:xfrm>
            <a:off x="1745300" y="28625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F=0</a:t>
            </a:r>
            <a:endParaRPr b="0" i="0" sz="1800" u="none" cap="none" strike="noStrike">
              <a:solidFill>
                <a:schemeClr val="dk1"/>
              </a:solidFill>
              <a:latin typeface="Arial"/>
              <a:ea typeface="Arial"/>
              <a:cs typeface="Arial"/>
              <a:sym typeface="Arial"/>
            </a:endParaRPr>
          </a:p>
        </p:txBody>
      </p:sp>
      <p:sp>
        <p:nvSpPr>
          <p:cNvPr id="425" name="Google Shape;425;g291f8a233ec_0_58"/>
          <p:cNvSpPr/>
          <p:nvPr/>
        </p:nvSpPr>
        <p:spPr>
          <a:xfrm>
            <a:off x="4923688" y="2638750"/>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6" name="Google Shape;426;g291f8a233ec_0_58"/>
          <p:cNvSpPr txBox="1"/>
          <p:nvPr/>
        </p:nvSpPr>
        <p:spPr>
          <a:xfrm>
            <a:off x="4747137" y="2932750"/>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r>
              <a:rPr baseline="-25000" lang="en" sz="1500">
                <a:solidFill>
                  <a:schemeClr val="dk1"/>
                </a:solidFill>
                <a:latin typeface="Avenir"/>
                <a:ea typeface="Avenir"/>
                <a:cs typeface="Avenir"/>
                <a:sym typeface="Avenir"/>
              </a:rPr>
              <a:t>F=1</a:t>
            </a:r>
            <a:endParaRPr b="0" baseline="-25000" i="0" sz="1500" u="none" cap="none" strike="noStrike">
              <a:solidFill>
                <a:schemeClr val="dk1"/>
              </a:solidFill>
              <a:latin typeface="Arial"/>
              <a:ea typeface="Arial"/>
              <a:cs typeface="Arial"/>
              <a:sym typeface="Arial"/>
            </a:endParaRPr>
          </a:p>
        </p:txBody>
      </p:sp>
      <p:sp>
        <p:nvSpPr>
          <p:cNvPr id="427" name="Google Shape;427;g291f8a233ec_0_58"/>
          <p:cNvSpPr/>
          <p:nvPr/>
        </p:nvSpPr>
        <p:spPr>
          <a:xfrm>
            <a:off x="5158150" y="1179650"/>
            <a:ext cx="5100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8" name="Google Shape;428;g291f8a233ec_0_58"/>
          <p:cNvSpPr/>
          <p:nvPr/>
        </p:nvSpPr>
        <p:spPr>
          <a:xfrm>
            <a:off x="5158138" y="1883178"/>
            <a:ext cx="510000" cy="3063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9" name="Google Shape;429;g291f8a233ec_0_58"/>
          <p:cNvSpPr txBox="1"/>
          <p:nvPr/>
        </p:nvSpPr>
        <p:spPr>
          <a:xfrm>
            <a:off x="5158138" y="1374839"/>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C</a:t>
            </a:r>
            <a:endParaRPr b="0" i="0" u="none" cap="none" strike="noStrike">
              <a:solidFill>
                <a:schemeClr val="dk1"/>
              </a:solidFill>
              <a:latin typeface="Arial"/>
              <a:ea typeface="Arial"/>
              <a:cs typeface="Arial"/>
              <a:sym typeface="Arial"/>
            </a:endParaRPr>
          </a:p>
        </p:txBody>
      </p:sp>
      <p:sp>
        <p:nvSpPr>
          <p:cNvPr id="430" name="Google Shape;430;g291f8a233ec_0_58"/>
          <p:cNvSpPr txBox="1"/>
          <p:nvPr/>
        </p:nvSpPr>
        <p:spPr>
          <a:xfrm>
            <a:off x="5158138" y="1903448"/>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Y</a:t>
            </a:r>
            <a:endParaRPr b="0" i="0" u="none" cap="none" strike="noStrike">
              <a:solidFill>
                <a:schemeClr val="dk1"/>
              </a:solidFill>
              <a:latin typeface="Arial"/>
              <a:ea typeface="Arial"/>
              <a:cs typeface="Arial"/>
              <a:sym typeface="Arial"/>
            </a:endParaRPr>
          </a:p>
        </p:txBody>
      </p:sp>
      <p:sp>
        <p:nvSpPr>
          <p:cNvPr id="431" name="Google Shape;431;g291f8a233ec_0_58"/>
          <p:cNvSpPr/>
          <p:nvPr/>
        </p:nvSpPr>
        <p:spPr>
          <a:xfrm>
            <a:off x="7520350" y="1179650"/>
            <a:ext cx="5100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2" name="Google Shape;432;g291f8a233ec_0_58"/>
          <p:cNvSpPr/>
          <p:nvPr/>
        </p:nvSpPr>
        <p:spPr>
          <a:xfrm>
            <a:off x="7520338" y="1883178"/>
            <a:ext cx="510000" cy="3063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3" name="Google Shape;433;g291f8a233ec_0_58"/>
          <p:cNvSpPr txBox="1"/>
          <p:nvPr/>
        </p:nvSpPr>
        <p:spPr>
          <a:xfrm>
            <a:off x="7520338" y="1374839"/>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C</a:t>
            </a:r>
            <a:endParaRPr b="0" i="0" u="none" cap="none" strike="noStrike">
              <a:solidFill>
                <a:schemeClr val="dk1"/>
              </a:solidFill>
              <a:latin typeface="Arial"/>
              <a:ea typeface="Arial"/>
              <a:cs typeface="Arial"/>
              <a:sym typeface="Arial"/>
            </a:endParaRPr>
          </a:p>
        </p:txBody>
      </p:sp>
      <p:sp>
        <p:nvSpPr>
          <p:cNvPr id="434" name="Google Shape;434;g291f8a233ec_0_58"/>
          <p:cNvSpPr txBox="1"/>
          <p:nvPr/>
        </p:nvSpPr>
        <p:spPr>
          <a:xfrm>
            <a:off x="7520338" y="1903448"/>
            <a:ext cx="510000" cy="349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a:solidFill>
                  <a:schemeClr val="dk1"/>
                </a:solidFill>
                <a:latin typeface="Avenir"/>
                <a:ea typeface="Avenir"/>
                <a:cs typeface="Avenir"/>
                <a:sym typeface="Avenir"/>
              </a:rPr>
              <a:t>Y</a:t>
            </a:r>
            <a:endParaRPr b="0" i="0" u="none" cap="none" strike="noStrike">
              <a:solidFill>
                <a:schemeClr val="dk1"/>
              </a:solidFill>
              <a:latin typeface="Arial"/>
              <a:ea typeface="Arial"/>
              <a:cs typeface="Arial"/>
              <a:sym typeface="Arial"/>
            </a:endParaRPr>
          </a:p>
        </p:txBody>
      </p:sp>
      <p:sp>
        <p:nvSpPr>
          <p:cNvPr id="435" name="Google Shape;435;g291f8a233ec_0_58"/>
          <p:cNvSpPr/>
          <p:nvPr/>
        </p:nvSpPr>
        <p:spPr>
          <a:xfrm>
            <a:off x="7285888" y="2638750"/>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6" name="Google Shape;436;g291f8a233ec_0_58"/>
          <p:cNvSpPr txBox="1"/>
          <p:nvPr/>
        </p:nvSpPr>
        <p:spPr>
          <a:xfrm>
            <a:off x="7109337" y="2932750"/>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Model</a:t>
            </a:r>
            <a:r>
              <a:rPr baseline="-25000" lang="en" sz="1500">
                <a:solidFill>
                  <a:schemeClr val="dk1"/>
                </a:solidFill>
                <a:latin typeface="Avenir"/>
                <a:ea typeface="Avenir"/>
                <a:cs typeface="Avenir"/>
                <a:sym typeface="Avenir"/>
              </a:rPr>
              <a:t>F=1</a:t>
            </a:r>
            <a:endParaRPr b="0" baseline="-25000" i="0" sz="1500" u="none" cap="none" strike="noStrike">
              <a:solidFill>
                <a:schemeClr val="dk1"/>
              </a:solidFill>
              <a:latin typeface="Arial"/>
              <a:ea typeface="Arial"/>
              <a:cs typeface="Arial"/>
              <a:sym typeface="Arial"/>
            </a:endParaRPr>
          </a:p>
        </p:txBody>
      </p:sp>
      <p:cxnSp>
        <p:nvCxnSpPr>
          <p:cNvPr id="437" name="Google Shape;437;g291f8a233ec_0_58"/>
          <p:cNvCxnSpPr/>
          <p:nvPr/>
        </p:nvCxnSpPr>
        <p:spPr>
          <a:xfrm>
            <a:off x="2457813" y="1910300"/>
            <a:ext cx="246900" cy="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g291f8a233ec_0_58"/>
          <p:cNvCxnSpPr/>
          <p:nvPr/>
        </p:nvCxnSpPr>
        <p:spPr>
          <a:xfrm>
            <a:off x="2457813" y="3739100"/>
            <a:ext cx="246900" cy="0"/>
          </a:xfrm>
          <a:prstGeom prst="straightConnector1">
            <a:avLst/>
          </a:prstGeom>
          <a:noFill/>
          <a:ln cap="flat" cmpd="sng" w="19050">
            <a:solidFill>
              <a:schemeClr val="dk2"/>
            </a:solidFill>
            <a:prstDash val="solid"/>
            <a:round/>
            <a:headEnd len="med" w="med" type="none"/>
            <a:tailEnd len="med" w="med" type="triangle"/>
          </a:ln>
        </p:spPr>
      </p:cxnSp>
      <p:sp>
        <p:nvSpPr>
          <p:cNvPr id="439" name="Google Shape;439;g291f8a233ec_0_58"/>
          <p:cNvSpPr txBox="1"/>
          <p:nvPr/>
        </p:nvSpPr>
        <p:spPr>
          <a:xfrm>
            <a:off x="5071750" y="82662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F=1</a:t>
            </a:r>
            <a:endParaRPr b="0" i="0" sz="1800" u="none" cap="none" strike="noStrike">
              <a:solidFill>
                <a:schemeClr val="dk1"/>
              </a:solidFill>
              <a:latin typeface="Arial"/>
              <a:ea typeface="Arial"/>
              <a:cs typeface="Arial"/>
              <a:sym typeface="Arial"/>
            </a:endParaRPr>
          </a:p>
        </p:txBody>
      </p:sp>
      <p:sp>
        <p:nvSpPr>
          <p:cNvPr id="440" name="Google Shape;440;g291f8a233ec_0_58"/>
          <p:cNvSpPr txBox="1"/>
          <p:nvPr/>
        </p:nvSpPr>
        <p:spPr>
          <a:xfrm>
            <a:off x="7433950" y="82662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F=0</a:t>
            </a:r>
            <a:endParaRPr b="0" i="0" sz="1800" u="none" cap="none" strike="noStrike">
              <a:solidFill>
                <a:schemeClr val="dk1"/>
              </a:solidFill>
              <a:latin typeface="Arial"/>
              <a:ea typeface="Arial"/>
              <a:cs typeface="Arial"/>
              <a:sym typeface="Arial"/>
            </a:endParaRPr>
          </a:p>
        </p:txBody>
      </p:sp>
      <p:cxnSp>
        <p:nvCxnSpPr>
          <p:cNvPr id="441" name="Google Shape;441;g291f8a233ec_0_58"/>
          <p:cNvCxnSpPr/>
          <p:nvPr/>
        </p:nvCxnSpPr>
        <p:spPr>
          <a:xfrm>
            <a:off x="5429613" y="2291300"/>
            <a:ext cx="0" cy="24030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g291f8a233ec_0_58"/>
          <p:cNvCxnSpPr/>
          <p:nvPr/>
        </p:nvCxnSpPr>
        <p:spPr>
          <a:xfrm>
            <a:off x="7791813" y="2291300"/>
            <a:ext cx="0" cy="24030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g291f8a233ec_0_58"/>
          <p:cNvCxnSpPr/>
          <p:nvPr/>
        </p:nvCxnSpPr>
        <p:spPr>
          <a:xfrm>
            <a:off x="5429613" y="3739100"/>
            <a:ext cx="0" cy="2403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g291f8a233ec_0_58"/>
          <p:cNvCxnSpPr/>
          <p:nvPr/>
        </p:nvCxnSpPr>
        <p:spPr>
          <a:xfrm>
            <a:off x="7791813" y="3739100"/>
            <a:ext cx="0" cy="240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55"/>
          <p:cNvPicPr preferRelativeResize="0"/>
          <p:nvPr/>
        </p:nvPicPr>
        <p:blipFill>
          <a:blip r:embed="rId3">
            <a:alphaModFix/>
          </a:blip>
          <a:stretch>
            <a:fillRect/>
          </a:stretch>
        </p:blipFill>
        <p:spPr>
          <a:xfrm>
            <a:off x="762000" y="152400"/>
            <a:ext cx="7313398" cy="48386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7cbb9d3265_0_50"/>
          <p:cNvSpPr txBox="1"/>
          <p:nvPr/>
        </p:nvSpPr>
        <p:spPr>
          <a:xfrm>
            <a:off x="214176" y="1376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2160">
                <a:solidFill>
                  <a:srgbClr val="2F5496"/>
                </a:solidFill>
                <a:latin typeface="Avenir"/>
                <a:ea typeface="Avenir"/>
                <a:cs typeface="Avenir"/>
                <a:sym typeface="Avenir"/>
              </a:rPr>
              <a:t>You can get confidence intervals via bootstrapping</a:t>
            </a:r>
            <a:endParaRPr b="0" i="0" sz="1152" u="none" cap="none" strike="noStrike">
              <a:solidFill>
                <a:srgbClr val="000000"/>
              </a:solidFill>
              <a:latin typeface="Arial"/>
              <a:ea typeface="Arial"/>
              <a:cs typeface="Arial"/>
              <a:sym typeface="Arial"/>
            </a:endParaRPr>
          </a:p>
        </p:txBody>
      </p:sp>
      <p:sp>
        <p:nvSpPr>
          <p:cNvPr id="455" name="Google Shape;455;g27cbb9d3265_0_50"/>
          <p:cNvSpPr/>
          <p:nvPr/>
        </p:nvSpPr>
        <p:spPr>
          <a:xfrm>
            <a:off x="289600" y="1915475"/>
            <a:ext cx="682800" cy="143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6" name="Google Shape;456;g27cbb9d3265_0_50"/>
          <p:cNvSpPr/>
          <p:nvPr/>
        </p:nvSpPr>
        <p:spPr>
          <a:xfrm>
            <a:off x="289600" y="3157100"/>
            <a:ext cx="682800" cy="408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7" name="Google Shape;457;g27cbb9d3265_0_50"/>
          <p:cNvSpPr txBox="1"/>
          <p:nvPr/>
        </p:nvSpPr>
        <p:spPr>
          <a:xfrm>
            <a:off x="289600" y="2175475"/>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C</a:t>
            </a:r>
            <a:endParaRPr b="0" i="0" sz="1800" u="none" cap="none" strike="noStrike">
              <a:solidFill>
                <a:schemeClr val="dk1"/>
              </a:solidFill>
              <a:latin typeface="Arial"/>
              <a:ea typeface="Arial"/>
              <a:cs typeface="Arial"/>
              <a:sym typeface="Arial"/>
            </a:endParaRPr>
          </a:p>
        </p:txBody>
      </p:sp>
      <p:cxnSp>
        <p:nvCxnSpPr>
          <p:cNvPr id="458" name="Google Shape;458;g27cbb9d3265_0_50"/>
          <p:cNvCxnSpPr/>
          <p:nvPr/>
        </p:nvCxnSpPr>
        <p:spPr>
          <a:xfrm flipH="1" rot="10800000">
            <a:off x="1100200" y="1981825"/>
            <a:ext cx="1128000" cy="814800"/>
          </a:xfrm>
          <a:prstGeom prst="straightConnector1">
            <a:avLst/>
          </a:prstGeom>
          <a:noFill/>
          <a:ln cap="flat" cmpd="sng" w="19050">
            <a:solidFill>
              <a:schemeClr val="dk2"/>
            </a:solidFill>
            <a:prstDash val="solid"/>
            <a:round/>
            <a:headEnd len="med" w="med" type="none"/>
            <a:tailEnd len="med" w="med" type="triangle"/>
          </a:ln>
        </p:spPr>
      </p:cxnSp>
      <p:sp>
        <p:nvSpPr>
          <p:cNvPr id="459" name="Google Shape;459;g27cbb9d3265_0_50"/>
          <p:cNvSpPr/>
          <p:nvPr/>
        </p:nvSpPr>
        <p:spPr>
          <a:xfrm>
            <a:off x="289600" y="2776100"/>
            <a:ext cx="682800" cy="40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0" name="Google Shape;460;g27cbb9d3265_0_50"/>
          <p:cNvSpPr txBox="1"/>
          <p:nvPr/>
        </p:nvSpPr>
        <p:spPr>
          <a:xfrm>
            <a:off x="289600" y="274025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F</a:t>
            </a:r>
            <a:endParaRPr b="0" i="0" sz="1800" u="none" cap="none" strike="noStrike">
              <a:solidFill>
                <a:schemeClr val="dk1"/>
              </a:solidFill>
              <a:latin typeface="Arial"/>
              <a:ea typeface="Arial"/>
              <a:cs typeface="Arial"/>
              <a:sym typeface="Arial"/>
            </a:endParaRPr>
          </a:p>
        </p:txBody>
      </p:sp>
      <p:sp>
        <p:nvSpPr>
          <p:cNvPr id="461" name="Google Shape;461;g27cbb9d3265_0_50"/>
          <p:cNvSpPr txBox="1"/>
          <p:nvPr/>
        </p:nvSpPr>
        <p:spPr>
          <a:xfrm>
            <a:off x="289600" y="3184100"/>
            <a:ext cx="6828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800">
                <a:solidFill>
                  <a:schemeClr val="dk1"/>
                </a:solidFill>
                <a:latin typeface="Avenir"/>
                <a:ea typeface="Avenir"/>
                <a:cs typeface="Avenir"/>
                <a:sym typeface="Avenir"/>
              </a:rPr>
              <a:t>Y</a:t>
            </a:r>
            <a:endParaRPr b="0" i="0" sz="1800" u="none" cap="none" strike="noStrike">
              <a:solidFill>
                <a:schemeClr val="dk1"/>
              </a:solidFill>
              <a:latin typeface="Arial"/>
              <a:ea typeface="Arial"/>
              <a:cs typeface="Arial"/>
              <a:sym typeface="Arial"/>
            </a:endParaRPr>
          </a:p>
        </p:txBody>
      </p:sp>
      <p:sp>
        <p:nvSpPr>
          <p:cNvPr id="462" name="Google Shape;462;g27cbb9d3265_0_50"/>
          <p:cNvSpPr txBox="1"/>
          <p:nvPr/>
        </p:nvSpPr>
        <p:spPr>
          <a:xfrm>
            <a:off x="972400" y="799288"/>
            <a:ext cx="1540500" cy="11262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Sample full N with replacement 1000 times</a:t>
            </a:r>
            <a:endParaRPr sz="1300">
              <a:solidFill>
                <a:schemeClr val="dk1"/>
              </a:solidFill>
              <a:latin typeface="Avenir"/>
              <a:ea typeface="Avenir"/>
              <a:cs typeface="Avenir"/>
              <a:sym typeface="Avenir"/>
            </a:endParaRPr>
          </a:p>
        </p:txBody>
      </p:sp>
      <p:cxnSp>
        <p:nvCxnSpPr>
          <p:cNvPr id="463" name="Google Shape;463;g27cbb9d3265_0_50"/>
          <p:cNvCxnSpPr/>
          <p:nvPr/>
        </p:nvCxnSpPr>
        <p:spPr>
          <a:xfrm flipH="1" rot="10800000">
            <a:off x="1100200" y="2629225"/>
            <a:ext cx="1057200" cy="298500"/>
          </a:xfrm>
          <a:prstGeom prst="straightConnector1">
            <a:avLst/>
          </a:prstGeom>
          <a:noFill/>
          <a:ln cap="flat" cmpd="sng" w="19050">
            <a:solidFill>
              <a:schemeClr val="dk2"/>
            </a:solidFill>
            <a:prstDash val="solid"/>
            <a:round/>
            <a:headEnd len="med" w="med" type="none"/>
            <a:tailEnd len="med" w="med" type="triangle"/>
          </a:ln>
        </p:spPr>
      </p:cxnSp>
      <p:sp>
        <p:nvSpPr>
          <p:cNvPr id="464" name="Google Shape;464;g27cbb9d3265_0_50"/>
          <p:cNvSpPr/>
          <p:nvPr/>
        </p:nvSpPr>
        <p:spPr>
          <a:xfrm>
            <a:off x="2367438" y="2303150"/>
            <a:ext cx="278400" cy="46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5" name="Google Shape;465;g27cbb9d3265_0_50"/>
          <p:cNvSpPr/>
          <p:nvPr/>
        </p:nvSpPr>
        <p:spPr>
          <a:xfrm>
            <a:off x="2367438" y="2720425"/>
            <a:ext cx="278400" cy="146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6" name="Google Shape;466;g27cbb9d3265_0_50"/>
          <p:cNvSpPr/>
          <p:nvPr/>
        </p:nvSpPr>
        <p:spPr>
          <a:xfrm>
            <a:off x="2367438" y="2574025"/>
            <a:ext cx="278400" cy="14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7" name="Google Shape;467;g27cbb9d3265_0_50"/>
          <p:cNvSpPr/>
          <p:nvPr/>
        </p:nvSpPr>
        <p:spPr>
          <a:xfrm>
            <a:off x="2383488" y="1613638"/>
            <a:ext cx="278400" cy="46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8" name="Google Shape;468;g27cbb9d3265_0_50"/>
          <p:cNvSpPr/>
          <p:nvPr/>
        </p:nvSpPr>
        <p:spPr>
          <a:xfrm>
            <a:off x="2383488" y="2030913"/>
            <a:ext cx="278400" cy="146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9" name="Google Shape;469;g27cbb9d3265_0_50"/>
          <p:cNvSpPr/>
          <p:nvPr/>
        </p:nvSpPr>
        <p:spPr>
          <a:xfrm>
            <a:off x="2383488" y="1884513"/>
            <a:ext cx="278400" cy="14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0" name="Google Shape;470;g27cbb9d3265_0_50"/>
          <p:cNvSpPr/>
          <p:nvPr/>
        </p:nvSpPr>
        <p:spPr>
          <a:xfrm>
            <a:off x="2367450" y="2992650"/>
            <a:ext cx="278400" cy="46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1" name="Google Shape;471;g27cbb9d3265_0_50"/>
          <p:cNvSpPr/>
          <p:nvPr/>
        </p:nvSpPr>
        <p:spPr>
          <a:xfrm>
            <a:off x="2367450" y="3409925"/>
            <a:ext cx="278400" cy="146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2" name="Google Shape;472;g27cbb9d3265_0_50"/>
          <p:cNvSpPr/>
          <p:nvPr/>
        </p:nvSpPr>
        <p:spPr>
          <a:xfrm>
            <a:off x="2367450" y="3263525"/>
            <a:ext cx="278400" cy="14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3" name="Google Shape;473;g27cbb9d3265_0_50"/>
          <p:cNvSpPr/>
          <p:nvPr/>
        </p:nvSpPr>
        <p:spPr>
          <a:xfrm>
            <a:off x="2367450" y="3682150"/>
            <a:ext cx="278400" cy="46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4" name="Google Shape;474;g27cbb9d3265_0_50"/>
          <p:cNvSpPr/>
          <p:nvPr/>
        </p:nvSpPr>
        <p:spPr>
          <a:xfrm>
            <a:off x="2367450" y="4099425"/>
            <a:ext cx="278400" cy="146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5" name="Google Shape;475;g27cbb9d3265_0_50"/>
          <p:cNvSpPr/>
          <p:nvPr/>
        </p:nvSpPr>
        <p:spPr>
          <a:xfrm>
            <a:off x="2367450" y="3953025"/>
            <a:ext cx="278400" cy="14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476" name="Google Shape;476;g27cbb9d3265_0_50"/>
          <p:cNvCxnSpPr/>
          <p:nvPr/>
        </p:nvCxnSpPr>
        <p:spPr>
          <a:xfrm>
            <a:off x="1100200" y="3074600"/>
            <a:ext cx="1057200" cy="246600"/>
          </a:xfrm>
          <a:prstGeom prst="straightConnector1">
            <a:avLst/>
          </a:prstGeom>
          <a:noFill/>
          <a:ln cap="flat" cmpd="sng" w="19050">
            <a:solidFill>
              <a:schemeClr val="dk2"/>
            </a:solidFill>
            <a:prstDash val="solid"/>
            <a:round/>
            <a:headEnd len="med" w="med" type="none"/>
            <a:tailEnd len="med" w="med" type="triangle"/>
          </a:ln>
        </p:spPr>
      </p:cxnSp>
      <p:cxnSp>
        <p:nvCxnSpPr>
          <p:cNvPr id="477" name="Google Shape;477;g27cbb9d3265_0_50"/>
          <p:cNvCxnSpPr/>
          <p:nvPr/>
        </p:nvCxnSpPr>
        <p:spPr>
          <a:xfrm>
            <a:off x="1100200" y="3237800"/>
            <a:ext cx="1065900" cy="668700"/>
          </a:xfrm>
          <a:prstGeom prst="straightConnector1">
            <a:avLst/>
          </a:prstGeom>
          <a:noFill/>
          <a:ln cap="flat" cmpd="sng" w="19050">
            <a:solidFill>
              <a:schemeClr val="dk2"/>
            </a:solidFill>
            <a:prstDash val="solid"/>
            <a:round/>
            <a:headEnd len="med" w="med" type="none"/>
            <a:tailEnd len="med" w="med" type="triangle"/>
          </a:ln>
        </p:spPr>
      </p:cxnSp>
      <p:sp>
        <p:nvSpPr>
          <p:cNvPr id="478" name="Google Shape;478;g27cbb9d3265_0_50"/>
          <p:cNvSpPr txBox="1"/>
          <p:nvPr/>
        </p:nvSpPr>
        <p:spPr>
          <a:xfrm>
            <a:off x="2911725" y="827712"/>
            <a:ext cx="2686800" cy="940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Run 1000 datasets through feature importance function to obtain distribution of importance values</a:t>
            </a:r>
            <a:endParaRPr sz="1300">
              <a:solidFill>
                <a:schemeClr val="dk1"/>
              </a:solidFill>
              <a:latin typeface="Avenir"/>
              <a:ea typeface="Avenir"/>
              <a:cs typeface="Avenir"/>
              <a:sym typeface="Avenir"/>
            </a:endParaRPr>
          </a:p>
        </p:txBody>
      </p:sp>
      <p:cxnSp>
        <p:nvCxnSpPr>
          <p:cNvPr id="479" name="Google Shape;479;g27cbb9d3265_0_50"/>
          <p:cNvCxnSpPr/>
          <p:nvPr/>
        </p:nvCxnSpPr>
        <p:spPr>
          <a:xfrm>
            <a:off x="2760325" y="1902063"/>
            <a:ext cx="780600" cy="50550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g27cbb9d3265_0_50"/>
          <p:cNvCxnSpPr/>
          <p:nvPr/>
        </p:nvCxnSpPr>
        <p:spPr>
          <a:xfrm>
            <a:off x="2769563" y="2552738"/>
            <a:ext cx="762300" cy="2451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g27cbb9d3265_0_50"/>
          <p:cNvCxnSpPr/>
          <p:nvPr/>
        </p:nvCxnSpPr>
        <p:spPr>
          <a:xfrm flipH="1" rot="10800000">
            <a:off x="2778700" y="3001838"/>
            <a:ext cx="744300" cy="2367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g27cbb9d3265_0_50"/>
          <p:cNvCxnSpPr/>
          <p:nvPr/>
        </p:nvCxnSpPr>
        <p:spPr>
          <a:xfrm flipH="1" rot="10800000">
            <a:off x="2778700" y="3285813"/>
            <a:ext cx="771000" cy="667200"/>
          </a:xfrm>
          <a:prstGeom prst="straightConnector1">
            <a:avLst/>
          </a:prstGeom>
          <a:noFill/>
          <a:ln cap="flat" cmpd="sng" w="19050">
            <a:solidFill>
              <a:schemeClr val="dk2"/>
            </a:solidFill>
            <a:prstDash val="solid"/>
            <a:round/>
            <a:headEnd len="med" w="med" type="none"/>
            <a:tailEnd len="med" w="med" type="triangle"/>
          </a:ln>
        </p:spPr>
      </p:cxnSp>
      <p:sp>
        <p:nvSpPr>
          <p:cNvPr id="483" name="Google Shape;483;g27cbb9d3265_0_50"/>
          <p:cNvSpPr txBox="1"/>
          <p:nvPr/>
        </p:nvSpPr>
        <p:spPr>
          <a:xfrm>
            <a:off x="6244525" y="827712"/>
            <a:ext cx="2686800" cy="9405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Calculate mean, standard error, and finally confidence interval</a:t>
            </a:r>
            <a:endParaRPr sz="1300">
              <a:solidFill>
                <a:schemeClr val="dk1"/>
              </a:solidFill>
              <a:latin typeface="Avenir"/>
              <a:ea typeface="Avenir"/>
              <a:cs typeface="Avenir"/>
              <a:sym typeface="Avenir"/>
            </a:endParaRPr>
          </a:p>
        </p:txBody>
      </p:sp>
      <p:cxnSp>
        <p:nvCxnSpPr>
          <p:cNvPr id="484" name="Google Shape;484;g27cbb9d3265_0_50"/>
          <p:cNvCxnSpPr/>
          <p:nvPr/>
        </p:nvCxnSpPr>
        <p:spPr>
          <a:xfrm>
            <a:off x="5151713" y="2793613"/>
            <a:ext cx="432600" cy="0"/>
          </a:xfrm>
          <a:prstGeom prst="straightConnector1">
            <a:avLst/>
          </a:prstGeom>
          <a:noFill/>
          <a:ln cap="flat" cmpd="sng" w="19050">
            <a:solidFill>
              <a:schemeClr val="dk2"/>
            </a:solidFill>
            <a:prstDash val="solid"/>
            <a:round/>
            <a:headEnd len="med" w="med" type="none"/>
            <a:tailEnd len="med" w="med" type="triangle"/>
          </a:ln>
        </p:spPr>
      </p:cxnSp>
      <p:pic>
        <p:nvPicPr>
          <p:cNvPr id="485" name="Google Shape;485;g27cbb9d3265_0_50"/>
          <p:cNvPicPr preferRelativeResize="0"/>
          <p:nvPr/>
        </p:nvPicPr>
        <p:blipFill>
          <a:blip r:embed="rId3">
            <a:alphaModFix/>
          </a:blip>
          <a:stretch>
            <a:fillRect/>
          </a:stretch>
        </p:blipFill>
        <p:spPr>
          <a:xfrm>
            <a:off x="5369917" y="2230525"/>
            <a:ext cx="1649334" cy="1237001"/>
          </a:xfrm>
          <a:prstGeom prst="rect">
            <a:avLst/>
          </a:prstGeom>
          <a:noFill/>
          <a:ln>
            <a:noFill/>
          </a:ln>
        </p:spPr>
      </p:pic>
      <p:cxnSp>
        <p:nvCxnSpPr>
          <p:cNvPr id="486" name="Google Shape;486;g27cbb9d3265_0_50"/>
          <p:cNvCxnSpPr/>
          <p:nvPr/>
        </p:nvCxnSpPr>
        <p:spPr>
          <a:xfrm>
            <a:off x="6943038" y="2778463"/>
            <a:ext cx="4326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g27cbb9d3265_0_50"/>
          <p:cNvSpPr txBox="1"/>
          <p:nvPr/>
        </p:nvSpPr>
        <p:spPr>
          <a:xfrm>
            <a:off x="7281925" y="2285925"/>
            <a:ext cx="1649400" cy="11262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I</a:t>
            </a:r>
            <a:r>
              <a:rPr baseline="-25000" lang="en" sz="1300">
                <a:solidFill>
                  <a:schemeClr val="dk1"/>
                </a:solidFill>
                <a:latin typeface="Avenir"/>
                <a:ea typeface="Avenir"/>
                <a:cs typeface="Avenir"/>
                <a:sym typeface="Avenir"/>
              </a:rPr>
              <a:t>F</a:t>
            </a:r>
            <a:r>
              <a:rPr lang="en" sz="1300">
                <a:solidFill>
                  <a:schemeClr val="dk1"/>
                </a:solidFill>
                <a:latin typeface="Avenir"/>
                <a:ea typeface="Avenir"/>
                <a:cs typeface="Avenir"/>
                <a:sym typeface="Avenir"/>
              </a:rPr>
              <a:t> = 0.15 </a:t>
            </a:r>
            <a:endParaRPr sz="1300">
              <a:solidFill>
                <a:schemeClr val="dk1"/>
              </a:solidFill>
              <a:latin typeface="Avenir"/>
              <a:ea typeface="Avenir"/>
              <a:cs typeface="Avenir"/>
              <a:sym typeface="Avenir"/>
            </a:endParaRPr>
          </a:p>
          <a:p>
            <a:pPr indent="0" lvl="0" marL="0" marR="0" rtl="0" algn="ctr">
              <a:lnSpc>
                <a:spcPct val="100000"/>
              </a:lnSpc>
              <a:spcBef>
                <a:spcPts val="400"/>
              </a:spcBef>
              <a:spcAft>
                <a:spcPts val="0"/>
              </a:spcAft>
              <a:buClr>
                <a:srgbClr val="2F5496"/>
              </a:buClr>
              <a:buSzPts val="2093"/>
              <a:buFont typeface="Avenir"/>
              <a:buNone/>
            </a:pPr>
            <a:r>
              <a:rPr lang="en" sz="1300">
                <a:solidFill>
                  <a:schemeClr val="dk1"/>
                </a:solidFill>
                <a:latin typeface="Avenir"/>
                <a:ea typeface="Avenir"/>
                <a:cs typeface="Avenir"/>
                <a:sym typeface="Avenir"/>
              </a:rPr>
              <a:t>(95% CI: 0.10 - 0.20) </a:t>
            </a:r>
            <a:endParaRPr sz="1300">
              <a:solidFill>
                <a:schemeClr val="dk1"/>
              </a:solidFill>
              <a:latin typeface="Avenir"/>
              <a:ea typeface="Avenir"/>
              <a:cs typeface="Avenir"/>
              <a:sym typeface="Avenir"/>
            </a:endParaRPr>
          </a:p>
        </p:txBody>
      </p:sp>
      <p:sp>
        <p:nvSpPr>
          <p:cNvPr id="488" name="Google Shape;488;g27cbb9d3265_0_50"/>
          <p:cNvSpPr txBox="1"/>
          <p:nvPr/>
        </p:nvSpPr>
        <p:spPr>
          <a:xfrm>
            <a:off x="5661638" y="2972700"/>
            <a:ext cx="1065900" cy="5055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400"/>
              </a:spcAft>
              <a:buClr>
                <a:srgbClr val="2F5496"/>
              </a:buClr>
              <a:buSzPts val="2093"/>
              <a:buFont typeface="Avenir"/>
              <a:buNone/>
            </a:pPr>
            <a:r>
              <a:rPr lang="en" sz="1300">
                <a:solidFill>
                  <a:schemeClr val="dk1"/>
                </a:solidFill>
                <a:latin typeface="Avenir"/>
                <a:ea typeface="Avenir"/>
                <a:cs typeface="Avenir"/>
                <a:sym typeface="Avenir"/>
              </a:rPr>
              <a:t>I</a:t>
            </a:r>
            <a:r>
              <a:rPr baseline="-25000" lang="en" sz="1300">
                <a:solidFill>
                  <a:schemeClr val="dk1"/>
                </a:solidFill>
                <a:latin typeface="Avenir"/>
                <a:ea typeface="Avenir"/>
                <a:cs typeface="Avenir"/>
                <a:sym typeface="Avenir"/>
              </a:rPr>
              <a:t>F</a:t>
            </a:r>
            <a:r>
              <a:rPr lang="en" sz="1300">
                <a:solidFill>
                  <a:schemeClr val="dk1"/>
                </a:solidFill>
                <a:latin typeface="Avenir"/>
                <a:ea typeface="Avenir"/>
                <a:cs typeface="Avenir"/>
                <a:sym typeface="Avenir"/>
              </a:rPr>
              <a:t> values</a:t>
            </a:r>
            <a:endParaRPr sz="1300">
              <a:solidFill>
                <a:schemeClr val="dk1"/>
              </a:solidFill>
              <a:latin typeface="Avenir"/>
              <a:ea typeface="Avenir"/>
              <a:cs typeface="Avenir"/>
              <a:sym typeface="Avenir"/>
            </a:endParaRPr>
          </a:p>
        </p:txBody>
      </p:sp>
      <p:sp>
        <p:nvSpPr>
          <p:cNvPr id="489" name="Google Shape;489;g27cbb9d3265_0_50"/>
          <p:cNvSpPr/>
          <p:nvPr/>
        </p:nvSpPr>
        <p:spPr>
          <a:xfrm>
            <a:off x="3664675" y="1937700"/>
            <a:ext cx="1406700" cy="23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0" name="Google Shape;490;g27cbb9d3265_0_50"/>
          <p:cNvSpPr txBox="1"/>
          <p:nvPr/>
        </p:nvSpPr>
        <p:spPr>
          <a:xfrm>
            <a:off x="3728275" y="1872750"/>
            <a:ext cx="1256400" cy="11262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Causal</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Feature</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Importance</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Function</a:t>
            </a:r>
            <a:endParaRPr sz="1500">
              <a:solidFill>
                <a:schemeClr val="dk1"/>
              </a:solidFill>
              <a:latin typeface="Avenir"/>
              <a:ea typeface="Avenir"/>
              <a:cs typeface="Avenir"/>
              <a:sym typeface="Avenir"/>
            </a:endParaRPr>
          </a:p>
        </p:txBody>
      </p:sp>
      <p:sp>
        <p:nvSpPr>
          <p:cNvPr id="491" name="Google Shape;491;g27cbb9d3265_0_50"/>
          <p:cNvSpPr/>
          <p:nvPr/>
        </p:nvSpPr>
        <p:spPr>
          <a:xfrm>
            <a:off x="3829663" y="2949400"/>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2" name="Google Shape;492;g27cbb9d3265_0_50"/>
          <p:cNvSpPr txBox="1"/>
          <p:nvPr/>
        </p:nvSpPr>
        <p:spPr>
          <a:xfrm>
            <a:off x="3653137" y="3167200"/>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 S-Learner Model</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91f8a233ec_0_0"/>
          <p:cNvSpPr txBox="1"/>
          <p:nvPr>
            <p:ph type="title"/>
          </p:nvPr>
        </p:nvSpPr>
        <p:spPr>
          <a:xfrm>
            <a:off x="207457" y="17378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F5496"/>
              </a:buClr>
              <a:buSzPts val="2100"/>
              <a:buFont typeface="Avenir"/>
              <a:buNone/>
            </a:pPr>
            <a:r>
              <a:rPr lang="en" sz="2900">
                <a:solidFill>
                  <a:srgbClr val="2F5496"/>
                </a:solidFill>
                <a:latin typeface="Avenir"/>
                <a:ea typeface="Avenir"/>
                <a:cs typeface="Avenir"/>
                <a:sym typeface="Avenir"/>
              </a:rPr>
              <a:t>An, unfortunately, common data science workflow</a:t>
            </a:r>
            <a:endParaRPr sz="2900">
              <a:solidFill>
                <a:srgbClr val="2F5496"/>
              </a:solidFill>
              <a:latin typeface="Avenir"/>
              <a:ea typeface="Avenir"/>
              <a:cs typeface="Avenir"/>
              <a:sym typeface="Avenir"/>
            </a:endParaRPr>
          </a:p>
        </p:txBody>
      </p:sp>
      <p:cxnSp>
        <p:nvCxnSpPr>
          <p:cNvPr id="100" name="Google Shape;100;g291f8a233ec_0_0"/>
          <p:cNvCxnSpPr/>
          <p:nvPr/>
        </p:nvCxnSpPr>
        <p:spPr>
          <a:xfrm>
            <a:off x="2959163" y="1503250"/>
            <a:ext cx="650400" cy="0"/>
          </a:xfrm>
          <a:prstGeom prst="straightConnector1">
            <a:avLst/>
          </a:prstGeom>
          <a:noFill/>
          <a:ln cap="flat" cmpd="sng" w="19050">
            <a:solidFill>
              <a:schemeClr val="dk1"/>
            </a:solidFill>
            <a:prstDash val="solid"/>
            <a:miter lim="800000"/>
            <a:headEnd len="sm" w="sm" type="none"/>
            <a:tailEnd len="lg" w="lg" type="triangle"/>
          </a:ln>
        </p:spPr>
      </p:cxnSp>
      <p:sp>
        <p:nvSpPr>
          <p:cNvPr id="101" name="Google Shape;101;g291f8a233ec_0_0"/>
          <p:cNvSpPr txBox="1"/>
          <p:nvPr/>
        </p:nvSpPr>
        <p:spPr>
          <a:xfrm>
            <a:off x="6025454" y="4230050"/>
            <a:ext cx="19176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Estimate feature importance</a:t>
            </a:r>
            <a:endParaRPr>
              <a:solidFill>
                <a:schemeClr val="dk1"/>
              </a:solidFill>
              <a:latin typeface="Avenir"/>
              <a:ea typeface="Avenir"/>
              <a:cs typeface="Avenir"/>
              <a:sym typeface="Avenir"/>
            </a:endParaRPr>
          </a:p>
        </p:txBody>
      </p:sp>
      <p:sp>
        <p:nvSpPr>
          <p:cNvPr id="102" name="Google Shape;102;g291f8a233ec_0_0"/>
          <p:cNvSpPr txBox="1"/>
          <p:nvPr/>
        </p:nvSpPr>
        <p:spPr>
          <a:xfrm>
            <a:off x="1244812" y="1887650"/>
            <a:ext cx="16521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Discuss churn problem with stakeholder team</a:t>
            </a:r>
            <a:endParaRPr b="0" i="0" u="none" cap="none" strike="noStrike">
              <a:solidFill>
                <a:srgbClr val="000000"/>
              </a:solidFill>
              <a:latin typeface="Arial"/>
              <a:ea typeface="Arial"/>
              <a:cs typeface="Arial"/>
              <a:sym typeface="Arial"/>
            </a:endParaRPr>
          </a:p>
        </p:txBody>
      </p:sp>
      <p:sp>
        <p:nvSpPr>
          <p:cNvPr id="103" name="Google Shape;103;g291f8a233ec_0_0"/>
          <p:cNvSpPr txBox="1"/>
          <p:nvPr/>
        </p:nvSpPr>
        <p:spPr>
          <a:xfrm>
            <a:off x="3719137" y="1958450"/>
            <a:ext cx="1497000" cy="6522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Exploratory data analysis</a:t>
            </a:r>
            <a:endParaRPr b="0" i="0" u="none" cap="none" strike="noStrike">
              <a:solidFill>
                <a:srgbClr val="000000"/>
              </a:solidFill>
              <a:latin typeface="Arial"/>
              <a:ea typeface="Arial"/>
              <a:cs typeface="Arial"/>
              <a:sym typeface="Arial"/>
            </a:endParaRPr>
          </a:p>
        </p:txBody>
      </p:sp>
      <p:sp>
        <p:nvSpPr>
          <p:cNvPr id="104" name="Google Shape;104;g291f8a233ec_0_0"/>
          <p:cNvSpPr txBox="1"/>
          <p:nvPr/>
        </p:nvSpPr>
        <p:spPr>
          <a:xfrm>
            <a:off x="6215097" y="1958438"/>
            <a:ext cx="1587600" cy="6522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Train and </a:t>
            </a:r>
            <a:endParaRPr>
              <a:solidFill>
                <a:schemeClr val="dk1"/>
              </a:solidFill>
              <a:latin typeface="Avenir"/>
              <a:ea typeface="Avenir"/>
              <a:cs typeface="Avenir"/>
              <a:sym typeface="Avenir"/>
            </a:endParaRPr>
          </a:p>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evaluate model</a:t>
            </a:r>
            <a:endParaRPr b="0" i="0" u="none" cap="none" strike="noStrike">
              <a:solidFill>
                <a:srgbClr val="000000"/>
              </a:solidFill>
              <a:latin typeface="Arial"/>
              <a:ea typeface="Arial"/>
              <a:cs typeface="Arial"/>
              <a:sym typeface="Arial"/>
            </a:endParaRPr>
          </a:p>
        </p:txBody>
      </p:sp>
      <p:sp>
        <p:nvSpPr>
          <p:cNvPr id="105" name="Google Shape;105;g291f8a233ec_0_0"/>
          <p:cNvSpPr txBox="1"/>
          <p:nvPr/>
        </p:nvSpPr>
        <p:spPr>
          <a:xfrm>
            <a:off x="953325" y="4077650"/>
            <a:ext cx="2249400" cy="11499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Socialize story with stakeholders, with recommendations for reducing churn</a:t>
            </a:r>
            <a:endParaRPr>
              <a:solidFill>
                <a:schemeClr val="dk1"/>
              </a:solidFill>
              <a:latin typeface="Avenir"/>
              <a:ea typeface="Avenir"/>
              <a:cs typeface="Avenir"/>
              <a:sym typeface="Avenir"/>
            </a:endParaRPr>
          </a:p>
        </p:txBody>
      </p:sp>
      <p:sp>
        <p:nvSpPr>
          <p:cNvPr id="106" name="Google Shape;106;g291f8a233ec_0_0"/>
          <p:cNvSpPr txBox="1"/>
          <p:nvPr/>
        </p:nvSpPr>
        <p:spPr>
          <a:xfrm>
            <a:off x="3342924" y="4077638"/>
            <a:ext cx="22494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Create “data story” from model and feature importance values</a:t>
            </a:r>
            <a:endParaRPr>
              <a:solidFill>
                <a:schemeClr val="dk1"/>
              </a:solidFill>
              <a:latin typeface="Avenir"/>
              <a:ea typeface="Avenir"/>
              <a:cs typeface="Avenir"/>
              <a:sym typeface="Avenir"/>
            </a:endParaRPr>
          </a:p>
        </p:txBody>
      </p:sp>
      <p:pic>
        <p:nvPicPr>
          <p:cNvPr id="107" name="Google Shape;107;g291f8a233ec_0_0"/>
          <p:cNvPicPr preferRelativeResize="0"/>
          <p:nvPr/>
        </p:nvPicPr>
        <p:blipFill>
          <a:blip r:embed="rId3">
            <a:alphaModFix/>
          </a:blip>
          <a:stretch>
            <a:fillRect/>
          </a:stretch>
        </p:blipFill>
        <p:spPr>
          <a:xfrm>
            <a:off x="3978089" y="3076301"/>
            <a:ext cx="914150" cy="914150"/>
          </a:xfrm>
          <a:prstGeom prst="rect">
            <a:avLst/>
          </a:prstGeom>
          <a:noFill/>
          <a:ln>
            <a:noFill/>
          </a:ln>
        </p:spPr>
      </p:pic>
      <p:pic>
        <p:nvPicPr>
          <p:cNvPr id="108" name="Google Shape;108;g291f8a233ec_0_0"/>
          <p:cNvPicPr preferRelativeResize="0"/>
          <p:nvPr/>
        </p:nvPicPr>
        <p:blipFill>
          <a:blip r:embed="rId4">
            <a:alphaModFix/>
          </a:blip>
          <a:stretch>
            <a:fillRect/>
          </a:stretch>
        </p:blipFill>
        <p:spPr>
          <a:xfrm>
            <a:off x="1713500" y="3180937"/>
            <a:ext cx="807276" cy="807276"/>
          </a:xfrm>
          <a:prstGeom prst="rect">
            <a:avLst/>
          </a:prstGeom>
          <a:noFill/>
          <a:ln>
            <a:noFill/>
          </a:ln>
        </p:spPr>
      </p:pic>
      <p:pic>
        <p:nvPicPr>
          <p:cNvPr id="109" name="Google Shape;109;g291f8a233ec_0_0"/>
          <p:cNvPicPr preferRelativeResize="0"/>
          <p:nvPr/>
        </p:nvPicPr>
        <p:blipFill>
          <a:blip r:embed="rId5">
            <a:alphaModFix/>
          </a:blip>
          <a:stretch>
            <a:fillRect/>
          </a:stretch>
        </p:blipFill>
        <p:spPr>
          <a:xfrm>
            <a:off x="6566475" y="3268000"/>
            <a:ext cx="835549" cy="835549"/>
          </a:xfrm>
          <a:prstGeom prst="rect">
            <a:avLst/>
          </a:prstGeom>
          <a:noFill/>
          <a:ln>
            <a:noFill/>
          </a:ln>
        </p:spPr>
      </p:pic>
      <p:pic>
        <p:nvPicPr>
          <p:cNvPr id="110" name="Google Shape;110;g291f8a233ec_0_0"/>
          <p:cNvPicPr preferRelativeResize="0"/>
          <p:nvPr/>
        </p:nvPicPr>
        <p:blipFill>
          <a:blip r:embed="rId6">
            <a:alphaModFix/>
          </a:blip>
          <a:stretch>
            <a:fillRect/>
          </a:stretch>
        </p:blipFill>
        <p:spPr>
          <a:xfrm>
            <a:off x="6564075" y="1011300"/>
            <a:ext cx="914150" cy="914150"/>
          </a:xfrm>
          <a:prstGeom prst="rect">
            <a:avLst/>
          </a:prstGeom>
          <a:noFill/>
          <a:ln>
            <a:noFill/>
          </a:ln>
        </p:spPr>
      </p:pic>
      <p:pic>
        <p:nvPicPr>
          <p:cNvPr id="111" name="Google Shape;111;g291f8a233ec_0_0"/>
          <p:cNvPicPr preferRelativeResize="0"/>
          <p:nvPr/>
        </p:nvPicPr>
        <p:blipFill>
          <a:blip r:embed="rId7">
            <a:alphaModFix/>
          </a:blip>
          <a:stretch>
            <a:fillRect/>
          </a:stretch>
        </p:blipFill>
        <p:spPr>
          <a:xfrm>
            <a:off x="4054300" y="1070125"/>
            <a:ext cx="807276" cy="807276"/>
          </a:xfrm>
          <a:prstGeom prst="rect">
            <a:avLst/>
          </a:prstGeom>
          <a:noFill/>
          <a:ln>
            <a:noFill/>
          </a:ln>
        </p:spPr>
      </p:pic>
      <p:pic>
        <p:nvPicPr>
          <p:cNvPr id="112" name="Google Shape;112;g291f8a233ec_0_0"/>
          <p:cNvPicPr preferRelativeResize="0"/>
          <p:nvPr/>
        </p:nvPicPr>
        <p:blipFill>
          <a:blip r:embed="rId8">
            <a:alphaModFix/>
          </a:blip>
          <a:stretch>
            <a:fillRect/>
          </a:stretch>
        </p:blipFill>
        <p:spPr>
          <a:xfrm>
            <a:off x="1713498" y="1018900"/>
            <a:ext cx="807276" cy="807276"/>
          </a:xfrm>
          <a:prstGeom prst="rect">
            <a:avLst/>
          </a:prstGeom>
          <a:noFill/>
          <a:ln>
            <a:noFill/>
          </a:ln>
        </p:spPr>
      </p:pic>
      <p:cxnSp>
        <p:nvCxnSpPr>
          <p:cNvPr id="113" name="Google Shape;113;g291f8a233ec_0_0"/>
          <p:cNvCxnSpPr/>
          <p:nvPr/>
        </p:nvCxnSpPr>
        <p:spPr>
          <a:xfrm>
            <a:off x="7008888" y="2708325"/>
            <a:ext cx="0" cy="399600"/>
          </a:xfrm>
          <a:prstGeom prst="straightConnector1">
            <a:avLst/>
          </a:prstGeom>
          <a:noFill/>
          <a:ln cap="flat" cmpd="sng" w="19050">
            <a:solidFill>
              <a:schemeClr val="dk1"/>
            </a:solidFill>
            <a:prstDash val="solid"/>
            <a:miter lim="800000"/>
            <a:headEnd len="sm" w="sm" type="none"/>
            <a:tailEnd len="lg" w="lg" type="triangle"/>
          </a:ln>
        </p:spPr>
      </p:cxnSp>
      <p:cxnSp>
        <p:nvCxnSpPr>
          <p:cNvPr id="114" name="Google Shape;114;g291f8a233ec_0_0"/>
          <p:cNvCxnSpPr/>
          <p:nvPr/>
        </p:nvCxnSpPr>
        <p:spPr>
          <a:xfrm>
            <a:off x="5397563" y="1503250"/>
            <a:ext cx="650400" cy="0"/>
          </a:xfrm>
          <a:prstGeom prst="straightConnector1">
            <a:avLst/>
          </a:prstGeom>
          <a:noFill/>
          <a:ln cap="flat" cmpd="sng" w="19050">
            <a:solidFill>
              <a:schemeClr val="dk1"/>
            </a:solidFill>
            <a:prstDash val="solid"/>
            <a:miter lim="800000"/>
            <a:headEnd len="sm" w="sm" type="none"/>
            <a:tailEnd len="lg" w="lg" type="triangle"/>
          </a:ln>
        </p:spPr>
      </p:cxnSp>
      <p:cxnSp>
        <p:nvCxnSpPr>
          <p:cNvPr id="115" name="Google Shape;115;g291f8a233ec_0_0"/>
          <p:cNvCxnSpPr/>
          <p:nvPr/>
        </p:nvCxnSpPr>
        <p:spPr>
          <a:xfrm rot="10800000">
            <a:off x="5390650" y="3660775"/>
            <a:ext cx="601200" cy="0"/>
          </a:xfrm>
          <a:prstGeom prst="straightConnector1">
            <a:avLst/>
          </a:prstGeom>
          <a:noFill/>
          <a:ln cap="flat" cmpd="sng" w="19050">
            <a:solidFill>
              <a:schemeClr val="dk1"/>
            </a:solidFill>
            <a:prstDash val="solid"/>
            <a:miter lim="800000"/>
            <a:headEnd len="sm" w="sm" type="none"/>
            <a:tailEnd len="lg" w="lg" type="triangle"/>
          </a:ln>
        </p:spPr>
      </p:cxnSp>
      <p:cxnSp>
        <p:nvCxnSpPr>
          <p:cNvPr id="116" name="Google Shape;116;g291f8a233ec_0_0"/>
          <p:cNvCxnSpPr/>
          <p:nvPr/>
        </p:nvCxnSpPr>
        <p:spPr>
          <a:xfrm rot="10800000">
            <a:off x="2952250" y="3660775"/>
            <a:ext cx="601200" cy="0"/>
          </a:xfrm>
          <a:prstGeom prst="straightConnector1">
            <a:avLst/>
          </a:prstGeom>
          <a:noFill/>
          <a:ln cap="flat" cmpd="sng" w="19050">
            <a:solidFill>
              <a:schemeClr val="dk1"/>
            </a:solidFill>
            <a:prstDash val="solid"/>
            <a:miter lim="800000"/>
            <a:headEnd len="sm" w="sm" type="none"/>
            <a:tailEnd len="lg" w="lg"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g27c73c0e1ae_0_222"/>
          <p:cNvPicPr preferRelativeResize="0"/>
          <p:nvPr/>
        </p:nvPicPr>
        <p:blipFill>
          <a:blip r:embed="rId3">
            <a:alphaModFix/>
          </a:blip>
          <a:stretch>
            <a:fillRect/>
          </a:stretch>
        </p:blipFill>
        <p:spPr>
          <a:xfrm>
            <a:off x="1905000" y="152400"/>
            <a:ext cx="7097912" cy="4838698"/>
          </a:xfrm>
          <a:prstGeom prst="rect">
            <a:avLst/>
          </a:prstGeom>
          <a:noFill/>
          <a:ln>
            <a:noFill/>
          </a:ln>
        </p:spPr>
      </p:pic>
      <p:pic>
        <p:nvPicPr>
          <p:cNvPr id="498" name="Google Shape;498;g27c73c0e1ae_0_222"/>
          <p:cNvPicPr preferRelativeResize="0"/>
          <p:nvPr/>
        </p:nvPicPr>
        <p:blipFill>
          <a:blip r:embed="rId4">
            <a:alphaModFix/>
          </a:blip>
          <a:stretch>
            <a:fillRect/>
          </a:stretch>
        </p:blipFill>
        <p:spPr>
          <a:xfrm>
            <a:off x="152400" y="1676400"/>
            <a:ext cx="1600200" cy="18119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7cbb9d3265_0_124"/>
          <p:cNvSpPr txBox="1"/>
          <p:nvPr/>
        </p:nvSpPr>
        <p:spPr>
          <a:xfrm>
            <a:off x="214176" y="137655"/>
            <a:ext cx="8478000" cy="5562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2F5496"/>
              </a:buClr>
              <a:buSzPts val="2093"/>
              <a:buFont typeface="Avenir"/>
              <a:buNone/>
            </a:pPr>
            <a:r>
              <a:rPr lang="en" sz="2160">
                <a:solidFill>
                  <a:srgbClr val="2F5496"/>
                </a:solidFill>
                <a:latin typeface="Avenir"/>
                <a:ea typeface="Avenir"/>
                <a:cs typeface="Avenir"/>
                <a:sym typeface="Avenir"/>
              </a:rPr>
              <a:t>Can get causal feature importance for entire population, subgroups, or even individual observations</a:t>
            </a:r>
            <a:endParaRPr b="0" i="0" sz="1152" u="none" cap="none" strike="noStrike">
              <a:solidFill>
                <a:srgbClr val="000000"/>
              </a:solidFill>
              <a:latin typeface="Arial"/>
              <a:ea typeface="Arial"/>
              <a:cs typeface="Arial"/>
              <a:sym typeface="Arial"/>
            </a:endParaRPr>
          </a:p>
        </p:txBody>
      </p:sp>
      <p:sp>
        <p:nvSpPr>
          <p:cNvPr id="504" name="Google Shape;504;g27cbb9d3265_0_124"/>
          <p:cNvSpPr/>
          <p:nvPr/>
        </p:nvSpPr>
        <p:spPr>
          <a:xfrm>
            <a:off x="482625" y="1971450"/>
            <a:ext cx="884700" cy="1546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505" name="Google Shape;505;g27cbb9d3265_0_124"/>
          <p:cNvCxnSpPr/>
          <p:nvPr/>
        </p:nvCxnSpPr>
        <p:spPr>
          <a:xfrm flipH="1" rot="10800000">
            <a:off x="1507875" y="2308363"/>
            <a:ext cx="509100" cy="238500"/>
          </a:xfrm>
          <a:prstGeom prst="straightConnector1">
            <a:avLst/>
          </a:prstGeom>
          <a:noFill/>
          <a:ln cap="flat" cmpd="sng" w="19050">
            <a:solidFill>
              <a:schemeClr val="dk2"/>
            </a:solidFill>
            <a:prstDash val="solid"/>
            <a:round/>
            <a:headEnd len="med" w="med" type="none"/>
            <a:tailEnd len="med" w="med" type="triangle"/>
          </a:ln>
        </p:spPr>
      </p:cxnSp>
      <p:sp>
        <p:nvSpPr>
          <p:cNvPr id="506" name="Google Shape;506;g27cbb9d3265_0_124"/>
          <p:cNvSpPr/>
          <p:nvPr/>
        </p:nvSpPr>
        <p:spPr>
          <a:xfrm>
            <a:off x="485225" y="3056225"/>
            <a:ext cx="884700" cy="662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7" name="Google Shape;507;g27cbb9d3265_0_124"/>
          <p:cNvSpPr/>
          <p:nvPr/>
        </p:nvSpPr>
        <p:spPr>
          <a:xfrm>
            <a:off x="2122613" y="1752475"/>
            <a:ext cx="677700" cy="996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8" name="Google Shape;508;g27cbb9d3265_0_124"/>
          <p:cNvSpPr/>
          <p:nvPr/>
        </p:nvSpPr>
        <p:spPr>
          <a:xfrm>
            <a:off x="2118150" y="3400775"/>
            <a:ext cx="677700" cy="46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509" name="Google Shape;509;g27cbb9d3265_0_124"/>
          <p:cNvCxnSpPr/>
          <p:nvPr/>
        </p:nvCxnSpPr>
        <p:spPr>
          <a:xfrm>
            <a:off x="1507863" y="3400763"/>
            <a:ext cx="491400" cy="149400"/>
          </a:xfrm>
          <a:prstGeom prst="straightConnector1">
            <a:avLst/>
          </a:prstGeom>
          <a:noFill/>
          <a:ln cap="flat" cmpd="sng" w="19050">
            <a:solidFill>
              <a:schemeClr val="dk2"/>
            </a:solidFill>
            <a:prstDash val="solid"/>
            <a:round/>
            <a:headEnd len="med" w="med" type="none"/>
            <a:tailEnd len="med" w="med" type="triangle"/>
          </a:ln>
        </p:spPr>
      </p:cxnSp>
      <p:sp>
        <p:nvSpPr>
          <p:cNvPr id="510" name="Google Shape;510;g27cbb9d3265_0_124"/>
          <p:cNvSpPr/>
          <p:nvPr/>
        </p:nvSpPr>
        <p:spPr>
          <a:xfrm>
            <a:off x="3512275" y="1861500"/>
            <a:ext cx="1406700" cy="23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11" name="Google Shape;511;g27cbb9d3265_0_124"/>
          <p:cNvSpPr txBox="1"/>
          <p:nvPr/>
        </p:nvSpPr>
        <p:spPr>
          <a:xfrm>
            <a:off x="3575875" y="1796550"/>
            <a:ext cx="1256400" cy="11262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Causal</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Feature</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Importance</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Function</a:t>
            </a:r>
            <a:endParaRPr sz="1500">
              <a:solidFill>
                <a:schemeClr val="dk1"/>
              </a:solidFill>
              <a:latin typeface="Avenir"/>
              <a:ea typeface="Avenir"/>
              <a:cs typeface="Avenir"/>
              <a:sym typeface="Avenir"/>
            </a:endParaRPr>
          </a:p>
        </p:txBody>
      </p:sp>
      <p:sp>
        <p:nvSpPr>
          <p:cNvPr id="512" name="Google Shape;512;g27cbb9d3265_0_124"/>
          <p:cNvSpPr/>
          <p:nvPr/>
        </p:nvSpPr>
        <p:spPr>
          <a:xfrm>
            <a:off x="3677263" y="2873200"/>
            <a:ext cx="1053600" cy="105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13" name="Google Shape;513;g27cbb9d3265_0_124"/>
          <p:cNvSpPr txBox="1"/>
          <p:nvPr/>
        </p:nvSpPr>
        <p:spPr>
          <a:xfrm>
            <a:off x="3500737" y="3167200"/>
            <a:ext cx="1406700" cy="4656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Full</a:t>
            </a:r>
            <a:endParaRPr sz="1500">
              <a:solidFill>
                <a:schemeClr val="dk1"/>
              </a:solidFill>
              <a:latin typeface="Avenir"/>
              <a:ea typeface="Avenir"/>
              <a:cs typeface="Avenir"/>
              <a:sym typeface="Avenir"/>
            </a:endParaRPr>
          </a:p>
          <a:p>
            <a:pPr indent="0" lvl="0" marL="0" marR="0" rtl="0" algn="ctr">
              <a:lnSpc>
                <a:spcPct val="70000"/>
              </a:lnSpc>
              <a:spcBef>
                <a:spcPts val="0"/>
              </a:spcBef>
              <a:spcAft>
                <a:spcPts val="0"/>
              </a:spcAft>
              <a:buClr>
                <a:srgbClr val="2F5496"/>
              </a:buClr>
              <a:buSzPts val="2093"/>
              <a:buFont typeface="Avenir"/>
              <a:buNone/>
            </a:pPr>
            <a:r>
              <a:rPr lang="en" sz="1500">
                <a:solidFill>
                  <a:schemeClr val="dk1"/>
                </a:solidFill>
                <a:latin typeface="Avenir"/>
                <a:ea typeface="Avenir"/>
                <a:cs typeface="Avenir"/>
                <a:sym typeface="Avenir"/>
              </a:rPr>
              <a:t> S-Learner </a:t>
            </a:r>
            <a:r>
              <a:rPr lang="en" sz="1500">
                <a:solidFill>
                  <a:schemeClr val="dk1"/>
                </a:solidFill>
                <a:latin typeface="Avenir"/>
                <a:ea typeface="Avenir"/>
                <a:cs typeface="Avenir"/>
                <a:sym typeface="Avenir"/>
              </a:rPr>
              <a:t>Model</a:t>
            </a:r>
            <a:endParaRPr b="0" i="0" sz="1500" u="none" cap="none" strike="noStrike">
              <a:solidFill>
                <a:schemeClr val="dk1"/>
              </a:solidFill>
              <a:latin typeface="Arial"/>
              <a:ea typeface="Arial"/>
              <a:cs typeface="Arial"/>
              <a:sym typeface="Arial"/>
            </a:endParaRPr>
          </a:p>
        </p:txBody>
      </p:sp>
      <p:cxnSp>
        <p:nvCxnSpPr>
          <p:cNvPr id="514" name="Google Shape;514;g27cbb9d3265_0_124"/>
          <p:cNvCxnSpPr/>
          <p:nvPr/>
        </p:nvCxnSpPr>
        <p:spPr>
          <a:xfrm>
            <a:off x="2876150" y="2250625"/>
            <a:ext cx="471300" cy="1110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g27cbb9d3265_0_124"/>
          <p:cNvCxnSpPr/>
          <p:nvPr/>
        </p:nvCxnSpPr>
        <p:spPr>
          <a:xfrm flipH="1" rot="10800000">
            <a:off x="2891188" y="3480400"/>
            <a:ext cx="514200" cy="130800"/>
          </a:xfrm>
          <a:prstGeom prst="straightConnector1">
            <a:avLst/>
          </a:prstGeom>
          <a:noFill/>
          <a:ln cap="flat" cmpd="sng" w="19050">
            <a:solidFill>
              <a:schemeClr val="dk2"/>
            </a:solidFill>
            <a:prstDash val="solid"/>
            <a:round/>
            <a:headEnd len="med" w="med" type="none"/>
            <a:tailEnd len="med" w="med" type="triangle"/>
          </a:ln>
        </p:spPr>
      </p:cxnSp>
      <p:pic>
        <p:nvPicPr>
          <p:cNvPr id="516" name="Google Shape;516;g27cbb9d3265_0_124"/>
          <p:cNvPicPr preferRelativeResize="0"/>
          <p:nvPr/>
        </p:nvPicPr>
        <p:blipFill>
          <a:blip r:embed="rId3">
            <a:alphaModFix/>
          </a:blip>
          <a:stretch>
            <a:fillRect/>
          </a:stretch>
        </p:blipFill>
        <p:spPr>
          <a:xfrm>
            <a:off x="5807975" y="843450"/>
            <a:ext cx="2770473" cy="1832976"/>
          </a:xfrm>
          <a:prstGeom prst="rect">
            <a:avLst/>
          </a:prstGeom>
          <a:noFill/>
          <a:ln>
            <a:noFill/>
          </a:ln>
        </p:spPr>
      </p:pic>
      <p:sp>
        <p:nvSpPr>
          <p:cNvPr id="517" name="Google Shape;517;g27cbb9d3265_0_124"/>
          <p:cNvSpPr txBox="1"/>
          <p:nvPr/>
        </p:nvSpPr>
        <p:spPr>
          <a:xfrm>
            <a:off x="439279" y="2357575"/>
            <a:ext cx="971400" cy="4272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Subpop A</a:t>
            </a:r>
            <a:endParaRPr b="0" i="0" sz="1300" u="none" cap="none" strike="noStrike">
              <a:solidFill>
                <a:schemeClr val="dk1"/>
              </a:solidFill>
              <a:latin typeface="Arial"/>
              <a:ea typeface="Arial"/>
              <a:cs typeface="Arial"/>
              <a:sym typeface="Arial"/>
            </a:endParaRPr>
          </a:p>
        </p:txBody>
      </p:sp>
      <p:sp>
        <p:nvSpPr>
          <p:cNvPr id="518" name="Google Shape;518;g27cbb9d3265_0_124"/>
          <p:cNvSpPr txBox="1"/>
          <p:nvPr/>
        </p:nvSpPr>
        <p:spPr>
          <a:xfrm>
            <a:off x="441879" y="3173825"/>
            <a:ext cx="971400" cy="427200"/>
          </a:xfrm>
          <a:prstGeom prst="rect">
            <a:avLst/>
          </a:prstGeom>
          <a:noFill/>
          <a:ln>
            <a:noFill/>
          </a:ln>
        </p:spPr>
        <p:txBody>
          <a:bodyPr anchorCtr="0" anchor="ctr" bIns="68575" lIns="68575" spcFirstLastPara="1" rIns="68575" wrap="square" tIns="68575">
            <a:noAutofit/>
          </a:bodyPr>
          <a:lstStyle/>
          <a:p>
            <a:pPr indent="0" lvl="0" marL="0" marR="0" rtl="0" algn="ctr">
              <a:lnSpc>
                <a:spcPct val="70000"/>
              </a:lnSpc>
              <a:spcBef>
                <a:spcPts val="0"/>
              </a:spcBef>
              <a:spcAft>
                <a:spcPts val="0"/>
              </a:spcAft>
              <a:buClr>
                <a:srgbClr val="2F5496"/>
              </a:buClr>
              <a:buSzPts val="2093"/>
              <a:buFont typeface="Avenir"/>
              <a:buNone/>
            </a:pPr>
            <a:r>
              <a:rPr lang="en" sz="1300">
                <a:solidFill>
                  <a:schemeClr val="dk1"/>
                </a:solidFill>
                <a:latin typeface="Avenir"/>
                <a:ea typeface="Avenir"/>
                <a:cs typeface="Avenir"/>
                <a:sym typeface="Avenir"/>
              </a:rPr>
              <a:t>Subpop B</a:t>
            </a:r>
            <a:endParaRPr b="0" i="0" sz="1300" u="none" cap="none" strike="noStrike">
              <a:solidFill>
                <a:schemeClr val="dk1"/>
              </a:solidFill>
              <a:latin typeface="Arial"/>
              <a:ea typeface="Arial"/>
              <a:cs typeface="Arial"/>
              <a:sym typeface="Arial"/>
            </a:endParaRPr>
          </a:p>
        </p:txBody>
      </p:sp>
      <p:cxnSp>
        <p:nvCxnSpPr>
          <p:cNvPr id="519" name="Google Shape;519;g27cbb9d3265_0_124"/>
          <p:cNvCxnSpPr/>
          <p:nvPr/>
        </p:nvCxnSpPr>
        <p:spPr>
          <a:xfrm flipH="1" rot="10800000">
            <a:off x="5063025" y="2294250"/>
            <a:ext cx="514200" cy="130800"/>
          </a:xfrm>
          <a:prstGeom prst="straightConnector1">
            <a:avLst/>
          </a:prstGeom>
          <a:noFill/>
          <a:ln cap="flat" cmpd="sng" w="19050">
            <a:solidFill>
              <a:schemeClr val="dk2"/>
            </a:solidFill>
            <a:prstDash val="solid"/>
            <a:round/>
            <a:headEnd len="med" w="med" type="none"/>
            <a:tailEnd len="med" w="med" type="triangle"/>
          </a:ln>
        </p:spPr>
      </p:cxnSp>
      <p:cxnSp>
        <p:nvCxnSpPr>
          <p:cNvPr id="520" name="Google Shape;520;g27cbb9d3265_0_124"/>
          <p:cNvCxnSpPr/>
          <p:nvPr/>
        </p:nvCxnSpPr>
        <p:spPr>
          <a:xfrm>
            <a:off x="5084475" y="3490300"/>
            <a:ext cx="471300" cy="111000"/>
          </a:xfrm>
          <a:prstGeom prst="straightConnector1">
            <a:avLst/>
          </a:prstGeom>
          <a:noFill/>
          <a:ln cap="flat" cmpd="sng" w="19050">
            <a:solidFill>
              <a:schemeClr val="dk2"/>
            </a:solidFill>
            <a:prstDash val="solid"/>
            <a:round/>
            <a:headEnd len="med" w="med" type="none"/>
            <a:tailEnd len="med" w="med" type="triangle"/>
          </a:ln>
        </p:spPr>
      </p:cxnSp>
      <p:pic>
        <p:nvPicPr>
          <p:cNvPr id="521" name="Google Shape;521;g27cbb9d3265_0_124"/>
          <p:cNvPicPr preferRelativeResize="0"/>
          <p:nvPr/>
        </p:nvPicPr>
        <p:blipFill>
          <a:blip r:embed="rId4">
            <a:alphaModFix/>
          </a:blip>
          <a:stretch>
            <a:fillRect/>
          </a:stretch>
        </p:blipFill>
        <p:spPr>
          <a:xfrm>
            <a:off x="5732825" y="2922743"/>
            <a:ext cx="2957599" cy="19568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291f8a233ec_0_173"/>
          <p:cNvSpPr txBox="1"/>
          <p:nvPr/>
        </p:nvSpPr>
        <p:spPr>
          <a:xfrm>
            <a:off x="362775" y="1005851"/>
            <a:ext cx="8418300" cy="3738300"/>
          </a:xfrm>
          <a:prstGeom prst="rect">
            <a:avLst/>
          </a:prstGeom>
          <a:noFill/>
          <a:ln>
            <a:noFill/>
          </a:ln>
        </p:spPr>
        <p:txBody>
          <a:bodyPr anchorCtr="0" anchor="t" bIns="34275" lIns="68575" spcFirstLastPara="1" rIns="68575" wrap="square" tIns="34275">
            <a:normAutofit/>
          </a:bodyPr>
          <a:lstStyle/>
          <a:p>
            <a:pPr indent="-361950" lvl="0" marL="457200" marR="0" rtl="0" algn="l">
              <a:lnSpc>
                <a:spcPct val="100000"/>
              </a:lnSpc>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T</a:t>
            </a:r>
            <a:r>
              <a:rPr lang="en" sz="2100">
                <a:solidFill>
                  <a:schemeClr val="dk1"/>
                </a:solidFill>
                <a:latin typeface="Avenir"/>
                <a:ea typeface="Avenir"/>
                <a:cs typeface="Avenir"/>
                <a:sym typeface="Avenir"/>
              </a:rPr>
              <a:t>emporally, the f</a:t>
            </a:r>
            <a:r>
              <a:rPr lang="en" sz="2100">
                <a:solidFill>
                  <a:schemeClr val="dk1"/>
                </a:solidFill>
                <a:latin typeface="Avenir"/>
                <a:ea typeface="Avenir"/>
                <a:cs typeface="Avenir"/>
                <a:sym typeface="Avenir"/>
              </a:rPr>
              <a:t>eature must have occurred before outcome.</a:t>
            </a:r>
            <a:endParaRPr sz="2100">
              <a:solidFill>
                <a:schemeClr val="dk1"/>
              </a:solidFill>
              <a:latin typeface="Avenir"/>
              <a:ea typeface="Avenir"/>
              <a:cs typeface="Avenir"/>
              <a:sym typeface="Avenir"/>
            </a:endParaRPr>
          </a:p>
          <a:p>
            <a:pPr indent="-361950" lvl="0" marL="457200" marR="0" rtl="0" algn="l">
              <a:lnSpc>
                <a:spcPct val="100000"/>
              </a:lnSpc>
              <a:spcBef>
                <a:spcPts val="1200"/>
              </a:spcBef>
              <a:spcAft>
                <a:spcPts val="0"/>
              </a:spcAft>
              <a:buClr>
                <a:schemeClr val="dk1"/>
              </a:buClr>
              <a:buSzPts val="2100"/>
              <a:buFont typeface="Avenir"/>
              <a:buChar char="•"/>
            </a:pPr>
            <a:r>
              <a:rPr lang="en" sz="2100">
                <a:solidFill>
                  <a:schemeClr val="dk1"/>
                </a:solidFill>
                <a:latin typeface="Avenir"/>
                <a:ea typeface="Avenir"/>
                <a:cs typeface="Avenir"/>
                <a:sym typeface="Avenir"/>
              </a:rPr>
              <a:t>The feature value of one observation must not have an effect on the outcomes of another observation.</a:t>
            </a:r>
            <a:endParaRPr sz="2100">
              <a:solidFill>
                <a:schemeClr val="dk1"/>
              </a:solidFill>
              <a:latin typeface="Avenir"/>
              <a:ea typeface="Avenir"/>
              <a:cs typeface="Avenir"/>
              <a:sym typeface="Avenir"/>
            </a:endParaRPr>
          </a:p>
          <a:p>
            <a:pPr indent="-361950" lvl="0" marL="457200" marR="0" rtl="0" algn="l">
              <a:lnSpc>
                <a:spcPct val="100000"/>
              </a:lnSpc>
              <a:spcBef>
                <a:spcPts val="1200"/>
              </a:spcBef>
              <a:spcAft>
                <a:spcPts val="0"/>
              </a:spcAft>
              <a:buClr>
                <a:schemeClr val="dk1"/>
              </a:buClr>
              <a:buSzPts val="2100"/>
              <a:buFont typeface="Avenir"/>
              <a:buChar char="•"/>
            </a:pPr>
            <a:r>
              <a:rPr lang="en" sz="2100">
                <a:solidFill>
                  <a:schemeClr val="dk1"/>
                </a:solidFill>
                <a:latin typeface="Avenir"/>
                <a:ea typeface="Avenir"/>
                <a:cs typeface="Avenir"/>
                <a:sym typeface="Avenir"/>
              </a:rPr>
              <a:t>For a given feature, there needs to be some variability in its values and outcome values across the confounder values.</a:t>
            </a:r>
            <a:endParaRPr sz="2100">
              <a:solidFill>
                <a:schemeClr val="dk1"/>
              </a:solidFill>
              <a:latin typeface="Avenir"/>
              <a:ea typeface="Avenir"/>
              <a:cs typeface="Avenir"/>
              <a:sym typeface="Avenir"/>
            </a:endParaRPr>
          </a:p>
          <a:p>
            <a:pPr indent="-361950" lvl="0" marL="457200" marR="0" rtl="0" algn="l">
              <a:lnSpc>
                <a:spcPct val="100000"/>
              </a:lnSpc>
              <a:spcBef>
                <a:spcPts val="1200"/>
              </a:spcBef>
              <a:spcAft>
                <a:spcPts val="1200"/>
              </a:spcAft>
              <a:buClr>
                <a:schemeClr val="dk1"/>
              </a:buClr>
              <a:buSzPts val="2100"/>
              <a:buFont typeface="Avenir"/>
              <a:buChar char="•"/>
            </a:pPr>
            <a:r>
              <a:rPr lang="en" sz="2100">
                <a:solidFill>
                  <a:schemeClr val="dk1"/>
                </a:solidFill>
                <a:latin typeface="Avenir"/>
                <a:ea typeface="Avenir"/>
                <a:cs typeface="Avenir"/>
                <a:sym typeface="Avenir"/>
              </a:rPr>
              <a:t>All major confounding variables are included in your analysis. This is generally impossible to meet, but in practice you try the best you can to minimize the violations of this.</a:t>
            </a:r>
            <a:endParaRPr sz="2100">
              <a:solidFill>
                <a:schemeClr val="dk1"/>
              </a:solidFill>
              <a:latin typeface="Avenir"/>
              <a:ea typeface="Avenir"/>
              <a:cs typeface="Avenir"/>
              <a:sym typeface="Avenir"/>
            </a:endParaRPr>
          </a:p>
        </p:txBody>
      </p:sp>
      <p:sp>
        <p:nvSpPr>
          <p:cNvPr id="527" name="Google Shape;527;g291f8a233ec_0_173"/>
          <p:cNvSpPr txBox="1"/>
          <p:nvPr>
            <p:ph type="ctrTitle"/>
          </p:nvPr>
        </p:nvSpPr>
        <p:spPr>
          <a:xfrm>
            <a:off x="444776" y="164255"/>
            <a:ext cx="8478000" cy="556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2F5496"/>
              </a:buClr>
              <a:buSzPts val="2400"/>
              <a:buFont typeface="Avenir"/>
              <a:buNone/>
            </a:pPr>
            <a:r>
              <a:rPr lang="en" sz="2400">
                <a:solidFill>
                  <a:srgbClr val="2F5496"/>
                </a:solidFill>
                <a:latin typeface="Avenir"/>
                <a:ea typeface="Avenir"/>
                <a:cs typeface="Avenir"/>
                <a:sym typeface="Avenir"/>
              </a:rPr>
              <a:t>There is no free lunch, causal assumptions must be met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291f8a233ec_0_178"/>
          <p:cNvSpPr txBox="1"/>
          <p:nvPr>
            <p:ph type="ctrTitle"/>
          </p:nvPr>
        </p:nvSpPr>
        <p:spPr>
          <a:xfrm>
            <a:off x="407450" y="3056950"/>
            <a:ext cx="8159700" cy="13992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2F5496"/>
              </a:buClr>
              <a:buSzPts val="2100"/>
              <a:buFont typeface="Avenir"/>
              <a:buNone/>
            </a:pPr>
            <a:r>
              <a:rPr lang="en" sz="2800">
                <a:solidFill>
                  <a:srgbClr val="2F5496"/>
                </a:solidFill>
                <a:latin typeface="Avenir"/>
                <a:ea typeface="Avenir"/>
                <a:cs typeface="Avenir"/>
                <a:sym typeface="Avenir"/>
              </a:rPr>
              <a:t>Thank you.</a:t>
            </a:r>
            <a:endParaRPr sz="2800">
              <a:solidFill>
                <a:srgbClr val="2F5496"/>
              </a:solidFill>
              <a:latin typeface="Avenir"/>
              <a:ea typeface="Avenir"/>
              <a:cs typeface="Avenir"/>
              <a:sym typeface="Avenir"/>
            </a:endParaRPr>
          </a:p>
          <a:p>
            <a:pPr indent="0" lvl="0" marL="0" rtl="0" algn="l">
              <a:lnSpc>
                <a:spcPct val="100000"/>
              </a:lnSpc>
              <a:spcBef>
                <a:spcPts val="0"/>
              </a:spcBef>
              <a:spcAft>
                <a:spcPts val="0"/>
              </a:spcAft>
              <a:buClr>
                <a:srgbClr val="2F5496"/>
              </a:buClr>
              <a:buSzPts val="2100"/>
              <a:buFont typeface="Avenir"/>
              <a:buNone/>
            </a:pPr>
            <a:r>
              <a:rPr lang="en" sz="2800">
                <a:solidFill>
                  <a:srgbClr val="2F5496"/>
                </a:solidFill>
                <a:latin typeface="Avenir"/>
                <a:ea typeface="Avenir"/>
                <a:cs typeface="Avenir"/>
                <a:sym typeface="Avenir"/>
              </a:rPr>
              <a:t>Any questions?</a:t>
            </a:r>
            <a:endParaRPr sz="2800">
              <a:solidFill>
                <a:srgbClr val="2F5496"/>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91f8a233ec_0_35"/>
          <p:cNvSpPr txBox="1"/>
          <p:nvPr>
            <p:ph type="title"/>
          </p:nvPr>
        </p:nvSpPr>
        <p:spPr>
          <a:xfrm>
            <a:off x="207457" y="17378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F5496"/>
              </a:buClr>
              <a:buSzPts val="2100"/>
              <a:buFont typeface="Avenir"/>
              <a:buNone/>
            </a:pPr>
            <a:r>
              <a:rPr lang="en" sz="2900">
                <a:solidFill>
                  <a:srgbClr val="2F5496"/>
                </a:solidFill>
                <a:latin typeface="Avenir"/>
                <a:ea typeface="Avenir"/>
                <a:cs typeface="Avenir"/>
                <a:sym typeface="Avenir"/>
              </a:rPr>
              <a:t>An, unfortunately, common data science workflow</a:t>
            </a:r>
            <a:endParaRPr sz="2900">
              <a:solidFill>
                <a:srgbClr val="2F5496"/>
              </a:solidFill>
              <a:latin typeface="Avenir"/>
              <a:ea typeface="Avenir"/>
              <a:cs typeface="Avenir"/>
              <a:sym typeface="Avenir"/>
            </a:endParaRPr>
          </a:p>
        </p:txBody>
      </p:sp>
      <p:cxnSp>
        <p:nvCxnSpPr>
          <p:cNvPr id="122" name="Google Shape;122;g291f8a233ec_0_35"/>
          <p:cNvCxnSpPr/>
          <p:nvPr/>
        </p:nvCxnSpPr>
        <p:spPr>
          <a:xfrm>
            <a:off x="2959163" y="1503250"/>
            <a:ext cx="650400" cy="0"/>
          </a:xfrm>
          <a:prstGeom prst="straightConnector1">
            <a:avLst/>
          </a:prstGeom>
          <a:noFill/>
          <a:ln cap="flat" cmpd="sng" w="19050">
            <a:solidFill>
              <a:schemeClr val="dk1"/>
            </a:solidFill>
            <a:prstDash val="solid"/>
            <a:miter lim="800000"/>
            <a:headEnd len="sm" w="sm" type="none"/>
            <a:tailEnd len="lg" w="lg" type="triangle"/>
          </a:ln>
        </p:spPr>
      </p:cxnSp>
      <p:sp>
        <p:nvSpPr>
          <p:cNvPr id="123" name="Google Shape;123;g291f8a233ec_0_35"/>
          <p:cNvSpPr txBox="1"/>
          <p:nvPr/>
        </p:nvSpPr>
        <p:spPr>
          <a:xfrm>
            <a:off x="6025454" y="4230050"/>
            <a:ext cx="19176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Estimate feature importance</a:t>
            </a:r>
            <a:endParaRPr>
              <a:solidFill>
                <a:schemeClr val="dk1"/>
              </a:solidFill>
              <a:latin typeface="Avenir"/>
              <a:ea typeface="Avenir"/>
              <a:cs typeface="Avenir"/>
              <a:sym typeface="Avenir"/>
            </a:endParaRPr>
          </a:p>
        </p:txBody>
      </p:sp>
      <p:sp>
        <p:nvSpPr>
          <p:cNvPr id="124" name="Google Shape;124;g291f8a233ec_0_35"/>
          <p:cNvSpPr txBox="1"/>
          <p:nvPr/>
        </p:nvSpPr>
        <p:spPr>
          <a:xfrm>
            <a:off x="1244812" y="1887650"/>
            <a:ext cx="16521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Discuss churn problem with stakeholder team</a:t>
            </a:r>
            <a:endParaRPr b="0" i="0" u="none" cap="none" strike="noStrike">
              <a:solidFill>
                <a:srgbClr val="000000"/>
              </a:solidFill>
              <a:latin typeface="Arial"/>
              <a:ea typeface="Arial"/>
              <a:cs typeface="Arial"/>
              <a:sym typeface="Arial"/>
            </a:endParaRPr>
          </a:p>
        </p:txBody>
      </p:sp>
      <p:sp>
        <p:nvSpPr>
          <p:cNvPr id="125" name="Google Shape;125;g291f8a233ec_0_35"/>
          <p:cNvSpPr txBox="1"/>
          <p:nvPr/>
        </p:nvSpPr>
        <p:spPr>
          <a:xfrm>
            <a:off x="3719137" y="1958450"/>
            <a:ext cx="1497000" cy="6522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Exploratory data analysis</a:t>
            </a:r>
            <a:endParaRPr b="0" i="0" u="none" cap="none" strike="noStrike">
              <a:solidFill>
                <a:srgbClr val="000000"/>
              </a:solidFill>
              <a:latin typeface="Arial"/>
              <a:ea typeface="Arial"/>
              <a:cs typeface="Arial"/>
              <a:sym typeface="Arial"/>
            </a:endParaRPr>
          </a:p>
        </p:txBody>
      </p:sp>
      <p:sp>
        <p:nvSpPr>
          <p:cNvPr id="126" name="Google Shape;126;g291f8a233ec_0_35"/>
          <p:cNvSpPr txBox="1"/>
          <p:nvPr/>
        </p:nvSpPr>
        <p:spPr>
          <a:xfrm>
            <a:off x="6215097" y="1958438"/>
            <a:ext cx="1587600" cy="6522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Train and </a:t>
            </a:r>
            <a:endParaRPr>
              <a:solidFill>
                <a:schemeClr val="dk1"/>
              </a:solidFill>
              <a:latin typeface="Avenir"/>
              <a:ea typeface="Avenir"/>
              <a:cs typeface="Avenir"/>
              <a:sym typeface="Avenir"/>
            </a:endParaRPr>
          </a:p>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evaluate model</a:t>
            </a:r>
            <a:endParaRPr b="0" i="0" u="none" cap="none" strike="noStrike">
              <a:solidFill>
                <a:srgbClr val="000000"/>
              </a:solidFill>
              <a:latin typeface="Arial"/>
              <a:ea typeface="Arial"/>
              <a:cs typeface="Arial"/>
              <a:sym typeface="Arial"/>
            </a:endParaRPr>
          </a:p>
        </p:txBody>
      </p:sp>
      <p:sp>
        <p:nvSpPr>
          <p:cNvPr id="127" name="Google Shape;127;g291f8a233ec_0_35"/>
          <p:cNvSpPr txBox="1"/>
          <p:nvPr/>
        </p:nvSpPr>
        <p:spPr>
          <a:xfrm>
            <a:off x="953325" y="4077650"/>
            <a:ext cx="2249400" cy="11499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Socialize story with stakeholders, with recommendations for reducing churn</a:t>
            </a:r>
            <a:endParaRPr>
              <a:solidFill>
                <a:schemeClr val="dk1"/>
              </a:solidFill>
              <a:latin typeface="Avenir"/>
              <a:ea typeface="Avenir"/>
              <a:cs typeface="Avenir"/>
              <a:sym typeface="Avenir"/>
            </a:endParaRPr>
          </a:p>
        </p:txBody>
      </p:sp>
      <p:sp>
        <p:nvSpPr>
          <p:cNvPr id="128" name="Google Shape;128;g291f8a233ec_0_35"/>
          <p:cNvSpPr txBox="1"/>
          <p:nvPr/>
        </p:nvSpPr>
        <p:spPr>
          <a:xfrm>
            <a:off x="3342924" y="4077638"/>
            <a:ext cx="2249400" cy="7284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a:solidFill>
                  <a:schemeClr val="dk1"/>
                </a:solidFill>
                <a:latin typeface="Avenir"/>
                <a:ea typeface="Avenir"/>
                <a:cs typeface="Avenir"/>
                <a:sym typeface="Avenir"/>
              </a:rPr>
              <a:t>Create “data story” from model and feature importance values</a:t>
            </a:r>
            <a:endParaRPr>
              <a:solidFill>
                <a:schemeClr val="dk1"/>
              </a:solidFill>
              <a:latin typeface="Avenir"/>
              <a:ea typeface="Avenir"/>
              <a:cs typeface="Avenir"/>
              <a:sym typeface="Avenir"/>
            </a:endParaRPr>
          </a:p>
        </p:txBody>
      </p:sp>
      <p:pic>
        <p:nvPicPr>
          <p:cNvPr id="129" name="Google Shape;129;g291f8a233ec_0_35"/>
          <p:cNvPicPr preferRelativeResize="0"/>
          <p:nvPr/>
        </p:nvPicPr>
        <p:blipFill>
          <a:blip r:embed="rId3">
            <a:alphaModFix/>
          </a:blip>
          <a:stretch>
            <a:fillRect/>
          </a:stretch>
        </p:blipFill>
        <p:spPr>
          <a:xfrm>
            <a:off x="3978089" y="3076301"/>
            <a:ext cx="914150" cy="914150"/>
          </a:xfrm>
          <a:prstGeom prst="rect">
            <a:avLst/>
          </a:prstGeom>
          <a:noFill/>
          <a:ln>
            <a:noFill/>
          </a:ln>
        </p:spPr>
      </p:pic>
      <p:pic>
        <p:nvPicPr>
          <p:cNvPr id="130" name="Google Shape;130;g291f8a233ec_0_35"/>
          <p:cNvPicPr preferRelativeResize="0"/>
          <p:nvPr/>
        </p:nvPicPr>
        <p:blipFill>
          <a:blip r:embed="rId4">
            <a:alphaModFix/>
          </a:blip>
          <a:stretch>
            <a:fillRect/>
          </a:stretch>
        </p:blipFill>
        <p:spPr>
          <a:xfrm>
            <a:off x="1713500" y="3180937"/>
            <a:ext cx="807276" cy="807276"/>
          </a:xfrm>
          <a:prstGeom prst="rect">
            <a:avLst/>
          </a:prstGeom>
          <a:noFill/>
          <a:ln>
            <a:noFill/>
          </a:ln>
        </p:spPr>
      </p:pic>
      <p:pic>
        <p:nvPicPr>
          <p:cNvPr id="131" name="Google Shape;131;g291f8a233ec_0_35"/>
          <p:cNvPicPr preferRelativeResize="0"/>
          <p:nvPr/>
        </p:nvPicPr>
        <p:blipFill>
          <a:blip r:embed="rId5">
            <a:alphaModFix/>
          </a:blip>
          <a:stretch>
            <a:fillRect/>
          </a:stretch>
        </p:blipFill>
        <p:spPr>
          <a:xfrm>
            <a:off x="6566475" y="3268000"/>
            <a:ext cx="835549" cy="835549"/>
          </a:xfrm>
          <a:prstGeom prst="rect">
            <a:avLst/>
          </a:prstGeom>
          <a:noFill/>
          <a:ln>
            <a:noFill/>
          </a:ln>
        </p:spPr>
      </p:pic>
      <p:pic>
        <p:nvPicPr>
          <p:cNvPr id="132" name="Google Shape;132;g291f8a233ec_0_35"/>
          <p:cNvPicPr preferRelativeResize="0"/>
          <p:nvPr/>
        </p:nvPicPr>
        <p:blipFill>
          <a:blip r:embed="rId6">
            <a:alphaModFix/>
          </a:blip>
          <a:stretch>
            <a:fillRect/>
          </a:stretch>
        </p:blipFill>
        <p:spPr>
          <a:xfrm>
            <a:off x="6564075" y="1011300"/>
            <a:ext cx="914150" cy="914150"/>
          </a:xfrm>
          <a:prstGeom prst="rect">
            <a:avLst/>
          </a:prstGeom>
          <a:noFill/>
          <a:ln>
            <a:noFill/>
          </a:ln>
        </p:spPr>
      </p:pic>
      <p:pic>
        <p:nvPicPr>
          <p:cNvPr id="133" name="Google Shape;133;g291f8a233ec_0_35"/>
          <p:cNvPicPr preferRelativeResize="0"/>
          <p:nvPr/>
        </p:nvPicPr>
        <p:blipFill>
          <a:blip r:embed="rId7">
            <a:alphaModFix/>
          </a:blip>
          <a:stretch>
            <a:fillRect/>
          </a:stretch>
        </p:blipFill>
        <p:spPr>
          <a:xfrm>
            <a:off x="4054300" y="1070125"/>
            <a:ext cx="807276" cy="807276"/>
          </a:xfrm>
          <a:prstGeom prst="rect">
            <a:avLst/>
          </a:prstGeom>
          <a:noFill/>
          <a:ln>
            <a:noFill/>
          </a:ln>
        </p:spPr>
      </p:pic>
      <p:pic>
        <p:nvPicPr>
          <p:cNvPr id="134" name="Google Shape;134;g291f8a233ec_0_35"/>
          <p:cNvPicPr preferRelativeResize="0"/>
          <p:nvPr/>
        </p:nvPicPr>
        <p:blipFill>
          <a:blip r:embed="rId8">
            <a:alphaModFix/>
          </a:blip>
          <a:stretch>
            <a:fillRect/>
          </a:stretch>
        </p:blipFill>
        <p:spPr>
          <a:xfrm>
            <a:off x="1713498" y="1018900"/>
            <a:ext cx="807276" cy="807276"/>
          </a:xfrm>
          <a:prstGeom prst="rect">
            <a:avLst/>
          </a:prstGeom>
          <a:noFill/>
          <a:ln>
            <a:noFill/>
          </a:ln>
        </p:spPr>
      </p:pic>
      <p:cxnSp>
        <p:nvCxnSpPr>
          <p:cNvPr id="135" name="Google Shape;135;g291f8a233ec_0_35"/>
          <p:cNvCxnSpPr/>
          <p:nvPr/>
        </p:nvCxnSpPr>
        <p:spPr>
          <a:xfrm>
            <a:off x="7008888" y="2708325"/>
            <a:ext cx="0" cy="399600"/>
          </a:xfrm>
          <a:prstGeom prst="straightConnector1">
            <a:avLst/>
          </a:prstGeom>
          <a:noFill/>
          <a:ln cap="flat" cmpd="sng" w="19050">
            <a:solidFill>
              <a:schemeClr val="dk1"/>
            </a:solidFill>
            <a:prstDash val="solid"/>
            <a:miter lim="800000"/>
            <a:headEnd len="sm" w="sm" type="none"/>
            <a:tailEnd len="lg" w="lg" type="triangle"/>
          </a:ln>
        </p:spPr>
      </p:cxnSp>
      <p:cxnSp>
        <p:nvCxnSpPr>
          <p:cNvPr id="136" name="Google Shape;136;g291f8a233ec_0_35"/>
          <p:cNvCxnSpPr/>
          <p:nvPr/>
        </p:nvCxnSpPr>
        <p:spPr>
          <a:xfrm>
            <a:off x="5397563" y="1503250"/>
            <a:ext cx="650400" cy="0"/>
          </a:xfrm>
          <a:prstGeom prst="straightConnector1">
            <a:avLst/>
          </a:prstGeom>
          <a:noFill/>
          <a:ln cap="flat" cmpd="sng" w="19050">
            <a:solidFill>
              <a:schemeClr val="dk1"/>
            </a:solidFill>
            <a:prstDash val="solid"/>
            <a:miter lim="800000"/>
            <a:headEnd len="sm" w="sm" type="none"/>
            <a:tailEnd len="lg" w="lg" type="triangle"/>
          </a:ln>
        </p:spPr>
      </p:cxnSp>
      <p:cxnSp>
        <p:nvCxnSpPr>
          <p:cNvPr id="137" name="Google Shape;137;g291f8a233ec_0_35"/>
          <p:cNvCxnSpPr/>
          <p:nvPr/>
        </p:nvCxnSpPr>
        <p:spPr>
          <a:xfrm rot="10800000">
            <a:off x="5390650" y="3660775"/>
            <a:ext cx="601200" cy="0"/>
          </a:xfrm>
          <a:prstGeom prst="straightConnector1">
            <a:avLst/>
          </a:prstGeom>
          <a:noFill/>
          <a:ln cap="flat" cmpd="sng" w="19050">
            <a:solidFill>
              <a:schemeClr val="dk1"/>
            </a:solidFill>
            <a:prstDash val="solid"/>
            <a:miter lim="800000"/>
            <a:headEnd len="sm" w="sm" type="none"/>
            <a:tailEnd len="lg" w="lg" type="triangle"/>
          </a:ln>
        </p:spPr>
      </p:cxnSp>
      <p:cxnSp>
        <p:nvCxnSpPr>
          <p:cNvPr id="138" name="Google Shape;138;g291f8a233ec_0_35"/>
          <p:cNvCxnSpPr/>
          <p:nvPr/>
        </p:nvCxnSpPr>
        <p:spPr>
          <a:xfrm rot="10800000">
            <a:off x="2952250" y="3660775"/>
            <a:ext cx="601200" cy="0"/>
          </a:xfrm>
          <a:prstGeom prst="straightConnector1">
            <a:avLst/>
          </a:prstGeom>
          <a:noFill/>
          <a:ln cap="flat" cmpd="sng" w="19050">
            <a:solidFill>
              <a:schemeClr val="dk1"/>
            </a:solidFill>
            <a:prstDash val="solid"/>
            <a:miter lim="800000"/>
            <a:headEnd len="sm" w="sm" type="none"/>
            <a:tailEnd len="lg" w="lg" type="triangle"/>
          </a:ln>
        </p:spPr>
      </p:cxnSp>
      <p:sp>
        <p:nvSpPr>
          <p:cNvPr id="139" name="Google Shape;139;g291f8a233ec_0_35"/>
          <p:cNvSpPr/>
          <p:nvPr/>
        </p:nvSpPr>
        <p:spPr>
          <a:xfrm>
            <a:off x="303875" y="2644075"/>
            <a:ext cx="8348100" cy="2192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27c297080c1_0_1"/>
          <p:cNvPicPr preferRelativeResize="0"/>
          <p:nvPr/>
        </p:nvPicPr>
        <p:blipFill>
          <a:blip r:embed="rId3">
            <a:alphaModFix/>
          </a:blip>
          <a:stretch>
            <a:fillRect/>
          </a:stretch>
        </p:blipFill>
        <p:spPr>
          <a:xfrm>
            <a:off x="309275" y="418775"/>
            <a:ext cx="7924198" cy="4414826"/>
          </a:xfrm>
          <a:prstGeom prst="rect">
            <a:avLst/>
          </a:prstGeom>
          <a:noFill/>
          <a:ln>
            <a:noFill/>
          </a:ln>
        </p:spPr>
      </p:pic>
      <p:pic>
        <p:nvPicPr>
          <p:cNvPr id="145" name="Google Shape;145;g27c297080c1_0_1"/>
          <p:cNvPicPr preferRelativeResize="0"/>
          <p:nvPr/>
        </p:nvPicPr>
        <p:blipFill>
          <a:blip r:embed="rId4">
            <a:alphaModFix/>
          </a:blip>
          <a:stretch>
            <a:fillRect/>
          </a:stretch>
        </p:blipFill>
        <p:spPr>
          <a:xfrm>
            <a:off x="7323200" y="1671018"/>
            <a:ext cx="1523325" cy="180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8bec5e6622_0_2"/>
          <p:cNvPicPr preferRelativeResize="0"/>
          <p:nvPr/>
        </p:nvPicPr>
        <p:blipFill>
          <a:blip r:embed="rId3">
            <a:alphaModFix/>
          </a:blip>
          <a:stretch>
            <a:fillRect/>
          </a:stretch>
        </p:blipFill>
        <p:spPr>
          <a:xfrm>
            <a:off x="304800" y="152400"/>
            <a:ext cx="7178060" cy="4838702"/>
          </a:xfrm>
          <a:prstGeom prst="rect">
            <a:avLst/>
          </a:prstGeom>
          <a:noFill/>
          <a:ln>
            <a:noFill/>
          </a:ln>
        </p:spPr>
      </p:pic>
      <p:pic>
        <p:nvPicPr>
          <p:cNvPr id="151" name="Google Shape;151;g28bec5e6622_0_2"/>
          <p:cNvPicPr preferRelativeResize="0"/>
          <p:nvPr/>
        </p:nvPicPr>
        <p:blipFill rotWithShape="1">
          <a:blip r:embed="rId4">
            <a:alphaModFix/>
          </a:blip>
          <a:srcRect b="0" l="0" r="0" t="0"/>
          <a:stretch/>
        </p:blipFill>
        <p:spPr>
          <a:xfrm>
            <a:off x="6379780" y="1959876"/>
            <a:ext cx="2517084" cy="13545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07457" y="17378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F5496"/>
              </a:buClr>
              <a:buSzPts val="2100"/>
              <a:buFont typeface="Avenir"/>
              <a:buNone/>
            </a:pPr>
            <a:r>
              <a:rPr lang="en" sz="3000">
                <a:solidFill>
                  <a:srgbClr val="2F5496"/>
                </a:solidFill>
                <a:latin typeface="Avenir"/>
                <a:ea typeface="Avenir"/>
                <a:cs typeface="Avenir"/>
                <a:sym typeface="Avenir"/>
              </a:rPr>
              <a:t>The problem of confounding</a:t>
            </a:r>
            <a:endParaRPr sz="3000">
              <a:solidFill>
                <a:srgbClr val="2F5496"/>
              </a:solidFill>
              <a:latin typeface="Avenir"/>
              <a:ea typeface="Avenir"/>
              <a:cs typeface="Avenir"/>
              <a:sym typeface="Avenir"/>
            </a:endParaRPr>
          </a:p>
        </p:txBody>
      </p:sp>
      <p:sp>
        <p:nvSpPr>
          <p:cNvPr id="157" name="Google Shape;157;p24"/>
          <p:cNvSpPr/>
          <p:nvPr/>
        </p:nvSpPr>
        <p:spPr>
          <a:xfrm>
            <a:off x="2606827" y="3314376"/>
            <a:ext cx="1136400" cy="1136400"/>
          </a:xfrm>
          <a:prstGeom prst="ellipse">
            <a:avLst/>
          </a:prstGeom>
          <a:noFill/>
          <a:ln cap="flat" cmpd="sng" w="254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8" name="Google Shape;158;p24"/>
          <p:cNvSpPr txBox="1"/>
          <p:nvPr/>
        </p:nvSpPr>
        <p:spPr>
          <a:xfrm>
            <a:off x="2702522" y="3644871"/>
            <a:ext cx="945000" cy="543600"/>
          </a:xfrm>
          <a:prstGeom prst="rect">
            <a:avLst/>
          </a:prstGeom>
          <a:noFill/>
          <a:ln>
            <a:noFill/>
          </a:ln>
        </p:spPr>
        <p:txBody>
          <a:bodyPr anchorCtr="0" anchor="t" bIns="34275" lIns="68575" spcFirstLastPara="1" rIns="68575" wrap="square" tIns="34275">
            <a:normAutofit/>
          </a:bodyPr>
          <a:lstStyle/>
          <a:p>
            <a:pPr indent="0" lvl="0" marL="0" marR="0" rtl="0" algn="ctr">
              <a:lnSpc>
                <a:spcPct val="110000"/>
              </a:lnSpc>
              <a:spcBef>
                <a:spcPts val="0"/>
              </a:spcBef>
              <a:spcAft>
                <a:spcPts val="0"/>
              </a:spcAft>
              <a:buClr>
                <a:schemeClr val="dk1"/>
              </a:buClr>
              <a:buSzPts val="1400"/>
              <a:buFont typeface="Avenir"/>
              <a:buNone/>
            </a:pPr>
            <a:r>
              <a:rPr lang="en" sz="2200">
                <a:solidFill>
                  <a:schemeClr val="dk1"/>
                </a:solidFill>
                <a:latin typeface="Avenir"/>
                <a:ea typeface="Avenir"/>
                <a:cs typeface="Avenir"/>
                <a:sym typeface="Avenir"/>
              </a:rPr>
              <a:t>X</a:t>
            </a:r>
            <a:endParaRPr b="0" i="0" sz="2200" u="none" cap="none" strike="noStrike">
              <a:solidFill>
                <a:srgbClr val="000000"/>
              </a:solidFill>
              <a:latin typeface="Arial"/>
              <a:ea typeface="Arial"/>
              <a:cs typeface="Arial"/>
              <a:sym typeface="Arial"/>
            </a:endParaRPr>
          </a:p>
        </p:txBody>
      </p:sp>
      <p:sp>
        <p:nvSpPr>
          <p:cNvPr id="159" name="Google Shape;159;p24"/>
          <p:cNvSpPr/>
          <p:nvPr/>
        </p:nvSpPr>
        <p:spPr>
          <a:xfrm>
            <a:off x="5186173" y="3314377"/>
            <a:ext cx="1136400" cy="1136400"/>
          </a:xfrm>
          <a:prstGeom prst="ellipse">
            <a:avLst/>
          </a:prstGeom>
          <a:noFill/>
          <a:ln cap="flat" cmpd="sng" w="25400">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0" name="Google Shape;160;p24"/>
          <p:cNvSpPr txBox="1"/>
          <p:nvPr/>
        </p:nvSpPr>
        <p:spPr>
          <a:xfrm>
            <a:off x="5281867" y="3644871"/>
            <a:ext cx="945000" cy="543600"/>
          </a:xfrm>
          <a:prstGeom prst="rect">
            <a:avLst/>
          </a:prstGeom>
          <a:noFill/>
          <a:ln>
            <a:noFill/>
          </a:ln>
        </p:spPr>
        <p:txBody>
          <a:bodyPr anchorCtr="0" anchor="t" bIns="34275" lIns="68575" spcFirstLastPara="1" rIns="68575" wrap="square" tIns="34275">
            <a:normAutofit/>
          </a:bodyPr>
          <a:lstStyle/>
          <a:p>
            <a:pPr indent="0" lvl="0" marL="0" marR="0" rtl="0" algn="ctr">
              <a:lnSpc>
                <a:spcPct val="110000"/>
              </a:lnSpc>
              <a:spcBef>
                <a:spcPts val="0"/>
              </a:spcBef>
              <a:spcAft>
                <a:spcPts val="0"/>
              </a:spcAft>
              <a:buClr>
                <a:schemeClr val="dk1"/>
              </a:buClr>
              <a:buSzPts val="1400"/>
              <a:buFont typeface="Avenir"/>
              <a:buNone/>
            </a:pPr>
            <a:r>
              <a:rPr lang="en" sz="2200">
                <a:solidFill>
                  <a:schemeClr val="dk1"/>
                </a:solidFill>
                <a:latin typeface="Avenir"/>
                <a:ea typeface="Avenir"/>
                <a:cs typeface="Avenir"/>
                <a:sym typeface="Avenir"/>
              </a:rPr>
              <a:t>Y</a:t>
            </a:r>
            <a:endParaRPr b="0" i="0" sz="2200" u="none" cap="none" strike="noStrike">
              <a:solidFill>
                <a:srgbClr val="000000"/>
              </a:solidFill>
              <a:latin typeface="Arial"/>
              <a:ea typeface="Arial"/>
              <a:cs typeface="Arial"/>
              <a:sym typeface="Arial"/>
            </a:endParaRPr>
          </a:p>
        </p:txBody>
      </p:sp>
      <p:sp>
        <p:nvSpPr>
          <p:cNvPr id="161" name="Google Shape;161;p24"/>
          <p:cNvSpPr/>
          <p:nvPr/>
        </p:nvSpPr>
        <p:spPr>
          <a:xfrm>
            <a:off x="3770326" y="1159775"/>
            <a:ext cx="1407900" cy="1407900"/>
          </a:xfrm>
          <a:prstGeom prst="ellipse">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2" name="Google Shape;162;p24"/>
          <p:cNvSpPr txBox="1"/>
          <p:nvPr/>
        </p:nvSpPr>
        <p:spPr>
          <a:xfrm>
            <a:off x="3617925" y="1734875"/>
            <a:ext cx="1742700" cy="3927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b="0" i="0" lang="en" sz="1800" u="none" cap="none" strike="noStrike">
                <a:solidFill>
                  <a:schemeClr val="dk1"/>
                </a:solidFill>
                <a:latin typeface="Avenir"/>
                <a:ea typeface="Avenir"/>
                <a:cs typeface="Avenir"/>
                <a:sym typeface="Avenir"/>
              </a:rPr>
              <a:t>Confounder</a:t>
            </a:r>
            <a:endParaRPr b="0" i="0" sz="1500" u="none" cap="none" strike="noStrike">
              <a:solidFill>
                <a:srgbClr val="000000"/>
              </a:solidFill>
              <a:latin typeface="Arial"/>
              <a:ea typeface="Arial"/>
              <a:cs typeface="Arial"/>
              <a:sym typeface="Arial"/>
            </a:endParaRPr>
          </a:p>
        </p:txBody>
      </p:sp>
      <p:cxnSp>
        <p:nvCxnSpPr>
          <p:cNvPr id="163" name="Google Shape;163;p24"/>
          <p:cNvCxnSpPr/>
          <p:nvPr/>
        </p:nvCxnSpPr>
        <p:spPr>
          <a:xfrm flipH="1">
            <a:off x="3387498" y="2585831"/>
            <a:ext cx="656100" cy="728400"/>
          </a:xfrm>
          <a:prstGeom prst="straightConnector1">
            <a:avLst/>
          </a:prstGeom>
          <a:noFill/>
          <a:ln cap="flat" cmpd="sng" w="25400">
            <a:solidFill>
              <a:schemeClr val="dk1"/>
            </a:solidFill>
            <a:prstDash val="solid"/>
            <a:miter lim="800000"/>
            <a:headEnd len="sm" w="sm" type="none"/>
            <a:tailEnd len="lg" w="lg" type="triangle"/>
          </a:ln>
        </p:spPr>
      </p:cxnSp>
      <p:cxnSp>
        <p:nvCxnSpPr>
          <p:cNvPr id="164" name="Google Shape;164;p24"/>
          <p:cNvCxnSpPr/>
          <p:nvPr/>
        </p:nvCxnSpPr>
        <p:spPr>
          <a:xfrm>
            <a:off x="4953899" y="2566557"/>
            <a:ext cx="554100" cy="768300"/>
          </a:xfrm>
          <a:prstGeom prst="straightConnector1">
            <a:avLst/>
          </a:prstGeom>
          <a:noFill/>
          <a:ln cap="flat" cmpd="sng" w="25400">
            <a:solidFill>
              <a:schemeClr val="dk1"/>
            </a:solidFill>
            <a:prstDash val="solid"/>
            <a:miter lim="800000"/>
            <a:headEnd len="sm" w="sm"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89461" y="132961"/>
            <a:ext cx="7886700" cy="569612"/>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Clr>
                <a:srgbClr val="2F5496"/>
              </a:buClr>
              <a:buSzPts val="2100"/>
              <a:buFont typeface="Avenir"/>
              <a:buNone/>
            </a:pPr>
            <a:r>
              <a:rPr lang="en" sz="2500">
                <a:solidFill>
                  <a:srgbClr val="2F5496"/>
                </a:solidFill>
                <a:latin typeface="Avenir"/>
                <a:ea typeface="Avenir"/>
                <a:cs typeface="Avenir"/>
                <a:sym typeface="Avenir"/>
              </a:rPr>
              <a:t>Summer weather induces a false association between ice cream sales and crime</a:t>
            </a:r>
            <a:endParaRPr sz="2500">
              <a:solidFill>
                <a:srgbClr val="2F5496"/>
              </a:solidFill>
              <a:latin typeface="Avenir"/>
              <a:ea typeface="Avenir"/>
              <a:cs typeface="Avenir"/>
              <a:sym typeface="Avenir"/>
            </a:endParaRPr>
          </a:p>
        </p:txBody>
      </p:sp>
      <p:sp>
        <p:nvSpPr>
          <p:cNvPr id="170" name="Google Shape;170;p29"/>
          <p:cNvSpPr/>
          <p:nvPr/>
        </p:nvSpPr>
        <p:spPr>
          <a:xfrm>
            <a:off x="2327205" y="3236350"/>
            <a:ext cx="1338900" cy="1338900"/>
          </a:xfrm>
          <a:prstGeom prst="ellipse">
            <a:avLst/>
          </a:prstGeom>
          <a:noFill/>
          <a:ln cap="flat" cmpd="sng" w="254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1" name="Google Shape;171;p29"/>
          <p:cNvSpPr txBox="1"/>
          <p:nvPr/>
        </p:nvSpPr>
        <p:spPr>
          <a:xfrm>
            <a:off x="2352852" y="3634000"/>
            <a:ext cx="1287600" cy="543600"/>
          </a:xfrm>
          <a:prstGeom prst="rect">
            <a:avLst/>
          </a:prstGeom>
          <a:noFill/>
          <a:ln>
            <a:noFill/>
          </a:ln>
        </p:spPr>
        <p:txBody>
          <a:bodyPr anchorCtr="0" anchor="t" bIns="34275" lIns="68575" spcFirstLastPara="1" rIns="68575" wrap="square" tIns="34275">
            <a:noAutofit/>
          </a:bodyPr>
          <a:lstStyle/>
          <a:p>
            <a:pPr indent="0" lvl="0" marL="0" marR="0" rtl="0" algn="ctr">
              <a:lnSpc>
                <a:spcPct val="120000"/>
              </a:lnSpc>
              <a:spcBef>
                <a:spcPts val="0"/>
              </a:spcBef>
              <a:spcAft>
                <a:spcPts val="0"/>
              </a:spcAft>
              <a:buClr>
                <a:schemeClr val="dk1"/>
              </a:buClr>
              <a:buSzPts val="1400"/>
              <a:buFont typeface="Avenir"/>
              <a:buNone/>
            </a:pPr>
            <a:r>
              <a:rPr b="0" i="0" lang="en" sz="1900" u="none" cap="none" strike="noStrike">
                <a:solidFill>
                  <a:schemeClr val="dk1"/>
                </a:solidFill>
                <a:latin typeface="Avenir"/>
                <a:ea typeface="Avenir"/>
                <a:cs typeface="Avenir"/>
                <a:sym typeface="Avenir"/>
              </a:rPr>
              <a:t>Ice cream sales</a:t>
            </a:r>
            <a:endParaRPr b="0" i="0" sz="1600" u="none" cap="none" strike="noStrike">
              <a:solidFill>
                <a:srgbClr val="000000"/>
              </a:solidFill>
              <a:latin typeface="Arial"/>
              <a:ea typeface="Arial"/>
              <a:cs typeface="Arial"/>
              <a:sym typeface="Arial"/>
            </a:endParaRPr>
          </a:p>
        </p:txBody>
      </p:sp>
      <p:sp>
        <p:nvSpPr>
          <p:cNvPr id="172" name="Google Shape;172;p29"/>
          <p:cNvSpPr/>
          <p:nvPr/>
        </p:nvSpPr>
        <p:spPr>
          <a:xfrm>
            <a:off x="5178600" y="3218500"/>
            <a:ext cx="1287600" cy="1287600"/>
          </a:xfrm>
          <a:prstGeom prst="ellipse">
            <a:avLst/>
          </a:prstGeom>
          <a:noFill/>
          <a:ln cap="flat" cmpd="sng" w="25400">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3" name="Google Shape;173;p29"/>
          <p:cNvSpPr txBox="1"/>
          <p:nvPr/>
        </p:nvSpPr>
        <p:spPr>
          <a:xfrm>
            <a:off x="5349911" y="3590496"/>
            <a:ext cx="945000" cy="5436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Clr>
                <a:schemeClr val="dk1"/>
              </a:buClr>
              <a:buSzPts val="1400"/>
              <a:buFont typeface="Avenir"/>
              <a:buNone/>
            </a:pPr>
            <a:r>
              <a:rPr lang="en" sz="1900">
                <a:solidFill>
                  <a:schemeClr val="dk1"/>
                </a:solidFill>
                <a:latin typeface="Avenir"/>
                <a:ea typeface="Avenir"/>
                <a:cs typeface="Avenir"/>
                <a:sym typeface="Avenir"/>
              </a:rPr>
              <a:t>C</a:t>
            </a:r>
            <a:r>
              <a:rPr b="0" i="0" lang="en" sz="1900" u="none" cap="none" strike="noStrike">
                <a:solidFill>
                  <a:schemeClr val="dk1"/>
                </a:solidFill>
                <a:latin typeface="Avenir"/>
                <a:ea typeface="Avenir"/>
                <a:cs typeface="Avenir"/>
                <a:sym typeface="Avenir"/>
              </a:rPr>
              <a:t>rime Rate</a:t>
            </a:r>
            <a:endParaRPr b="0" i="0" sz="1900" u="none" cap="none" strike="noStrike">
              <a:solidFill>
                <a:srgbClr val="000000"/>
              </a:solidFill>
              <a:latin typeface="Arial"/>
              <a:ea typeface="Arial"/>
              <a:cs typeface="Arial"/>
              <a:sym typeface="Arial"/>
            </a:endParaRPr>
          </a:p>
        </p:txBody>
      </p:sp>
      <p:cxnSp>
        <p:nvCxnSpPr>
          <p:cNvPr id="174" name="Google Shape;174;p29"/>
          <p:cNvCxnSpPr/>
          <p:nvPr/>
        </p:nvCxnSpPr>
        <p:spPr>
          <a:xfrm flipH="1">
            <a:off x="3445331" y="2708189"/>
            <a:ext cx="556200" cy="586500"/>
          </a:xfrm>
          <a:prstGeom prst="straightConnector1">
            <a:avLst/>
          </a:prstGeom>
          <a:noFill/>
          <a:ln cap="flat" cmpd="sng" w="25400">
            <a:solidFill>
              <a:schemeClr val="dk1"/>
            </a:solidFill>
            <a:prstDash val="solid"/>
            <a:miter lim="800000"/>
            <a:headEnd len="sm" w="sm" type="none"/>
            <a:tailEnd len="lg" w="lg" type="triangle"/>
          </a:ln>
        </p:spPr>
      </p:cxnSp>
      <p:sp>
        <p:nvSpPr>
          <p:cNvPr id="175" name="Google Shape;175;p29"/>
          <p:cNvSpPr/>
          <p:nvPr/>
        </p:nvSpPr>
        <p:spPr>
          <a:xfrm>
            <a:off x="3839325" y="1388025"/>
            <a:ext cx="1338900" cy="1338900"/>
          </a:xfrm>
          <a:prstGeom prst="ellipse">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p:txBody>
      </p:sp>
      <p:sp>
        <p:nvSpPr>
          <p:cNvPr id="176" name="Google Shape;176;p29"/>
          <p:cNvSpPr txBox="1"/>
          <p:nvPr/>
        </p:nvSpPr>
        <p:spPr>
          <a:xfrm>
            <a:off x="3792896" y="1630137"/>
            <a:ext cx="1461900" cy="777900"/>
          </a:xfrm>
          <a:prstGeom prst="rect">
            <a:avLst/>
          </a:prstGeom>
          <a:noFill/>
          <a:ln>
            <a:noFill/>
          </a:ln>
        </p:spPr>
        <p:txBody>
          <a:bodyPr anchorCtr="0" anchor="t" bIns="34275" lIns="68575" spcFirstLastPara="1" rIns="68575" wrap="square" tIns="34275">
            <a:noAutofit/>
          </a:bodyPr>
          <a:lstStyle/>
          <a:p>
            <a:pPr indent="0" lvl="0" marL="0" marR="0" rtl="0" algn="ctr">
              <a:lnSpc>
                <a:spcPct val="120000"/>
              </a:lnSpc>
              <a:spcBef>
                <a:spcPts val="0"/>
              </a:spcBef>
              <a:spcAft>
                <a:spcPts val="0"/>
              </a:spcAft>
              <a:buClr>
                <a:schemeClr val="dk1"/>
              </a:buClr>
              <a:buSzPts val="1400"/>
              <a:buFont typeface="Avenir"/>
              <a:buNone/>
            </a:pPr>
            <a:r>
              <a:rPr b="0" i="0" lang="en" sz="1900" u="none" cap="none" strike="noStrike">
                <a:solidFill>
                  <a:schemeClr val="dk1"/>
                </a:solidFill>
                <a:latin typeface="Avenir"/>
                <a:ea typeface="Avenir"/>
                <a:cs typeface="Avenir"/>
                <a:sym typeface="Avenir"/>
              </a:rPr>
              <a:t>Hot Weather</a:t>
            </a:r>
            <a:endParaRPr b="0" i="0" sz="1600" u="none" cap="none" strike="noStrike">
              <a:solidFill>
                <a:srgbClr val="000000"/>
              </a:solidFill>
              <a:latin typeface="Arial"/>
              <a:ea typeface="Arial"/>
              <a:cs typeface="Arial"/>
              <a:sym typeface="Arial"/>
            </a:endParaRPr>
          </a:p>
        </p:txBody>
      </p:sp>
      <p:cxnSp>
        <p:nvCxnSpPr>
          <p:cNvPr id="177" name="Google Shape;177;p29"/>
          <p:cNvCxnSpPr/>
          <p:nvPr/>
        </p:nvCxnSpPr>
        <p:spPr>
          <a:xfrm>
            <a:off x="5000369" y="2689654"/>
            <a:ext cx="486900" cy="586500"/>
          </a:xfrm>
          <a:prstGeom prst="straightConnector1">
            <a:avLst/>
          </a:prstGeom>
          <a:noFill/>
          <a:ln cap="flat" cmpd="sng" w="25400">
            <a:solidFill>
              <a:schemeClr val="dk1"/>
            </a:solidFill>
            <a:prstDash val="solid"/>
            <a:miter lim="800000"/>
            <a:headEnd len="sm" w="sm"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c297080c1_0_8"/>
          <p:cNvSpPr txBox="1"/>
          <p:nvPr>
            <p:ph type="title"/>
          </p:nvPr>
        </p:nvSpPr>
        <p:spPr>
          <a:xfrm>
            <a:off x="189461" y="132961"/>
            <a:ext cx="7886700" cy="5697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Clr>
                <a:srgbClr val="2F5496"/>
              </a:buClr>
              <a:buSzPts val="2100"/>
              <a:buFont typeface="Avenir"/>
              <a:buNone/>
            </a:pPr>
            <a:r>
              <a:rPr lang="en" sz="2300">
                <a:solidFill>
                  <a:srgbClr val="2F5496"/>
                </a:solidFill>
                <a:latin typeface="Avenir"/>
                <a:ea typeface="Avenir"/>
                <a:cs typeface="Avenir"/>
                <a:sym typeface="Avenir"/>
              </a:rPr>
              <a:t>Creating a toy dataset to illustrate this</a:t>
            </a:r>
            <a:endParaRPr sz="2300">
              <a:solidFill>
                <a:srgbClr val="2F5496"/>
              </a:solidFill>
              <a:latin typeface="Avenir"/>
              <a:ea typeface="Avenir"/>
              <a:cs typeface="Avenir"/>
              <a:sym typeface="Avenir"/>
            </a:endParaRPr>
          </a:p>
        </p:txBody>
      </p:sp>
      <p:cxnSp>
        <p:nvCxnSpPr>
          <p:cNvPr id="183" name="Google Shape;183;g27c297080c1_0_8"/>
          <p:cNvCxnSpPr>
            <a:stCxn id="184" idx="5"/>
            <a:endCxn id="185" idx="1"/>
          </p:cNvCxnSpPr>
          <p:nvPr/>
        </p:nvCxnSpPr>
        <p:spPr>
          <a:xfrm>
            <a:off x="3001835" y="2344062"/>
            <a:ext cx="741300" cy="1178100"/>
          </a:xfrm>
          <a:prstGeom prst="straightConnector1">
            <a:avLst/>
          </a:prstGeom>
          <a:noFill/>
          <a:ln cap="flat" cmpd="sng" w="25400">
            <a:solidFill>
              <a:schemeClr val="dk1"/>
            </a:solidFill>
            <a:prstDash val="solid"/>
            <a:miter lim="800000"/>
            <a:headEnd len="sm" w="sm" type="none"/>
            <a:tailEnd len="lg" w="lg" type="triangle"/>
          </a:ln>
        </p:spPr>
      </p:cxnSp>
      <p:sp>
        <p:nvSpPr>
          <p:cNvPr id="186" name="Google Shape;186;g27c297080c1_0_8"/>
          <p:cNvSpPr txBox="1"/>
          <p:nvPr/>
        </p:nvSpPr>
        <p:spPr>
          <a:xfrm>
            <a:off x="3511047" y="3819950"/>
            <a:ext cx="1395900" cy="543600"/>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 crimes committed</a:t>
            </a:r>
            <a:endParaRPr b="0" i="0" sz="1100" u="none" cap="none" strike="noStrike">
              <a:solidFill>
                <a:srgbClr val="000000"/>
              </a:solidFill>
              <a:latin typeface="Arial"/>
              <a:ea typeface="Arial"/>
              <a:cs typeface="Arial"/>
              <a:sym typeface="Arial"/>
            </a:endParaRPr>
          </a:p>
        </p:txBody>
      </p:sp>
      <p:sp>
        <p:nvSpPr>
          <p:cNvPr id="187" name="Google Shape;187;g27c297080c1_0_8"/>
          <p:cNvSpPr/>
          <p:nvPr/>
        </p:nvSpPr>
        <p:spPr>
          <a:xfrm>
            <a:off x="158260" y="1118762"/>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8" name="Google Shape;188;g27c297080c1_0_8"/>
          <p:cNvSpPr txBox="1"/>
          <p:nvPr/>
        </p:nvSpPr>
        <p:spPr>
          <a:xfrm>
            <a:off x="158247" y="1610150"/>
            <a:ext cx="13959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Median Income</a:t>
            </a:r>
            <a:endParaRPr b="0" i="0" sz="1100" u="none" cap="none" strike="noStrike">
              <a:solidFill>
                <a:srgbClr val="000000"/>
              </a:solidFill>
              <a:latin typeface="Arial"/>
              <a:ea typeface="Arial"/>
              <a:cs typeface="Arial"/>
              <a:sym typeface="Arial"/>
            </a:endParaRPr>
          </a:p>
        </p:txBody>
      </p:sp>
      <p:sp>
        <p:nvSpPr>
          <p:cNvPr id="189" name="Google Shape;189;g27c297080c1_0_8"/>
          <p:cNvSpPr txBox="1"/>
          <p:nvPr/>
        </p:nvSpPr>
        <p:spPr>
          <a:xfrm>
            <a:off x="1810347" y="1578725"/>
            <a:ext cx="13959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Day of Week</a:t>
            </a:r>
            <a:endParaRPr b="0" i="0" sz="1100" u="none" cap="none" strike="noStrike">
              <a:solidFill>
                <a:srgbClr val="000000"/>
              </a:solidFill>
              <a:latin typeface="Arial"/>
              <a:ea typeface="Arial"/>
              <a:cs typeface="Arial"/>
              <a:sym typeface="Arial"/>
            </a:endParaRPr>
          </a:p>
        </p:txBody>
      </p:sp>
      <p:sp>
        <p:nvSpPr>
          <p:cNvPr id="190" name="Google Shape;190;g27c297080c1_0_8"/>
          <p:cNvSpPr txBox="1"/>
          <p:nvPr/>
        </p:nvSpPr>
        <p:spPr>
          <a:xfrm>
            <a:off x="3434850" y="1569675"/>
            <a:ext cx="16227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Population Density</a:t>
            </a:r>
            <a:endParaRPr b="0" i="0" sz="1100" u="none" cap="none" strike="noStrike">
              <a:solidFill>
                <a:srgbClr val="000000"/>
              </a:solidFill>
              <a:latin typeface="Arial"/>
              <a:ea typeface="Arial"/>
              <a:cs typeface="Arial"/>
              <a:sym typeface="Arial"/>
            </a:endParaRPr>
          </a:p>
        </p:txBody>
      </p:sp>
      <p:sp>
        <p:nvSpPr>
          <p:cNvPr id="191" name="Google Shape;191;g27c297080c1_0_8"/>
          <p:cNvSpPr txBox="1"/>
          <p:nvPr/>
        </p:nvSpPr>
        <p:spPr>
          <a:xfrm>
            <a:off x="5187450" y="1493475"/>
            <a:ext cx="16227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Income Inequality</a:t>
            </a:r>
            <a:endParaRPr b="0" i="0" sz="1100" u="none" cap="none" strike="noStrike">
              <a:solidFill>
                <a:srgbClr val="000000"/>
              </a:solidFill>
              <a:latin typeface="Arial"/>
              <a:ea typeface="Arial"/>
              <a:cs typeface="Arial"/>
              <a:sym typeface="Arial"/>
            </a:endParaRPr>
          </a:p>
        </p:txBody>
      </p:sp>
      <p:sp>
        <p:nvSpPr>
          <p:cNvPr id="192" name="Google Shape;192;g27c297080c1_0_8"/>
          <p:cNvSpPr txBox="1"/>
          <p:nvPr/>
        </p:nvSpPr>
        <p:spPr>
          <a:xfrm>
            <a:off x="6733950" y="1585925"/>
            <a:ext cx="1943400" cy="5436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400"/>
              <a:buFont typeface="Arial"/>
              <a:buNone/>
            </a:pPr>
            <a:r>
              <a:rPr lang="en" sz="1800">
                <a:solidFill>
                  <a:schemeClr val="dk1"/>
                </a:solidFill>
              </a:rPr>
              <a:t>Temperature</a:t>
            </a:r>
            <a:endParaRPr b="0" i="0" sz="500" u="none" cap="none" strike="noStrike">
              <a:solidFill>
                <a:srgbClr val="000000"/>
              </a:solidFill>
              <a:latin typeface="Arial"/>
              <a:ea typeface="Arial"/>
              <a:cs typeface="Arial"/>
              <a:sym typeface="Arial"/>
            </a:endParaRPr>
          </a:p>
        </p:txBody>
      </p:sp>
      <p:sp>
        <p:nvSpPr>
          <p:cNvPr id="193" name="Google Shape;193;g27c297080c1_0_8"/>
          <p:cNvSpPr txBox="1"/>
          <p:nvPr/>
        </p:nvSpPr>
        <p:spPr>
          <a:xfrm>
            <a:off x="6734325" y="3701850"/>
            <a:ext cx="1943400" cy="543600"/>
          </a:xfrm>
          <a:prstGeom prst="rect">
            <a:avLst/>
          </a:prstGeom>
          <a:noFill/>
          <a:ln>
            <a:noFill/>
          </a:ln>
        </p:spPr>
        <p:txBody>
          <a:bodyPr anchorCtr="0" anchor="t" bIns="34275" lIns="68575" spcFirstLastPara="1" rIns="68575" wrap="square" tIns="34275">
            <a:normAutofit fontScale="92500" lnSpcReduction="20000"/>
          </a:bodyPr>
          <a:lstStyle/>
          <a:p>
            <a:pPr indent="0" lvl="0" marL="0" marR="0" rtl="0" algn="ctr">
              <a:lnSpc>
                <a:spcPct val="90000"/>
              </a:lnSpc>
              <a:spcBef>
                <a:spcPts val="0"/>
              </a:spcBef>
              <a:spcAft>
                <a:spcPts val="0"/>
              </a:spcAft>
              <a:buClr>
                <a:schemeClr val="dk1"/>
              </a:buClr>
              <a:buSzPct val="100000"/>
              <a:buFont typeface="Arial"/>
              <a:buNone/>
            </a:pPr>
            <a:r>
              <a:rPr lang="en" sz="2400">
                <a:solidFill>
                  <a:schemeClr val="dk1"/>
                </a:solidFill>
              </a:rPr>
              <a:t>Ice Cream Sales</a:t>
            </a:r>
            <a:endParaRPr b="0" i="0" sz="1100" u="none" cap="none" strike="noStrike">
              <a:solidFill>
                <a:srgbClr val="000000"/>
              </a:solidFill>
              <a:latin typeface="Arial"/>
              <a:ea typeface="Arial"/>
              <a:cs typeface="Arial"/>
              <a:sym typeface="Arial"/>
            </a:endParaRPr>
          </a:p>
        </p:txBody>
      </p:sp>
      <p:sp>
        <p:nvSpPr>
          <p:cNvPr id="185" name="Google Shape;185;g27c297080c1_0_8"/>
          <p:cNvSpPr/>
          <p:nvPr/>
        </p:nvSpPr>
        <p:spPr>
          <a:xfrm>
            <a:off x="3538685" y="3317612"/>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4" name="Google Shape;184;g27c297080c1_0_8"/>
          <p:cNvSpPr/>
          <p:nvPr/>
        </p:nvSpPr>
        <p:spPr>
          <a:xfrm>
            <a:off x="1810360" y="1152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4" name="Google Shape;194;g27c297080c1_0_8"/>
          <p:cNvSpPr/>
          <p:nvPr/>
        </p:nvSpPr>
        <p:spPr>
          <a:xfrm>
            <a:off x="3537010" y="1083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5" name="Google Shape;195;g27c297080c1_0_8"/>
          <p:cNvSpPr/>
          <p:nvPr/>
        </p:nvSpPr>
        <p:spPr>
          <a:xfrm>
            <a:off x="5289610" y="1083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6" name="Google Shape;196;g27c297080c1_0_8"/>
          <p:cNvSpPr/>
          <p:nvPr/>
        </p:nvSpPr>
        <p:spPr>
          <a:xfrm>
            <a:off x="7042210" y="1083587"/>
            <a:ext cx="1395900" cy="13959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7" name="Google Shape;197;g27c297080c1_0_8"/>
          <p:cNvSpPr/>
          <p:nvPr/>
        </p:nvSpPr>
        <p:spPr>
          <a:xfrm>
            <a:off x="6965999" y="3217174"/>
            <a:ext cx="1469700" cy="1469700"/>
          </a:xfrm>
          <a:prstGeom prst="ellipse">
            <a:avLst/>
          </a:prstGeom>
          <a:no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p:txBody>
      </p:sp>
      <p:cxnSp>
        <p:nvCxnSpPr>
          <p:cNvPr id="198" name="Google Shape;198;g27c297080c1_0_8"/>
          <p:cNvCxnSpPr>
            <a:stCxn id="195" idx="3"/>
            <a:endCxn id="185" idx="7"/>
          </p:cNvCxnSpPr>
          <p:nvPr/>
        </p:nvCxnSpPr>
        <p:spPr>
          <a:xfrm flipH="1">
            <a:off x="4730235" y="2275062"/>
            <a:ext cx="763800" cy="1247100"/>
          </a:xfrm>
          <a:prstGeom prst="straightConnector1">
            <a:avLst/>
          </a:prstGeom>
          <a:noFill/>
          <a:ln cap="flat" cmpd="sng" w="25400">
            <a:solidFill>
              <a:schemeClr val="dk1"/>
            </a:solidFill>
            <a:prstDash val="solid"/>
            <a:miter lim="800000"/>
            <a:headEnd len="sm" w="sm" type="none"/>
            <a:tailEnd len="lg" w="lg" type="triangle"/>
          </a:ln>
        </p:spPr>
      </p:cxnSp>
      <p:cxnSp>
        <p:nvCxnSpPr>
          <p:cNvPr id="199" name="Google Shape;199;g27c297080c1_0_8"/>
          <p:cNvCxnSpPr>
            <a:stCxn id="187" idx="5"/>
          </p:cNvCxnSpPr>
          <p:nvPr/>
        </p:nvCxnSpPr>
        <p:spPr>
          <a:xfrm>
            <a:off x="1349735" y="2310237"/>
            <a:ext cx="2239200" cy="1347600"/>
          </a:xfrm>
          <a:prstGeom prst="straightConnector1">
            <a:avLst/>
          </a:prstGeom>
          <a:noFill/>
          <a:ln cap="flat" cmpd="sng" w="25400">
            <a:solidFill>
              <a:schemeClr val="dk1"/>
            </a:solidFill>
            <a:prstDash val="solid"/>
            <a:miter lim="800000"/>
            <a:headEnd len="sm" w="sm" type="none"/>
            <a:tailEnd len="lg" w="lg" type="triangle"/>
          </a:ln>
        </p:spPr>
      </p:cxnSp>
      <p:cxnSp>
        <p:nvCxnSpPr>
          <p:cNvPr id="200" name="Google Shape;200;g27c297080c1_0_8"/>
          <p:cNvCxnSpPr>
            <a:stCxn id="194" idx="4"/>
            <a:endCxn id="185" idx="0"/>
          </p:cNvCxnSpPr>
          <p:nvPr/>
        </p:nvCxnSpPr>
        <p:spPr>
          <a:xfrm>
            <a:off x="4234960" y="2479487"/>
            <a:ext cx="1800" cy="838200"/>
          </a:xfrm>
          <a:prstGeom prst="straightConnector1">
            <a:avLst/>
          </a:prstGeom>
          <a:noFill/>
          <a:ln cap="flat" cmpd="sng" w="25400">
            <a:solidFill>
              <a:schemeClr val="dk1"/>
            </a:solidFill>
            <a:prstDash val="solid"/>
            <a:miter lim="800000"/>
            <a:headEnd len="sm" w="sm" type="none"/>
            <a:tailEnd len="lg" w="lg" type="triangle"/>
          </a:ln>
        </p:spPr>
      </p:cxnSp>
      <p:cxnSp>
        <p:nvCxnSpPr>
          <p:cNvPr id="201" name="Google Shape;201;g27c297080c1_0_8"/>
          <p:cNvCxnSpPr/>
          <p:nvPr/>
        </p:nvCxnSpPr>
        <p:spPr>
          <a:xfrm flipH="1">
            <a:off x="4874835" y="2275062"/>
            <a:ext cx="2371800" cy="1408500"/>
          </a:xfrm>
          <a:prstGeom prst="straightConnector1">
            <a:avLst/>
          </a:prstGeom>
          <a:noFill/>
          <a:ln cap="flat" cmpd="sng" w="25400">
            <a:solidFill>
              <a:schemeClr val="dk1"/>
            </a:solidFill>
            <a:prstDash val="solid"/>
            <a:miter lim="800000"/>
            <a:headEnd len="sm" w="sm" type="none"/>
            <a:tailEnd len="lg" w="lg" type="triangle"/>
          </a:ln>
        </p:spPr>
      </p:cxnSp>
      <p:cxnSp>
        <p:nvCxnSpPr>
          <p:cNvPr id="202" name="Google Shape;202;g27c297080c1_0_8"/>
          <p:cNvCxnSpPr>
            <a:stCxn id="196" idx="4"/>
            <a:endCxn id="197" idx="0"/>
          </p:cNvCxnSpPr>
          <p:nvPr/>
        </p:nvCxnSpPr>
        <p:spPr>
          <a:xfrm flipH="1">
            <a:off x="7700860" y="2479487"/>
            <a:ext cx="39300" cy="737700"/>
          </a:xfrm>
          <a:prstGeom prst="straightConnector1">
            <a:avLst/>
          </a:prstGeom>
          <a:noFill/>
          <a:ln cap="flat" cmpd="sng" w="25400">
            <a:solidFill>
              <a:schemeClr val="dk1"/>
            </a:solidFill>
            <a:prstDash val="solid"/>
            <a:miter lim="800000"/>
            <a:headEnd len="sm" w="sm"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