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392" r:id="rId2"/>
    <p:sldId id="256" r:id="rId3"/>
    <p:sldId id="291" r:id="rId4"/>
    <p:sldId id="355" r:id="rId5"/>
    <p:sldId id="386" r:id="rId6"/>
    <p:sldId id="381" r:id="rId7"/>
    <p:sldId id="382" r:id="rId8"/>
    <p:sldId id="387" r:id="rId9"/>
    <p:sldId id="383" r:id="rId10"/>
    <p:sldId id="384" r:id="rId11"/>
    <p:sldId id="385" r:id="rId12"/>
    <p:sldId id="300" r:id="rId13"/>
    <p:sldId id="388" r:id="rId14"/>
    <p:sldId id="389" r:id="rId15"/>
    <p:sldId id="258" r:id="rId16"/>
    <p:sldId id="261" r:id="rId17"/>
    <p:sldId id="436" r:id="rId18"/>
    <p:sldId id="263" r:id="rId19"/>
    <p:sldId id="304" r:id="rId20"/>
    <p:sldId id="305" r:id="rId21"/>
    <p:sldId id="417" r:id="rId22"/>
    <p:sldId id="419" r:id="rId23"/>
    <p:sldId id="426" r:id="rId24"/>
    <p:sldId id="428" r:id="rId25"/>
    <p:sldId id="425" r:id="rId26"/>
    <p:sldId id="266" r:id="rId27"/>
    <p:sldId id="281" r:id="rId28"/>
    <p:sldId id="287" r:id="rId29"/>
    <p:sldId id="286" r:id="rId30"/>
    <p:sldId id="289" r:id="rId31"/>
    <p:sldId id="420" r:id="rId32"/>
    <p:sldId id="429" r:id="rId33"/>
    <p:sldId id="430" r:id="rId34"/>
    <p:sldId id="268" r:id="rId35"/>
    <p:sldId id="421" r:id="rId36"/>
    <p:sldId id="431" r:id="rId37"/>
    <p:sldId id="432" r:id="rId38"/>
    <p:sldId id="270" r:id="rId39"/>
    <p:sldId id="272" r:id="rId40"/>
    <p:sldId id="423" r:id="rId41"/>
    <p:sldId id="437" r:id="rId42"/>
    <p:sldId id="424" r:id="rId43"/>
    <p:sldId id="317" r:id="rId44"/>
    <p:sldId id="274" r:id="rId45"/>
    <p:sldId id="319" r:id="rId46"/>
    <p:sldId id="320" r:id="rId47"/>
    <p:sldId id="356" r:id="rId48"/>
    <p:sldId id="357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413" r:id="rId57"/>
    <p:sldId id="309" r:id="rId58"/>
    <p:sldId id="311" r:id="rId59"/>
    <p:sldId id="312" r:id="rId60"/>
    <p:sldId id="313" r:id="rId61"/>
    <p:sldId id="365" r:id="rId62"/>
    <p:sldId id="310" r:id="rId63"/>
    <p:sldId id="314" r:id="rId64"/>
    <p:sldId id="366" r:id="rId65"/>
    <p:sldId id="435" r:id="rId66"/>
    <p:sldId id="433" r:id="rId67"/>
    <p:sldId id="379" r:id="rId68"/>
    <p:sldId id="409" r:id="rId69"/>
    <p:sldId id="3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5"/>
    <p:restoredTop sz="96591"/>
  </p:normalViewPr>
  <p:slideViewPr>
    <p:cSldViewPr snapToGrid="0" snapToObjects="1">
      <p:cViewPr varScale="1">
        <p:scale>
          <a:sx n="190" d="100"/>
          <a:sy n="190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996F-A21E-1449-A0FA-B9BC69F58FEF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70260-D3CE-0D43-B908-18C11A36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6b9f3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6b9f3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41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0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7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50d6178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50d6178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439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21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18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50d6178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750d6178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6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9f4e4c2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9f4e4c2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87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687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57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90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69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47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181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76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022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05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99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12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84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8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80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226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446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66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11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28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131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933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79264b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79264b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414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091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79264b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79264b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5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33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79264b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79264b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228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79264b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79264b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6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8718e70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8718e70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5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92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69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2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01FE-C6E7-F849-80E3-F91714E5C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64C6D-DEBC-D74C-A8C4-42383DA6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B900-D300-8043-B979-DD352656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8B63-98D3-5644-9C0B-C6B17CF6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381A-28A2-1F41-92CD-EBE7471A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F1BD-7D36-E84F-A789-A5C035FF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338D8-1ADA-D346-B702-A7421DDB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24B0-35D2-EA46-B87F-DDF20CFA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947B-3FF9-0748-8C34-E164DD93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17AA-A726-8045-AF8A-FE5846E8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74513-292C-2548-A9B2-26CC534BA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D538A-86E7-1041-A26C-497DF3B2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7391-3696-4546-9C16-464D8560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D1E8-ED3A-564A-AE7C-08A67740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3CD1-5ED4-EE44-ADE7-89322561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3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7E93-597A-134F-B004-826E44D0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93A7-AFB2-4040-BB23-9AB6AB1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BE47-2F6B-1B47-BE32-A25F66BA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5E61-C049-EF4E-BEF1-60D121B7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F8DA-195B-8E43-8878-44BF0551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6CAA-CB3B-5547-8141-362C418E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95029-1D31-EA4D-89B5-FC1A1E03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9238-4154-BD43-A8C7-B256AF38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7712-6001-F049-9202-9EF952C2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1BBA-9049-CF4C-AC37-D9251B4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6ED6-65B8-1249-A744-B2AF2819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267D-213C-A043-869B-B6D179F59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62591-7420-8F4C-AF62-46D50F636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B2F6-7B07-854D-9FD6-A2A6373D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6D7BD-A1FF-0E40-88BC-87B0294F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F2CD-C6A4-A140-B275-F507DA7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5C36-B667-9E4F-A91D-FB2DAFC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1F196-C0F9-6B43-AB94-A1643DD7C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A16C-91B3-B04D-BD86-AD9209DF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43FA-6C38-A044-A025-91B8218B8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F5DD-FB27-7F4C-A30B-468B8B830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A7B6A-BC70-8E48-A817-72B198B8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61005-FB8E-F14B-81BF-D0E132D8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27EF9-4B6B-9840-83E0-534F89E4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A2A9-C640-9643-892B-78FD03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4F4D9-D481-B947-90BE-D437963B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AFC2F-EE70-3C43-8374-24B7BDA5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68D11-30AB-BB47-A68E-19A422E5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60C82-D7E8-BB4B-87AC-36DE789B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9F90C-4B36-9449-ADB1-4D95EB1F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7DE8-906E-8346-BF76-08259AC7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FD0F-3642-C142-872F-7EA1365A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AE95-C899-FE48-B1B6-315F121D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B1B9-FA1A-EF42-931A-C8ED6A7AE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A5DD-CD1F-524B-A687-B7B7BF01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74F6-F82D-984F-83FB-E6E57BCE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BFB23-5217-3649-B40F-6C2C7A4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B35D-DEB3-4248-86B2-1A6A11D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50F18-688D-314B-977F-17D7D536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06A6-C476-194E-99E2-D7A650DC6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F59E-8772-8D4C-954D-535F32D1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1F9E-6B00-FD44-B2E3-2A1B320D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FA67-89E4-754E-AFFD-CD9EFE25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26610-B928-AD46-BC8C-20725C32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D41F-B061-7D4B-9F4D-A8F3A898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B41C-4BA3-7D4D-BC96-2C9074E35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7A0A-668F-7A41-8E2A-F714DA034AC4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514C-580E-C945-82A9-232EA10FE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813D-57C9-0446-81BE-9A45A1A48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32601"/>
            <a:ext cx="6055488" cy="210877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Introduction to causal inference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US" sz="2400" dirty="0" err="1">
                <a:latin typeface="Avenir Book" panose="02000503020000020003" pitchFamily="2" charset="0"/>
              </a:rPr>
              <a:t>PyData</a:t>
            </a:r>
            <a:r>
              <a:rPr lang="en-US" sz="2400" dirty="0">
                <a:latin typeface="Avenir Book" panose="02000503020000020003" pitchFamily="2" charset="0"/>
              </a:rPr>
              <a:t> NYC 2022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US" sz="2400" dirty="0">
                <a:latin typeface="Avenir Book" panose="02000503020000020003" pitchFamily="2" charset="0"/>
              </a:rPr>
              <a:t>Roni </a:t>
            </a:r>
            <a:r>
              <a:rPr lang="en-US" sz="2400" dirty="0" err="1">
                <a:latin typeface="Avenir Book" panose="02000503020000020003" pitchFamily="2" charset="0"/>
              </a:rPr>
              <a:t>Kobrosly</a:t>
            </a:r>
            <a:r>
              <a:rPr lang="en-US" sz="2400" dirty="0">
                <a:latin typeface="Avenir Book" panose="02000503020000020003" pitchFamily="2" charset="0"/>
              </a:rPr>
              <a:t>, PhD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5E908A-07C5-804A-9DFB-42A1D176EFC1}"/>
              </a:ext>
            </a:extLst>
          </p:cNvPr>
          <p:cNvSpPr/>
          <p:nvPr/>
        </p:nvSpPr>
        <p:spPr>
          <a:xfrm>
            <a:off x="4944597" y="1593581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4B38AB-BD15-6C46-90F2-7377E94FA9FC}"/>
              </a:ext>
            </a:extLst>
          </p:cNvPr>
          <p:cNvCxnSpPr>
            <a:cxnSpLocks/>
          </p:cNvCxnSpPr>
          <p:nvPr/>
        </p:nvCxnSpPr>
        <p:spPr>
          <a:xfrm>
            <a:off x="5716933" y="1899976"/>
            <a:ext cx="625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20D5D2AC-BE3F-EE49-AF43-E3CC577587F3}"/>
              </a:ext>
            </a:extLst>
          </p:cNvPr>
          <p:cNvSpPr txBox="1">
            <a:spLocks/>
          </p:cNvSpPr>
          <p:nvPr/>
        </p:nvSpPr>
        <p:spPr>
          <a:xfrm>
            <a:off x="4945487" y="1710211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8384B0-D7C2-7B40-B206-E30884C05907}"/>
              </a:ext>
            </a:extLst>
          </p:cNvPr>
          <p:cNvCxnSpPr>
            <a:cxnSpLocks/>
          </p:cNvCxnSpPr>
          <p:nvPr/>
        </p:nvCxnSpPr>
        <p:spPr>
          <a:xfrm>
            <a:off x="5520149" y="2246207"/>
            <a:ext cx="884936" cy="744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22CA65F-47FF-9E45-9639-82E53E0D5408}"/>
              </a:ext>
            </a:extLst>
          </p:cNvPr>
          <p:cNvSpPr/>
          <p:nvPr/>
        </p:nvSpPr>
        <p:spPr>
          <a:xfrm>
            <a:off x="6483056" y="1593581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8049D2AA-3584-F74F-92AD-9248ED7409D9}"/>
              </a:ext>
            </a:extLst>
          </p:cNvPr>
          <p:cNvSpPr txBox="1">
            <a:spLocks/>
          </p:cNvSpPr>
          <p:nvPr/>
        </p:nvSpPr>
        <p:spPr>
          <a:xfrm>
            <a:off x="6483946" y="1710211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0561100-23EC-E546-A182-17F5AB166D55}"/>
              </a:ext>
            </a:extLst>
          </p:cNvPr>
          <p:cNvSpPr/>
          <p:nvPr/>
        </p:nvSpPr>
        <p:spPr>
          <a:xfrm>
            <a:off x="6482166" y="2854762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4475E92F-1DA4-894C-93DC-E88D9DB0FF9E}"/>
              </a:ext>
            </a:extLst>
          </p:cNvPr>
          <p:cNvSpPr txBox="1">
            <a:spLocks/>
          </p:cNvSpPr>
          <p:nvPr/>
        </p:nvSpPr>
        <p:spPr>
          <a:xfrm>
            <a:off x="6483056" y="2971392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1D8B9A-B776-2445-B905-18D736E989EA}"/>
              </a:ext>
            </a:extLst>
          </p:cNvPr>
          <p:cNvSpPr/>
          <p:nvPr/>
        </p:nvSpPr>
        <p:spPr>
          <a:xfrm>
            <a:off x="7996006" y="2874287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F9189FE-3E02-D346-AB68-492E3BF02319}"/>
              </a:ext>
            </a:extLst>
          </p:cNvPr>
          <p:cNvSpPr txBox="1">
            <a:spLocks/>
          </p:cNvSpPr>
          <p:nvPr/>
        </p:nvSpPr>
        <p:spPr>
          <a:xfrm>
            <a:off x="8005861" y="2990917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BF79C9D-2441-8A47-8EDD-86AC2D46BD36}"/>
              </a:ext>
            </a:extLst>
          </p:cNvPr>
          <p:cNvSpPr/>
          <p:nvPr/>
        </p:nvSpPr>
        <p:spPr>
          <a:xfrm>
            <a:off x="9560301" y="2860880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5A98F33A-D34B-AB46-BF5B-A7D3D3D6815A}"/>
              </a:ext>
            </a:extLst>
          </p:cNvPr>
          <p:cNvSpPr txBox="1">
            <a:spLocks/>
          </p:cNvSpPr>
          <p:nvPr/>
        </p:nvSpPr>
        <p:spPr>
          <a:xfrm>
            <a:off x="9561191" y="2977510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D2B376-6319-6447-9494-2447DD879B57}"/>
              </a:ext>
            </a:extLst>
          </p:cNvPr>
          <p:cNvCxnSpPr>
            <a:cxnSpLocks/>
          </p:cNvCxnSpPr>
          <p:nvPr/>
        </p:nvCxnSpPr>
        <p:spPr>
          <a:xfrm>
            <a:off x="7229428" y="3164003"/>
            <a:ext cx="625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881D7F-9ACF-4840-9AFA-27E1525FB355}"/>
              </a:ext>
            </a:extLst>
          </p:cNvPr>
          <p:cNvCxnSpPr>
            <a:cxnSpLocks/>
          </p:cNvCxnSpPr>
          <p:nvPr/>
        </p:nvCxnSpPr>
        <p:spPr>
          <a:xfrm>
            <a:off x="8790225" y="3164003"/>
            <a:ext cx="625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9DB629A-89A0-1F4C-922F-63EAA02AB2D7}"/>
              </a:ext>
            </a:extLst>
          </p:cNvPr>
          <p:cNvSpPr/>
          <p:nvPr/>
        </p:nvSpPr>
        <p:spPr>
          <a:xfrm>
            <a:off x="6511983" y="4152865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CE8BC1C1-E802-374D-A513-248B35BF97C4}"/>
              </a:ext>
            </a:extLst>
          </p:cNvPr>
          <p:cNvSpPr txBox="1">
            <a:spLocks/>
          </p:cNvSpPr>
          <p:nvPr/>
        </p:nvSpPr>
        <p:spPr>
          <a:xfrm>
            <a:off x="6512873" y="4269495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A8002C0-9434-1A40-952E-4259C13284F0}"/>
              </a:ext>
            </a:extLst>
          </p:cNvPr>
          <p:cNvSpPr/>
          <p:nvPr/>
        </p:nvSpPr>
        <p:spPr>
          <a:xfrm>
            <a:off x="11122993" y="1595964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64B8449-73AA-8B49-A9DA-145207A2D2F1}"/>
              </a:ext>
            </a:extLst>
          </p:cNvPr>
          <p:cNvSpPr txBox="1">
            <a:spLocks/>
          </p:cNvSpPr>
          <p:nvPr/>
        </p:nvSpPr>
        <p:spPr>
          <a:xfrm>
            <a:off x="11123883" y="1712594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1B7246-7DA6-3246-813B-2C10B6EC44DD}"/>
              </a:ext>
            </a:extLst>
          </p:cNvPr>
          <p:cNvSpPr/>
          <p:nvPr/>
        </p:nvSpPr>
        <p:spPr>
          <a:xfrm>
            <a:off x="11122993" y="2874287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DE358416-9567-7C48-9371-0805473BDCD8}"/>
              </a:ext>
            </a:extLst>
          </p:cNvPr>
          <p:cNvSpPr txBox="1">
            <a:spLocks/>
          </p:cNvSpPr>
          <p:nvPr/>
        </p:nvSpPr>
        <p:spPr>
          <a:xfrm>
            <a:off x="11123883" y="2990917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5882AB-15CA-8046-B0E4-27CA0B5854F4}"/>
              </a:ext>
            </a:extLst>
          </p:cNvPr>
          <p:cNvCxnSpPr>
            <a:cxnSpLocks/>
          </p:cNvCxnSpPr>
          <p:nvPr/>
        </p:nvCxnSpPr>
        <p:spPr>
          <a:xfrm>
            <a:off x="10357983" y="3164003"/>
            <a:ext cx="625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DE44AA-ABD2-3A4C-8B87-DC31E5B55086}"/>
              </a:ext>
            </a:extLst>
          </p:cNvPr>
          <p:cNvCxnSpPr>
            <a:cxnSpLocks/>
          </p:cNvCxnSpPr>
          <p:nvPr/>
        </p:nvCxnSpPr>
        <p:spPr>
          <a:xfrm flipV="1">
            <a:off x="10124901" y="2145609"/>
            <a:ext cx="989840" cy="709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18382B0-F2C7-F047-8E00-FA122EDF0382}"/>
              </a:ext>
            </a:extLst>
          </p:cNvPr>
          <p:cNvSpPr/>
          <p:nvPr/>
        </p:nvSpPr>
        <p:spPr>
          <a:xfrm>
            <a:off x="9560301" y="243203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B8C0EFE5-A52E-7F41-801F-E36088E88AFD}"/>
              </a:ext>
            </a:extLst>
          </p:cNvPr>
          <p:cNvSpPr txBox="1">
            <a:spLocks/>
          </p:cNvSpPr>
          <p:nvPr/>
        </p:nvSpPr>
        <p:spPr>
          <a:xfrm>
            <a:off x="9561191" y="359833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989676-A177-CA4B-8E43-3F13F3D0DBD4}"/>
              </a:ext>
            </a:extLst>
          </p:cNvPr>
          <p:cNvCxnSpPr>
            <a:cxnSpLocks/>
          </p:cNvCxnSpPr>
          <p:nvPr/>
        </p:nvCxnSpPr>
        <p:spPr>
          <a:xfrm>
            <a:off x="10237167" y="873924"/>
            <a:ext cx="884936" cy="744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7DA3E4-9AD8-F18B-F5F4-5B995EA15DA2}"/>
              </a:ext>
            </a:extLst>
          </p:cNvPr>
          <p:cNvCxnSpPr>
            <a:cxnSpLocks/>
          </p:cNvCxnSpPr>
          <p:nvPr/>
        </p:nvCxnSpPr>
        <p:spPr>
          <a:xfrm flipV="1">
            <a:off x="7057419" y="3452532"/>
            <a:ext cx="989840" cy="709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8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39220" y="4519543"/>
            <a:ext cx="1887389" cy="9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 alternative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9FD6C9-81D5-EF47-B2E1-7BF856A2A745}"/>
              </a:ext>
            </a:extLst>
          </p:cNvPr>
          <p:cNvSpPr txBox="1">
            <a:spLocks/>
          </p:cNvSpPr>
          <p:nvPr/>
        </p:nvSpPr>
        <p:spPr>
          <a:xfrm>
            <a:off x="4186674" y="4327572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Never takes vitamin D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5C02F59-E520-B046-BC73-E0028C8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53097" y="4303643"/>
            <a:ext cx="1737967" cy="17379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168F30-E78A-6448-8FAD-558F8E0A515F}"/>
              </a:ext>
            </a:extLst>
          </p:cNvPr>
          <p:cNvCxnSpPr>
            <a:cxnSpLocks/>
          </p:cNvCxnSpPr>
          <p:nvPr/>
        </p:nvCxnSpPr>
        <p:spPr>
          <a:xfrm>
            <a:off x="3260035" y="49963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AAA8AF-2806-7E44-8FC2-AEADFCC5E476}"/>
              </a:ext>
            </a:extLst>
          </p:cNvPr>
          <p:cNvCxnSpPr>
            <a:cxnSpLocks/>
          </p:cNvCxnSpPr>
          <p:nvPr/>
        </p:nvCxnSpPr>
        <p:spPr>
          <a:xfrm>
            <a:off x="6008786" y="502710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CB3C04C5-4EAD-1C4F-8EB2-3A78313C91BF}"/>
              </a:ext>
            </a:extLst>
          </p:cNvPr>
          <p:cNvSpPr txBox="1">
            <a:spLocks/>
          </p:cNvSpPr>
          <p:nvPr/>
        </p:nvSpPr>
        <p:spPr>
          <a:xfrm>
            <a:off x="7062972" y="4664681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</p:spTree>
    <p:extLst>
      <p:ext uri="{BB962C8B-B14F-4D97-AF65-F5344CB8AC3E}">
        <p14:creationId xmlns:p14="http://schemas.microsoft.com/office/powerpoint/2010/main" val="111393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39220" y="4519543"/>
            <a:ext cx="1887389" cy="9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 alternative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9FD6C9-81D5-EF47-B2E1-7BF856A2A745}"/>
              </a:ext>
            </a:extLst>
          </p:cNvPr>
          <p:cNvSpPr txBox="1">
            <a:spLocks/>
          </p:cNvSpPr>
          <p:nvPr/>
        </p:nvSpPr>
        <p:spPr>
          <a:xfrm>
            <a:off x="4186674" y="4327572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Never takes vitamin D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5C02F59-E520-B046-BC73-E0028C8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53097" y="4303643"/>
            <a:ext cx="1737967" cy="17379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168F30-E78A-6448-8FAD-558F8E0A515F}"/>
              </a:ext>
            </a:extLst>
          </p:cNvPr>
          <p:cNvCxnSpPr>
            <a:cxnSpLocks/>
          </p:cNvCxnSpPr>
          <p:nvPr/>
        </p:nvCxnSpPr>
        <p:spPr>
          <a:xfrm>
            <a:off x="3260035" y="49963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AAA8AF-2806-7E44-8FC2-AEADFCC5E476}"/>
              </a:ext>
            </a:extLst>
          </p:cNvPr>
          <p:cNvCxnSpPr>
            <a:cxnSpLocks/>
          </p:cNvCxnSpPr>
          <p:nvPr/>
        </p:nvCxnSpPr>
        <p:spPr>
          <a:xfrm>
            <a:off x="6008786" y="502710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970B249-D07A-DF4C-B5C0-6E91D534F51E}"/>
              </a:ext>
            </a:extLst>
          </p:cNvPr>
          <p:cNvSpPr txBox="1">
            <a:spLocks/>
          </p:cNvSpPr>
          <p:nvPr/>
        </p:nvSpPr>
        <p:spPr>
          <a:xfrm>
            <a:off x="10028197" y="4476776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FFBE8-6886-9A44-9CBA-6F76C2B75C49}"/>
              </a:ext>
            </a:extLst>
          </p:cNvPr>
          <p:cNvCxnSpPr>
            <a:cxnSpLocks/>
          </p:cNvCxnSpPr>
          <p:nvPr/>
        </p:nvCxnSpPr>
        <p:spPr>
          <a:xfrm>
            <a:off x="8996238" y="502710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CB3C04C5-4EAD-1C4F-8EB2-3A78313C91BF}"/>
              </a:ext>
            </a:extLst>
          </p:cNvPr>
          <p:cNvSpPr txBox="1">
            <a:spLocks/>
          </p:cNvSpPr>
          <p:nvPr/>
        </p:nvSpPr>
        <p:spPr>
          <a:xfrm>
            <a:off x="7062972" y="4664681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</p:spTree>
    <p:extLst>
      <p:ext uri="{BB962C8B-B14F-4D97-AF65-F5344CB8AC3E}">
        <p14:creationId xmlns:p14="http://schemas.microsoft.com/office/powerpoint/2010/main" val="16548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948" y="209869"/>
            <a:ext cx="11304104" cy="741431"/>
          </a:xfrm>
        </p:spPr>
        <p:txBody>
          <a:bodyPr anchor="t">
            <a:noAutofit/>
          </a:bodyPr>
          <a:lstStyle/>
          <a:p>
            <a:pPr algn="l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Experiments (AKA A/B Tests, AKA Randomized Controlled Trials)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193737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reatment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1" y="1621932"/>
            <a:ext cx="597073" cy="597073"/>
          </a:xfrm>
          <a:prstGeom prst="rect">
            <a:avLst/>
          </a:prstGeom>
        </p:spPr>
      </p:pic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155516" y="4953270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ontrol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9C0879C-A8DF-E849-8AD9-E24ED899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79" y="1726592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9582BA9-3D5D-4E42-8B1A-D86AA655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8" y="2370456"/>
            <a:ext cx="597073" cy="597073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24F6476-7D09-FC41-AA47-9DFE5363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18" y="2467836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9D73EBFB-D855-A547-9EC4-B0197774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90" y="1533950"/>
            <a:ext cx="597073" cy="597073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9252009-2830-6D4B-854C-5B08A08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2635293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781CDF4D-01C9-0C4C-B904-333DDD3E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31" y="4482527"/>
            <a:ext cx="597073" cy="597073"/>
          </a:xfrm>
          <a:prstGeom prst="rect">
            <a:avLst/>
          </a:prstGeom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5D9EB92-AAD4-814B-9597-0968CDFF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51" y="4566179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715DF3B2-8C63-004F-AEDA-C66A9912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04" y="5409612"/>
            <a:ext cx="597073" cy="59707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8CA1881E-EDDA-3A44-AA7C-82E42984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8" y="546198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F37CCB0D-6019-5A40-ADD4-D1D462D2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6" y="4410307"/>
            <a:ext cx="597073" cy="597073"/>
          </a:xfrm>
          <a:prstGeom prst="rect">
            <a:avLst/>
          </a:prstGeom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D1E2173-2D89-204E-9CE2-24521DD1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12" y="527884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4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948" y="209869"/>
            <a:ext cx="11304104" cy="741431"/>
          </a:xfrm>
        </p:spPr>
        <p:txBody>
          <a:bodyPr anchor="t">
            <a:noAutofit/>
          </a:bodyPr>
          <a:lstStyle/>
          <a:p>
            <a:pPr algn="l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Experiments (AKA A/B Tests, AKA Randomized Controlled Trials)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193737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reatment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1" y="1621932"/>
            <a:ext cx="597073" cy="597073"/>
          </a:xfrm>
          <a:prstGeom prst="rect">
            <a:avLst/>
          </a:prstGeom>
        </p:spPr>
      </p:pic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155516" y="4953270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ontrol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9C0879C-A8DF-E849-8AD9-E24ED899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79" y="1726592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9582BA9-3D5D-4E42-8B1A-D86AA655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8" y="2370456"/>
            <a:ext cx="597073" cy="597073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24F6476-7D09-FC41-AA47-9DFE5363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18" y="2467836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9D73EBFB-D855-A547-9EC4-B0197774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90" y="1533950"/>
            <a:ext cx="597073" cy="597073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9252009-2830-6D4B-854C-5B08A08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2635293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781CDF4D-01C9-0C4C-B904-333DDD3E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31" y="4482527"/>
            <a:ext cx="597073" cy="597073"/>
          </a:xfrm>
          <a:prstGeom prst="rect">
            <a:avLst/>
          </a:prstGeom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5D9EB92-AAD4-814B-9597-0968CDFF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51" y="4566179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715DF3B2-8C63-004F-AEDA-C66A9912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04" y="5409612"/>
            <a:ext cx="597073" cy="59707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8CA1881E-EDDA-3A44-AA7C-82E42984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8" y="546198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F37CCB0D-6019-5A40-ADD4-D1D462D2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6" y="4410307"/>
            <a:ext cx="597073" cy="597073"/>
          </a:xfrm>
          <a:prstGeom prst="rect">
            <a:avLst/>
          </a:prstGeom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D1E2173-2D89-204E-9CE2-24521DD1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12" y="527884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325ED67-1D17-D14F-87E4-77853F54D353}"/>
              </a:ext>
            </a:extLst>
          </p:cNvPr>
          <p:cNvSpPr txBox="1">
            <a:spLocks/>
          </p:cNvSpPr>
          <p:nvPr/>
        </p:nvSpPr>
        <p:spPr>
          <a:xfrm>
            <a:off x="5053436" y="1968751"/>
            <a:ext cx="1821209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given blank vitamin D pills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1507D-55EB-0549-A2CA-1F74AF2352E7}"/>
              </a:ext>
            </a:extLst>
          </p:cNvPr>
          <p:cNvCxnSpPr>
            <a:cxnSpLocks/>
          </p:cNvCxnSpPr>
          <p:nvPr/>
        </p:nvCxnSpPr>
        <p:spPr>
          <a:xfrm>
            <a:off x="3992013" y="23704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C889E3B8-89FA-D847-9099-6597E7389DEF}"/>
              </a:ext>
            </a:extLst>
          </p:cNvPr>
          <p:cNvSpPr txBox="1">
            <a:spLocks/>
          </p:cNvSpPr>
          <p:nvPr/>
        </p:nvSpPr>
        <p:spPr>
          <a:xfrm>
            <a:off x="5053435" y="5033393"/>
            <a:ext cx="1821209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given blank sugar pills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1BBD87-814A-7948-9F44-1A980908498C}"/>
              </a:ext>
            </a:extLst>
          </p:cNvPr>
          <p:cNvCxnSpPr>
            <a:cxnSpLocks/>
          </p:cNvCxnSpPr>
          <p:nvPr/>
        </p:nvCxnSpPr>
        <p:spPr>
          <a:xfrm>
            <a:off x="3992013" y="527884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5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948" y="209869"/>
            <a:ext cx="11304104" cy="741431"/>
          </a:xfrm>
        </p:spPr>
        <p:txBody>
          <a:bodyPr anchor="t">
            <a:noAutofit/>
          </a:bodyPr>
          <a:lstStyle/>
          <a:p>
            <a:pPr algn="l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Experiments (AKA A/B Tests, AKA Randomized Controlled Trials)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193737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reatment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1" y="1621932"/>
            <a:ext cx="597073" cy="597073"/>
          </a:xfrm>
          <a:prstGeom prst="rect">
            <a:avLst/>
          </a:prstGeom>
        </p:spPr>
      </p:pic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155516" y="4953270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ontrol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9C0879C-A8DF-E849-8AD9-E24ED899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79" y="1726592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9582BA9-3D5D-4E42-8B1A-D86AA655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8" y="2370456"/>
            <a:ext cx="597073" cy="597073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24F6476-7D09-FC41-AA47-9DFE5363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18" y="2467836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9D73EBFB-D855-A547-9EC4-B0197774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90" y="1533950"/>
            <a:ext cx="597073" cy="597073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9252009-2830-6D4B-854C-5B08A08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2635293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781CDF4D-01C9-0C4C-B904-333DDD3E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31" y="4482527"/>
            <a:ext cx="597073" cy="597073"/>
          </a:xfrm>
          <a:prstGeom prst="rect">
            <a:avLst/>
          </a:prstGeom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5D9EB92-AAD4-814B-9597-0968CDFF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51" y="4566179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715DF3B2-8C63-004F-AEDA-C66A9912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04" y="5409612"/>
            <a:ext cx="597073" cy="59707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8CA1881E-EDDA-3A44-AA7C-82E42984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8" y="546198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F37CCB0D-6019-5A40-ADD4-D1D462D2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6" y="4410307"/>
            <a:ext cx="597073" cy="597073"/>
          </a:xfrm>
          <a:prstGeom prst="rect">
            <a:avLst/>
          </a:prstGeom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D1E2173-2D89-204E-9CE2-24521DD1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12" y="527884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325ED67-1D17-D14F-87E4-77853F54D353}"/>
              </a:ext>
            </a:extLst>
          </p:cNvPr>
          <p:cNvSpPr txBox="1">
            <a:spLocks/>
          </p:cNvSpPr>
          <p:nvPr/>
        </p:nvSpPr>
        <p:spPr>
          <a:xfrm>
            <a:off x="5053436" y="1968751"/>
            <a:ext cx="1821209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given blank vitamin D pills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1507D-55EB-0549-A2CA-1F74AF2352E7}"/>
              </a:ext>
            </a:extLst>
          </p:cNvPr>
          <p:cNvCxnSpPr>
            <a:cxnSpLocks/>
          </p:cNvCxnSpPr>
          <p:nvPr/>
        </p:nvCxnSpPr>
        <p:spPr>
          <a:xfrm>
            <a:off x="3992013" y="23704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C889E3B8-89FA-D847-9099-6597E7389DEF}"/>
              </a:ext>
            </a:extLst>
          </p:cNvPr>
          <p:cNvSpPr txBox="1">
            <a:spLocks/>
          </p:cNvSpPr>
          <p:nvPr/>
        </p:nvSpPr>
        <p:spPr>
          <a:xfrm>
            <a:off x="5053435" y="5033393"/>
            <a:ext cx="1821209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given blank sugar pills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1BBD87-814A-7948-9F44-1A980908498C}"/>
              </a:ext>
            </a:extLst>
          </p:cNvPr>
          <p:cNvCxnSpPr>
            <a:cxnSpLocks/>
          </p:cNvCxnSpPr>
          <p:nvPr/>
        </p:nvCxnSpPr>
        <p:spPr>
          <a:xfrm>
            <a:off x="3992013" y="527884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6C2A700-AD1E-8249-AF3B-BC71BBB71038}"/>
              </a:ext>
            </a:extLst>
          </p:cNvPr>
          <p:cNvSpPr txBox="1">
            <a:spLocks/>
          </p:cNvSpPr>
          <p:nvPr/>
        </p:nvSpPr>
        <p:spPr>
          <a:xfrm>
            <a:off x="8185358" y="1721009"/>
            <a:ext cx="2426101" cy="1360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See how many people get severe covid symptoms over next 2 months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9EEE88-6FDB-4044-A31A-9486E36AF312}"/>
              </a:ext>
            </a:extLst>
          </p:cNvPr>
          <p:cNvCxnSpPr>
            <a:cxnSpLocks/>
          </p:cNvCxnSpPr>
          <p:nvPr/>
        </p:nvCxnSpPr>
        <p:spPr>
          <a:xfrm>
            <a:off x="7047954" y="23704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E5752-7B99-A245-94A3-7797FEA18FD0}"/>
              </a:ext>
            </a:extLst>
          </p:cNvPr>
          <p:cNvCxnSpPr>
            <a:cxnSpLocks/>
          </p:cNvCxnSpPr>
          <p:nvPr/>
        </p:nvCxnSpPr>
        <p:spPr>
          <a:xfrm>
            <a:off x="7047954" y="527884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A44D759-5240-3A4B-9879-435A66838521}"/>
              </a:ext>
            </a:extLst>
          </p:cNvPr>
          <p:cNvSpPr txBox="1">
            <a:spLocks/>
          </p:cNvSpPr>
          <p:nvPr/>
        </p:nvSpPr>
        <p:spPr>
          <a:xfrm>
            <a:off x="8185358" y="4652569"/>
            <a:ext cx="2426101" cy="1360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See how many people get severe covid symptoms over next 2 months</a:t>
            </a:r>
          </a:p>
        </p:txBody>
      </p:sp>
    </p:spTree>
    <p:extLst>
      <p:ext uri="{BB962C8B-B14F-4D97-AF65-F5344CB8AC3E}">
        <p14:creationId xmlns:p14="http://schemas.microsoft.com/office/powerpoint/2010/main" val="240886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Experiments won’t always save us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B64D1-922C-8F46-BA0C-D8AE121054FC}"/>
              </a:ext>
            </a:extLst>
          </p:cNvPr>
          <p:cNvSpPr txBox="1">
            <a:spLocks/>
          </p:cNvSpPr>
          <p:nvPr/>
        </p:nvSpPr>
        <p:spPr>
          <a:xfrm>
            <a:off x="483704" y="1780553"/>
            <a:ext cx="11224591" cy="4630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Avenir Book" panose="02000503020000020003" pitchFamily="2" charset="0"/>
              </a:rPr>
              <a:t>NOT ETHICAL</a:t>
            </a:r>
            <a:r>
              <a:rPr lang="en-US" sz="2800" dirty="0">
                <a:latin typeface="Avenir Book" panose="02000503020000020003" pitchFamily="2" charset="0"/>
              </a:rPr>
              <a:t>: randomly assign some people to be exposed to lead paint while others are not, then see which group is more likely to develop neurological disorders.</a:t>
            </a:r>
            <a:br>
              <a:rPr lang="en-US" sz="2800" dirty="0">
                <a:latin typeface="Avenir Book" panose="02000503020000020003" pitchFamily="2" charset="0"/>
              </a:rPr>
            </a:br>
            <a:br>
              <a:rPr lang="en-US" sz="2800" dirty="0">
                <a:latin typeface="Avenir Book" panose="02000503020000020003" pitchFamily="2" charset="0"/>
              </a:rPr>
            </a:br>
            <a:r>
              <a:rPr lang="en-US" sz="2800" dirty="0">
                <a:solidFill>
                  <a:srgbClr val="C00000"/>
                </a:solidFill>
                <a:latin typeface="Avenir Book" panose="02000503020000020003" pitchFamily="2" charset="0"/>
              </a:rPr>
              <a:t>NOT FEASIBLE</a:t>
            </a:r>
            <a:r>
              <a:rPr lang="en-US" sz="2800" dirty="0">
                <a:latin typeface="Avenir Book" panose="02000503020000020003" pitchFamily="2" charset="0"/>
              </a:rPr>
              <a:t>: modify household incomes in neighborhoods, to see if reducing a neighborhood’s income inequality reduces the local crime rate.</a:t>
            </a:r>
          </a:p>
          <a:p>
            <a:pPr algn="l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algn="l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3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20" y="178379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 simple hierarchy…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AA091F-892A-C843-BFE0-A71FD478DF1E}"/>
              </a:ext>
            </a:extLst>
          </p:cNvPr>
          <p:cNvSpPr txBox="1">
            <a:spLocks/>
          </p:cNvSpPr>
          <p:nvPr/>
        </p:nvSpPr>
        <p:spPr>
          <a:xfrm>
            <a:off x="426083" y="3242021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statistical associations / correlations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146897-3C6E-6E43-89B1-3A65D6A4AF68}"/>
              </a:ext>
            </a:extLst>
          </p:cNvPr>
          <p:cNvSpPr txBox="1">
            <a:spLocks/>
          </p:cNvSpPr>
          <p:nvPr/>
        </p:nvSpPr>
        <p:spPr>
          <a:xfrm>
            <a:off x="4124270" y="3626542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causal inference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B5AEB4-BF04-A744-ABC7-0D5DA3C5EB33}"/>
              </a:ext>
            </a:extLst>
          </p:cNvPr>
          <p:cNvSpPr txBox="1">
            <a:spLocks/>
          </p:cNvSpPr>
          <p:nvPr/>
        </p:nvSpPr>
        <p:spPr>
          <a:xfrm>
            <a:off x="7822457" y="3431982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randomized experiments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4BF624-D0C4-864C-B135-8BE398B63DDE}"/>
              </a:ext>
            </a:extLst>
          </p:cNvPr>
          <p:cNvSpPr txBox="1">
            <a:spLocks/>
          </p:cNvSpPr>
          <p:nvPr/>
        </p:nvSpPr>
        <p:spPr>
          <a:xfrm>
            <a:off x="149087" y="1089656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Weaker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claims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F379A6-F0BB-1F46-866D-1918AE50F72C}"/>
              </a:ext>
            </a:extLst>
          </p:cNvPr>
          <p:cNvSpPr txBox="1">
            <a:spLocks/>
          </p:cNvSpPr>
          <p:nvPr/>
        </p:nvSpPr>
        <p:spPr>
          <a:xfrm>
            <a:off x="8713306" y="5897342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Less easy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828FB39-EF81-694D-9068-2FE1EB1B7E17}"/>
              </a:ext>
            </a:extLst>
          </p:cNvPr>
          <p:cNvSpPr txBox="1">
            <a:spLocks/>
          </p:cNvSpPr>
          <p:nvPr/>
        </p:nvSpPr>
        <p:spPr>
          <a:xfrm>
            <a:off x="8580783" y="966933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Stronger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claims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37ED82-368A-8147-87B6-34BC24530E8F}"/>
              </a:ext>
            </a:extLst>
          </p:cNvPr>
          <p:cNvSpPr txBox="1">
            <a:spLocks/>
          </p:cNvSpPr>
          <p:nvPr/>
        </p:nvSpPr>
        <p:spPr>
          <a:xfrm>
            <a:off x="-1" y="6057553"/>
            <a:ext cx="3611217" cy="717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Easier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36EFDC1F-5E79-FF46-ACFA-72658D536BC1}"/>
              </a:ext>
            </a:extLst>
          </p:cNvPr>
          <p:cNvSpPr/>
          <p:nvPr/>
        </p:nvSpPr>
        <p:spPr>
          <a:xfrm rot="5400000">
            <a:off x="5661990" y="62468"/>
            <a:ext cx="868019" cy="10339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B81E258-CD1B-164A-ADBD-F396EDA6502C}"/>
              </a:ext>
            </a:extLst>
          </p:cNvPr>
          <p:cNvSpPr/>
          <p:nvPr/>
        </p:nvSpPr>
        <p:spPr>
          <a:xfrm rot="16200000">
            <a:off x="5575851" y="-2640489"/>
            <a:ext cx="868019" cy="10339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CDF702-EF6E-0940-83E5-6AF08C5A4450}"/>
              </a:ext>
            </a:extLst>
          </p:cNvPr>
          <p:cNvSpPr/>
          <p:nvPr/>
        </p:nvSpPr>
        <p:spPr>
          <a:xfrm>
            <a:off x="758326" y="3222829"/>
            <a:ext cx="3001978" cy="140025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010ADC-CC28-8341-A443-4FB8631E07DB}"/>
              </a:ext>
            </a:extLst>
          </p:cNvPr>
          <p:cNvSpPr/>
          <p:nvPr/>
        </p:nvSpPr>
        <p:spPr>
          <a:xfrm>
            <a:off x="4154555" y="3616022"/>
            <a:ext cx="3488635" cy="51859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E1DF8C-FF1C-1E48-A91C-D547E258CD4D}"/>
              </a:ext>
            </a:extLst>
          </p:cNvPr>
          <p:cNvSpPr/>
          <p:nvPr/>
        </p:nvSpPr>
        <p:spPr>
          <a:xfrm>
            <a:off x="8332499" y="3415299"/>
            <a:ext cx="2600846" cy="96490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81" y="219006"/>
            <a:ext cx="11643358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 Inference vs Typical ML Project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B64D1-922C-8F46-BA0C-D8AE121054FC}"/>
              </a:ext>
            </a:extLst>
          </p:cNvPr>
          <p:cNvSpPr txBox="1">
            <a:spLocks/>
          </p:cNvSpPr>
          <p:nvPr/>
        </p:nvSpPr>
        <p:spPr>
          <a:xfrm>
            <a:off x="253781" y="1261873"/>
            <a:ext cx="11391372" cy="5242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u="sng" dirty="0">
                <a:latin typeface="Avenir Book" panose="02000503020000020003" pitchFamily="2" charset="0"/>
              </a:rPr>
              <a:t>Causal Inference</a:t>
            </a:r>
            <a:r>
              <a:rPr lang="en-US" sz="2000" dirty="0">
                <a:latin typeface="Avenir Book" panose="02000503020000020003" pitchFamily="2" charset="0"/>
              </a:rPr>
              <a:t>: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How does improving neighborhood income inequality reduce neighborhood crime rate?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How does increasing or decreasing the price of a product impact demand?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What would be the impact on the number of people with diabetes if we enacted a policy to reduce the average amount of sugar consumed per day by X grams.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Avenir Book" panose="02000503020000020003" pitchFamily="2" charset="0"/>
            </a:endParaRPr>
          </a:p>
          <a:p>
            <a:pPr algn="l">
              <a:lnSpc>
                <a:spcPct val="120000"/>
              </a:lnSpc>
            </a:pPr>
            <a:endParaRPr lang="en-US" sz="2000" dirty="0">
              <a:latin typeface="Avenir Book" panose="02000503020000020003" pitchFamily="2" charset="0"/>
            </a:endParaRPr>
          </a:p>
          <a:p>
            <a:pPr algn="l">
              <a:lnSpc>
                <a:spcPct val="120000"/>
              </a:lnSpc>
            </a:pPr>
            <a:r>
              <a:rPr lang="en-US" sz="2000" u="sng" dirty="0">
                <a:latin typeface="Avenir Book" panose="02000503020000020003" pitchFamily="2" charset="0"/>
              </a:rPr>
              <a:t>Typical ML</a:t>
            </a:r>
            <a:r>
              <a:rPr lang="en-US" sz="2000" dirty="0">
                <a:latin typeface="Avenir Book" panose="02000503020000020003" pitchFamily="2" charset="0"/>
              </a:rPr>
              <a:t>: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Can I cluster neighborhoods by their characteristics and tell a story about these different segments and how it relates to crime rates?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Can I predict whether someone will convert from a lead to a customer?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How well can I predict whether a patient will be diagnosed with diabetes later in life?</a:t>
            </a:r>
            <a:br>
              <a:rPr lang="en-US" sz="2000" dirty="0">
                <a:latin typeface="Avenir Book" panose="02000503020000020003" pitchFamily="2" charset="0"/>
              </a:rPr>
            </a:br>
            <a:endParaRPr lang="en-US" sz="2000" dirty="0">
              <a:latin typeface="Avenir Book" panose="02000503020000020003" pitchFamily="2" charset="0"/>
            </a:endParaRPr>
          </a:p>
          <a:p>
            <a:pPr algn="l">
              <a:lnSpc>
                <a:spcPct val="120000"/>
              </a:lnSpc>
            </a:pPr>
            <a:endParaRPr lang="en-US" sz="20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2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69333" y="186967"/>
            <a:ext cx="1165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causal graph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4E8573-9DCA-7546-AC3D-D1B979D2267A}"/>
              </a:ext>
            </a:extLst>
          </p:cNvPr>
          <p:cNvSpPr/>
          <p:nvPr/>
        </p:nvSpPr>
        <p:spPr>
          <a:xfrm>
            <a:off x="2401956" y="1771099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9AC30-4309-AE4B-AA91-626233B71FCB}"/>
              </a:ext>
            </a:extLst>
          </p:cNvPr>
          <p:cNvCxnSpPr>
            <a:cxnSpLocks/>
          </p:cNvCxnSpPr>
          <p:nvPr/>
        </p:nvCxnSpPr>
        <p:spPr>
          <a:xfrm>
            <a:off x="3458815" y="2305881"/>
            <a:ext cx="5287618" cy="13616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46FFA59-A084-FD45-9EAE-98B257BA5D63}"/>
              </a:ext>
            </a:extLst>
          </p:cNvPr>
          <p:cNvSpPr txBox="1">
            <a:spLocks/>
          </p:cNvSpPr>
          <p:nvPr/>
        </p:nvSpPr>
        <p:spPr>
          <a:xfrm>
            <a:off x="2407373" y="1995306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41AC21-DAAF-554B-B766-00D0041D68C1}"/>
              </a:ext>
            </a:extLst>
          </p:cNvPr>
          <p:cNvSpPr/>
          <p:nvPr/>
        </p:nvSpPr>
        <p:spPr>
          <a:xfrm>
            <a:off x="2421253" y="3520938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E927EDE-5DD3-4C45-8AA6-BF3692F8EA55}"/>
              </a:ext>
            </a:extLst>
          </p:cNvPr>
          <p:cNvSpPr txBox="1">
            <a:spLocks/>
          </p:cNvSpPr>
          <p:nvPr/>
        </p:nvSpPr>
        <p:spPr>
          <a:xfrm>
            <a:off x="2426670" y="3745145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D04F5-DA25-3142-B178-7BF96499B42D}"/>
              </a:ext>
            </a:extLst>
          </p:cNvPr>
          <p:cNvSpPr/>
          <p:nvPr/>
        </p:nvSpPr>
        <p:spPr>
          <a:xfrm>
            <a:off x="2440550" y="5134116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A8FA1DA-2C25-C74D-9F45-A00716285B15}"/>
              </a:ext>
            </a:extLst>
          </p:cNvPr>
          <p:cNvSpPr txBox="1">
            <a:spLocks/>
          </p:cNvSpPr>
          <p:nvPr/>
        </p:nvSpPr>
        <p:spPr>
          <a:xfrm>
            <a:off x="2445967" y="5358323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56859F-8F54-B84F-9BE5-068A045E8E51}"/>
              </a:ext>
            </a:extLst>
          </p:cNvPr>
          <p:cNvSpPr/>
          <p:nvPr/>
        </p:nvSpPr>
        <p:spPr>
          <a:xfrm>
            <a:off x="5435541" y="5122244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85E6EDF-0063-DC49-A011-10509FC92605}"/>
              </a:ext>
            </a:extLst>
          </p:cNvPr>
          <p:cNvSpPr txBox="1">
            <a:spLocks/>
          </p:cNvSpPr>
          <p:nvPr/>
        </p:nvSpPr>
        <p:spPr>
          <a:xfrm>
            <a:off x="5440958" y="5346451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02EAE5-7BFF-644E-AEE7-48D2B097876E}"/>
              </a:ext>
            </a:extLst>
          </p:cNvPr>
          <p:cNvSpPr/>
          <p:nvPr/>
        </p:nvSpPr>
        <p:spPr>
          <a:xfrm>
            <a:off x="8867854" y="3540816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6CCB5F-D351-FD4B-A5DB-A02404EC9827}"/>
              </a:ext>
            </a:extLst>
          </p:cNvPr>
          <p:cNvSpPr txBox="1">
            <a:spLocks/>
          </p:cNvSpPr>
          <p:nvPr/>
        </p:nvSpPr>
        <p:spPr>
          <a:xfrm>
            <a:off x="8873271" y="3765023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FB04FA-D350-0E41-9F6E-E84625CF56B9}"/>
              </a:ext>
            </a:extLst>
          </p:cNvPr>
          <p:cNvCxnSpPr>
            <a:cxnSpLocks/>
          </p:cNvCxnSpPr>
          <p:nvPr/>
        </p:nvCxnSpPr>
        <p:spPr>
          <a:xfrm>
            <a:off x="3486311" y="4002986"/>
            <a:ext cx="52601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5FEE2A-D9B1-D945-8E4E-C14DDF77A78F}"/>
              </a:ext>
            </a:extLst>
          </p:cNvPr>
          <p:cNvCxnSpPr>
            <a:cxnSpLocks/>
          </p:cNvCxnSpPr>
          <p:nvPr/>
        </p:nvCxnSpPr>
        <p:spPr>
          <a:xfrm>
            <a:off x="3457874" y="4227194"/>
            <a:ext cx="1977667" cy="990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6F016B-B798-CF41-8357-0E7CFA2CB2A4}"/>
              </a:ext>
            </a:extLst>
          </p:cNvPr>
          <p:cNvCxnSpPr>
            <a:cxnSpLocks/>
          </p:cNvCxnSpPr>
          <p:nvPr/>
        </p:nvCxnSpPr>
        <p:spPr>
          <a:xfrm>
            <a:off x="3457874" y="5596286"/>
            <a:ext cx="188468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D9638C-E8E2-8647-9715-39E2B508BA30}"/>
              </a:ext>
            </a:extLst>
          </p:cNvPr>
          <p:cNvCxnSpPr>
            <a:cxnSpLocks/>
          </p:cNvCxnSpPr>
          <p:nvPr/>
        </p:nvCxnSpPr>
        <p:spPr>
          <a:xfrm flipV="1">
            <a:off x="6472744" y="4323523"/>
            <a:ext cx="2273689" cy="1272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1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861" y="248824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Exercise time!</a:t>
            </a:r>
          </a:p>
        </p:txBody>
      </p:sp>
      <p:pic>
        <p:nvPicPr>
          <p:cNvPr id="1026" name="Picture 2" descr="Car, Traffic, City, City Life, Road">
            <a:extLst>
              <a:ext uri="{FF2B5EF4-FFF2-40B4-BE49-F238E27FC236}">
                <a16:creationId xmlns:a16="http://schemas.microsoft.com/office/drawing/2014/main" id="{C250A13A-AF84-424F-B179-D538880D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26" y="1243943"/>
            <a:ext cx="7742537" cy="51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5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By the end of this tutorial, you should be able to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B64D1-922C-8F46-BA0C-D8AE121054FC}"/>
              </a:ext>
            </a:extLst>
          </p:cNvPr>
          <p:cNvSpPr txBox="1">
            <a:spLocks/>
          </p:cNvSpPr>
          <p:nvPr/>
        </p:nvSpPr>
        <p:spPr>
          <a:xfrm>
            <a:off x="483704" y="1492320"/>
            <a:ext cx="11224591" cy="4630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Understand the pitfalls of observational data analysis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Know the various types of causal relationships to look out for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Describe the hierarchy of statistical analyses, causal inference, and experiments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Start conducting preliminary causal analyses on your own data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Confidently explore the topic on your own (now that you have a solid foundational understanding of causal thinking)</a:t>
            </a:r>
          </a:p>
        </p:txBody>
      </p:sp>
    </p:spTree>
    <p:extLst>
      <p:ext uri="{BB962C8B-B14F-4D97-AF65-F5344CB8AC3E}">
        <p14:creationId xmlns:p14="http://schemas.microsoft.com/office/powerpoint/2010/main" val="28092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DCBA5F7-51EE-6A43-8ED8-E22E2798A0D5}"/>
              </a:ext>
            </a:extLst>
          </p:cNvPr>
          <p:cNvGrpSpPr/>
          <p:nvPr/>
        </p:nvGrpSpPr>
        <p:grpSpPr>
          <a:xfrm>
            <a:off x="505503" y="1156248"/>
            <a:ext cx="762316" cy="510470"/>
            <a:chOff x="1794767" y="2058433"/>
            <a:chExt cx="762316" cy="510470"/>
          </a:xfrm>
        </p:grpSpPr>
        <p:sp>
          <p:nvSpPr>
            <p:cNvPr id="11" name="Google Shape;99;p20">
              <a:extLst>
                <a:ext uri="{FF2B5EF4-FFF2-40B4-BE49-F238E27FC236}">
                  <a16:creationId xmlns:a16="http://schemas.microsoft.com/office/drawing/2014/main" id="{DA9489E7-26DE-8846-AD55-5358014D8ED9}"/>
                </a:ext>
              </a:extLst>
            </p:cNvPr>
            <p:cNvSpPr/>
            <p:nvPr/>
          </p:nvSpPr>
          <p:spPr>
            <a:xfrm>
              <a:off x="1794767" y="2058433"/>
              <a:ext cx="762316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7;p20">
              <a:extLst>
                <a:ext uri="{FF2B5EF4-FFF2-40B4-BE49-F238E27FC236}">
                  <a16:creationId xmlns:a16="http://schemas.microsoft.com/office/drawing/2014/main" id="{5CBA61FA-0067-AC4A-90AB-00392F6D8F8D}"/>
                </a:ext>
              </a:extLst>
            </p:cNvPr>
            <p:cNvSpPr txBox="1"/>
            <p:nvPr/>
          </p:nvSpPr>
          <p:spPr>
            <a:xfrm>
              <a:off x="1794767" y="2058433"/>
              <a:ext cx="762316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latin typeface="Avenir Book" panose="02000503020000020003" pitchFamily="2" charset="0"/>
                  <a:cs typeface="Arial" panose="020B0604020202020204" pitchFamily="34" charset="0"/>
                </a:rPr>
                <a:t>Age</a:t>
              </a:r>
              <a:endParaRPr sz="14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9F6772-EC82-A843-AE2C-1A7ACB487003}"/>
              </a:ext>
            </a:extLst>
          </p:cNvPr>
          <p:cNvGrpSpPr/>
          <p:nvPr/>
        </p:nvGrpSpPr>
        <p:grpSpPr>
          <a:xfrm>
            <a:off x="191301" y="5755742"/>
            <a:ext cx="1983702" cy="597567"/>
            <a:chOff x="7796177" y="3268924"/>
            <a:chExt cx="1983702" cy="597567"/>
          </a:xfrm>
        </p:grpSpPr>
        <p:sp>
          <p:nvSpPr>
            <p:cNvPr id="38" name="Google Shape;99;p20">
              <a:extLst>
                <a:ext uri="{FF2B5EF4-FFF2-40B4-BE49-F238E27FC236}">
                  <a16:creationId xmlns:a16="http://schemas.microsoft.com/office/drawing/2014/main" id="{AFB68D91-ABB5-EC48-8434-7E137530F159}"/>
                </a:ext>
              </a:extLst>
            </p:cNvPr>
            <p:cNvSpPr/>
            <p:nvPr/>
          </p:nvSpPr>
          <p:spPr>
            <a:xfrm>
              <a:off x="7961273" y="3268924"/>
              <a:ext cx="1666204" cy="597567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7;p20">
              <a:extLst>
                <a:ext uri="{FF2B5EF4-FFF2-40B4-BE49-F238E27FC236}">
                  <a16:creationId xmlns:a16="http://schemas.microsoft.com/office/drawing/2014/main" id="{8DE0F7A0-3DCD-5D44-A715-ACEF569CA193}"/>
                </a:ext>
              </a:extLst>
            </p:cNvPr>
            <p:cNvSpPr txBox="1"/>
            <p:nvPr/>
          </p:nvSpPr>
          <p:spPr>
            <a:xfrm>
              <a:off x="7796177" y="3312472"/>
              <a:ext cx="1983702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latin typeface="Avenir Book" panose="02000503020000020003" pitchFamily="2" charset="0"/>
                  <a:cs typeface="Arial" panose="020B0604020202020204" pitchFamily="34" charset="0"/>
                </a:rPr>
                <a:t>Good student?</a:t>
              </a:r>
              <a:endParaRPr sz="14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D20F80-EBE6-2145-95B5-C2DF52BF63F8}"/>
              </a:ext>
            </a:extLst>
          </p:cNvPr>
          <p:cNvGrpSpPr/>
          <p:nvPr/>
        </p:nvGrpSpPr>
        <p:grpSpPr>
          <a:xfrm>
            <a:off x="403559" y="5121882"/>
            <a:ext cx="1545021" cy="525225"/>
            <a:chOff x="4190226" y="1666610"/>
            <a:chExt cx="1545021" cy="525225"/>
          </a:xfrm>
        </p:grpSpPr>
        <p:sp>
          <p:nvSpPr>
            <p:cNvPr id="40" name="Google Shape;99;p20">
              <a:extLst>
                <a:ext uri="{FF2B5EF4-FFF2-40B4-BE49-F238E27FC236}">
                  <a16:creationId xmlns:a16="http://schemas.microsoft.com/office/drawing/2014/main" id="{AAA58874-F8B2-FD4C-9D79-C15FEF0F1322}"/>
                </a:ext>
              </a:extLst>
            </p:cNvPr>
            <p:cNvSpPr/>
            <p:nvPr/>
          </p:nvSpPr>
          <p:spPr>
            <a:xfrm>
              <a:off x="4216504" y="1666610"/>
              <a:ext cx="1497724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7;p20">
              <a:extLst>
                <a:ext uri="{FF2B5EF4-FFF2-40B4-BE49-F238E27FC236}">
                  <a16:creationId xmlns:a16="http://schemas.microsoft.com/office/drawing/2014/main" id="{A451A6F8-357E-3C46-9623-D8A671D4A00E}"/>
                </a:ext>
              </a:extLst>
            </p:cNvPr>
            <p:cNvSpPr txBox="1"/>
            <p:nvPr/>
          </p:nvSpPr>
          <p:spPr>
            <a:xfrm>
              <a:off x="4190226" y="1681365"/>
              <a:ext cx="1545021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500" dirty="0">
                  <a:latin typeface="Avenir Book" panose="02000503020000020003" pitchFamily="2" charset="0"/>
                  <a:cs typeface="Arial" panose="020B0604020202020204" pitchFamily="34" charset="0"/>
                </a:rPr>
                <a:t>Vehicle Year</a:t>
              </a:r>
              <a:endParaRPr sz="15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488E45-BE2D-0743-ADC7-5D7D5F0F9B2F}"/>
              </a:ext>
            </a:extLst>
          </p:cNvPr>
          <p:cNvGrpSpPr/>
          <p:nvPr/>
        </p:nvGrpSpPr>
        <p:grpSpPr>
          <a:xfrm>
            <a:off x="434379" y="392688"/>
            <a:ext cx="1705973" cy="510470"/>
            <a:chOff x="8552124" y="2701490"/>
            <a:chExt cx="1705973" cy="510470"/>
          </a:xfrm>
        </p:grpSpPr>
        <p:sp>
          <p:nvSpPr>
            <p:cNvPr id="39" name="Google Shape;99;p20">
              <a:extLst>
                <a:ext uri="{FF2B5EF4-FFF2-40B4-BE49-F238E27FC236}">
                  <a16:creationId xmlns:a16="http://schemas.microsoft.com/office/drawing/2014/main" id="{F9E57271-4930-EF42-A9EB-937AE7069F3D}"/>
                </a:ext>
              </a:extLst>
            </p:cNvPr>
            <p:cNvSpPr/>
            <p:nvPr/>
          </p:nvSpPr>
          <p:spPr>
            <a:xfrm>
              <a:off x="8553994" y="2711253"/>
              <a:ext cx="1704103" cy="500707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07;p20">
              <a:extLst>
                <a:ext uri="{FF2B5EF4-FFF2-40B4-BE49-F238E27FC236}">
                  <a16:creationId xmlns:a16="http://schemas.microsoft.com/office/drawing/2014/main" id="{5604BDE3-C52E-3F4A-B119-A6BAE0F75000}"/>
                </a:ext>
              </a:extLst>
            </p:cNvPr>
            <p:cNvSpPr txBox="1"/>
            <p:nvPr/>
          </p:nvSpPr>
          <p:spPr>
            <a:xfrm>
              <a:off x="8552124" y="2701490"/>
              <a:ext cx="1705973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latin typeface="Avenir Book" panose="02000503020000020003" pitchFamily="2" charset="0"/>
                  <a:cs typeface="Arial" panose="020B0604020202020204" pitchFamily="34" charset="0"/>
                </a:rPr>
                <a:t>Make &amp; model</a:t>
              </a:r>
              <a:endParaRPr sz="16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1F1A61-12A1-214C-BCC6-EE9542E7BF60}"/>
              </a:ext>
            </a:extLst>
          </p:cNvPr>
          <p:cNvGrpSpPr/>
          <p:nvPr/>
        </p:nvGrpSpPr>
        <p:grpSpPr>
          <a:xfrm>
            <a:off x="155448" y="4495501"/>
            <a:ext cx="1983702" cy="528298"/>
            <a:chOff x="8199447" y="2643146"/>
            <a:chExt cx="1983702" cy="528298"/>
          </a:xfrm>
        </p:grpSpPr>
        <p:sp>
          <p:nvSpPr>
            <p:cNvPr id="35" name="Google Shape;99;p20">
              <a:extLst>
                <a:ext uri="{FF2B5EF4-FFF2-40B4-BE49-F238E27FC236}">
                  <a16:creationId xmlns:a16="http://schemas.microsoft.com/office/drawing/2014/main" id="{4B3D2B72-9524-F541-A471-5153D47E9CD1}"/>
                </a:ext>
              </a:extLst>
            </p:cNvPr>
            <p:cNvSpPr/>
            <p:nvPr/>
          </p:nvSpPr>
          <p:spPr>
            <a:xfrm>
              <a:off x="8292434" y="2643146"/>
              <a:ext cx="1797497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07;p20">
              <a:extLst>
                <a:ext uri="{FF2B5EF4-FFF2-40B4-BE49-F238E27FC236}">
                  <a16:creationId xmlns:a16="http://schemas.microsoft.com/office/drawing/2014/main" id="{B0DBE75E-DFFE-9B4B-8582-81A35804F40E}"/>
                </a:ext>
              </a:extLst>
            </p:cNvPr>
            <p:cNvSpPr txBox="1"/>
            <p:nvPr/>
          </p:nvSpPr>
          <p:spPr>
            <a:xfrm>
              <a:off x="8199447" y="2660974"/>
              <a:ext cx="1983702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latin typeface="Avenir Book" panose="02000503020000020003" pitchFamily="2" charset="0"/>
                  <a:cs typeface="Arial" panose="020B0604020202020204" pitchFamily="34" charset="0"/>
                </a:rPr>
                <a:t>Accident history</a:t>
              </a:r>
              <a:endParaRPr sz="14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79696F-751D-B846-9621-64F98893AEE2}"/>
              </a:ext>
            </a:extLst>
          </p:cNvPr>
          <p:cNvGrpSpPr/>
          <p:nvPr/>
        </p:nvGrpSpPr>
        <p:grpSpPr>
          <a:xfrm>
            <a:off x="255277" y="3849595"/>
            <a:ext cx="1894452" cy="529995"/>
            <a:chOff x="8188449" y="1994935"/>
            <a:chExt cx="1894452" cy="529995"/>
          </a:xfrm>
        </p:grpSpPr>
        <p:sp>
          <p:nvSpPr>
            <p:cNvPr id="36" name="Google Shape;99;p20">
              <a:extLst>
                <a:ext uri="{FF2B5EF4-FFF2-40B4-BE49-F238E27FC236}">
                  <a16:creationId xmlns:a16="http://schemas.microsoft.com/office/drawing/2014/main" id="{E61D1BA8-BCD3-1E43-A8D0-22F191245CBB}"/>
                </a:ext>
              </a:extLst>
            </p:cNvPr>
            <p:cNvSpPr/>
            <p:nvPr/>
          </p:nvSpPr>
          <p:spPr>
            <a:xfrm>
              <a:off x="8231789" y="1994935"/>
              <a:ext cx="1851112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07;p20">
              <a:extLst>
                <a:ext uri="{FF2B5EF4-FFF2-40B4-BE49-F238E27FC236}">
                  <a16:creationId xmlns:a16="http://schemas.microsoft.com/office/drawing/2014/main" id="{E5442192-CEFD-FB43-ABC7-8F0B4C11D5A8}"/>
                </a:ext>
              </a:extLst>
            </p:cNvPr>
            <p:cNvSpPr txBox="1"/>
            <p:nvPr/>
          </p:nvSpPr>
          <p:spPr>
            <a:xfrm>
              <a:off x="8188449" y="2014460"/>
              <a:ext cx="1894451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latin typeface="Avenir Book" panose="02000503020000020003" pitchFamily="2" charset="0"/>
                  <a:cs typeface="Arial" panose="020B0604020202020204" pitchFamily="34" charset="0"/>
                </a:rPr>
                <a:t>Driving course?</a:t>
              </a:r>
              <a:endParaRPr sz="14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B13A64-9942-6343-BFB1-4E0198CE7957}"/>
              </a:ext>
            </a:extLst>
          </p:cNvPr>
          <p:cNvGrpSpPr/>
          <p:nvPr/>
        </p:nvGrpSpPr>
        <p:grpSpPr>
          <a:xfrm>
            <a:off x="545146" y="3128196"/>
            <a:ext cx="1157514" cy="567085"/>
            <a:chOff x="8561081" y="2763531"/>
            <a:chExt cx="1157514" cy="567085"/>
          </a:xfrm>
        </p:grpSpPr>
        <p:sp>
          <p:nvSpPr>
            <p:cNvPr id="44" name="Google Shape;99;p20">
              <a:extLst>
                <a:ext uri="{FF2B5EF4-FFF2-40B4-BE49-F238E27FC236}">
                  <a16:creationId xmlns:a16="http://schemas.microsoft.com/office/drawing/2014/main" id="{2B26F31F-2D22-ED41-A126-FAA2046A46A6}"/>
                </a:ext>
              </a:extLst>
            </p:cNvPr>
            <p:cNvSpPr/>
            <p:nvPr/>
          </p:nvSpPr>
          <p:spPr>
            <a:xfrm>
              <a:off x="8655359" y="2763531"/>
              <a:ext cx="961607" cy="567085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07;p20">
              <a:extLst>
                <a:ext uri="{FF2B5EF4-FFF2-40B4-BE49-F238E27FC236}">
                  <a16:creationId xmlns:a16="http://schemas.microsoft.com/office/drawing/2014/main" id="{066E8B4C-1299-2A4B-9E6B-8EE2E58DA057}"/>
                </a:ext>
              </a:extLst>
            </p:cNvPr>
            <p:cNvSpPr txBox="1"/>
            <p:nvPr/>
          </p:nvSpPr>
          <p:spPr>
            <a:xfrm>
              <a:off x="8561081" y="2775536"/>
              <a:ext cx="1157514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500" dirty="0">
                  <a:latin typeface="Avenir Book" panose="02000503020000020003" pitchFamily="2" charset="0"/>
                  <a:cs typeface="Arial" panose="020B0604020202020204" pitchFamily="34" charset="0"/>
                </a:rPr>
                <a:t>Antilock</a:t>
              </a:r>
              <a:endParaRPr sz="15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25BE745-439D-3B4E-AB1E-D7D99BE0BE5B}"/>
              </a:ext>
            </a:extLst>
          </p:cNvPr>
          <p:cNvGrpSpPr/>
          <p:nvPr/>
        </p:nvGrpSpPr>
        <p:grpSpPr>
          <a:xfrm>
            <a:off x="1824107" y="1872824"/>
            <a:ext cx="1983702" cy="510470"/>
            <a:chOff x="8434553" y="2885654"/>
            <a:chExt cx="1983702" cy="510470"/>
          </a:xfrm>
        </p:grpSpPr>
        <p:sp>
          <p:nvSpPr>
            <p:cNvPr id="54" name="Google Shape;99;p20">
              <a:extLst>
                <a:ext uri="{FF2B5EF4-FFF2-40B4-BE49-F238E27FC236}">
                  <a16:creationId xmlns:a16="http://schemas.microsoft.com/office/drawing/2014/main" id="{5198F3D1-8AED-A74D-9E71-6BDB86FFB400}"/>
                </a:ext>
              </a:extLst>
            </p:cNvPr>
            <p:cNvSpPr/>
            <p:nvPr/>
          </p:nvSpPr>
          <p:spPr>
            <a:xfrm>
              <a:off x="8511955" y="2885654"/>
              <a:ext cx="1906299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07;p20">
              <a:extLst>
                <a:ext uri="{FF2B5EF4-FFF2-40B4-BE49-F238E27FC236}">
                  <a16:creationId xmlns:a16="http://schemas.microsoft.com/office/drawing/2014/main" id="{3E7AB1FA-8E1A-1245-BFEE-57281F99BEF2}"/>
                </a:ext>
              </a:extLst>
            </p:cNvPr>
            <p:cNvSpPr txBox="1"/>
            <p:nvPr/>
          </p:nvSpPr>
          <p:spPr>
            <a:xfrm>
              <a:off x="8434553" y="2885654"/>
              <a:ext cx="1983702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500" dirty="0">
                  <a:latin typeface="Avenir Book" panose="02000503020000020003" pitchFamily="2" charset="0"/>
                  <a:cs typeface="Arial" panose="020B0604020202020204" pitchFamily="34" charset="0"/>
                </a:rPr>
                <a:t>Advanced airbag</a:t>
              </a:r>
              <a:endParaRPr sz="15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317C91-B09F-B24C-A20B-A7452D263162}"/>
              </a:ext>
            </a:extLst>
          </p:cNvPr>
          <p:cNvGrpSpPr/>
          <p:nvPr/>
        </p:nvGrpSpPr>
        <p:grpSpPr>
          <a:xfrm>
            <a:off x="9228807" y="5409158"/>
            <a:ext cx="1983702" cy="550579"/>
            <a:chOff x="7161912" y="5930128"/>
            <a:chExt cx="1983702" cy="550579"/>
          </a:xfrm>
        </p:grpSpPr>
        <p:sp>
          <p:nvSpPr>
            <p:cNvPr id="28" name="Google Shape;99;p20">
              <a:extLst>
                <a:ext uri="{FF2B5EF4-FFF2-40B4-BE49-F238E27FC236}">
                  <a16:creationId xmlns:a16="http://schemas.microsoft.com/office/drawing/2014/main" id="{E1046921-C717-2C49-ABBE-AF422C826CD2}"/>
                </a:ext>
              </a:extLst>
            </p:cNvPr>
            <p:cNvSpPr/>
            <p:nvPr/>
          </p:nvSpPr>
          <p:spPr>
            <a:xfrm>
              <a:off x="7385388" y="6009288"/>
              <a:ext cx="1516873" cy="471419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7719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" name="Google Shape;107;p20">
              <a:extLst>
                <a:ext uri="{FF2B5EF4-FFF2-40B4-BE49-F238E27FC236}">
                  <a16:creationId xmlns:a16="http://schemas.microsoft.com/office/drawing/2014/main" id="{7D6021FF-15B2-6344-BE7D-438FDC582464}"/>
                </a:ext>
              </a:extLst>
            </p:cNvPr>
            <p:cNvSpPr txBox="1"/>
            <p:nvPr/>
          </p:nvSpPr>
          <p:spPr>
            <a:xfrm>
              <a:off x="7161912" y="5930128"/>
              <a:ext cx="1983702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latin typeface="Avenir Book" panose="02000503020000020003" pitchFamily="2" charset="0"/>
                  <a:cs typeface="Arial" panose="020B0604020202020204" pitchFamily="34" charset="0"/>
                </a:rPr>
                <a:t>Medical Cost of Accident</a:t>
              </a:r>
              <a:endParaRPr sz="14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5AA3B2-F2FB-E249-A1C8-AD4EC376F1A3}"/>
              </a:ext>
            </a:extLst>
          </p:cNvPr>
          <p:cNvGrpSpPr/>
          <p:nvPr/>
        </p:nvGrpSpPr>
        <p:grpSpPr>
          <a:xfrm>
            <a:off x="371023" y="1861715"/>
            <a:ext cx="1287519" cy="510470"/>
            <a:chOff x="10205544" y="601359"/>
            <a:chExt cx="1287519" cy="510470"/>
          </a:xfrm>
        </p:grpSpPr>
        <p:sp>
          <p:nvSpPr>
            <p:cNvPr id="41" name="Google Shape;99;p20">
              <a:extLst>
                <a:ext uri="{FF2B5EF4-FFF2-40B4-BE49-F238E27FC236}">
                  <a16:creationId xmlns:a16="http://schemas.microsoft.com/office/drawing/2014/main" id="{7C92D12A-0EF5-A247-9828-C69ABCCE2311}"/>
                </a:ext>
              </a:extLst>
            </p:cNvPr>
            <p:cNvSpPr/>
            <p:nvPr/>
          </p:nvSpPr>
          <p:spPr>
            <a:xfrm>
              <a:off x="10278461" y="601359"/>
              <a:ext cx="1120324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7;p20">
              <a:extLst>
                <a:ext uri="{FF2B5EF4-FFF2-40B4-BE49-F238E27FC236}">
                  <a16:creationId xmlns:a16="http://schemas.microsoft.com/office/drawing/2014/main" id="{7B224119-16EC-B341-8CAC-E5278CFF41BA}"/>
                </a:ext>
              </a:extLst>
            </p:cNvPr>
            <p:cNvSpPr txBox="1"/>
            <p:nvPr/>
          </p:nvSpPr>
          <p:spPr>
            <a:xfrm>
              <a:off x="10205544" y="601359"/>
              <a:ext cx="1287519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latin typeface="Avenir Book" panose="02000503020000020003" pitchFamily="2" charset="0"/>
                  <a:cs typeface="Arial" panose="020B0604020202020204" pitchFamily="34" charset="0"/>
                </a:rPr>
                <a:t>Car value</a:t>
              </a:r>
              <a:endParaRPr sz="14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8F273D-FD31-5749-9FC1-38BFD87B431D}"/>
              </a:ext>
            </a:extLst>
          </p:cNvPr>
          <p:cNvGrpSpPr/>
          <p:nvPr/>
        </p:nvGrpSpPr>
        <p:grpSpPr>
          <a:xfrm>
            <a:off x="403559" y="2518731"/>
            <a:ext cx="1669796" cy="529995"/>
            <a:chOff x="7537788" y="3116468"/>
            <a:chExt cx="1669796" cy="529995"/>
          </a:xfrm>
        </p:grpSpPr>
        <p:sp>
          <p:nvSpPr>
            <p:cNvPr id="37" name="Google Shape;99;p20">
              <a:extLst>
                <a:ext uri="{FF2B5EF4-FFF2-40B4-BE49-F238E27FC236}">
                  <a16:creationId xmlns:a16="http://schemas.microsoft.com/office/drawing/2014/main" id="{5DEC2E60-B57F-134E-8C57-A6C0AE3731CF}"/>
                </a:ext>
              </a:extLst>
            </p:cNvPr>
            <p:cNvSpPr/>
            <p:nvPr/>
          </p:nvSpPr>
          <p:spPr>
            <a:xfrm>
              <a:off x="7537788" y="3116468"/>
              <a:ext cx="1597888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7;p20">
              <a:extLst>
                <a:ext uri="{FF2B5EF4-FFF2-40B4-BE49-F238E27FC236}">
                  <a16:creationId xmlns:a16="http://schemas.microsoft.com/office/drawing/2014/main" id="{5120F712-AA1C-954C-8F4F-EB24D9BA0286}"/>
                </a:ext>
              </a:extLst>
            </p:cNvPr>
            <p:cNvSpPr txBox="1"/>
            <p:nvPr/>
          </p:nvSpPr>
          <p:spPr>
            <a:xfrm>
              <a:off x="7541380" y="3135993"/>
              <a:ext cx="1666204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latin typeface="Avenir Book" panose="02000503020000020003" pitchFamily="2" charset="0"/>
                  <a:cs typeface="Arial" panose="020B0604020202020204" pitchFamily="34" charset="0"/>
                </a:rPr>
                <a:t>Risk aversion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E87ED83-B138-D146-A6B6-B5D639B15DFF}"/>
              </a:ext>
            </a:extLst>
          </p:cNvPr>
          <p:cNvGrpSpPr/>
          <p:nvPr/>
        </p:nvGrpSpPr>
        <p:grpSpPr>
          <a:xfrm>
            <a:off x="1388933" y="1140881"/>
            <a:ext cx="1983702" cy="510470"/>
            <a:chOff x="7578526" y="1313465"/>
            <a:chExt cx="1983702" cy="510470"/>
          </a:xfrm>
        </p:grpSpPr>
        <p:sp>
          <p:nvSpPr>
            <p:cNvPr id="33" name="Google Shape;99;p20">
              <a:extLst>
                <a:ext uri="{FF2B5EF4-FFF2-40B4-BE49-F238E27FC236}">
                  <a16:creationId xmlns:a16="http://schemas.microsoft.com/office/drawing/2014/main" id="{A209C541-1B0B-B94F-A719-A2AB492EE97A}"/>
                </a:ext>
              </a:extLst>
            </p:cNvPr>
            <p:cNvSpPr/>
            <p:nvPr/>
          </p:nvSpPr>
          <p:spPr>
            <a:xfrm>
              <a:off x="7833605" y="1313465"/>
              <a:ext cx="1496830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7;p20">
              <a:extLst>
                <a:ext uri="{FF2B5EF4-FFF2-40B4-BE49-F238E27FC236}">
                  <a16:creationId xmlns:a16="http://schemas.microsoft.com/office/drawing/2014/main" id="{F95993CB-8123-8644-B6F1-F4A7C1473851}"/>
                </a:ext>
              </a:extLst>
            </p:cNvPr>
            <p:cNvSpPr txBox="1"/>
            <p:nvPr/>
          </p:nvSpPr>
          <p:spPr>
            <a:xfrm>
              <a:off x="7578526" y="1313465"/>
              <a:ext cx="1983702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latin typeface="Avenir Book" panose="02000503020000020003" pitchFamily="2" charset="0"/>
                  <a:cs typeface="Arial" panose="020B0604020202020204" pitchFamily="34" charset="0"/>
                </a:rPr>
                <a:t>Theft history</a:t>
              </a:r>
              <a:endParaRPr sz="14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Google Shape;113;p20">
            <a:extLst>
              <a:ext uri="{FF2B5EF4-FFF2-40B4-BE49-F238E27FC236}">
                <a16:creationId xmlns:a16="http://schemas.microsoft.com/office/drawing/2014/main" id="{F549184B-7ABC-4E47-B659-4DF8A30B9B85}"/>
              </a:ext>
            </a:extLst>
          </p:cNvPr>
          <p:cNvCxnSpPr/>
          <p:nvPr/>
        </p:nvCxnSpPr>
        <p:spPr>
          <a:xfrm>
            <a:off x="9746970" y="371973"/>
            <a:ext cx="1303200" cy="0"/>
          </a:xfrm>
          <a:prstGeom prst="straightConnector1">
            <a:avLst/>
          </a:prstGeom>
          <a:noFill/>
          <a:ln w="444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13;p20">
            <a:extLst>
              <a:ext uri="{FF2B5EF4-FFF2-40B4-BE49-F238E27FC236}">
                <a16:creationId xmlns:a16="http://schemas.microsoft.com/office/drawing/2014/main" id="{F8CEF376-46A2-E642-994E-CB55E127A28B}"/>
              </a:ext>
            </a:extLst>
          </p:cNvPr>
          <p:cNvCxnSpPr/>
          <p:nvPr/>
        </p:nvCxnSpPr>
        <p:spPr>
          <a:xfrm>
            <a:off x="9899370" y="524373"/>
            <a:ext cx="1303200" cy="0"/>
          </a:xfrm>
          <a:prstGeom prst="straightConnector1">
            <a:avLst/>
          </a:prstGeom>
          <a:noFill/>
          <a:ln w="444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113;p20">
            <a:extLst>
              <a:ext uri="{FF2B5EF4-FFF2-40B4-BE49-F238E27FC236}">
                <a16:creationId xmlns:a16="http://schemas.microsoft.com/office/drawing/2014/main" id="{D3CFCBB5-CF6D-CA47-9C17-64EC92EB6B3B}"/>
              </a:ext>
            </a:extLst>
          </p:cNvPr>
          <p:cNvCxnSpPr/>
          <p:nvPr/>
        </p:nvCxnSpPr>
        <p:spPr>
          <a:xfrm>
            <a:off x="10051770" y="676773"/>
            <a:ext cx="1303200" cy="0"/>
          </a:xfrm>
          <a:prstGeom prst="straightConnector1">
            <a:avLst/>
          </a:prstGeom>
          <a:noFill/>
          <a:ln w="444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13;p20">
            <a:extLst>
              <a:ext uri="{FF2B5EF4-FFF2-40B4-BE49-F238E27FC236}">
                <a16:creationId xmlns:a16="http://schemas.microsoft.com/office/drawing/2014/main" id="{9FA1B2EC-7C77-2943-B9E2-AC2188DD9308}"/>
              </a:ext>
            </a:extLst>
          </p:cNvPr>
          <p:cNvCxnSpPr/>
          <p:nvPr/>
        </p:nvCxnSpPr>
        <p:spPr>
          <a:xfrm>
            <a:off x="10204170" y="829173"/>
            <a:ext cx="1303200" cy="0"/>
          </a:xfrm>
          <a:prstGeom prst="straightConnector1">
            <a:avLst/>
          </a:prstGeom>
          <a:noFill/>
          <a:ln w="444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13;p20">
            <a:extLst>
              <a:ext uri="{FF2B5EF4-FFF2-40B4-BE49-F238E27FC236}">
                <a16:creationId xmlns:a16="http://schemas.microsoft.com/office/drawing/2014/main" id="{130F7075-A2AA-3E47-B25D-EEB468772BCC}"/>
              </a:ext>
            </a:extLst>
          </p:cNvPr>
          <p:cNvCxnSpPr/>
          <p:nvPr/>
        </p:nvCxnSpPr>
        <p:spPr>
          <a:xfrm>
            <a:off x="10356570" y="981573"/>
            <a:ext cx="1303200" cy="0"/>
          </a:xfrm>
          <a:prstGeom prst="straightConnector1">
            <a:avLst/>
          </a:prstGeom>
          <a:noFill/>
          <a:ln w="444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13;p20">
            <a:extLst>
              <a:ext uri="{FF2B5EF4-FFF2-40B4-BE49-F238E27FC236}">
                <a16:creationId xmlns:a16="http://schemas.microsoft.com/office/drawing/2014/main" id="{A4823C9F-EF47-9547-A030-150F095AE4B5}"/>
              </a:ext>
            </a:extLst>
          </p:cNvPr>
          <p:cNvCxnSpPr/>
          <p:nvPr/>
        </p:nvCxnSpPr>
        <p:spPr>
          <a:xfrm>
            <a:off x="10508970" y="1133973"/>
            <a:ext cx="1303200" cy="0"/>
          </a:xfrm>
          <a:prstGeom prst="straightConnector1">
            <a:avLst/>
          </a:prstGeom>
          <a:noFill/>
          <a:ln w="444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4BED21-36AD-2546-A21E-23BA3C9B15E6}"/>
              </a:ext>
            </a:extLst>
          </p:cNvPr>
          <p:cNvGrpSpPr/>
          <p:nvPr/>
        </p:nvGrpSpPr>
        <p:grpSpPr>
          <a:xfrm>
            <a:off x="2287797" y="369409"/>
            <a:ext cx="1983702" cy="528298"/>
            <a:chOff x="8199447" y="2643146"/>
            <a:chExt cx="1983702" cy="528298"/>
          </a:xfrm>
        </p:grpSpPr>
        <p:sp>
          <p:nvSpPr>
            <p:cNvPr id="63" name="Google Shape;99;p20">
              <a:extLst>
                <a:ext uri="{FF2B5EF4-FFF2-40B4-BE49-F238E27FC236}">
                  <a16:creationId xmlns:a16="http://schemas.microsoft.com/office/drawing/2014/main" id="{E47387A8-B9B0-A948-9617-740AE65AEDE5}"/>
                </a:ext>
              </a:extLst>
            </p:cNvPr>
            <p:cNvSpPr/>
            <p:nvPr/>
          </p:nvSpPr>
          <p:spPr>
            <a:xfrm>
              <a:off x="8292434" y="2643146"/>
              <a:ext cx="1797497" cy="51047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07;p20">
              <a:extLst>
                <a:ext uri="{FF2B5EF4-FFF2-40B4-BE49-F238E27FC236}">
                  <a16:creationId xmlns:a16="http://schemas.microsoft.com/office/drawing/2014/main" id="{DD450EC9-E5FB-F540-880E-92C2AA90D62D}"/>
                </a:ext>
              </a:extLst>
            </p:cNvPr>
            <p:cNvSpPr txBox="1"/>
            <p:nvPr/>
          </p:nvSpPr>
          <p:spPr>
            <a:xfrm>
              <a:off x="8199447" y="2660974"/>
              <a:ext cx="1983702" cy="5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latin typeface="Avenir Book" panose="02000503020000020003" pitchFamily="2" charset="0"/>
                  <a:cs typeface="Arial" panose="020B0604020202020204" pitchFamily="34" charset="0"/>
                </a:rPr>
                <a:t>Car safety rating</a:t>
              </a:r>
              <a:endParaRPr sz="14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23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Three important types of causal relationships…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0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4883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1) Confounders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8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B8CB33E-609C-0152-8F2D-39015429C962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6063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2EC75D-44DB-38E6-A003-1CED5CBCCE19}"/>
              </a:ext>
            </a:extLst>
          </p:cNvPr>
          <p:cNvSpPr/>
          <p:nvPr/>
        </p:nvSpPr>
        <p:spPr>
          <a:xfrm>
            <a:off x="534410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B99CB5-2CB0-DB9C-5429-6AFE52915AE6}"/>
              </a:ext>
            </a:extLst>
          </p:cNvPr>
          <p:cNvSpPr txBox="1">
            <a:spLocks/>
          </p:cNvSpPr>
          <p:nvPr/>
        </p:nvSpPr>
        <p:spPr>
          <a:xfrm>
            <a:off x="5230300" y="2313150"/>
            <a:ext cx="1483250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Confounder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F55DD-085E-2BC2-FECB-0806ECBC5C41}"/>
              </a:ext>
            </a:extLst>
          </p:cNvPr>
          <p:cNvCxnSpPr>
            <a:cxnSpLocks/>
          </p:cNvCxnSpPr>
          <p:nvPr/>
        </p:nvCxnSpPr>
        <p:spPr>
          <a:xfrm flipH="1">
            <a:off x="4618420" y="3041374"/>
            <a:ext cx="874644" cy="9713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779AA-6FCB-C76F-A796-E1BABB5976CF}"/>
              </a:ext>
            </a:extLst>
          </p:cNvPr>
          <p:cNvCxnSpPr>
            <a:cxnSpLocks/>
          </p:cNvCxnSpPr>
          <p:nvPr/>
        </p:nvCxnSpPr>
        <p:spPr>
          <a:xfrm>
            <a:off x="6503599" y="3015676"/>
            <a:ext cx="738751" cy="10245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5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257945" y="1262312"/>
            <a:ext cx="5530000" cy="52756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Always want to control for / condition on confounders in inferential modeling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Confounding changes the effect size and possibly statistical significance of your association of interest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 can also flip the direction of your association of interest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 model will ideally control for confounding, but leftover confounding in a model is named “residual confounding”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665253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664801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Coffee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1009166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10087139" y="4284465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09EE3E-6BE9-DD4E-B63C-B211A2898CFD}"/>
              </a:ext>
            </a:extLst>
          </p:cNvPr>
          <p:cNvSpPr/>
          <p:nvPr/>
        </p:nvSpPr>
        <p:spPr>
          <a:xfrm>
            <a:off x="838875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BC7D175-0B7A-6F46-8F3D-6154ABC155E2}"/>
              </a:ext>
            </a:extLst>
          </p:cNvPr>
          <p:cNvSpPr txBox="1">
            <a:spLocks/>
          </p:cNvSpPr>
          <p:nvPr/>
        </p:nvSpPr>
        <p:spPr>
          <a:xfrm>
            <a:off x="8384231" y="2294093"/>
            <a:ext cx="1260166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3DC9DA-CD52-DB42-B8D5-19EB0692BBB4}"/>
              </a:ext>
            </a:extLst>
          </p:cNvPr>
          <p:cNvCxnSpPr>
            <a:cxnSpLocks/>
          </p:cNvCxnSpPr>
          <p:nvPr/>
        </p:nvCxnSpPr>
        <p:spPr>
          <a:xfrm flipH="1">
            <a:off x="7663070" y="3041374"/>
            <a:ext cx="874644" cy="9713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9548249" y="3015676"/>
            <a:ext cx="738751" cy="10245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5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257948" y="20448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3" name="Google Shape;120;p21">
            <a:extLst>
              <a:ext uri="{FF2B5EF4-FFF2-40B4-BE49-F238E27FC236}">
                <a16:creationId xmlns:a16="http://schemas.microsoft.com/office/drawing/2014/main" id="{3E60B649-EF76-4A4B-9D64-9614EA49AAE6}"/>
              </a:ext>
            </a:extLst>
          </p:cNvPr>
          <p:cNvSpPr txBox="1">
            <a:spLocks/>
          </p:cNvSpPr>
          <p:nvPr/>
        </p:nvSpPr>
        <p:spPr>
          <a:xfrm>
            <a:off x="257945" y="1820416"/>
            <a:ext cx="5530000" cy="46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Positive confounding: confounder introduces a bias that pushes association of interest away from the “null”</a:t>
            </a:r>
          </a:p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Negative confounding: confounder biases association towards the “null”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C0D00B-67E0-3D4B-FA3C-D267ADF877E5}"/>
              </a:ext>
            </a:extLst>
          </p:cNvPr>
          <p:cNvSpPr/>
          <p:nvPr/>
        </p:nvSpPr>
        <p:spPr>
          <a:xfrm>
            <a:off x="665253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E708B4-28C1-7892-B4F8-8B15547816B1}"/>
              </a:ext>
            </a:extLst>
          </p:cNvPr>
          <p:cNvSpPr txBox="1">
            <a:spLocks/>
          </p:cNvSpPr>
          <p:nvPr/>
        </p:nvSpPr>
        <p:spPr>
          <a:xfrm>
            <a:off x="664801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Coffee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386639-6194-5937-30DC-40C19E169451}"/>
              </a:ext>
            </a:extLst>
          </p:cNvPr>
          <p:cNvSpPr/>
          <p:nvPr/>
        </p:nvSpPr>
        <p:spPr>
          <a:xfrm>
            <a:off x="1009166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FA3F52-B576-4022-402F-2BE819214145}"/>
              </a:ext>
            </a:extLst>
          </p:cNvPr>
          <p:cNvSpPr txBox="1">
            <a:spLocks/>
          </p:cNvSpPr>
          <p:nvPr/>
        </p:nvSpPr>
        <p:spPr>
          <a:xfrm>
            <a:off x="10087139" y="4284465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CC127D-0A46-919F-9E53-4E1CF51F3C72}"/>
              </a:ext>
            </a:extLst>
          </p:cNvPr>
          <p:cNvSpPr/>
          <p:nvPr/>
        </p:nvSpPr>
        <p:spPr>
          <a:xfrm>
            <a:off x="838875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63E9FF-6E8F-7C43-EC61-9DB1098989A8}"/>
              </a:ext>
            </a:extLst>
          </p:cNvPr>
          <p:cNvSpPr txBox="1">
            <a:spLocks/>
          </p:cNvSpPr>
          <p:nvPr/>
        </p:nvSpPr>
        <p:spPr>
          <a:xfrm>
            <a:off x="8384231" y="2294093"/>
            <a:ext cx="1260166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63C199-B755-E09C-9BB5-8BC5DD57F6CD}"/>
              </a:ext>
            </a:extLst>
          </p:cNvPr>
          <p:cNvCxnSpPr>
            <a:cxnSpLocks/>
          </p:cNvCxnSpPr>
          <p:nvPr/>
        </p:nvCxnSpPr>
        <p:spPr>
          <a:xfrm flipH="1">
            <a:off x="7663070" y="3041374"/>
            <a:ext cx="874644" cy="9713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2EDC86-0E23-EB57-CFAE-45FAF37D1918}"/>
              </a:ext>
            </a:extLst>
          </p:cNvPr>
          <p:cNvCxnSpPr>
            <a:cxnSpLocks/>
          </p:cNvCxnSpPr>
          <p:nvPr/>
        </p:nvCxnSpPr>
        <p:spPr>
          <a:xfrm>
            <a:off x="9548249" y="3015676"/>
            <a:ext cx="738751" cy="10245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6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05DF198-4759-0A4B-9B59-5C86988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7" y="175938"/>
            <a:ext cx="10515600" cy="759482"/>
          </a:xfrm>
        </p:spPr>
        <p:txBody>
          <a:bodyPr>
            <a:normAutofit/>
          </a:bodyPr>
          <a:lstStyle/>
          <a:p>
            <a:r>
              <a:rPr lang="en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Violent crime in your city!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02A03-3E0C-7A49-A4FB-09365031CB58}"/>
              </a:ext>
            </a:extLst>
          </p:cNvPr>
          <p:cNvSpPr/>
          <p:nvPr/>
        </p:nvSpPr>
        <p:spPr>
          <a:xfrm>
            <a:off x="3618024" y="417040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E79A1A-C7BE-6640-8335-9A0C20F24926}"/>
              </a:ext>
            </a:extLst>
          </p:cNvPr>
          <p:cNvSpPr txBox="1">
            <a:spLocks/>
          </p:cNvSpPr>
          <p:nvPr/>
        </p:nvSpPr>
        <p:spPr>
          <a:xfrm>
            <a:off x="3556128" y="4498078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Ice cream sales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EE94D2-6F05-5744-A441-92B1CE6C46C9}"/>
              </a:ext>
            </a:extLst>
          </p:cNvPr>
          <p:cNvSpPr/>
          <p:nvPr/>
        </p:nvSpPr>
        <p:spPr>
          <a:xfrm>
            <a:off x="7070212" y="417040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FECC8B-23C8-3349-92E0-B8EC2515B1B1}"/>
              </a:ext>
            </a:extLst>
          </p:cNvPr>
          <p:cNvSpPr txBox="1">
            <a:spLocks/>
          </p:cNvSpPr>
          <p:nvPr/>
        </p:nvSpPr>
        <p:spPr>
          <a:xfrm>
            <a:off x="7075629" y="4517863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Violent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crime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0F88DB0-4760-6978-41B7-A0E081917A9E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10B8834-DAF6-D916-0D8D-70169D8CCF14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762371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05DF198-4759-0A4B-9B59-5C86988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15" y="177281"/>
            <a:ext cx="10515600" cy="759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sz="3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Summer weather induces a false association between ice cream sales and violent crime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9BFC9-CC87-E04D-92EA-75ADB976A0B4}"/>
              </a:ext>
            </a:extLst>
          </p:cNvPr>
          <p:cNvSpPr/>
          <p:nvPr/>
        </p:nvSpPr>
        <p:spPr>
          <a:xfrm>
            <a:off x="3667451" y="4291233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817FF61-4404-934A-9CCD-A5DFA1CA6B0D}"/>
              </a:ext>
            </a:extLst>
          </p:cNvPr>
          <p:cNvSpPr txBox="1">
            <a:spLocks/>
          </p:cNvSpPr>
          <p:nvPr/>
        </p:nvSpPr>
        <p:spPr>
          <a:xfrm>
            <a:off x="3605555" y="4618904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Ice cream sales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8F325-83A7-804C-9473-7D6A50A05E6B}"/>
              </a:ext>
            </a:extLst>
          </p:cNvPr>
          <p:cNvSpPr/>
          <p:nvPr/>
        </p:nvSpPr>
        <p:spPr>
          <a:xfrm>
            <a:off x="6958998" y="4294672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A892DC-CECA-804D-92E8-FCF7C9940D7C}"/>
              </a:ext>
            </a:extLst>
          </p:cNvPr>
          <p:cNvSpPr txBox="1">
            <a:spLocks/>
          </p:cNvSpPr>
          <p:nvPr/>
        </p:nvSpPr>
        <p:spPr>
          <a:xfrm>
            <a:off x="6964415" y="46421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Violent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crime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45C27F-D470-D148-B3E8-3C389ADD9C67}"/>
              </a:ext>
            </a:extLst>
          </p:cNvPr>
          <p:cNvSpPr/>
          <p:nvPr/>
        </p:nvSpPr>
        <p:spPr>
          <a:xfrm>
            <a:off x="5327375" y="2358707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1E4447B-C0F4-FE4B-BD7F-C4D1DDD8204F}"/>
              </a:ext>
            </a:extLst>
          </p:cNvPr>
          <p:cNvSpPr txBox="1">
            <a:spLocks/>
          </p:cNvSpPr>
          <p:nvPr/>
        </p:nvSpPr>
        <p:spPr>
          <a:xfrm>
            <a:off x="5265479" y="2587522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Hot Weather</a:t>
            </a:r>
          </a:p>
        </p:txBody>
      </p:sp>
    </p:spTree>
    <p:extLst>
      <p:ext uri="{BB962C8B-B14F-4D97-AF65-F5344CB8AC3E}">
        <p14:creationId xmlns:p14="http://schemas.microsoft.com/office/powerpoint/2010/main" val="1908177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05DF198-4759-0A4B-9B59-5C86988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15" y="177281"/>
            <a:ext cx="10515600" cy="759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sz="3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Summer weather induces a false association between ice cream sales and violent crime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9BFC9-CC87-E04D-92EA-75ADB976A0B4}"/>
              </a:ext>
            </a:extLst>
          </p:cNvPr>
          <p:cNvSpPr/>
          <p:nvPr/>
        </p:nvSpPr>
        <p:spPr>
          <a:xfrm>
            <a:off x="3667451" y="4291233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817FF61-4404-934A-9CCD-A5DFA1CA6B0D}"/>
              </a:ext>
            </a:extLst>
          </p:cNvPr>
          <p:cNvSpPr txBox="1">
            <a:spLocks/>
          </p:cNvSpPr>
          <p:nvPr/>
        </p:nvSpPr>
        <p:spPr>
          <a:xfrm>
            <a:off x="3605555" y="4618904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Ice cream sales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8F325-83A7-804C-9473-7D6A50A05E6B}"/>
              </a:ext>
            </a:extLst>
          </p:cNvPr>
          <p:cNvSpPr/>
          <p:nvPr/>
        </p:nvSpPr>
        <p:spPr>
          <a:xfrm>
            <a:off x="6958998" y="4294672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A892DC-CECA-804D-92E8-FCF7C9940D7C}"/>
              </a:ext>
            </a:extLst>
          </p:cNvPr>
          <p:cNvSpPr txBox="1">
            <a:spLocks/>
          </p:cNvSpPr>
          <p:nvPr/>
        </p:nvSpPr>
        <p:spPr>
          <a:xfrm>
            <a:off x="6964415" y="46421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Violent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crime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452A3A-A02F-9348-83AE-A9188A3CDDB6}"/>
              </a:ext>
            </a:extLst>
          </p:cNvPr>
          <p:cNvCxnSpPr>
            <a:cxnSpLocks/>
          </p:cNvCxnSpPr>
          <p:nvPr/>
        </p:nvCxnSpPr>
        <p:spPr>
          <a:xfrm flipH="1">
            <a:off x="4695570" y="3509319"/>
            <a:ext cx="741405" cy="7819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445C27F-D470-D148-B3E8-3C389ADD9C67}"/>
              </a:ext>
            </a:extLst>
          </p:cNvPr>
          <p:cNvSpPr/>
          <p:nvPr/>
        </p:nvSpPr>
        <p:spPr>
          <a:xfrm>
            <a:off x="5327375" y="2358707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1E4447B-C0F4-FE4B-BD7F-C4D1DDD8204F}"/>
              </a:ext>
            </a:extLst>
          </p:cNvPr>
          <p:cNvSpPr txBox="1">
            <a:spLocks/>
          </p:cNvSpPr>
          <p:nvPr/>
        </p:nvSpPr>
        <p:spPr>
          <a:xfrm>
            <a:off x="5265479" y="2587522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Hot Weather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1F987D-E482-D24E-A603-C7F98842C27A}"/>
              </a:ext>
            </a:extLst>
          </p:cNvPr>
          <p:cNvCxnSpPr>
            <a:cxnSpLocks/>
          </p:cNvCxnSpPr>
          <p:nvPr/>
        </p:nvCxnSpPr>
        <p:spPr>
          <a:xfrm>
            <a:off x="6565559" y="3484605"/>
            <a:ext cx="649265" cy="7819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164955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Does Vitamin D supplementation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prevent severe covid symptoms?</a:t>
            </a:r>
          </a:p>
        </p:txBody>
      </p:sp>
    </p:spTree>
    <p:extLst>
      <p:ext uri="{BB962C8B-B14F-4D97-AF65-F5344CB8AC3E}">
        <p14:creationId xmlns:p14="http://schemas.microsoft.com/office/powerpoint/2010/main" val="252112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05DF198-4759-0A4B-9B59-5C86988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15" y="177281"/>
            <a:ext cx="10515600" cy="759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If you control for the season, any ice cream-violent crime association in your dataset will disappear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9BFC9-CC87-E04D-92EA-75ADB976A0B4}"/>
              </a:ext>
            </a:extLst>
          </p:cNvPr>
          <p:cNvSpPr/>
          <p:nvPr/>
        </p:nvSpPr>
        <p:spPr>
          <a:xfrm>
            <a:off x="3667451" y="4291233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817FF61-4404-934A-9CCD-A5DFA1CA6B0D}"/>
              </a:ext>
            </a:extLst>
          </p:cNvPr>
          <p:cNvSpPr txBox="1">
            <a:spLocks/>
          </p:cNvSpPr>
          <p:nvPr/>
        </p:nvSpPr>
        <p:spPr>
          <a:xfrm>
            <a:off x="3605555" y="4618904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Ice cream sales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8F325-83A7-804C-9473-7D6A50A05E6B}"/>
              </a:ext>
            </a:extLst>
          </p:cNvPr>
          <p:cNvSpPr/>
          <p:nvPr/>
        </p:nvSpPr>
        <p:spPr>
          <a:xfrm>
            <a:off x="6958998" y="4294672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A892DC-CECA-804D-92E8-FCF7C9940D7C}"/>
              </a:ext>
            </a:extLst>
          </p:cNvPr>
          <p:cNvSpPr txBox="1">
            <a:spLocks/>
          </p:cNvSpPr>
          <p:nvPr/>
        </p:nvSpPr>
        <p:spPr>
          <a:xfrm>
            <a:off x="6964415" y="46421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Violent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crime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452A3A-A02F-9348-83AE-A9188A3CDDB6}"/>
              </a:ext>
            </a:extLst>
          </p:cNvPr>
          <p:cNvCxnSpPr>
            <a:cxnSpLocks/>
          </p:cNvCxnSpPr>
          <p:nvPr/>
        </p:nvCxnSpPr>
        <p:spPr>
          <a:xfrm flipH="1">
            <a:off x="4695570" y="3509319"/>
            <a:ext cx="741405" cy="7819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445C27F-D470-D148-B3E8-3C389ADD9C67}"/>
              </a:ext>
            </a:extLst>
          </p:cNvPr>
          <p:cNvSpPr/>
          <p:nvPr/>
        </p:nvSpPr>
        <p:spPr>
          <a:xfrm>
            <a:off x="5327375" y="2358707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1E4447B-C0F4-FE4B-BD7F-C4D1DDD8204F}"/>
              </a:ext>
            </a:extLst>
          </p:cNvPr>
          <p:cNvSpPr txBox="1">
            <a:spLocks/>
          </p:cNvSpPr>
          <p:nvPr/>
        </p:nvSpPr>
        <p:spPr>
          <a:xfrm>
            <a:off x="5265479" y="2587522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Hot Weather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1F987D-E482-D24E-A603-C7F98842C27A}"/>
              </a:ext>
            </a:extLst>
          </p:cNvPr>
          <p:cNvCxnSpPr>
            <a:cxnSpLocks/>
          </p:cNvCxnSpPr>
          <p:nvPr/>
        </p:nvCxnSpPr>
        <p:spPr>
          <a:xfrm>
            <a:off x="6565559" y="3484605"/>
            <a:ext cx="649265" cy="7819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B8DDBF-8444-EF4B-AA30-DAA8F0B72937}"/>
              </a:ext>
            </a:extLst>
          </p:cNvPr>
          <p:cNvSpPr/>
          <p:nvPr/>
        </p:nvSpPr>
        <p:spPr>
          <a:xfrm>
            <a:off x="4950268" y="1953745"/>
            <a:ext cx="1992399" cy="1992399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4883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2) Colliders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0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Colliders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B8CB33E-609C-0152-8F2D-39015429C962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8069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Colliders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2EC75D-44DB-38E6-A003-1CED5CBCCE19}"/>
              </a:ext>
            </a:extLst>
          </p:cNvPr>
          <p:cNvSpPr/>
          <p:nvPr/>
        </p:nvSpPr>
        <p:spPr>
          <a:xfrm>
            <a:off x="534410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B99CB5-2CB0-DB9C-5429-6AFE52915AE6}"/>
              </a:ext>
            </a:extLst>
          </p:cNvPr>
          <p:cNvSpPr txBox="1">
            <a:spLocks/>
          </p:cNvSpPr>
          <p:nvPr/>
        </p:nvSpPr>
        <p:spPr>
          <a:xfrm>
            <a:off x="5230300" y="2313150"/>
            <a:ext cx="1483250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Collider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F55DD-085E-2BC2-FECB-0806ECBC5C41}"/>
              </a:ext>
            </a:extLst>
          </p:cNvPr>
          <p:cNvCxnSpPr>
            <a:cxnSpLocks/>
          </p:cNvCxnSpPr>
          <p:nvPr/>
        </p:nvCxnSpPr>
        <p:spPr>
          <a:xfrm flipV="1">
            <a:off x="4672484" y="3119005"/>
            <a:ext cx="864158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779AA-6FCB-C76F-A796-E1BABB5976CF}"/>
              </a:ext>
            </a:extLst>
          </p:cNvPr>
          <p:cNvCxnSpPr>
            <a:cxnSpLocks/>
          </p:cNvCxnSpPr>
          <p:nvPr/>
        </p:nvCxnSpPr>
        <p:spPr>
          <a:xfrm flipH="1" flipV="1">
            <a:off x="6491235" y="3119005"/>
            <a:ext cx="763675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68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73862" y="2233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Colliders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530000" cy="46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00000"/>
              </a:lnSpc>
              <a:buClr>
                <a:srgbClr val="FF0000"/>
              </a:buClr>
              <a:buSzPts val="1400"/>
            </a:pPr>
            <a:r>
              <a:rPr lang="en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Never want to control for / condition on colliders</a:t>
            </a:r>
            <a:endParaRPr dirty="0">
              <a:solidFill>
                <a:srgbClr val="FF0000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buSzPts val="1400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Conditioning on a common effect causes </a:t>
            </a:r>
            <a:r>
              <a:rPr lang="e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collider bias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, which can be in positive or negative direction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C16E2C-B9EE-4D47-B1DF-682E15D0141D}"/>
              </a:ext>
            </a:extLst>
          </p:cNvPr>
          <p:cNvSpPr/>
          <p:nvPr/>
        </p:nvSpPr>
        <p:spPr>
          <a:xfrm>
            <a:off x="6642596" y="4042574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97C5B4-993A-2F4D-BC87-0A6D941F75BA}"/>
              </a:ext>
            </a:extLst>
          </p:cNvPr>
          <p:cNvSpPr txBox="1">
            <a:spLocks/>
          </p:cNvSpPr>
          <p:nvPr/>
        </p:nvSpPr>
        <p:spPr>
          <a:xfrm>
            <a:off x="6638074" y="4483245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980084-F1BA-744E-BC2B-39C37D2FB216}"/>
              </a:ext>
            </a:extLst>
          </p:cNvPr>
          <p:cNvSpPr/>
          <p:nvPr/>
        </p:nvSpPr>
        <p:spPr>
          <a:xfrm>
            <a:off x="10002210" y="3992879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C0E2C08-8F8A-8C48-A5B5-643A5DABBECB}"/>
              </a:ext>
            </a:extLst>
          </p:cNvPr>
          <p:cNvSpPr txBox="1">
            <a:spLocks/>
          </p:cNvSpPr>
          <p:nvPr/>
        </p:nvSpPr>
        <p:spPr>
          <a:xfrm>
            <a:off x="9997688" y="4264587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DC86DA-54B8-564E-874F-D62619BC27AE}"/>
              </a:ext>
            </a:extLst>
          </p:cNvPr>
          <p:cNvSpPr/>
          <p:nvPr/>
        </p:nvSpPr>
        <p:spPr>
          <a:xfrm>
            <a:off x="838875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124ADD7-059A-E546-AAC7-AD7A7458A245}"/>
              </a:ext>
            </a:extLst>
          </p:cNvPr>
          <p:cNvSpPr txBox="1">
            <a:spLocks/>
          </p:cNvSpPr>
          <p:nvPr/>
        </p:nvSpPr>
        <p:spPr>
          <a:xfrm>
            <a:off x="8388753" y="2043932"/>
            <a:ext cx="1260166" cy="1255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# of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sick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days taken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51051-F063-494C-951C-6C52EC6A6E53}"/>
              </a:ext>
            </a:extLst>
          </p:cNvPr>
          <p:cNvCxnSpPr>
            <a:cxnSpLocks/>
          </p:cNvCxnSpPr>
          <p:nvPr/>
        </p:nvCxnSpPr>
        <p:spPr>
          <a:xfrm flipV="1">
            <a:off x="7740733" y="3045494"/>
            <a:ext cx="816139" cy="99708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2E3799-57FF-D147-A962-B64C7968B3B8}"/>
              </a:ext>
            </a:extLst>
          </p:cNvPr>
          <p:cNvCxnSpPr>
            <a:cxnSpLocks/>
          </p:cNvCxnSpPr>
          <p:nvPr/>
        </p:nvCxnSpPr>
        <p:spPr>
          <a:xfrm flipH="1" flipV="1">
            <a:off x="9492404" y="3047363"/>
            <a:ext cx="700623" cy="10309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54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4883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3) Mediators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6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Mediators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B8CB33E-609C-0152-8F2D-39015429C962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6169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Mediators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2EC75D-44DB-38E6-A003-1CED5CBCCE19}"/>
              </a:ext>
            </a:extLst>
          </p:cNvPr>
          <p:cNvSpPr/>
          <p:nvPr/>
        </p:nvSpPr>
        <p:spPr>
          <a:xfrm>
            <a:off x="534410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B99CB5-2CB0-DB9C-5429-6AFE52915AE6}"/>
              </a:ext>
            </a:extLst>
          </p:cNvPr>
          <p:cNvSpPr txBox="1">
            <a:spLocks/>
          </p:cNvSpPr>
          <p:nvPr/>
        </p:nvSpPr>
        <p:spPr>
          <a:xfrm>
            <a:off x="5230300" y="2313150"/>
            <a:ext cx="1483250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Mediator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F55DD-085E-2BC2-FECB-0806ECBC5C41}"/>
              </a:ext>
            </a:extLst>
          </p:cNvPr>
          <p:cNvCxnSpPr>
            <a:cxnSpLocks/>
          </p:cNvCxnSpPr>
          <p:nvPr/>
        </p:nvCxnSpPr>
        <p:spPr>
          <a:xfrm flipV="1">
            <a:off x="4672484" y="3119005"/>
            <a:ext cx="864158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779AA-6FCB-C76F-A796-E1BABB5976CF}"/>
              </a:ext>
            </a:extLst>
          </p:cNvPr>
          <p:cNvCxnSpPr>
            <a:cxnSpLocks/>
          </p:cNvCxnSpPr>
          <p:nvPr/>
        </p:nvCxnSpPr>
        <p:spPr>
          <a:xfrm>
            <a:off x="6521380" y="3119005"/>
            <a:ext cx="749986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34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265200" y="2003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Mediators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530000" cy="46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SzPts val="1400"/>
            </a:pPr>
            <a:r>
              <a:rPr lang="en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Controlling for a mediator will nullify associations of interest</a:t>
            </a:r>
            <a:endParaRPr dirty="0">
              <a:solidFill>
                <a:srgbClr val="FF0000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There are statistical tests of mediation you can use to help determine causal relationships in observational data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F61BBC-4627-B340-90F8-540E4A05B5AC}"/>
              </a:ext>
            </a:extLst>
          </p:cNvPr>
          <p:cNvSpPr txBox="1">
            <a:spLocks/>
          </p:cNvSpPr>
          <p:nvPr/>
        </p:nvSpPr>
        <p:spPr>
          <a:xfrm>
            <a:off x="6409476" y="4483245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06AB2C-A43A-5C41-AFF5-3658AE2FE39C}"/>
              </a:ext>
            </a:extLst>
          </p:cNvPr>
          <p:cNvSpPr txBox="1">
            <a:spLocks/>
          </p:cNvSpPr>
          <p:nvPr/>
        </p:nvSpPr>
        <p:spPr>
          <a:xfrm>
            <a:off x="10355496" y="4264587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97448-D6DB-974F-AC2F-38CE0BE0967E}"/>
              </a:ext>
            </a:extLst>
          </p:cNvPr>
          <p:cNvSpPr/>
          <p:nvPr/>
        </p:nvSpPr>
        <p:spPr>
          <a:xfrm>
            <a:off x="8199783" y="1416632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E4F3C15-6CBC-614A-8FED-B2DEB095E5B0}"/>
              </a:ext>
            </a:extLst>
          </p:cNvPr>
          <p:cNvSpPr txBox="1">
            <a:spLocks/>
          </p:cNvSpPr>
          <p:nvPr/>
        </p:nvSpPr>
        <p:spPr>
          <a:xfrm>
            <a:off x="8261797" y="1775524"/>
            <a:ext cx="1578345" cy="1257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Clinical signs of lung damage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E4649-67D8-E94A-8B04-06E2E2353EBD}"/>
              </a:ext>
            </a:extLst>
          </p:cNvPr>
          <p:cNvCxnSpPr>
            <a:cxnSpLocks/>
          </p:cNvCxnSpPr>
          <p:nvPr/>
        </p:nvCxnSpPr>
        <p:spPr>
          <a:xfrm flipV="1">
            <a:off x="7573257" y="3002625"/>
            <a:ext cx="779366" cy="9136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FC7F89-207A-694A-8142-554FA61B0443}"/>
              </a:ext>
            </a:extLst>
          </p:cNvPr>
          <p:cNvCxnSpPr>
            <a:cxnSpLocks/>
          </p:cNvCxnSpPr>
          <p:nvPr/>
        </p:nvCxnSpPr>
        <p:spPr>
          <a:xfrm>
            <a:off x="9687725" y="3055838"/>
            <a:ext cx="725556" cy="9235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15BA268-53B3-C742-BD60-CAE7DD3CD4B3}"/>
              </a:ext>
            </a:extLst>
          </p:cNvPr>
          <p:cNvSpPr/>
          <p:nvPr/>
        </p:nvSpPr>
        <p:spPr>
          <a:xfrm>
            <a:off x="6203582" y="3855375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9DF8B9-C6AE-A342-BB5A-56A138D22FB5}"/>
              </a:ext>
            </a:extLst>
          </p:cNvPr>
          <p:cNvSpPr/>
          <p:nvPr/>
        </p:nvSpPr>
        <p:spPr>
          <a:xfrm>
            <a:off x="10134392" y="3855375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2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Causality is complicated!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271" name="Google Shape;271;p28"/>
          <p:cNvCxnSpPr>
            <a:cxnSpLocks/>
          </p:cNvCxnSpPr>
          <p:nvPr/>
        </p:nvCxnSpPr>
        <p:spPr>
          <a:xfrm>
            <a:off x="3418777" y="2568579"/>
            <a:ext cx="635727" cy="263476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2" name="Google Shape;272;p28"/>
          <p:cNvCxnSpPr>
            <a:cxnSpLocks/>
          </p:cNvCxnSpPr>
          <p:nvPr/>
        </p:nvCxnSpPr>
        <p:spPr>
          <a:xfrm>
            <a:off x="3684843" y="2362055"/>
            <a:ext cx="3424141" cy="353424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3" name="Google Shape;273;p28"/>
          <p:cNvCxnSpPr>
            <a:cxnSpLocks/>
          </p:cNvCxnSpPr>
          <p:nvPr/>
        </p:nvCxnSpPr>
        <p:spPr>
          <a:xfrm flipH="1">
            <a:off x="1648162" y="2511187"/>
            <a:ext cx="1235958" cy="165937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4" name="Google Shape;274;p28"/>
          <p:cNvCxnSpPr>
            <a:cxnSpLocks/>
          </p:cNvCxnSpPr>
          <p:nvPr/>
        </p:nvCxnSpPr>
        <p:spPr>
          <a:xfrm flipH="1">
            <a:off x="4011646" y="1579364"/>
            <a:ext cx="492768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5" name="Google Shape;275;p28"/>
          <p:cNvCxnSpPr>
            <a:cxnSpLocks/>
          </p:cNvCxnSpPr>
          <p:nvPr/>
        </p:nvCxnSpPr>
        <p:spPr>
          <a:xfrm flipH="1" flipV="1">
            <a:off x="3977375" y="1943968"/>
            <a:ext cx="2385036" cy="228373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6" name="Google Shape;276;p28"/>
          <p:cNvCxnSpPr>
            <a:cxnSpLocks/>
          </p:cNvCxnSpPr>
          <p:nvPr/>
        </p:nvCxnSpPr>
        <p:spPr>
          <a:xfrm>
            <a:off x="9965867" y="2332867"/>
            <a:ext cx="238191" cy="71730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7" name="Google Shape;277;p28"/>
          <p:cNvCxnSpPr>
            <a:cxnSpLocks/>
          </p:cNvCxnSpPr>
          <p:nvPr/>
        </p:nvCxnSpPr>
        <p:spPr>
          <a:xfrm flipH="1">
            <a:off x="7958879" y="3964936"/>
            <a:ext cx="1420819" cy="56251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8" name="Google Shape;278;p28"/>
          <p:cNvCxnSpPr>
            <a:cxnSpLocks/>
          </p:cNvCxnSpPr>
          <p:nvPr/>
        </p:nvCxnSpPr>
        <p:spPr>
          <a:xfrm flipH="1">
            <a:off x="8770985" y="4664964"/>
            <a:ext cx="1132310" cy="89997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9" name="Google Shape;279;p28"/>
          <p:cNvCxnSpPr>
            <a:cxnSpLocks/>
          </p:cNvCxnSpPr>
          <p:nvPr/>
        </p:nvCxnSpPr>
        <p:spPr>
          <a:xfrm flipH="1" flipV="1">
            <a:off x="1912288" y="5233567"/>
            <a:ext cx="1458800" cy="66273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0" name="Google Shape;280;p28"/>
          <p:cNvCxnSpPr>
            <a:cxnSpLocks/>
          </p:cNvCxnSpPr>
          <p:nvPr/>
        </p:nvCxnSpPr>
        <p:spPr>
          <a:xfrm flipH="1">
            <a:off x="1805826" y="2052921"/>
            <a:ext cx="816407" cy="4693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1" name="Google Shape;281;p28"/>
          <p:cNvCxnSpPr>
            <a:cxnSpLocks/>
          </p:cNvCxnSpPr>
          <p:nvPr/>
        </p:nvCxnSpPr>
        <p:spPr>
          <a:xfrm flipH="1">
            <a:off x="5094074" y="6076127"/>
            <a:ext cx="2194308" cy="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2" name="Google Shape;282;p28"/>
          <p:cNvCxnSpPr>
            <a:cxnSpLocks/>
          </p:cNvCxnSpPr>
          <p:nvPr/>
        </p:nvCxnSpPr>
        <p:spPr>
          <a:xfrm flipH="1">
            <a:off x="2042323" y="3431900"/>
            <a:ext cx="7388518" cy="125273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3" name="Google Shape;283;p28"/>
          <p:cNvCxnSpPr>
            <a:cxnSpLocks/>
          </p:cNvCxnSpPr>
          <p:nvPr/>
        </p:nvCxnSpPr>
        <p:spPr>
          <a:xfrm flipH="1" flipV="1">
            <a:off x="1780929" y="3270026"/>
            <a:ext cx="1714604" cy="215857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4" name="Google Shape;284;p28"/>
          <p:cNvCxnSpPr>
            <a:cxnSpLocks/>
          </p:cNvCxnSpPr>
          <p:nvPr/>
        </p:nvCxnSpPr>
        <p:spPr>
          <a:xfrm flipH="1" flipV="1">
            <a:off x="7744344" y="2615053"/>
            <a:ext cx="1934398" cy="57232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8A5519F-F6D2-E243-9074-7CF65B161A32}"/>
              </a:ext>
            </a:extLst>
          </p:cNvPr>
          <p:cNvSpPr/>
          <p:nvPr/>
        </p:nvSpPr>
        <p:spPr>
          <a:xfrm>
            <a:off x="2665722" y="1156743"/>
            <a:ext cx="1212155" cy="12121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5832720-2625-924D-A6A8-130A07107700}"/>
              </a:ext>
            </a:extLst>
          </p:cNvPr>
          <p:cNvSpPr txBox="1">
            <a:spLocks/>
          </p:cNvSpPr>
          <p:nvPr/>
        </p:nvSpPr>
        <p:spPr>
          <a:xfrm>
            <a:off x="2661200" y="1587475"/>
            <a:ext cx="1260166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58E8EF-CF7B-3547-BD92-08290234738B}"/>
              </a:ext>
            </a:extLst>
          </p:cNvPr>
          <p:cNvSpPr/>
          <p:nvPr/>
        </p:nvSpPr>
        <p:spPr>
          <a:xfrm>
            <a:off x="498019" y="2212162"/>
            <a:ext cx="1212155" cy="12121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6BBA8081-4CBB-A843-AE45-A17552E47CAD}"/>
              </a:ext>
            </a:extLst>
          </p:cNvPr>
          <p:cNvSpPr txBox="1">
            <a:spLocks/>
          </p:cNvSpPr>
          <p:nvPr/>
        </p:nvSpPr>
        <p:spPr>
          <a:xfrm>
            <a:off x="498019" y="2390962"/>
            <a:ext cx="1260166" cy="9380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Peers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That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Smoke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456E8F-A247-8F46-A67C-C06B6106F0C1}"/>
              </a:ext>
            </a:extLst>
          </p:cNvPr>
          <p:cNvSpPr/>
          <p:nvPr/>
        </p:nvSpPr>
        <p:spPr>
          <a:xfrm>
            <a:off x="401951" y="4116067"/>
            <a:ext cx="1420057" cy="142005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A9902B1-CACF-9343-8DC9-D0C5DBE74443}"/>
              </a:ext>
            </a:extLst>
          </p:cNvPr>
          <p:cNvSpPr txBox="1">
            <a:spLocks/>
          </p:cNvSpPr>
          <p:nvPr/>
        </p:nvSpPr>
        <p:spPr>
          <a:xfrm>
            <a:off x="301325" y="4335756"/>
            <a:ext cx="1640372" cy="53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Socio-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economic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disadvantage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B8D0FC5-C7F4-7C4A-8BFA-1ED6D0D8AB70}"/>
              </a:ext>
            </a:extLst>
          </p:cNvPr>
          <p:cNvSpPr/>
          <p:nvPr/>
        </p:nvSpPr>
        <p:spPr>
          <a:xfrm>
            <a:off x="3507644" y="5310871"/>
            <a:ext cx="1420057" cy="142005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FB9C420-D5CC-914C-A2DA-6533E04EDB49}"/>
              </a:ext>
            </a:extLst>
          </p:cNvPr>
          <p:cNvSpPr txBox="1">
            <a:spLocks/>
          </p:cNvSpPr>
          <p:nvPr/>
        </p:nvSpPr>
        <p:spPr>
          <a:xfrm>
            <a:off x="3399567" y="5810069"/>
            <a:ext cx="1640372" cy="53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Construction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Work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E56280-93DB-CF4B-B8A0-4E0DF76E85C2}"/>
              </a:ext>
            </a:extLst>
          </p:cNvPr>
          <p:cNvSpPr/>
          <p:nvPr/>
        </p:nvSpPr>
        <p:spPr>
          <a:xfrm>
            <a:off x="7461083" y="5384662"/>
            <a:ext cx="1420057" cy="142005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58E2B5D9-CE8B-4647-A950-C3A2C78FE8B9}"/>
              </a:ext>
            </a:extLst>
          </p:cNvPr>
          <p:cNvSpPr txBox="1">
            <a:spLocks/>
          </p:cNvSpPr>
          <p:nvPr/>
        </p:nvSpPr>
        <p:spPr>
          <a:xfrm>
            <a:off x="7370803" y="5805448"/>
            <a:ext cx="1640372" cy="53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Asbestos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3871C8-75AA-EF4E-80D9-244305B2CFD2}"/>
              </a:ext>
            </a:extLst>
          </p:cNvPr>
          <p:cNvSpPr/>
          <p:nvPr/>
        </p:nvSpPr>
        <p:spPr>
          <a:xfrm>
            <a:off x="9560876" y="3089817"/>
            <a:ext cx="1420057" cy="142005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283F1F74-CAE9-6F4D-B354-0ED1BF0706BC}"/>
              </a:ext>
            </a:extLst>
          </p:cNvPr>
          <p:cNvSpPr txBox="1">
            <a:spLocks/>
          </p:cNvSpPr>
          <p:nvPr/>
        </p:nvSpPr>
        <p:spPr>
          <a:xfrm>
            <a:off x="9470596" y="3510603"/>
            <a:ext cx="1640372" cy="53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Lung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cancer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5813EAE-3254-0C44-A01C-8A678828FD36}"/>
              </a:ext>
            </a:extLst>
          </p:cNvPr>
          <p:cNvSpPr/>
          <p:nvPr/>
        </p:nvSpPr>
        <p:spPr>
          <a:xfrm>
            <a:off x="9173388" y="792105"/>
            <a:ext cx="1420057" cy="142005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BE39B1D7-9016-CA49-9EBA-F7D27C46B59B}"/>
              </a:ext>
            </a:extLst>
          </p:cNvPr>
          <p:cNvSpPr txBox="1">
            <a:spLocks/>
          </p:cNvSpPr>
          <p:nvPr/>
        </p:nvSpPr>
        <p:spPr>
          <a:xfrm>
            <a:off x="9083108" y="1212891"/>
            <a:ext cx="1640372" cy="53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# of sick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Days taken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377E1D-358C-2A4C-A675-64B4BF419405}"/>
              </a:ext>
            </a:extLst>
          </p:cNvPr>
          <p:cNvSpPr/>
          <p:nvPr/>
        </p:nvSpPr>
        <p:spPr>
          <a:xfrm>
            <a:off x="6078260" y="1782017"/>
            <a:ext cx="1501595" cy="150159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1B8E8535-BAB8-C442-8729-E59F383E7F35}"/>
              </a:ext>
            </a:extLst>
          </p:cNvPr>
          <p:cNvSpPr txBox="1">
            <a:spLocks/>
          </p:cNvSpPr>
          <p:nvPr/>
        </p:nvSpPr>
        <p:spPr>
          <a:xfrm>
            <a:off x="6038886" y="2058511"/>
            <a:ext cx="1578345" cy="1257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Gene that increases risk of lung cancer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A12A4B-EA5F-5940-B67C-1C54D89F0AE2}"/>
              </a:ext>
            </a:extLst>
          </p:cNvPr>
          <p:cNvSpPr/>
          <p:nvPr/>
        </p:nvSpPr>
        <p:spPr>
          <a:xfrm>
            <a:off x="6384471" y="3938992"/>
            <a:ext cx="1431074" cy="14310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C7F90FF2-9B66-F64B-A00F-8B5B6788A715}"/>
              </a:ext>
            </a:extLst>
          </p:cNvPr>
          <p:cNvSpPr txBox="1">
            <a:spLocks/>
          </p:cNvSpPr>
          <p:nvPr/>
        </p:nvSpPr>
        <p:spPr>
          <a:xfrm>
            <a:off x="6325218" y="4255241"/>
            <a:ext cx="1578345" cy="1257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Clinical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signs of lung damage</a:t>
            </a:r>
          </a:p>
        </p:txBody>
      </p:sp>
    </p:spTree>
    <p:extLst>
      <p:ext uri="{BB962C8B-B14F-4D97-AF65-F5344CB8AC3E}">
        <p14:creationId xmlns:p14="http://schemas.microsoft.com/office/powerpoint/2010/main" val="274536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0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81" y="219006"/>
            <a:ext cx="11643358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This all sounds nice, but how do I “control” for things?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B64D1-922C-8F46-BA0C-D8AE121054FC}"/>
              </a:ext>
            </a:extLst>
          </p:cNvPr>
          <p:cNvSpPr txBox="1">
            <a:spLocks/>
          </p:cNvSpPr>
          <p:nvPr/>
        </p:nvSpPr>
        <p:spPr>
          <a:xfrm>
            <a:off x="253781" y="1261873"/>
            <a:ext cx="11391372" cy="5242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1) The simple/naive way: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“Stratify” on the variable you want to control for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AKA filter your dataset so that variable only takes on 1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For example, when calculating the following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ea typeface="Cambria Math" panose="02040503050406030204" pitchFamily="18" charset="0"/>
              </a:rPr>
              <a:t>you’re controlling for / conditioning on smoking status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pPr lvl="1"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p(lung problems = 1 | smoker = 0)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  <a:ea typeface="Cambria Math" panose="02040503050406030204" pitchFamily="18" charset="0"/>
            </a:endParaRPr>
          </a:p>
          <a:p>
            <a:pPr marL="514350" indent="-514350" algn="l">
              <a:lnSpc>
                <a:spcPct val="100000"/>
              </a:lnSpc>
              <a:buAutoNum type="arabicParenR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2) Use a model!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Sit tight, the second half of this tutorial goes deep on this topic </a:t>
            </a:r>
          </a:p>
        </p:txBody>
      </p:sp>
    </p:spTree>
    <p:extLst>
      <p:ext uri="{BB962C8B-B14F-4D97-AF65-F5344CB8AC3E}">
        <p14:creationId xmlns:p14="http://schemas.microsoft.com/office/powerpoint/2010/main" val="1390392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Notebook exercise #1: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</a:b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 graphs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55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We’ve discussed four types of causal relationships. Going forward, we’re going to assume you identified key confounders you want to control for, as you estimate the causal impact between a “treatment” and an “outcome”…</a:t>
            </a:r>
            <a:endParaRPr lang="en-US" sz="32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98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316208" y="2353609"/>
            <a:ext cx="4434696" cy="52379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Traditional variable importance methods don't tell you anything about causality!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Nota bene!</a:t>
            </a:r>
          </a:p>
        </p:txBody>
      </p:sp>
      <p:pic>
        <p:nvPicPr>
          <p:cNvPr id="1026" name="Picture 2" descr="Figure 4: Model feature importance ranked by mean absolute SHAP. This plot shows how important each feature was on average over the passenger population.">
            <a:extLst>
              <a:ext uri="{FF2B5EF4-FFF2-40B4-BE49-F238E27FC236}">
                <a16:creationId xmlns:a16="http://schemas.microsoft.com/office/drawing/2014/main" id="{482A23A2-930C-9643-B600-AAD96F94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904" y="1411357"/>
            <a:ext cx="6828183" cy="45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15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15600" y="1152939"/>
            <a:ext cx="11360800" cy="52379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Temporality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. Causes always occur before effects: The treatment variable needs to occur before measured outcome. Covariates should occur before treatment (prevents you from controlling on colliders).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Stable Unit Treatment Value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. The treatment status of a given individual does not affect the potential outcomes of any other individuals.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Positivity.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For each level of each covariate in your data, there needs to be some variability of the treatment and outcome variables.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Ignorability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.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All major confounding variables are included in your data. This is a tough one, but necessary to get an unbiased estimate of the treatment effect. </a:t>
            </a:r>
            <a:endParaRPr sz="26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Assumptions of causal inference</a:t>
            </a:r>
          </a:p>
        </p:txBody>
      </p:sp>
    </p:spTree>
    <p:extLst>
      <p:ext uri="{BB962C8B-B14F-4D97-AF65-F5344CB8AC3E}">
        <p14:creationId xmlns:p14="http://schemas.microsoft.com/office/powerpoint/2010/main" val="3533039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15600" y="1152939"/>
            <a:ext cx="11360800" cy="52379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 want to understand whether frequent emails to customers might impact customer satisfaction. </a:t>
            </a:r>
          </a:p>
          <a:p>
            <a:pPr marL="152396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 have survey data with customer, self-reported satisfaction from a year ago, and I use this past month’s number of emails for each customer as a proxy for how often we email them generally. 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Example #1</a:t>
            </a:r>
          </a:p>
        </p:txBody>
      </p:sp>
    </p:spTree>
    <p:extLst>
      <p:ext uri="{BB962C8B-B14F-4D97-AF65-F5344CB8AC3E}">
        <p14:creationId xmlns:p14="http://schemas.microsoft.com/office/powerpoint/2010/main" val="2946744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15600" y="1152939"/>
            <a:ext cx="11360800" cy="52379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 want to see the causal impact of a neighborhood’s cleanliness on crime rates, controlling for 20 known confounders.</a:t>
            </a:r>
          </a:p>
          <a:p>
            <a:pPr marL="152396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 pull up an academic dataset with data on 40 distinct neighborhoods. So, my sample size is 40.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Example #2</a:t>
            </a:r>
          </a:p>
        </p:txBody>
      </p:sp>
    </p:spTree>
    <p:extLst>
      <p:ext uri="{BB962C8B-B14F-4D97-AF65-F5344CB8AC3E}">
        <p14:creationId xmlns:p14="http://schemas.microsoft.com/office/powerpoint/2010/main" val="3105122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15600" y="1152939"/>
            <a:ext cx="11360800" cy="52379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 want to see how releasing a new in-app, multiplayer game through my social media app impacts user engagement. I only want to give it to some test users initially.</a:t>
            </a:r>
          </a:p>
          <a:p>
            <a:pPr marL="152396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With this multiplayer game you can play with anyone who has the social media app by sending them invites. Accidentally, our test users can invite non-test users.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Example #3</a:t>
            </a:r>
          </a:p>
        </p:txBody>
      </p:sp>
    </p:spTree>
    <p:extLst>
      <p:ext uri="{BB962C8B-B14F-4D97-AF65-F5344CB8AC3E}">
        <p14:creationId xmlns:p14="http://schemas.microsoft.com/office/powerpoint/2010/main" val="324033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15600" y="1152939"/>
            <a:ext cx="11360800" cy="52379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We’re curious how a job training program could impact a person’s income 3 years in the future. </a:t>
            </a:r>
          </a:p>
          <a:p>
            <a:pPr marL="152396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Unfortunately we don’t have lots of data on the participants so we perform a causal inference analysis only controlling for the person’s age.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Example #4</a:t>
            </a:r>
          </a:p>
        </p:txBody>
      </p:sp>
    </p:spTree>
    <p:extLst>
      <p:ext uri="{BB962C8B-B14F-4D97-AF65-F5344CB8AC3E}">
        <p14:creationId xmlns:p14="http://schemas.microsoft.com/office/powerpoint/2010/main" val="924744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228598" y="2932387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G-computation</a:t>
            </a:r>
          </a:p>
        </p:txBody>
      </p:sp>
    </p:spTree>
    <p:extLst>
      <p:ext uri="{BB962C8B-B14F-4D97-AF65-F5344CB8AC3E}">
        <p14:creationId xmlns:p14="http://schemas.microsoft.com/office/powerpoint/2010/main" val="160016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60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1)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Start with a set of participants for whom we have complete treatment, outcome, and covariate data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932070-B9F9-CF47-AD39-3128B5020ED5}"/>
              </a:ext>
            </a:extLst>
          </p:cNvPr>
          <p:cNvGraphicFramePr>
            <a:graphicFrameLocks noGrp="1"/>
          </p:cNvGraphicFramePr>
          <p:nvPr/>
        </p:nvGraphicFramePr>
        <p:xfrm>
          <a:off x="1223065" y="2485113"/>
          <a:ext cx="974587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49174">
                  <a:extLst>
                    <a:ext uri="{9D8B030D-6E8A-4147-A177-3AD203B41FA5}">
                      <a16:colId xmlns:a16="http://schemas.microsoft.com/office/drawing/2014/main" val="90379262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154402672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864695124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38389656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66337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ID#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2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7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76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2)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Train a model that predicts the outcome from all covariates and treatment variable. Aim for high recall and precision.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932070-B9F9-CF47-AD39-3128B5020ED5}"/>
              </a:ext>
            </a:extLst>
          </p:cNvPr>
          <p:cNvGraphicFramePr>
            <a:graphicFrameLocks noGrp="1"/>
          </p:cNvGraphicFramePr>
          <p:nvPr/>
        </p:nvGraphicFramePr>
        <p:xfrm>
          <a:off x="1153495" y="3359753"/>
          <a:ext cx="974587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49174">
                  <a:extLst>
                    <a:ext uri="{9D8B030D-6E8A-4147-A177-3AD203B41FA5}">
                      <a16:colId xmlns:a16="http://schemas.microsoft.com/office/drawing/2014/main" val="90379262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154402672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864695124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38389656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66337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ID#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2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7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2344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D4A5174-46DC-B241-9F2B-01DF7952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07" y="1206035"/>
            <a:ext cx="3356113" cy="18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1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3)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“Force” every observation in the dataset to receive the treatment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74F137B-986D-CC48-944B-DB883A7A42A2}"/>
              </a:ext>
            </a:extLst>
          </p:cNvPr>
          <p:cNvGraphicFramePr>
            <a:graphicFrameLocks noGrp="1"/>
          </p:cNvGraphicFramePr>
          <p:nvPr/>
        </p:nvGraphicFramePr>
        <p:xfrm>
          <a:off x="1153495" y="3359753"/>
          <a:ext cx="974587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49174">
                  <a:extLst>
                    <a:ext uri="{9D8B030D-6E8A-4147-A177-3AD203B41FA5}">
                      <a16:colId xmlns:a16="http://schemas.microsoft.com/office/drawing/2014/main" val="90379262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154402672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864695124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38389656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66337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ID#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2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7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8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4) Predict outcome values with these covariate and treatment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3676" y="3141091"/>
              <a:ext cx="9745872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624312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2154402672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864695124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383896567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2663374550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treat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outcome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3676" y="3141091"/>
              <a:ext cx="9745872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624312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2154402672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864695124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383896567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2663374550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</a:tblGrid>
                  <a:tr h="532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treat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outcome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781" t="-9524" r="-1563" b="-4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0728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5) Now “force” every observation to not receive treatment,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And make outcome predictions again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8423" y="3141091"/>
              <a:ext cx="11304104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614872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2154402672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864695124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383896567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2663374550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4206781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treat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outcome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𝑢𝑛𝑡𝑟𝑒𝑎𝑡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19.5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8423" y="3141091"/>
              <a:ext cx="11304104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614872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2154402672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864695124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383896567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2663374550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4206781472"/>
                        </a:ext>
                      </a:extLst>
                    </a:gridCol>
                  </a:tblGrid>
                  <a:tr h="532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treat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outcome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7656" t="-9524" r="-100000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362" t="-9524" r="-787" b="-4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19.5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0401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6) Calculate the average difference between treated and untreated outcome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3510" y="1978214"/>
              <a:ext cx="5883412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470853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206781472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008691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𝑢𝑛𝑡𝑟𝑒𝑎𝑡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19.5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3510" y="1978214"/>
              <a:ext cx="5883412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470853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206781472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008691963"/>
                        </a:ext>
                      </a:extLst>
                    </a:gridCol>
                  </a:tblGrid>
                  <a:tr h="532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62" t="-9524" r="-200862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862" t="-9524" r="-100862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862" t="-9524" r="-862" b="-4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19.5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1379F-3462-614E-BADC-B27C36492530}"/>
                  </a:ext>
                </a:extLst>
              </p:cNvPr>
              <p:cNvSpPr txBox="1"/>
              <p:nvPr/>
            </p:nvSpPr>
            <p:spPr>
              <a:xfrm>
                <a:off x="6629400" y="5784558"/>
                <a:ext cx="27907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1379F-3462-614E-BADC-B27C364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784558"/>
                <a:ext cx="2790757" cy="492443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378692-5C1F-464E-9A37-1CB6C1B476B1}"/>
              </a:ext>
            </a:extLst>
          </p:cNvPr>
          <p:cNvCxnSpPr>
            <a:cxnSpLocks/>
          </p:cNvCxnSpPr>
          <p:nvPr/>
        </p:nvCxnSpPr>
        <p:spPr>
          <a:xfrm>
            <a:off x="7951304" y="4969565"/>
            <a:ext cx="0" cy="695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144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Notebook exercise #2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80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357807" y="3058284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 dose-response curve estimation</a:t>
            </a:r>
          </a:p>
          <a:p>
            <a:pPr algn="ctr"/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(AKA estimating the causal curve)</a:t>
            </a:r>
          </a:p>
        </p:txBody>
      </p:sp>
    </p:spTree>
    <p:extLst>
      <p:ext uri="{BB962C8B-B14F-4D97-AF65-F5344CB8AC3E}">
        <p14:creationId xmlns:p14="http://schemas.microsoft.com/office/powerpoint/2010/main" val="3467281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7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D3C874-B7A1-0040-9A50-278A2D5EEA1A}"/>
              </a:ext>
            </a:extLst>
          </p:cNvPr>
          <p:cNvCxnSpPr>
            <a:cxnSpLocks/>
          </p:cNvCxnSpPr>
          <p:nvPr/>
        </p:nvCxnSpPr>
        <p:spPr>
          <a:xfrm>
            <a:off x="2343150" y="1663642"/>
            <a:ext cx="8872538" cy="357987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4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985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F007B3C-51C6-7D45-BF28-4BC15F91C106}"/>
              </a:ext>
            </a:extLst>
          </p:cNvPr>
          <p:cNvSpPr/>
          <p:nvPr/>
        </p:nvSpPr>
        <p:spPr>
          <a:xfrm>
            <a:off x="3371854" y="1214434"/>
            <a:ext cx="7629525" cy="3800504"/>
          </a:xfrm>
          <a:custGeom>
            <a:avLst/>
            <a:gdLst>
              <a:gd name="connsiteX0" fmla="*/ 0 w 7629525"/>
              <a:gd name="connsiteY0" fmla="*/ 0 h 3800504"/>
              <a:gd name="connsiteX1" fmla="*/ 57150 w 7629525"/>
              <a:gd name="connsiteY1" fmla="*/ 100012 h 3800504"/>
              <a:gd name="connsiteX2" fmla="*/ 114300 w 7629525"/>
              <a:gd name="connsiteY2" fmla="*/ 185737 h 3800504"/>
              <a:gd name="connsiteX3" fmla="*/ 142875 w 7629525"/>
              <a:gd name="connsiteY3" fmla="*/ 228600 h 3800504"/>
              <a:gd name="connsiteX4" fmla="*/ 200025 w 7629525"/>
              <a:gd name="connsiteY4" fmla="*/ 314325 h 3800504"/>
              <a:gd name="connsiteX5" fmla="*/ 271463 w 7629525"/>
              <a:gd name="connsiteY5" fmla="*/ 442912 h 3800504"/>
              <a:gd name="connsiteX6" fmla="*/ 342900 w 7629525"/>
              <a:gd name="connsiteY6" fmla="*/ 542925 h 3800504"/>
              <a:gd name="connsiteX7" fmla="*/ 385763 w 7629525"/>
              <a:gd name="connsiteY7" fmla="*/ 585787 h 3800504"/>
              <a:gd name="connsiteX8" fmla="*/ 414338 w 7629525"/>
              <a:gd name="connsiteY8" fmla="*/ 642937 h 3800504"/>
              <a:gd name="connsiteX9" fmla="*/ 457200 w 7629525"/>
              <a:gd name="connsiteY9" fmla="*/ 671512 h 3800504"/>
              <a:gd name="connsiteX10" fmla="*/ 485775 w 7629525"/>
              <a:gd name="connsiteY10" fmla="*/ 714375 h 3800504"/>
              <a:gd name="connsiteX11" fmla="*/ 528638 w 7629525"/>
              <a:gd name="connsiteY11" fmla="*/ 757237 h 3800504"/>
              <a:gd name="connsiteX12" fmla="*/ 557213 w 7629525"/>
              <a:gd name="connsiteY12" fmla="*/ 800100 h 3800504"/>
              <a:gd name="connsiteX13" fmla="*/ 600075 w 7629525"/>
              <a:gd name="connsiteY13" fmla="*/ 842962 h 3800504"/>
              <a:gd name="connsiteX14" fmla="*/ 628650 w 7629525"/>
              <a:gd name="connsiteY14" fmla="*/ 885825 h 3800504"/>
              <a:gd name="connsiteX15" fmla="*/ 671513 w 7629525"/>
              <a:gd name="connsiteY15" fmla="*/ 914400 h 3800504"/>
              <a:gd name="connsiteX16" fmla="*/ 742950 w 7629525"/>
              <a:gd name="connsiteY16" fmla="*/ 1000125 h 3800504"/>
              <a:gd name="connsiteX17" fmla="*/ 828675 w 7629525"/>
              <a:gd name="connsiteY17" fmla="*/ 1071562 h 3800504"/>
              <a:gd name="connsiteX18" fmla="*/ 885825 w 7629525"/>
              <a:gd name="connsiteY18" fmla="*/ 1128712 h 3800504"/>
              <a:gd name="connsiteX19" fmla="*/ 942975 w 7629525"/>
              <a:gd name="connsiteY19" fmla="*/ 1171575 h 3800504"/>
              <a:gd name="connsiteX20" fmla="*/ 1028700 w 7629525"/>
              <a:gd name="connsiteY20" fmla="*/ 1257300 h 3800504"/>
              <a:gd name="connsiteX21" fmla="*/ 1143000 w 7629525"/>
              <a:gd name="connsiteY21" fmla="*/ 1343025 h 3800504"/>
              <a:gd name="connsiteX22" fmla="*/ 1185863 w 7629525"/>
              <a:gd name="connsiteY22" fmla="*/ 1385887 h 3800504"/>
              <a:gd name="connsiteX23" fmla="*/ 1271588 w 7629525"/>
              <a:gd name="connsiteY23" fmla="*/ 1443037 h 3800504"/>
              <a:gd name="connsiteX24" fmla="*/ 1314450 w 7629525"/>
              <a:gd name="connsiteY24" fmla="*/ 1485900 h 3800504"/>
              <a:gd name="connsiteX25" fmla="*/ 1371600 w 7629525"/>
              <a:gd name="connsiteY25" fmla="*/ 1514475 h 3800504"/>
              <a:gd name="connsiteX26" fmla="*/ 1414463 w 7629525"/>
              <a:gd name="connsiteY26" fmla="*/ 1557337 h 3800504"/>
              <a:gd name="connsiteX27" fmla="*/ 1514475 w 7629525"/>
              <a:gd name="connsiteY27" fmla="*/ 1614487 h 3800504"/>
              <a:gd name="connsiteX28" fmla="*/ 1600200 w 7629525"/>
              <a:gd name="connsiteY28" fmla="*/ 1685925 h 3800504"/>
              <a:gd name="connsiteX29" fmla="*/ 1700213 w 7629525"/>
              <a:gd name="connsiteY29" fmla="*/ 1743075 h 3800504"/>
              <a:gd name="connsiteX30" fmla="*/ 1743075 w 7629525"/>
              <a:gd name="connsiteY30" fmla="*/ 1785937 h 3800504"/>
              <a:gd name="connsiteX31" fmla="*/ 1800225 w 7629525"/>
              <a:gd name="connsiteY31" fmla="*/ 1814512 h 3800504"/>
              <a:gd name="connsiteX32" fmla="*/ 1843088 w 7629525"/>
              <a:gd name="connsiteY32" fmla="*/ 1843087 h 3800504"/>
              <a:gd name="connsiteX33" fmla="*/ 1885950 w 7629525"/>
              <a:gd name="connsiteY33" fmla="*/ 1857375 h 3800504"/>
              <a:gd name="connsiteX34" fmla="*/ 1985963 w 7629525"/>
              <a:gd name="connsiteY34" fmla="*/ 1928812 h 3800504"/>
              <a:gd name="connsiteX35" fmla="*/ 2043113 w 7629525"/>
              <a:gd name="connsiteY35" fmla="*/ 1957387 h 3800504"/>
              <a:gd name="connsiteX36" fmla="*/ 2085975 w 7629525"/>
              <a:gd name="connsiteY36" fmla="*/ 1985962 h 3800504"/>
              <a:gd name="connsiteX37" fmla="*/ 2157413 w 7629525"/>
              <a:gd name="connsiteY37" fmla="*/ 2028825 h 3800504"/>
              <a:gd name="connsiteX38" fmla="*/ 2257425 w 7629525"/>
              <a:gd name="connsiteY38" fmla="*/ 2071687 h 3800504"/>
              <a:gd name="connsiteX39" fmla="*/ 2357438 w 7629525"/>
              <a:gd name="connsiteY39" fmla="*/ 2128837 h 3800504"/>
              <a:gd name="connsiteX40" fmla="*/ 2400300 w 7629525"/>
              <a:gd name="connsiteY40" fmla="*/ 2157412 h 3800504"/>
              <a:gd name="connsiteX41" fmla="*/ 2471738 w 7629525"/>
              <a:gd name="connsiteY41" fmla="*/ 2200275 h 3800504"/>
              <a:gd name="connsiteX42" fmla="*/ 2528888 w 7629525"/>
              <a:gd name="connsiteY42" fmla="*/ 2228850 h 3800504"/>
              <a:gd name="connsiteX43" fmla="*/ 2600325 w 7629525"/>
              <a:gd name="connsiteY43" fmla="*/ 2271712 h 3800504"/>
              <a:gd name="connsiteX44" fmla="*/ 2643188 w 7629525"/>
              <a:gd name="connsiteY44" fmla="*/ 2300287 h 3800504"/>
              <a:gd name="connsiteX45" fmla="*/ 2686050 w 7629525"/>
              <a:gd name="connsiteY45" fmla="*/ 2314575 h 3800504"/>
              <a:gd name="connsiteX46" fmla="*/ 2757488 w 7629525"/>
              <a:gd name="connsiteY46" fmla="*/ 2371725 h 3800504"/>
              <a:gd name="connsiteX47" fmla="*/ 2800350 w 7629525"/>
              <a:gd name="connsiteY47" fmla="*/ 2386012 h 3800504"/>
              <a:gd name="connsiteX48" fmla="*/ 2857500 w 7629525"/>
              <a:gd name="connsiteY48" fmla="*/ 2428875 h 3800504"/>
              <a:gd name="connsiteX49" fmla="*/ 2914650 w 7629525"/>
              <a:gd name="connsiteY49" fmla="*/ 2457450 h 3800504"/>
              <a:gd name="connsiteX50" fmla="*/ 3043238 w 7629525"/>
              <a:gd name="connsiteY50" fmla="*/ 2528887 h 3800504"/>
              <a:gd name="connsiteX51" fmla="*/ 3157538 w 7629525"/>
              <a:gd name="connsiteY51" fmla="*/ 2614612 h 3800504"/>
              <a:gd name="connsiteX52" fmla="*/ 3200400 w 7629525"/>
              <a:gd name="connsiteY52" fmla="*/ 2643187 h 3800504"/>
              <a:gd name="connsiteX53" fmla="*/ 3243263 w 7629525"/>
              <a:gd name="connsiteY53" fmla="*/ 2657475 h 3800504"/>
              <a:gd name="connsiteX54" fmla="*/ 3357563 w 7629525"/>
              <a:gd name="connsiteY54" fmla="*/ 2728912 h 3800504"/>
              <a:gd name="connsiteX55" fmla="*/ 3500438 w 7629525"/>
              <a:gd name="connsiteY55" fmla="*/ 2814637 h 3800504"/>
              <a:gd name="connsiteX56" fmla="*/ 3643313 w 7629525"/>
              <a:gd name="connsiteY56" fmla="*/ 2886075 h 3800504"/>
              <a:gd name="connsiteX57" fmla="*/ 3729038 w 7629525"/>
              <a:gd name="connsiteY57" fmla="*/ 2928937 h 3800504"/>
              <a:gd name="connsiteX58" fmla="*/ 3871913 w 7629525"/>
              <a:gd name="connsiteY58" fmla="*/ 3000375 h 3800504"/>
              <a:gd name="connsiteX59" fmla="*/ 3914775 w 7629525"/>
              <a:gd name="connsiteY59" fmla="*/ 3014662 h 3800504"/>
              <a:gd name="connsiteX60" fmla="*/ 4014788 w 7629525"/>
              <a:gd name="connsiteY60" fmla="*/ 3071812 h 3800504"/>
              <a:gd name="connsiteX61" fmla="*/ 4143375 w 7629525"/>
              <a:gd name="connsiteY61" fmla="*/ 3114675 h 3800504"/>
              <a:gd name="connsiteX62" fmla="*/ 4200525 w 7629525"/>
              <a:gd name="connsiteY62" fmla="*/ 3143250 h 3800504"/>
              <a:gd name="connsiteX63" fmla="*/ 4243388 w 7629525"/>
              <a:gd name="connsiteY63" fmla="*/ 3171825 h 3800504"/>
              <a:gd name="connsiteX64" fmla="*/ 4300538 w 7629525"/>
              <a:gd name="connsiteY64" fmla="*/ 3186112 h 3800504"/>
              <a:gd name="connsiteX65" fmla="*/ 4386263 w 7629525"/>
              <a:gd name="connsiteY65" fmla="*/ 3228975 h 3800504"/>
              <a:gd name="connsiteX66" fmla="*/ 4443413 w 7629525"/>
              <a:gd name="connsiteY66" fmla="*/ 3243262 h 3800504"/>
              <a:gd name="connsiteX67" fmla="*/ 4486275 w 7629525"/>
              <a:gd name="connsiteY67" fmla="*/ 3271837 h 3800504"/>
              <a:gd name="connsiteX68" fmla="*/ 4543425 w 7629525"/>
              <a:gd name="connsiteY68" fmla="*/ 3286125 h 3800504"/>
              <a:gd name="connsiteX69" fmla="*/ 4657725 w 7629525"/>
              <a:gd name="connsiteY69" fmla="*/ 3328987 h 3800504"/>
              <a:gd name="connsiteX70" fmla="*/ 4757738 w 7629525"/>
              <a:gd name="connsiteY70" fmla="*/ 3357562 h 3800504"/>
              <a:gd name="connsiteX71" fmla="*/ 4814888 w 7629525"/>
              <a:gd name="connsiteY71" fmla="*/ 3386137 h 3800504"/>
              <a:gd name="connsiteX72" fmla="*/ 4914900 w 7629525"/>
              <a:gd name="connsiteY72" fmla="*/ 3414712 h 3800504"/>
              <a:gd name="connsiteX73" fmla="*/ 4957763 w 7629525"/>
              <a:gd name="connsiteY73" fmla="*/ 3429000 h 3800504"/>
              <a:gd name="connsiteX74" fmla="*/ 5072063 w 7629525"/>
              <a:gd name="connsiteY74" fmla="*/ 3457575 h 3800504"/>
              <a:gd name="connsiteX75" fmla="*/ 5114925 w 7629525"/>
              <a:gd name="connsiteY75" fmla="*/ 3471862 h 3800504"/>
              <a:gd name="connsiteX76" fmla="*/ 5314950 w 7629525"/>
              <a:gd name="connsiteY76" fmla="*/ 3529012 h 3800504"/>
              <a:gd name="connsiteX77" fmla="*/ 5472113 w 7629525"/>
              <a:gd name="connsiteY77" fmla="*/ 3571875 h 3800504"/>
              <a:gd name="connsiteX78" fmla="*/ 5557838 w 7629525"/>
              <a:gd name="connsiteY78" fmla="*/ 3586162 h 3800504"/>
              <a:gd name="connsiteX79" fmla="*/ 5657850 w 7629525"/>
              <a:gd name="connsiteY79" fmla="*/ 3614737 h 3800504"/>
              <a:gd name="connsiteX80" fmla="*/ 5729288 w 7629525"/>
              <a:gd name="connsiteY80" fmla="*/ 3629025 h 3800504"/>
              <a:gd name="connsiteX81" fmla="*/ 5843588 w 7629525"/>
              <a:gd name="connsiteY81" fmla="*/ 3657600 h 3800504"/>
              <a:gd name="connsiteX82" fmla="*/ 5915025 w 7629525"/>
              <a:gd name="connsiteY82" fmla="*/ 3671887 h 3800504"/>
              <a:gd name="connsiteX83" fmla="*/ 5957888 w 7629525"/>
              <a:gd name="connsiteY83" fmla="*/ 3686175 h 3800504"/>
              <a:gd name="connsiteX84" fmla="*/ 6043613 w 7629525"/>
              <a:gd name="connsiteY84" fmla="*/ 3700462 h 3800504"/>
              <a:gd name="connsiteX85" fmla="*/ 6457950 w 7629525"/>
              <a:gd name="connsiteY85" fmla="*/ 3743325 h 3800504"/>
              <a:gd name="connsiteX86" fmla="*/ 6858000 w 7629525"/>
              <a:gd name="connsiteY86" fmla="*/ 3786187 h 3800504"/>
              <a:gd name="connsiteX87" fmla="*/ 7629525 w 7629525"/>
              <a:gd name="connsiteY87" fmla="*/ 3800475 h 380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629525" h="3800504">
                <a:moveTo>
                  <a:pt x="0" y="0"/>
                </a:moveTo>
                <a:cubicBezTo>
                  <a:pt x="19050" y="33337"/>
                  <a:pt x="37027" y="67311"/>
                  <a:pt x="57150" y="100012"/>
                </a:cubicBezTo>
                <a:cubicBezTo>
                  <a:pt x="75149" y="129260"/>
                  <a:pt x="95250" y="157162"/>
                  <a:pt x="114300" y="185737"/>
                </a:cubicBezTo>
                <a:lnTo>
                  <a:pt x="142875" y="228600"/>
                </a:lnTo>
                <a:lnTo>
                  <a:pt x="200025" y="314325"/>
                </a:lnTo>
                <a:cubicBezTo>
                  <a:pt x="225174" y="389768"/>
                  <a:pt x="205959" y="344655"/>
                  <a:pt x="271463" y="442912"/>
                </a:cubicBezTo>
                <a:cubicBezTo>
                  <a:pt x="294077" y="476833"/>
                  <a:pt x="316318" y="511913"/>
                  <a:pt x="342900" y="542925"/>
                </a:cubicBezTo>
                <a:cubicBezTo>
                  <a:pt x="356050" y="558266"/>
                  <a:pt x="371475" y="571500"/>
                  <a:pt x="385763" y="585787"/>
                </a:cubicBezTo>
                <a:cubicBezTo>
                  <a:pt x="395288" y="604837"/>
                  <a:pt x="400703" y="626575"/>
                  <a:pt x="414338" y="642937"/>
                </a:cubicBezTo>
                <a:cubicBezTo>
                  <a:pt x="425331" y="656128"/>
                  <a:pt x="445058" y="659370"/>
                  <a:pt x="457200" y="671512"/>
                </a:cubicBezTo>
                <a:cubicBezTo>
                  <a:pt x="469342" y="683654"/>
                  <a:pt x="474782" y="701183"/>
                  <a:pt x="485775" y="714375"/>
                </a:cubicBezTo>
                <a:cubicBezTo>
                  <a:pt x="498710" y="729897"/>
                  <a:pt x="515703" y="741715"/>
                  <a:pt x="528638" y="757237"/>
                </a:cubicBezTo>
                <a:cubicBezTo>
                  <a:pt x="539631" y="770429"/>
                  <a:pt x="546220" y="786908"/>
                  <a:pt x="557213" y="800100"/>
                </a:cubicBezTo>
                <a:cubicBezTo>
                  <a:pt x="570148" y="815622"/>
                  <a:pt x="587140" y="827440"/>
                  <a:pt x="600075" y="842962"/>
                </a:cubicBezTo>
                <a:cubicBezTo>
                  <a:pt x="611068" y="856154"/>
                  <a:pt x="616508" y="873683"/>
                  <a:pt x="628650" y="885825"/>
                </a:cubicBezTo>
                <a:cubicBezTo>
                  <a:pt x="640792" y="897967"/>
                  <a:pt x="658321" y="903407"/>
                  <a:pt x="671513" y="914400"/>
                </a:cubicBezTo>
                <a:cubicBezTo>
                  <a:pt x="739818" y="971320"/>
                  <a:pt x="691863" y="938822"/>
                  <a:pt x="742950" y="1000125"/>
                </a:cubicBezTo>
                <a:cubicBezTo>
                  <a:pt x="804876" y="1074436"/>
                  <a:pt x="763119" y="1015371"/>
                  <a:pt x="828675" y="1071562"/>
                </a:cubicBezTo>
                <a:cubicBezTo>
                  <a:pt x="849130" y="1089095"/>
                  <a:pt x="865550" y="1110971"/>
                  <a:pt x="885825" y="1128712"/>
                </a:cubicBezTo>
                <a:cubicBezTo>
                  <a:pt x="903746" y="1144393"/>
                  <a:pt x="925275" y="1155645"/>
                  <a:pt x="942975" y="1171575"/>
                </a:cubicBezTo>
                <a:cubicBezTo>
                  <a:pt x="973012" y="1198609"/>
                  <a:pt x="996371" y="1233053"/>
                  <a:pt x="1028700" y="1257300"/>
                </a:cubicBezTo>
                <a:cubicBezTo>
                  <a:pt x="1066800" y="1285875"/>
                  <a:pt x="1109324" y="1309349"/>
                  <a:pt x="1143000" y="1343025"/>
                </a:cubicBezTo>
                <a:cubicBezTo>
                  <a:pt x="1157288" y="1357312"/>
                  <a:pt x="1169914" y="1373482"/>
                  <a:pt x="1185863" y="1385887"/>
                </a:cubicBezTo>
                <a:cubicBezTo>
                  <a:pt x="1212972" y="1406971"/>
                  <a:pt x="1247304" y="1418753"/>
                  <a:pt x="1271588" y="1443037"/>
                </a:cubicBezTo>
                <a:cubicBezTo>
                  <a:pt x="1285875" y="1457325"/>
                  <a:pt x="1298008" y="1474156"/>
                  <a:pt x="1314450" y="1485900"/>
                </a:cubicBezTo>
                <a:cubicBezTo>
                  <a:pt x="1331781" y="1498280"/>
                  <a:pt x="1354269" y="1502096"/>
                  <a:pt x="1371600" y="1514475"/>
                </a:cubicBezTo>
                <a:cubicBezTo>
                  <a:pt x="1388042" y="1526219"/>
                  <a:pt x="1398021" y="1545593"/>
                  <a:pt x="1414463" y="1557337"/>
                </a:cubicBezTo>
                <a:cubicBezTo>
                  <a:pt x="1512277" y="1627203"/>
                  <a:pt x="1433490" y="1546999"/>
                  <a:pt x="1514475" y="1614487"/>
                </a:cubicBezTo>
                <a:cubicBezTo>
                  <a:pt x="1578946" y="1668213"/>
                  <a:pt x="1532481" y="1647228"/>
                  <a:pt x="1600200" y="1685925"/>
                </a:cubicBezTo>
                <a:cubicBezTo>
                  <a:pt x="1644663" y="1711333"/>
                  <a:pt x="1662239" y="1711431"/>
                  <a:pt x="1700213" y="1743075"/>
                </a:cubicBezTo>
                <a:cubicBezTo>
                  <a:pt x="1715735" y="1756010"/>
                  <a:pt x="1726633" y="1774193"/>
                  <a:pt x="1743075" y="1785937"/>
                </a:cubicBezTo>
                <a:cubicBezTo>
                  <a:pt x="1760406" y="1798317"/>
                  <a:pt x="1781733" y="1803945"/>
                  <a:pt x="1800225" y="1814512"/>
                </a:cubicBezTo>
                <a:cubicBezTo>
                  <a:pt x="1815134" y="1823031"/>
                  <a:pt x="1827729" y="1835408"/>
                  <a:pt x="1843088" y="1843087"/>
                </a:cubicBezTo>
                <a:cubicBezTo>
                  <a:pt x="1856558" y="1849822"/>
                  <a:pt x="1872480" y="1850640"/>
                  <a:pt x="1885950" y="1857375"/>
                </a:cubicBezTo>
                <a:cubicBezTo>
                  <a:pt x="1916179" y="1872489"/>
                  <a:pt x="1960072" y="1912630"/>
                  <a:pt x="1985963" y="1928812"/>
                </a:cubicBezTo>
                <a:cubicBezTo>
                  <a:pt x="2004024" y="1940100"/>
                  <a:pt x="2024621" y="1946820"/>
                  <a:pt x="2043113" y="1957387"/>
                </a:cubicBezTo>
                <a:cubicBezTo>
                  <a:pt x="2058022" y="1965906"/>
                  <a:pt x="2071414" y="1976861"/>
                  <a:pt x="2085975" y="1985962"/>
                </a:cubicBezTo>
                <a:cubicBezTo>
                  <a:pt x="2109524" y="2000680"/>
                  <a:pt x="2133138" y="2015339"/>
                  <a:pt x="2157413" y="2028825"/>
                </a:cubicBezTo>
                <a:cubicBezTo>
                  <a:pt x="2210378" y="2058250"/>
                  <a:pt x="2206841" y="2054826"/>
                  <a:pt x="2257425" y="2071687"/>
                </a:cubicBezTo>
                <a:cubicBezTo>
                  <a:pt x="2361860" y="2141310"/>
                  <a:pt x="2230539" y="2056323"/>
                  <a:pt x="2357438" y="2128837"/>
                </a:cubicBezTo>
                <a:cubicBezTo>
                  <a:pt x="2372347" y="2137356"/>
                  <a:pt x="2385739" y="2148311"/>
                  <a:pt x="2400300" y="2157412"/>
                </a:cubicBezTo>
                <a:cubicBezTo>
                  <a:pt x="2423849" y="2172130"/>
                  <a:pt x="2447463" y="2186789"/>
                  <a:pt x="2471738" y="2200275"/>
                </a:cubicBezTo>
                <a:cubicBezTo>
                  <a:pt x="2490356" y="2210619"/>
                  <a:pt x="2510270" y="2218507"/>
                  <a:pt x="2528888" y="2228850"/>
                </a:cubicBezTo>
                <a:cubicBezTo>
                  <a:pt x="2553163" y="2242336"/>
                  <a:pt x="2576776" y="2256994"/>
                  <a:pt x="2600325" y="2271712"/>
                </a:cubicBezTo>
                <a:cubicBezTo>
                  <a:pt x="2614886" y="2280813"/>
                  <a:pt x="2627829" y="2292608"/>
                  <a:pt x="2643188" y="2300287"/>
                </a:cubicBezTo>
                <a:cubicBezTo>
                  <a:pt x="2656658" y="2307022"/>
                  <a:pt x="2671763" y="2309812"/>
                  <a:pt x="2686050" y="2314575"/>
                </a:cubicBezTo>
                <a:cubicBezTo>
                  <a:pt x="2709863" y="2333625"/>
                  <a:pt x="2731628" y="2355563"/>
                  <a:pt x="2757488" y="2371725"/>
                </a:cubicBezTo>
                <a:cubicBezTo>
                  <a:pt x="2770259" y="2379707"/>
                  <a:pt x="2787274" y="2378540"/>
                  <a:pt x="2800350" y="2386012"/>
                </a:cubicBezTo>
                <a:cubicBezTo>
                  <a:pt x="2821025" y="2397826"/>
                  <a:pt x="2837307" y="2416254"/>
                  <a:pt x="2857500" y="2428875"/>
                </a:cubicBezTo>
                <a:cubicBezTo>
                  <a:pt x="2875561" y="2440163"/>
                  <a:pt x="2896387" y="2446492"/>
                  <a:pt x="2914650" y="2457450"/>
                </a:cubicBezTo>
                <a:cubicBezTo>
                  <a:pt x="3037469" y="2531141"/>
                  <a:pt x="2957023" y="2500150"/>
                  <a:pt x="3043238" y="2528887"/>
                </a:cubicBezTo>
                <a:cubicBezTo>
                  <a:pt x="3081338" y="2557462"/>
                  <a:pt x="3117912" y="2588194"/>
                  <a:pt x="3157538" y="2614612"/>
                </a:cubicBezTo>
                <a:cubicBezTo>
                  <a:pt x="3171825" y="2624137"/>
                  <a:pt x="3185042" y="2635508"/>
                  <a:pt x="3200400" y="2643187"/>
                </a:cubicBezTo>
                <a:cubicBezTo>
                  <a:pt x="3213871" y="2649922"/>
                  <a:pt x="3228975" y="2652712"/>
                  <a:pt x="3243263" y="2657475"/>
                </a:cubicBezTo>
                <a:cubicBezTo>
                  <a:pt x="3352537" y="2739429"/>
                  <a:pt x="3247734" y="2666152"/>
                  <a:pt x="3357563" y="2728912"/>
                </a:cubicBezTo>
                <a:cubicBezTo>
                  <a:pt x="3405785" y="2756467"/>
                  <a:pt x="3452813" y="2786062"/>
                  <a:pt x="3500438" y="2814637"/>
                </a:cubicBezTo>
                <a:cubicBezTo>
                  <a:pt x="3699142" y="2933860"/>
                  <a:pt x="3448864" y="2788851"/>
                  <a:pt x="3643313" y="2886075"/>
                </a:cubicBezTo>
                <a:cubicBezTo>
                  <a:pt x="3754096" y="2941467"/>
                  <a:pt x="3621303" y="2893027"/>
                  <a:pt x="3729038" y="2928937"/>
                </a:cubicBezTo>
                <a:cubicBezTo>
                  <a:pt x="3810284" y="2989872"/>
                  <a:pt x="3763598" y="2964270"/>
                  <a:pt x="3871913" y="3000375"/>
                </a:cubicBezTo>
                <a:lnTo>
                  <a:pt x="3914775" y="3014662"/>
                </a:lnTo>
                <a:cubicBezTo>
                  <a:pt x="3951444" y="3039108"/>
                  <a:pt x="3971942" y="3055333"/>
                  <a:pt x="4014788" y="3071812"/>
                </a:cubicBezTo>
                <a:cubicBezTo>
                  <a:pt x="4056957" y="3088031"/>
                  <a:pt x="4102964" y="3094469"/>
                  <a:pt x="4143375" y="3114675"/>
                </a:cubicBezTo>
                <a:cubicBezTo>
                  <a:pt x="4162425" y="3124200"/>
                  <a:pt x="4182033" y="3132683"/>
                  <a:pt x="4200525" y="3143250"/>
                </a:cubicBezTo>
                <a:cubicBezTo>
                  <a:pt x="4215434" y="3151769"/>
                  <a:pt x="4227605" y="3165061"/>
                  <a:pt x="4243388" y="3171825"/>
                </a:cubicBezTo>
                <a:cubicBezTo>
                  <a:pt x="4261437" y="3179560"/>
                  <a:pt x="4281488" y="3181350"/>
                  <a:pt x="4300538" y="3186112"/>
                </a:cubicBezTo>
                <a:cubicBezTo>
                  <a:pt x="4329113" y="3200400"/>
                  <a:pt x="4356600" y="3217110"/>
                  <a:pt x="4386263" y="3228975"/>
                </a:cubicBezTo>
                <a:cubicBezTo>
                  <a:pt x="4404495" y="3236268"/>
                  <a:pt x="4425364" y="3235527"/>
                  <a:pt x="4443413" y="3243262"/>
                </a:cubicBezTo>
                <a:cubicBezTo>
                  <a:pt x="4459196" y="3250026"/>
                  <a:pt x="4470492" y="3265073"/>
                  <a:pt x="4486275" y="3271837"/>
                </a:cubicBezTo>
                <a:cubicBezTo>
                  <a:pt x="4504324" y="3279572"/>
                  <a:pt x="4524796" y="3279915"/>
                  <a:pt x="4543425" y="3286125"/>
                </a:cubicBezTo>
                <a:cubicBezTo>
                  <a:pt x="4582028" y="3298993"/>
                  <a:pt x="4619484" y="3315081"/>
                  <a:pt x="4657725" y="3328987"/>
                </a:cubicBezTo>
                <a:cubicBezTo>
                  <a:pt x="4702825" y="3345387"/>
                  <a:pt x="4707349" y="3344965"/>
                  <a:pt x="4757738" y="3357562"/>
                </a:cubicBezTo>
                <a:cubicBezTo>
                  <a:pt x="4776788" y="3367087"/>
                  <a:pt x="4795312" y="3377747"/>
                  <a:pt x="4814888" y="3386137"/>
                </a:cubicBezTo>
                <a:cubicBezTo>
                  <a:pt x="4849152" y="3400822"/>
                  <a:pt x="4878638" y="3404352"/>
                  <a:pt x="4914900" y="3414712"/>
                </a:cubicBezTo>
                <a:cubicBezTo>
                  <a:pt x="4929381" y="3418849"/>
                  <a:pt x="4943233" y="3425037"/>
                  <a:pt x="4957763" y="3429000"/>
                </a:cubicBezTo>
                <a:cubicBezTo>
                  <a:pt x="4995652" y="3439333"/>
                  <a:pt x="5034806" y="3445156"/>
                  <a:pt x="5072063" y="3457575"/>
                </a:cubicBezTo>
                <a:cubicBezTo>
                  <a:pt x="5086350" y="3462337"/>
                  <a:pt x="5100477" y="3467613"/>
                  <a:pt x="5114925" y="3471862"/>
                </a:cubicBezTo>
                <a:cubicBezTo>
                  <a:pt x="5181450" y="3491428"/>
                  <a:pt x="5249166" y="3507083"/>
                  <a:pt x="5314950" y="3529012"/>
                </a:cubicBezTo>
                <a:cubicBezTo>
                  <a:pt x="5370353" y="3547480"/>
                  <a:pt x="5407657" y="3561133"/>
                  <a:pt x="5472113" y="3571875"/>
                </a:cubicBezTo>
                <a:lnTo>
                  <a:pt x="5557838" y="3586162"/>
                </a:lnTo>
                <a:cubicBezTo>
                  <a:pt x="5605575" y="3602075"/>
                  <a:pt x="5604022" y="3602775"/>
                  <a:pt x="5657850" y="3614737"/>
                </a:cubicBezTo>
                <a:cubicBezTo>
                  <a:pt x="5681556" y="3620005"/>
                  <a:pt x="5705626" y="3623564"/>
                  <a:pt x="5729288" y="3629025"/>
                </a:cubicBezTo>
                <a:cubicBezTo>
                  <a:pt x="5767555" y="3637856"/>
                  <a:pt x="5805078" y="3649898"/>
                  <a:pt x="5843588" y="3657600"/>
                </a:cubicBezTo>
                <a:cubicBezTo>
                  <a:pt x="5867400" y="3662362"/>
                  <a:pt x="5891466" y="3665997"/>
                  <a:pt x="5915025" y="3671887"/>
                </a:cubicBezTo>
                <a:cubicBezTo>
                  <a:pt x="5929636" y="3675540"/>
                  <a:pt x="5943186" y="3682908"/>
                  <a:pt x="5957888" y="3686175"/>
                </a:cubicBezTo>
                <a:cubicBezTo>
                  <a:pt x="5986167" y="3692459"/>
                  <a:pt x="6014910" y="3696548"/>
                  <a:pt x="6043613" y="3700462"/>
                </a:cubicBezTo>
                <a:cubicBezTo>
                  <a:pt x="6448991" y="3755740"/>
                  <a:pt x="6102525" y="3707783"/>
                  <a:pt x="6457950" y="3743325"/>
                </a:cubicBezTo>
                <a:cubicBezTo>
                  <a:pt x="6664783" y="3764008"/>
                  <a:pt x="6502468" y="3777722"/>
                  <a:pt x="6858000" y="3786187"/>
                </a:cubicBezTo>
                <a:cubicBezTo>
                  <a:pt x="7515209" y="3801835"/>
                  <a:pt x="7257993" y="3800475"/>
                  <a:pt x="7629525" y="3800475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25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4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744A1DB-CB27-6F4E-9DCD-3C97D38C78EC}"/>
              </a:ext>
            </a:extLst>
          </p:cNvPr>
          <p:cNvSpPr/>
          <p:nvPr/>
        </p:nvSpPr>
        <p:spPr>
          <a:xfrm>
            <a:off x="2216426" y="2067339"/>
            <a:ext cx="8010939" cy="2782957"/>
          </a:xfrm>
          <a:custGeom>
            <a:avLst/>
            <a:gdLst>
              <a:gd name="connsiteX0" fmla="*/ 0 w 8010939"/>
              <a:gd name="connsiteY0" fmla="*/ 0 h 2782957"/>
              <a:gd name="connsiteX1" fmla="*/ 69574 w 8010939"/>
              <a:gd name="connsiteY1" fmla="*/ 9939 h 2782957"/>
              <a:gd name="connsiteX2" fmla="*/ 119270 w 8010939"/>
              <a:gd name="connsiteY2" fmla="*/ 19878 h 2782957"/>
              <a:gd name="connsiteX3" fmla="*/ 357809 w 8010939"/>
              <a:gd name="connsiteY3" fmla="*/ 39757 h 2782957"/>
              <a:gd name="connsiteX4" fmla="*/ 487017 w 8010939"/>
              <a:gd name="connsiteY4" fmla="*/ 49696 h 2782957"/>
              <a:gd name="connsiteX5" fmla="*/ 705678 w 8010939"/>
              <a:gd name="connsiteY5" fmla="*/ 79513 h 2782957"/>
              <a:gd name="connsiteX6" fmla="*/ 805070 w 8010939"/>
              <a:gd name="connsiteY6" fmla="*/ 99391 h 2782957"/>
              <a:gd name="connsiteX7" fmla="*/ 934278 w 8010939"/>
              <a:gd name="connsiteY7" fmla="*/ 119270 h 2782957"/>
              <a:gd name="connsiteX8" fmla="*/ 964096 w 8010939"/>
              <a:gd name="connsiteY8" fmla="*/ 129209 h 2782957"/>
              <a:gd name="connsiteX9" fmla="*/ 1013791 w 8010939"/>
              <a:gd name="connsiteY9" fmla="*/ 139148 h 2782957"/>
              <a:gd name="connsiteX10" fmla="*/ 1123122 w 8010939"/>
              <a:gd name="connsiteY10" fmla="*/ 178904 h 2782957"/>
              <a:gd name="connsiteX11" fmla="*/ 1152939 w 8010939"/>
              <a:gd name="connsiteY11" fmla="*/ 188844 h 2782957"/>
              <a:gd name="connsiteX12" fmla="*/ 1182757 w 8010939"/>
              <a:gd name="connsiteY12" fmla="*/ 208722 h 2782957"/>
              <a:gd name="connsiteX13" fmla="*/ 1252331 w 8010939"/>
              <a:gd name="connsiteY13" fmla="*/ 228600 h 2782957"/>
              <a:gd name="connsiteX14" fmla="*/ 1311965 w 8010939"/>
              <a:gd name="connsiteY14" fmla="*/ 258418 h 2782957"/>
              <a:gd name="connsiteX15" fmla="*/ 1381539 w 8010939"/>
              <a:gd name="connsiteY15" fmla="*/ 288235 h 2782957"/>
              <a:gd name="connsiteX16" fmla="*/ 1480931 w 8010939"/>
              <a:gd name="connsiteY16" fmla="*/ 337931 h 2782957"/>
              <a:gd name="connsiteX17" fmla="*/ 1560444 w 8010939"/>
              <a:gd name="connsiteY17" fmla="*/ 387626 h 2782957"/>
              <a:gd name="connsiteX18" fmla="*/ 1620078 w 8010939"/>
              <a:gd name="connsiteY18" fmla="*/ 427383 h 2782957"/>
              <a:gd name="connsiteX19" fmla="*/ 1679713 w 8010939"/>
              <a:gd name="connsiteY19" fmla="*/ 467139 h 2782957"/>
              <a:gd name="connsiteX20" fmla="*/ 1699591 w 8010939"/>
              <a:gd name="connsiteY20" fmla="*/ 487018 h 2782957"/>
              <a:gd name="connsiteX21" fmla="*/ 1759226 w 8010939"/>
              <a:gd name="connsiteY21" fmla="*/ 526774 h 2782957"/>
              <a:gd name="connsiteX22" fmla="*/ 1798983 w 8010939"/>
              <a:gd name="connsiteY22" fmla="*/ 556591 h 2782957"/>
              <a:gd name="connsiteX23" fmla="*/ 1828800 w 8010939"/>
              <a:gd name="connsiteY23" fmla="*/ 576470 h 2782957"/>
              <a:gd name="connsiteX24" fmla="*/ 1878496 w 8010939"/>
              <a:gd name="connsiteY24" fmla="*/ 626165 h 2782957"/>
              <a:gd name="connsiteX25" fmla="*/ 1908313 w 8010939"/>
              <a:gd name="connsiteY25" fmla="*/ 646044 h 2782957"/>
              <a:gd name="connsiteX26" fmla="*/ 1977887 w 8010939"/>
              <a:gd name="connsiteY26" fmla="*/ 705678 h 2782957"/>
              <a:gd name="connsiteX27" fmla="*/ 2027583 w 8010939"/>
              <a:gd name="connsiteY27" fmla="*/ 755374 h 2782957"/>
              <a:gd name="connsiteX28" fmla="*/ 2067339 w 8010939"/>
              <a:gd name="connsiteY28" fmla="*/ 805070 h 2782957"/>
              <a:gd name="connsiteX29" fmla="*/ 2117035 w 8010939"/>
              <a:gd name="connsiteY29" fmla="*/ 844826 h 2782957"/>
              <a:gd name="connsiteX30" fmla="*/ 2136913 w 8010939"/>
              <a:gd name="connsiteY30" fmla="*/ 874644 h 2782957"/>
              <a:gd name="connsiteX31" fmla="*/ 2166731 w 8010939"/>
              <a:gd name="connsiteY31" fmla="*/ 904461 h 2782957"/>
              <a:gd name="connsiteX32" fmla="*/ 2186609 w 8010939"/>
              <a:gd name="connsiteY32" fmla="*/ 934278 h 2782957"/>
              <a:gd name="connsiteX33" fmla="*/ 2216426 w 8010939"/>
              <a:gd name="connsiteY33" fmla="*/ 964096 h 2782957"/>
              <a:gd name="connsiteX34" fmla="*/ 2276061 w 8010939"/>
              <a:gd name="connsiteY34" fmla="*/ 1043609 h 2782957"/>
              <a:gd name="connsiteX35" fmla="*/ 2305878 w 8010939"/>
              <a:gd name="connsiteY35" fmla="*/ 1083365 h 2782957"/>
              <a:gd name="connsiteX36" fmla="*/ 2325757 w 8010939"/>
              <a:gd name="connsiteY36" fmla="*/ 1103244 h 2782957"/>
              <a:gd name="connsiteX37" fmla="*/ 2355574 w 8010939"/>
              <a:gd name="connsiteY37" fmla="*/ 1152939 h 2782957"/>
              <a:gd name="connsiteX38" fmla="*/ 2425148 w 8010939"/>
              <a:gd name="connsiteY38" fmla="*/ 1222513 h 2782957"/>
              <a:gd name="connsiteX39" fmla="*/ 2454965 w 8010939"/>
              <a:gd name="connsiteY39" fmla="*/ 1262270 h 2782957"/>
              <a:gd name="connsiteX40" fmla="*/ 2474844 w 8010939"/>
              <a:gd name="connsiteY40" fmla="*/ 1292087 h 2782957"/>
              <a:gd name="connsiteX41" fmla="*/ 2554357 w 8010939"/>
              <a:gd name="connsiteY41" fmla="*/ 1371600 h 2782957"/>
              <a:gd name="connsiteX42" fmla="*/ 2594113 w 8010939"/>
              <a:gd name="connsiteY42" fmla="*/ 1411357 h 2782957"/>
              <a:gd name="connsiteX43" fmla="*/ 2623931 w 8010939"/>
              <a:gd name="connsiteY43" fmla="*/ 1441174 h 2782957"/>
              <a:gd name="connsiteX44" fmla="*/ 2703444 w 8010939"/>
              <a:gd name="connsiteY44" fmla="*/ 1500809 h 2782957"/>
              <a:gd name="connsiteX45" fmla="*/ 2763078 w 8010939"/>
              <a:gd name="connsiteY45" fmla="*/ 1560444 h 2782957"/>
              <a:gd name="connsiteX46" fmla="*/ 2812774 w 8010939"/>
              <a:gd name="connsiteY46" fmla="*/ 1610139 h 2782957"/>
              <a:gd name="connsiteX47" fmla="*/ 2912165 w 8010939"/>
              <a:gd name="connsiteY47" fmla="*/ 1699591 h 2782957"/>
              <a:gd name="connsiteX48" fmla="*/ 2951922 w 8010939"/>
              <a:gd name="connsiteY48" fmla="*/ 1729409 h 2782957"/>
              <a:gd name="connsiteX49" fmla="*/ 2981739 w 8010939"/>
              <a:gd name="connsiteY49" fmla="*/ 1759226 h 2782957"/>
              <a:gd name="connsiteX50" fmla="*/ 3031435 w 8010939"/>
              <a:gd name="connsiteY50" fmla="*/ 1798983 h 2782957"/>
              <a:gd name="connsiteX51" fmla="*/ 3061252 w 8010939"/>
              <a:gd name="connsiteY51" fmla="*/ 1828800 h 2782957"/>
              <a:gd name="connsiteX52" fmla="*/ 3091070 w 8010939"/>
              <a:gd name="connsiteY52" fmla="*/ 1848678 h 2782957"/>
              <a:gd name="connsiteX53" fmla="*/ 3120887 w 8010939"/>
              <a:gd name="connsiteY53" fmla="*/ 1878496 h 2782957"/>
              <a:gd name="connsiteX54" fmla="*/ 3150704 w 8010939"/>
              <a:gd name="connsiteY54" fmla="*/ 1898374 h 2782957"/>
              <a:gd name="connsiteX55" fmla="*/ 3190461 w 8010939"/>
              <a:gd name="connsiteY55" fmla="*/ 1928191 h 2782957"/>
              <a:gd name="connsiteX56" fmla="*/ 3220278 w 8010939"/>
              <a:gd name="connsiteY56" fmla="*/ 1948070 h 2782957"/>
              <a:gd name="connsiteX57" fmla="*/ 3289852 w 8010939"/>
              <a:gd name="connsiteY57" fmla="*/ 2007704 h 2782957"/>
              <a:gd name="connsiteX58" fmla="*/ 3319670 w 8010939"/>
              <a:gd name="connsiteY58" fmla="*/ 2027583 h 2782957"/>
              <a:gd name="connsiteX59" fmla="*/ 3359426 w 8010939"/>
              <a:gd name="connsiteY59" fmla="*/ 2047461 h 2782957"/>
              <a:gd name="connsiteX60" fmla="*/ 3399183 w 8010939"/>
              <a:gd name="connsiteY60" fmla="*/ 2087218 h 2782957"/>
              <a:gd name="connsiteX61" fmla="*/ 3438939 w 8010939"/>
              <a:gd name="connsiteY61" fmla="*/ 2107096 h 2782957"/>
              <a:gd name="connsiteX62" fmla="*/ 3478696 w 8010939"/>
              <a:gd name="connsiteY62" fmla="*/ 2136913 h 2782957"/>
              <a:gd name="connsiteX63" fmla="*/ 3518452 w 8010939"/>
              <a:gd name="connsiteY63" fmla="*/ 2156791 h 2782957"/>
              <a:gd name="connsiteX64" fmla="*/ 3558209 w 8010939"/>
              <a:gd name="connsiteY64" fmla="*/ 2186609 h 2782957"/>
              <a:gd name="connsiteX65" fmla="*/ 3607904 w 8010939"/>
              <a:gd name="connsiteY65" fmla="*/ 2216426 h 2782957"/>
              <a:gd name="connsiteX66" fmla="*/ 3647661 w 8010939"/>
              <a:gd name="connsiteY66" fmla="*/ 2236304 h 2782957"/>
              <a:gd name="connsiteX67" fmla="*/ 3727174 w 8010939"/>
              <a:gd name="connsiteY67" fmla="*/ 2295939 h 2782957"/>
              <a:gd name="connsiteX68" fmla="*/ 3766931 w 8010939"/>
              <a:gd name="connsiteY68" fmla="*/ 2315818 h 2782957"/>
              <a:gd name="connsiteX69" fmla="*/ 3846444 w 8010939"/>
              <a:gd name="connsiteY69" fmla="*/ 2365513 h 2782957"/>
              <a:gd name="connsiteX70" fmla="*/ 3886200 w 8010939"/>
              <a:gd name="connsiteY70" fmla="*/ 2375452 h 2782957"/>
              <a:gd name="connsiteX71" fmla="*/ 3985591 w 8010939"/>
              <a:gd name="connsiteY71" fmla="*/ 2435087 h 2782957"/>
              <a:gd name="connsiteX72" fmla="*/ 4045226 w 8010939"/>
              <a:gd name="connsiteY72" fmla="*/ 2464904 h 2782957"/>
              <a:gd name="connsiteX73" fmla="*/ 4104861 w 8010939"/>
              <a:gd name="connsiteY73" fmla="*/ 2504661 h 2782957"/>
              <a:gd name="connsiteX74" fmla="*/ 4174435 w 8010939"/>
              <a:gd name="connsiteY74" fmla="*/ 2524539 h 2782957"/>
              <a:gd name="connsiteX75" fmla="*/ 4204252 w 8010939"/>
              <a:gd name="connsiteY75" fmla="*/ 2534478 h 2782957"/>
              <a:gd name="connsiteX76" fmla="*/ 4234070 w 8010939"/>
              <a:gd name="connsiteY76" fmla="*/ 2554357 h 2782957"/>
              <a:gd name="connsiteX77" fmla="*/ 4263887 w 8010939"/>
              <a:gd name="connsiteY77" fmla="*/ 2564296 h 2782957"/>
              <a:gd name="connsiteX78" fmla="*/ 4333461 w 8010939"/>
              <a:gd name="connsiteY78" fmla="*/ 2584174 h 2782957"/>
              <a:gd name="connsiteX79" fmla="*/ 4373217 w 8010939"/>
              <a:gd name="connsiteY79" fmla="*/ 2604052 h 2782957"/>
              <a:gd name="connsiteX80" fmla="*/ 4452731 w 8010939"/>
              <a:gd name="connsiteY80" fmla="*/ 2623931 h 2782957"/>
              <a:gd name="connsiteX81" fmla="*/ 4482548 w 8010939"/>
              <a:gd name="connsiteY81" fmla="*/ 2633870 h 2782957"/>
              <a:gd name="connsiteX82" fmla="*/ 4581939 w 8010939"/>
              <a:gd name="connsiteY82" fmla="*/ 2653748 h 2782957"/>
              <a:gd name="connsiteX83" fmla="*/ 4621696 w 8010939"/>
              <a:gd name="connsiteY83" fmla="*/ 2673626 h 2782957"/>
              <a:gd name="connsiteX84" fmla="*/ 4721087 w 8010939"/>
              <a:gd name="connsiteY84" fmla="*/ 2693504 h 2782957"/>
              <a:gd name="connsiteX85" fmla="*/ 4929809 w 8010939"/>
              <a:gd name="connsiteY85" fmla="*/ 2723322 h 2782957"/>
              <a:gd name="connsiteX86" fmla="*/ 5049078 w 8010939"/>
              <a:gd name="connsiteY86" fmla="*/ 2743200 h 2782957"/>
              <a:gd name="connsiteX87" fmla="*/ 5168348 w 8010939"/>
              <a:gd name="connsiteY87" fmla="*/ 2753139 h 2782957"/>
              <a:gd name="connsiteX88" fmla="*/ 5237922 w 8010939"/>
              <a:gd name="connsiteY88" fmla="*/ 2763078 h 2782957"/>
              <a:gd name="connsiteX89" fmla="*/ 5367131 w 8010939"/>
              <a:gd name="connsiteY89" fmla="*/ 2773018 h 2782957"/>
              <a:gd name="connsiteX90" fmla="*/ 5476461 w 8010939"/>
              <a:gd name="connsiteY90" fmla="*/ 2782957 h 2782957"/>
              <a:gd name="connsiteX91" fmla="*/ 6142383 w 8010939"/>
              <a:gd name="connsiteY91" fmla="*/ 2773018 h 2782957"/>
              <a:gd name="connsiteX92" fmla="*/ 6400800 w 8010939"/>
              <a:gd name="connsiteY92" fmla="*/ 2753139 h 2782957"/>
              <a:gd name="connsiteX93" fmla="*/ 6480313 w 8010939"/>
              <a:gd name="connsiteY93" fmla="*/ 2733261 h 2782957"/>
              <a:gd name="connsiteX94" fmla="*/ 6609522 w 8010939"/>
              <a:gd name="connsiteY94" fmla="*/ 2713383 h 2782957"/>
              <a:gd name="connsiteX95" fmla="*/ 6649278 w 8010939"/>
              <a:gd name="connsiteY95" fmla="*/ 2693504 h 2782957"/>
              <a:gd name="connsiteX96" fmla="*/ 6758609 w 8010939"/>
              <a:gd name="connsiteY96" fmla="*/ 2673626 h 2782957"/>
              <a:gd name="connsiteX97" fmla="*/ 6867939 w 8010939"/>
              <a:gd name="connsiteY97" fmla="*/ 2633870 h 2782957"/>
              <a:gd name="connsiteX98" fmla="*/ 6897757 w 8010939"/>
              <a:gd name="connsiteY98" fmla="*/ 2623931 h 2782957"/>
              <a:gd name="connsiteX99" fmla="*/ 6927574 w 8010939"/>
              <a:gd name="connsiteY99" fmla="*/ 2604052 h 2782957"/>
              <a:gd name="connsiteX100" fmla="*/ 7046844 w 8010939"/>
              <a:gd name="connsiteY100" fmla="*/ 2554357 h 2782957"/>
              <a:gd name="connsiteX101" fmla="*/ 7106478 w 8010939"/>
              <a:gd name="connsiteY101" fmla="*/ 2514600 h 2782957"/>
              <a:gd name="connsiteX102" fmla="*/ 7176052 w 8010939"/>
              <a:gd name="connsiteY102" fmla="*/ 2484783 h 2782957"/>
              <a:gd name="connsiteX103" fmla="*/ 7265504 w 8010939"/>
              <a:gd name="connsiteY103" fmla="*/ 2425148 h 2782957"/>
              <a:gd name="connsiteX104" fmla="*/ 7325139 w 8010939"/>
              <a:gd name="connsiteY104" fmla="*/ 2375452 h 2782957"/>
              <a:gd name="connsiteX105" fmla="*/ 7384774 w 8010939"/>
              <a:gd name="connsiteY105" fmla="*/ 2335696 h 2782957"/>
              <a:gd name="connsiteX106" fmla="*/ 7414591 w 8010939"/>
              <a:gd name="connsiteY106" fmla="*/ 2305878 h 2782957"/>
              <a:gd name="connsiteX107" fmla="*/ 7474226 w 8010939"/>
              <a:gd name="connsiteY107" fmla="*/ 2266122 h 2782957"/>
              <a:gd name="connsiteX108" fmla="*/ 7504044 w 8010939"/>
              <a:gd name="connsiteY108" fmla="*/ 2236304 h 2782957"/>
              <a:gd name="connsiteX109" fmla="*/ 7563678 w 8010939"/>
              <a:gd name="connsiteY109" fmla="*/ 2196548 h 2782957"/>
              <a:gd name="connsiteX110" fmla="*/ 7603435 w 8010939"/>
              <a:gd name="connsiteY110" fmla="*/ 2156791 h 2782957"/>
              <a:gd name="connsiteX111" fmla="*/ 7702826 w 8010939"/>
              <a:gd name="connsiteY111" fmla="*/ 2077278 h 2782957"/>
              <a:gd name="connsiteX112" fmla="*/ 7722704 w 8010939"/>
              <a:gd name="connsiteY112" fmla="*/ 2047461 h 2782957"/>
              <a:gd name="connsiteX113" fmla="*/ 7752522 w 8010939"/>
              <a:gd name="connsiteY113" fmla="*/ 2027583 h 2782957"/>
              <a:gd name="connsiteX114" fmla="*/ 7792278 w 8010939"/>
              <a:gd name="connsiteY114" fmla="*/ 1997765 h 2782957"/>
              <a:gd name="connsiteX115" fmla="*/ 7812157 w 8010939"/>
              <a:gd name="connsiteY115" fmla="*/ 1967948 h 2782957"/>
              <a:gd name="connsiteX116" fmla="*/ 7851913 w 8010939"/>
              <a:gd name="connsiteY116" fmla="*/ 1938131 h 2782957"/>
              <a:gd name="connsiteX117" fmla="*/ 7881731 w 8010939"/>
              <a:gd name="connsiteY117" fmla="*/ 1898374 h 2782957"/>
              <a:gd name="connsiteX118" fmla="*/ 7921487 w 8010939"/>
              <a:gd name="connsiteY118" fmla="*/ 1858618 h 2782957"/>
              <a:gd name="connsiteX119" fmla="*/ 7941365 w 8010939"/>
              <a:gd name="connsiteY119" fmla="*/ 1828800 h 2782957"/>
              <a:gd name="connsiteX120" fmla="*/ 7971183 w 8010939"/>
              <a:gd name="connsiteY120" fmla="*/ 1798983 h 2782957"/>
              <a:gd name="connsiteX121" fmla="*/ 8010939 w 8010939"/>
              <a:gd name="connsiteY121" fmla="*/ 1749287 h 278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8010939" h="2782957">
                <a:moveTo>
                  <a:pt x="0" y="0"/>
                </a:moveTo>
                <a:cubicBezTo>
                  <a:pt x="23191" y="3313"/>
                  <a:pt x="46466" y="6088"/>
                  <a:pt x="69574" y="9939"/>
                </a:cubicBezTo>
                <a:cubicBezTo>
                  <a:pt x="86238" y="12716"/>
                  <a:pt x="102466" y="18140"/>
                  <a:pt x="119270" y="19878"/>
                </a:cubicBezTo>
                <a:cubicBezTo>
                  <a:pt x="198635" y="28088"/>
                  <a:pt x="278281" y="33309"/>
                  <a:pt x="357809" y="39757"/>
                </a:cubicBezTo>
                <a:cubicBezTo>
                  <a:pt x="400864" y="43248"/>
                  <a:pt x="444154" y="44338"/>
                  <a:pt x="487017" y="49696"/>
                </a:cubicBezTo>
                <a:cubicBezTo>
                  <a:pt x="566794" y="59668"/>
                  <a:pt x="630788" y="65471"/>
                  <a:pt x="705678" y="79513"/>
                </a:cubicBezTo>
                <a:cubicBezTo>
                  <a:pt x="738886" y="85739"/>
                  <a:pt x="771544" y="95200"/>
                  <a:pt x="805070" y="99391"/>
                </a:cubicBezTo>
                <a:cubicBezTo>
                  <a:pt x="853347" y="105426"/>
                  <a:pt x="888747" y="107887"/>
                  <a:pt x="934278" y="119270"/>
                </a:cubicBezTo>
                <a:cubicBezTo>
                  <a:pt x="944442" y="121811"/>
                  <a:pt x="953932" y="126668"/>
                  <a:pt x="964096" y="129209"/>
                </a:cubicBezTo>
                <a:cubicBezTo>
                  <a:pt x="980485" y="133306"/>
                  <a:pt x="997493" y="134703"/>
                  <a:pt x="1013791" y="139148"/>
                </a:cubicBezTo>
                <a:cubicBezTo>
                  <a:pt x="1064827" y="153067"/>
                  <a:pt x="1075705" y="161122"/>
                  <a:pt x="1123122" y="178904"/>
                </a:cubicBezTo>
                <a:cubicBezTo>
                  <a:pt x="1132932" y="182583"/>
                  <a:pt x="1143568" y="184159"/>
                  <a:pt x="1152939" y="188844"/>
                </a:cubicBezTo>
                <a:cubicBezTo>
                  <a:pt x="1163623" y="194186"/>
                  <a:pt x="1172073" y="203380"/>
                  <a:pt x="1182757" y="208722"/>
                </a:cubicBezTo>
                <a:cubicBezTo>
                  <a:pt x="1197017" y="215852"/>
                  <a:pt x="1239592" y="225415"/>
                  <a:pt x="1252331" y="228600"/>
                </a:cubicBezTo>
                <a:cubicBezTo>
                  <a:pt x="1337777" y="285564"/>
                  <a:pt x="1229671" y="217270"/>
                  <a:pt x="1311965" y="258418"/>
                </a:cubicBezTo>
                <a:cubicBezTo>
                  <a:pt x="1380599" y="292735"/>
                  <a:pt x="1298805" y="267551"/>
                  <a:pt x="1381539" y="288235"/>
                </a:cubicBezTo>
                <a:cubicBezTo>
                  <a:pt x="1452540" y="335568"/>
                  <a:pt x="1417997" y="322196"/>
                  <a:pt x="1480931" y="337931"/>
                </a:cubicBezTo>
                <a:cubicBezTo>
                  <a:pt x="1571320" y="398191"/>
                  <a:pt x="1428540" y="303687"/>
                  <a:pt x="1560444" y="387626"/>
                </a:cubicBezTo>
                <a:cubicBezTo>
                  <a:pt x="1580600" y="400452"/>
                  <a:pt x="1600200" y="414131"/>
                  <a:pt x="1620078" y="427383"/>
                </a:cubicBezTo>
                <a:lnTo>
                  <a:pt x="1679713" y="467139"/>
                </a:lnTo>
                <a:cubicBezTo>
                  <a:pt x="1686339" y="473765"/>
                  <a:pt x="1692094" y="481395"/>
                  <a:pt x="1699591" y="487018"/>
                </a:cubicBezTo>
                <a:cubicBezTo>
                  <a:pt x="1718703" y="501352"/>
                  <a:pt x="1740113" y="512440"/>
                  <a:pt x="1759226" y="526774"/>
                </a:cubicBezTo>
                <a:cubicBezTo>
                  <a:pt x="1772478" y="536713"/>
                  <a:pt x="1785503" y="546963"/>
                  <a:pt x="1798983" y="556591"/>
                </a:cubicBezTo>
                <a:cubicBezTo>
                  <a:pt x="1808703" y="563534"/>
                  <a:pt x="1819810" y="568604"/>
                  <a:pt x="1828800" y="576470"/>
                </a:cubicBezTo>
                <a:cubicBezTo>
                  <a:pt x="1846430" y="591897"/>
                  <a:pt x="1859004" y="613170"/>
                  <a:pt x="1878496" y="626165"/>
                </a:cubicBezTo>
                <a:cubicBezTo>
                  <a:pt x="1888435" y="632791"/>
                  <a:pt x="1899243" y="638270"/>
                  <a:pt x="1908313" y="646044"/>
                </a:cubicBezTo>
                <a:cubicBezTo>
                  <a:pt x="1992662" y="718343"/>
                  <a:pt x="1909438" y="660045"/>
                  <a:pt x="1977887" y="705678"/>
                </a:cubicBezTo>
                <a:cubicBezTo>
                  <a:pt x="2030895" y="785193"/>
                  <a:pt x="1961322" y="689113"/>
                  <a:pt x="2027583" y="755374"/>
                </a:cubicBezTo>
                <a:cubicBezTo>
                  <a:pt x="2042583" y="770374"/>
                  <a:pt x="2052339" y="790070"/>
                  <a:pt x="2067339" y="805070"/>
                </a:cubicBezTo>
                <a:cubicBezTo>
                  <a:pt x="2082339" y="820070"/>
                  <a:pt x="2102035" y="829826"/>
                  <a:pt x="2117035" y="844826"/>
                </a:cubicBezTo>
                <a:cubicBezTo>
                  <a:pt x="2125482" y="853273"/>
                  <a:pt x="2129266" y="865467"/>
                  <a:pt x="2136913" y="874644"/>
                </a:cubicBezTo>
                <a:cubicBezTo>
                  <a:pt x="2145912" y="885442"/>
                  <a:pt x="2157732" y="893663"/>
                  <a:pt x="2166731" y="904461"/>
                </a:cubicBezTo>
                <a:cubicBezTo>
                  <a:pt x="2174378" y="913637"/>
                  <a:pt x="2178962" y="925101"/>
                  <a:pt x="2186609" y="934278"/>
                </a:cubicBezTo>
                <a:cubicBezTo>
                  <a:pt x="2195607" y="945076"/>
                  <a:pt x="2207525" y="953217"/>
                  <a:pt x="2216426" y="964096"/>
                </a:cubicBezTo>
                <a:cubicBezTo>
                  <a:pt x="2237405" y="989738"/>
                  <a:pt x="2256183" y="1017105"/>
                  <a:pt x="2276061" y="1043609"/>
                </a:cubicBezTo>
                <a:cubicBezTo>
                  <a:pt x="2286000" y="1056861"/>
                  <a:pt x="2294165" y="1071652"/>
                  <a:pt x="2305878" y="1083365"/>
                </a:cubicBezTo>
                <a:cubicBezTo>
                  <a:pt x="2312504" y="1089991"/>
                  <a:pt x="2320310" y="1095618"/>
                  <a:pt x="2325757" y="1103244"/>
                </a:cubicBezTo>
                <a:cubicBezTo>
                  <a:pt x="2336985" y="1118964"/>
                  <a:pt x="2343207" y="1138099"/>
                  <a:pt x="2355574" y="1152939"/>
                </a:cubicBezTo>
                <a:cubicBezTo>
                  <a:pt x="2376570" y="1178135"/>
                  <a:pt x="2405470" y="1196275"/>
                  <a:pt x="2425148" y="1222513"/>
                </a:cubicBezTo>
                <a:cubicBezTo>
                  <a:pt x="2435087" y="1235765"/>
                  <a:pt x="2445337" y="1248790"/>
                  <a:pt x="2454965" y="1262270"/>
                </a:cubicBezTo>
                <a:cubicBezTo>
                  <a:pt x="2461908" y="1271990"/>
                  <a:pt x="2466908" y="1283159"/>
                  <a:pt x="2474844" y="1292087"/>
                </a:cubicBezTo>
                <a:cubicBezTo>
                  <a:pt x="2474901" y="1292151"/>
                  <a:pt x="2536667" y="1353910"/>
                  <a:pt x="2554357" y="1371600"/>
                </a:cubicBezTo>
                <a:lnTo>
                  <a:pt x="2594113" y="1411357"/>
                </a:lnTo>
                <a:cubicBezTo>
                  <a:pt x="2604052" y="1421296"/>
                  <a:pt x="2612955" y="1432393"/>
                  <a:pt x="2623931" y="1441174"/>
                </a:cubicBezTo>
                <a:cubicBezTo>
                  <a:pt x="2682954" y="1488393"/>
                  <a:pt x="2655975" y="1469164"/>
                  <a:pt x="2703444" y="1500809"/>
                </a:cubicBezTo>
                <a:cubicBezTo>
                  <a:pt x="2740591" y="1556529"/>
                  <a:pt x="2702561" y="1506651"/>
                  <a:pt x="2763078" y="1560444"/>
                </a:cubicBezTo>
                <a:cubicBezTo>
                  <a:pt x="2780587" y="1576008"/>
                  <a:pt x="2794481" y="1595504"/>
                  <a:pt x="2812774" y="1610139"/>
                </a:cubicBezTo>
                <a:cubicBezTo>
                  <a:pt x="2953996" y="1723118"/>
                  <a:pt x="2766598" y="1570198"/>
                  <a:pt x="2912165" y="1699591"/>
                </a:cubicBezTo>
                <a:cubicBezTo>
                  <a:pt x="2924546" y="1710597"/>
                  <a:pt x="2939345" y="1718628"/>
                  <a:pt x="2951922" y="1729409"/>
                </a:cubicBezTo>
                <a:cubicBezTo>
                  <a:pt x="2962594" y="1738556"/>
                  <a:pt x="2971161" y="1749970"/>
                  <a:pt x="2981739" y="1759226"/>
                </a:cubicBezTo>
                <a:cubicBezTo>
                  <a:pt x="2997704" y="1773196"/>
                  <a:pt x="3015470" y="1785013"/>
                  <a:pt x="3031435" y="1798983"/>
                </a:cubicBezTo>
                <a:cubicBezTo>
                  <a:pt x="3042013" y="1808239"/>
                  <a:pt x="3050454" y="1819802"/>
                  <a:pt x="3061252" y="1828800"/>
                </a:cubicBezTo>
                <a:cubicBezTo>
                  <a:pt x="3070429" y="1836447"/>
                  <a:pt x="3081893" y="1841031"/>
                  <a:pt x="3091070" y="1848678"/>
                </a:cubicBezTo>
                <a:cubicBezTo>
                  <a:pt x="3101868" y="1857677"/>
                  <a:pt x="3110089" y="1869497"/>
                  <a:pt x="3120887" y="1878496"/>
                </a:cubicBezTo>
                <a:cubicBezTo>
                  <a:pt x="3130063" y="1886143"/>
                  <a:pt x="3140984" y="1891431"/>
                  <a:pt x="3150704" y="1898374"/>
                </a:cubicBezTo>
                <a:cubicBezTo>
                  <a:pt x="3164184" y="1908002"/>
                  <a:pt x="3176981" y="1918563"/>
                  <a:pt x="3190461" y="1928191"/>
                </a:cubicBezTo>
                <a:cubicBezTo>
                  <a:pt x="3200181" y="1935134"/>
                  <a:pt x="3211101" y="1940423"/>
                  <a:pt x="3220278" y="1948070"/>
                </a:cubicBezTo>
                <a:cubicBezTo>
                  <a:pt x="3306960" y="2020305"/>
                  <a:pt x="3185642" y="1933268"/>
                  <a:pt x="3289852" y="2007704"/>
                </a:cubicBezTo>
                <a:cubicBezTo>
                  <a:pt x="3299573" y="2014647"/>
                  <a:pt x="3309298" y="2021656"/>
                  <a:pt x="3319670" y="2027583"/>
                </a:cubicBezTo>
                <a:cubicBezTo>
                  <a:pt x="3332534" y="2034934"/>
                  <a:pt x="3347573" y="2038571"/>
                  <a:pt x="3359426" y="2047461"/>
                </a:cubicBezTo>
                <a:cubicBezTo>
                  <a:pt x="3374419" y="2058706"/>
                  <a:pt x="3384190" y="2075973"/>
                  <a:pt x="3399183" y="2087218"/>
                </a:cubicBezTo>
                <a:cubicBezTo>
                  <a:pt x="3411036" y="2096108"/>
                  <a:pt x="3426375" y="2099244"/>
                  <a:pt x="3438939" y="2107096"/>
                </a:cubicBezTo>
                <a:cubicBezTo>
                  <a:pt x="3452986" y="2115875"/>
                  <a:pt x="3464649" y="2128134"/>
                  <a:pt x="3478696" y="2136913"/>
                </a:cubicBezTo>
                <a:cubicBezTo>
                  <a:pt x="3491260" y="2144765"/>
                  <a:pt x="3505888" y="2148938"/>
                  <a:pt x="3518452" y="2156791"/>
                </a:cubicBezTo>
                <a:cubicBezTo>
                  <a:pt x="3532499" y="2165571"/>
                  <a:pt x="3544426" y="2177420"/>
                  <a:pt x="3558209" y="2186609"/>
                </a:cubicBezTo>
                <a:cubicBezTo>
                  <a:pt x="3574282" y="2197325"/>
                  <a:pt x="3591017" y="2207044"/>
                  <a:pt x="3607904" y="2216426"/>
                </a:cubicBezTo>
                <a:cubicBezTo>
                  <a:pt x="3620856" y="2223621"/>
                  <a:pt x="3635333" y="2228085"/>
                  <a:pt x="3647661" y="2236304"/>
                </a:cubicBezTo>
                <a:cubicBezTo>
                  <a:pt x="3675227" y="2254681"/>
                  <a:pt x="3697541" y="2281122"/>
                  <a:pt x="3727174" y="2295939"/>
                </a:cubicBezTo>
                <a:cubicBezTo>
                  <a:pt x="3740426" y="2302565"/>
                  <a:pt x="3754067" y="2308467"/>
                  <a:pt x="3766931" y="2315818"/>
                </a:cubicBezTo>
                <a:cubicBezTo>
                  <a:pt x="3801839" y="2335766"/>
                  <a:pt x="3804267" y="2346768"/>
                  <a:pt x="3846444" y="2365513"/>
                </a:cubicBezTo>
                <a:cubicBezTo>
                  <a:pt x="3858927" y="2371061"/>
                  <a:pt x="3872948" y="2372139"/>
                  <a:pt x="3886200" y="2375452"/>
                </a:cubicBezTo>
                <a:cubicBezTo>
                  <a:pt x="4032065" y="2472696"/>
                  <a:pt x="3878635" y="2373970"/>
                  <a:pt x="3985591" y="2435087"/>
                </a:cubicBezTo>
                <a:cubicBezTo>
                  <a:pt x="4039538" y="2465914"/>
                  <a:pt x="3990559" y="2446682"/>
                  <a:pt x="4045226" y="2464904"/>
                </a:cubicBezTo>
                <a:cubicBezTo>
                  <a:pt x="4065104" y="2478156"/>
                  <a:pt x="4082196" y="2497106"/>
                  <a:pt x="4104861" y="2504661"/>
                </a:cubicBezTo>
                <a:cubicBezTo>
                  <a:pt x="4176351" y="2528491"/>
                  <a:pt x="4087074" y="2499579"/>
                  <a:pt x="4174435" y="2524539"/>
                </a:cubicBezTo>
                <a:cubicBezTo>
                  <a:pt x="4184509" y="2527417"/>
                  <a:pt x="4194313" y="2531165"/>
                  <a:pt x="4204252" y="2534478"/>
                </a:cubicBezTo>
                <a:cubicBezTo>
                  <a:pt x="4214191" y="2541104"/>
                  <a:pt x="4223386" y="2549015"/>
                  <a:pt x="4234070" y="2554357"/>
                </a:cubicBezTo>
                <a:cubicBezTo>
                  <a:pt x="4243441" y="2559042"/>
                  <a:pt x="4253813" y="2561418"/>
                  <a:pt x="4263887" y="2564296"/>
                </a:cubicBezTo>
                <a:cubicBezTo>
                  <a:pt x="4289106" y="2571501"/>
                  <a:pt x="4309629" y="2573960"/>
                  <a:pt x="4333461" y="2584174"/>
                </a:cubicBezTo>
                <a:cubicBezTo>
                  <a:pt x="4347079" y="2590010"/>
                  <a:pt x="4359599" y="2598216"/>
                  <a:pt x="4373217" y="2604052"/>
                </a:cubicBezTo>
                <a:cubicBezTo>
                  <a:pt x="4405021" y="2617682"/>
                  <a:pt x="4415401" y="2614598"/>
                  <a:pt x="4452731" y="2623931"/>
                </a:cubicBezTo>
                <a:cubicBezTo>
                  <a:pt x="4462895" y="2626472"/>
                  <a:pt x="4472340" y="2631514"/>
                  <a:pt x="4482548" y="2633870"/>
                </a:cubicBezTo>
                <a:cubicBezTo>
                  <a:pt x="4515469" y="2641467"/>
                  <a:pt x="4581939" y="2653748"/>
                  <a:pt x="4581939" y="2653748"/>
                </a:cubicBezTo>
                <a:cubicBezTo>
                  <a:pt x="4595191" y="2660374"/>
                  <a:pt x="4607823" y="2668424"/>
                  <a:pt x="4621696" y="2673626"/>
                </a:cubicBezTo>
                <a:cubicBezTo>
                  <a:pt x="4646973" y="2683105"/>
                  <a:pt x="4698183" y="2689209"/>
                  <a:pt x="4721087" y="2693504"/>
                </a:cubicBezTo>
                <a:cubicBezTo>
                  <a:pt x="4977426" y="2741569"/>
                  <a:pt x="4655706" y="2687570"/>
                  <a:pt x="4929809" y="2723322"/>
                </a:cubicBezTo>
                <a:cubicBezTo>
                  <a:pt x="4969775" y="2728535"/>
                  <a:pt x="5008913" y="2739853"/>
                  <a:pt x="5049078" y="2743200"/>
                </a:cubicBezTo>
                <a:cubicBezTo>
                  <a:pt x="5088835" y="2746513"/>
                  <a:pt x="5128673" y="2748963"/>
                  <a:pt x="5168348" y="2753139"/>
                </a:cubicBezTo>
                <a:cubicBezTo>
                  <a:pt x="5191646" y="2755591"/>
                  <a:pt x="5214611" y="2760747"/>
                  <a:pt x="5237922" y="2763078"/>
                </a:cubicBezTo>
                <a:cubicBezTo>
                  <a:pt x="5280905" y="2767376"/>
                  <a:pt x="5324083" y="2769431"/>
                  <a:pt x="5367131" y="2773018"/>
                </a:cubicBezTo>
                <a:lnTo>
                  <a:pt x="5476461" y="2782957"/>
                </a:lnTo>
                <a:lnTo>
                  <a:pt x="6142383" y="2773018"/>
                </a:lnTo>
                <a:cubicBezTo>
                  <a:pt x="6237353" y="2770729"/>
                  <a:pt x="6309549" y="2762264"/>
                  <a:pt x="6400800" y="2753139"/>
                </a:cubicBezTo>
                <a:cubicBezTo>
                  <a:pt x="6427304" y="2746513"/>
                  <a:pt x="6453409" y="2738009"/>
                  <a:pt x="6480313" y="2733261"/>
                </a:cubicBezTo>
                <a:cubicBezTo>
                  <a:pt x="6674927" y="2698918"/>
                  <a:pt x="6498959" y="2741023"/>
                  <a:pt x="6609522" y="2713383"/>
                </a:cubicBezTo>
                <a:cubicBezTo>
                  <a:pt x="6622774" y="2706757"/>
                  <a:pt x="6635222" y="2698189"/>
                  <a:pt x="6649278" y="2693504"/>
                </a:cubicBezTo>
                <a:cubicBezTo>
                  <a:pt x="6663168" y="2688874"/>
                  <a:pt x="6748598" y="2675295"/>
                  <a:pt x="6758609" y="2673626"/>
                </a:cubicBezTo>
                <a:cubicBezTo>
                  <a:pt x="6827757" y="2645967"/>
                  <a:pt x="6791381" y="2659389"/>
                  <a:pt x="6867939" y="2633870"/>
                </a:cubicBezTo>
                <a:lnTo>
                  <a:pt x="6897757" y="2623931"/>
                </a:lnTo>
                <a:cubicBezTo>
                  <a:pt x="6907696" y="2617305"/>
                  <a:pt x="6916658" y="2608904"/>
                  <a:pt x="6927574" y="2604052"/>
                </a:cubicBezTo>
                <a:cubicBezTo>
                  <a:pt x="7028533" y="2559181"/>
                  <a:pt x="6947000" y="2612600"/>
                  <a:pt x="7046844" y="2554357"/>
                </a:cubicBezTo>
                <a:cubicBezTo>
                  <a:pt x="7067480" y="2542319"/>
                  <a:pt x="7085110" y="2525284"/>
                  <a:pt x="7106478" y="2514600"/>
                </a:cubicBezTo>
                <a:cubicBezTo>
                  <a:pt x="7155606" y="2490037"/>
                  <a:pt x="7132179" y="2499407"/>
                  <a:pt x="7176052" y="2484783"/>
                </a:cubicBezTo>
                <a:cubicBezTo>
                  <a:pt x="7219686" y="2441149"/>
                  <a:pt x="7173919" y="2483429"/>
                  <a:pt x="7265504" y="2425148"/>
                </a:cubicBezTo>
                <a:cubicBezTo>
                  <a:pt x="7388386" y="2346951"/>
                  <a:pt x="7250766" y="2431232"/>
                  <a:pt x="7325139" y="2375452"/>
                </a:cubicBezTo>
                <a:cubicBezTo>
                  <a:pt x="7344251" y="2361118"/>
                  <a:pt x="7367881" y="2352590"/>
                  <a:pt x="7384774" y="2335696"/>
                </a:cubicBezTo>
                <a:cubicBezTo>
                  <a:pt x="7394713" y="2325757"/>
                  <a:pt x="7403496" y="2314508"/>
                  <a:pt x="7414591" y="2305878"/>
                </a:cubicBezTo>
                <a:cubicBezTo>
                  <a:pt x="7433449" y="2291211"/>
                  <a:pt x="7457333" y="2283015"/>
                  <a:pt x="7474226" y="2266122"/>
                </a:cubicBezTo>
                <a:cubicBezTo>
                  <a:pt x="7484165" y="2256183"/>
                  <a:pt x="7492949" y="2244934"/>
                  <a:pt x="7504044" y="2236304"/>
                </a:cubicBezTo>
                <a:cubicBezTo>
                  <a:pt x="7522902" y="2221637"/>
                  <a:pt x="7546785" y="2213441"/>
                  <a:pt x="7563678" y="2196548"/>
                </a:cubicBezTo>
                <a:cubicBezTo>
                  <a:pt x="7576930" y="2183296"/>
                  <a:pt x="7588442" y="2168036"/>
                  <a:pt x="7603435" y="2156791"/>
                </a:cubicBezTo>
                <a:cubicBezTo>
                  <a:pt x="7633010" y="2134610"/>
                  <a:pt x="7678705" y="2101399"/>
                  <a:pt x="7702826" y="2077278"/>
                </a:cubicBezTo>
                <a:cubicBezTo>
                  <a:pt x="7711273" y="2068831"/>
                  <a:pt x="7714257" y="2055907"/>
                  <a:pt x="7722704" y="2047461"/>
                </a:cubicBezTo>
                <a:cubicBezTo>
                  <a:pt x="7731151" y="2039014"/>
                  <a:pt x="7742802" y="2034526"/>
                  <a:pt x="7752522" y="2027583"/>
                </a:cubicBezTo>
                <a:cubicBezTo>
                  <a:pt x="7766002" y="2017955"/>
                  <a:pt x="7780565" y="2009478"/>
                  <a:pt x="7792278" y="1997765"/>
                </a:cubicBezTo>
                <a:cubicBezTo>
                  <a:pt x="7800725" y="1989318"/>
                  <a:pt x="7803710" y="1976395"/>
                  <a:pt x="7812157" y="1967948"/>
                </a:cubicBezTo>
                <a:cubicBezTo>
                  <a:pt x="7823870" y="1956235"/>
                  <a:pt x="7840200" y="1949844"/>
                  <a:pt x="7851913" y="1938131"/>
                </a:cubicBezTo>
                <a:cubicBezTo>
                  <a:pt x="7863627" y="1926417"/>
                  <a:pt x="7870823" y="1910841"/>
                  <a:pt x="7881731" y="1898374"/>
                </a:cubicBezTo>
                <a:cubicBezTo>
                  <a:pt x="7894072" y="1884270"/>
                  <a:pt x="7909291" y="1872847"/>
                  <a:pt x="7921487" y="1858618"/>
                </a:cubicBezTo>
                <a:cubicBezTo>
                  <a:pt x="7929261" y="1849548"/>
                  <a:pt x="7933718" y="1837977"/>
                  <a:pt x="7941365" y="1828800"/>
                </a:cubicBezTo>
                <a:cubicBezTo>
                  <a:pt x="7950364" y="1818002"/>
                  <a:pt x="7962184" y="1809781"/>
                  <a:pt x="7971183" y="1798983"/>
                </a:cubicBezTo>
                <a:cubicBezTo>
                  <a:pt x="8033880" y="1723747"/>
                  <a:pt x="7953102" y="1807124"/>
                  <a:pt x="8010939" y="1749287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76126D2-7411-F843-A9D7-130DE6944934}"/>
              </a:ext>
            </a:extLst>
          </p:cNvPr>
          <p:cNvSpPr/>
          <p:nvPr/>
        </p:nvSpPr>
        <p:spPr>
          <a:xfrm>
            <a:off x="2137719" y="2298357"/>
            <a:ext cx="8143103" cy="2286000"/>
          </a:xfrm>
          <a:custGeom>
            <a:avLst/>
            <a:gdLst>
              <a:gd name="connsiteX0" fmla="*/ 0 w 8143103"/>
              <a:gd name="connsiteY0" fmla="*/ 61784 h 2286000"/>
              <a:gd name="connsiteX1" fmla="*/ 197708 w 8143103"/>
              <a:gd name="connsiteY1" fmla="*/ 37070 h 2286000"/>
              <a:gd name="connsiteX2" fmla="*/ 284205 w 8143103"/>
              <a:gd name="connsiteY2" fmla="*/ 24713 h 2286000"/>
              <a:gd name="connsiteX3" fmla="*/ 1013254 w 8143103"/>
              <a:gd name="connsiteY3" fmla="*/ 0 h 2286000"/>
              <a:gd name="connsiteX4" fmla="*/ 1643449 w 8143103"/>
              <a:gd name="connsiteY4" fmla="*/ 12357 h 2286000"/>
              <a:gd name="connsiteX5" fmla="*/ 1680519 w 8143103"/>
              <a:gd name="connsiteY5" fmla="*/ 24713 h 2286000"/>
              <a:gd name="connsiteX6" fmla="*/ 1729946 w 8143103"/>
              <a:gd name="connsiteY6" fmla="*/ 37070 h 2286000"/>
              <a:gd name="connsiteX7" fmla="*/ 1816443 w 8143103"/>
              <a:gd name="connsiteY7" fmla="*/ 61784 h 2286000"/>
              <a:gd name="connsiteX8" fmla="*/ 1890584 w 8143103"/>
              <a:gd name="connsiteY8" fmla="*/ 98854 h 2286000"/>
              <a:gd name="connsiteX9" fmla="*/ 1964724 w 8143103"/>
              <a:gd name="connsiteY9" fmla="*/ 148281 h 2286000"/>
              <a:gd name="connsiteX10" fmla="*/ 2100649 w 8143103"/>
              <a:gd name="connsiteY10" fmla="*/ 222421 h 2286000"/>
              <a:gd name="connsiteX11" fmla="*/ 2174789 w 8143103"/>
              <a:gd name="connsiteY11" fmla="*/ 259492 h 2286000"/>
              <a:gd name="connsiteX12" fmla="*/ 2224216 w 8143103"/>
              <a:gd name="connsiteY12" fmla="*/ 296562 h 2286000"/>
              <a:gd name="connsiteX13" fmla="*/ 2273643 w 8143103"/>
              <a:gd name="connsiteY13" fmla="*/ 321275 h 2286000"/>
              <a:gd name="connsiteX14" fmla="*/ 2347784 w 8143103"/>
              <a:gd name="connsiteY14" fmla="*/ 370702 h 2286000"/>
              <a:gd name="connsiteX15" fmla="*/ 2421924 w 8143103"/>
              <a:gd name="connsiteY15" fmla="*/ 420129 h 2286000"/>
              <a:gd name="connsiteX16" fmla="*/ 2458995 w 8143103"/>
              <a:gd name="connsiteY16" fmla="*/ 432486 h 2286000"/>
              <a:gd name="connsiteX17" fmla="*/ 2508422 w 8143103"/>
              <a:gd name="connsiteY17" fmla="*/ 469557 h 2286000"/>
              <a:gd name="connsiteX18" fmla="*/ 2557849 w 8143103"/>
              <a:gd name="connsiteY18" fmla="*/ 481913 h 2286000"/>
              <a:gd name="connsiteX19" fmla="*/ 2631989 w 8143103"/>
              <a:gd name="connsiteY19" fmla="*/ 531340 h 2286000"/>
              <a:gd name="connsiteX20" fmla="*/ 2718486 w 8143103"/>
              <a:gd name="connsiteY20" fmla="*/ 593124 h 2286000"/>
              <a:gd name="connsiteX21" fmla="*/ 2792627 w 8143103"/>
              <a:gd name="connsiteY21" fmla="*/ 642551 h 2286000"/>
              <a:gd name="connsiteX22" fmla="*/ 2829697 w 8143103"/>
              <a:gd name="connsiteY22" fmla="*/ 667265 h 2286000"/>
              <a:gd name="connsiteX23" fmla="*/ 2866767 w 8143103"/>
              <a:gd name="connsiteY23" fmla="*/ 704335 h 2286000"/>
              <a:gd name="connsiteX24" fmla="*/ 2977978 w 8143103"/>
              <a:gd name="connsiteY24" fmla="*/ 778475 h 2286000"/>
              <a:gd name="connsiteX25" fmla="*/ 3015049 w 8143103"/>
              <a:gd name="connsiteY25" fmla="*/ 803189 h 2286000"/>
              <a:gd name="connsiteX26" fmla="*/ 3052119 w 8143103"/>
              <a:gd name="connsiteY26" fmla="*/ 840259 h 2286000"/>
              <a:gd name="connsiteX27" fmla="*/ 3101546 w 8143103"/>
              <a:gd name="connsiteY27" fmla="*/ 864973 h 2286000"/>
              <a:gd name="connsiteX28" fmla="*/ 3175686 w 8143103"/>
              <a:gd name="connsiteY28" fmla="*/ 926757 h 2286000"/>
              <a:gd name="connsiteX29" fmla="*/ 3200400 w 8143103"/>
              <a:gd name="connsiteY29" fmla="*/ 963827 h 2286000"/>
              <a:gd name="connsiteX30" fmla="*/ 3237470 w 8143103"/>
              <a:gd name="connsiteY30" fmla="*/ 988540 h 2286000"/>
              <a:gd name="connsiteX31" fmla="*/ 3323967 w 8143103"/>
              <a:gd name="connsiteY31" fmla="*/ 1050324 h 2286000"/>
              <a:gd name="connsiteX32" fmla="*/ 3348681 w 8143103"/>
              <a:gd name="connsiteY32" fmla="*/ 1087394 h 2286000"/>
              <a:gd name="connsiteX33" fmla="*/ 3422822 w 8143103"/>
              <a:gd name="connsiteY33" fmla="*/ 1136821 h 2286000"/>
              <a:gd name="connsiteX34" fmla="*/ 3459892 w 8143103"/>
              <a:gd name="connsiteY34" fmla="*/ 1161535 h 2286000"/>
              <a:gd name="connsiteX35" fmla="*/ 3558746 w 8143103"/>
              <a:gd name="connsiteY35" fmla="*/ 1248032 h 2286000"/>
              <a:gd name="connsiteX36" fmla="*/ 3595816 w 8143103"/>
              <a:gd name="connsiteY36" fmla="*/ 1285102 h 2286000"/>
              <a:gd name="connsiteX37" fmla="*/ 3632886 w 8143103"/>
              <a:gd name="connsiteY37" fmla="*/ 1309816 h 2286000"/>
              <a:gd name="connsiteX38" fmla="*/ 3682313 w 8143103"/>
              <a:gd name="connsiteY38" fmla="*/ 1359243 h 2286000"/>
              <a:gd name="connsiteX39" fmla="*/ 3719384 w 8143103"/>
              <a:gd name="connsiteY39" fmla="*/ 1383957 h 2286000"/>
              <a:gd name="connsiteX40" fmla="*/ 3756454 w 8143103"/>
              <a:gd name="connsiteY40" fmla="*/ 1421027 h 2286000"/>
              <a:gd name="connsiteX41" fmla="*/ 3805881 w 8143103"/>
              <a:gd name="connsiteY41" fmla="*/ 1445740 h 2286000"/>
              <a:gd name="connsiteX42" fmla="*/ 3880022 w 8143103"/>
              <a:gd name="connsiteY42" fmla="*/ 1507524 h 2286000"/>
              <a:gd name="connsiteX43" fmla="*/ 3929449 w 8143103"/>
              <a:gd name="connsiteY43" fmla="*/ 1544594 h 2286000"/>
              <a:gd name="connsiteX44" fmla="*/ 3966519 w 8143103"/>
              <a:gd name="connsiteY44" fmla="*/ 1569308 h 2286000"/>
              <a:gd name="connsiteX45" fmla="*/ 4015946 w 8143103"/>
              <a:gd name="connsiteY45" fmla="*/ 1618735 h 2286000"/>
              <a:gd name="connsiteX46" fmla="*/ 4053016 w 8143103"/>
              <a:gd name="connsiteY46" fmla="*/ 1643448 h 2286000"/>
              <a:gd name="connsiteX47" fmla="*/ 4102443 w 8143103"/>
              <a:gd name="connsiteY47" fmla="*/ 1680519 h 2286000"/>
              <a:gd name="connsiteX48" fmla="*/ 4139513 w 8143103"/>
              <a:gd name="connsiteY48" fmla="*/ 1717589 h 2286000"/>
              <a:gd name="connsiteX49" fmla="*/ 4226011 w 8143103"/>
              <a:gd name="connsiteY49" fmla="*/ 1767016 h 2286000"/>
              <a:gd name="connsiteX50" fmla="*/ 4263081 w 8143103"/>
              <a:gd name="connsiteY50" fmla="*/ 1791729 h 2286000"/>
              <a:gd name="connsiteX51" fmla="*/ 4312508 w 8143103"/>
              <a:gd name="connsiteY51" fmla="*/ 1828800 h 2286000"/>
              <a:gd name="connsiteX52" fmla="*/ 4361935 w 8143103"/>
              <a:gd name="connsiteY52" fmla="*/ 1841157 h 2286000"/>
              <a:gd name="connsiteX53" fmla="*/ 4497859 w 8143103"/>
              <a:gd name="connsiteY53" fmla="*/ 1927654 h 2286000"/>
              <a:gd name="connsiteX54" fmla="*/ 4584357 w 8143103"/>
              <a:gd name="connsiteY54" fmla="*/ 1964724 h 2286000"/>
              <a:gd name="connsiteX55" fmla="*/ 4633784 w 8143103"/>
              <a:gd name="connsiteY55" fmla="*/ 2001794 h 2286000"/>
              <a:gd name="connsiteX56" fmla="*/ 4670854 w 8143103"/>
              <a:gd name="connsiteY56" fmla="*/ 2014151 h 2286000"/>
              <a:gd name="connsiteX57" fmla="*/ 4782065 w 8143103"/>
              <a:gd name="connsiteY57" fmla="*/ 2051221 h 2286000"/>
              <a:gd name="connsiteX58" fmla="*/ 4880919 w 8143103"/>
              <a:gd name="connsiteY58" fmla="*/ 2088292 h 2286000"/>
              <a:gd name="connsiteX59" fmla="*/ 4930346 w 8143103"/>
              <a:gd name="connsiteY59" fmla="*/ 2113005 h 2286000"/>
              <a:gd name="connsiteX60" fmla="*/ 5016843 w 8143103"/>
              <a:gd name="connsiteY60" fmla="*/ 2137719 h 2286000"/>
              <a:gd name="connsiteX61" fmla="*/ 5053913 w 8143103"/>
              <a:gd name="connsiteY61" fmla="*/ 2150075 h 2286000"/>
              <a:gd name="connsiteX62" fmla="*/ 5276335 w 8143103"/>
              <a:gd name="connsiteY62" fmla="*/ 2199502 h 2286000"/>
              <a:gd name="connsiteX63" fmla="*/ 5362832 w 8143103"/>
              <a:gd name="connsiteY63" fmla="*/ 2211859 h 2286000"/>
              <a:gd name="connsiteX64" fmla="*/ 5511113 w 8143103"/>
              <a:gd name="connsiteY64" fmla="*/ 2236573 h 2286000"/>
              <a:gd name="connsiteX65" fmla="*/ 5684108 w 8143103"/>
              <a:gd name="connsiteY65" fmla="*/ 2261286 h 2286000"/>
              <a:gd name="connsiteX66" fmla="*/ 5770605 w 8143103"/>
              <a:gd name="connsiteY66" fmla="*/ 2273643 h 2286000"/>
              <a:gd name="connsiteX67" fmla="*/ 6005384 w 8143103"/>
              <a:gd name="connsiteY67" fmla="*/ 2286000 h 2286000"/>
              <a:gd name="connsiteX68" fmla="*/ 6573795 w 8143103"/>
              <a:gd name="connsiteY68" fmla="*/ 2273643 h 2286000"/>
              <a:gd name="connsiteX69" fmla="*/ 6722076 w 8143103"/>
              <a:gd name="connsiteY69" fmla="*/ 2248929 h 2286000"/>
              <a:gd name="connsiteX70" fmla="*/ 6796216 w 8143103"/>
              <a:gd name="connsiteY70" fmla="*/ 2236573 h 2286000"/>
              <a:gd name="connsiteX71" fmla="*/ 6932140 w 8143103"/>
              <a:gd name="connsiteY71" fmla="*/ 2187146 h 2286000"/>
              <a:gd name="connsiteX72" fmla="*/ 7006281 w 8143103"/>
              <a:gd name="connsiteY72" fmla="*/ 2162432 h 2286000"/>
              <a:gd name="connsiteX73" fmla="*/ 7117492 w 8143103"/>
              <a:gd name="connsiteY73" fmla="*/ 2113005 h 2286000"/>
              <a:gd name="connsiteX74" fmla="*/ 7203989 w 8143103"/>
              <a:gd name="connsiteY74" fmla="*/ 2063578 h 2286000"/>
              <a:gd name="connsiteX75" fmla="*/ 7253416 w 8143103"/>
              <a:gd name="connsiteY75" fmla="*/ 2038865 h 2286000"/>
              <a:gd name="connsiteX76" fmla="*/ 7290486 w 8143103"/>
              <a:gd name="connsiteY76" fmla="*/ 2026508 h 2286000"/>
              <a:gd name="connsiteX77" fmla="*/ 7376984 w 8143103"/>
              <a:gd name="connsiteY77" fmla="*/ 1989438 h 2286000"/>
              <a:gd name="connsiteX78" fmla="*/ 7426411 w 8143103"/>
              <a:gd name="connsiteY78" fmla="*/ 1964724 h 2286000"/>
              <a:gd name="connsiteX79" fmla="*/ 7537622 w 8143103"/>
              <a:gd name="connsiteY79" fmla="*/ 1902940 h 2286000"/>
              <a:gd name="connsiteX80" fmla="*/ 7611762 w 8143103"/>
              <a:gd name="connsiteY80" fmla="*/ 1853513 h 2286000"/>
              <a:gd name="connsiteX81" fmla="*/ 7685903 w 8143103"/>
              <a:gd name="connsiteY81" fmla="*/ 1816443 h 2286000"/>
              <a:gd name="connsiteX82" fmla="*/ 7797113 w 8143103"/>
              <a:gd name="connsiteY82" fmla="*/ 1742302 h 2286000"/>
              <a:gd name="connsiteX83" fmla="*/ 7834184 w 8143103"/>
              <a:gd name="connsiteY83" fmla="*/ 1717589 h 2286000"/>
              <a:gd name="connsiteX84" fmla="*/ 7871254 w 8143103"/>
              <a:gd name="connsiteY84" fmla="*/ 1680519 h 2286000"/>
              <a:gd name="connsiteX85" fmla="*/ 7982465 w 8143103"/>
              <a:gd name="connsiteY85" fmla="*/ 1594021 h 2286000"/>
              <a:gd name="connsiteX86" fmla="*/ 8007178 w 8143103"/>
              <a:gd name="connsiteY86" fmla="*/ 1556951 h 2286000"/>
              <a:gd name="connsiteX87" fmla="*/ 8044249 w 8143103"/>
              <a:gd name="connsiteY87" fmla="*/ 1519881 h 2286000"/>
              <a:gd name="connsiteX88" fmla="*/ 8093676 w 8143103"/>
              <a:gd name="connsiteY88" fmla="*/ 1445740 h 2286000"/>
              <a:gd name="connsiteX89" fmla="*/ 8118389 w 8143103"/>
              <a:gd name="connsiteY89" fmla="*/ 1408670 h 2286000"/>
              <a:gd name="connsiteX90" fmla="*/ 8143103 w 8143103"/>
              <a:gd name="connsiteY90" fmla="*/ 138395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143103" h="2286000">
                <a:moveTo>
                  <a:pt x="0" y="61784"/>
                </a:moveTo>
                <a:lnTo>
                  <a:pt x="197708" y="37070"/>
                </a:lnTo>
                <a:cubicBezTo>
                  <a:pt x="226540" y="32951"/>
                  <a:pt x="255166" y="26947"/>
                  <a:pt x="284205" y="24713"/>
                </a:cubicBezTo>
                <a:cubicBezTo>
                  <a:pt x="496709" y="8367"/>
                  <a:pt x="833599" y="4491"/>
                  <a:pt x="1013254" y="0"/>
                </a:cubicBezTo>
                <a:lnTo>
                  <a:pt x="1643449" y="12357"/>
                </a:lnTo>
                <a:cubicBezTo>
                  <a:pt x="1656465" y="12839"/>
                  <a:pt x="1667995" y="21135"/>
                  <a:pt x="1680519" y="24713"/>
                </a:cubicBezTo>
                <a:cubicBezTo>
                  <a:pt x="1696848" y="29378"/>
                  <a:pt x="1713617" y="32404"/>
                  <a:pt x="1729946" y="37070"/>
                </a:cubicBezTo>
                <a:cubicBezTo>
                  <a:pt x="1854036" y="72525"/>
                  <a:pt x="1661926" y="23154"/>
                  <a:pt x="1816443" y="61784"/>
                </a:cubicBezTo>
                <a:cubicBezTo>
                  <a:pt x="1981020" y="171501"/>
                  <a:pt x="1737095" y="13582"/>
                  <a:pt x="1890584" y="98854"/>
                </a:cubicBezTo>
                <a:cubicBezTo>
                  <a:pt x="1916548" y="113278"/>
                  <a:pt x="1936546" y="138888"/>
                  <a:pt x="1964724" y="148281"/>
                </a:cubicBezTo>
                <a:cubicBezTo>
                  <a:pt x="2066281" y="182133"/>
                  <a:pt x="1908345" y="126267"/>
                  <a:pt x="2100649" y="222421"/>
                </a:cubicBezTo>
                <a:cubicBezTo>
                  <a:pt x="2125362" y="234778"/>
                  <a:pt x="2151096" y="245276"/>
                  <a:pt x="2174789" y="259492"/>
                </a:cubicBezTo>
                <a:cubicBezTo>
                  <a:pt x="2192449" y="270088"/>
                  <a:pt x="2206752" y="285647"/>
                  <a:pt x="2224216" y="296562"/>
                </a:cubicBezTo>
                <a:cubicBezTo>
                  <a:pt x="2239836" y="306325"/>
                  <a:pt x="2257848" y="311798"/>
                  <a:pt x="2273643" y="321275"/>
                </a:cubicBezTo>
                <a:cubicBezTo>
                  <a:pt x="2299112" y="336556"/>
                  <a:pt x="2323070" y="354226"/>
                  <a:pt x="2347784" y="370702"/>
                </a:cubicBezTo>
                <a:lnTo>
                  <a:pt x="2421924" y="420129"/>
                </a:lnTo>
                <a:lnTo>
                  <a:pt x="2458995" y="432486"/>
                </a:lnTo>
                <a:cubicBezTo>
                  <a:pt x="2475471" y="444843"/>
                  <a:pt x="2490002" y="460347"/>
                  <a:pt x="2508422" y="469557"/>
                </a:cubicBezTo>
                <a:cubicBezTo>
                  <a:pt x="2523612" y="477152"/>
                  <a:pt x="2543104" y="473487"/>
                  <a:pt x="2557849" y="481913"/>
                </a:cubicBezTo>
                <a:cubicBezTo>
                  <a:pt x="2687431" y="555960"/>
                  <a:pt x="2516252" y="492763"/>
                  <a:pt x="2631989" y="531340"/>
                </a:cubicBezTo>
                <a:cubicBezTo>
                  <a:pt x="2752555" y="611719"/>
                  <a:pt x="2565154" y="485792"/>
                  <a:pt x="2718486" y="593124"/>
                </a:cubicBezTo>
                <a:cubicBezTo>
                  <a:pt x="2742819" y="610157"/>
                  <a:pt x="2767913" y="626075"/>
                  <a:pt x="2792627" y="642551"/>
                </a:cubicBezTo>
                <a:cubicBezTo>
                  <a:pt x="2804984" y="650789"/>
                  <a:pt x="2819196" y="656764"/>
                  <a:pt x="2829697" y="667265"/>
                </a:cubicBezTo>
                <a:cubicBezTo>
                  <a:pt x="2842054" y="679622"/>
                  <a:pt x="2852973" y="693606"/>
                  <a:pt x="2866767" y="704335"/>
                </a:cubicBezTo>
                <a:cubicBezTo>
                  <a:pt x="2866772" y="704339"/>
                  <a:pt x="2959440" y="766116"/>
                  <a:pt x="2977978" y="778475"/>
                </a:cubicBezTo>
                <a:cubicBezTo>
                  <a:pt x="2990335" y="786713"/>
                  <a:pt x="3004548" y="792688"/>
                  <a:pt x="3015049" y="803189"/>
                </a:cubicBezTo>
                <a:cubicBezTo>
                  <a:pt x="3027406" y="815546"/>
                  <a:pt x="3037899" y="830102"/>
                  <a:pt x="3052119" y="840259"/>
                </a:cubicBezTo>
                <a:cubicBezTo>
                  <a:pt x="3067108" y="850966"/>
                  <a:pt x="3085070" y="856735"/>
                  <a:pt x="3101546" y="864973"/>
                </a:cubicBezTo>
                <a:cubicBezTo>
                  <a:pt x="3161754" y="955286"/>
                  <a:pt x="3081623" y="848372"/>
                  <a:pt x="3175686" y="926757"/>
                </a:cubicBezTo>
                <a:cubicBezTo>
                  <a:pt x="3187095" y="936264"/>
                  <a:pt x="3189899" y="953326"/>
                  <a:pt x="3200400" y="963827"/>
                </a:cubicBezTo>
                <a:cubicBezTo>
                  <a:pt x="3210901" y="974328"/>
                  <a:pt x="3225385" y="979908"/>
                  <a:pt x="3237470" y="988540"/>
                </a:cubicBezTo>
                <a:cubicBezTo>
                  <a:pt x="3344758" y="1065175"/>
                  <a:pt x="3236605" y="992083"/>
                  <a:pt x="3323967" y="1050324"/>
                </a:cubicBezTo>
                <a:cubicBezTo>
                  <a:pt x="3332205" y="1062681"/>
                  <a:pt x="3337504" y="1077615"/>
                  <a:pt x="3348681" y="1087394"/>
                </a:cubicBezTo>
                <a:cubicBezTo>
                  <a:pt x="3371034" y="1106953"/>
                  <a:pt x="3398108" y="1120345"/>
                  <a:pt x="3422822" y="1136821"/>
                </a:cubicBezTo>
                <a:cubicBezTo>
                  <a:pt x="3435179" y="1145059"/>
                  <a:pt x="3449391" y="1151034"/>
                  <a:pt x="3459892" y="1161535"/>
                </a:cubicBezTo>
                <a:cubicBezTo>
                  <a:pt x="3545598" y="1247241"/>
                  <a:pt x="3438059" y="1142431"/>
                  <a:pt x="3558746" y="1248032"/>
                </a:cubicBezTo>
                <a:cubicBezTo>
                  <a:pt x="3571897" y="1259539"/>
                  <a:pt x="3582391" y="1273915"/>
                  <a:pt x="3595816" y="1285102"/>
                </a:cubicBezTo>
                <a:cubicBezTo>
                  <a:pt x="3607225" y="1294609"/>
                  <a:pt x="3621610" y="1300151"/>
                  <a:pt x="3632886" y="1309816"/>
                </a:cubicBezTo>
                <a:cubicBezTo>
                  <a:pt x="3650577" y="1324980"/>
                  <a:pt x="3664622" y="1344080"/>
                  <a:pt x="3682313" y="1359243"/>
                </a:cubicBezTo>
                <a:cubicBezTo>
                  <a:pt x="3693589" y="1368908"/>
                  <a:pt x="3707975" y="1374449"/>
                  <a:pt x="3719384" y="1383957"/>
                </a:cubicBezTo>
                <a:cubicBezTo>
                  <a:pt x="3732809" y="1395144"/>
                  <a:pt x="3742234" y="1410870"/>
                  <a:pt x="3756454" y="1421027"/>
                </a:cubicBezTo>
                <a:cubicBezTo>
                  <a:pt x="3771443" y="1431734"/>
                  <a:pt x="3789888" y="1436601"/>
                  <a:pt x="3805881" y="1445740"/>
                </a:cubicBezTo>
                <a:cubicBezTo>
                  <a:pt x="3860497" y="1476949"/>
                  <a:pt x="3828912" y="1463716"/>
                  <a:pt x="3880022" y="1507524"/>
                </a:cubicBezTo>
                <a:cubicBezTo>
                  <a:pt x="3895659" y="1520927"/>
                  <a:pt x="3912691" y="1532624"/>
                  <a:pt x="3929449" y="1544594"/>
                </a:cubicBezTo>
                <a:cubicBezTo>
                  <a:pt x="3941534" y="1553226"/>
                  <a:pt x="3955243" y="1559643"/>
                  <a:pt x="3966519" y="1569308"/>
                </a:cubicBezTo>
                <a:cubicBezTo>
                  <a:pt x="3984210" y="1584472"/>
                  <a:pt x="3998255" y="1603572"/>
                  <a:pt x="4015946" y="1618735"/>
                </a:cubicBezTo>
                <a:cubicBezTo>
                  <a:pt x="4027222" y="1628400"/>
                  <a:pt x="4040931" y="1634816"/>
                  <a:pt x="4053016" y="1643448"/>
                </a:cubicBezTo>
                <a:cubicBezTo>
                  <a:pt x="4069775" y="1655419"/>
                  <a:pt x="4086806" y="1667116"/>
                  <a:pt x="4102443" y="1680519"/>
                </a:cubicBezTo>
                <a:cubicBezTo>
                  <a:pt x="4115711" y="1691892"/>
                  <a:pt x="4126088" y="1706402"/>
                  <a:pt x="4139513" y="1717589"/>
                </a:cubicBezTo>
                <a:cubicBezTo>
                  <a:pt x="4172350" y="1744953"/>
                  <a:pt x="4187563" y="1745045"/>
                  <a:pt x="4226011" y="1767016"/>
                </a:cubicBezTo>
                <a:cubicBezTo>
                  <a:pt x="4238905" y="1774384"/>
                  <a:pt x="4250996" y="1783097"/>
                  <a:pt x="4263081" y="1791729"/>
                </a:cubicBezTo>
                <a:cubicBezTo>
                  <a:pt x="4279840" y="1803700"/>
                  <a:pt x="4294088" y="1819590"/>
                  <a:pt x="4312508" y="1828800"/>
                </a:cubicBezTo>
                <a:cubicBezTo>
                  <a:pt x="4327698" y="1836395"/>
                  <a:pt x="4345459" y="1837038"/>
                  <a:pt x="4361935" y="1841157"/>
                </a:cubicBezTo>
                <a:cubicBezTo>
                  <a:pt x="4452201" y="1931423"/>
                  <a:pt x="4326147" y="1813184"/>
                  <a:pt x="4497859" y="1927654"/>
                </a:cubicBezTo>
                <a:cubicBezTo>
                  <a:pt x="4549061" y="1961787"/>
                  <a:pt x="4520522" y="1948765"/>
                  <a:pt x="4584357" y="1964724"/>
                </a:cubicBezTo>
                <a:cubicBezTo>
                  <a:pt x="4600833" y="1977081"/>
                  <a:pt x="4615903" y="1991576"/>
                  <a:pt x="4633784" y="2001794"/>
                </a:cubicBezTo>
                <a:cubicBezTo>
                  <a:pt x="4645093" y="2008256"/>
                  <a:pt x="4658658" y="2009577"/>
                  <a:pt x="4670854" y="2014151"/>
                </a:cubicBezTo>
                <a:cubicBezTo>
                  <a:pt x="4763913" y="2049049"/>
                  <a:pt x="4699246" y="2030518"/>
                  <a:pt x="4782065" y="2051221"/>
                </a:cubicBezTo>
                <a:cubicBezTo>
                  <a:pt x="4919664" y="2120022"/>
                  <a:pt x="4746335" y="2037823"/>
                  <a:pt x="4880919" y="2088292"/>
                </a:cubicBezTo>
                <a:cubicBezTo>
                  <a:pt x="4898166" y="2094760"/>
                  <a:pt x="4913415" y="2105749"/>
                  <a:pt x="4930346" y="2113005"/>
                </a:cubicBezTo>
                <a:cubicBezTo>
                  <a:pt x="4959974" y="2125703"/>
                  <a:pt x="4985489" y="2128761"/>
                  <a:pt x="5016843" y="2137719"/>
                </a:cubicBezTo>
                <a:cubicBezTo>
                  <a:pt x="5029367" y="2141297"/>
                  <a:pt x="5041347" y="2146648"/>
                  <a:pt x="5053913" y="2150075"/>
                </a:cubicBezTo>
                <a:cubicBezTo>
                  <a:pt x="5113285" y="2166267"/>
                  <a:pt x="5218684" y="2191266"/>
                  <a:pt x="5276335" y="2199502"/>
                </a:cubicBezTo>
                <a:lnTo>
                  <a:pt x="5362832" y="2211859"/>
                </a:lnTo>
                <a:cubicBezTo>
                  <a:pt x="5439416" y="2237387"/>
                  <a:pt x="5375135" y="2218837"/>
                  <a:pt x="5511113" y="2236573"/>
                </a:cubicBezTo>
                <a:cubicBezTo>
                  <a:pt x="5568874" y="2244107"/>
                  <a:pt x="5626443" y="2253048"/>
                  <a:pt x="5684108" y="2261286"/>
                </a:cubicBezTo>
                <a:cubicBezTo>
                  <a:pt x="5712940" y="2265405"/>
                  <a:pt x="5741520" y="2272112"/>
                  <a:pt x="5770605" y="2273643"/>
                </a:cubicBezTo>
                <a:lnTo>
                  <a:pt x="6005384" y="2286000"/>
                </a:lnTo>
                <a:lnTo>
                  <a:pt x="6573795" y="2273643"/>
                </a:lnTo>
                <a:cubicBezTo>
                  <a:pt x="6676034" y="2269856"/>
                  <a:pt x="6647320" y="2263880"/>
                  <a:pt x="6722076" y="2248929"/>
                </a:cubicBezTo>
                <a:cubicBezTo>
                  <a:pt x="6746644" y="2244016"/>
                  <a:pt x="6771503" y="2240692"/>
                  <a:pt x="6796216" y="2236573"/>
                </a:cubicBezTo>
                <a:cubicBezTo>
                  <a:pt x="6882189" y="2202183"/>
                  <a:pt x="6836955" y="2218874"/>
                  <a:pt x="6932140" y="2187146"/>
                </a:cubicBezTo>
                <a:cubicBezTo>
                  <a:pt x="6932142" y="2187145"/>
                  <a:pt x="7006278" y="2162433"/>
                  <a:pt x="7006281" y="2162432"/>
                </a:cubicBezTo>
                <a:cubicBezTo>
                  <a:pt x="7127956" y="2101596"/>
                  <a:pt x="6975496" y="2176114"/>
                  <a:pt x="7117492" y="2113005"/>
                </a:cubicBezTo>
                <a:cubicBezTo>
                  <a:pt x="7201521" y="2075659"/>
                  <a:pt x="7134405" y="2103341"/>
                  <a:pt x="7203989" y="2063578"/>
                </a:cubicBezTo>
                <a:cubicBezTo>
                  <a:pt x="7219982" y="2054439"/>
                  <a:pt x="7236485" y="2046121"/>
                  <a:pt x="7253416" y="2038865"/>
                </a:cubicBezTo>
                <a:cubicBezTo>
                  <a:pt x="7265388" y="2033734"/>
                  <a:pt x="7278836" y="2032333"/>
                  <a:pt x="7290486" y="2026508"/>
                </a:cubicBezTo>
                <a:cubicBezTo>
                  <a:pt x="7375817" y="1983842"/>
                  <a:pt x="7274121" y="2015152"/>
                  <a:pt x="7376984" y="1989438"/>
                </a:cubicBezTo>
                <a:cubicBezTo>
                  <a:pt x="7393460" y="1981200"/>
                  <a:pt x="7410616" y="1974201"/>
                  <a:pt x="7426411" y="1964724"/>
                </a:cubicBezTo>
                <a:cubicBezTo>
                  <a:pt x="7532632" y="1900991"/>
                  <a:pt x="7463057" y="1927795"/>
                  <a:pt x="7537622" y="1902940"/>
                </a:cubicBezTo>
                <a:cubicBezTo>
                  <a:pt x="7607893" y="1832669"/>
                  <a:pt x="7540232" y="1889278"/>
                  <a:pt x="7611762" y="1853513"/>
                </a:cubicBezTo>
                <a:cubicBezTo>
                  <a:pt x="7707575" y="1805606"/>
                  <a:pt x="7592726" y="1847502"/>
                  <a:pt x="7685903" y="1816443"/>
                </a:cubicBezTo>
                <a:lnTo>
                  <a:pt x="7797113" y="1742302"/>
                </a:lnTo>
                <a:cubicBezTo>
                  <a:pt x="7809470" y="1734064"/>
                  <a:pt x="7823683" y="1728090"/>
                  <a:pt x="7834184" y="1717589"/>
                </a:cubicBezTo>
                <a:cubicBezTo>
                  <a:pt x="7846541" y="1705232"/>
                  <a:pt x="7857460" y="1691248"/>
                  <a:pt x="7871254" y="1680519"/>
                </a:cubicBezTo>
                <a:cubicBezTo>
                  <a:pt x="7936521" y="1629756"/>
                  <a:pt x="7938169" y="1647178"/>
                  <a:pt x="7982465" y="1594021"/>
                </a:cubicBezTo>
                <a:cubicBezTo>
                  <a:pt x="7991972" y="1582612"/>
                  <a:pt x="7997671" y="1568360"/>
                  <a:pt x="8007178" y="1556951"/>
                </a:cubicBezTo>
                <a:cubicBezTo>
                  <a:pt x="8018365" y="1543526"/>
                  <a:pt x="8033520" y="1533675"/>
                  <a:pt x="8044249" y="1519881"/>
                </a:cubicBezTo>
                <a:cubicBezTo>
                  <a:pt x="8062484" y="1496436"/>
                  <a:pt x="8077200" y="1470454"/>
                  <a:pt x="8093676" y="1445740"/>
                </a:cubicBezTo>
                <a:cubicBezTo>
                  <a:pt x="8101914" y="1433383"/>
                  <a:pt x="8107888" y="1419171"/>
                  <a:pt x="8118389" y="1408670"/>
                </a:cubicBezTo>
                <a:lnTo>
                  <a:pt x="8143103" y="1383957"/>
                </a:ln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70D2138-9A9E-0444-9FE9-418C9277E84D}"/>
              </a:ext>
            </a:extLst>
          </p:cNvPr>
          <p:cNvSpPr/>
          <p:nvPr/>
        </p:nvSpPr>
        <p:spPr>
          <a:xfrm>
            <a:off x="2113005" y="1853514"/>
            <a:ext cx="8452022" cy="3385751"/>
          </a:xfrm>
          <a:custGeom>
            <a:avLst/>
            <a:gdLst>
              <a:gd name="connsiteX0" fmla="*/ 0 w 8452022"/>
              <a:gd name="connsiteY0" fmla="*/ 0 h 3385751"/>
              <a:gd name="connsiteX1" fmla="*/ 86498 w 8452022"/>
              <a:gd name="connsiteY1" fmla="*/ 12356 h 3385751"/>
              <a:gd name="connsiteX2" fmla="*/ 135925 w 8452022"/>
              <a:gd name="connsiteY2" fmla="*/ 24713 h 3385751"/>
              <a:gd name="connsiteX3" fmla="*/ 197709 w 8452022"/>
              <a:gd name="connsiteY3" fmla="*/ 37070 h 3385751"/>
              <a:gd name="connsiteX4" fmla="*/ 284206 w 8452022"/>
              <a:gd name="connsiteY4" fmla="*/ 49427 h 3385751"/>
              <a:gd name="connsiteX5" fmla="*/ 333633 w 8452022"/>
              <a:gd name="connsiteY5" fmla="*/ 61783 h 3385751"/>
              <a:gd name="connsiteX6" fmla="*/ 444844 w 8452022"/>
              <a:gd name="connsiteY6" fmla="*/ 86497 h 3385751"/>
              <a:gd name="connsiteX7" fmla="*/ 481914 w 8452022"/>
              <a:gd name="connsiteY7" fmla="*/ 98854 h 3385751"/>
              <a:gd name="connsiteX8" fmla="*/ 543698 w 8452022"/>
              <a:gd name="connsiteY8" fmla="*/ 111210 h 3385751"/>
              <a:gd name="connsiteX9" fmla="*/ 617838 w 8452022"/>
              <a:gd name="connsiteY9" fmla="*/ 135924 h 3385751"/>
              <a:gd name="connsiteX10" fmla="*/ 667265 w 8452022"/>
              <a:gd name="connsiteY10" fmla="*/ 148281 h 3385751"/>
              <a:gd name="connsiteX11" fmla="*/ 741406 w 8452022"/>
              <a:gd name="connsiteY11" fmla="*/ 172994 h 3385751"/>
              <a:gd name="connsiteX12" fmla="*/ 778476 w 8452022"/>
              <a:gd name="connsiteY12" fmla="*/ 185351 h 3385751"/>
              <a:gd name="connsiteX13" fmla="*/ 852617 w 8452022"/>
              <a:gd name="connsiteY13" fmla="*/ 222421 h 3385751"/>
              <a:gd name="connsiteX14" fmla="*/ 926757 w 8452022"/>
              <a:gd name="connsiteY14" fmla="*/ 271848 h 3385751"/>
              <a:gd name="connsiteX15" fmla="*/ 963827 w 8452022"/>
              <a:gd name="connsiteY15" fmla="*/ 284205 h 3385751"/>
              <a:gd name="connsiteX16" fmla="*/ 1050325 w 8452022"/>
              <a:gd name="connsiteY16" fmla="*/ 345989 h 3385751"/>
              <a:gd name="connsiteX17" fmla="*/ 1223319 w 8452022"/>
              <a:gd name="connsiteY17" fmla="*/ 469556 h 3385751"/>
              <a:gd name="connsiteX18" fmla="*/ 1272746 w 8452022"/>
              <a:gd name="connsiteY18" fmla="*/ 506627 h 3385751"/>
              <a:gd name="connsiteX19" fmla="*/ 1322173 w 8452022"/>
              <a:gd name="connsiteY19" fmla="*/ 543697 h 3385751"/>
              <a:gd name="connsiteX20" fmla="*/ 1421027 w 8452022"/>
              <a:gd name="connsiteY20" fmla="*/ 630194 h 3385751"/>
              <a:gd name="connsiteX21" fmla="*/ 1495168 w 8452022"/>
              <a:gd name="connsiteY21" fmla="*/ 704335 h 3385751"/>
              <a:gd name="connsiteX22" fmla="*/ 1532238 w 8452022"/>
              <a:gd name="connsiteY22" fmla="*/ 741405 h 3385751"/>
              <a:gd name="connsiteX23" fmla="*/ 1606379 w 8452022"/>
              <a:gd name="connsiteY23" fmla="*/ 803189 h 3385751"/>
              <a:gd name="connsiteX24" fmla="*/ 1680519 w 8452022"/>
              <a:gd name="connsiteY24" fmla="*/ 852616 h 3385751"/>
              <a:gd name="connsiteX25" fmla="*/ 1717590 w 8452022"/>
              <a:gd name="connsiteY25" fmla="*/ 889686 h 3385751"/>
              <a:gd name="connsiteX26" fmla="*/ 1779373 w 8452022"/>
              <a:gd name="connsiteY26" fmla="*/ 963827 h 3385751"/>
              <a:gd name="connsiteX27" fmla="*/ 1816444 w 8452022"/>
              <a:gd name="connsiteY27" fmla="*/ 988540 h 3385751"/>
              <a:gd name="connsiteX28" fmla="*/ 1853514 w 8452022"/>
              <a:gd name="connsiteY28" fmla="*/ 1025610 h 3385751"/>
              <a:gd name="connsiteX29" fmla="*/ 1902941 w 8452022"/>
              <a:gd name="connsiteY29" fmla="*/ 1062681 h 3385751"/>
              <a:gd name="connsiteX30" fmla="*/ 1977081 w 8452022"/>
              <a:gd name="connsiteY30" fmla="*/ 1136821 h 3385751"/>
              <a:gd name="connsiteX31" fmla="*/ 2014152 w 8452022"/>
              <a:gd name="connsiteY31" fmla="*/ 1173891 h 3385751"/>
              <a:gd name="connsiteX32" fmla="*/ 2051222 w 8452022"/>
              <a:gd name="connsiteY32" fmla="*/ 1210962 h 3385751"/>
              <a:gd name="connsiteX33" fmla="*/ 2088292 w 8452022"/>
              <a:gd name="connsiteY33" fmla="*/ 1235675 h 3385751"/>
              <a:gd name="connsiteX34" fmla="*/ 2162433 w 8452022"/>
              <a:gd name="connsiteY34" fmla="*/ 1309816 h 3385751"/>
              <a:gd name="connsiteX35" fmla="*/ 2211860 w 8452022"/>
              <a:gd name="connsiteY35" fmla="*/ 1383956 h 3385751"/>
              <a:gd name="connsiteX36" fmla="*/ 2286000 w 8452022"/>
              <a:gd name="connsiteY36" fmla="*/ 1445740 h 3385751"/>
              <a:gd name="connsiteX37" fmla="*/ 2323071 w 8452022"/>
              <a:gd name="connsiteY37" fmla="*/ 1470454 h 3385751"/>
              <a:gd name="connsiteX38" fmla="*/ 2421925 w 8452022"/>
              <a:gd name="connsiteY38" fmla="*/ 1581664 h 3385751"/>
              <a:gd name="connsiteX39" fmla="*/ 2458995 w 8452022"/>
              <a:gd name="connsiteY39" fmla="*/ 1618735 h 3385751"/>
              <a:gd name="connsiteX40" fmla="*/ 2520779 w 8452022"/>
              <a:gd name="connsiteY40" fmla="*/ 1692875 h 3385751"/>
              <a:gd name="connsiteX41" fmla="*/ 2557849 w 8452022"/>
              <a:gd name="connsiteY41" fmla="*/ 1717589 h 3385751"/>
              <a:gd name="connsiteX42" fmla="*/ 2619633 w 8452022"/>
              <a:gd name="connsiteY42" fmla="*/ 1791729 h 3385751"/>
              <a:gd name="connsiteX43" fmla="*/ 2644346 w 8452022"/>
              <a:gd name="connsiteY43" fmla="*/ 1828800 h 3385751"/>
              <a:gd name="connsiteX44" fmla="*/ 2718487 w 8452022"/>
              <a:gd name="connsiteY44" fmla="*/ 1890583 h 3385751"/>
              <a:gd name="connsiteX45" fmla="*/ 2743200 w 8452022"/>
              <a:gd name="connsiteY45" fmla="*/ 1927654 h 3385751"/>
              <a:gd name="connsiteX46" fmla="*/ 2780271 w 8452022"/>
              <a:gd name="connsiteY46" fmla="*/ 1952367 h 3385751"/>
              <a:gd name="connsiteX47" fmla="*/ 2817341 w 8452022"/>
              <a:gd name="connsiteY47" fmla="*/ 1989437 h 3385751"/>
              <a:gd name="connsiteX48" fmla="*/ 2866768 w 8452022"/>
              <a:gd name="connsiteY48" fmla="*/ 2026508 h 3385751"/>
              <a:gd name="connsiteX49" fmla="*/ 2891481 w 8452022"/>
              <a:gd name="connsiteY49" fmla="*/ 2063578 h 3385751"/>
              <a:gd name="connsiteX50" fmla="*/ 2928552 w 8452022"/>
              <a:gd name="connsiteY50" fmla="*/ 2088291 h 3385751"/>
              <a:gd name="connsiteX51" fmla="*/ 3027406 w 8452022"/>
              <a:gd name="connsiteY51" fmla="*/ 2187145 h 3385751"/>
              <a:gd name="connsiteX52" fmla="*/ 3150973 w 8452022"/>
              <a:gd name="connsiteY52" fmla="*/ 2273643 h 3385751"/>
              <a:gd name="connsiteX53" fmla="*/ 3249827 w 8452022"/>
              <a:gd name="connsiteY53" fmla="*/ 2360140 h 3385751"/>
              <a:gd name="connsiteX54" fmla="*/ 3398109 w 8452022"/>
              <a:gd name="connsiteY54" fmla="*/ 2471351 h 3385751"/>
              <a:gd name="connsiteX55" fmla="*/ 3447536 w 8452022"/>
              <a:gd name="connsiteY55" fmla="*/ 2496064 h 3385751"/>
              <a:gd name="connsiteX56" fmla="*/ 3521676 w 8452022"/>
              <a:gd name="connsiteY56" fmla="*/ 2533135 h 3385751"/>
              <a:gd name="connsiteX57" fmla="*/ 3608173 w 8452022"/>
              <a:gd name="connsiteY57" fmla="*/ 2594918 h 3385751"/>
              <a:gd name="connsiteX58" fmla="*/ 3657600 w 8452022"/>
              <a:gd name="connsiteY58" fmla="*/ 2619632 h 3385751"/>
              <a:gd name="connsiteX59" fmla="*/ 3694671 w 8452022"/>
              <a:gd name="connsiteY59" fmla="*/ 2656702 h 3385751"/>
              <a:gd name="connsiteX60" fmla="*/ 3744098 w 8452022"/>
              <a:gd name="connsiteY60" fmla="*/ 2681416 h 3385751"/>
              <a:gd name="connsiteX61" fmla="*/ 3781168 w 8452022"/>
              <a:gd name="connsiteY61" fmla="*/ 2706129 h 3385751"/>
              <a:gd name="connsiteX62" fmla="*/ 3818238 w 8452022"/>
              <a:gd name="connsiteY62" fmla="*/ 2718486 h 3385751"/>
              <a:gd name="connsiteX63" fmla="*/ 3855309 w 8452022"/>
              <a:gd name="connsiteY63" fmla="*/ 2743200 h 3385751"/>
              <a:gd name="connsiteX64" fmla="*/ 3917092 w 8452022"/>
              <a:gd name="connsiteY64" fmla="*/ 2767913 h 3385751"/>
              <a:gd name="connsiteX65" fmla="*/ 3991233 w 8452022"/>
              <a:gd name="connsiteY65" fmla="*/ 2817340 h 3385751"/>
              <a:gd name="connsiteX66" fmla="*/ 4077730 w 8452022"/>
              <a:gd name="connsiteY66" fmla="*/ 2854410 h 3385751"/>
              <a:gd name="connsiteX67" fmla="*/ 4164227 w 8452022"/>
              <a:gd name="connsiteY67" fmla="*/ 2903837 h 3385751"/>
              <a:gd name="connsiteX68" fmla="*/ 4213654 w 8452022"/>
              <a:gd name="connsiteY68" fmla="*/ 2928551 h 3385751"/>
              <a:gd name="connsiteX69" fmla="*/ 4250725 w 8452022"/>
              <a:gd name="connsiteY69" fmla="*/ 2953264 h 3385751"/>
              <a:gd name="connsiteX70" fmla="*/ 4287795 w 8452022"/>
              <a:gd name="connsiteY70" fmla="*/ 2965621 h 3385751"/>
              <a:gd name="connsiteX71" fmla="*/ 4374292 w 8452022"/>
              <a:gd name="connsiteY71" fmla="*/ 3002691 h 3385751"/>
              <a:gd name="connsiteX72" fmla="*/ 4510217 w 8452022"/>
              <a:gd name="connsiteY72" fmla="*/ 3064475 h 3385751"/>
              <a:gd name="connsiteX73" fmla="*/ 4633784 w 8452022"/>
              <a:gd name="connsiteY73" fmla="*/ 3113902 h 3385751"/>
              <a:gd name="connsiteX74" fmla="*/ 4695568 w 8452022"/>
              <a:gd name="connsiteY74" fmla="*/ 3138616 h 3385751"/>
              <a:gd name="connsiteX75" fmla="*/ 4794422 w 8452022"/>
              <a:gd name="connsiteY75" fmla="*/ 3163329 h 3385751"/>
              <a:gd name="connsiteX76" fmla="*/ 4843849 w 8452022"/>
              <a:gd name="connsiteY76" fmla="*/ 3175686 h 3385751"/>
              <a:gd name="connsiteX77" fmla="*/ 4893276 w 8452022"/>
              <a:gd name="connsiteY77" fmla="*/ 3200400 h 3385751"/>
              <a:gd name="connsiteX78" fmla="*/ 4955060 w 8452022"/>
              <a:gd name="connsiteY78" fmla="*/ 3212756 h 3385751"/>
              <a:gd name="connsiteX79" fmla="*/ 4992130 w 8452022"/>
              <a:gd name="connsiteY79" fmla="*/ 3225113 h 3385751"/>
              <a:gd name="connsiteX80" fmla="*/ 5041557 w 8452022"/>
              <a:gd name="connsiteY80" fmla="*/ 3237470 h 3385751"/>
              <a:gd name="connsiteX81" fmla="*/ 5078627 w 8452022"/>
              <a:gd name="connsiteY81" fmla="*/ 3249827 h 3385751"/>
              <a:gd name="connsiteX82" fmla="*/ 5128054 w 8452022"/>
              <a:gd name="connsiteY82" fmla="*/ 3262183 h 3385751"/>
              <a:gd name="connsiteX83" fmla="*/ 5263979 w 8452022"/>
              <a:gd name="connsiteY83" fmla="*/ 3299254 h 3385751"/>
              <a:gd name="connsiteX84" fmla="*/ 5362833 w 8452022"/>
              <a:gd name="connsiteY84" fmla="*/ 3311610 h 3385751"/>
              <a:gd name="connsiteX85" fmla="*/ 5486400 w 8452022"/>
              <a:gd name="connsiteY85" fmla="*/ 3336324 h 3385751"/>
              <a:gd name="connsiteX86" fmla="*/ 5548184 w 8452022"/>
              <a:gd name="connsiteY86" fmla="*/ 3348681 h 3385751"/>
              <a:gd name="connsiteX87" fmla="*/ 5745892 w 8452022"/>
              <a:gd name="connsiteY87" fmla="*/ 3373394 h 3385751"/>
              <a:gd name="connsiteX88" fmla="*/ 6079525 w 8452022"/>
              <a:gd name="connsiteY88" fmla="*/ 3385751 h 3385751"/>
              <a:gd name="connsiteX89" fmla="*/ 7092779 w 8452022"/>
              <a:gd name="connsiteY89" fmla="*/ 3373394 h 3385751"/>
              <a:gd name="connsiteX90" fmla="*/ 7352271 w 8452022"/>
              <a:gd name="connsiteY90" fmla="*/ 3348681 h 3385751"/>
              <a:gd name="connsiteX91" fmla="*/ 7401698 w 8452022"/>
              <a:gd name="connsiteY91" fmla="*/ 3336324 h 3385751"/>
              <a:gd name="connsiteX92" fmla="*/ 7525265 w 8452022"/>
              <a:gd name="connsiteY92" fmla="*/ 3311610 h 3385751"/>
              <a:gd name="connsiteX93" fmla="*/ 7636476 w 8452022"/>
              <a:gd name="connsiteY93" fmla="*/ 3274540 h 3385751"/>
              <a:gd name="connsiteX94" fmla="*/ 7673546 w 8452022"/>
              <a:gd name="connsiteY94" fmla="*/ 3262183 h 3385751"/>
              <a:gd name="connsiteX95" fmla="*/ 7710617 w 8452022"/>
              <a:gd name="connsiteY95" fmla="*/ 3237470 h 3385751"/>
              <a:gd name="connsiteX96" fmla="*/ 7784757 w 8452022"/>
              <a:gd name="connsiteY96" fmla="*/ 3212756 h 3385751"/>
              <a:gd name="connsiteX97" fmla="*/ 7834184 w 8452022"/>
              <a:gd name="connsiteY97" fmla="*/ 3188043 h 3385751"/>
              <a:gd name="connsiteX98" fmla="*/ 7908325 w 8452022"/>
              <a:gd name="connsiteY98" fmla="*/ 3163329 h 3385751"/>
              <a:gd name="connsiteX99" fmla="*/ 7982465 w 8452022"/>
              <a:gd name="connsiteY99" fmla="*/ 3126259 h 3385751"/>
              <a:gd name="connsiteX100" fmla="*/ 8056606 w 8452022"/>
              <a:gd name="connsiteY100" fmla="*/ 3076832 h 3385751"/>
              <a:gd name="connsiteX101" fmla="*/ 8093676 w 8452022"/>
              <a:gd name="connsiteY101" fmla="*/ 3064475 h 3385751"/>
              <a:gd name="connsiteX102" fmla="*/ 8167817 w 8452022"/>
              <a:gd name="connsiteY102" fmla="*/ 3015048 h 3385751"/>
              <a:gd name="connsiteX103" fmla="*/ 8204887 w 8452022"/>
              <a:gd name="connsiteY103" fmla="*/ 2990335 h 3385751"/>
              <a:gd name="connsiteX104" fmla="*/ 8241957 w 8452022"/>
              <a:gd name="connsiteY104" fmla="*/ 2977978 h 3385751"/>
              <a:gd name="connsiteX105" fmla="*/ 8316098 w 8452022"/>
              <a:gd name="connsiteY105" fmla="*/ 2928551 h 3385751"/>
              <a:gd name="connsiteX106" fmla="*/ 8390238 w 8452022"/>
              <a:gd name="connsiteY106" fmla="*/ 2879124 h 3385751"/>
              <a:gd name="connsiteX107" fmla="*/ 8427309 w 8452022"/>
              <a:gd name="connsiteY107" fmla="*/ 2854410 h 3385751"/>
              <a:gd name="connsiteX108" fmla="*/ 8452022 w 8452022"/>
              <a:gd name="connsiteY108" fmla="*/ 2842054 h 33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8452022" h="3385751">
                <a:moveTo>
                  <a:pt x="0" y="0"/>
                </a:moveTo>
                <a:cubicBezTo>
                  <a:pt x="28833" y="4119"/>
                  <a:pt x="57842" y="7146"/>
                  <a:pt x="86498" y="12356"/>
                </a:cubicBezTo>
                <a:cubicBezTo>
                  <a:pt x="103207" y="15394"/>
                  <a:pt x="119347" y="21029"/>
                  <a:pt x="135925" y="24713"/>
                </a:cubicBezTo>
                <a:cubicBezTo>
                  <a:pt x="156427" y="29269"/>
                  <a:pt x="176992" y="33617"/>
                  <a:pt x="197709" y="37070"/>
                </a:cubicBezTo>
                <a:cubicBezTo>
                  <a:pt x="226438" y="41858"/>
                  <a:pt x="255551" y="44217"/>
                  <a:pt x="284206" y="49427"/>
                </a:cubicBezTo>
                <a:cubicBezTo>
                  <a:pt x="300915" y="52465"/>
                  <a:pt x="317055" y="58099"/>
                  <a:pt x="333633" y="61783"/>
                </a:cubicBezTo>
                <a:cubicBezTo>
                  <a:pt x="390957" y="74521"/>
                  <a:pt x="392114" y="71431"/>
                  <a:pt x="444844" y="86497"/>
                </a:cubicBezTo>
                <a:cubicBezTo>
                  <a:pt x="457368" y="90075"/>
                  <a:pt x="469278" y="95695"/>
                  <a:pt x="481914" y="98854"/>
                </a:cubicBezTo>
                <a:cubicBezTo>
                  <a:pt x="502289" y="103948"/>
                  <a:pt x="523436" y="105684"/>
                  <a:pt x="543698" y="111210"/>
                </a:cubicBezTo>
                <a:cubicBezTo>
                  <a:pt x="568830" y="118064"/>
                  <a:pt x="592566" y="129606"/>
                  <a:pt x="617838" y="135924"/>
                </a:cubicBezTo>
                <a:cubicBezTo>
                  <a:pt x="634314" y="140043"/>
                  <a:pt x="650998" y="143401"/>
                  <a:pt x="667265" y="148281"/>
                </a:cubicBezTo>
                <a:cubicBezTo>
                  <a:pt x="692217" y="155766"/>
                  <a:pt x="716692" y="164756"/>
                  <a:pt x="741406" y="172994"/>
                </a:cubicBezTo>
                <a:cubicBezTo>
                  <a:pt x="753763" y="177113"/>
                  <a:pt x="767638" y="178126"/>
                  <a:pt x="778476" y="185351"/>
                </a:cubicBezTo>
                <a:cubicBezTo>
                  <a:pt x="826384" y="217289"/>
                  <a:pt x="801457" y="205368"/>
                  <a:pt x="852617" y="222421"/>
                </a:cubicBezTo>
                <a:cubicBezTo>
                  <a:pt x="877330" y="238897"/>
                  <a:pt x="898579" y="262455"/>
                  <a:pt x="926757" y="271848"/>
                </a:cubicBezTo>
                <a:cubicBezTo>
                  <a:pt x="939114" y="275967"/>
                  <a:pt x="952177" y="278380"/>
                  <a:pt x="963827" y="284205"/>
                </a:cubicBezTo>
                <a:cubicBezTo>
                  <a:pt x="983923" y="294253"/>
                  <a:pt x="1036320" y="336185"/>
                  <a:pt x="1050325" y="345989"/>
                </a:cubicBezTo>
                <a:cubicBezTo>
                  <a:pt x="1231019" y="472476"/>
                  <a:pt x="1000466" y="302416"/>
                  <a:pt x="1223319" y="469556"/>
                </a:cubicBezTo>
                <a:lnTo>
                  <a:pt x="1272746" y="506627"/>
                </a:lnTo>
                <a:cubicBezTo>
                  <a:pt x="1289222" y="518984"/>
                  <a:pt x="1310749" y="526561"/>
                  <a:pt x="1322173" y="543697"/>
                </a:cubicBezTo>
                <a:cubicBezTo>
                  <a:pt x="1392197" y="648731"/>
                  <a:pt x="1276862" y="486029"/>
                  <a:pt x="1421027" y="630194"/>
                </a:cubicBezTo>
                <a:lnTo>
                  <a:pt x="1495168" y="704335"/>
                </a:lnTo>
                <a:cubicBezTo>
                  <a:pt x="1507525" y="716692"/>
                  <a:pt x="1517698" y="731712"/>
                  <a:pt x="1532238" y="741405"/>
                </a:cubicBezTo>
                <a:cubicBezTo>
                  <a:pt x="1664682" y="829697"/>
                  <a:pt x="1463692" y="692209"/>
                  <a:pt x="1606379" y="803189"/>
                </a:cubicBezTo>
                <a:cubicBezTo>
                  <a:pt x="1629824" y="821424"/>
                  <a:pt x="1659516" y="831614"/>
                  <a:pt x="1680519" y="852616"/>
                </a:cubicBezTo>
                <a:cubicBezTo>
                  <a:pt x="1692876" y="864973"/>
                  <a:pt x="1706403" y="876261"/>
                  <a:pt x="1717590" y="889686"/>
                </a:cubicBezTo>
                <a:cubicBezTo>
                  <a:pt x="1761771" y="942703"/>
                  <a:pt x="1720300" y="914599"/>
                  <a:pt x="1779373" y="963827"/>
                </a:cubicBezTo>
                <a:cubicBezTo>
                  <a:pt x="1790782" y="973334"/>
                  <a:pt x="1805035" y="979033"/>
                  <a:pt x="1816444" y="988540"/>
                </a:cubicBezTo>
                <a:cubicBezTo>
                  <a:pt x="1829869" y="999727"/>
                  <a:pt x="1840246" y="1014237"/>
                  <a:pt x="1853514" y="1025610"/>
                </a:cubicBezTo>
                <a:cubicBezTo>
                  <a:pt x="1869151" y="1039013"/>
                  <a:pt x="1887633" y="1048904"/>
                  <a:pt x="1902941" y="1062681"/>
                </a:cubicBezTo>
                <a:cubicBezTo>
                  <a:pt x="1928919" y="1086061"/>
                  <a:pt x="1952368" y="1112108"/>
                  <a:pt x="1977081" y="1136821"/>
                </a:cubicBezTo>
                <a:lnTo>
                  <a:pt x="2014152" y="1173891"/>
                </a:lnTo>
                <a:cubicBezTo>
                  <a:pt x="2026509" y="1186248"/>
                  <a:pt x="2036682" y="1201269"/>
                  <a:pt x="2051222" y="1210962"/>
                </a:cubicBezTo>
                <a:cubicBezTo>
                  <a:pt x="2063579" y="1219200"/>
                  <a:pt x="2077192" y="1225809"/>
                  <a:pt x="2088292" y="1235675"/>
                </a:cubicBezTo>
                <a:cubicBezTo>
                  <a:pt x="2114414" y="1258895"/>
                  <a:pt x="2143046" y="1280736"/>
                  <a:pt x="2162433" y="1309816"/>
                </a:cubicBezTo>
                <a:cubicBezTo>
                  <a:pt x="2178909" y="1334529"/>
                  <a:pt x="2187147" y="1367480"/>
                  <a:pt x="2211860" y="1383956"/>
                </a:cubicBezTo>
                <a:cubicBezTo>
                  <a:pt x="2303903" y="1445320"/>
                  <a:pt x="2190851" y="1366449"/>
                  <a:pt x="2286000" y="1445740"/>
                </a:cubicBezTo>
                <a:cubicBezTo>
                  <a:pt x="2297409" y="1455248"/>
                  <a:pt x="2310714" y="1462216"/>
                  <a:pt x="2323071" y="1470454"/>
                </a:cubicBezTo>
                <a:cubicBezTo>
                  <a:pt x="2367172" y="1536606"/>
                  <a:pt x="2337281" y="1497020"/>
                  <a:pt x="2421925" y="1581664"/>
                </a:cubicBezTo>
                <a:cubicBezTo>
                  <a:pt x="2434282" y="1594021"/>
                  <a:pt x="2449301" y="1604195"/>
                  <a:pt x="2458995" y="1618735"/>
                </a:cubicBezTo>
                <a:cubicBezTo>
                  <a:pt x="2483295" y="1655184"/>
                  <a:pt x="2485101" y="1663143"/>
                  <a:pt x="2520779" y="1692875"/>
                </a:cubicBezTo>
                <a:cubicBezTo>
                  <a:pt x="2532188" y="1702382"/>
                  <a:pt x="2545492" y="1709351"/>
                  <a:pt x="2557849" y="1717589"/>
                </a:cubicBezTo>
                <a:cubicBezTo>
                  <a:pt x="2619217" y="1809639"/>
                  <a:pt x="2540337" y="1696572"/>
                  <a:pt x="2619633" y="1791729"/>
                </a:cubicBezTo>
                <a:cubicBezTo>
                  <a:pt x="2629140" y="1803138"/>
                  <a:pt x="2633845" y="1818299"/>
                  <a:pt x="2644346" y="1828800"/>
                </a:cubicBezTo>
                <a:cubicBezTo>
                  <a:pt x="2741545" y="1925999"/>
                  <a:pt x="2617274" y="1769125"/>
                  <a:pt x="2718487" y="1890583"/>
                </a:cubicBezTo>
                <a:cubicBezTo>
                  <a:pt x="2727994" y="1901992"/>
                  <a:pt x="2732699" y="1917153"/>
                  <a:pt x="2743200" y="1927654"/>
                </a:cubicBezTo>
                <a:cubicBezTo>
                  <a:pt x="2753701" y="1938155"/>
                  <a:pt x="2768862" y="1942860"/>
                  <a:pt x="2780271" y="1952367"/>
                </a:cubicBezTo>
                <a:cubicBezTo>
                  <a:pt x="2793696" y="1963554"/>
                  <a:pt x="2804073" y="1978064"/>
                  <a:pt x="2817341" y="1989437"/>
                </a:cubicBezTo>
                <a:cubicBezTo>
                  <a:pt x="2832978" y="2002840"/>
                  <a:pt x="2852205" y="2011945"/>
                  <a:pt x="2866768" y="2026508"/>
                </a:cubicBezTo>
                <a:cubicBezTo>
                  <a:pt x="2877269" y="2037009"/>
                  <a:pt x="2880980" y="2053077"/>
                  <a:pt x="2891481" y="2063578"/>
                </a:cubicBezTo>
                <a:cubicBezTo>
                  <a:pt x="2901982" y="2074079"/>
                  <a:pt x="2917563" y="2078301"/>
                  <a:pt x="2928552" y="2088291"/>
                </a:cubicBezTo>
                <a:cubicBezTo>
                  <a:pt x="2963034" y="2119638"/>
                  <a:pt x="2991017" y="2158034"/>
                  <a:pt x="3027406" y="2187145"/>
                </a:cubicBezTo>
                <a:cubicBezTo>
                  <a:pt x="3200626" y="2325721"/>
                  <a:pt x="2982175" y="2155483"/>
                  <a:pt x="3150973" y="2273643"/>
                </a:cubicBezTo>
                <a:cubicBezTo>
                  <a:pt x="3274961" y="2360436"/>
                  <a:pt x="3161934" y="2286896"/>
                  <a:pt x="3249827" y="2360140"/>
                </a:cubicBezTo>
                <a:cubicBezTo>
                  <a:pt x="3259119" y="2367884"/>
                  <a:pt x="3357900" y="2448375"/>
                  <a:pt x="3398109" y="2471351"/>
                </a:cubicBezTo>
                <a:cubicBezTo>
                  <a:pt x="3414102" y="2480490"/>
                  <a:pt x="3431543" y="2486925"/>
                  <a:pt x="3447536" y="2496064"/>
                </a:cubicBezTo>
                <a:cubicBezTo>
                  <a:pt x="3514610" y="2534392"/>
                  <a:pt x="3453707" y="2510478"/>
                  <a:pt x="3521676" y="2533135"/>
                </a:cubicBezTo>
                <a:cubicBezTo>
                  <a:pt x="3542896" y="2549050"/>
                  <a:pt x="3582875" y="2580462"/>
                  <a:pt x="3608173" y="2594918"/>
                </a:cubicBezTo>
                <a:cubicBezTo>
                  <a:pt x="3624166" y="2604057"/>
                  <a:pt x="3642611" y="2608925"/>
                  <a:pt x="3657600" y="2619632"/>
                </a:cubicBezTo>
                <a:cubicBezTo>
                  <a:pt x="3671820" y="2629789"/>
                  <a:pt x="3680451" y="2646545"/>
                  <a:pt x="3694671" y="2656702"/>
                </a:cubicBezTo>
                <a:cubicBezTo>
                  <a:pt x="3709660" y="2667409"/>
                  <a:pt x="3728105" y="2672277"/>
                  <a:pt x="3744098" y="2681416"/>
                </a:cubicBezTo>
                <a:cubicBezTo>
                  <a:pt x="3756992" y="2688784"/>
                  <a:pt x="3767885" y="2699488"/>
                  <a:pt x="3781168" y="2706129"/>
                </a:cubicBezTo>
                <a:cubicBezTo>
                  <a:pt x="3792818" y="2711954"/>
                  <a:pt x="3806588" y="2712661"/>
                  <a:pt x="3818238" y="2718486"/>
                </a:cubicBezTo>
                <a:cubicBezTo>
                  <a:pt x="3831521" y="2725128"/>
                  <a:pt x="3842026" y="2736558"/>
                  <a:pt x="3855309" y="2743200"/>
                </a:cubicBezTo>
                <a:cubicBezTo>
                  <a:pt x="3875148" y="2753120"/>
                  <a:pt x="3897620" y="2757292"/>
                  <a:pt x="3917092" y="2767913"/>
                </a:cubicBezTo>
                <a:cubicBezTo>
                  <a:pt x="3943167" y="2782136"/>
                  <a:pt x="3964667" y="2804057"/>
                  <a:pt x="3991233" y="2817340"/>
                </a:cubicBezTo>
                <a:cubicBezTo>
                  <a:pt x="4155164" y="2899307"/>
                  <a:pt x="3950457" y="2799865"/>
                  <a:pt x="4077730" y="2854410"/>
                </a:cubicBezTo>
                <a:cubicBezTo>
                  <a:pt x="4152402" y="2886412"/>
                  <a:pt x="4102186" y="2868385"/>
                  <a:pt x="4164227" y="2903837"/>
                </a:cubicBezTo>
                <a:cubicBezTo>
                  <a:pt x="4180220" y="2912976"/>
                  <a:pt x="4197661" y="2919412"/>
                  <a:pt x="4213654" y="2928551"/>
                </a:cubicBezTo>
                <a:cubicBezTo>
                  <a:pt x="4226548" y="2935919"/>
                  <a:pt x="4237442" y="2946622"/>
                  <a:pt x="4250725" y="2953264"/>
                </a:cubicBezTo>
                <a:cubicBezTo>
                  <a:pt x="4262375" y="2959089"/>
                  <a:pt x="4276145" y="2959796"/>
                  <a:pt x="4287795" y="2965621"/>
                </a:cubicBezTo>
                <a:cubicBezTo>
                  <a:pt x="4373126" y="3008288"/>
                  <a:pt x="4271428" y="2976977"/>
                  <a:pt x="4374292" y="3002691"/>
                </a:cubicBezTo>
                <a:cubicBezTo>
                  <a:pt x="4488205" y="3071040"/>
                  <a:pt x="4380979" y="3012779"/>
                  <a:pt x="4510217" y="3064475"/>
                </a:cubicBezTo>
                <a:lnTo>
                  <a:pt x="4633784" y="3113902"/>
                </a:lnTo>
                <a:cubicBezTo>
                  <a:pt x="4654379" y="3122140"/>
                  <a:pt x="4674049" y="3133236"/>
                  <a:pt x="4695568" y="3138616"/>
                </a:cubicBezTo>
                <a:lnTo>
                  <a:pt x="4794422" y="3163329"/>
                </a:lnTo>
                <a:cubicBezTo>
                  <a:pt x="4810898" y="3167448"/>
                  <a:pt x="4828659" y="3168091"/>
                  <a:pt x="4843849" y="3175686"/>
                </a:cubicBezTo>
                <a:cubicBezTo>
                  <a:pt x="4860325" y="3183924"/>
                  <a:pt x="4875801" y="3194575"/>
                  <a:pt x="4893276" y="3200400"/>
                </a:cubicBezTo>
                <a:cubicBezTo>
                  <a:pt x="4913201" y="3207042"/>
                  <a:pt x="4934685" y="3207662"/>
                  <a:pt x="4955060" y="3212756"/>
                </a:cubicBezTo>
                <a:cubicBezTo>
                  <a:pt x="4967696" y="3215915"/>
                  <a:pt x="4979606" y="3221535"/>
                  <a:pt x="4992130" y="3225113"/>
                </a:cubicBezTo>
                <a:cubicBezTo>
                  <a:pt x="5008459" y="3229779"/>
                  <a:pt x="5025228" y="3232804"/>
                  <a:pt x="5041557" y="3237470"/>
                </a:cubicBezTo>
                <a:cubicBezTo>
                  <a:pt x="5054081" y="3241048"/>
                  <a:pt x="5066103" y="3246249"/>
                  <a:pt x="5078627" y="3249827"/>
                </a:cubicBezTo>
                <a:cubicBezTo>
                  <a:pt x="5094956" y="3254492"/>
                  <a:pt x="5111725" y="3257518"/>
                  <a:pt x="5128054" y="3262183"/>
                </a:cubicBezTo>
                <a:cubicBezTo>
                  <a:pt x="5184625" y="3278346"/>
                  <a:pt x="5185665" y="3289465"/>
                  <a:pt x="5263979" y="3299254"/>
                </a:cubicBezTo>
                <a:lnTo>
                  <a:pt x="5362833" y="3311610"/>
                </a:lnTo>
                <a:cubicBezTo>
                  <a:pt x="5450257" y="3333466"/>
                  <a:pt x="5375311" y="3316126"/>
                  <a:pt x="5486400" y="3336324"/>
                </a:cubicBezTo>
                <a:cubicBezTo>
                  <a:pt x="5507064" y="3340081"/>
                  <a:pt x="5527467" y="3345228"/>
                  <a:pt x="5548184" y="3348681"/>
                </a:cubicBezTo>
                <a:cubicBezTo>
                  <a:pt x="5590426" y="3355721"/>
                  <a:pt x="5709695" y="3371383"/>
                  <a:pt x="5745892" y="3373394"/>
                </a:cubicBezTo>
                <a:cubicBezTo>
                  <a:pt x="5857008" y="3379567"/>
                  <a:pt x="5968314" y="3381632"/>
                  <a:pt x="6079525" y="3385751"/>
                </a:cubicBezTo>
                <a:lnTo>
                  <a:pt x="7092779" y="3373394"/>
                </a:lnTo>
                <a:cubicBezTo>
                  <a:pt x="7162264" y="3371946"/>
                  <a:pt x="7275326" y="3362671"/>
                  <a:pt x="7352271" y="3348681"/>
                </a:cubicBezTo>
                <a:cubicBezTo>
                  <a:pt x="7368980" y="3345643"/>
                  <a:pt x="7385092" y="3339882"/>
                  <a:pt x="7401698" y="3336324"/>
                </a:cubicBezTo>
                <a:cubicBezTo>
                  <a:pt x="7442770" y="3327523"/>
                  <a:pt x="7485416" y="3324893"/>
                  <a:pt x="7525265" y="3311610"/>
                </a:cubicBezTo>
                <a:lnTo>
                  <a:pt x="7636476" y="3274540"/>
                </a:lnTo>
                <a:cubicBezTo>
                  <a:pt x="7648833" y="3270421"/>
                  <a:pt x="7662708" y="3269408"/>
                  <a:pt x="7673546" y="3262183"/>
                </a:cubicBezTo>
                <a:cubicBezTo>
                  <a:pt x="7685903" y="3253945"/>
                  <a:pt x="7697046" y="3243502"/>
                  <a:pt x="7710617" y="3237470"/>
                </a:cubicBezTo>
                <a:cubicBezTo>
                  <a:pt x="7734422" y="3226890"/>
                  <a:pt x="7761457" y="3224406"/>
                  <a:pt x="7784757" y="3212756"/>
                </a:cubicBezTo>
                <a:cubicBezTo>
                  <a:pt x="7801233" y="3204518"/>
                  <a:pt x="7817081" y="3194884"/>
                  <a:pt x="7834184" y="3188043"/>
                </a:cubicBezTo>
                <a:cubicBezTo>
                  <a:pt x="7858371" y="3178368"/>
                  <a:pt x="7886650" y="3177779"/>
                  <a:pt x="7908325" y="3163329"/>
                </a:cubicBezTo>
                <a:cubicBezTo>
                  <a:pt x="8072898" y="3053615"/>
                  <a:pt x="7828983" y="3211527"/>
                  <a:pt x="7982465" y="3126259"/>
                </a:cubicBezTo>
                <a:cubicBezTo>
                  <a:pt x="8008429" y="3111834"/>
                  <a:pt x="8028428" y="3086225"/>
                  <a:pt x="8056606" y="3076832"/>
                </a:cubicBezTo>
                <a:cubicBezTo>
                  <a:pt x="8068963" y="3072713"/>
                  <a:pt x="8082290" y="3070801"/>
                  <a:pt x="8093676" y="3064475"/>
                </a:cubicBezTo>
                <a:cubicBezTo>
                  <a:pt x="8119640" y="3050050"/>
                  <a:pt x="8143103" y="3031524"/>
                  <a:pt x="8167817" y="3015048"/>
                </a:cubicBezTo>
                <a:cubicBezTo>
                  <a:pt x="8180174" y="3006810"/>
                  <a:pt x="8190798" y="2995031"/>
                  <a:pt x="8204887" y="2990335"/>
                </a:cubicBezTo>
                <a:lnTo>
                  <a:pt x="8241957" y="2977978"/>
                </a:lnTo>
                <a:cubicBezTo>
                  <a:pt x="8324226" y="2895709"/>
                  <a:pt x="8235624" y="2973259"/>
                  <a:pt x="8316098" y="2928551"/>
                </a:cubicBezTo>
                <a:cubicBezTo>
                  <a:pt x="8342062" y="2914127"/>
                  <a:pt x="8365525" y="2895600"/>
                  <a:pt x="8390238" y="2879124"/>
                </a:cubicBezTo>
                <a:cubicBezTo>
                  <a:pt x="8402595" y="2870886"/>
                  <a:pt x="8414026" y="2861051"/>
                  <a:pt x="8427309" y="2854410"/>
                </a:cubicBezTo>
                <a:lnTo>
                  <a:pt x="8452022" y="2842054"/>
                </a:ln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95E13C-A44B-6F40-A18B-F91DD6240219}"/>
              </a:ext>
            </a:extLst>
          </p:cNvPr>
          <p:cNvSpPr/>
          <p:nvPr/>
        </p:nvSpPr>
        <p:spPr>
          <a:xfrm>
            <a:off x="1927654" y="1853514"/>
            <a:ext cx="8476735" cy="2051221"/>
          </a:xfrm>
          <a:custGeom>
            <a:avLst/>
            <a:gdLst>
              <a:gd name="connsiteX0" fmla="*/ 0 w 8476735"/>
              <a:gd name="connsiteY0" fmla="*/ 185351 h 2051221"/>
              <a:gd name="connsiteX1" fmla="*/ 185351 w 8476735"/>
              <a:gd name="connsiteY1" fmla="*/ 160637 h 2051221"/>
              <a:gd name="connsiteX2" fmla="*/ 284205 w 8476735"/>
              <a:gd name="connsiteY2" fmla="*/ 135924 h 2051221"/>
              <a:gd name="connsiteX3" fmla="*/ 358346 w 8476735"/>
              <a:gd name="connsiteY3" fmla="*/ 111210 h 2051221"/>
              <a:gd name="connsiteX4" fmla="*/ 420130 w 8476735"/>
              <a:gd name="connsiteY4" fmla="*/ 98854 h 2051221"/>
              <a:gd name="connsiteX5" fmla="*/ 506627 w 8476735"/>
              <a:gd name="connsiteY5" fmla="*/ 74140 h 2051221"/>
              <a:gd name="connsiteX6" fmla="*/ 580768 w 8476735"/>
              <a:gd name="connsiteY6" fmla="*/ 61783 h 2051221"/>
              <a:gd name="connsiteX7" fmla="*/ 617838 w 8476735"/>
              <a:gd name="connsiteY7" fmla="*/ 49427 h 2051221"/>
              <a:gd name="connsiteX8" fmla="*/ 766119 w 8476735"/>
              <a:gd name="connsiteY8" fmla="*/ 24713 h 2051221"/>
              <a:gd name="connsiteX9" fmla="*/ 1000897 w 8476735"/>
              <a:gd name="connsiteY9" fmla="*/ 0 h 2051221"/>
              <a:gd name="connsiteX10" fmla="*/ 1729946 w 8476735"/>
              <a:gd name="connsiteY10" fmla="*/ 12356 h 2051221"/>
              <a:gd name="connsiteX11" fmla="*/ 1816443 w 8476735"/>
              <a:gd name="connsiteY11" fmla="*/ 37070 h 2051221"/>
              <a:gd name="connsiteX12" fmla="*/ 1915297 w 8476735"/>
              <a:gd name="connsiteY12" fmla="*/ 61783 h 2051221"/>
              <a:gd name="connsiteX13" fmla="*/ 1964724 w 8476735"/>
              <a:gd name="connsiteY13" fmla="*/ 74140 h 2051221"/>
              <a:gd name="connsiteX14" fmla="*/ 2038865 w 8476735"/>
              <a:gd name="connsiteY14" fmla="*/ 98854 h 2051221"/>
              <a:gd name="connsiteX15" fmla="*/ 2075935 w 8476735"/>
              <a:gd name="connsiteY15" fmla="*/ 111210 h 2051221"/>
              <a:gd name="connsiteX16" fmla="*/ 2187146 w 8476735"/>
              <a:gd name="connsiteY16" fmla="*/ 160637 h 2051221"/>
              <a:gd name="connsiteX17" fmla="*/ 2224216 w 8476735"/>
              <a:gd name="connsiteY17" fmla="*/ 172994 h 2051221"/>
              <a:gd name="connsiteX18" fmla="*/ 2298357 w 8476735"/>
              <a:gd name="connsiteY18" fmla="*/ 210064 h 2051221"/>
              <a:gd name="connsiteX19" fmla="*/ 2372497 w 8476735"/>
              <a:gd name="connsiteY19" fmla="*/ 247135 h 2051221"/>
              <a:gd name="connsiteX20" fmla="*/ 2421924 w 8476735"/>
              <a:gd name="connsiteY20" fmla="*/ 271848 h 2051221"/>
              <a:gd name="connsiteX21" fmla="*/ 2458995 w 8476735"/>
              <a:gd name="connsiteY21" fmla="*/ 284205 h 2051221"/>
              <a:gd name="connsiteX22" fmla="*/ 2533135 w 8476735"/>
              <a:gd name="connsiteY22" fmla="*/ 333632 h 2051221"/>
              <a:gd name="connsiteX23" fmla="*/ 2681416 w 8476735"/>
              <a:gd name="connsiteY23" fmla="*/ 407772 h 2051221"/>
              <a:gd name="connsiteX24" fmla="*/ 2730843 w 8476735"/>
              <a:gd name="connsiteY24" fmla="*/ 432486 h 2051221"/>
              <a:gd name="connsiteX25" fmla="*/ 2817341 w 8476735"/>
              <a:gd name="connsiteY25" fmla="*/ 481913 h 2051221"/>
              <a:gd name="connsiteX26" fmla="*/ 2891481 w 8476735"/>
              <a:gd name="connsiteY26" fmla="*/ 531340 h 2051221"/>
              <a:gd name="connsiteX27" fmla="*/ 2928551 w 8476735"/>
              <a:gd name="connsiteY27" fmla="*/ 543697 h 2051221"/>
              <a:gd name="connsiteX28" fmla="*/ 3002692 w 8476735"/>
              <a:gd name="connsiteY28" fmla="*/ 593124 h 2051221"/>
              <a:gd name="connsiteX29" fmla="*/ 3052119 w 8476735"/>
              <a:gd name="connsiteY29" fmla="*/ 617837 h 2051221"/>
              <a:gd name="connsiteX30" fmla="*/ 3089189 w 8476735"/>
              <a:gd name="connsiteY30" fmla="*/ 642551 h 2051221"/>
              <a:gd name="connsiteX31" fmla="*/ 3126260 w 8476735"/>
              <a:gd name="connsiteY31" fmla="*/ 654908 h 2051221"/>
              <a:gd name="connsiteX32" fmla="*/ 3237470 w 8476735"/>
              <a:gd name="connsiteY32" fmla="*/ 716691 h 2051221"/>
              <a:gd name="connsiteX33" fmla="*/ 3348681 w 8476735"/>
              <a:gd name="connsiteY33" fmla="*/ 778475 h 2051221"/>
              <a:gd name="connsiteX34" fmla="*/ 3484605 w 8476735"/>
              <a:gd name="connsiteY34" fmla="*/ 840259 h 2051221"/>
              <a:gd name="connsiteX35" fmla="*/ 3534032 w 8476735"/>
              <a:gd name="connsiteY35" fmla="*/ 877329 h 2051221"/>
              <a:gd name="connsiteX36" fmla="*/ 3608173 w 8476735"/>
              <a:gd name="connsiteY36" fmla="*/ 902043 h 2051221"/>
              <a:gd name="connsiteX37" fmla="*/ 3707027 w 8476735"/>
              <a:gd name="connsiteY37" fmla="*/ 951470 h 2051221"/>
              <a:gd name="connsiteX38" fmla="*/ 3805881 w 8476735"/>
              <a:gd name="connsiteY38" fmla="*/ 1013254 h 2051221"/>
              <a:gd name="connsiteX39" fmla="*/ 3867665 w 8476735"/>
              <a:gd name="connsiteY39" fmla="*/ 1050324 h 2051221"/>
              <a:gd name="connsiteX40" fmla="*/ 3904735 w 8476735"/>
              <a:gd name="connsiteY40" fmla="*/ 1075037 h 2051221"/>
              <a:gd name="connsiteX41" fmla="*/ 3941805 w 8476735"/>
              <a:gd name="connsiteY41" fmla="*/ 1087394 h 2051221"/>
              <a:gd name="connsiteX42" fmla="*/ 4053016 w 8476735"/>
              <a:gd name="connsiteY42" fmla="*/ 1149178 h 2051221"/>
              <a:gd name="connsiteX43" fmla="*/ 4127157 w 8476735"/>
              <a:gd name="connsiteY43" fmla="*/ 1198605 h 2051221"/>
              <a:gd name="connsiteX44" fmla="*/ 4176584 w 8476735"/>
              <a:gd name="connsiteY44" fmla="*/ 1235675 h 2051221"/>
              <a:gd name="connsiteX45" fmla="*/ 4250724 w 8476735"/>
              <a:gd name="connsiteY45" fmla="*/ 1285102 h 2051221"/>
              <a:gd name="connsiteX46" fmla="*/ 4361935 w 8476735"/>
              <a:gd name="connsiteY46" fmla="*/ 1359243 h 2051221"/>
              <a:gd name="connsiteX47" fmla="*/ 4411362 w 8476735"/>
              <a:gd name="connsiteY47" fmla="*/ 1396313 h 2051221"/>
              <a:gd name="connsiteX48" fmla="*/ 4460789 w 8476735"/>
              <a:gd name="connsiteY48" fmla="*/ 1421027 h 2051221"/>
              <a:gd name="connsiteX49" fmla="*/ 4510216 w 8476735"/>
              <a:gd name="connsiteY49" fmla="*/ 1458097 h 2051221"/>
              <a:gd name="connsiteX50" fmla="*/ 4572000 w 8476735"/>
              <a:gd name="connsiteY50" fmla="*/ 1495167 h 2051221"/>
              <a:gd name="connsiteX51" fmla="*/ 4621427 w 8476735"/>
              <a:gd name="connsiteY51" fmla="*/ 1532237 h 2051221"/>
              <a:gd name="connsiteX52" fmla="*/ 4670854 w 8476735"/>
              <a:gd name="connsiteY52" fmla="*/ 1556951 h 2051221"/>
              <a:gd name="connsiteX53" fmla="*/ 4707924 w 8476735"/>
              <a:gd name="connsiteY53" fmla="*/ 1594021 h 2051221"/>
              <a:gd name="connsiteX54" fmla="*/ 4757351 w 8476735"/>
              <a:gd name="connsiteY54" fmla="*/ 1618735 h 2051221"/>
              <a:gd name="connsiteX55" fmla="*/ 4806778 w 8476735"/>
              <a:gd name="connsiteY55" fmla="*/ 1655805 h 2051221"/>
              <a:gd name="connsiteX56" fmla="*/ 4880919 w 8476735"/>
              <a:gd name="connsiteY56" fmla="*/ 1705232 h 2051221"/>
              <a:gd name="connsiteX57" fmla="*/ 4967416 w 8476735"/>
              <a:gd name="connsiteY57" fmla="*/ 1767016 h 2051221"/>
              <a:gd name="connsiteX58" fmla="*/ 5016843 w 8476735"/>
              <a:gd name="connsiteY58" fmla="*/ 1804086 h 2051221"/>
              <a:gd name="connsiteX59" fmla="*/ 5103341 w 8476735"/>
              <a:gd name="connsiteY59" fmla="*/ 1853513 h 2051221"/>
              <a:gd name="connsiteX60" fmla="*/ 5140411 w 8476735"/>
              <a:gd name="connsiteY60" fmla="*/ 1878227 h 2051221"/>
              <a:gd name="connsiteX61" fmla="*/ 5177481 w 8476735"/>
              <a:gd name="connsiteY61" fmla="*/ 1890583 h 2051221"/>
              <a:gd name="connsiteX62" fmla="*/ 5276335 w 8476735"/>
              <a:gd name="connsiteY62" fmla="*/ 1940010 h 2051221"/>
              <a:gd name="connsiteX63" fmla="*/ 5375189 w 8476735"/>
              <a:gd name="connsiteY63" fmla="*/ 1964724 h 2051221"/>
              <a:gd name="connsiteX64" fmla="*/ 5424616 w 8476735"/>
              <a:gd name="connsiteY64" fmla="*/ 1977081 h 2051221"/>
              <a:gd name="connsiteX65" fmla="*/ 5535827 w 8476735"/>
              <a:gd name="connsiteY65" fmla="*/ 2014151 h 2051221"/>
              <a:gd name="connsiteX66" fmla="*/ 5634681 w 8476735"/>
              <a:gd name="connsiteY66" fmla="*/ 2026508 h 2051221"/>
              <a:gd name="connsiteX67" fmla="*/ 5684108 w 8476735"/>
              <a:gd name="connsiteY67" fmla="*/ 2038864 h 2051221"/>
              <a:gd name="connsiteX68" fmla="*/ 5857103 w 8476735"/>
              <a:gd name="connsiteY68" fmla="*/ 2051221 h 2051221"/>
              <a:gd name="connsiteX69" fmla="*/ 6672649 w 8476735"/>
              <a:gd name="connsiteY69" fmla="*/ 2038864 h 2051221"/>
              <a:gd name="connsiteX70" fmla="*/ 6796216 w 8476735"/>
              <a:gd name="connsiteY70" fmla="*/ 2014151 h 2051221"/>
              <a:gd name="connsiteX71" fmla="*/ 6932141 w 8476735"/>
              <a:gd name="connsiteY71" fmla="*/ 1989437 h 2051221"/>
              <a:gd name="connsiteX72" fmla="*/ 7080422 w 8476735"/>
              <a:gd name="connsiteY72" fmla="*/ 1964724 h 2051221"/>
              <a:gd name="connsiteX73" fmla="*/ 7216346 w 8476735"/>
              <a:gd name="connsiteY73" fmla="*/ 1940010 h 2051221"/>
              <a:gd name="connsiteX74" fmla="*/ 7352270 w 8476735"/>
              <a:gd name="connsiteY74" fmla="*/ 1902940 h 2051221"/>
              <a:gd name="connsiteX75" fmla="*/ 7438768 w 8476735"/>
              <a:gd name="connsiteY75" fmla="*/ 1878227 h 2051221"/>
              <a:gd name="connsiteX76" fmla="*/ 7562335 w 8476735"/>
              <a:gd name="connsiteY76" fmla="*/ 1853513 h 2051221"/>
              <a:gd name="connsiteX77" fmla="*/ 7611762 w 8476735"/>
              <a:gd name="connsiteY77" fmla="*/ 1841156 h 2051221"/>
              <a:gd name="connsiteX78" fmla="*/ 7673546 w 8476735"/>
              <a:gd name="connsiteY78" fmla="*/ 1828800 h 2051221"/>
              <a:gd name="connsiteX79" fmla="*/ 7722973 w 8476735"/>
              <a:gd name="connsiteY79" fmla="*/ 1816443 h 2051221"/>
              <a:gd name="connsiteX80" fmla="*/ 7784757 w 8476735"/>
              <a:gd name="connsiteY80" fmla="*/ 1804086 h 2051221"/>
              <a:gd name="connsiteX81" fmla="*/ 7834184 w 8476735"/>
              <a:gd name="connsiteY81" fmla="*/ 1791729 h 2051221"/>
              <a:gd name="connsiteX82" fmla="*/ 7945395 w 8476735"/>
              <a:gd name="connsiteY82" fmla="*/ 1754659 h 2051221"/>
              <a:gd name="connsiteX83" fmla="*/ 7982465 w 8476735"/>
              <a:gd name="connsiteY83" fmla="*/ 1742302 h 2051221"/>
              <a:gd name="connsiteX84" fmla="*/ 8031892 w 8476735"/>
              <a:gd name="connsiteY84" fmla="*/ 1729945 h 2051221"/>
              <a:gd name="connsiteX85" fmla="*/ 8068962 w 8476735"/>
              <a:gd name="connsiteY85" fmla="*/ 1717589 h 2051221"/>
              <a:gd name="connsiteX86" fmla="*/ 8241957 w 8476735"/>
              <a:gd name="connsiteY86" fmla="*/ 1680518 h 2051221"/>
              <a:gd name="connsiteX87" fmla="*/ 8365524 w 8476735"/>
              <a:gd name="connsiteY87" fmla="*/ 1643448 h 2051221"/>
              <a:gd name="connsiteX88" fmla="*/ 8439665 w 8476735"/>
              <a:gd name="connsiteY88" fmla="*/ 1581664 h 2051221"/>
              <a:gd name="connsiteX89" fmla="*/ 8464378 w 8476735"/>
              <a:gd name="connsiteY89" fmla="*/ 1544594 h 2051221"/>
              <a:gd name="connsiteX90" fmla="*/ 8476735 w 8476735"/>
              <a:gd name="connsiteY90" fmla="*/ 1556951 h 20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476735" h="2051221">
                <a:moveTo>
                  <a:pt x="0" y="185351"/>
                </a:moveTo>
                <a:cubicBezTo>
                  <a:pt x="96999" y="175651"/>
                  <a:pt x="107060" y="178704"/>
                  <a:pt x="185351" y="160637"/>
                </a:cubicBezTo>
                <a:cubicBezTo>
                  <a:pt x="218447" y="153000"/>
                  <a:pt x="251983" y="146665"/>
                  <a:pt x="284205" y="135924"/>
                </a:cubicBezTo>
                <a:cubicBezTo>
                  <a:pt x="308919" y="127686"/>
                  <a:pt x="332801" y="116319"/>
                  <a:pt x="358346" y="111210"/>
                </a:cubicBezTo>
                <a:cubicBezTo>
                  <a:pt x="378941" y="107091"/>
                  <a:pt x="399755" y="103948"/>
                  <a:pt x="420130" y="98854"/>
                </a:cubicBezTo>
                <a:cubicBezTo>
                  <a:pt x="514367" y="75295"/>
                  <a:pt x="391034" y="97259"/>
                  <a:pt x="506627" y="74140"/>
                </a:cubicBezTo>
                <a:cubicBezTo>
                  <a:pt x="531195" y="69226"/>
                  <a:pt x="556310" y="67218"/>
                  <a:pt x="580768" y="61783"/>
                </a:cubicBezTo>
                <a:cubicBezTo>
                  <a:pt x="593483" y="58958"/>
                  <a:pt x="605066" y="51981"/>
                  <a:pt x="617838" y="49427"/>
                </a:cubicBezTo>
                <a:cubicBezTo>
                  <a:pt x="666974" y="39600"/>
                  <a:pt x="716259" y="29699"/>
                  <a:pt x="766119" y="24713"/>
                </a:cubicBezTo>
                <a:cubicBezTo>
                  <a:pt x="926800" y="8645"/>
                  <a:pt x="848545" y="16927"/>
                  <a:pt x="1000897" y="0"/>
                </a:cubicBezTo>
                <a:lnTo>
                  <a:pt x="1729946" y="12356"/>
                </a:lnTo>
                <a:cubicBezTo>
                  <a:pt x="1753240" y="13095"/>
                  <a:pt x="1792997" y="30676"/>
                  <a:pt x="1816443" y="37070"/>
                </a:cubicBezTo>
                <a:cubicBezTo>
                  <a:pt x="1849212" y="46007"/>
                  <a:pt x="1882346" y="53545"/>
                  <a:pt x="1915297" y="61783"/>
                </a:cubicBezTo>
                <a:cubicBezTo>
                  <a:pt x="1931773" y="65902"/>
                  <a:pt x="1948613" y="68770"/>
                  <a:pt x="1964724" y="74140"/>
                </a:cubicBezTo>
                <a:lnTo>
                  <a:pt x="2038865" y="98854"/>
                </a:lnTo>
                <a:lnTo>
                  <a:pt x="2075935" y="111210"/>
                </a:lnTo>
                <a:cubicBezTo>
                  <a:pt x="2134681" y="150375"/>
                  <a:pt x="2098914" y="131227"/>
                  <a:pt x="2187146" y="160637"/>
                </a:cubicBezTo>
                <a:cubicBezTo>
                  <a:pt x="2199503" y="164756"/>
                  <a:pt x="2213378" y="165769"/>
                  <a:pt x="2224216" y="172994"/>
                </a:cubicBezTo>
                <a:cubicBezTo>
                  <a:pt x="2272124" y="204933"/>
                  <a:pt x="2247198" y="193012"/>
                  <a:pt x="2298357" y="210064"/>
                </a:cubicBezTo>
                <a:cubicBezTo>
                  <a:pt x="2369592" y="257555"/>
                  <a:pt x="2300879" y="216442"/>
                  <a:pt x="2372497" y="247135"/>
                </a:cubicBezTo>
                <a:cubicBezTo>
                  <a:pt x="2389428" y="254391"/>
                  <a:pt x="2404993" y="264592"/>
                  <a:pt x="2421924" y="271848"/>
                </a:cubicBezTo>
                <a:cubicBezTo>
                  <a:pt x="2433896" y="276979"/>
                  <a:pt x="2447609" y="277879"/>
                  <a:pt x="2458995" y="284205"/>
                </a:cubicBezTo>
                <a:cubicBezTo>
                  <a:pt x="2484959" y="298629"/>
                  <a:pt x="2506569" y="320349"/>
                  <a:pt x="2533135" y="333632"/>
                </a:cubicBezTo>
                <a:lnTo>
                  <a:pt x="2681416" y="407772"/>
                </a:lnTo>
                <a:cubicBezTo>
                  <a:pt x="2697892" y="416010"/>
                  <a:pt x="2715516" y="422268"/>
                  <a:pt x="2730843" y="432486"/>
                </a:cubicBezTo>
                <a:cubicBezTo>
                  <a:pt x="2859085" y="517981"/>
                  <a:pt x="2660559" y="387844"/>
                  <a:pt x="2817341" y="481913"/>
                </a:cubicBezTo>
                <a:cubicBezTo>
                  <a:pt x="2842810" y="497194"/>
                  <a:pt x="2863303" y="521947"/>
                  <a:pt x="2891481" y="531340"/>
                </a:cubicBezTo>
                <a:cubicBezTo>
                  <a:pt x="2903838" y="535459"/>
                  <a:pt x="2917165" y="537371"/>
                  <a:pt x="2928551" y="543697"/>
                </a:cubicBezTo>
                <a:cubicBezTo>
                  <a:pt x="2954515" y="558122"/>
                  <a:pt x="2976126" y="579841"/>
                  <a:pt x="3002692" y="593124"/>
                </a:cubicBezTo>
                <a:cubicBezTo>
                  <a:pt x="3019168" y="601362"/>
                  <a:pt x="3036126" y="608698"/>
                  <a:pt x="3052119" y="617837"/>
                </a:cubicBezTo>
                <a:cubicBezTo>
                  <a:pt x="3065013" y="625205"/>
                  <a:pt x="3075906" y="635909"/>
                  <a:pt x="3089189" y="642551"/>
                </a:cubicBezTo>
                <a:cubicBezTo>
                  <a:pt x="3100839" y="648376"/>
                  <a:pt x="3114874" y="648582"/>
                  <a:pt x="3126260" y="654908"/>
                </a:cubicBezTo>
                <a:cubicBezTo>
                  <a:pt x="3253724" y="725721"/>
                  <a:pt x="3153591" y="688733"/>
                  <a:pt x="3237470" y="716691"/>
                </a:cubicBezTo>
                <a:cubicBezTo>
                  <a:pt x="3407469" y="830023"/>
                  <a:pt x="3246149" y="731869"/>
                  <a:pt x="3348681" y="778475"/>
                </a:cubicBezTo>
                <a:cubicBezTo>
                  <a:pt x="3500624" y="847540"/>
                  <a:pt x="3397934" y="811368"/>
                  <a:pt x="3484605" y="840259"/>
                </a:cubicBezTo>
                <a:cubicBezTo>
                  <a:pt x="3501081" y="852616"/>
                  <a:pt x="3515612" y="868119"/>
                  <a:pt x="3534032" y="877329"/>
                </a:cubicBezTo>
                <a:cubicBezTo>
                  <a:pt x="3557332" y="888979"/>
                  <a:pt x="3586498" y="887593"/>
                  <a:pt x="3608173" y="902043"/>
                </a:cubicBezTo>
                <a:cubicBezTo>
                  <a:pt x="3694057" y="959298"/>
                  <a:pt x="3586111" y="891012"/>
                  <a:pt x="3707027" y="951470"/>
                </a:cubicBezTo>
                <a:cubicBezTo>
                  <a:pt x="3752702" y="974308"/>
                  <a:pt x="3766663" y="988742"/>
                  <a:pt x="3805881" y="1013254"/>
                </a:cubicBezTo>
                <a:cubicBezTo>
                  <a:pt x="3826248" y="1025983"/>
                  <a:pt x="3847298" y="1037595"/>
                  <a:pt x="3867665" y="1050324"/>
                </a:cubicBezTo>
                <a:cubicBezTo>
                  <a:pt x="3880258" y="1058195"/>
                  <a:pt x="3891452" y="1068396"/>
                  <a:pt x="3904735" y="1075037"/>
                </a:cubicBezTo>
                <a:cubicBezTo>
                  <a:pt x="3916385" y="1080862"/>
                  <a:pt x="3930419" y="1081068"/>
                  <a:pt x="3941805" y="1087394"/>
                </a:cubicBezTo>
                <a:cubicBezTo>
                  <a:pt x="4069272" y="1158209"/>
                  <a:pt x="3969136" y="1121217"/>
                  <a:pt x="4053016" y="1149178"/>
                </a:cubicBezTo>
                <a:cubicBezTo>
                  <a:pt x="4139286" y="1235446"/>
                  <a:pt x="4043703" y="1150917"/>
                  <a:pt x="4127157" y="1198605"/>
                </a:cubicBezTo>
                <a:cubicBezTo>
                  <a:pt x="4145038" y="1208823"/>
                  <a:pt x="4159712" y="1223865"/>
                  <a:pt x="4176584" y="1235675"/>
                </a:cubicBezTo>
                <a:cubicBezTo>
                  <a:pt x="4200917" y="1252708"/>
                  <a:pt x="4226963" y="1267281"/>
                  <a:pt x="4250724" y="1285102"/>
                </a:cubicBezTo>
                <a:cubicBezTo>
                  <a:pt x="4373862" y="1377455"/>
                  <a:pt x="4218937" y="1263910"/>
                  <a:pt x="4361935" y="1359243"/>
                </a:cubicBezTo>
                <a:cubicBezTo>
                  <a:pt x="4379071" y="1370667"/>
                  <a:pt x="4393898" y="1385398"/>
                  <a:pt x="4411362" y="1396313"/>
                </a:cubicBezTo>
                <a:cubicBezTo>
                  <a:pt x="4426982" y="1406076"/>
                  <a:pt x="4445169" y="1411264"/>
                  <a:pt x="4460789" y="1421027"/>
                </a:cubicBezTo>
                <a:cubicBezTo>
                  <a:pt x="4478253" y="1431942"/>
                  <a:pt x="4493080" y="1446673"/>
                  <a:pt x="4510216" y="1458097"/>
                </a:cubicBezTo>
                <a:cubicBezTo>
                  <a:pt x="4530200" y="1471419"/>
                  <a:pt x="4552016" y="1481845"/>
                  <a:pt x="4572000" y="1495167"/>
                </a:cubicBezTo>
                <a:cubicBezTo>
                  <a:pt x="4589136" y="1506591"/>
                  <a:pt x="4603963" y="1521322"/>
                  <a:pt x="4621427" y="1532237"/>
                </a:cubicBezTo>
                <a:cubicBezTo>
                  <a:pt x="4637047" y="1542000"/>
                  <a:pt x="4655865" y="1546244"/>
                  <a:pt x="4670854" y="1556951"/>
                </a:cubicBezTo>
                <a:cubicBezTo>
                  <a:pt x="4685074" y="1567108"/>
                  <a:pt x="4693704" y="1583864"/>
                  <a:pt x="4707924" y="1594021"/>
                </a:cubicBezTo>
                <a:cubicBezTo>
                  <a:pt x="4722913" y="1604728"/>
                  <a:pt x="4741731" y="1608972"/>
                  <a:pt x="4757351" y="1618735"/>
                </a:cubicBezTo>
                <a:cubicBezTo>
                  <a:pt x="4774815" y="1629650"/>
                  <a:pt x="4789906" y="1643995"/>
                  <a:pt x="4806778" y="1655805"/>
                </a:cubicBezTo>
                <a:cubicBezTo>
                  <a:pt x="4831111" y="1672838"/>
                  <a:pt x="4857157" y="1687411"/>
                  <a:pt x="4880919" y="1705232"/>
                </a:cubicBezTo>
                <a:cubicBezTo>
                  <a:pt x="5042453" y="1826382"/>
                  <a:pt x="4840936" y="1676672"/>
                  <a:pt x="4967416" y="1767016"/>
                </a:cubicBezTo>
                <a:cubicBezTo>
                  <a:pt x="4984174" y="1778986"/>
                  <a:pt x="4999468" y="1793029"/>
                  <a:pt x="5016843" y="1804086"/>
                </a:cubicBezTo>
                <a:cubicBezTo>
                  <a:pt x="5044859" y="1821914"/>
                  <a:pt x="5074865" y="1836428"/>
                  <a:pt x="5103341" y="1853513"/>
                </a:cubicBezTo>
                <a:cubicBezTo>
                  <a:pt x="5116076" y="1861154"/>
                  <a:pt x="5127128" y="1871585"/>
                  <a:pt x="5140411" y="1878227"/>
                </a:cubicBezTo>
                <a:cubicBezTo>
                  <a:pt x="5152061" y="1884052"/>
                  <a:pt x="5165623" y="1885193"/>
                  <a:pt x="5177481" y="1890583"/>
                </a:cubicBezTo>
                <a:cubicBezTo>
                  <a:pt x="5211020" y="1905828"/>
                  <a:pt x="5240594" y="1931075"/>
                  <a:pt x="5276335" y="1940010"/>
                </a:cubicBezTo>
                <a:lnTo>
                  <a:pt x="5375189" y="1964724"/>
                </a:lnTo>
                <a:cubicBezTo>
                  <a:pt x="5391665" y="1968843"/>
                  <a:pt x="5408505" y="1971711"/>
                  <a:pt x="5424616" y="1977081"/>
                </a:cubicBezTo>
                <a:cubicBezTo>
                  <a:pt x="5461686" y="1989438"/>
                  <a:pt x="5497053" y="2009304"/>
                  <a:pt x="5535827" y="2014151"/>
                </a:cubicBezTo>
                <a:cubicBezTo>
                  <a:pt x="5568778" y="2018270"/>
                  <a:pt x="5601925" y="2021049"/>
                  <a:pt x="5634681" y="2026508"/>
                </a:cubicBezTo>
                <a:cubicBezTo>
                  <a:pt x="5651433" y="2029300"/>
                  <a:pt x="5667229" y="2036989"/>
                  <a:pt x="5684108" y="2038864"/>
                </a:cubicBezTo>
                <a:cubicBezTo>
                  <a:pt x="5741566" y="2045248"/>
                  <a:pt x="5799438" y="2047102"/>
                  <a:pt x="5857103" y="2051221"/>
                </a:cubicBezTo>
                <a:cubicBezTo>
                  <a:pt x="6128952" y="2047102"/>
                  <a:pt x="6400981" y="2049588"/>
                  <a:pt x="6672649" y="2038864"/>
                </a:cubicBezTo>
                <a:cubicBezTo>
                  <a:pt x="6714621" y="2037207"/>
                  <a:pt x="6754783" y="2021057"/>
                  <a:pt x="6796216" y="2014151"/>
                </a:cubicBezTo>
                <a:cubicBezTo>
                  <a:pt x="7138443" y="1957112"/>
                  <a:pt x="6638426" y="2041269"/>
                  <a:pt x="6932141" y="1989437"/>
                </a:cubicBezTo>
                <a:cubicBezTo>
                  <a:pt x="6981487" y="1980729"/>
                  <a:pt x="7031286" y="1974551"/>
                  <a:pt x="7080422" y="1964724"/>
                </a:cubicBezTo>
                <a:cubicBezTo>
                  <a:pt x="7166773" y="1947453"/>
                  <a:pt x="7121489" y="1955820"/>
                  <a:pt x="7216346" y="1940010"/>
                </a:cubicBezTo>
                <a:cubicBezTo>
                  <a:pt x="7333591" y="1893113"/>
                  <a:pt x="7219882" y="1933491"/>
                  <a:pt x="7352270" y="1902940"/>
                </a:cubicBezTo>
                <a:cubicBezTo>
                  <a:pt x="7381488" y="1896197"/>
                  <a:pt x="7409579" y="1885095"/>
                  <a:pt x="7438768" y="1878227"/>
                </a:cubicBezTo>
                <a:cubicBezTo>
                  <a:pt x="7479656" y="1868606"/>
                  <a:pt x="7521263" y="1862314"/>
                  <a:pt x="7562335" y="1853513"/>
                </a:cubicBezTo>
                <a:cubicBezTo>
                  <a:pt x="7578941" y="1849955"/>
                  <a:pt x="7595184" y="1844840"/>
                  <a:pt x="7611762" y="1841156"/>
                </a:cubicBezTo>
                <a:cubicBezTo>
                  <a:pt x="7632264" y="1836600"/>
                  <a:pt x="7653044" y="1833356"/>
                  <a:pt x="7673546" y="1828800"/>
                </a:cubicBezTo>
                <a:cubicBezTo>
                  <a:pt x="7690124" y="1825116"/>
                  <a:pt x="7706395" y="1820127"/>
                  <a:pt x="7722973" y="1816443"/>
                </a:cubicBezTo>
                <a:cubicBezTo>
                  <a:pt x="7743475" y="1811887"/>
                  <a:pt x="7764255" y="1808642"/>
                  <a:pt x="7784757" y="1804086"/>
                </a:cubicBezTo>
                <a:cubicBezTo>
                  <a:pt x="7801335" y="1800402"/>
                  <a:pt x="7817917" y="1796609"/>
                  <a:pt x="7834184" y="1791729"/>
                </a:cubicBezTo>
                <a:cubicBezTo>
                  <a:pt x="7834191" y="1791727"/>
                  <a:pt x="7926857" y="1760838"/>
                  <a:pt x="7945395" y="1754659"/>
                </a:cubicBezTo>
                <a:cubicBezTo>
                  <a:pt x="7957752" y="1750540"/>
                  <a:pt x="7969829" y="1745461"/>
                  <a:pt x="7982465" y="1742302"/>
                </a:cubicBezTo>
                <a:cubicBezTo>
                  <a:pt x="7998941" y="1738183"/>
                  <a:pt x="8015563" y="1734610"/>
                  <a:pt x="8031892" y="1729945"/>
                </a:cubicBezTo>
                <a:cubicBezTo>
                  <a:pt x="8044416" y="1726367"/>
                  <a:pt x="8056247" y="1720414"/>
                  <a:pt x="8068962" y="1717589"/>
                </a:cubicBezTo>
                <a:cubicBezTo>
                  <a:pt x="8162293" y="1696849"/>
                  <a:pt x="8138201" y="1715103"/>
                  <a:pt x="8241957" y="1680518"/>
                </a:cubicBezTo>
                <a:cubicBezTo>
                  <a:pt x="8332208" y="1650435"/>
                  <a:pt x="8290825" y="1662123"/>
                  <a:pt x="8365524" y="1643448"/>
                </a:cubicBezTo>
                <a:cubicBezTo>
                  <a:pt x="8401977" y="1619147"/>
                  <a:pt x="8409931" y="1617345"/>
                  <a:pt x="8439665" y="1581664"/>
                </a:cubicBezTo>
                <a:cubicBezTo>
                  <a:pt x="8449172" y="1570255"/>
                  <a:pt x="8452021" y="1552832"/>
                  <a:pt x="8464378" y="1544594"/>
                </a:cubicBezTo>
                <a:cubicBezTo>
                  <a:pt x="8469225" y="1541363"/>
                  <a:pt x="8472616" y="1552832"/>
                  <a:pt x="8476735" y="1556951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3B58032-314F-A14A-B218-5C7510CED860}"/>
              </a:ext>
            </a:extLst>
          </p:cNvPr>
          <p:cNvSpPr/>
          <p:nvPr/>
        </p:nvSpPr>
        <p:spPr>
          <a:xfrm>
            <a:off x="2136913" y="2693503"/>
            <a:ext cx="8846211" cy="1321904"/>
          </a:xfrm>
          <a:custGeom>
            <a:avLst/>
            <a:gdLst>
              <a:gd name="connsiteX0" fmla="*/ 0 w 8846211"/>
              <a:gd name="connsiteY0" fmla="*/ 59634 h 1321904"/>
              <a:gd name="connsiteX1" fmla="*/ 69574 w 8846211"/>
              <a:gd name="connsiteY1" fmla="*/ 69574 h 1321904"/>
              <a:gd name="connsiteX2" fmla="*/ 99391 w 8846211"/>
              <a:gd name="connsiteY2" fmla="*/ 79513 h 1321904"/>
              <a:gd name="connsiteX3" fmla="*/ 606287 w 8846211"/>
              <a:gd name="connsiteY3" fmla="*/ 69574 h 1321904"/>
              <a:gd name="connsiteX4" fmla="*/ 765313 w 8846211"/>
              <a:gd name="connsiteY4" fmla="*/ 59634 h 1321904"/>
              <a:gd name="connsiteX5" fmla="*/ 815009 w 8846211"/>
              <a:gd name="connsiteY5" fmla="*/ 49695 h 1321904"/>
              <a:gd name="connsiteX6" fmla="*/ 934278 w 8846211"/>
              <a:gd name="connsiteY6" fmla="*/ 39756 h 1321904"/>
              <a:gd name="connsiteX7" fmla="*/ 993913 w 8846211"/>
              <a:gd name="connsiteY7" fmla="*/ 29817 h 1321904"/>
              <a:gd name="connsiteX8" fmla="*/ 1083365 w 8846211"/>
              <a:gd name="connsiteY8" fmla="*/ 19878 h 1321904"/>
              <a:gd name="connsiteX9" fmla="*/ 1272209 w 8846211"/>
              <a:gd name="connsiteY9" fmla="*/ 0 h 1321904"/>
              <a:gd name="connsiteX10" fmla="*/ 1898374 w 8846211"/>
              <a:gd name="connsiteY10" fmla="*/ 9939 h 1321904"/>
              <a:gd name="connsiteX11" fmla="*/ 1997765 w 8846211"/>
              <a:gd name="connsiteY11" fmla="*/ 19878 h 1321904"/>
              <a:gd name="connsiteX12" fmla="*/ 2077278 w 8846211"/>
              <a:gd name="connsiteY12" fmla="*/ 39756 h 1321904"/>
              <a:gd name="connsiteX13" fmla="*/ 2107096 w 8846211"/>
              <a:gd name="connsiteY13" fmla="*/ 49695 h 1321904"/>
              <a:gd name="connsiteX14" fmla="*/ 2166730 w 8846211"/>
              <a:gd name="connsiteY14" fmla="*/ 59634 h 1321904"/>
              <a:gd name="connsiteX15" fmla="*/ 2196548 w 8846211"/>
              <a:gd name="connsiteY15" fmla="*/ 69574 h 1321904"/>
              <a:gd name="connsiteX16" fmla="*/ 2256183 w 8846211"/>
              <a:gd name="connsiteY16" fmla="*/ 79513 h 1321904"/>
              <a:gd name="connsiteX17" fmla="*/ 2295939 w 8846211"/>
              <a:gd name="connsiteY17" fmla="*/ 99391 h 1321904"/>
              <a:gd name="connsiteX18" fmla="*/ 2325757 w 8846211"/>
              <a:gd name="connsiteY18" fmla="*/ 109330 h 1321904"/>
              <a:gd name="connsiteX19" fmla="*/ 2405270 w 8846211"/>
              <a:gd name="connsiteY19" fmla="*/ 129208 h 1321904"/>
              <a:gd name="connsiteX20" fmla="*/ 2445026 w 8846211"/>
              <a:gd name="connsiteY20" fmla="*/ 139147 h 1321904"/>
              <a:gd name="connsiteX21" fmla="*/ 2474844 w 8846211"/>
              <a:gd name="connsiteY21" fmla="*/ 149087 h 1321904"/>
              <a:gd name="connsiteX22" fmla="*/ 2554357 w 8846211"/>
              <a:gd name="connsiteY22" fmla="*/ 178904 h 1321904"/>
              <a:gd name="connsiteX23" fmla="*/ 2633870 w 8846211"/>
              <a:gd name="connsiteY23" fmla="*/ 198782 h 1321904"/>
              <a:gd name="connsiteX24" fmla="*/ 2673626 w 8846211"/>
              <a:gd name="connsiteY24" fmla="*/ 218661 h 1321904"/>
              <a:gd name="connsiteX25" fmla="*/ 2773017 w 8846211"/>
              <a:gd name="connsiteY25" fmla="*/ 248478 h 1321904"/>
              <a:gd name="connsiteX26" fmla="*/ 2832652 w 8846211"/>
              <a:gd name="connsiteY26" fmla="*/ 268356 h 1321904"/>
              <a:gd name="connsiteX27" fmla="*/ 2882348 w 8846211"/>
              <a:gd name="connsiteY27" fmla="*/ 288234 h 1321904"/>
              <a:gd name="connsiteX28" fmla="*/ 2961861 w 8846211"/>
              <a:gd name="connsiteY28" fmla="*/ 318052 h 1321904"/>
              <a:gd name="connsiteX29" fmla="*/ 3061252 w 8846211"/>
              <a:gd name="connsiteY29" fmla="*/ 367747 h 1321904"/>
              <a:gd name="connsiteX30" fmla="*/ 3110948 w 8846211"/>
              <a:gd name="connsiteY30" fmla="*/ 387626 h 1321904"/>
              <a:gd name="connsiteX31" fmla="*/ 3190461 w 8846211"/>
              <a:gd name="connsiteY31" fmla="*/ 427382 h 1321904"/>
              <a:gd name="connsiteX32" fmla="*/ 3250096 w 8846211"/>
              <a:gd name="connsiteY32" fmla="*/ 457200 h 1321904"/>
              <a:gd name="connsiteX33" fmla="*/ 3279913 w 8846211"/>
              <a:gd name="connsiteY33" fmla="*/ 477078 h 1321904"/>
              <a:gd name="connsiteX34" fmla="*/ 3349487 w 8846211"/>
              <a:gd name="connsiteY34" fmla="*/ 506895 h 1321904"/>
              <a:gd name="connsiteX35" fmla="*/ 3419061 w 8846211"/>
              <a:gd name="connsiteY35" fmla="*/ 546652 h 1321904"/>
              <a:gd name="connsiteX36" fmla="*/ 3448878 w 8846211"/>
              <a:gd name="connsiteY36" fmla="*/ 566530 h 1321904"/>
              <a:gd name="connsiteX37" fmla="*/ 3488635 w 8846211"/>
              <a:gd name="connsiteY37" fmla="*/ 586408 h 1321904"/>
              <a:gd name="connsiteX38" fmla="*/ 3518452 w 8846211"/>
              <a:gd name="connsiteY38" fmla="*/ 606287 h 1321904"/>
              <a:gd name="connsiteX39" fmla="*/ 3558209 w 8846211"/>
              <a:gd name="connsiteY39" fmla="*/ 626165 h 1321904"/>
              <a:gd name="connsiteX40" fmla="*/ 3588026 w 8846211"/>
              <a:gd name="connsiteY40" fmla="*/ 646043 h 1321904"/>
              <a:gd name="connsiteX41" fmla="*/ 3667539 w 8846211"/>
              <a:gd name="connsiteY41" fmla="*/ 685800 h 1321904"/>
              <a:gd name="connsiteX42" fmla="*/ 3697357 w 8846211"/>
              <a:gd name="connsiteY42" fmla="*/ 705678 h 1321904"/>
              <a:gd name="connsiteX43" fmla="*/ 3776870 w 8846211"/>
              <a:gd name="connsiteY43" fmla="*/ 745434 h 1321904"/>
              <a:gd name="connsiteX44" fmla="*/ 3886200 w 8846211"/>
              <a:gd name="connsiteY44" fmla="*/ 805069 h 1321904"/>
              <a:gd name="connsiteX45" fmla="*/ 3925957 w 8846211"/>
              <a:gd name="connsiteY45" fmla="*/ 824947 h 1321904"/>
              <a:gd name="connsiteX46" fmla="*/ 3955774 w 8846211"/>
              <a:gd name="connsiteY46" fmla="*/ 844826 h 1321904"/>
              <a:gd name="connsiteX47" fmla="*/ 4035287 w 8846211"/>
              <a:gd name="connsiteY47" fmla="*/ 874643 h 1321904"/>
              <a:gd name="connsiteX48" fmla="*/ 4075044 w 8846211"/>
              <a:gd name="connsiteY48" fmla="*/ 904461 h 1321904"/>
              <a:gd name="connsiteX49" fmla="*/ 4144617 w 8846211"/>
              <a:gd name="connsiteY49" fmla="*/ 934278 h 1321904"/>
              <a:gd name="connsiteX50" fmla="*/ 4224130 w 8846211"/>
              <a:gd name="connsiteY50" fmla="*/ 974034 h 1321904"/>
              <a:gd name="connsiteX51" fmla="*/ 4263887 w 8846211"/>
              <a:gd name="connsiteY51" fmla="*/ 993913 h 1321904"/>
              <a:gd name="connsiteX52" fmla="*/ 4293704 w 8846211"/>
              <a:gd name="connsiteY52" fmla="*/ 1003852 h 1321904"/>
              <a:gd name="connsiteX53" fmla="*/ 4373217 w 8846211"/>
              <a:gd name="connsiteY53" fmla="*/ 1043608 h 1321904"/>
              <a:gd name="connsiteX54" fmla="*/ 4412974 w 8846211"/>
              <a:gd name="connsiteY54" fmla="*/ 1063487 h 1321904"/>
              <a:gd name="connsiteX55" fmla="*/ 4502426 w 8846211"/>
              <a:gd name="connsiteY55" fmla="*/ 1093304 h 1321904"/>
              <a:gd name="connsiteX56" fmla="*/ 4532244 w 8846211"/>
              <a:gd name="connsiteY56" fmla="*/ 1113182 h 1321904"/>
              <a:gd name="connsiteX57" fmla="*/ 4581939 w 8846211"/>
              <a:gd name="connsiteY57" fmla="*/ 1123121 h 1321904"/>
              <a:gd name="connsiteX58" fmla="*/ 4621696 w 8846211"/>
              <a:gd name="connsiteY58" fmla="*/ 1133061 h 1321904"/>
              <a:gd name="connsiteX59" fmla="*/ 4721087 w 8846211"/>
              <a:gd name="connsiteY59" fmla="*/ 1162878 h 1321904"/>
              <a:gd name="connsiteX60" fmla="*/ 4760844 w 8846211"/>
              <a:gd name="connsiteY60" fmla="*/ 1182756 h 1321904"/>
              <a:gd name="connsiteX61" fmla="*/ 4860235 w 8846211"/>
              <a:gd name="connsiteY61" fmla="*/ 1202634 h 1321904"/>
              <a:gd name="connsiteX62" fmla="*/ 4909930 w 8846211"/>
              <a:gd name="connsiteY62" fmla="*/ 1222513 h 1321904"/>
              <a:gd name="connsiteX63" fmla="*/ 4949687 w 8846211"/>
              <a:gd name="connsiteY63" fmla="*/ 1232452 h 1321904"/>
              <a:gd name="connsiteX64" fmla="*/ 5148470 w 8846211"/>
              <a:gd name="connsiteY64" fmla="*/ 1262269 h 1321904"/>
              <a:gd name="connsiteX65" fmla="*/ 5406887 w 8846211"/>
              <a:gd name="connsiteY65" fmla="*/ 1292087 h 1321904"/>
              <a:gd name="connsiteX66" fmla="*/ 5476461 w 8846211"/>
              <a:gd name="connsiteY66" fmla="*/ 1302026 h 1321904"/>
              <a:gd name="connsiteX67" fmla="*/ 5943600 w 8846211"/>
              <a:gd name="connsiteY67" fmla="*/ 1321904 h 1321904"/>
              <a:gd name="connsiteX68" fmla="*/ 6589644 w 8846211"/>
              <a:gd name="connsiteY68" fmla="*/ 1311965 h 1321904"/>
              <a:gd name="connsiteX69" fmla="*/ 6838122 w 8846211"/>
              <a:gd name="connsiteY69" fmla="*/ 1282147 h 1321904"/>
              <a:gd name="connsiteX70" fmla="*/ 6977270 w 8846211"/>
              <a:gd name="connsiteY70" fmla="*/ 1262269 h 1321904"/>
              <a:gd name="connsiteX71" fmla="*/ 7096539 w 8846211"/>
              <a:gd name="connsiteY71" fmla="*/ 1232452 h 1321904"/>
              <a:gd name="connsiteX72" fmla="*/ 7156174 w 8846211"/>
              <a:gd name="connsiteY72" fmla="*/ 1212574 h 1321904"/>
              <a:gd name="connsiteX73" fmla="*/ 7225748 w 8846211"/>
              <a:gd name="connsiteY73" fmla="*/ 1202634 h 1321904"/>
              <a:gd name="connsiteX74" fmla="*/ 7364896 w 8846211"/>
              <a:gd name="connsiteY74" fmla="*/ 1172817 h 1321904"/>
              <a:gd name="connsiteX75" fmla="*/ 7543800 w 8846211"/>
              <a:gd name="connsiteY75" fmla="*/ 1123121 h 1321904"/>
              <a:gd name="connsiteX76" fmla="*/ 7692887 w 8846211"/>
              <a:gd name="connsiteY76" fmla="*/ 1083365 h 1321904"/>
              <a:gd name="connsiteX77" fmla="*/ 7692887 w 8846211"/>
              <a:gd name="connsiteY77" fmla="*/ 1083365 h 1321904"/>
              <a:gd name="connsiteX78" fmla="*/ 7792278 w 8846211"/>
              <a:gd name="connsiteY78" fmla="*/ 1053547 h 1321904"/>
              <a:gd name="connsiteX79" fmla="*/ 7881730 w 8846211"/>
              <a:gd name="connsiteY79" fmla="*/ 1033669 h 1321904"/>
              <a:gd name="connsiteX80" fmla="*/ 7981122 w 8846211"/>
              <a:gd name="connsiteY80" fmla="*/ 1003852 h 1321904"/>
              <a:gd name="connsiteX81" fmla="*/ 8060635 w 8846211"/>
              <a:gd name="connsiteY81" fmla="*/ 974034 h 1321904"/>
              <a:gd name="connsiteX82" fmla="*/ 8140148 w 8846211"/>
              <a:gd name="connsiteY82" fmla="*/ 944217 h 1321904"/>
              <a:gd name="connsiteX83" fmla="*/ 8179904 w 8846211"/>
              <a:gd name="connsiteY83" fmla="*/ 934278 h 1321904"/>
              <a:gd name="connsiteX84" fmla="*/ 8229600 w 8846211"/>
              <a:gd name="connsiteY84" fmla="*/ 914400 h 1321904"/>
              <a:gd name="connsiteX85" fmla="*/ 8259417 w 8846211"/>
              <a:gd name="connsiteY85" fmla="*/ 904461 h 1321904"/>
              <a:gd name="connsiteX86" fmla="*/ 8299174 w 8846211"/>
              <a:gd name="connsiteY86" fmla="*/ 884582 h 1321904"/>
              <a:gd name="connsiteX87" fmla="*/ 8338930 w 8846211"/>
              <a:gd name="connsiteY87" fmla="*/ 874643 h 1321904"/>
              <a:gd name="connsiteX88" fmla="*/ 8378687 w 8846211"/>
              <a:gd name="connsiteY88" fmla="*/ 854765 h 1321904"/>
              <a:gd name="connsiteX89" fmla="*/ 8408504 w 8846211"/>
              <a:gd name="connsiteY89" fmla="*/ 844826 h 1321904"/>
              <a:gd name="connsiteX90" fmla="*/ 8468139 w 8846211"/>
              <a:gd name="connsiteY90" fmla="*/ 815008 h 1321904"/>
              <a:gd name="connsiteX91" fmla="*/ 8537713 w 8846211"/>
              <a:gd name="connsiteY91" fmla="*/ 785191 h 1321904"/>
              <a:gd name="connsiteX92" fmla="*/ 8567530 w 8846211"/>
              <a:gd name="connsiteY92" fmla="*/ 765313 h 1321904"/>
              <a:gd name="connsiteX93" fmla="*/ 8597348 w 8846211"/>
              <a:gd name="connsiteY93" fmla="*/ 755374 h 1321904"/>
              <a:gd name="connsiteX94" fmla="*/ 8656983 w 8846211"/>
              <a:gd name="connsiteY94" fmla="*/ 715617 h 1321904"/>
              <a:gd name="connsiteX95" fmla="*/ 8686800 w 8846211"/>
              <a:gd name="connsiteY95" fmla="*/ 705678 h 1321904"/>
              <a:gd name="connsiteX96" fmla="*/ 8746435 w 8846211"/>
              <a:gd name="connsiteY96" fmla="*/ 655982 h 1321904"/>
              <a:gd name="connsiteX97" fmla="*/ 8776252 w 8846211"/>
              <a:gd name="connsiteY97" fmla="*/ 646043 h 1321904"/>
              <a:gd name="connsiteX98" fmla="*/ 8816009 w 8846211"/>
              <a:gd name="connsiteY98" fmla="*/ 616226 h 1321904"/>
              <a:gd name="connsiteX99" fmla="*/ 8845826 w 8846211"/>
              <a:gd name="connsiteY99" fmla="*/ 596347 h 1321904"/>
              <a:gd name="connsiteX100" fmla="*/ 8835887 w 8846211"/>
              <a:gd name="connsiteY100" fmla="*/ 596347 h 132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8846211" h="1321904">
                <a:moveTo>
                  <a:pt x="0" y="59634"/>
                </a:moveTo>
                <a:cubicBezTo>
                  <a:pt x="23191" y="62947"/>
                  <a:pt x="46602" y="64979"/>
                  <a:pt x="69574" y="69574"/>
                </a:cubicBezTo>
                <a:cubicBezTo>
                  <a:pt x="79847" y="71629"/>
                  <a:pt x="88914" y="79513"/>
                  <a:pt x="99391" y="79513"/>
                </a:cubicBezTo>
                <a:cubicBezTo>
                  <a:pt x="268389" y="79513"/>
                  <a:pt x="437322" y="72887"/>
                  <a:pt x="606287" y="69574"/>
                </a:cubicBezTo>
                <a:cubicBezTo>
                  <a:pt x="659296" y="66261"/>
                  <a:pt x="712440" y="64670"/>
                  <a:pt x="765313" y="59634"/>
                </a:cubicBezTo>
                <a:cubicBezTo>
                  <a:pt x="782130" y="58032"/>
                  <a:pt x="798231" y="51669"/>
                  <a:pt x="815009" y="49695"/>
                </a:cubicBezTo>
                <a:cubicBezTo>
                  <a:pt x="854630" y="45034"/>
                  <a:pt x="894628" y="44162"/>
                  <a:pt x="934278" y="39756"/>
                </a:cubicBezTo>
                <a:cubicBezTo>
                  <a:pt x="954307" y="37531"/>
                  <a:pt x="973937" y="32480"/>
                  <a:pt x="993913" y="29817"/>
                </a:cubicBezTo>
                <a:cubicBezTo>
                  <a:pt x="1023651" y="25852"/>
                  <a:pt x="1053548" y="23191"/>
                  <a:pt x="1083365" y="19878"/>
                </a:cubicBezTo>
                <a:cubicBezTo>
                  <a:pt x="1159540" y="835"/>
                  <a:pt x="1152884" y="0"/>
                  <a:pt x="1272209" y="0"/>
                </a:cubicBezTo>
                <a:cubicBezTo>
                  <a:pt x="1480957" y="0"/>
                  <a:pt x="1689652" y="6626"/>
                  <a:pt x="1898374" y="9939"/>
                </a:cubicBezTo>
                <a:cubicBezTo>
                  <a:pt x="1931504" y="13252"/>
                  <a:pt x="1964922" y="14404"/>
                  <a:pt x="1997765" y="19878"/>
                </a:cubicBezTo>
                <a:cubicBezTo>
                  <a:pt x="2024713" y="24369"/>
                  <a:pt x="2051360" y="31117"/>
                  <a:pt x="2077278" y="39756"/>
                </a:cubicBezTo>
                <a:cubicBezTo>
                  <a:pt x="2087217" y="43069"/>
                  <a:pt x="2096869" y="47422"/>
                  <a:pt x="2107096" y="49695"/>
                </a:cubicBezTo>
                <a:cubicBezTo>
                  <a:pt x="2126768" y="54067"/>
                  <a:pt x="2146852" y="56321"/>
                  <a:pt x="2166730" y="59634"/>
                </a:cubicBezTo>
                <a:cubicBezTo>
                  <a:pt x="2176669" y="62947"/>
                  <a:pt x="2186320" y="67301"/>
                  <a:pt x="2196548" y="69574"/>
                </a:cubicBezTo>
                <a:cubicBezTo>
                  <a:pt x="2216221" y="73946"/>
                  <a:pt x="2236880" y="73722"/>
                  <a:pt x="2256183" y="79513"/>
                </a:cubicBezTo>
                <a:cubicBezTo>
                  <a:pt x="2270374" y="83770"/>
                  <a:pt x="2282321" y="93555"/>
                  <a:pt x="2295939" y="99391"/>
                </a:cubicBezTo>
                <a:cubicBezTo>
                  <a:pt x="2305569" y="103518"/>
                  <a:pt x="2315649" y="106573"/>
                  <a:pt x="2325757" y="109330"/>
                </a:cubicBezTo>
                <a:cubicBezTo>
                  <a:pt x="2352114" y="116518"/>
                  <a:pt x="2378766" y="122582"/>
                  <a:pt x="2405270" y="129208"/>
                </a:cubicBezTo>
                <a:cubicBezTo>
                  <a:pt x="2418522" y="132521"/>
                  <a:pt x="2432067" y="134827"/>
                  <a:pt x="2445026" y="139147"/>
                </a:cubicBezTo>
                <a:cubicBezTo>
                  <a:pt x="2454965" y="142460"/>
                  <a:pt x="2465034" y="145408"/>
                  <a:pt x="2474844" y="149087"/>
                </a:cubicBezTo>
                <a:cubicBezTo>
                  <a:pt x="2493090" y="155929"/>
                  <a:pt x="2531794" y="173263"/>
                  <a:pt x="2554357" y="178904"/>
                </a:cubicBezTo>
                <a:cubicBezTo>
                  <a:pt x="2591685" y="188236"/>
                  <a:pt x="2602067" y="185152"/>
                  <a:pt x="2633870" y="198782"/>
                </a:cubicBezTo>
                <a:cubicBezTo>
                  <a:pt x="2647488" y="204619"/>
                  <a:pt x="2659869" y="213158"/>
                  <a:pt x="2673626" y="218661"/>
                </a:cubicBezTo>
                <a:cubicBezTo>
                  <a:pt x="2743896" y="246769"/>
                  <a:pt x="2714448" y="230907"/>
                  <a:pt x="2773017" y="248478"/>
                </a:cubicBezTo>
                <a:cubicBezTo>
                  <a:pt x="2793087" y="254499"/>
                  <a:pt x="2813197" y="260574"/>
                  <a:pt x="2832652" y="268356"/>
                </a:cubicBezTo>
                <a:cubicBezTo>
                  <a:pt x="2849217" y="274982"/>
                  <a:pt x="2865643" y="281969"/>
                  <a:pt x="2882348" y="288234"/>
                </a:cubicBezTo>
                <a:cubicBezTo>
                  <a:pt x="2924945" y="304208"/>
                  <a:pt x="2909497" y="293616"/>
                  <a:pt x="2961861" y="318052"/>
                </a:cubicBezTo>
                <a:cubicBezTo>
                  <a:pt x="2995427" y="333716"/>
                  <a:pt x="3026861" y="353990"/>
                  <a:pt x="3061252" y="367747"/>
                </a:cubicBezTo>
                <a:cubicBezTo>
                  <a:pt x="3077817" y="374373"/>
                  <a:pt x="3094990" y="379647"/>
                  <a:pt x="3110948" y="387626"/>
                </a:cubicBezTo>
                <a:cubicBezTo>
                  <a:pt x="3204831" y="434568"/>
                  <a:pt x="3123226" y="404970"/>
                  <a:pt x="3190461" y="427382"/>
                </a:cubicBezTo>
                <a:cubicBezTo>
                  <a:pt x="3275902" y="484346"/>
                  <a:pt x="3167805" y="416055"/>
                  <a:pt x="3250096" y="457200"/>
                </a:cubicBezTo>
                <a:cubicBezTo>
                  <a:pt x="3260780" y="462542"/>
                  <a:pt x="3269542" y="471152"/>
                  <a:pt x="3279913" y="477078"/>
                </a:cubicBezTo>
                <a:cubicBezTo>
                  <a:pt x="3314301" y="496728"/>
                  <a:pt x="3316036" y="495745"/>
                  <a:pt x="3349487" y="506895"/>
                </a:cubicBezTo>
                <a:cubicBezTo>
                  <a:pt x="3422121" y="555320"/>
                  <a:pt x="3330803" y="496220"/>
                  <a:pt x="3419061" y="546652"/>
                </a:cubicBezTo>
                <a:cubicBezTo>
                  <a:pt x="3429432" y="552578"/>
                  <a:pt x="3438507" y="560604"/>
                  <a:pt x="3448878" y="566530"/>
                </a:cubicBezTo>
                <a:cubicBezTo>
                  <a:pt x="3461742" y="573881"/>
                  <a:pt x="3475771" y="579057"/>
                  <a:pt x="3488635" y="586408"/>
                </a:cubicBezTo>
                <a:cubicBezTo>
                  <a:pt x="3499006" y="592335"/>
                  <a:pt x="3508081" y="600360"/>
                  <a:pt x="3518452" y="606287"/>
                </a:cubicBezTo>
                <a:cubicBezTo>
                  <a:pt x="3531316" y="613638"/>
                  <a:pt x="3545345" y="618814"/>
                  <a:pt x="3558209" y="626165"/>
                </a:cubicBezTo>
                <a:cubicBezTo>
                  <a:pt x="3568580" y="632091"/>
                  <a:pt x="3577539" y="640323"/>
                  <a:pt x="3588026" y="646043"/>
                </a:cubicBezTo>
                <a:cubicBezTo>
                  <a:pt x="3614040" y="660233"/>
                  <a:pt x="3642883" y="669363"/>
                  <a:pt x="3667539" y="685800"/>
                </a:cubicBezTo>
                <a:cubicBezTo>
                  <a:pt x="3677478" y="692426"/>
                  <a:pt x="3686870" y="699958"/>
                  <a:pt x="3697357" y="705678"/>
                </a:cubicBezTo>
                <a:cubicBezTo>
                  <a:pt x="3723371" y="719867"/>
                  <a:pt x="3752215" y="728996"/>
                  <a:pt x="3776870" y="745434"/>
                </a:cubicBezTo>
                <a:cubicBezTo>
                  <a:pt x="3831342" y="781751"/>
                  <a:pt x="3796004" y="759972"/>
                  <a:pt x="3886200" y="805069"/>
                </a:cubicBezTo>
                <a:cubicBezTo>
                  <a:pt x="3899452" y="811695"/>
                  <a:pt x="3913629" y="816728"/>
                  <a:pt x="3925957" y="824947"/>
                </a:cubicBezTo>
                <a:cubicBezTo>
                  <a:pt x="3935896" y="831573"/>
                  <a:pt x="3944795" y="840120"/>
                  <a:pt x="3955774" y="844826"/>
                </a:cubicBezTo>
                <a:cubicBezTo>
                  <a:pt x="4028624" y="876048"/>
                  <a:pt x="3963008" y="829469"/>
                  <a:pt x="4035287" y="874643"/>
                </a:cubicBezTo>
                <a:cubicBezTo>
                  <a:pt x="4049335" y="883423"/>
                  <a:pt x="4060997" y="895681"/>
                  <a:pt x="4075044" y="904461"/>
                </a:cubicBezTo>
                <a:cubicBezTo>
                  <a:pt x="4132262" y="940223"/>
                  <a:pt x="4095022" y="911735"/>
                  <a:pt x="4144617" y="934278"/>
                </a:cubicBezTo>
                <a:cubicBezTo>
                  <a:pt x="4171594" y="946540"/>
                  <a:pt x="4197626" y="960782"/>
                  <a:pt x="4224130" y="974034"/>
                </a:cubicBezTo>
                <a:cubicBezTo>
                  <a:pt x="4237382" y="980660"/>
                  <a:pt x="4249831" y="989228"/>
                  <a:pt x="4263887" y="993913"/>
                </a:cubicBezTo>
                <a:cubicBezTo>
                  <a:pt x="4273826" y="997226"/>
                  <a:pt x="4284166" y="999517"/>
                  <a:pt x="4293704" y="1003852"/>
                </a:cubicBezTo>
                <a:cubicBezTo>
                  <a:pt x="4320681" y="1016114"/>
                  <a:pt x="4346713" y="1030356"/>
                  <a:pt x="4373217" y="1043608"/>
                </a:cubicBezTo>
                <a:cubicBezTo>
                  <a:pt x="4386469" y="1050234"/>
                  <a:pt x="4398600" y="1059893"/>
                  <a:pt x="4412974" y="1063487"/>
                </a:cubicBezTo>
                <a:cubicBezTo>
                  <a:pt x="4450935" y="1072977"/>
                  <a:pt x="4464999" y="1074591"/>
                  <a:pt x="4502426" y="1093304"/>
                </a:cubicBezTo>
                <a:cubicBezTo>
                  <a:pt x="4513110" y="1098646"/>
                  <a:pt x="4521059" y="1108988"/>
                  <a:pt x="4532244" y="1113182"/>
                </a:cubicBezTo>
                <a:cubicBezTo>
                  <a:pt x="4548061" y="1119113"/>
                  <a:pt x="4565448" y="1119456"/>
                  <a:pt x="4581939" y="1123121"/>
                </a:cubicBezTo>
                <a:cubicBezTo>
                  <a:pt x="4595274" y="1126084"/>
                  <a:pt x="4608737" y="1128741"/>
                  <a:pt x="4621696" y="1133061"/>
                </a:cubicBezTo>
                <a:cubicBezTo>
                  <a:pt x="4719760" y="1165750"/>
                  <a:pt x="4622949" y="1143251"/>
                  <a:pt x="4721087" y="1162878"/>
                </a:cubicBezTo>
                <a:cubicBezTo>
                  <a:pt x="4734339" y="1169504"/>
                  <a:pt x="4746598" y="1178686"/>
                  <a:pt x="4760844" y="1182756"/>
                </a:cubicBezTo>
                <a:cubicBezTo>
                  <a:pt x="4793330" y="1192038"/>
                  <a:pt x="4860235" y="1202634"/>
                  <a:pt x="4860235" y="1202634"/>
                </a:cubicBezTo>
                <a:cubicBezTo>
                  <a:pt x="4876800" y="1209260"/>
                  <a:pt x="4893004" y="1216871"/>
                  <a:pt x="4909930" y="1222513"/>
                </a:cubicBezTo>
                <a:cubicBezTo>
                  <a:pt x="4922889" y="1226833"/>
                  <a:pt x="4936330" y="1229590"/>
                  <a:pt x="4949687" y="1232452"/>
                </a:cubicBezTo>
                <a:cubicBezTo>
                  <a:pt x="5065223" y="1257209"/>
                  <a:pt x="5031724" y="1250595"/>
                  <a:pt x="5148470" y="1262269"/>
                </a:cubicBezTo>
                <a:cubicBezTo>
                  <a:pt x="5312120" y="1294999"/>
                  <a:pt x="4993427" y="1233022"/>
                  <a:pt x="5406887" y="1292087"/>
                </a:cubicBezTo>
                <a:cubicBezTo>
                  <a:pt x="5430078" y="1295400"/>
                  <a:pt x="5453163" y="1299574"/>
                  <a:pt x="5476461" y="1302026"/>
                </a:cubicBezTo>
                <a:cubicBezTo>
                  <a:pt x="5644173" y="1319680"/>
                  <a:pt x="5751141" y="1316405"/>
                  <a:pt x="5943600" y="1321904"/>
                </a:cubicBezTo>
                <a:lnTo>
                  <a:pt x="6589644" y="1311965"/>
                </a:lnTo>
                <a:cubicBezTo>
                  <a:pt x="6720180" y="1308618"/>
                  <a:pt x="6712500" y="1300093"/>
                  <a:pt x="6838122" y="1282147"/>
                </a:cubicBezTo>
                <a:lnTo>
                  <a:pt x="6977270" y="1262269"/>
                </a:lnTo>
                <a:cubicBezTo>
                  <a:pt x="7139511" y="1208189"/>
                  <a:pt x="6935938" y="1272602"/>
                  <a:pt x="7096539" y="1232452"/>
                </a:cubicBezTo>
                <a:cubicBezTo>
                  <a:pt x="7116867" y="1227370"/>
                  <a:pt x="7135757" y="1217286"/>
                  <a:pt x="7156174" y="1212574"/>
                </a:cubicBezTo>
                <a:cubicBezTo>
                  <a:pt x="7179001" y="1207306"/>
                  <a:pt x="7202841" y="1207543"/>
                  <a:pt x="7225748" y="1202634"/>
                </a:cubicBezTo>
                <a:cubicBezTo>
                  <a:pt x="7409928" y="1163166"/>
                  <a:pt x="7182008" y="1198943"/>
                  <a:pt x="7364896" y="1172817"/>
                </a:cubicBezTo>
                <a:cubicBezTo>
                  <a:pt x="7503283" y="1126688"/>
                  <a:pt x="7442828" y="1139951"/>
                  <a:pt x="7543800" y="1123121"/>
                </a:cubicBezTo>
                <a:cubicBezTo>
                  <a:pt x="7624866" y="1090695"/>
                  <a:pt x="7576001" y="1106742"/>
                  <a:pt x="7692887" y="1083365"/>
                </a:cubicBezTo>
                <a:lnTo>
                  <a:pt x="7692887" y="1083365"/>
                </a:lnTo>
                <a:cubicBezTo>
                  <a:pt x="7742423" y="1066853"/>
                  <a:pt x="7747226" y="1063559"/>
                  <a:pt x="7792278" y="1053547"/>
                </a:cubicBezTo>
                <a:cubicBezTo>
                  <a:pt x="7815915" y="1048294"/>
                  <a:pt x="7857487" y="1041750"/>
                  <a:pt x="7881730" y="1033669"/>
                </a:cubicBezTo>
                <a:cubicBezTo>
                  <a:pt x="7979800" y="1000980"/>
                  <a:pt x="7882980" y="1023480"/>
                  <a:pt x="7981122" y="1003852"/>
                </a:cubicBezTo>
                <a:cubicBezTo>
                  <a:pt x="8062449" y="963188"/>
                  <a:pt x="7979441" y="1001099"/>
                  <a:pt x="8060635" y="974034"/>
                </a:cubicBezTo>
                <a:cubicBezTo>
                  <a:pt x="8123652" y="953028"/>
                  <a:pt x="8091294" y="958175"/>
                  <a:pt x="8140148" y="944217"/>
                </a:cubicBezTo>
                <a:cubicBezTo>
                  <a:pt x="8153282" y="940464"/>
                  <a:pt x="8166945" y="938598"/>
                  <a:pt x="8179904" y="934278"/>
                </a:cubicBezTo>
                <a:cubicBezTo>
                  <a:pt x="8196830" y="928636"/>
                  <a:pt x="8212895" y="920664"/>
                  <a:pt x="8229600" y="914400"/>
                </a:cubicBezTo>
                <a:cubicBezTo>
                  <a:pt x="8239410" y="910721"/>
                  <a:pt x="8249787" y="908588"/>
                  <a:pt x="8259417" y="904461"/>
                </a:cubicBezTo>
                <a:cubicBezTo>
                  <a:pt x="8273036" y="898624"/>
                  <a:pt x="8285301" y="889785"/>
                  <a:pt x="8299174" y="884582"/>
                </a:cubicBezTo>
                <a:cubicBezTo>
                  <a:pt x="8311964" y="879786"/>
                  <a:pt x="8326140" y="879439"/>
                  <a:pt x="8338930" y="874643"/>
                </a:cubicBezTo>
                <a:cubicBezTo>
                  <a:pt x="8352803" y="869441"/>
                  <a:pt x="8365068" y="860601"/>
                  <a:pt x="8378687" y="854765"/>
                </a:cubicBezTo>
                <a:cubicBezTo>
                  <a:pt x="8388317" y="850638"/>
                  <a:pt x="8398565" y="848139"/>
                  <a:pt x="8408504" y="844826"/>
                </a:cubicBezTo>
                <a:cubicBezTo>
                  <a:pt x="8493951" y="787861"/>
                  <a:pt x="8385847" y="856154"/>
                  <a:pt x="8468139" y="815008"/>
                </a:cubicBezTo>
                <a:cubicBezTo>
                  <a:pt x="8536777" y="780689"/>
                  <a:pt x="8454974" y="805876"/>
                  <a:pt x="8537713" y="785191"/>
                </a:cubicBezTo>
                <a:cubicBezTo>
                  <a:pt x="8547652" y="778565"/>
                  <a:pt x="8556846" y="770655"/>
                  <a:pt x="8567530" y="765313"/>
                </a:cubicBezTo>
                <a:cubicBezTo>
                  <a:pt x="8576901" y="760628"/>
                  <a:pt x="8588189" y="760462"/>
                  <a:pt x="8597348" y="755374"/>
                </a:cubicBezTo>
                <a:cubicBezTo>
                  <a:pt x="8618232" y="743772"/>
                  <a:pt x="8634318" y="723172"/>
                  <a:pt x="8656983" y="715617"/>
                </a:cubicBezTo>
                <a:cubicBezTo>
                  <a:pt x="8666922" y="712304"/>
                  <a:pt x="8677429" y="710363"/>
                  <a:pt x="8686800" y="705678"/>
                </a:cubicBezTo>
                <a:cubicBezTo>
                  <a:pt x="8751833" y="673161"/>
                  <a:pt x="8680493" y="699944"/>
                  <a:pt x="8746435" y="655982"/>
                </a:cubicBezTo>
                <a:cubicBezTo>
                  <a:pt x="8755152" y="650171"/>
                  <a:pt x="8766313" y="649356"/>
                  <a:pt x="8776252" y="646043"/>
                </a:cubicBezTo>
                <a:cubicBezTo>
                  <a:pt x="8789504" y="636104"/>
                  <a:pt x="8802529" y="625854"/>
                  <a:pt x="8816009" y="616226"/>
                </a:cubicBezTo>
                <a:cubicBezTo>
                  <a:pt x="8825729" y="609283"/>
                  <a:pt x="8837380" y="604794"/>
                  <a:pt x="8845826" y="596347"/>
                </a:cubicBezTo>
                <a:cubicBezTo>
                  <a:pt x="8848169" y="594004"/>
                  <a:pt x="8839200" y="596347"/>
                  <a:pt x="8835887" y="596347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5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744A1DB-CB27-6F4E-9DCD-3C97D38C78EC}"/>
              </a:ext>
            </a:extLst>
          </p:cNvPr>
          <p:cNvSpPr/>
          <p:nvPr/>
        </p:nvSpPr>
        <p:spPr>
          <a:xfrm>
            <a:off x="2216426" y="2067339"/>
            <a:ext cx="8010939" cy="2782957"/>
          </a:xfrm>
          <a:custGeom>
            <a:avLst/>
            <a:gdLst>
              <a:gd name="connsiteX0" fmla="*/ 0 w 8010939"/>
              <a:gd name="connsiteY0" fmla="*/ 0 h 2782957"/>
              <a:gd name="connsiteX1" fmla="*/ 69574 w 8010939"/>
              <a:gd name="connsiteY1" fmla="*/ 9939 h 2782957"/>
              <a:gd name="connsiteX2" fmla="*/ 119270 w 8010939"/>
              <a:gd name="connsiteY2" fmla="*/ 19878 h 2782957"/>
              <a:gd name="connsiteX3" fmla="*/ 357809 w 8010939"/>
              <a:gd name="connsiteY3" fmla="*/ 39757 h 2782957"/>
              <a:gd name="connsiteX4" fmla="*/ 487017 w 8010939"/>
              <a:gd name="connsiteY4" fmla="*/ 49696 h 2782957"/>
              <a:gd name="connsiteX5" fmla="*/ 705678 w 8010939"/>
              <a:gd name="connsiteY5" fmla="*/ 79513 h 2782957"/>
              <a:gd name="connsiteX6" fmla="*/ 805070 w 8010939"/>
              <a:gd name="connsiteY6" fmla="*/ 99391 h 2782957"/>
              <a:gd name="connsiteX7" fmla="*/ 934278 w 8010939"/>
              <a:gd name="connsiteY7" fmla="*/ 119270 h 2782957"/>
              <a:gd name="connsiteX8" fmla="*/ 964096 w 8010939"/>
              <a:gd name="connsiteY8" fmla="*/ 129209 h 2782957"/>
              <a:gd name="connsiteX9" fmla="*/ 1013791 w 8010939"/>
              <a:gd name="connsiteY9" fmla="*/ 139148 h 2782957"/>
              <a:gd name="connsiteX10" fmla="*/ 1123122 w 8010939"/>
              <a:gd name="connsiteY10" fmla="*/ 178904 h 2782957"/>
              <a:gd name="connsiteX11" fmla="*/ 1152939 w 8010939"/>
              <a:gd name="connsiteY11" fmla="*/ 188844 h 2782957"/>
              <a:gd name="connsiteX12" fmla="*/ 1182757 w 8010939"/>
              <a:gd name="connsiteY12" fmla="*/ 208722 h 2782957"/>
              <a:gd name="connsiteX13" fmla="*/ 1252331 w 8010939"/>
              <a:gd name="connsiteY13" fmla="*/ 228600 h 2782957"/>
              <a:gd name="connsiteX14" fmla="*/ 1311965 w 8010939"/>
              <a:gd name="connsiteY14" fmla="*/ 258418 h 2782957"/>
              <a:gd name="connsiteX15" fmla="*/ 1381539 w 8010939"/>
              <a:gd name="connsiteY15" fmla="*/ 288235 h 2782957"/>
              <a:gd name="connsiteX16" fmla="*/ 1480931 w 8010939"/>
              <a:gd name="connsiteY16" fmla="*/ 337931 h 2782957"/>
              <a:gd name="connsiteX17" fmla="*/ 1560444 w 8010939"/>
              <a:gd name="connsiteY17" fmla="*/ 387626 h 2782957"/>
              <a:gd name="connsiteX18" fmla="*/ 1620078 w 8010939"/>
              <a:gd name="connsiteY18" fmla="*/ 427383 h 2782957"/>
              <a:gd name="connsiteX19" fmla="*/ 1679713 w 8010939"/>
              <a:gd name="connsiteY19" fmla="*/ 467139 h 2782957"/>
              <a:gd name="connsiteX20" fmla="*/ 1699591 w 8010939"/>
              <a:gd name="connsiteY20" fmla="*/ 487018 h 2782957"/>
              <a:gd name="connsiteX21" fmla="*/ 1759226 w 8010939"/>
              <a:gd name="connsiteY21" fmla="*/ 526774 h 2782957"/>
              <a:gd name="connsiteX22" fmla="*/ 1798983 w 8010939"/>
              <a:gd name="connsiteY22" fmla="*/ 556591 h 2782957"/>
              <a:gd name="connsiteX23" fmla="*/ 1828800 w 8010939"/>
              <a:gd name="connsiteY23" fmla="*/ 576470 h 2782957"/>
              <a:gd name="connsiteX24" fmla="*/ 1878496 w 8010939"/>
              <a:gd name="connsiteY24" fmla="*/ 626165 h 2782957"/>
              <a:gd name="connsiteX25" fmla="*/ 1908313 w 8010939"/>
              <a:gd name="connsiteY25" fmla="*/ 646044 h 2782957"/>
              <a:gd name="connsiteX26" fmla="*/ 1977887 w 8010939"/>
              <a:gd name="connsiteY26" fmla="*/ 705678 h 2782957"/>
              <a:gd name="connsiteX27" fmla="*/ 2027583 w 8010939"/>
              <a:gd name="connsiteY27" fmla="*/ 755374 h 2782957"/>
              <a:gd name="connsiteX28" fmla="*/ 2067339 w 8010939"/>
              <a:gd name="connsiteY28" fmla="*/ 805070 h 2782957"/>
              <a:gd name="connsiteX29" fmla="*/ 2117035 w 8010939"/>
              <a:gd name="connsiteY29" fmla="*/ 844826 h 2782957"/>
              <a:gd name="connsiteX30" fmla="*/ 2136913 w 8010939"/>
              <a:gd name="connsiteY30" fmla="*/ 874644 h 2782957"/>
              <a:gd name="connsiteX31" fmla="*/ 2166731 w 8010939"/>
              <a:gd name="connsiteY31" fmla="*/ 904461 h 2782957"/>
              <a:gd name="connsiteX32" fmla="*/ 2186609 w 8010939"/>
              <a:gd name="connsiteY32" fmla="*/ 934278 h 2782957"/>
              <a:gd name="connsiteX33" fmla="*/ 2216426 w 8010939"/>
              <a:gd name="connsiteY33" fmla="*/ 964096 h 2782957"/>
              <a:gd name="connsiteX34" fmla="*/ 2276061 w 8010939"/>
              <a:gd name="connsiteY34" fmla="*/ 1043609 h 2782957"/>
              <a:gd name="connsiteX35" fmla="*/ 2305878 w 8010939"/>
              <a:gd name="connsiteY35" fmla="*/ 1083365 h 2782957"/>
              <a:gd name="connsiteX36" fmla="*/ 2325757 w 8010939"/>
              <a:gd name="connsiteY36" fmla="*/ 1103244 h 2782957"/>
              <a:gd name="connsiteX37" fmla="*/ 2355574 w 8010939"/>
              <a:gd name="connsiteY37" fmla="*/ 1152939 h 2782957"/>
              <a:gd name="connsiteX38" fmla="*/ 2425148 w 8010939"/>
              <a:gd name="connsiteY38" fmla="*/ 1222513 h 2782957"/>
              <a:gd name="connsiteX39" fmla="*/ 2454965 w 8010939"/>
              <a:gd name="connsiteY39" fmla="*/ 1262270 h 2782957"/>
              <a:gd name="connsiteX40" fmla="*/ 2474844 w 8010939"/>
              <a:gd name="connsiteY40" fmla="*/ 1292087 h 2782957"/>
              <a:gd name="connsiteX41" fmla="*/ 2554357 w 8010939"/>
              <a:gd name="connsiteY41" fmla="*/ 1371600 h 2782957"/>
              <a:gd name="connsiteX42" fmla="*/ 2594113 w 8010939"/>
              <a:gd name="connsiteY42" fmla="*/ 1411357 h 2782957"/>
              <a:gd name="connsiteX43" fmla="*/ 2623931 w 8010939"/>
              <a:gd name="connsiteY43" fmla="*/ 1441174 h 2782957"/>
              <a:gd name="connsiteX44" fmla="*/ 2703444 w 8010939"/>
              <a:gd name="connsiteY44" fmla="*/ 1500809 h 2782957"/>
              <a:gd name="connsiteX45" fmla="*/ 2763078 w 8010939"/>
              <a:gd name="connsiteY45" fmla="*/ 1560444 h 2782957"/>
              <a:gd name="connsiteX46" fmla="*/ 2812774 w 8010939"/>
              <a:gd name="connsiteY46" fmla="*/ 1610139 h 2782957"/>
              <a:gd name="connsiteX47" fmla="*/ 2912165 w 8010939"/>
              <a:gd name="connsiteY47" fmla="*/ 1699591 h 2782957"/>
              <a:gd name="connsiteX48" fmla="*/ 2951922 w 8010939"/>
              <a:gd name="connsiteY48" fmla="*/ 1729409 h 2782957"/>
              <a:gd name="connsiteX49" fmla="*/ 2981739 w 8010939"/>
              <a:gd name="connsiteY49" fmla="*/ 1759226 h 2782957"/>
              <a:gd name="connsiteX50" fmla="*/ 3031435 w 8010939"/>
              <a:gd name="connsiteY50" fmla="*/ 1798983 h 2782957"/>
              <a:gd name="connsiteX51" fmla="*/ 3061252 w 8010939"/>
              <a:gd name="connsiteY51" fmla="*/ 1828800 h 2782957"/>
              <a:gd name="connsiteX52" fmla="*/ 3091070 w 8010939"/>
              <a:gd name="connsiteY52" fmla="*/ 1848678 h 2782957"/>
              <a:gd name="connsiteX53" fmla="*/ 3120887 w 8010939"/>
              <a:gd name="connsiteY53" fmla="*/ 1878496 h 2782957"/>
              <a:gd name="connsiteX54" fmla="*/ 3150704 w 8010939"/>
              <a:gd name="connsiteY54" fmla="*/ 1898374 h 2782957"/>
              <a:gd name="connsiteX55" fmla="*/ 3190461 w 8010939"/>
              <a:gd name="connsiteY55" fmla="*/ 1928191 h 2782957"/>
              <a:gd name="connsiteX56" fmla="*/ 3220278 w 8010939"/>
              <a:gd name="connsiteY56" fmla="*/ 1948070 h 2782957"/>
              <a:gd name="connsiteX57" fmla="*/ 3289852 w 8010939"/>
              <a:gd name="connsiteY57" fmla="*/ 2007704 h 2782957"/>
              <a:gd name="connsiteX58" fmla="*/ 3319670 w 8010939"/>
              <a:gd name="connsiteY58" fmla="*/ 2027583 h 2782957"/>
              <a:gd name="connsiteX59" fmla="*/ 3359426 w 8010939"/>
              <a:gd name="connsiteY59" fmla="*/ 2047461 h 2782957"/>
              <a:gd name="connsiteX60" fmla="*/ 3399183 w 8010939"/>
              <a:gd name="connsiteY60" fmla="*/ 2087218 h 2782957"/>
              <a:gd name="connsiteX61" fmla="*/ 3438939 w 8010939"/>
              <a:gd name="connsiteY61" fmla="*/ 2107096 h 2782957"/>
              <a:gd name="connsiteX62" fmla="*/ 3478696 w 8010939"/>
              <a:gd name="connsiteY62" fmla="*/ 2136913 h 2782957"/>
              <a:gd name="connsiteX63" fmla="*/ 3518452 w 8010939"/>
              <a:gd name="connsiteY63" fmla="*/ 2156791 h 2782957"/>
              <a:gd name="connsiteX64" fmla="*/ 3558209 w 8010939"/>
              <a:gd name="connsiteY64" fmla="*/ 2186609 h 2782957"/>
              <a:gd name="connsiteX65" fmla="*/ 3607904 w 8010939"/>
              <a:gd name="connsiteY65" fmla="*/ 2216426 h 2782957"/>
              <a:gd name="connsiteX66" fmla="*/ 3647661 w 8010939"/>
              <a:gd name="connsiteY66" fmla="*/ 2236304 h 2782957"/>
              <a:gd name="connsiteX67" fmla="*/ 3727174 w 8010939"/>
              <a:gd name="connsiteY67" fmla="*/ 2295939 h 2782957"/>
              <a:gd name="connsiteX68" fmla="*/ 3766931 w 8010939"/>
              <a:gd name="connsiteY68" fmla="*/ 2315818 h 2782957"/>
              <a:gd name="connsiteX69" fmla="*/ 3846444 w 8010939"/>
              <a:gd name="connsiteY69" fmla="*/ 2365513 h 2782957"/>
              <a:gd name="connsiteX70" fmla="*/ 3886200 w 8010939"/>
              <a:gd name="connsiteY70" fmla="*/ 2375452 h 2782957"/>
              <a:gd name="connsiteX71" fmla="*/ 3985591 w 8010939"/>
              <a:gd name="connsiteY71" fmla="*/ 2435087 h 2782957"/>
              <a:gd name="connsiteX72" fmla="*/ 4045226 w 8010939"/>
              <a:gd name="connsiteY72" fmla="*/ 2464904 h 2782957"/>
              <a:gd name="connsiteX73" fmla="*/ 4104861 w 8010939"/>
              <a:gd name="connsiteY73" fmla="*/ 2504661 h 2782957"/>
              <a:gd name="connsiteX74" fmla="*/ 4174435 w 8010939"/>
              <a:gd name="connsiteY74" fmla="*/ 2524539 h 2782957"/>
              <a:gd name="connsiteX75" fmla="*/ 4204252 w 8010939"/>
              <a:gd name="connsiteY75" fmla="*/ 2534478 h 2782957"/>
              <a:gd name="connsiteX76" fmla="*/ 4234070 w 8010939"/>
              <a:gd name="connsiteY76" fmla="*/ 2554357 h 2782957"/>
              <a:gd name="connsiteX77" fmla="*/ 4263887 w 8010939"/>
              <a:gd name="connsiteY77" fmla="*/ 2564296 h 2782957"/>
              <a:gd name="connsiteX78" fmla="*/ 4333461 w 8010939"/>
              <a:gd name="connsiteY78" fmla="*/ 2584174 h 2782957"/>
              <a:gd name="connsiteX79" fmla="*/ 4373217 w 8010939"/>
              <a:gd name="connsiteY79" fmla="*/ 2604052 h 2782957"/>
              <a:gd name="connsiteX80" fmla="*/ 4452731 w 8010939"/>
              <a:gd name="connsiteY80" fmla="*/ 2623931 h 2782957"/>
              <a:gd name="connsiteX81" fmla="*/ 4482548 w 8010939"/>
              <a:gd name="connsiteY81" fmla="*/ 2633870 h 2782957"/>
              <a:gd name="connsiteX82" fmla="*/ 4581939 w 8010939"/>
              <a:gd name="connsiteY82" fmla="*/ 2653748 h 2782957"/>
              <a:gd name="connsiteX83" fmla="*/ 4621696 w 8010939"/>
              <a:gd name="connsiteY83" fmla="*/ 2673626 h 2782957"/>
              <a:gd name="connsiteX84" fmla="*/ 4721087 w 8010939"/>
              <a:gd name="connsiteY84" fmla="*/ 2693504 h 2782957"/>
              <a:gd name="connsiteX85" fmla="*/ 4929809 w 8010939"/>
              <a:gd name="connsiteY85" fmla="*/ 2723322 h 2782957"/>
              <a:gd name="connsiteX86" fmla="*/ 5049078 w 8010939"/>
              <a:gd name="connsiteY86" fmla="*/ 2743200 h 2782957"/>
              <a:gd name="connsiteX87" fmla="*/ 5168348 w 8010939"/>
              <a:gd name="connsiteY87" fmla="*/ 2753139 h 2782957"/>
              <a:gd name="connsiteX88" fmla="*/ 5237922 w 8010939"/>
              <a:gd name="connsiteY88" fmla="*/ 2763078 h 2782957"/>
              <a:gd name="connsiteX89" fmla="*/ 5367131 w 8010939"/>
              <a:gd name="connsiteY89" fmla="*/ 2773018 h 2782957"/>
              <a:gd name="connsiteX90" fmla="*/ 5476461 w 8010939"/>
              <a:gd name="connsiteY90" fmla="*/ 2782957 h 2782957"/>
              <a:gd name="connsiteX91" fmla="*/ 6142383 w 8010939"/>
              <a:gd name="connsiteY91" fmla="*/ 2773018 h 2782957"/>
              <a:gd name="connsiteX92" fmla="*/ 6400800 w 8010939"/>
              <a:gd name="connsiteY92" fmla="*/ 2753139 h 2782957"/>
              <a:gd name="connsiteX93" fmla="*/ 6480313 w 8010939"/>
              <a:gd name="connsiteY93" fmla="*/ 2733261 h 2782957"/>
              <a:gd name="connsiteX94" fmla="*/ 6609522 w 8010939"/>
              <a:gd name="connsiteY94" fmla="*/ 2713383 h 2782957"/>
              <a:gd name="connsiteX95" fmla="*/ 6649278 w 8010939"/>
              <a:gd name="connsiteY95" fmla="*/ 2693504 h 2782957"/>
              <a:gd name="connsiteX96" fmla="*/ 6758609 w 8010939"/>
              <a:gd name="connsiteY96" fmla="*/ 2673626 h 2782957"/>
              <a:gd name="connsiteX97" fmla="*/ 6867939 w 8010939"/>
              <a:gd name="connsiteY97" fmla="*/ 2633870 h 2782957"/>
              <a:gd name="connsiteX98" fmla="*/ 6897757 w 8010939"/>
              <a:gd name="connsiteY98" fmla="*/ 2623931 h 2782957"/>
              <a:gd name="connsiteX99" fmla="*/ 6927574 w 8010939"/>
              <a:gd name="connsiteY99" fmla="*/ 2604052 h 2782957"/>
              <a:gd name="connsiteX100" fmla="*/ 7046844 w 8010939"/>
              <a:gd name="connsiteY100" fmla="*/ 2554357 h 2782957"/>
              <a:gd name="connsiteX101" fmla="*/ 7106478 w 8010939"/>
              <a:gd name="connsiteY101" fmla="*/ 2514600 h 2782957"/>
              <a:gd name="connsiteX102" fmla="*/ 7176052 w 8010939"/>
              <a:gd name="connsiteY102" fmla="*/ 2484783 h 2782957"/>
              <a:gd name="connsiteX103" fmla="*/ 7265504 w 8010939"/>
              <a:gd name="connsiteY103" fmla="*/ 2425148 h 2782957"/>
              <a:gd name="connsiteX104" fmla="*/ 7325139 w 8010939"/>
              <a:gd name="connsiteY104" fmla="*/ 2375452 h 2782957"/>
              <a:gd name="connsiteX105" fmla="*/ 7384774 w 8010939"/>
              <a:gd name="connsiteY105" fmla="*/ 2335696 h 2782957"/>
              <a:gd name="connsiteX106" fmla="*/ 7414591 w 8010939"/>
              <a:gd name="connsiteY106" fmla="*/ 2305878 h 2782957"/>
              <a:gd name="connsiteX107" fmla="*/ 7474226 w 8010939"/>
              <a:gd name="connsiteY107" fmla="*/ 2266122 h 2782957"/>
              <a:gd name="connsiteX108" fmla="*/ 7504044 w 8010939"/>
              <a:gd name="connsiteY108" fmla="*/ 2236304 h 2782957"/>
              <a:gd name="connsiteX109" fmla="*/ 7563678 w 8010939"/>
              <a:gd name="connsiteY109" fmla="*/ 2196548 h 2782957"/>
              <a:gd name="connsiteX110" fmla="*/ 7603435 w 8010939"/>
              <a:gd name="connsiteY110" fmla="*/ 2156791 h 2782957"/>
              <a:gd name="connsiteX111" fmla="*/ 7702826 w 8010939"/>
              <a:gd name="connsiteY111" fmla="*/ 2077278 h 2782957"/>
              <a:gd name="connsiteX112" fmla="*/ 7722704 w 8010939"/>
              <a:gd name="connsiteY112" fmla="*/ 2047461 h 2782957"/>
              <a:gd name="connsiteX113" fmla="*/ 7752522 w 8010939"/>
              <a:gd name="connsiteY113" fmla="*/ 2027583 h 2782957"/>
              <a:gd name="connsiteX114" fmla="*/ 7792278 w 8010939"/>
              <a:gd name="connsiteY114" fmla="*/ 1997765 h 2782957"/>
              <a:gd name="connsiteX115" fmla="*/ 7812157 w 8010939"/>
              <a:gd name="connsiteY115" fmla="*/ 1967948 h 2782957"/>
              <a:gd name="connsiteX116" fmla="*/ 7851913 w 8010939"/>
              <a:gd name="connsiteY116" fmla="*/ 1938131 h 2782957"/>
              <a:gd name="connsiteX117" fmla="*/ 7881731 w 8010939"/>
              <a:gd name="connsiteY117" fmla="*/ 1898374 h 2782957"/>
              <a:gd name="connsiteX118" fmla="*/ 7921487 w 8010939"/>
              <a:gd name="connsiteY118" fmla="*/ 1858618 h 2782957"/>
              <a:gd name="connsiteX119" fmla="*/ 7941365 w 8010939"/>
              <a:gd name="connsiteY119" fmla="*/ 1828800 h 2782957"/>
              <a:gd name="connsiteX120" fmla="*/ 7971183 w 8010939"/>
              <a:gd name="connsiteY120" fmla="*/ 1798983 h 2782957"/>
              <a:gd name="connsiteX121" fmla="*/ 8010939 w 8010939"/>
              <a:gd name="connsiteY121" fmla="*/ 1749287 h 278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8010939" h="2782957">
                <a:moveTo>
                  <a:pt x="0" y="0"/>
                </a:moveTo>
                <a:cubicBezTo>
                  <a:pt x="23191" y="3313"/>
                  <a:pt x="46466" y="6088"/>
                  <a:pt x="69574" y="9939"/>
                </a:cubicBezTo>
                <a:cubicBezTo>
                  <a:pt x="86238" y="12716"/>
                  <a:pt x="102466" y="18140"/>
                  <a:pt x="119270" y="19878"/>
                </a:cubicBezTo>
                <a:cubicBezTo>
                  <a:pt x="198635" y="28088"/>
                  <a:pt x="278281" y="33309"/>
                  <a:pt x="357809" y="39757"/>
                </a:cubicBezTo>
                <a:cubicBezTo>
                  <a:pt x="400864" y="43248"/>
                  <a:pt x="444154" y="44338"/>
                  <a:pt x="487017" y="49696"/>
                </a:cubicBezTo>
                <a:cubicBezTo>
                  <a:pt x="566794" y="59668"/>
                  <a:pt x="630788" y="65471"/>
                  <a:pt x="705678" y="79513"/>
                </a:cubicBezTo>
                <a:cubicBezTo>
                  <a:pt x="738886" y="85739"/>
                  <a:pt x="771544" y="95200"/>
                  <a:pt x="805070" y="99391"/>
                </a:cubicBezTo>
                <a:cubicBezTo>
                  <a:pt x="853347" y="105426"/>
                  <a:pt x="888747" y="107887"/>
                  <a:pt x="934278" y="119270"/>
                </a:cubicBezTo>
                <a:cubicBezTo>
                  <a:pt x="944442" y="121811"/>
                  <a:pt x="953932" y="126668"/>
                  <a:pt x="964096" y="129209"/>
                </a:cubicBezTo>
                <a:cubicBezTo>
                  <a:pt x="980485" y="133306"/>
                  <a:pt x="997493" y="134703"/>
                  <a:pt x="1013791" y="139148"/>
                </a:cubicBezTo>
                <a:cubicBezTo>
                  <a:pt x="1064827" y="153067"/>
                  <a:pt x="1075705" y="161122"/>
                  <a:pt x="1123122" y="178904"/>
                </a:cubicBezTo>
                <a:cubicBezTo>
                  <a:pt x="1132932" y="182583"/>
                  <a:pt x="1143568" y="184159"/>
                  <a:pt x="1152939" y="188844"/>
                </a:cubicBezTo>
                <a:cubicBezTo>
                  <a:pt x="1163623" y="194186"/>
                  <a:pt x="1172073" y="203380"/>
                  <a:pt x="1182757" y="208722"/>
                </a:cubicBezTo>
                <a:cubicBezTo>
                  <a:pt x="1197017" y="215852"/>
                  <a:pt x="1239592" y="225415"/>
                  <a:pt x="1252331" y="228600"/>
                </a:cubicBezTo>
                <a:cubicBezTo>
                  <a:pt x="1337777" y="285564"/>
                  <a:pt x="1229671" y="217270"/>
                  <a:pt x="1311965" y="258418"/>
                </a:cubicBezTo>
                <a:cubicBezTo>
                  <a:pt x="1380599" y="292735"/>
                  <a:pt x="1298805" y="267551"/>
                  <a:pt x="1381539" y="288235"/>
                </a:cubicBezTo>
                <a:cubicBezTo>
                  <a:pt x="1452540" y="335568"/>
                  <a:pt x="1417997" y="322196"/>
                  <a:pt x="1480931" y="337931"/>
                </a:cubicBezTo>
                <a:cubicBezTo>
                  <a:pt x="1571320" y="398191"/>
                  <a:pt x="1428540" y="303687"/>
                  <a:pt x="1560444" y="387626"/>
                </a:cubicBezTo>
                <a:cubicBezTo>
                  <a:pt x="1580600" y="400452"/>
                  <a:pt x="1600200" y="414131"/>
                  <a:pt x="1620078" y="427383"/>
                </a:cubicBezTo>
                <a:lnTo>
                  <a:pt x="1679713" y="467139"/>
                </a:lnTo>
                <a:cubicBezTo>
                  <a:pt x="1686339" y="473765"/>
                  <a:pt x="1692094" y="481395"/>
                  <a:pt x="1699591" y="487018"/>
                </a:cubicBezTo>
                <a:cubicBezTo>
                  <a:pt x="1718703" y="501352"/>
                  <a:pt x="1740113" y="512440"/>
                  <a:pt x="1759226" y="526774"/>
                </a:cubicBezTo>
                <a:cubicBezTo>
                  <a:pt x="1772478" y="536713"/>
                  <a:pt x="1785503" y="546963"/>
                  <a:pt x="1798983" y="556591"/>
                </a:cubicBezTo>
                <a:cubicBezTo>
                  <a:pt x="1808703" y="563534"/>
                  <a:pt x="1819810" y="568604"/>
                  <a:pt x="1828800" y="576470"/>
                </a:cubicBezTo>
                <a:cubicBezTo>
                  <a:pt x="1846430" y="591897"/>
                  <a:pt x="1859004" y="613170"/>
                  <a:pt x="1878496" y="626165"/>
                </a:cubicBezTo>
                <a:cubicBezTo>
                  <a:pt x="1888435" y="632791"/>
                  <a:pt x="1899243" y="638270"/>
                  <a:pt x="1908313" y="646044"/>
                </a:cubicBezTo>
                <a:cubicBezTo>
                  <a:pt x="1992662" y="718343"/>
                  <a:pt x="1909438" y="660045"/>
                  <a:pt x="1977887" y="705678"/>
                </a:cubicBezTo>
                <a:cubicBezTo>
                  <a:pt x="2030895" y="785193"/>
                  <a:pt x="1961322" y="689113"/>
                  <a:pt x="2027583" y="755374"/>
                </a:cubicBezTo>
                <a:cubicBezTo>
                  <a:pt x="2042583" y="770374"/>
                  <a:pt x="2052339" y="790070"/>
                  <a:pt x="2067339" y="805070"/>
                </a:cubicBezTo>
                <a:cubicBezTo>
                  <a:pt x="2082339" y="820070"/>
                  <a:pt x="2102035" y="829826"/>
                  <a:pt x="2117035" y="844826"/>
                </a:cubicBezTo>
                <a:cubicBezTo>
                  <a:pt x="2125482" y="853273"/>
                  <a:pt x="2129266" y="865467"/>
                  <a:pt x="2136913" y="874644"/>
                </a:cubicBezTo>
                <a:cubicBezTo>
                  <a:pt x="2145912" y="885442"/>
                  <a:pt x="2157732" y="893663"/>
                  <a:pt x="2166731" y="904461"/>
                </a:cubicBezTo>
                <a:cubicBezTo>
                  <a:pt x="2174378" y="913637"/>
                  <a:pt x="2178962" y="925101"/>
                  <a:pt x="2186609" y="934278"/>
                </a:cubicBezTo>
                <a:cubicBezTo>
                  <a:pt x="2195607" y="945076"/>
                  <a:pt x="2207525" y="953217"/>
                  <a:pt x="2216426" y="964096"/>
                </a:cubicBezTo>
                <a:cubicBezTo>
                  <a:pt x="2237405" y="989738"/>
                  <a:pt x="2256183" y="1017105"/>
                  <a:pt x="2276061" y="1043609"/>
                </a:cubicBezTo>
                <a:cubicBezTo>
                  <a:pt x="2286000" y="1056861"/>
                  <a:pt x="2294165" y="1071652"/>
                  <a:pt x="2305878" y="1083365"/>
                </a:cubicBezTo>
                <a:cubicBezTo>
                  <a:pt x="2312504" y="1089991"/>
                  <a:pt x="2320310" y="1095618"/>
                  <a:pt x="2325757" y="1103244"/>
                </a:cubicBezTo>
                <a:cubicBezTo>
                  <a:pt x="2336985" y="1118964"/>
                  <a:pt x="2343207" y="1138099"/>
                  <a:pt x="2355574" y="1152939"/>
                </a:cubicBezTo>
                <a:cubicBezTo>
                  <a:pt x="2376570" y="1178135"/>
                  <a:pt x="2405470" y="1196275"/>
                  <a:pt x="2425148" y="1222513"/>
                </a:cubicBezTo>
                <a:cubicBezTo>
                  <a:pt x="2435087" y="1235765"/>
                  <a:pt x="2445337" y="1248790"/>
                  <a:pt x="2454965" y="1262270"/>
                </a:cubicBezTo>
                <a:cubicBezTo>
                  <a:pt x="2461908" y="1271990"/>
                  <a:pt x="2466908" y="1283159"/>
                  <a:pt x="2474844" y="1292087"/>
                </a:cubicBezTo>
                <a:cubicBezTo>
                  <a:pt x="2474901" y="1292151"/>
                  <a:pt x="2536667" y="1353910"/>
                  <a:pt x="2554357" y="1371600"/>
                </a:cubicBezTo>
                <a:lnTo>
                  <a:pt x="2594113" y="1411357"/>
                </a:lnTo>
                <a:cubicBezTo>
                  <a:pt x="2604052" y="1421296"/>
                  <a:pt x="2612955" y="1432393"/>
                  <a:pt x="2623931" y="1441174"/>
                </a:cubicBezTo>
                <a:cubicBezTo>
                  <a:pt x="2682954" y="1488393"/>
                  <a:pt x="2655975" y="1469164"/>
                  <a:pt x="2703444" y="1500809"/>
                </a:cubicBezTo>
                <a:cubicBezTo>
                  <a:pt x="2740591" y="1556529"/>
                  <a:pt x="2702561" y="1506651"/>
                  <a:pt x="2763078" y="1560444"/>
                </a:cubicBezTo>
                <a:cubicBezTo>
                  <a:pt x="2780587" y="1576008"/>
                  <a:pt x="2794481" y="1595504"/>
                  <a:pt x="2812774" y="1610139"/>
                </a:cubicBezTo>
                <a:cubicBezTo>
                  <a:pt x="2953996" y="1723118"/>
                  <a:pt x="2766598" y="1570198"/>
                  <a:pt x="2912165" y="1699591"/>
                </a:cubicBezTo>
                <a:cubicBezTo>
                  <a:pt x="2924546" y="1710597"/>
                  <a:pt x="2939345" y="1718628"/>
                  <a:pt x="2951922" y="1729409"/>
                </a:cubicBezTo>
                <a:cubicBezTo>
                  <a:pt x="2962594" y="1738556"/>
                  <a:pt x="2971161" y="1749970"/>
                  <a:pt x="2981739" y="1759226"/>
                </a:cubicBezTo>
                <a:cubicBezTo>
                  <a:pt x="2997704" y="1773196"/>
                  <a:pt x="3015470" y="1785013"/>
                  <a:pt x="3031435" y="1798983"/>
                </a:cubicBezTo>
                <a:cubicBezTo>
                  <a:pt x="3042013" y="1808239"/>
                  <a:pt x="3050454" y="1819802"/>
                  <a:pt x="3061252" y="1828800"/>
                </a:cubicBezTo>
                <a:cubicBezTo>
                  <a:pt x="3070429" y="1836447"/>
                  <a:pt x="3081893" y="1841031"/>
                  <a:pt x="3091070" y="1848678"/>
                </a:cubicBezTo>
                <a:cubicBezTo>
                  <a:pt x="3101868" y="1857677"/>
                  <a:pt x="3110089" y="1869497"/>
                  <a:pt x="3120887" y="1878496"/>
                </a:cubicBezTo>
                <a:cubicBezTo>
                  <a:pt x="3130063" y="1886143"/>
                  <a:pt x="3140984" y="1891431"/>
                  <a:pt x="3150704" y="1898374"/>
                </a:cubicBezTo>
                <a:cubicBezTo>
                  <a:pt x="3164184" y="1908002"/>
                  <a:pt x="3176981" y="1918563"/>
                  <a:pt x="3190461" y="1928191"/>
                </a:cubicBezTo>
                <a:cubicBezTo>
                  <a:pt x="3200181" y="1935134"/>
                  <a:pt x="3211101" y="1940423"/>
                  <a:pt x="3220278" y="1948070"/>
                </a:cubicBezTo>
                <a:cubicBezTo>
                  <a:pt x="3306960" y="2020305"/>
                  <a:pt x="3185642" y="1933268"/>
                  <a:pt x="3289852" y="2007704"/>
                </a:cubicBezTo>
                <a:cubicBezTo>
                  <a:pt x="3299573" y="2014647"/>
                  <a:pt x="3309298" y="2021656"/>
                  <a:pt x="3319670" y="2027583"/>
                </a:cubicBezTo>
                <a:cubicBezTo>
                  <a:pt x="3332534" y="2034934"/>
                  <a:pt x="3347573" y="2038571"/>
                  <a:pt x="3359426" y="2047461"/>
                </a:cubicBezTo>
                <a:cubicBezTo>
                  <a:pt x="3374419" y="2058706"/>
                  <a:pt x="3384190" y="2075973"/>
                  <a:pt x="3399183" y="2087218"/>
                </a:cubicBezTo>
                <a:cubicBezTo>
                  <a:pt x="3411036" y="2096108"/>
                  <a:pt x="3426375" y="2099244"/>
                  <a:pt x="3438939" y="2107096"/>
                </a:cubicBezTo>
                <a:cubicBezTo>
                  <a:pt x="3452986" y="2115875"/>
                  <a:pt x="3464649" y="2128134"/>
                  <a:pt x="3478696" y="2136913"/>
                </a:cubicBezTo>
                <a:cubicBezTo>
                  <a:pt x="3491260" y="2144765"/>
                  <a:pt x="3505888" y="2148938"/>
                  <a:pt x="3518452" y="2156791"/>
                </a:cubicBezTo>
                <a:cubicBezTo>
                  <a:pt x="3532499" y="2165571"/>
                  <a:pt x="3544426" y="2177420"/>
                  <a:pt x="3558209" y="2186609"/>
                </a:cubicBezTo>
                <a:cubicBezTo>
                  <a:pt x="3574282" y="2197325"/>
                  <a:pt x="3591017" y="2207044"/>
                  <a:pt x="3607904" y="2216426"/>
                </a:cubicBezTo>
                <a:cubicBezTo>
                  <a:pt x="3620856" y="2223621"/>
                  <a:pt x="3635333" y="2228085"/>
                  <a:pt x="3647661" y="2236304"/>
                </a:cubicBezTo>
                <a:cubicBezTo>
                  <a:pt x="3675227" y="2254681"/>
                  <a:pt x="3697541" y="2281122"/>
                  <a:pt x="3727174" y="2295939"/>
                </a:cubicBezTo>
                <a:cubicBezTo>
                  <a:pt x="3740426" y="2302565"/>
                  <a:pt x="3754067" y="2308467"/>
                  <a:pt x="3766931" y="2315818"/>
                </a:cubicBezTo>
                <a:cubicBezTo>
                  <a:pt x="3801839" y="2335766"/>
                  <a:pt x="3804267" y="2346768"/>
                  <a:pt x="3846444" y="2365513"/>
                </a:cubicBezTo>
                <a:cubicBezTo>
                  <a:pt x="3858927" y="2371061"/>
                  <a:pt x="3872948" y="2372139"/>
                  <a:pt x="3886200" y="2375452"/>
                </a:cubicBezTo>
                <a:cubicBezTo>
                  <a:pt x="4032065" y="2472696"/>
                  <a:pt x="3878635" y="2373970"/>
                  <a:pt x="3985591" y="2435087"/>
                </a:cubicBezTo>
                <a:cubicBezTo>
                  <a:pt x="4039538" y="2465914"/>
                  <a:pt x="3990559" y="2446682"/>
                  <a:pt x="4045226" y="2464904"/>
                </a:cubicBezTo>
                <a:cubicBezTo>
                  <a:pt x="4065104" y="2478156"/>
                  <a:pt x="4082196" y="2497106"/>
                  <a:pt x="4104861" y="2504661"/>
                </a:cubicBezTo>
                <a:cubicBezTo>
                  <a:pt x="4176351" y="2528491"/>
                  <a:pt x="4087074" y="2499579"/>
                  <a:pt x="4174435" y="2524539"/>
                </a:cubicBezTo>
                <a:cubicBezTo>
                  <a:pt x="4184509" y="2527417"/>
                  <a:pt x="4194313" y="2531165"/>
                  <a:pt x="4204252" y="2534478"/>
                </a:cubicBezTo>
                <a:cubicBezTo>
                  <a:pt x="4214191" y="2541104"/>
                  <a:pt x="4223386" y="2549015"/>
                  <a:pt x="4234070" y="2554357"/>
                </a:cubicBezTo>
                <a:cubicBezTo>
                  <a:pt x="4243441" y="2559042"/>
                  <a:pt x="4253813" y="2561418"/>
                  <a:pt x="4263887" y="2564296"/>
                </a:cubicBezTo>
                <a:cubicBezTo>
                  <a:pt x="4289106" y="2571501"/>
                  <a:pt x="4309629" y="2573960"/>
                  <a:pt x="4333461" y="2584174"/>
                </a:cubicBezTo>
                <a:cubicBezTo>
                  <a:pt x="4347079" y="2590010"/>
                  <a:pt x="4359599" y="2598216"/>
                  <a:pt x="4373217" y="2604052"/>
                </a:cubicBezTo>
                <a:cubicBezTo>
                  <a:pt x="4405021" y="2617682"/>
                  <a:pt x="4415401" y="2614598"/>
                  <a:pt x="4452731" y="2623931"/>
                </a:cubicBezTo>
                <a:cubicBezTo>
                  <a:pt x="4462895" y="2626472"/>
                  <a:pt x="4472340" y="2631514"/>
                  <a:pt x="4482548" y="2633870"/>
                </a:cubicBezTo>
                <a:cubicBezTo>
                  <a:pt x="4515469" y="2641467"/>
                  <a:pt x="4581939" y="2653748"/>
                  <a:pt x="4581939" y="2653748"/>
                </a:cubicBezTo>
                <a:cubicBezTo>
                  <a:pt x="4595191" y="2660374"/>
                  <a:pt x="4607823" y="2668424"/>
                  <a:pt x="4621696" y="2673626"/>
                </a:cubicBezTo>
                <a:cubicBezTo>
                  <a:pt x="4646973" y="2683105"/>
                  <a:pt x="4698183" y="2689209"/>
                  <a:pt x="4721087" y="2693504"/>
                </a:cubicBezTo>
                <a:cubicBezTo>
                  <a:pt x="4977426" y="2741569"/>
                  <a:pt x="4655706" y="2687570"/>
                  <a:pt x="4929809" y="2723322"/>
                </a:cubicBezTo>
                <a:cubicBezTo>
                  <a:pt x="4969775" y="2728535"/>
                  <a:pt x="5008913" y="2739853"/>
                  <a:pt x="5049078" y="2743200"/>
                </a:cubicBezTo>
                <a:cubicBezTo>
                  <a:pt x="5088835" y="2746513"/>
                  <a:pt x="5128673" y="2748963"/>
                  <a:pt x="5168348" y="2753139"/>
                </a:cubicBezTo>
                <a:cubicBezTo>
                  <a:pt x="5191646" y="2755591"/>
                  <a:pt x="5214611" y="2760747"/>
                  <a:pt x="5237922" y="2763078"/>
                </a:cubicBezTo>
                <a:cubicBezTo>
                  <a:pt x="5280905" y="2767376"/>
                  <a:pt x="5324083" y="2769431"/>
                  <a:pt x="5367131" y="2773018"/>
                </a:cubicBezTo>
                <a:lnTo>
                  <a:pt x="5476461" y="2782957"/>
                </a:lnTo>
                <a:lnTo>
                  <a:pt x="6142383" y="2773018"/>
                </a:lnTo>
                <a:cubicBezTo>
                  <a:pt x="6237353" y="2770729"/>
                  <a:pt x="6309549" y="2762264"/>
                  <a:pt x="6400800" y="2753139"/>
                </a:cubicBezTo>
                <a:cubicBezTo>
                  <a:pt x="6427304" y="2746513"/>
                  <a:pt x="6453409" y="2738009"/>
                  <a:pt x="6480313" y="2733261"/>
                </a:cubicBezTo>
                <a:cubicBezTo>
                  <a:pt x="6674927" y="2698918"/>
                  <a:pt x="6498959" y="2741023"/>
                  <a:pt x="6609522" y="2713383"/>
                </a:cubicBezTo>
                <a:cubicBezTo>
                  <a:pt x="6622774" y="2706757"/>
                  <a:pt x="6635222" y="2698189"/>
                  <a:pt x="6649278" y="2693504"/>
                </a:cubicBezTo>
                <a:cubicBezTo>
                  <a:pt x="6663168" y="2688874"/>
                  <a:pt x="6748598" y="2675295"/>
                  <a:pt x="6758609" y="2673626"/>
                </a:cubicBezTo>
                <a:cubicBezTo>
                  <a:pt x="6827757" y="2645967"/>
                  <a:pt x="6791381" y="2659389"/>
                  <a:pt x="6867939" y="2633870"/>
                </a:cubicBezTo>
                <a:lnTo>
                  <a:pt x="6897757" y="2623931"/>
                </a:lnTo>
                <a:cubicBezTo>
                  <a:pt x="6907696" y="2617305"/>
                  <a:pt x="6916658" y="2608904"/>
                  <a:pt x="6927574" y="2604052"/>
                </a:cubicBezTo>
                <a:cubicBezTo>
                  <a:pt x="7028533" y="2559181"/>
                  <a:pt x="6947000" y="2612600"/>
                  <a:pt x="7046844" y="2554357"/>
                </a:cubicBezTo>
                <a:cubicBezTo>
                  <a:pt x="7067480" y="2542319"/>
                  <a:pt x="7085110" y="2525284"/>
                  <a:pt x="7106478" y="2514600"/>
                </a:cubicBezTo>
                <a:cubicBezTo>
                  <a:pt x="7155606" y="2490037"/>
                  <a:pt x="7132179" y="2499407"/>
                  <a:pt x="7176052" y="2484783"/>
                </a:cubicBezTo>
                <a:cubicBezTo>
                  <a:pt x="7219686" y="2441149"/>
                  <a:pt x="7173919" y="2483429"/>
                  <a:pt x="7265504" y="2425148"/>
                </a:cubicBezTo>
                <a:cubicBezTo>
                  <a:pt x="7388386" y="2346951"/>
                  <a:pt x="7250766" y="2431232"/>
                  <a:pt x="7325139" y="2375452"/>
                </a:cubicBezTo>
                <a:cubicBezTo>
                  <a:pt x="7344251" y="2361118"/>
                  <a:pt x="7367881" y="2352590"/>
                  <a:pt x="7384774" y="2335696"/>
                </a:cubicBezTo>
                <a:cubicBezTo>
                  <a:pt x="7394713" y="2325757"/>
                  <a:pt x="7403496" y="2314508"/>
                  <a:pt x="7414591" y="2305878"/>
                </a:cubicBezTo>
                <a:cubicBezTo>
                  <a:pt x="7433449" y="2291211"/>
                  <a:pt x="7457333" y="2283015"/>
                  <a:pt x="7474226" y="2266122"/>
                </a:cubicBezTo>
                <a:cubicBezTo>
                  <a:pt x="7484165" y="2256183"/>
                  <a:pt x="7492949" y="2244934"/>
                  <a:pt x="7504044" y="2236304"/>
                </a:cubicBezTo>
                <a:cubicBezTo>
                  <a:pt x="7522902" y="2221637"/>
                  <a:pt x="7546785" y="2213441"/>
                  <a:pt x="7563678" y="2196548"/>
                </a:cubicBezTo>
                <a:cubicBezTo>
                  <a:pt x="7576930" y="2183296"/>
                  <a:pt x="7588442" y="2168036"/>
                  <a:pt x="7603435" y="2156791"/>
                </a:cubicBezTo>
                <a:cubicBezTo>
                  <a:pt x="7633010" y="2134610"/>
                  <a:pt x="7678705" y="2101399"/>
                  <a:pt x="7702826" y="2077278"/>
                </a:cubicBezTo>
                <a:cubicBezTo>
                  <a:pt x="7711273" y="2068831"/>
                  <a:pt x="7714257" y="2055907"/>
                  <a:pt x="7722704" y="2047461"/>
                </a:cubicBezTo>
                <a:cubicBezTo>
                  <a:pt x="7731151" y="2039014"/>
                  <a:pt x="7742802" y="2034526"/>
                  <a:pt x="7752522" y="2027583"/>
                </a:cubicBezTo>
                <a:cubicBezTo>
                  <a:pt x="7766002" y="2017955"/>
                  <a:pt x="7780565" y="2009478"/>
                  <a:pt x="7792278" y="1997765"/>
                </a:cubicBezTo>
                <a:cubicBezTo>
                  <a:pt x="7800725" y="1989318"/>
                  <a:pt x="7803710" y="1976395"/>
                  <a:pt x="7812157" y="1967948"/>
                </a:cubicBezTo>
                <a:cubicBezTo>
                  <a:pt x="7823870" y="1956235"/>
                  <a:pt x="7840200" y="1949844"/>
                  <a:pt x="7851913" y="1938131"/>
                </a:cubicBezTo>
                <a:cubicBezTo>
                  <a:pt x="7863627" y="1926417"/>
                  <a:pt x="7870823" y="1910841"/>
                  <a:pt x="7881731" y="1898374"/>
                </a:cubicBezTo>
                <a:cubicBezTo>
                  <a:pt x="7894072" y="1884270"/>
                  <a:pt x="7909291" y="1872847"/>
                  <a:pt x="7921487" y="1858618"/>
                </a:cubicBezTo>
                <a:cubicBezTo>
                  <a:pt x="7929261" y="1849548"/>
                  <a:pt x="7933718" y="1837977"/>
                  <a:pt x="7941365" y="1828800"/>
                </a:cubicBezTo>
                <a:cubicBezTo>
                  <a:pt x="7950364" y="1818002"/>
                  <a:pt x="7962184" y="1809781"/>
                  <a:pt x="7971183" y="1798983"/>
                </a:cubicBezTo>
                <a:cubicBezTo>
                  <a:pt x="8033880" y="1723747"/>
                  <a:pt x="7953102" y="1807124"/>
                  <a:pt x="8010939" y="1749287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76126D2-7411-F843-A9D7-130DE6944934}"/>
              </a:ext>
            </a:extLst>
          </p:cNvPr>
          <p:cNvSpPr/>
          <p:nvPr/>
        </p:nvSpPr>
        <p:spPr>
          <a:xfrm>
            <a:off x="2137719" y="2298357"/>
            <a:ext cx="8143103" cy="2286000"/>
          </a:xfrm>
          <a:custGeom>
            <a:avLst/>
            <a:gdLst>
              <a:gd name="connsiteX0" fmla="*/ 0 w 8143103"/>
              <a:gd name="connsiteY0" fmla="*/ 61784 h 2286000"/>
              <a:gd name="connsiteX1" fmla="*/ 197708 w 8143103"/>
              <a:gd name="connsiteY1" fmla="*/ 37070 h 2286000"/>
              <a:gd name="connsiteX2" fmla="*/ 284205 w 8143103"/>
              <a:gd name="connsiteY2" fmla="*/ 24713 h 2286000"/>
              <a:gd name="connsiteX3" fmla="*/ 1013254 w 8143103"/>
              <a:gd name="connsiteY3" fmla="*/ 0 h 2286000"/>
              <a:gd name="connsiteX4" fmla="*/ 1643449 w 8143103"/>
              <a:gd name="connsiteY4" fmla="*/ 12357 h 2286000"/>
              <a:gd name="connsiteX5" fmla="*/ 1680519 w 8143103"/>
              <a:gd name="connsiteY5" fmla="*/ 24713 h 2286000"/>
              <a:gd name="connsiteX6" fmla="*/ 1729946 w 8143103"/>
              <a:gd name="connsiteY6" fmla="*/ 37070 h 2286000"/>
              <a:gd name="connsiteX7" fmla="*/ 1816443 w 8143103"/>
              <a:gd name="connsiteY7" fmla="*/ 61784 h 2286000"/>
              <a:gd name="connsiteX8" fmla="*/ 1890584 w 8143103"/>
              <a:gd name="connsiteY8" fmla="*/ 98854 h 2286000"/>
              <a:gd name="connsiteX9" fmla="*/ 1964724 w 8143103"/>
              <a:gd name="connsiteY9" fmla="*/ 148281 h 2286000"/>
              <a:gd name="connsiteX10" fmla="*/ 2100649 w 8143103"/>
              <a:gd name="connsiteY10" fmla="*/ 222421 h 2286000"/>
              <a:gd name="connsiteX11" fmla="*/ 2174789 w 8143103"/>
              <a:gd name="connsiteY11" fmla="*/ 259492 h 2286000"/>
              <a:gd name="connsiteX12" fmla="*/ 2224216 w 8143103"/>
              <a:gd name="connsiteY12" fmla="*/ 296562 h 2286000"/>
              <a:gd name="connsiteX13" fmla="*/ 2273643 w 8143103"/>
              <a:gd name="connsiteY13" fmla="*/ 321275 h 2286000"/>
              <a:gd name="connsiteX14" fmla="*/ 2347784 w 8143103"/>
              <a:gd name="connsiteY14" fmla="*/ 370702 h 2286000"/>
              <a:gd name="connsiteX15" fmla="*/ 2421924 w 8143103"/>
              <a:gd name="connsiteY15" fmla="*/ 420129 h 2286000"/>
              <a:gd name="connsiteX16" fmla="*/ 2458995 w 8143103"/>
              <a:gd name="connsiteY16" fmla="*/ 432486 h 2286000"/>
              <a:gd name="connsiteX17" fmla="*/ 2508422 w 8143103"/>
              <a:gd name="connsiteY17" fmla="*/ 469557 h 2286000"/>
              <a:gd name="connsiteX18" fmla="*/ 2557849 w 8143103"/>
              <a:gd name="connsiteY18" fmla="*/ 481913 h 2286000"/>
              <a:gd name="connsiteX19" fmla="*/ 2631989 w 8143103"/>
              <a:gd name="connsiteY19" fmla="*/ 531340 h 2286000"/>
              <a:gd name="connsiteX20" fmla="*/ 2718486 w 8143103"/>
              <a:gd name="connsiteY20" fmla="*/ 593124 h 2286000"/>
              <a:gd name="connsiteX21" fmla="*/ 2792627 w 8143103"/>
              <a:gd name="connsiteY21" fmla="*/ 642551 h 2286000"/>
              <a:gd name="connsiteX22" fmla="*/ 2829697 w 8143103"/>
              <a:gd name="connsiteY22" fmla="*/ 667265 h 2286000"/>
              <a:gd name="connsiteX23" fmla="*/ 2866767 w 8143103"/>
              <a:gd name="connsiteY23" fmla="*/ 704335 h 2286000"/>
              <a:gd name="connsiteX24" fmla="*/ 2977978 w 8143103"/>
              <a:gd name="connsiteY24" fmla="*/ 778475 h 2286000"/>
              <a:gd name="connsiteX25" fmla="*/ 3015049 w 8143103"/>
              <a:gd name="connsiteY25" fmla="*/ 803189 h 2286000"/>
              <a:gd name="connsiteX26" fmla="*/ 3052119 w 8143103"/>
              <a:gd name="connsiteY26" fmla="*/ 840259 h 2286000"/>
              <a:gd name="connsiteX27" fmla="*/ 3101546 w 8143103"/>
              <a:gd name="connsiteY27" fmla="*/ 864973 h 2286000"/>
              <a:gd name="connsiteX28" fmla="*/ 3175686 w 8143103"/>
              <a:gd name="connsiteY28" fmla="*/ 926757 h 2286000"/>
              <a:gd name="connsiteX29" fmla="*/ 3200400 w 8143103"/>
              <a:gd name="connsiteY29" fmla="*/ 963827 h 2286000"/>
              <a:gd name="connsiteX30" fmla="*/ 3237470 w 8143103"/>
              <a:gd name="connsiteY30" fmla="*/ 988540 h 2286000"/>
              <a:gd name="connsiteX31" fmla="*/ 3323967 w 8143103"/>
              <a:gd name="connsiteY31" fmla="*/ 1050324 h 2286000"/>
              <a:gd name="connsiteX32" fmla="*/ 3348681 w 8143103"/>
              <a:gd name="connsiteY32" fmla="*/ 1087394 h 2286000"/>
              <a:gd name="connsiteX33" fmla="*/ 3422822 w 8143103"/>
              <a:gd name="connsiteY33" fmla="*/ 1136821 h 2286000"/>
              <a:gd name="connsiteX34" fmla="*/ 3459892 w 8143103"/>
              <a:gd name="connsiteY34" fmla="*/ 1161535 h 2286000"/>
              <a:gd name="connsiteX35" fmla="*/ 3558746 w 8143103"/>
              <a:gd name="connsiteY35" fmla="*/ 1248032 h 2286000"/>
              <a:gd name="connsiteX36" fmla="*/ 3595816 w 8143103"/>
              <a:gd name="connsiteY36" fmla="*/ 1285102 h 2286000"/>
              <a:gd name="connsiteX37" fmla="*/ 3632886 w 8143103"/>
              <a:gd name="connsiteY37" fmla="*/ 1309816 h 2286000"/>
              <a:gd name="connsiteX38" fmla="*/ 3682313 w 8143103"/>
              <a:gd name="connsiteY38" fmla="*/ 1359243 h 2286000"/>
              <a:gd name="connsiteX39" fmla="*/ 3719384 w 8143103"/>
              <a:gd name="connsiteY39" fmla="*/ 1383957 h 2286000"/>
              <a:gd name="connsiteX40" fmla="*/ 3756454 w 8143103"/>
              <a:gd name="connsiteY40" fmla="*/ 1421027 h 2286000"/>
              <a:gd name="connsiteX41" fmla="*/ 3805881 w 8143103"/>
              <a:gd name="connsiteY41" fmla="*/ 1445740 h 2286000"/>
              <a:gd name="connsiteX42" fmla="*/ 3880022 w 8143103"/>
              <a:gd name="connsiteY42" fmla="*/ 1507524 h 2286000"/>
              <a:gd name="connsiteX43" fmla="*/ 3929449 w 8143103"/>
              <a:gd name="connsiteY43" fmla="*/ 1544594 h 2286000"/>
              <a:gd name="connsiteX44" fmla="*/ 3966519 w 8143103"/>
              <a:gd name="connsiteY44" fmla="*/ 1569308 h 2286000"/>
              <a:gd name="connsiteX45" fmla="*/ 4015946 w 8143103"/>
              <a:gd name="connsiteY45" fmla="*/ 1618735 h 2286000"/>
              <a:gd name="connsiteX46" fmla="*/ 4053016 w 8143103"/>
              <a:gd name="connsiteY46" fmla="*/ 1643448 h 2286000"/>
              <a:gd name="connsiteX47" fmla="*/ 4102443 w 8143103"/>
              <a:gd name="connsiteY47" fmla="*/ 1680519 h 2286000"/>
              <a:gd name="connsiteX48" fmla="*/ 4139513 w 8143103"/>
              <a:gd name="connsiteY48" fmla="*/ 1717589 h 2286000"/>
              <a:gd name="connsiteX49" fmla="*/ 4226011 w 8143103"/>
              <a:gd name="connsiteY49" fmla="*/ 1767016 h 2286000"/>
              <a:gd name="connsiteX50" fmla="*/ 4263081 w 8143103"/>
              <a:gd name="connsiteY50" fmla="*/ 1791729 h 2286000"/>
              <a:gd name="connsiteX51" fmla="*/ 4312508 w 8143103"/>
              <a:gd name="connsiteY51" fmla="*/ 1828800 h 2286000"/>
              <a:gd name="connsiteX52" fmla="*/ 4361935 w 8143103"/>
              <a:gd name="connsiteY52" fmla="*/ 1841157 h 2286000"/>
              <a:gd name="connsiteX53" fmla="*/ 4497859 w 8143103"/>
              <a:gd name="connsiteY53" fmla="*/ 1927654 h 2286000"/>
              <a:gd name="connsiteX54" fmla="*/ 4584357 w 8143103"/>
              <a:gd name="connsiteY54" fmla="*/ 1964724 h 2286000"/>
              <a:gd name="connsiteX55" fmla="*/ 4633784 w 8143103"/>
              <a:gd name="connsiteY55" fmla="*/ 2001794 h 2286000"/>
              <a:gd name="connsiteX56" fmla="*/ 4670854 w 8143103"/>
              <a:gd name="connsiteY56" fmla="*/ 2014151 h 2286000"/>
              <a:gd name="connsiteX57" fmla="*/ 4782065 w 8143103"/>
              <a:gd name="connsiteY57" fmla="*/ 2051221 h 2286000"/>
              <a:gd name="connsiteX58" fmla="*/ 4880919 w 8143103"/>
              <a:gd name="connsiteY58" fmla="*/ 2088292 h 2286000"/>
              <a:gd name="connsiteX59" fmla="*/ 4930346 w 8143103"/>
              <a:gd name="connsiteY59" fmla="*/ 2113005 h 2286000"/>
              <a:gd name="connsiteX60" fmla="*/ 5016843 w 8143103"/>
              <a:gd name="connsiteY60" fmla="*/ 2137719 h 2286000"/>
              <a:gd name="connsiteX61" fmla="*/ 5053913 w 8143103"/>
              <a:gd name="connsiteY61" fmla="*/ 2150075 h 2286000"/>
              <a:gd name="connsiteX62" fmla="*/ 5276335 w 8143103"/>
              <a:gd name="connsiteY62" fmla="*/ 2199502 h 2286000"/>
              <a:gd name="connsiteX63" fmla="*/ 5362832 w 8143103"/>
              <a:gd name="connsiteY63" fmla="*/ 2211859 h 2286000"/>
              <a:gd name="connsiteX64" fmla="*/ 5511113 w 8143103"/>
              <a:gd name="connsiteY64" fmla="*/ 2236573 h 2286000"/>
              <a:gd name="connsiteX65" fmla="*/ 5684108 w 8143103"/>
              <a:gd name="connsiteY65" fmla="*/ 2261286 h 2286000"/>
              <a:gd name="connsiteX66" fmla="*/ 5770605 w 8143103"/>
              <a:gd name="connsiteY66" fmla="*/ 2273643 h 2286000"/>
              <a:gd name="connsiteX67" fmla="*/ 6005384 w 8143103"/>
              <a:gd name="connsiteY67" fmla="*/ 2286000 h 2286000"/>
              <a:gd name="connsiteX68" fmla="*/ 6573795 w 8143103"/>
              <a:gd name="connsiteY68" fmla="*/ 2273643 h 2286000"/>
              <a:gd name="connsiteX69" fmla="*/ 6722076 w 8143103"/>
              <a:gd name="connsiteY69" fmla="*/ 2248929 h 2286000"/>
              <a:gd name="connsiteX70" fmla="*/ 6796216 w 8143103"/>
              <a:gd name="connsiteY70" fmla="*/ 2236573 h 2286000"/>
              <a:gd name="connsiteX71" fmla="*/ 6932140 w 8143103"/>
              <a:gd name="connsiteY71" fmla="*/ 2187146 h 2286000"/>
              <a:gd name="connsiteX72" fmla="*/ 7006281 w 8143103"/>
              <a:gd name="connsiteY72" fmla="*/ 2162432 h 2286000"/>
              <a:gd name="connsiteX73" fmla="*/ 7117492 w 8143103"/>
              <a:gd name="connsiteY73" fmla="*/ 2113005 h 2286000"/>
              <a:gd name="connsiteX74" fmla="*/ 7203989 w 8143103"/>
              <a:gd name="connsiteY74" fmla="*/ 2063578 h 2286000"/>
              <a:gd name="connsiteX75" fmla="*/ 7253416 w 8143103"/>
              <a:gd name="connsiteY75" fmla="*/ 2038865 h 2286000"/>
              <a:gd name="connsiteX76" fmla="*/ 7290486 w 8143103"/>
              <a:gd name="connsiteY76" fmla="*/ 2026508 h 2286000"/>
              <a:gd name="connsiteX77" fmla="*/ 7376984 w 8143103"/>
              <a:gd name="connsiteY77" fmla="*/ 1989438 h 2286000"/>
              <a:gd name="connsiteX78" fmla="*/ 7426411 w 8143103"/>
              <a:gd name="connsiteY78" fmla="*/ 1964724 h 2286000"/>
              <a:gd name="connsiteX79" fmla="*/ 7537622 w 8143103"/>
              <a:gd name="connsiteY79" fmla="*/ 1902940 h 2286000"/>
              <a:gd name="connsiteX80" fmla="*/ 7611762 w 8143103"/>
              <a:gd name="connsiteY80" fmla="*/ 1853513 h 2286000"/>
              <a:gd name="connsiteX81" fmla="*/ 7685903 w 8143103"/>
              <a:gd name="connsiteY81" fmla="*/ 1816443 h 2286000"/>
              <a:gd name="connsiteX82" fmla="*/ 7797113 w 8143103"/>
              <a:gd name="connsiteY82" fmla="*/ 1742302 h 2286000"/>
              <a:gd name="connsiteX83" fmla="*/ 7834184 w 8143103"/>
              <a:gd name="connsiteY83" fmla="*/ 1717589 h 2286000"/>
              <a:gd name="connsiteX84" fmla="*/ 7871254 w 8143103"/>
              <a:gd name="connsiteY84" fmla="*/ 1680519 h 2286000"/>
              <a:gd name="connsiteX85" fmla="*/ 7982465 w 8143103"/>
              <a:gd name="connsiteY85" fmla="*/ 1594021 h 2286000"/>
              <a:gd name="connsiteX86" fmla="*/ 8007178 w 8143103"/>
              <a:gd name="connsiteY86" fmla="*/ 1556951 h 2286000"/>
              <a:gd name="connsiteX87" fmla="*/ 8044249 w 8143103"/>
              <a:gd name="connsiteY87" fmla="*/ 1519881 h 2286000"/>
              <a:gd name="connsiteX88" fmla="*/ 8093676 w 8143103"/>
              <a:gd name="connsiteY88" fmla="*/ 1445740 h 2286000"/>
              <a:gd name="connsiteX89" fmla="*/ 8118389 w 8143103"/>
              <a:gd name="connsiteY89" fmla="*/ 1408670 h 2286000"/>
              <a:gd name="connsiteX90" fmla="*/ 8143103 w 8143103"/>
              <a:gd name="connsiteY90" fmla="*/ 138395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143103" h="2286000">
                <a:moveTo>
                  <a:pt x="0" y="61784"/>
                </a:moveTo>
                <a:lnTo>
                  <a:pt x="197708" y="37070"/>
                </a:lnTo>
                <a:cubicBezTo>
                  <a:pt x="226540" y="32951"/>
                  <a:pt x="255166" y="26947"/>
                  <a:pt x="284205" y="24713"/>
                </a:cubicBezTo>
                <a:cubicBezTo>
                  <a:pt x="496709" y="8367"/>
                  <a:pt x="833599" y="4491"/>
                  <a:pt x="1013254" y="0"/>
                </a:cubicBezTo>
                <a:lnTo>
                  <a:pt x="1643449" y="12357"/>
                </a:lnTo>
                <a:cubicBezTo>
                  <a:pt x="1656465" y="12839"/>
                  <a:pt x="1667995" y="21135"/>
                  <a:pt x="1680519" y="24713"/>
                </a:cubicBezTo>
                <a:cubicBezTo>
                  <a:pt x="1696848" y="29378"/>
                  <a:pt x="1713617" y="32404"/>
                  <a:pt x="1729946" y="37070"/>
                </a:cubicBezTo>
                <a:cubicBezTo>
                  <a:pt x="1854036" y="72525"/>
                  <a:pt x="1661926" y="23154"/>
                  <a:pt x="1816443" y="61784"/>
                </a:cubicBezTo>
                <a:cubicBezTo>
                  <a:pt x="1981020" y="171501"/>
                  <a:pt x="1737095" y="13582"/>
                  <a:pt x="1890584" y="98854"/>
                </a:cubicBezTo>
                <a:cubicBezTo>
                  <a:pt x="1916548" y="113278"/>
                  <a:pt x="1936546" y="138888"/>
                  <a:pt x="1964724" y="148281"/>
                </a:cubicBezTo>
                <a:cubicBezTo>
                  <a:pt x="2066281" y="182133"/>
                  <a:pt x="1908345" y="126267"/>
                  <a:pt x="2100649" y="222421"/>
                </a:cubicBezTo>
                <a:cubicBezTo>
                  <a:pt x="2125362" y="234778"/>
                  <a:pt x="2151096" y="245276"/>
                  <a:pt x="2174789" y="259492"/>
                </a:cubicBezTo>
                <a:cubicBezTo>
                  <a:pt x="2192449" y="270088"/>
                  <a:pt x="2206752" y="285647"/>
                  <a:pt x="2224216" y="296562"/>
                </a:cubicBezTo>
                <a:cubicBezTo>
                  <a:pt x="2239836" y="306325"/>
                  <a:pt x="2257848" y="311798"/>
                  <a:pt x="2273643" y="321275"/>
                </a:cubicBezTo>
                <a:cubicBezTo>
                  <a:pt x="2299112" y="336556"/>
                  <a:pt x="2323070" y="354226"/>
                  <a:pt x="2347784" y="370702"/>
                </a:cubicBezTo>
                <a:lnTo>
                  <a:pt x="2421924" y="420129"/>
                </a:lnTo>
                <a:lnTo>
                  <a:pt x="2458995" y="432486"/>
                </a:lnTo>
                <a:cubicBezTo>
                  <a:pt x="2475471" y="444843"/>
                  <a:pt x="2490002" y="460347"/>
                  <a:pt x="2508422" y="469557"/>
                </a:cubicBezTo>
                <a:cubicBezTo>
                  <a:pt x="2523612" y="477152"/>
                  <a:pt x="2543104" y="473487"/>
                  <a:pt x="2557849" y="481913"/>
                </a:cubicBezTo>
                <a:cubicBezTo>
                  <a:pt x="2687431" y="555960"/>
                  <a:pt x="2516252" y="492763"/>
                  <a:pt x="2631989" y="531340"/>
                </a:cubicBezTo>
                <a:cubicBezTo>
                  <a:pt x="2752555" y="611719"/>
                  <a:pt x="2565154" y="485792"/>
                  <a:pt x="2718486" y="593124"/>
                </a:cubicBezTo>
                <a:cubicBezTo>
                  <a:pt x="2742819" y="610157"/>
                  <a:pt x="2767913" y="626075"/>
                  <a:pt x="2792627" y="642551"/>
                </a:cubicBezTo>
                <a:cubicBezTo>
                  <a:pt x="2804984" y="650789"/>
                  <a:pt x="2819196" y="656764"/>
                  <a:pt x="2829697" y="667265"/>
                </a:cubicBezTo>
                <a:cubicBezTo>
                  <a:pt x="2842054" y="679622"/>
                  <a:pt x="2852973" y="693606"/>
                  <a:pt x="2866767" y="704335"/>
                </a:cubicBezTo>
                <a:cubicBezTo>
                  <a:pt x="2866772" y="704339"/>
                  <a:pt x="2959440" y="766116"/>
                  <a:pt x="2977978" y="778475"/>
                </a:cubicBezTo>
                <a:cubicBezTo>
                  <a:pt x="2990335" y="786713"/>
                  <a:pt x="3004548" y="792688"/>
                  <a:pt x="3015049" y="803189"/>
                </a:cubicBezTo>
                <a:cubicBezTo>
                  <a:pt x="3027406" y="815546"/>
                  <a:pt x="3037899" y="830102"/>
                  <a:pt x="3052119" y="840259"/>
                </a:cubicBezTo>
                <a:cubicBezTo>
                  <a:pt x="3067108" y="850966"/>
                  <a:pt x="3085070" y="856735"/>
                  <a:pt x="3101546" y="864973"/>
                </a:cubicBezTo>
                <a:cubicBezTo>
                  <a:pt x="3161754" y="955286"/>
                  <a:pt x="3081623" y="848372"/>
                  <a:pt x="3175686" y="926757"/>
                </a:cubicBezTo>
                <a:cubicBezTo>
                  <a:pt x="3187095" y="936264"/>
                  <a:pt x="3189899" y="953326"/>
                  <a:pt x="3200400" y="963827"/>
                </a:cubicBezTo>
                <a:cubicBezTo>
                  <a:pt x="3210901" y="974328"/>
                  <a:pt x="3225385" y="979908"/>
                  <a:pt x="3237470" y="988540"/>
                </a:cubicBezTo>
                <a:cubicBezTo>
                  <a:pt x="3344758" y="1065175"/>
                  <a:pt x="3236605" y="992083"/>
                  <a:pt x="3323967" y="1050324"/>
                </a:cubicBezTo>
                <a:cubicBezTo>
                  <a:pt x="3332205" y="1062681"/>
                  <a:pt x="3337504" y="1077615"/>
                  <a:pt x="3348681" y="1087394"/>
                </a:cubicBezTo>
                <a:cubicBezTo>
                  <a:pt x="3371034" y="1106953"/>
                  <a:pt x="3398108" y="1120345"/>
                  <a:pt x="3422822" y="1136821"/>
                </a:cubicBezTo>
                <a:cubicBezTo>
                  <a:pt x="3435179" y="1145059"/>
                  <a:pt x="3449391" y="1151034"/>
                  <a:pt x="3459892" y="1161535"/>
                </a:cubicBezTo>
                <a:cubicBezTo>
                  <a:pt x="3545598" y="1247241"/>
                  <a:pt x="3438059" y="1142431"/>
                  <a:pt x="3558746" y="1248032"/>
                </a:cubicBezTo>
                <a:cubicBezTo>
                  <a:pt x="3571897" y="1259539"/>
                  <a:pt x="3582391" y="1273915"/>
                  <a:pt x="3595816" y="1285102"/>
                </a:cubicBezTo>
                <a:cubicBezTo>
                  <a:pt x="3607225" y="1294609"/>
                  <a:pt x="3621610" y="1300151"/>
                  <a:pt x="3632886" y="1309816"/>
                </a:cubicBezTo>
                <a:cubicBezTo>
                  <a:pt x="3650577" y="1324980"/>
                  <a:pt x="3664622" y="1344080"/>
                  <a:pt x="3682313" y="1359243"/>
                </a:cubicBezTo>
                <a:cubicBezTo>
                  <a:pt x="3693589" y="1368908"/>
                  <a:pt x="3707975" y="1374449"/>
                  <a:pt x="3719384" y="1383957"/>
                </a:cubicBezTo>
                <a:cubicBezTo>
                  <a:pt x="3732809" y="1395144"/>
                  <a:pt x="3742234" y="1410870"/>
                  <a:pt x="3756454" y="1421027"/>
                </a:cubicBezTo>
                <a:cubicBezTo>
                  <a:pt x="3771443" y="1431734"/>
                  <a:pt x="3789888" y="1436601"/>
                  <a:pt x="3805881" y="1445740"/>
                </a:cubicBezTo>
                <a:cubicBezTo>
                  <a:pt x="3860497" y="1476949"/>
                  <a:pt x="3828912" y="1463716"/>
                  <a:pt x="3880022" y="1507524"/>
                </a:cubicBezTo>
                <a:cubicBezTo>
                  <a:pt x="3895659" y="1520927"/>
                  <a:pt x="3912691" y="1532624"/>
                  <a:pt x="3929449" y="1544594"/>
                </a:cubicBezTo>
                <a:cubicBezTo>
                  <a:pt x="3941534" y="1553226"/>
                  <a:pt x="3955243" y="1559643"/>
                  <a:pt x="3966519" y="1569308"/>
                </a:cubicBezTo>
                <a:cubicBezTo>
                  <a:pt x="3984210" y="1584472"/>
                  <a:pt x="3998255" y="1603572"/>
                  <a:pt x="4015946" y="1618735"/>
                </a:cubicBezTo>
                <a:cubicBezTo>
                  <a:pt x="4027222" y="1628400"/>
                  <a:pt x="4040931" y="1634816"/>
                  <a:pt x="4053016" y="1643448"/>
                </a:cubicBezTo>
                <a:cubicBezTo>
                  <a:pt x="4069775" y="1655419"/>
                  <a:pt x="4086806" y="1667116"/>
                  <a:pt x="4102443" y="1680519"/>
                </a:cubicBezTo>
                <a:cubicBezTo>
                  <a:pt x="4115711" y="1691892"/>
                  <a:pt x="4126088" y="1706402"/>
                  <a:pt x="4139513" y="1717589"/>
                </a:cubicBezTo>
                <a:cubicBezTo>
                  <a:pt x="4172350" y="1744953"/>
                  <a:pt x="4187563" y="1745045"/>
                  <a:pt x="4226011" y="1767016"/>
                </a:cubicBezTo>
                <a:cubicBezTo>
                  <a:pt x="4238905" y="1774384"/>
                  <a:pt x="4250996" y="1783097"/>
                  <a:pt x="4263081" y="1791729"/>
                </a:cubicBezTo>
                <a:cubicBezTo>
                  <a:pt x="4279840" y="1803700"/>
                  <a:pt x="4294088" y="1819590"/>
                  <a:pt x="4312508" y="1828800"/>
                </a:cubicBezTo>
                <a:cubicBezTo>
                  <a:pt x="4327698" y="1836395"/>
                  <a:pt x="4345459" y="1837038"/>
                  <a:pt x="4361935" y="1841157"/>
                </a:cubicBezTo>
                <a:cubicBezTo>
                  <a:pt x="4452201" y="1931423"/>
                  <a:pt x="4326147" y="1813184"/>
                  <a:pt x="4497859" y="1927654"/>
                </a:cubicBezTo>
                <a:cubicBezTo>
                  <a:pt x="4549061" y="1961787"/>
                  <a:pt x="4520522" y="1948765"/>
                  <a:pt x="4584357" y="1964724"/>
                </a:cubicBezTo>
                <a:cubicBezTo>
                  <a:pt x="4600833" y="1977081"/>
                  <a:pt x="4615903" y="1991576"/>
                  <a:pt x="4633784" y="2001794"/>
                </a:cubicBezTo>
                <a:cubicBezTo>
                  <a:pt x="4645093" y="2008256"/>
                  <a:pt x="4658658" y="2009577"/>
                  <a:pt x="4670854" y="2014151"/>
                </a:cubicBezTo>
                <a:cubicBezTo>
                  <a:pt x="4763913" y="2049049"/>
                  <a:pt x="4699246" y="2030518"/>
                  <a:pt x="4782065" y="2051221"/>
                </a:cubicBezTo>
                <a:cubicBezTo>
                  <a:pt x="4919664" y="2120022"/>
                  <a:pt x="4746335" y="2037823"/>
                  <a:pt x="4880919" y="2088292"/>
                </a:cubicBezTo>
                <a:cubicBezTo>
                  <a:pt x="4898166" y="2094760"/>
                  <a:pt x="4913415" y="2105749"/>
                  <a:pt x="4930346" y="2113005"/>
                </a:cubicBezTo>
                <a:cubicBezTo>
                  <a:pt x="4959974" y="2125703"/>
                  <a:pt x="4985489" y="2128761"/>
                  <a:pt x="5016843" y="2137719"/>
                </a:cubicBezTo>
                <a:cubicBezTo>
                  <a:pt x="5029367" y="2141297"/>
                  <a:pt x="5041347" y="2146648"/>
                  <a:pt x="5053913" y="2150075"/>
                </a:cubicBezTo>
                <a:cubicBezTo>
                  <a:pt x="5113285" y="2166267"/>
                  <a:pt x="5218684" y="2191266"/>
                  <a:pt x="5276335" y="2199502"/>
                </a:cubicBezTo>
                <a:lnTo>
                  <a:pt x="5362832" y="2211859"/>
                </a:lnTo>
                <a:cubicBezTo>
                  <a:pt x="5439416" y="2237387"/>
                  <a:pt x="5375135" y="2218837"/>
                  <a:pt x="5511113" y="2236573"/>
                </a:cubicBezTo>
                <a:cubicBezTo>
                  <a:pt x="5568874" y="2244107"/>
                  <a:pt x="5626443" y="2253048"/>
                  <a:pt x="5684108" y="2261286"/>
                </a:cubicBezTo>
                <a:cubicBezTo>
                  <a:pt x="5712940" y="2265405"/>
                  <a:pt x="5741520" y="2272112"/>
                  <a:pt x="5770605" y="2273643"/>
                </a:cubicBezTo>
                <a:lnTo>
                  <a:pt x="6005384" y="2286000"/>
                </a:lnTo>
                <a:lnTo>
                  <a:pt x="6573795" y="2273643"/>
                </a:lnTo>
                <a:cubicBezTo>
                  <a:pt x="6676034" y="2269856"/>
                  <a:pt x="6647320" y="2263880"/>
                  <a:pt x="6722076" y="2248929"/>
                </a:cubicBezTo>
                <a:cubicBezTo>
                  <a:pt x="6746644" y="2244016"/>
                  <a:pt x="6771503" y="2240692"/>
                  <a:pt x="6796216" y="2236573"/>
                </a:cubicBezTo>
                <a:cubicBezTo>
                  <a:pt x="6882189" y="2202183"/>
                  <a:pt x="6836955" y="2218874"/>
                  <a:pt x="6932140" y="2187146"/>
                </a:cubicBezTo>
                <a:cubicBezTo>
                  <a:pt x="6932142" y="2187145"/>
                  <a:pt x="7006278" y="2162433"/>
                  <a:pt x="7006281" y="2162432"/>
                </a:cubicBezTo>
                <a:cubicBezTo>
                  <a:pt x="7127956" y="2101596"/>
                  <a:pt x="6975496" y="2176114"/>
                  <a:pt x="7117492" y="2113005"/>
                </a:cubicBezTo>
                <a:cubicBezTo>
                  <a:pt x="7201521" y="2075659"/>
                  <a:pt x="7134405" y="2103341"/>
                  <a:pt x="7203989" y="2063578"/>
                </a:cubicBezTo>
                <a:cubicBezTo>
                  <a:pt x="7219982" y="2054439"/>
                  <a:pt x="7236485" y="2046121"/>
                  <a:pt x="7253416" y="2038865"/>
                </a:cubicBezTo>
                <a:cubicBezTo>
                  <a:pt x="7265388" y="2033734"/>
                  <a:pt x="7278836" y="2032333"/>
                  <a:pt x="7290486" y="2026508"/>
                </a:cubicBezTo>
                <a:cubicBezTo>
                  <a:pt x="7375817" y="1983842"/>
                  <a:pt x="7274121" y="2015152"/>
                  <a:pt x="7376984" y="1989438"/>
                </a:cubicBezTo>
                <a:cubicBezTo>
                  <a:pt x="7393460" y="1981200"/>
                  <a:pt x="7410616" y="1974201"/>
                  <a:pt x="7426411" y="1964724"/>
                </a:cubicBezTo>
                <a:cubicBezTo>
                  <a:pt x="7532632" y="1900991"/>
                  <a:pt x="7463057" y="1927795"/>
                  <a:pt x="7537622" y="1902940"/>
                </a:cubicBezTo>
                <a:cubicBezTo>
                  <a:pt x="7607893" y="1832669"/>
                  <a:pt x="7540232" y="1889278"/>
                  <a:pt x="7611762" y="1853513"/>
                </a:cubicBezTo>
                <a:cubicBezTo>
                  <a:pt x="7707575" y="1805606"/>
                  <a:pt x="7592726" y="1847502"/>
                  <a:pt x="7685903" y="1816443"/>
                </a:cubicBezTo>
                <a:lnTo>
                  <a:pt x="7797113" y="1742302"/>
                </a:lnTo>
                <a:cubicBezTo>
                  <a:pt x="7809470" y="1734064"/>
                  <a:pt x="7823683" y="1728090"/>
                  <a:pt x="7834184" y="1717589"/>
                </a:cubicBezTo>
                <a:cubicBezTo>
                  <a:pt x="7846541" y="1705232"/>
                  <a:pt x="7857460" y="1691248"/>
                  <a:pt x="7871254" y="1680519"/>
                </a:cubicBezTo>
                <a:cubicBezTo>
                  <a:pt x="7936521" y="1629756"/>
                  <a:pt x="7938169" y="1647178"/>
                  <a:pt x="7982465" y="1594021"/>
                </a:cubicBezTo>
                <a:cubicBezTo>
                  <a:pt x="7991972" y="1582612"/>
                  <a:pt x="7997671" y="1568360"/>
                  <a:pt x="8007178" y="1556951"/>
                </a:cubicBezTo>
                <a:cubicBezTo>
                  <a:pt x="8018365" y="1543526"/>
                  <a:pt x="8033520" y="1533675"/>
                  <a:pt x="8044249" y="1519881"/>
                </a:cubicBezTo>
                <a:cubicBezTo>
                  <a:pt x="8062484" y="1496436"/>
                  <a:pt x="8077200" y="1470454"/>
                  <a:pt x="8093676" y="1445740"/>
                </a:cubicBezTo>
                <a:cubicBezTo>
                  <a:pt x="8101914" y="1433383"/>
                  <a:pt x="8107888" y="1419171"/>
                  <a:pt x="8118389" y="1408670"/>
                </a:cubicBezTo>
                <a:lnTo>
                  <a:pt x="8143103" y="1383957"/>
                </a:ln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70D2138-9A9E-0444-9FE9-418C9277E84D}"/>
              </a:ext>
            </a:extLst>
          </p:cNvPr>
          <p:cNvSpPr/>
          <p:nvPr/>
        </p:nvSpPr>
        <p:spPr>
          <a:xfrm>
            <a:off x="2113005" y="1853514"/>
            <a:ext cx="8452022" cy="3385751"/>
          </a:xfrm>
          <a:custGeom>
            <a:avLst/>
            <a:gdLst>
              <a:gd name="connsiteX0" fmla="*/ 0 w 8452022"/>
              <a:gd name="connsiteY0" fmla="*/ 0 h 3385751"/>
              <a:gd name="connsiteX1" fmla="*/ 86498 w 8452022"/>
              <a:gd name="connsiteY1" fmla="*/ 12356 h 3385751"/>
              <a:gd name="connsiteX2" fmla="*/ 135925 w 8452022"/>
              <a:gd name="connsiteY2" fmla="*/ 24713 h 3385751"/>
              <a:gd name="connsiteX3" fmla="*/ 197709 w 8452022"/>
              <a:gd name="connsiteY3" fmla="*/ 37070 h 3385751"/>
              <a:gd name="connsiteX4" fmla="*/ 284206 w 8452022"/>
              <a:gd name="connsiteY4" fmla="*/ 49427 h 3385751"/>
              <a:gd name="connsiteX5" fmla="*/ 333633 w 8452022"/>
              <a:gd name="connsiteY5" fmla="*/ 61783 h 3385751"/>
              <a:gd name="connsiteX6" fmla="*/ 444844 w 8452022"/>
              <a:gd name="connsiteY6" fmla="*/ 86497 h 3385751"/>
              <a:gd name="connsiteX7" fmla="*/ 481914 w 8452022"/>
              <a:gd name="connsiteY7" fmla="*/ 98854 h 3385751"/>
              <a:gd name="connsiteX8" fmla="*/ 543698 w 8452022"/>
              <a:gd name="connsiteY8" fmla="*/ 111210 h 3385751"/>
              <a:gd name="connsiteX9" fmla="*/ 617838 w 8452022"/>
              <a:gd name="connsiteY9" fmla="*/ 135924 h 3385751"/>
              <a:gd name="connsiteX10" fmla="*/ 667265 w 8452022"/>
              <a:gd name="connsiteY10" fmla="*/ 148281 h 3385751"/>
              <a:gd name="connsiteX11" fmla="*/ 741406 w 8452022"/>
              <a:gd name="connsiteY11" fmla="*/ 172994 h 3385751"/>
              <a:gd name="connsiteX12" fmla="*/ 778476 w 8452022"/>
              <a:gd name="connsiteY12" fmla="*/ 185351 h 3385751"/>
              <a:gd name="connsiteX13" fmla="*/ 852617 w 8452022"/>
              <a:gd name="connsiteY13" fmla="*/ 222421 h 3385751"/>
              <a:gd name="connsiteX14" fmla="*/ 926757 w 8452022"/>
              <a:gd name="connsiteY14" fmla="*/ 271848 h 3385751"/>
              <a:gd name="connsiteX15" fmla="*/ 963827 w 8452022"/>
              <a:gd name="connsiteY15" fmla="*/ 284205 h 3385751"/>
              <a:gd name="connsiteX16" fmla="*/ 1050325 w 8452022"/>
              <a:gd name="connsiteY16" fmla="*/ 345989 h 3385751"/>
              <a:gd name="connsiteX17" fmla="*/ 1223319 w 8452022"/>
              <a:gd name="connsiteY17" fmla="*/ 469556 h 3385751"/>
              <a:gd name="connsiteX18" fmla="*/ 1272746 w 8452022"/>
              <a:gd name="connsiteY18" fmla="*/ 506627 h 3385751"/>
              <a:gd name="connsiteX19" fmla="*/ 1322173 w 8452022"/>
              <a:gd name="connsiteY19" fmla="*/ 543697 h 3385751"/>
              <a:gd name="connsiteX20" fmla="*/ 1421027 w 8452022"/>
              <a:gd name="connsiteY20" fmla="*/ 630194 h 3385751"/>
              <a:gd name="connsiteX21" fmla="*/ 1495168 w 8452022"/>
              <a:gd name="connsiteY21" fmla="*/ 704335 h 3385751"/>
              <a:gd name="connsiteX22" fmla="*/ 1532238 w 8452022"/>
              <a:gd name="connsiteY22" fmla="*/ 741405 h 3385751"/>
              <a:gd name="connsiteX23" fmla="*/ 1606379 w 8452022"/>
              <a:gd name="connsiteY23" fmla="*/ 803189 h 3385751"/>
              <a:gd name="connsiteX24" fmla="*/ 1680519 w 8452022"/>
              <a:gd name="connsiteY24" fmla="*/ 852616 h 3385751"/>
              <a:gd name="connsiteX25" fmla="*/ 1717590 w 8452022"/>
              <a:gd name="connsiteY25" fmla="*/ 889686 h 3385751"/>
              <a:gd name="connsiteX26" fmla="*/ 1779373 w 8452022"/>
              <a:gd name="connsiteY26" fmla="*/ 963827 h 3385751"/>
              <a:gd name="connsiteX27" fmla="*/ 1816444 w 8452022"/>
              <a:gd name="connsiteY27" fmla="*/ 988540 h 3385751"/>
              <a:gd name="connsiteX28" fmla="*/ 1853514 w 8452022"/>
              <a:gd name="connsiteY28" fmla="*/ 1025610 h 3385751"/>
              <a:gd name="connsiteX29" fmla="*/ 1902941 w 8452022"/>
              <a:gd name="connsiteY29" fmla="*/ 1062681 h 3385751"/>
              <a:gd name="connsiteX30" fmla="*/ 1977081 w 8452022"/>
              <a:gd name="connsiteY30" fmla="*/ 1136821 h 3385751"/>
              <a:gd name="connsiteX31" fmla="*/ 2014152 w 8452022"/>
              <a:gd name="connsiteY31" fmla="*/ 1173891 h 3385751"/>
              <a:gd name="connsiteX32" fmla="*/ 2051222 w 8452022"/>
              <a:gd name="connsiteY32" fmla="*/ 1210962 h 3385751"/>
              <a:gd name="connsiteX33" fmla="*/ 2088292 w 8452022"/>
              <a:gd name="connsiteY33" fmla="*/ 1235675 h 3385751"/>
              <a:gd name="connsiteX34" fmla="*/ 2162433 w 8452022"/>
              <a:gd name="connsiteY34" fmla="*/ 1309816 h 3385751"/>
              <a:gd name="connsiteX35" fmla="*/ 2211860 w 8452022"/>
              <a:gd name="connsiteY35" fmla="*/ 1383956 h 3385751"/>
              <a:gd name="connsiteX36" fmla="*/ 2286000 w 8452022"/>
              <a:gd name="connsiteY36" fmla="*/ 1445740 h 3385751"/>
              <a:gd name="connsiteX37" fmla="*/ 2323071 w 8452022"/>
              <a:gd name="connsiteY37" fmla="*/ 1470454 h 3385751"/>
              <a:gd name="connsiteX38" fmla="*/ 2421925 w 8452022"/>
              <a:gd name="connsiteY38" fmla="*/ 1581664 h 3385751"/>
              <a:gd name="connsiteX39" fmla="*/ 2458995 w 8452022"/>
              <a:gd name="connsiteY39" fmla="*/ 1618735 h 3385751"/>
              <a:gd name="connsiteX40" fmla="*/ 2520779 w 8452022"/>
              <a:gd name="connsiteY40" fmla="*/ 1692875 h 3385751"/>
              <a:gd name="connsiteX41" fmla="*/ 2557849 w 8452022"/>
              <a:gd name="connsiteY41" fmla="*/ 1717589 h 3385751"/>
              <a:gd name="connsiteX42" fmla="*/ 2619633 w 8452022"/>
              <a:gd name="connsiteY42" fmla="*/ 1791729 h 3385751"/>
              <a:gd name="connsiteX43" fmla="*/ 2644346 w 8452022"/>
              <a:gd name="connsiteY43" fmla="*/ 1828800 h 3385751"/>
              <a:gd name="connsiteX44" fmla="*/ 2718487 w 8452022"/>
              <a:gd name="connsiteY44" fmla="*/ 1890583 h 3385751"/>
              <a:gd name="connsiteX45" fmla="*/ 2743200 w 8452022"/>
              <a:gd name="connsiteY45" fmla="*/ 1927654 h 3385751"/>
              <a:gd name="connsiteX46" fmla="*/ 2780271 w 8452022"/>
              <a:gd name="connsiteY46" fmla="*/ 1952367 h 3385751"/>
              <a:gd name="connsiteX47" fmla="*/ 2817341 w 8452022"/>
              <a:gd name="connsiteY47" fmla="*/ 1989437 h 3385751"/>
              <a:gd name="connsiteX48" fmla="*/ 2866768 w 8452022"/>
              <a:gd name="connsiteY48" fmla="*/ 2026508 h 3385751"/>
              <a:gd name="connsiteX49" fmla="*/ 2891481 w 8452022"/>
              <a:gd name="connsiteY49" fmla="*/ 2063578 h 3385751"/>
              <a:gd name="connsiteX50" fmla="*/ 2928552 w 8452022"/>
              <a:gd name="connsiteY50" fmla="*/ 2088291 h 3385751"/>
              <a:gd name="connsiteX51" fmla="*/ 3027406 w 8452022"/>
              <a:gd name="connsiteY51" fmla="*/ 2187145 h 3385751"/>
              <a:gd name="connsiteX52" fmla="*/ 3150973 w 8452022"/>
              <a:gd name="connsiteY52" fmla="*/ 2273643 h 3385751"/>
              <a:gd name="connsiteX53" fmla="*/ 3249827 w 8452022"/>
              <a:gd name="connsiteY53" fmla="*/ 2360140 h 3385751"/>
              <a:gd name="connsiteX54" fmla="*/ 3398109 w 8452022"/>
              <a:gd name="connsiteY54" fmla="*/ 2471351 h 3385751"/>
              <a:gd name="connsiteX55" fmla="*/ 3447536 w 8452022"/>
              <a:gd name="connsiteY55" fmla="*/ 2496064 h 3385751"/>
              <a:gd name="connsiteX56" fmla="*/ 3521676 w 8452022"/>
              <a:gd name="connsiteY56" fmla="*/ 2533135 h 3385751"/>
              <a:gd name="connsiteX57" fmla="*/ 3608173 w 8452022"/>
              <a:gd name="connsiteY57" fmla="*/ 2594918 h 3385751"/>
              <a:gd name="connsiteX58" fmla="*/ 3657600 w 8452022"/>
              <a:gd name="connsiteY58" fmla="*/ 2619632 h 3385751"/>
              <a:gd name="connsiteX59" fmla="*/ 3694671 w 8452022"/>
              <a:gd name="connsiteY59" fmla="*/ 2656702 h 3385751"/>
              <a:gd name="connsiteX60" fmla="*/ 3744098 w 8452022"/>
              <a:gd name="connsiteY60" fmla="*/ 2681416 h 3385751"/>
              <a:gd name="connsiteX61" fmla="*/ 3781168 w 8452022"/>
              <a:gd name="connsiteY61" fmla="*/ 2706129 h 3385751"/>
              <a:gd name="connsiteX62" fmla="*/ 3818238 w 8452022"/>
              <a:gd name="connsiteY62" fmla="*/ 2718486 h 3385751"/>
              <a:gd name="connsiteX63" fmla="*/ 3855309 w 8452022"/>
              <a:gd name="connsiteY63" fmla="*/ 2743200 h 3385751"/>
              <a:gd name="connsiteX64" fmla="*/ 3917092 w 8452022"/>
              <a:gd name="connsiteY64" fmla="*/ 2767913 h 3385751"/>
              <a:gd name="connsiteX65" fmla="*/ 3991233 w 8452022"/>
              <a:gd name="connsiteY65" fmla="*/ 2817340 h 3385751"/>
              <a:gd name="connsiteX66" fmla="*/ 4077730 w 8452022"/>
              <a:gd name="connsiteY66" fmla="*/ 2854410 h 3385751"/>
              <a:gd name="connsiteX67" fmla="*/ 4164227 w 8452022"/>
              <a:gd name="connsiteY67" fmla="*/ 2903837 h 3385751"/>
              <a:gd name="connsiteX68" fmla="*/ 4213654 w 8452022"/>
              <a:gd name="connsiteY68" fmla="*/ 2928551 h 3385751"/>
              <a:gd name="connsiteX69" fmla="*/ 4250725 w 8452022"/>
              <a:gd name="connsiteY69" fmla="*/ 2953264 h 3385751"/>
              <a:gd name="connsiteX70" fmla="*/ 4287795 w 8452022"/>
              <a:gd name="connsiteY70" fmla="*/ 2965621 h 3385751"/>
              <a:gd name="connsiteX71" fmla="*/ 4374292 w 8452022"/>
              <a:gd name="connsiteY71" fmla="*/ 3002691 h 3385751"/>
              <a:gd name="connsiteX72" fmla="*/ 4510217 w 8452022"/>
              <a:gd name="connsiteY72" fmla="*/ 3064475 h 3385751"/>
              <a:gd name="connsiteX73" fmla="*/ 4633784 w 8452022"/>
              <a:gd name="connsiteY73" fmla="*/ 3113902 h 3385751"/>
              <a:gd name="connsiteX74" fmla="*/ 4695568 w 8452022"/>
              <a:gd name="connsiteY74" fmla="*/ 3138616 h 3385751"/>
              <a:gd name="connsiteX75" fmla="*/ 4794422 w 8452022"/>
              <a:gd name="connsiteY75" fmla="*/ 3163329 h 3385751"/>
              <a:gd name="connsiteX76" fmla="*/ 4843849 w 8452022"/>
              <a:gd name="connsiteY76" fmla="*/ 3175686 h 3385751"/>
              <a:gd name="connsiteX77" fmla="*/ 4893276 w 8452022"/>
              <a:gd name="connsiteY77" fmla="*/ 3200400 h 3385751"/>
              <a:gd name="connsiteX78" fmla="*/ 4955060 w 8452022"/>
              <a:gd name="connsiteY78" fmla="*/ 3212756 h 3385751"/>
              <a:gd name="connsiteX79" fmla="*/ 4992130 w 8452022"/>
              <a:gd name="connsiteY79" fmla="*/ 3225113 h 3385751"/>
              <a:gd name="connsiteX80" fmla="*/ 5041557 w 8452022"/>
              <a:gd name="connsiteY80" fmla="*/ 3237470 h 3385751"/>
              <a:gd name="connsiteX81" fmla="*/ 5078627 w 8452022"/>
              <a:gd name="connsiteY81" fmla="*/ 3249827 h 3385751"/>
              <a:gd name="connsiteX82" fmla="*/ 5128054 w 8452022"/>
              <a:gd name="connsiteY82" fmla="*/ 3262183 h 3385751"/>
              <a:gd name="connsiteX83" fmla="*/ 5263979 w 8452022"/>
              <a:gd name="connsiteY83" fmla="*/ 3299254 h 3385751"/>
              <a:gd name="connsiteX84" fmla="*/ 5362833 w 8452022"/>
              <a:gd name="connsiteY84" fmla="*/ 3311610 h 3385751"/>
              <a:gd name="connsiteX85" fmla="*/ 5486400 w 8452022"/>
              <a:gd name="connsiteY85" fmla="*/ 3336324 h 3385751"/>
              <a:gd name="connsiteX86" fmla="*/ 5548184 w 8452022"/>
              <a:gd name="connsiteY86" fmla="*/ 3348681 h 3385751"/>
              <a:gd name="connsiteX87" fmla="*/ 5745892 w 8452022"/>
              <a:gd name="connsiteY87" fmla="*/ 3373394 h 3385751"/>
              <a:gd name="connsiteX88" fmla="*/ 6079525 w 8452022"/>
              <a:gd name="connsiteY88" fmla="*/ 3385751 h 3385751"/>
              <a:gd name="connsiteX89" fmla="*/ 7092779 w 8452022"/>
              <a:gd name="connsiteY89" fmla="*/ 3373394 h 3385751"/>
              <a:gd name="connsiteX90" fmla="*/ 7352271 w 8452022"/>
              <a:gd name="connsiteY90" fmla="*/ 3348681 h 3385751"/>
              <a:gd name="connsiteX91" fmla="*/ 7401698 w 8452022"/>
              <a:gd name="connsiteY91" fmla="*/ 3336324 h 3385751"/>
              <a:gd name="connsiteX92" fmla="*/ 7525265 w 8452022"/>
              <a:gd name="connsiteY92" fmla="*/ 3311610 h 3385751"/>
              <a:gd name="connsiteX93" fmla="*/ 7636476 w 8452022"/>
              <a:gd name="connsiteY93" fmla="*/ 3274540 h 3385751"/>
              <a:gd name="connsiteX94" fmla="*/ 7673546 w 8452022"/>
              <a:gd name="connsiteY94" fmla="*/ 3262183 h 3385751"/>
              <a:gd name="connsiteX95" fmla="*/ 7710617 w 8452022"/>
              <a:gd name="connsiteY95" fmla="*/ 3237470 h 3385751"/>
              <a:gd name="connsiteX96" fmla="*/ 7784757 w 8452022"/>
              <a:gd name="connsiteY96" fmla="*/ 3212756 h 3385751"/>
              <a:gd name="connsiteX97" fmla="*/ 7834184 w 8452022"/>
              <a:gd name="connsiteY97" fmla="*/ 3188043 h 3385751"/>
              <a:gd name="connsiteX98" fmla="*/ 7908325 w 8452022"/>
              <a:gd name="connsiteY98" fmla="*/ 3163329 h 3385751"/>
              <a:gd name="connsiteX99" fmla="*/ 7982465 w 8452022"/>
              <a:gd name="connsiteY99" fmla="*/ 3126259 h 3385751"/>
              <a:gd name="connsiteX100" fmla="*/ 8056606 w 8452022"/>
              <a:gd name="connsiteY100" fmla="*/ 3076832 h 3385751"/>
              <a:gd name="connsiteX101" fmla="*/ 8093676 w 8452022"/>
              <a:gd name="connsiteY101" fmla="*/ 3064475 h 3385751"/>
              <a:gd name="connsiteX102" fmla="*/ 8167817 w 8452022"/>
              <a:gd name="connsiteY102" fmla="*/ 3015048 h 3385751"/>
              <a:gd name="connsiteX103" fmla="*/ 8204887 w 8452022"/>
              <a:gd name="connsiteY103" fmla="*/ 2990335 h 3385751"/>
              <a:gd name="connsiteX104" fmla="*/ 8241957 w 8452022"/>
              <a:gd name="connsiteY104" fmla="*/ 2977978 h 3385751"/>
              <a:gd name="connsiteX105" fmla="*/ 8316098 w 8452022"/>
              <a:gd name="connsiteY105" fmla="*/ 2928551 h 3385751"/>
              <a:gd name="connsiteX106" fmla="*/ 8390238 w 8452022"/>
              <a:gd name="connsiteY106" fmla="*/ 2879124 h 3385751"/>
              <a:gd name="connsiteX107" fmla="*/ 8427309 w 8452022"/>
              <a:gd name="connsiteY107" fmla="*/ 2854410 h 3385751"/>
              <a:gd name="connsiteX108" fmla="*/ 8452022 w 8452022"/>
              <a:gd name="connsiteY108" fmla="*/ 2842054 h 33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8452022" h="3385751">
                <a:moveTo>
                  <a:pt x="0" y="0"/>
                </a:moveTo>
                <a:cubicBezTo>
                  <a:pt x="28833" y="4119"/>
                  <a:pt x="57842" y="7146"/>
                  <a:pt x="86498" y="12356"/>
                </a:cubicBezTo>
                <a:cubicBezTo>
                  <a:pt x="103207" y="15394"/>
                  <a:pt x="119347" y="21029"/>
                  <a:pt x="135925" y="24713"/>
                </a:cubicBezTo>
                <a:cubicBezTo>
                  <a:pt x="156427" y="29269"/>
                  <a:pt x="176992" y="33617"/>
                  <a:pt x="197709" y="37070"/>
                </a:cubicBezTo>
                <a:cubicBezTo>
                  <a:pt x="226438" y="41858"/>
                  <a:pt x="255551" y="44217"/>
                  <a:pt x="284206" y="49427"/>
                </a:cubicBezTo>
                <a:cubicBezTo>
                  <a:pt x="300915" y="52465"/>
                  <a:pt x="317055" y="58099"/>
                  <a:pt x="333633" y="61783"/>
                </a:cubicBezTo>
                <a:cubicBezTo>
                  <a:pt x="390957" y="74521"/>
                  <a:pt x="392114" y="71431"/>
                  <a:pt x="444844" y="86497"/>
                </a:cubicBezTo>
                <a:cubicBezTo>
                  <a:pt x="457368" y="90075"/>
                  <a:pt x="469278" y="95695"/>
                  <a:pt x="481914" y="98854"/>
                </a:cubicBezTo>
                <a:cubicBezTo>
                  <a:pt x="502289" y="103948"/>
                  <a:pt x="523436" y="105684"/>
                  <a:pt x="543698" y="111210"/>
                </a:cubicBezTo>
                <a:cubicBezTo>
                  <a:pt x="568830" y="118064"/>
                  <a:pt x="592566" y="129606"/>
                  <a:pt x="617838" y="135924"/>
                </a:cubicBezTo>
                <a:cubicBezTo>
                  <a:pt x="634314" y="140043"/>
                  <a:pt x="650998" y="143401"/>
                  <a:pt x="667265" y="148281"/>
                </a:cubicBezTo>
                <a:cubicBezTo>
                  <a:pt x="692217" y="155766"/>
                  <a:pt x="716692" y="164756"/>
                  <a:pt x="741406" y="172994"/>
                </a:cubicBezTo>
                <a:cubicBezTo>
                  <a:pt x="753763" y="177113"/>
                  <a:pt x="767638" y="178126"/>
                  <a:pt x="778476" y="185351"/>
                </a:cubicBezTo>
                <a:cubicBezTo>
                  <a:pt x="826384" y="217289"/>
                  <a:pt x="801457" y="205368"/>
                  <a:pt x="852617" y="222421"/>
                </a:cubicBezTo>
                <a:cubicBezTo>
                  <a:pt x="877330" y="238897"/>
                  <a:pt x="898579" y="262455"/>
                  <a:pt x="926757" y="271848"/>
                </a:cubicBezTo>
                <a:cubicBezTo>
                  <a:pt x="939114" y="275967"/>
                  <a:pt x="952177" y="278380"/>
                  <a:pt x="963827" y="284205"/>
                </a:cubicBezTo>
                <a:cubicBezTo>
                  <a:pt x="983923" y="294253"/>
                  <a:pt x="1036320" y="336185"/>
                  <a:pt x="1050325" y="345989"/>
                </a:cubicBezTo>
                <a:cubicBezTo>
                  <a:pt x="1231019" y="472476"/>
                  <a:pt x="1000466" y="302416"/>
                  <a:pt x="1223319" y="469556"/>
                </a:cubicBezTo>
                <a:lnTo>
                  <a:pt x="1272746" y="506627"/>
                </a:lnTo>
                <a:cubicBezTo>
                  <a:pt x="1289222" y="518984"/>
                  <a:pt x="1310749" y="526561"/>
                  <a:pt x="1322173" y="543697"/>
                </a:cubicBezTo>
                <a:cubicBezTo>
                  <a:pt x="1392197" y="648731"/>
                  <a:pt x="1276862" y="486029"/>
                  <a:pt x="1421027" y="630194"/>
                </a:cubicBezTo>
                <a:lnTo>
                  <a:pt x="1495168" y="704335"/>
                </a:lnTo>
                <a:cubicBezTo>
                  <a:pt x="1507525" y="716692"/>
                  <a:pt x="1517698" y="731712"/>
                  <a:pt x="1532238" y="741405"/>
                </a:cubicBezTo>
                <a:cubicBezTo>
                  <a:pt x="1664682" y="829697"/>
                  <a:pt x="1463692" y="692209"/>
                  <a:pt x="1606379" y="803189"/>
                </a:cubicBezTo>
                <a:cubicBezTo>
                  <a:pt x="1629824" y="821424"/>
                  <a:pt x="1659516" y="831614"/>
                  <a:pt x="1680519" y="852616"/>
                </a:cubicBezTo>
                <a:cubicBezTo>
                  <a:pt x="1692876" y="864973"/>
                  <a:pt x="1706403" y="876261"/>
                  <a:pt x="1717590" y="889686"/>
                </a:cubicBezTo>
                <a:cubicBezTo>
                  <a:pt x="1761771" y="942703"/>
                  <a:pt x="1720300" y="914599"/>
                  <a:pt x="1779373" y="963827"/>
                </a:cubicBezTo>
                <a:cubicBezTo>
                  <a:pt x="1790782" y="973334"/>
                  <a:pt x="1805035" y="979033"/>
                  <a:pt x="1816444" y="988540"/>
                </a:cubicBezTo>
                <a:cubicBezTo>
                  <a:pt x="1829869" y="999727"/>
                  <a:pt x="1840246" y="1014237"/>
                  <a:pt x="1853514" y="1025610"/>
                </a:cubicBezTo>
                <a:cubicBezTo>
                  <a:pt x="1869151" y="1039013"/>
                  <a:pt x="1887633" y="1048904"/>
                  <a:pt x="1902941" y="1062681"/>
                </a:cubicBezTo>
                <a:cubicBezTo>
                  <a:pt x="1928919" y="1086061"/>
                  <a:pt x="1952368" y="1112108"/>
                  <a:pt x="1977081" y="1136821"/>
                </a:cubicBezTo>
                <a:lnTo>
                  <a:pt x="2014152" y="1173891"/>
                </a:lnTo>
                <a:cubicBezTo>
                  <a:pt x="2026509" y="1186248"/>
                  <a:pt x="2036682" y="1201269"/>
                  <a:pt x="2051222" y="1210962"/>
                </a:cubicBezTo>
                <a:cubicBezTo>
                  <a:pt x="2063579" y="1219200"/>
                  <a:pt x="2077192" y="1225809"/>
                  <a:pt x="2088292" y="1235675"/>
                </a:cubicBezTo>
                <a:cubicBezTo>
                  <a:pt x="2114414" y="1258895"/>
                  <a:pt x="2143046" y="1280736"/>
                  <a:pt x="2162433" y="1309816"/>
                </a:cubicBezTo>
                <a:cubicBezTo>
                  <a:pt x="2178909" y="1334529"/>
                  <a:pt x="2187147" y="1367480"/>
                  <a:pt x="2211860" y="1383956"/>
                </a:cubicBezTo>
                <a:cubicBezTo>
                  <a:pt x="2303903" y="1445320"/>
                  <a:pt x="2190851" y="1366449"/>
                  <a:pt x="2286000" y="1445740"/>
                </a:cubicBezTo>
                <a:cubicBezTo>
                  <a:pt x="2297409" y="1455248"/>
                  <a:pt x="2310714" y="1462216"/>
                  <a:pt x="2323071" y="1470454"/>
                </a:cubicBezTo>
                <a:cubicBezTo>
                  <a:pt x="2367172" y="1536606"/>
                  <a:pt x="2337281" y="1497020"/>
                  <a:pt x="2421925" y="1581664"/>
                </a:cubicBezTo>
                <a:cubicBezTo>
                  <a:pt x="2434282" y="1594021"/>
                  <a:pt x="2449301" y="1604195"/>
                  <a:pt x="2458995" y="1618735"/>
                </a:cubicBezTo>
                <a:cubicBezTo>
                  <a:pt x="2483295" y="1655184"/>
                  <a:pt x="2485101" y="1663143"/>
                  <a:pt x="2520779" y="1692875"/>
                </a:cubicBezTo>
                <a:cubicBezTo>
                  <a:pt x="2532188" y="1702382"/>
                  <a:pt x="2545492" y="1709351"/>
                  <a:pt x="2557849" y="1717589"/>
                </a:cubicBezTo>
                <a:cubicBezTo>
                  <a:pt x="2619217" y="1809639"/>
                  <a:pt x="2540337" y="1696572"/>
                  <a:pt x="2619633" y="1791729"/>
                </a:cubicBezTo>
                <a:cubicBezTo>
                  <a:pt x="2629140" y="1803138"/>
                  <a:pt x="2633845" y="1818299"/>
                  <a:pt x="2644346" y="1828800"/>
                </a:cubicBezTo>
                <a:cubicBezTo>
                  <a:pt x="2741545" y="1925999"/>
                  <a:pt x="2617274" y="1769125"/>
                  <a:pt x="2718487" y="1890583"/>
                </a:cubicBezTo>
                <a:cubicBezTo>
                  <a:pt x="2727994" y="1901992"/>
                  <a:pt x="2732699" y="1917153"/>
                  <a:pt x="2743200" y="1927654"/>
                </a:cubicBezTo>
                <a:cubicBezTo>
                  <a:pt x="2753701" y="1938155"/>
                  <a:pt x="2768862" y="1942860"/>
                  <a:pt x="2780271" y="1952367"/>
                </a:cubicBezTo>
                <a:cubicBezTo>
                  <a:pt x="2793696" y="1963554"/>
                  <a:pt x="2804073" y="1978064"/>
                  <a:pt x="2817341" y="1989437"/>
                </a:cubicBezTo>
                <a:cubicBezTo>
                  <a:pt x="2832978" y="2002840"/>
                  <a:pt x="2852205" y="2011945"/>
                  <a:pt x="2866768" y="2026508"/>
                </a:cubicBezTo>
                <a:cubicBezTo>
                  <a:pt x="2877269" y="2037009"/>
                  <a:pt x="2880980" y="2053077"/>
                  <a:pt x="2891481" y="2063578"/>
                </a:cubicBezTo>
                <a:cubicBezTo>
                  <a:pt x="2901982" y="2074079"/>
                  <a:pt x="2917563" y="2078301"/>
                  <a:pt x="2928552" y="2088291"/>
                </a:cubicBezTo>
                <a:cubicBezTo>
                  <a:pt x="2963034" y="2119638"/>
                  <a:pt x="2991017" y="2158034"/>
                  <a:pt x="3027406" y="2187145"/>
                </a:cubicBezTo>
                <a:cubicBezTo>
                  <a:pt x="3200626" y="2325721"/>
                  <a:pt x="2982175" y="2155483"/>
                  <a:pt x="3150973" y="2273643"/>
                </a:cubicBezTo>
                <a:cubicBezTo>
                  <a:pt x="3274961" y="2360436"/>
                  <a:pt x="3161934" y="2286896"/>
                  <a:pt x="3249827" y="2360140"/>
                </a:cubicBezTo>
                <a:cubicBezTo>
                  <a:pt x="3259119" y="2367884"/>
                  <a:pt x="3357900" y="2448375"/>
                  <a:pt x="3398109" y="2471351"/>
                </a:cubicBezTo>
                <a:cubicBezTo>
                  <a:pt x="3414102" y="2480490"/>
                  <a:pt x="3431543" y="2486925"/>
                  <a:pt x="3447536" y="2496064"/>
                </a:cubicBezTo>
                <a:cubicBezTo>
                  <a:pt x="3514610" y="2534392"/>
                  <a:pt x="3453707" y="2510478"/>
                  <a:pt x="3521676" y="2533135"/>
                </a:cubicBezTo>
                <a:cubicBezTo>
                  <a:pt x="3542896" y="2549050"/>
                  <a:pt x="3582875" y="2580462"/>
                  <a:pt x="3608173" y="2594918"/>
                </a:cubicBezTo>
                <a:cubicBezTo>
                  <a:pt x="3624166" y="2604057"/>
                  <a:pt x="3642611" y="2608925"/>
                  <a:pt x="3657600" y="2619632"/>
                </a:cubicBezTo>
                <a:cubicBezTo>
                  <a:pt x="3671820" y="2629789"/>
                  <a:pt x="3680451" y="2646545"/>
                  <a:pt x="3694671" y="2656702"/>
                </a:cubicBezTo>
                <a:cubicBezTo>
                  <a:pt x="3709660" y="2667409"/>
                  <a:pt x="3728105" y="2672277"/>
                  <a:pt x="3744098" y="2681416"/>
                </a:cubicBezTo>
                <a:cubicBezTo>
                  <a:pt x="3756992" y="2688784"/>
                  <a:pt x="3767885" y="2699488"/>
                  <a:pt x="3781168" y="2706129"/>
                </a:cubicBezTo>
                <a:cubicBezTo>
                  <a:pt x="3792818" y="2711954"/>
                  <a:pt x="3806588" y="2712661"/>
                  <a:pt x="3818238" y="2718486"/>
                </a:cubicBezTo>
                <a:cubicBezTo>
                  <a:pt x="3831521" y="2725128"/>
                  <a:pt x="3842026" y="2736558"/>
                  <a:pt x="3855309" y="2743200"/>
                </a:cubicBezTo>
                <a:cubicBezTo>
                  <a:pt x="3875148" y="2753120"/>
                  <a:pt x="3897620" y="2757292"/>
                  <a:pt x="3917092" y="2767913"/>
                </a:cubicBezTo>
                <a:cubicBezTo>
                  <a:pt x="3943167" y="2782136"/>
                  <a:pt x="3964667" y="2804057"/>
                  <a:pt x="3991233" y="2817340"/>
                </a:cubicBezTo>
                <a:cubicBezTo>
                  <a:pt x="4155164" y="2899307"/>
                  <a:pt x="3950457" y="2799865"/>
                  <a:pt x="4077730" y="2854410"/>
                </a:cubicBezTo>
                <a:cubicBezTo>
                  <a:pt x="4152402" y="2886412"/>
                  <a:pt x="4102186" y="2868385"/>
                  <a:pt x="4164227" y="2903837"/>
                </a:cubicBezTo>
                <a:cubicBezTo>
                  <a:pt x="4180220" y="2912976"/>
                  <a:pt x="4197661" y="2919412"/>
                  <a:pt x="4213654" y="2928551"/>
                </a:cubicBezTo>
                <a:cubicBezTo>
                  <a:pt x="4226548" y="2935919"/>
                  <a:pt x="4237442" y="2946622"/>
                  <a:pt x="4250725" y="2953264"/>
                </a:cubicBezTo>
                <a:cubicBezTo>
                  <a:pt x="4262375" y="2959089"/>
                  <a:pt x="4276145" y="2959796"/>
                  <a:pt x="4287795" y="2965621"/>
                </a:cubicBezTo>
                <a:cubicBezTo>
                  <a:pt x="4373126" y="3008288"/>
                  <a:pt x="4271428" y="2976977"/>
                  <a:pt x="4374292" y="3002691"/>
                </a:cubicBezTo>
                <a:cubicBezTo>
                  <a:pt x="4488205" y="3071040"/>
                  <a:pt x="4380979" y="3012779"/>
                  <a:pt x="4510217" y="3064475"/>
                </a:cubicBezTo>
                <a:lnTo>
                  <a:pt x="4633784" y="3113902"/>
                </a:lnTo>
                <a:cubicBezTo>
                  <a:pt x="4654379" y="3122140"/>
                  <a:pt x="4674049" y="3133236"/>
                  <a:pt x="4695568" y="3138616"/>
                </a:cubicBezTo>
                <a:lnTo>
                  <a:pt x="4794422" y="3163329"/>
                </a:lnTo>
                <a:cubicBezTo>
                  <a:pt x="4810898" y="3167448"/>
                  <a:pt x="4828659" y="3168091"/>
                  <a:pt x="4843849" y="3175686"/>
                </a:cubicBezTo>
                <a:cubicBezTo>
                  <a:pt x="4860325" y="3183924"/>
                  <a:pt x="4875801" y="3194575"/>
                  <a:pt x="4893276" y="3200400"/>
                </a:cubicBezTo>
                <a:cubicBezTo>
                  <a:pt x="4913201" y="3207042"/>
                  <a:pt x="4934685" y="3207662"/>
                  <a:pt x="4955060" y="3212756"/>
                </a:cubicBezTo>
                <a:cubicBezTo>
                  <a:pt x="4967696" y="3215915"/>
                  <a:pt x="4979606" y="3221535"/>
                  <a:pt x="4992130" y="3225113"/>
                </a:cubicBezTo>
                <a:cubicBezTo>
                  <a:pt x="5008459" y="3229779"/>
                  <a:pt x="5025228" y="3232804"/>
                  <a:pt x="5041557" y="3237470"/>
                </a:cubicBezTo>
                <a:cubicBezTo>
                  <a:pt x="5054081" y="3241048"/>
                  <a:pt x="5066103" y="3246249"/>
                  <a:pt x="5078627" y="3249827"/>
                </a:cubicBezTo>
                <a:cubicBezTo>
                  <a:pt x="5094956" y="3254492"/>
                  <a:pt x="5111725" y="3257518"/>
                  <a:pt x="5128054" y="3262183"/>
                </a:cubicBezTo>
                <a:cubicBezTo>
                  <a:pt x="5184625" y="3278346"/>
                  <a:pt x="5185665" y="3289465"/>
                  <a:pt x="5263979" y="3299254"/>
                </a:cubicBezTo>
                <a:lnTo>
                  <a:pt x="5362833" y="3311610"/>
                </a:lnTo>
                <a:cubicBezTo>
                  <a:pt x="5450257" y="3333466"/>
                  <a:pt x="5375311" y="3316126"/>
                  <a:pt x="5486400" y="3336324"/>
                </a:cubicBezTo>
                <a:cubicBezTo>
                  <a:pt x="5507064" y="3340081"/>
                  <a:pt x="5527467" y="3345228"/>
                  <a:pt x="5548184" y="3348681"/>
                </a:cubicBezTo>
                <a:cubicBezTo>
                  <a:pt x="5590426" y="3355721"/>
                  <a:pt x="5709695" y="3371383"/>
                  <a:pt x="5745892" y="3373394"/>
                </a:cubicBezTo>
                <a:cubicBezTo>
                  <a:pt x="5857008" y="3379567"/>
                  <a:pt x="5968314" y="3381632"/>
                  <a:pt x="6079525" y="3385751"/>
                </a:cubicBezTo>
                <a:lnTo>
                  <a:pt x="7092779" y="3373394"/>
                </a:lnTo>
                <a:cubicBezTo>
                  <a:pt x="7162264" y="3371946"/>
                  <a:pt x="7275326" y="3362671"/>
                  <a:pt x="7352271" y="3348681"/>
                </a:cubicBezTo>
                <a:cubicBezTo>
                  <a:pt x="7368980" y="3345643"/>
                  <a:pt x="7385092" y="3339882"/>
                  <a:pt x="7401698" y="3336324"/>
                </a:cubicBezTo>
                <a:cubicBezTo>
                  <a:pt x="7442770" y="3327523"/>
                  <a:pt x="7485416" y="3324893"/>
                  <a:pt x="7525265" y="3311610"/>
                </a:cubicBezTo>
                <a:lnTo>
                  <a:pt x="7636476" y="3274540"/>
                </a:lnTo>
                <a:cubicBezTo>
                  <a:pt x="7648833" y="3270421"/>
                  <a:pt x="7662708" y="3269408"/>
                  <a:pt x="7673546" y="3262183"/>
                </a:cubicBezTo>
                <a:cubicBezTo>
                  <a:pt x="7685903" y="3253945"/>
                  <a:pt x="7697046" y="3243502"/>
                  <a:pt x="7710617" y="3237470"/>
                </a:cubicBezTo>
                <a:cubicBezTo>
                  <a:pt x="7734422" y="3226890"/>
                  <a:pt x="7761457" y="3224406"/>
                  <a:pt x="7784757" y="3212756"/>
                </a:cubicBezTo>
                <a:cubicBezTo>
                  <a:pt x="7801233" y="3204518"/>
                  <a:pt x="7817081" y="3194884"/>
                  <a:pt x="7834184" y="3188043"/>
                </a:cubicBezTo>
                <a:cubicBezTo>
                  <a:pt x="7858371" y="3178368"/>
                  <a:pt x="7886650" y="3177779"/>
                  <a:pt x="7908325" y="3163329"/>
                </a:cubicBezTo>
                <a:cubicBezTo>
                  <a:pt x="8072898" y="3053615"/>
                  <a:pt x="7828983" y="3211527"/>
                  <a:pt x="7982465" y="3126259"/>
                </a:cubicBezTo>
                <a:cubicBezTo>
                  <a:pt x="8008429" y="3111834"/>
                  <a:pt x="8028428" y="3086225"/>
                  <a:pt x="8056606" y="3076832"/>
                </a:cubicBezTo>
                <a:cubicBezTo>
                  <a:pt x="8068963" y="3072713"/>
                  <a:pt x="8082290" y="3070801"/>
                  <a:pt x="8093676" y="3064475"/>
                </a:cubicBezTo>
                <a:cubicBezTo>
                  <a:pt x="8119640" y="3050050"/>
                  <a:pt x="8143103" y="3031524"/>
                  <a:pt x="8167817" y="3015048"/>
                </a:cubicBezTo>
                <a:cubicBezTo>
                  <a:pt x="8180174" y="3006810"/>
                  <a:pt x="8190798" y="2995031"/>
                  <a:pt x="8204887" y="2990335"/>
                </a:cubicBezTo>
                <a:lnTo>
                  <a:pt x="8241957" y="2977978"/>
                </a:lnTo>
                <a:cubicBezTo>
                  <a:pt x="8324226" y="2895709"/>
                  <a:pt x="8235624" y="2973259"/>
                  <a:pt x="8316098" y="2928551"/>
                </a:cubicBezTo>
                <a:cubicBezTo>
                  <a:pt x="8342062" y="2914127"/>
                  <a:pt x="8365525" y="2895600"/>
                  <a:pt x="8390238" y="2879124"/>
                </a:cubicBezTo>
                <a:cubicBezTo>
                  <a:pt x="8402595" y="2870886"/>
                  <a:pt x="8414026" y="2861051"/>
                  <a:pt x="8427309" y="2854410"/>
                </a:cubicBezTo>
                <a:lnTo>
                  <a:pt x="8452022" y="2842054"/>
                </a:ln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95E13C-A44B-6F40-A18B-F91DD6240219}"/>
              </a:ext>
            </a:extLst>
          </p:cNvPr>
          <p:cNvSpPr/>
          <p:nvPr/>
        </p:nvSpPr>
        <p:spPr>
          <a:xfrm>
            <a:off x="1927654" y="1853514"/>
            <a:ext cx="8476735" cy="2051221"/>
          </a:xfrm>
          <a:custGeom>
            <a:avLst/>
            <a:gdLst>
              <a:gd name="connsiteX0" fmla="*/ 0 w 8476735"/>
              <a:gd name="connsiteY0" fmla="*/ 185351 h 2051221"/>
              <a:gd name="connsiteX1" fmla="*/ 185351 w 8476735"/>
              <a:gd name="connsiteY1" fmla="*/ 160637 h 2051221"/>
              <a:gd name="connsiteX2" fmla="*/ 284205 w 8476735"/>
              <a:gd name="connsiteY2" fmla="*/ 135924 h 2051221"/>
              <a:gd name="connsiteX3" fmla="*/ 358346 w 8476735"/>
              <a:gd name="connsiteY3" fmla="*/ 111210 h 2051221"/>
              <a:gd name="connsiteX4" fmla="*/ 420130 w 8476735"/>
              <a:gd name="connsiteY4" fmla="*/ 98854 h 2051221"/>
              <a:gd name="connsiteX5" fmla="*/ 506627 w 8476735"/>
              <a:gd name="connsiteY5" fmla="*/ 74140 h 2051221"/>
              <a:gd name="connsiteX6" fmla="*/ 580768 w 8476735"/>
              <a:gd name="connsiteY6" fmla="*/ 61783 h 2051221"/>
              <a:gd name="connsiteX7" fmla="*/ 617838 w 8476735"/>
              <a:gd name="connsiteY7" fmla="*/ 49427 h 2051221"/>
              <a:gd name="connsiteX8" fmla="*/ 766119 w 8476735"/>
              <a:gd name="connsiteY8" fmla="*/ 24713 h 2051221"/>
              <a:gd name="connsiteX9" fmla="*/ 1000897 w 8476735"/>
              <a:gd name="connsiteY9" fmla="*/ 0 h 2051221"/>
              <a:gd name="connsiteX10" fmla="*/ 1729946 w 8476735"/>
              <a:gd name="connsiteY10" fmla="*/ 12356 h 2051221"/>
              <a:gd name="connsiteX11" fmla="*/ 1816443 w 8476735"/>
              <a:gd name="connsiteY11" fmla="*/ 37070 h 2051221"/>
              <a:gd name="connsiteX12" fmla="*/ 1915297 w 8476735"/>
              <a:gd name="connsiteY12" fmla="*/ 61783 h 2051221"/>
              <a:gd name="connsiteX13" fmla="*/ 1964724 w 8476735"/>
              <a:gd name="connsiteY13" fmla="*/ 74140 h 2051221"/>
              <a:gd name="connsiteX14" fmla="*/ 2038865 w 8476735"/>
              <a:gd name="connsiteY14" fmla="*/ 98854 h 2051221"/>
              <a:gd name="connsiteX15" fmla="*/ 2075935 w 8476735"/>
              <a:gd name="connsiteY15" fmla="*/ 111210 h 2051221"/>
              <a:gd name="connsiteX16" fmla="*/ 2187146 w 8476735"/>
              <a:gd name="connsiteY16" fmla="*/ 160637 h 2051221"/>
              <a:gd name="connsiteX17" fmla="*/ 2224216 w 8476735"/>
              <a:gd name="connsiteY17" fmla="*/ 172994 h 2051221"/>
              <a:gd name="connsiteX18" fmla="*/ 2298357 w 8476735"/>
              <a:gd name="connsiteY18" fmla="*/ 210064 h 2051221"/>
              <a:gd name="connsiteX19" fmla="*/ 2372497 w 8476735"/>
              <a:gd name="connsiteY19" fmla="*/ 247135 h 2051221"/>
              <a:gd name="connsiteX20" fmla="*/ 2421924 w 8476735"/>
              <a:gd name="connsiteY20" fmla="*/ 271848 h 2051221"/>
              <a:gd name="connsiteX21" fmla="*/ 2458995 w 8476735"/>
              <a:gd name="connsiteY21" fmla="*/ 284205 h 2051221"/>
              <a:gd name="connsiteX22" fmla="*/ 2533135 w 8476735"/>
              <a:gd name="connsiteY22" fmla="*/ 333632 h 2051221"/>
              <a:gd name="connsiteX23" fmla="*/ 2681416 w 8476735"/>
              <a:gd name="connsiteY23" fmla="*/ 407772 h 2051221"/>
              <a:gd name="connsiteX24" fmla="*/ 2730843 w 8476735"/>
              <a:gd name="connsiteY24" fmla="*/ 432486 h 2051221"/>
              <a:gd name="connsiteX25" fmla="*/ 2817341 w 8476735"/>
              <a:gd name="connsiteY25" fmla="*/ 481913 h 2051221"/>
              <a:gd name="connsiteX26" fmla="*/ 2891481 w 8476735"/>
              <a:gd name="connsiteY26" fmla="*/ 531340 h 2051221"/>
              <a:gd name="connsiteX27" fmla="*/ 2928551 w 8476735"/>
              <a:gd name="connsiteY27" fmla="*/ 543697 h 2051221"/>
              <a:gd name="connsiteX28" fmla="*/ 3002692 w 8476735"/>
              <a:gd name="connsiteY28" fmla="*/ 593124 h 2051221"/>
              <a:gd name="connsiteX29" fmla="*/ 3052119 w 8476735"/>
              <a:gd name="connsiteY29" fmla="*/ 617837 h 2051221"/>
              <a:gd name="connsiteX30" fmla="*/ 3089189 w 8476735"/>
              <a:gd name="connsiteY30" fmla="*/ 642551 h 2051221"/>
              <a:gd name="connsiteX31" fmla="*/ 3126260 w 8476735"/>
              <a:gd name="connsiteY31" fmla="*/ 654908 h 2051221"/>
              <a:gd name="connsiteX32" fmla="*/ 3237470 w 8476735"/>
              <a:gd name="connsiteY32" fmla="*/ 716691 h 2051221"/>
              <a:gd name="connsiteX33" fmla="*/ 3348681 w 8476735"/>
              <a:gd name="connsiteY33" fmla="*/ 778475 h 2051221"/>
              <a:gd name="connsiteX34" fmla="*/ 3484605 w 8476735"/>
              <a:gd name="connsiteY34" fmla="*/ 840259 h 2051221"/>
              <a:gd name="connsiteX35" fmla="*/ 3534032 w 8476735"/>
              <a:gd name="connsiteY35" fmla="*/ 877329 h 2051221"/>
              <a:gd name="connsiteX36" fmla="*/ 3608173 w 8476735"/>
              <a:gd name="connsiteY36" fmla="*/ 902043 h 2051221"/>
              <a:gd name="connsiteX37" fmla="*/ 3707027 w 8476735"/>
              <a:gd name="connsiteY37" fmla="*/ 951470 h 2051221"/>
              <a:gd name="connsiteX38" fmla="*/ 3805881 w 8476735"/>
              <a:gd name="connsiteY38" fmla="*/ 1013254 h 2051221"/>
              <a:gd name="connsiteX39" fmla="*/ 3867665 w 8476735"/>
              <a:gd name="connsiteY39" fmla="*/ 1050324 h 2051221"/>
              <a:gd name="connsiteX40" fmla="*/ 3904735 w 8476735"/>
              <a:gd name="connsiteY40" fmla="*/ 1075037 h 2051221"/>
              <a:gd name="connsiteX41" fmla="*/ 3941805 w 8476735"/>
              <a:gd name="connsiteY41" fmla="*/ 1087394 h 2051221"/>
              <a:gd name="connsiteX42" fmla="*/ 4053016 w 8476735"/>
              <a:gd name="connsiteY42" fmla="*/ 1149178 h 2051221"/>
              <a:gd name="connsiteX43" fmla="*/ 4127157 w 8476735"/>
              <a:gd name="connsiteY43" fmla="*/ 1198605 h 2051221"/>
              <a:gd name="connsiteX44" fmla="*/ 4176584 w 8476735"/>
              <a:gd name="connsiteY44" fmla="*/ 1235675 h 2051221"/>
              <a:gd name="connsiteX45" fmla="*/ 4250724 w 8476735"/>
              <a:gd name="connsiteY45" fmla="*/ 1285102 h 2051221"/>
              <a:gd name="connsiteX46" fmla="*/ 4361935 w 8476735"/>
              <a:gd name="connsiteY46" fmla="*/ 1359243 h 2051221"/>
              <a:gd name="connsiteX47" fmla="*/ 4411362 w 8476735"/>
              <a:gd name="connsiteY47" fmla="*/ 1396313 h 2051221"/>
              <a:gd name="connsiteX48" fmla="*/ 4460789 w 8476735"/>
              <a:gd name="connsiteY48" fmla="*/ 1421027 h 2051221"/>
              <a:gd name="connsiteX49" fmla="*/ 4510216 w 8476735"/>
              <a:gd name="connsiteY49" fmla="*/ 1458097 h 2051221"/>
              <a:gd name="connsiteX50" fmla="*/ 4572000 w 8476735"/>
              <a:gd name="connsiteY50" fmla="*/ 1495167 h 2051221"/>
              <a:gd name="connsiteX51" fmla="*/ 4621427 w 8476735"/>
              <a:gd name="connsiteY51" fmla="*/ 1532237 h 2051221"/>
              <a:gd name="connsiteX52" fmla="*/ 4670854 w 8476735"/>
              <a:gd name="connsiteY52" fmla="*/ 1556951 h 2051221"/>
              <a:gd name="connsiteX53" fmla="*/ 4707924 w 8476735"/>
              <a:gd name="connsiteY53" fmla="*/ 1594021 h 2051221"/>
              <a:gd name="connsiteX54" fmla="*/ 4757351 w 8476735"/>
              <a:gd name="connsiteY54" fmla="*/ 1618735 h 2051221"/>
              <a:gd name="connsiteX55" fmla="*/ 4806778 w 8476735"/>
              <a:gd name="connsiteY55" fmla="*/ 1655805 h 2051221"/>
              <a:gd name="connsiteX56" fmla="*/ 4880919 w 8476735"/>
              <a:gd name="connsiteY56" fmla="*/ 1705232 h 2051221"/>
              <a:gd name="connsiteX57" fmla="*/ 4967416 w 8476735"/>
              <a:gd name="connsiteY57" fmla="*/ 1767016 h 2051221"/>
              <a:gd name="connsiteX58" fmla="*/ 5016843 w 8476735"/>
              <a:gd name="connsiteY58" fmla="*/ 1804086 h 2051221"/>
              <a:gd name="connsiteX59" fmla="*/ 5103341 w 8476735"/>
              <a:gd name="connsiteY59" fmla="*/ 1853513 h 2051221"/>
              <a:gd name="connsiteX60" fmla="*/ 5140411 w 8476735"/>
              <a:gd name="connsiteY60" fmla="*/ 1878227 h 2051221"/>
              <a:gd name="connsiteX61" fmla="*/ 5177481 w 8476735"/>
              <a:gd name="connsiteY61" fmla="*/ 1890583 h 2051221"/>
              <a:gd name="connsiteX62" fmla="*/ 5276335 w 8476735"/>
              <a:gd name="connsiteY62" fmla="*/ 1940010 h 2051221"/>
              <a:gd name="connsiteX63" fmla="*/ 5375189 w 8476735"/>
              <a:gd name="connsiteY63" fmla="*/ 1964724 h 2051221"/>
              <a:gd name="connsiteX64" fmla="*/ 5424616 w 8476735"/>
              <a:gd name="connsiteY64" fmla="*/ 1977081 h 2051221"/>
              <a:gd name="connsiteX65" fmla="*/ 5535827 w 8476735"/>
              <a:gd name="connsiteY65" fmla="*/ 2014151 h 2051221"/>
              <a:gd name="connsiteX66" fmla="*/ 5634681 w 8476735"/>
              <a:gd name="connsiteY66" fmla="*/ 2026508 h 2051221"/>
              <a:gd name="connsiteX67" fmla="*/ 5684108 w 8476735"/>
              <a:gd name="connsiteY67" fmla="*/ 2038864 h 2051221"/>
              <a:gd name="connsiteX68" fmla="*/ 5857103 w 8476735"/>
              <a:gd name="connsiteY68" fmla="*/ 2051221 h 2051221"/>
              <a:gd name="connsiteX69" fmla="*/ 6672649 w 8476735"/>
              <a:gd name="connsiteY69" fmla="*/ 2038864 h 2051221"/>
              <a:gd name="connsiteX70" fmla="*/ 6796216 w 8476735"/>
              <a:gd name="connsiteY70" fmla="*/ 2014151 h 2051221"/>
              <a:gd name="connsiteX71" fmla="*/ 6932141 w 8476735"/>
              <a:gd name="connsiteY71" fmla="*/ 1989437 h 2051221"/>
              <a:gd name="connsiteX72" fmla="*/ 7080422 w 8476735"/>
              <a:gd name="connsiteY72" fmla="*/ 1964724 h 2051221"/>
              <a:gd name="connsiteX73" fmla="*/ 7216346 w 8476735"/>
              <a:gd name="connsiteY73" fmla="*/ 1940010 h 2051221"/>
              <a:gd name="connsiteX74" fmla="*/ 7352270 w 8476735"/>
              <a:gd name="connsiteY74" fmla="*/ 1902940 h 2051221"/>
              <a:gd name="connsiteX75" fmla="*/ 7438768 w 8476735"/>
              <a:gd name="connsiteY75" fmla="*/ 1878227 h 2051221"/>
              <a:gd name="connsiteX76" fmla="*/ 7562335 w 8476735"/>
              <a:gd name="connsiteY76" fmla="*/ 1853513 h 2051221"/>
              <a:gd name="connsiteX77" fmla="*/ 7611762 w 8476735"/>
              <a:gd name="connsiteY77" fmla="*/ 1841156 h 2051221"/>
              <a:gd name="connsiteX78" fmla="*/ 7673546 w 8476735"/>
              <a:gd name="connsiteY78" fmla="*/ 1828800 h 2051221"/>
              <a:gd name="connsiteX79" fmla="*/ 7722973 w 8476735"/>
              <a:gd name="connsiteY79" fmla="*/ 1816443 h 2051221"/>
              <a:gd name="connsiteX80" fmla="*/ 7784757 w 8476735"/>
              <a:gd name="connsiteY80" fmla="*/ 1804086 h 2051221"/>
              <a:gd name="connsiteX81" fmla="*/ 7834184 w 8476735"/>
              <a:gd name="connsiteY81" fmla="*/ 1791729 h 2051221"/>
              <a:gd name="connsiteX82" fmla="*/ 7945395 w 8476735"/>
              <a:gd name="connsiteY82" fmla="*/ 1754659 h 2051221"/>
              <a:gd name="connsiteX83" fmla="*/ 7982465 w 8476735"/>
              <a:gd name="connsiteY83" fmla="*/ 1742302 h 2051221"/>
              <a:gd name="connsiteX84" fmla="*/ 8031892 w 8476735"/>
              <a:gd name="connsiteY84" fmla="*/ 1729945 h 2051221"/>
              <a:gd name="connsiteX85" fmla="*/ 8068962 w 8476735"/>
              <a:gd name="connsiteY85" fmla="*/ 1717589 h 2051221"/>
              <a:gd name="connsiteX86" fmla="*/ 8241957 w 8476735"/>
              <a:gd name="connsiteY86" fmla="*/ 1680518 h 2051221"/>
              <a:gd name="connsiteX87" fmla="*/ 8365524 w 8476735"/>
              <a:gd name="connsiteY87" fmla="*/ 1643448 h 2051221"/>
              <a:gd name="connsiteX88" fmla="*/ 8439665 w 8476735"/>
              <a:gd name="connsiteY88" fmla="*/ 1581664 h 2051221"/>
              <a:gd name="connsiteX89" fmla="*/ 8464378 w 8476735"/>
              <a:gd name="connsiteY89" fmla="*/ 1544594 h 2051221"/>
              <a:gd name="connsiteX90" fmla="*/ 8476735 w 8476735"/>
              <a:gd name="connsiteY90" fmla="*/ 1556951 h 20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476735" h="2051221">
                <a:moveTo>
                  <a:pt x="0" y="185351"/>
                </a:moveTo>
                <a:cubicBezTo>
                  <a:pt x="96999" y="175651"/>
                  <a:pt x="107060" y="178704"/>
                  <a:pt x="185351" y="160637"/>
                </a:cubicBezTo>
                <a:cubicBezTo>
                  <a:pt x="218447" y="153000"/>
                  <a:pt x="251983" y="146665"/>
                  <a:pt x="284205" y="135924"/>
                </a:cubicBezTo>
                <a:cubicBezTo>
                  <a:pt x="308919" y="127686"/>
                  <a:pt x="332801" y="116319"/>
                  <a:pt x="358346" y="111210"/>
                </a:cubicBezTo>
                <a:cubicBezTo>
                  <a:pt x="378941" y="107091"/>
                  <a:pt x="399755" y="103948"/>
                  <a:pt x="420130" y="98854"/>
                </a:cubicBezTo>
                <a:cubicBezTo>
                  <a:pt x="514367" y="75295"/>
                  <a:pt x="391034" y="97259"/>
                  <a:pt x="506627" y="74140"/>
                </a:cubicBezTo>
                <a:cubicBezTo>
                  <a:pt x="531195" y="69226"/>
                  <a:pt x="556310" y="67218"/>
                  <a:pt x="580768" y="61783"/>
                </a:cubicBezTo>
                <a:cubicBezTo>
                  <a:pt x="593483" y="58958"/>
                  <a:pt x="605066" y="51981"/>
                  <a:pt x="617838" y="49427"/>
                </a:cubicBezTo>
                <a:cubicBezTo>
                  <a:pt x="666974" y="39600"/>
                  <a:pt x="716259" y="29699"/>
                  <a:pt x="766119" y="24713"/>
                </a:cubicBezTo>
                <a:cubicBezTo>
                  <a:pt x="926800" y="8645"/>
                  <a:pt x="848545" y="16927"/>
                  <a:pt x="1000897" y="0"/>
                </a:cubicBezTo>
                <a:lnTo>
                  <a:pt x="1729946" y="12356"/>
                </a:lnTo>
                <a:cubicBezTo>
                  <a:pt x="1753240" y="13095"/>
                  <a:pt x="1792997" y="30676"/>
                  <a:pt x="1816443" y="37070"/>
                </a:cubicBezTo>
                <a:cubicBezTo>
                  <a:pt x="1849212" y="46007"/>
                  <a:pt x="1882346" y="53545"/>
                  <a:pt x="1915297" y="61783"/>
                </a:cubicBezTo>
                <a:cubicBezTo>
                  <a:pt x="1931773" y="65902"/>
                  <a:pt x="1948613" y="68770"/>
                  <a:pt x="1964724" y="74140"/>
                </a:cubicBezTo>
                <a:lnTo>
                  <a:pt x="2038865" y="98854"/>
                </a:lnTo>
                <a:lnTo>
                  <a:pt x="2075935" y="111210"/>
                </a:lnTo>
                <a:cubicBezTo>
                  <a:pt x="2134681" y="150375"/>
                  <a:pt x="2098914" y="131227"/>
                  <a:pt x="2187146" y="160637"/>
                </a:cubicBezTo>
                <a:cubicBezTo>
                  <a:pt x="2199503" y="164756"/>
                  <a:pt x="2213378" y="165769"/>
                  <a:pt x="2224216" y="172994"/>
                </a:cubicBezTo>
                <a:cubicBezTo>
                  <a:pt x="2272124" y="204933"/>
                  <a:pt x="2247198" y="193012"/>
                  <a:pt x="2298357" y="210064"/>
                </a:cubicBezTo>
                <a:cubicBezTo>
                  <a:pt x="2369592" y="257555"/>
                  <a:pt x="2300879" y="216442"/>
                  <a:pt x="2372497" y="247135"/>
                </a:cubicBezTo>
                <a:cubicBezTo>
                  <a:pt x="2389428" y="254391"/>
                  <a:pt x="2404993" y="264592"/>
                  <a:pt x="2421924" y="271848"/>
                </a:cubicBezTo>
                <a:cubicBezTo>
                  <a:pt x="2433896" y="276979"/>
                  <a:pt x="2447609" y="277879"/>
                  <a:pt x="2458995" y="284205"/>
                </a:cubicBezTo>
                <a:cubicBezTo>
                  <a:pt x="2484959" y="298629"/>
                  <a:pt x="2506569" y="320349"/>
                  <a:pt x="2533135" y="333632"/>
                </a:cubicBezTo>
                <a:lnTo>
                  <a:pt x="2681416" y="407772"/>
                </a:lnTo>
                <a:cubicBezTo>
                  <a:pt x="2697892" y="416010"/>
                  <a:pt x="2715516" y="422268"/>
                  <a:pt x="2730843" y="432486"/>
                </a:cubicBezTo>
                <a:cubicBezTo>
                  <a:pt x="2859085" y="517981"/>
                  <a:pt x="2660559" y="387844"/>
                  <a:pt x="2817341" y="481913"/>
                </a:cubicBezTo>
                <a:cubicBezTo>
                  <a:pt x="2842810" y="497194"/>
                  <a:pt x="2863303" y="521947"/>
                  <a:pt x="2891481" y="531340"/>
                </a:cubicBezTo>
                <a:cubicBezTo>
                  <a:pt x="2903838" y="535459"/>
                  <a:pt x="2917165" y="537371"/>
                  <a:pt x="2928551" y="543697"/>
                </a:cubicBezTo>
                <a:cubicBezTo>
                  <a:pt x="2954515" y="558122"/>
                  <a:pt x="2976126" y="579841"/>
                  <a:pt x="3002692" y="593124"/>
                </a:cubicBezTo>
                <a:cubicBezTo>
                  <a:pt x="3019168" y="601362"/>
                  <a:pt x="3036126" y="608698"/>
                  <a:pt x="3052119" y="617837"/>
                </a:cubicBezTo>
                <a:cubicBezTo>
                  <a:pt x="3065013" y="625205"/>
                  <a:pt x="3075906" y="635909"/>
                  <a:pt x="3089189" y="642551"/>
                </a:cubicBezTo>
                <a:cubicBezTo>
                  <a:pt x="3100839" y="648376"/>
                  <a:pt x="3114874" y="648582"/>
                  <a:pt x="3126260" y="654908"/>
                </a:cubicBezTo>
                <a:cubicBezTo>
                  <a:pt x="3253724" y="725721"/>
                  <a:pt x="3153591" y="688733"/>
                  <a:pt x="3237470" y="716691"/>
                </a:cubicBezTo>
                <a:cubicBezTo>
                  <a:pt x="3407469" y="830023"/>
                  <a:pt x="3246149" y="731869"/>
                  <a:pt x="3348681" y="778475"/>
                </a:cubicBezTo>
                <a:cubicBezTo>
                  <a:pt x="3500624" y="847540"/>
                  <a:pt x="3397934" y="811368"/>
                  <a:pt x="3484605" y="840259"/>
                </a:cubicBezTo>
                <a:cubicBezTo>
                  <a:pt x="3501081" y="852616"/>
                  <a:pt x="3515612" y="868119"/>
                  <a:pt x="3534032" y="877329"/>
                </a:cubicBezTo>
                <a:cubicBezTo>
                  <a:pt x="3557332" y="888979"/>
                  <a:pt x="3586498" y="887593"/>
                  <a:pt x="3608173" y="902043"/>
                </a:cubicBezTo>
                <a:cubicBezTo>
                  <a:pt x="3694057" y="959298"/>
                  <a:pt x="3586111" y="891012"/>
                  <a:pt x="3707027" y="951470"/>
                </a:cubicBezTo>
                <a:cubicBezTo>
                  <a:pt x="3752702" y="974308"/>
                  <a:pt x="3766663" y="988742"/>
                  <a:pt x="3805881" y="1013254"/>
                </a:cubicBezTo>
                <a:cubicBezTo>
                  <a:pt x="3826248" y="1025983"/>
                  <a:pt x="3847298" y="1037595"/>
                  <a:pt x="3867665" y="1050324"/>
                </a:cubicBezTo>
                <a:cubicBezTo>
                  <a:pt x="3880258" y="1058195"/>
                  <a:pt x="3891452" y="1068396"/>
                  <a:pt x="3904735" y="1075037"/>
                </a:cubicBezTo>
                <a:cubicBezTo>
                  <a:pt x="3916385" y="1080862"/>
                  <a:pt x="3930419" y="1081068"/>
                  <a:pt x="3941805" y="1087394"/>
                </a:cubicBezTo>
                <a:cubicBezTo>
                  <a:pt x="4069272" y="1158209"/>
                  <a:pt x="3969136" y="1121217"/>
                  <a:pt x="4053016" y="1149178"/>
                </a:cubicBezTo>
                <a:cubicBezTo>
                  <a:pt x="4139286" y="1235446"/>
                  <a:pt x="4043703" y="1150917"/>
                  <a:pt x="4127157" y="1198605"/>
                </a:cubicBezTo>
                <a:cubicBezTo>
                  <a:pt x="4145038" y="1208823"/>
                  <a:pt x="4159712" y="1223865"/>
                  <a:pt x="4176584" y="1235675"/>
                </a:cubicBezTo>
                <a:cubicBezTo>
                  <a:pt x="4200917" y="1252708"/>
                  <a:pt x="4226963" y="1267281"/>
                  <a:pt x="4250724" y="1285102"/>
                </a:cubicBezTo>
                <a:cubicBezTo>
                  <a:pt x="4373862" y="1377455"/>
                  <a:pt x="4218937" y="1263910"/>
                  <a:pt x="4361935" y="1359243"/>
                </a:cubicBezTo>
                <a:cubicBezTo>
                  <a:pt x="4379071" y="1370667"/>
                  <a:pt x="4393898" y="1385398"/>
                  <a:pt x="4411362" y="1396313"/>
                </a:cubicBezTo>
                <a:cubicBezTo>
                  <a:pt x="4426982" y="1406076"/>
                  <a:pt x="4445169" y="1411264"/>
                  <a:pt x="4460789" y="1421027"/>
                </a:cubicBezTo>
                <a:cubicBezTo>
                  <a:pt x="4478253" y="1431942"/>
                  <a:pt x="4493080" y="1446673"/>
                  <a:pt x="4510216" y="1458097"/>
                </a:cubicBezTo>
                <a:cubicBezTo>
                  <a:pt x="4530200" y="1471419"/>
                  <a:pt x="4552016" y="1481845"/>
                  <a:pt x="4572000" y="1495167"/>
                </a:cubicBezTo>
                <a:cubicBezTo>
                  <a:pt x="4589136" y="1506591"/>
                  <a:pt x="4603963" y="1521322"/>
                  <a:pt x="4621427" y="1532237"/>
                </a:cubicBezTo>
                <a:cubicBezTo>
                  <a:pt x="4637047" y="1542000"/>
                  <a:pt x="4655865" y="1546244"/>
                  <a:pt x="4670854" y="1556951"/>
                </a:cubicBezTo>
                <a:cubicBezTo>
                  <a:pt x="4685074" y="1567108"/>
                  <a:pt x="4693704" y="1583864"/>
                  <a:pt x="4707924" y="1594021"/>
                </a:cubicBezTo>
                <a:cubicBezTo>
                  <a:pt x="4722913" y="1604728"/>
                  <a:pt x="4741731" y="1608972"/>
                  <a:pt x="4757351" y="1618735"/>
                </a:cubicBezTo>
                <a:cubicBezTo>
                  <a:pt x="4774815" y="1629650"/>
                  <a:pt x="4789906" y="1643995"/>
                  <a:pt x="4806778" y="1655805"/>
                </a:cubicBezTo>
                <a:cubicBezTo>
                  <a:pt x="4831111" y="1672838"/>
                  <a:pt x="4857157" y="1687411"/>
                  <a:pt x="4880919" y="1705232"/>
                </a:cubicBezTo>
                <a:cubicBezTo>
                  <a:pt x="5042453" y="1826382"/>
                  <a:pt x="4840936" y="1676672"/>
                  <a:pt x="4967416" y="1767016"/>
                </a:cubicBezTo>
                <a:cubicBezTo>
                  <a:pt x="4984174" y="1778986"/>
                  <a:pt x="4999468" y="1793029"/>
                  <a:pt x="5016843" y="1804086"/>
                </a:cubicBezTo>
                <a:cubicBezTo>
                  <a:pt x="5044859" y="1821914"/>
                  <a:pt x="5074865" y="1836428"/>
                  <a:pt x="5103341" y="1853513"/>
                </a:cubicBezTo>
                <a:cubicBezTo>
                  <a:pt x="5116076" y="1861154"/>
                  <a:pt x="5127128" y="1871585"/>
                  <a:pt x="5140411" y="1878227"/>
                </a:cubicBezTo>
                <a:cubicBezTo>
                  <a:pt x="5152061" y="1884052"/>
                  <a:pt x="5165623" y="1885193"/>
                  <a:pt x="5177481" y="1890583"/>
                </a:cubicBezTo>
                <a:cubicBezTo>
                  <a:pt x="5211020" y="1905828"/>
                  <a:pt x="5240594" y="1931075"/>
                  <a:pt x="5276335" y="1940010"/>
                </a:cubicBezTo>
                <a:lnTo>
                  <a:pt x="5375189" y="1964724"/>
                </a:lnTo>
                <a:cubicBezTo>
                  <a:pt x="5391665" y="1968843"/>
                  <a:pt x="5408505" y="1971711"/>
                  <a:pt x="5424616" y="1977081"/>
                </a:cubicBezTo>
                <a:cubicBezTo>
                  <a:pt x="5461686" y="1989438"/>
                  <a:pt x="5497053" y="2009304"/>
                  <a:pt x="5535827" y="2014151"/>
                </a:cubicBezTo>
                <a:cubicBezTo>
                  <a:pt x="5568778" y="2018270"/>
                  <a:pt x="5601925" y="2021049"/>
                  <a:pt x="5634681" y="2026508"/>
                </a:cubicBezTo>
                <a:cubicBezTo>
                  <a:pt x="5651433" y="2029300"/>
                  <a:pt x="5667229" y="2036989"/>
                  <a:pt x="5684108" y="2038864"/>
                </a:cubicBezTo>
                <a:cubicBezTo>
                  <a:pt x="5741566" y="2045248"/>
                  <a:pt x="5799438" y="2047102"/>
                  <a:pt x="5857103" y="2051221"/>
                </a:cubicBezTo>
                <a:cubicBezTo>
                  <a:pt x="6128952" y="2047102"/>
                  <a:pt x="6400981" y="2049588"/>
                  <a:pt x="6672649" y="2038864"/>
                </a:cubicBezTo>
                <a:cubicBezTo>
                  <a:pt x="6714621" y="2037207"/>
                  <a:pt x="6754783" y="2021057"/>
                  <a:pt x="6796216" y="2014151"/>
                </a:cubicBezTo>
                <a:cubicBezTo>
                  <a:pt x="7138443" y="1957112"/>
                  <a:pt x="6638426" y="2041269"/>
                  <a:pt x="6932141" y="1989437"/>
                </a:cubicBezTo>
                <a:cubicBezTo>
                  <a:pt x="6981487" y="1980729"/>
                  <a:pt x="7031286" y="1974551"/>
                  <a:pt x="7080422" y="1964724"/>
                </a:cubicBezTo>
                <a:cubicBezTo>
                  <a:pt x="7166773" y="1947453"/>
                  <a:pt x="7121489" y="1955820"/>
                  <a:pt x="7216346" y="1940010"/>
                </a:cubicBezTo>
                <a:cubicBezTo>
                  <a:pt x="7333591" y="1893113"/>
                  <a:pt x="7219882" y="1933491"/>
                  <a:pt x="7352270" y="1902940"/>
                </a:cubicBezTo>
                <a:cubicBezTo>
                  <a:pt x="7381488" y="1896197"/>
                  <a:pt x="7409579" y="1885095"/>
                  <a:pt x="7438768" y="1878227"/>
                </a:cubicBezTo>
                <a:cubicBezTo>
                  <a:pt x="7479656" y="1868606"/>
                  <a:pt x="7521263" y="1862314"/>
                  <a:pt x="7562335" y="1853513"/>
                </a:cubicBezTo>
                <a:cubicBezTo>
                  <a:pt x="7578941" y="1849955"/>
                  <a:pt x="7595184" y="1844840"/>
                  <a:pt x="7611762" y="1841156"/>
                </a:cubicBezTo>
                <a:cubicBezTo>
                  <a:pt x="7632264" y="1836600"/>
                  <a:pt x="7653044" y="1833356"/>
                  <a:pt x="7673546" y="1828800"/>
                </a:cubicBezTo>
                <a:cubicBezTo>
                  <a:pt x="7690124" y="1825116"/>
                  <a:pt x="7706395" y="1820127"/>
                  <a:pt x="7722973" y="1816443"/>
                </a:cubicBezTo>
                <a:cubicBezTo>
                  <a:pt x="7743475" y="1811887"/>
                  <a:pt x="7764255" y="1808642"/>
                  <a:pt x="7784757" y="1804086"/>
                </a:cubicBezTo>
                <a:cubicBezTo>
                  <a:pt x="7801335" y="1800402"/>
                  <a:pt x="7817917" y="1796609"/>
                  <a:pt x="7834184" y="1791729"/>
                </a:cubicBezTo>
                <a:cubicBezTo>
                  <a:pt x="7834191" y="1791727"/>
                  <a:pt x="7926857" y="1760838"/>
                  <a:pt x="7945395" y="1754659"/>
                </a:cubicBezTo>
                <a:cubicBezTo>
                  <a:pt x="7957752" y="1750540"/>
                  <a:pt x="7969829" y="1745461"/>
                  <a:pt x="7982465" y="1742302"/>
                </a:cubicBezTo>
                <a:cubicBezTo>
                  <a:pt x="7998941" y="1738183"/>
                  <a:pt x="8015563" y="1734610"/>
                  <a:pt x="8031892" y="1729945"/>
                </a:cubicBezTo>
                <a:cubicBezTo>
                  <a:pt x="8044416" y="1726367"/>
                  <a:pt x="8056247" y="1720414"/>
                  <a:pt x="8068962" y="1717589"/>
                </a:cubicBezTo>
                <a:cubicBezTo>
                  <a:pt x="8162293" y="1696849"/>
                  <a:pt x="8138201" y="1715103"/>
                  <a:pt x="8241957" y="1680518"/>
                </a:cubicBezTo>
                <a:cubicBezTo>
                  <a:pt x="8332208" y="1650435"/>
                  <a:pt x="8290825" y="1662123"/>
                  <a:pt x="8365524" y="1643448"/>
                </a:cubicBezTo>
                <a:cubicBezTo>
                  <a:pt x="8401977" y="1619147"/>
                  <a:pt x="8409931" y="1617345"/>
                  <a:pt x="8439665" y="1581664"/>
                </a:cubicBezTo>
                <a:cubicBezTo>
                  <a:pt x="8449172" y="1570255"/>
                  <a:pt x="8452021" y="1552832"/>
                  <a:pt x="8464378" y="1544594"/>
                </a:cubicBezTo>
                <a:cubicBezTo>
                  <a:pt x="8469225" y="1541363"/>
                  <a:pt x="8472616" y="1552832"/>
                  <a:pt x="8476735" y="1556951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3B58032-314F-A14A-B218-5C7510CED860}"/>
              </a:ext>
            </a:extLst>
          </p:cNvPr>
          <p:cNvSpPr/>
          <p:nvPr/>
        </p:nvSpPr>
        <p:spPr>
          <a:xfrm>
            <a:off x="2136913" y="2693503"/>
            <a:ext cx="8846211" cy="1321904"/>
          </a:xfrm>
          <a:custGeom>
            <a:avLst/>
            <a:gdLst>
              <a:gd name="connsiteX0" fmla="*/ 0 w 8846211"/>
              <a:gd name="connsiteY0" fmla="*/ 59634 h 1321904"/>
              <a:gd name="connsiteX1" fmla="*/ 69574 w 8846211"/>
              <a:gd name="connsiteY1" fmla="*/ 69574 h 1321904"/>
              <a:gd name="connsiteX2" fmla="*/ 99391 w 8846211"/>
              <a:gd name="connsiteY2" fmla="*/ 79513 h 1321904"/>
              <a:gd name="connsiteX3" fmla="*/ 606287 w 8846211"/>
              <a:gd name="connsiteY3" fmla="*/ 69574 h 1321904"/>
              <a:gd name="connsiteX4" fmla="*/ 765313 w 8846211"/>
              <a:gd name="connsiteY4" fmla="*/ 59634 h 1321904"/>
              <a:gd name="connsiteX5" fmla="*/ 815009 w 8846211"/>
              <a:gd name="connsiteY5" fmla="*/ 49695 h 1321904"/>
              <a:gd name="connsiteX6" fmla="*/ 934278 w 8846211"/>
              <a:gd name="connsiteY6" fmla="*/ 39756 h 1321904"/>
              <a:gd name="connsiteX7" fmla="*/ 993913 w 8846211"/>
              <a:gd name="connsiteY7" fmla="*/ 29817 h 1321904"/>
              <a:gd name="connsiteX8" fmla="*/ 1083365 w 8846211"/>
              <a:gd name="connsiteY8" fmla="*/ 19878 h 1321904"/>
              <a:gd name="connsiteX9" fmla="*/ 1272209 w 8846211"/>
              <a:gd name="connsiteY9" fmla="*/ 0 h 1321904"/>
              <a:gd name="connsiteX10" fmla="*/ 1898374 w 8846211"/>
              <a:gd name="connsiteY10" fmla="*/ 9939 h 1321904"/>
              <a:gd name="connsiteX11" fmla="*/ 1997765 w 8846211"/>
              <a:gd name="connsiteY11" fmla="*/ 19878 h 1321904"/>
              <a:gd name="connsiteX12" fmla="*/ 2077278 w 8846211"/>
              <a:gd name="connsiteY12" fmla="*/ 39756 h 1321904"/>
              <a:gd name="connsiteX13" fmla="*/ 2107096 w 8846211"/>
              <a:gd name="connsiteY13" fmla="*/ 49695 h 1321904"/>
              <a:gd name="connsiteX14" fmla="*/ 2166730 w 8846211"/>
              <a:gd name="connsiteY14" fmla="*/ 59634 h 1321904"/>
              <a:gd name="connsiteX15" fmla="*/ 2196548 w 8846211"/>
              <a:gd name="connsiteY15" fmla="*/ 69574 h 1321904"/>
              <a:gd name="connsiteX16" fmla="*/ 2256183 w 8846211"/>
              <a:gd name="connsiteY16" fmla="*/ 79513 h 1321904"/>
              <a:gd name="connsiteX17" fmla="*/ 2295939 w 8846211"/>
              <a:gd name="connsiteY17" fmla="*/ 99391 h 1321904"/>
              <a:gd name="connsiteX18" fmla="*/ 2325757 w 8846211"/>
              <a:gd name="connsiteY18" fmla="*/ 109330 h 1321904"/>
              <a:gd name="connsiteX19" fmla="*/ 2405270 w 8846211"/>
              <a:gd name="connsiteY19" fmla="*/ 129208 h 1321904"/>
              <a:gd name="connsiteX20" fmla="*/ 2445026 w 8846211"/>
              <a:gd name="connsiteY20" fmla="*/ 139147 h 1321904"/>
              <a:gd name="connsiteX21" fmla="*/ 2474844 w 8846211"/>
              <a:gd name="connsiteY21" fmla="*/ 149087 h 1321904"/>
              <a:gd name="connsiteX22" fmla="*/ 2554357 w 8846211"/>
              <a:gd name="connsiteY22" fmla="*/ 178904 h 1321904"/>
              <a:gd name="connsiteX23" fmla="*/ 2633870 w 8846211"/>
              <a:gd name="connsiteY23" fmla="*/ 198782 h 1321904"/>
              <a:gd name="connsiteX24" fmla="*/ 2673626 w 8846211"/>
              <a:gd name="connsiteY24" fmla="*/ 218661 h 1321904"/>
              <a:gd name="connsiteX25" fmla="*/ 2773017 w 8846211"/>
              <a:gd name="connsiteY25" fmla="*/ 248478 h 1321904"/>
              <a:gd name="connsiteX26" fmla="*/ 2832652 w 8846211"/>
              <a:gd name="connsiteY26" fmla="*/ 268356 h 1321904"/>
              <a:gd name="connsiteX27" fmla="*/ 2882348 w 8846211"/>
              <a:gd name="connsiteY27" fmla="*/ 288234 h 1321904"/>
              <a:gd name="connsiteX28" fmla="*/ 2961861 w 8846211"/>
              <a:gd name="connsiteY28" fmla="*/ 318052 h 1321904"/>
              <a:gd name="connsiteX29" fmla="*/ 3061252 w 8846211"/>
              <a:gd name="connsiteY29" fmla="*/ 367747 h 1321904"/>
              <a:gd name="connsiteX30" fmla="*/ 3110948 w 8846211"/>
              <a:gd name="connsiteY30" fmla="*/ 387626 h 1321904"/>
              <a:gd name="connsiteX31" fmla="*/ 3190461 w 8846211"/>
              <a:gd name="connsiteY31" fmla="*/ 427382 h 1321904"/>
              <a:gd name="connsiteX32" fmla="*/ 3250096 w 8846211"/>
              <a:gd name="connsiteY32" fmla="*/ 457200 h 1321904"/>
              <a:gd name="connsiteX33" fmla="*/ 3279913 w 8846211"/>
              <a:gd name="connsiteY33" fmla="*/ 477078 h 1321904"/>
              <a:gd name="connsiteX34" fmla="*/ 3349487 w 8846211"/>
              <a:gd name="connsiteY34" fmla="*/ 506895 h 1321904"/>
              <a:gd name="connsiteX35" fmla="*/ 3419061 w 8846211"/>
              <a:gd name="connsiteY35" fmla="*/ 546652 h 1321904"/>
              <a:gd name="connsiteX36" fmla="*/ 3448878 w 8846211"/>
              <a:gd name="connsiteY36" fmla="*/ 566530 h 1321904"/>
              <a:gd name="connsiteX37" fmla="*/ 3488635 w 8846211"/>
              <a:gd name="connsiteY37" fmla="*/ 586408 h 1321904"/>
              <a:gd name="connsiteX38" fmla="*/ 3518452 w 8846211"/>
              <a:gd name="connsiteY38" fmla="*/ 606287 h 1321904"/>
              <a:gd name="connsiteX39" fmla="*/ 3558209 w 8846211"/>
              <a:gd name="connsiteY39" fmla="*/ 626165 h 1321904"/>
              <a:gd name="connsiteX40" fmla="*/ 3588026 w 8846211"/>
              <a:gd name="connsiteY40" fmla="*/ 646043 h 1321904"/>
              <a:gd name="connsiteX41" fmla="*/ 3667539 w 8846211"/>
              <a:gd name="connsiteY41" fmla="*/ 685800 h 1321904"/>
              <a:gd name="connsiteX42" fmla="*/ 3697357 w 8846211"/>
              <a:gd name="connsiteY42" fmla="*/ 705678 h 1321904"/>
              <a:gd name="connsiteX43" fmla="*/ 3776870 w 8846211"/>
              <a:gd name="connsiteY43" fmla="*/ 745434 h 1321904"/>
              <a:gd name="connsiteX44" fmla="*/ 3886200 w 8846211"/>
              <a:gd name="connsiteY44" fmla="*/ 805069 h 1321904"/>
              <a:gd name="connsiteX45" fmla="*/ 3925957 w 8846211"/>
              <a:gd name="connsiteY45" fmla="*/ 824947 h 1321904"/>
              <a:gd name="connsiteX46" fmla="*/ 3955774 w 8846211"/>
              <a:gd name="connsiteY46" fmla="*/ 844826 h 1321904"/>
              <a:gd name="connsiteX47" fmla="*/ 4035287 w 8846211"/>
              <a:gd name="connsiteY47" fmla="*/ 874643 h 1321904"/>
              <a:gd name="connsiteX48" fmla="*/ 4075044 w 8846211"/>
              <a:gd name="connsiteY48" fmla="*/ 904461 h 1321904"/>
              <a:gd name="connsiteX49" fmla="*/ 4144617 w 8846211"/>
              <a:gd name="connsiteY49" fmla="*/ 934278 h 1321904"/>
              <a:gd name="connsiteX50" fmla="*/ 4224130 w 8846211"/>
              <a:gd name="connsiteY50" fmla="*/ 974034 h 1321904"/>
              <a:gd name="connsiteX51" fmla="*/ 4263887 w 8846211"/>
              <a:gd name="connsiteY51" fmla="*/ 993913 h 1321904"/>
              <a:gd name="connsiteX52" fmla="*/ 4293704 w 8846211"/>
              <a:gd name="connsiteY52" fmla="*/ 1003852 h 1321904"/>
              <a:gd name="connsiteX53" fmla="*/ 4373217 w 8846211"/>
              <a:gd name="connsiteY53" fmla="*/ 1043608 h 1321904"/>
              <a:gd name="connsiteX54" fmla="*/ 4412974 w 8846211"/>
              <a:gd name="connsiteY54" fmla="*/ 1063487 h 1321904"/>
              <a:gd name="connsiteX55" fmla="*/ 4502426 w 8846211"/>
              <a:gd name="connsiteY55" fmla="*/ 1093304 h 1321904"/>
              <a:gd name="connsiteX56" fmla="*/ 4532244 w 8846211"/>
              <a:gd name="connsiteY56" fmla="*/ 1113182 h 1321904"/>
              <a:gd name="connsiteX57" fmla="*/ 4581939 w 8846211"/>
              <a:gd name="connsiteY57" fmla="*/ 1123121 h 1321904"/>
              <a:gd name="connsiteX58" fmla="*/ 4621696 w 8846211"/>
              <a:gd name="connsiteY58" fmla="*/ 1133061 h 1321904"/>
              <a:gd name="connsiteX59" fmla="*/ 4721087 w 8846211"/>
              <a:gd name="connsiteY59" fmla="*/ 1162878 h 1321904"/>
              <a:gd name="connsiteX60" fmla="*/ 4760844 w 8846211"/>
              <a:gd name="connsiteY60" fmla="*/ 1182756 h 1321904"/>
              <a:gd name="connsiteX61" fmla="*/ 4860235 w 8846211"/>
              <a:gd name="connsiteY61" fmla="*/ 1202634 h 1321904"/>
              <a:gd name="connsiteX62" fmla="*/ 4909930 w 8846211"/>
              <a:gd name="connsiteY62" fmla="*/ 1222513 h 1321904"/>
              <a:gd name="connsiteX63" fmla="*/ 4949687 w 8846211"/>
              <a:gd name="connsiteY63" fmla="*/ 1232452 h 1321904"/>
              <a:gd name="connsiteX64" fmla="*/ 5148470 w 8846211"/>
              <a:gd name="connsiteY64" fmla="*/ 1262269 h 1321904"/>
              <a:gd name="connsiteX65" fmla="*/ 5406887 w 8846211"/>
              <a:gd name="connsiteY65" fmla="*/ 1292087 h 1321904"/>
              <a:gd name="connsiteX66" fmla="*/ 5476461 w 8846211"/>
              <a:gd name="connsiteY66" fmla="*/ 1302026 h 1321904"/>
              <a:gd name="connsiteX67" fmla="*/ 5943600 w 8846211"/>
              <a:gd name="connsiteY67" fmla="*/ 1321904 h 1321904"/>
              <a:gd name="connsiteX68" fmla="*/ 6589644 w 8846211"/>
              <a:gd name="connsiteY68" fmla="*/ 1311965 h 1321904"/>
              <a:gd name="connsiteX69" fmla="*/ 6838122 w 8846211"/>
              <a:gd name="connsiteY69" fmla="*/ 1282147 h 1321904"/>
              <a:gd name="connsiteX70" fmla="*/ 6977270 w 8846211"/>
              <a:gd name="connsiteY70" fmla="*/ 1262269 h 1321904"/>
              <a:gd name="connsiteX71" fmla="*/ 7096539 w 8846211"/>
              <a:gd name="connsiteY71" fmla="*/ 1232452 h 1321904"/>
              <a:gd name="connsiteX72" fmla="*/ 7156174 w 8846211"/>
              <a:gd name="connsiteY72" fmla="*/ 1212574 h 1321904"/>
              <a:gd name="connsiteX73" fmla="*/ 7225748 w 8846211"/>
              <a:gd name="connsiteY73" fmla="*/ 1202634 h 1321904"/>
              <a:gd name="connsiteX74" fmla="*/ 7364896 w 8846211"/>
              <a:gd name="connsiteY74" fmla="*/ 1172817 h 1321904"/>
              <a:gd name="connsiteX75" fmla="*/ 7543800 w 8846211"/>
              <a:gd name="connsiteY75" fmla="*/ 1123121 h 1321904"/>
              <a:gd name="connsiteX76" fmla="*/ 7692887 w 8846211"/>
              <a:gd name="connsiteY76" fmla="*/ 1083365 h 1321904"/>
              <a:gd name="connsiteX77" fmla="*/ 7692887 w 8846211"/>
              <a:gd name="connsiteY77" fmla="*/ 1083365 h 1321904"/>
              <a:gd name="connsiteX78" fmla="*/ 7792278 w 8846211"/>
              <a:gd name="connsiteY78" fmla="*/ 1053547 h 1321904"/>
              <a:gd name="connsiteX79" fmla="*/ 7881730 w 8846211"/>
              <a:gd name="connsiteY79" fmla="*/ 1033669 h 1321904"/>
              <a:gd name="connsiteX80" fmla="*/ 7981122 w 8846211"/>
              <a:gd name="connsiteY80" fmla="*/ 1003852 h 1321904"/>
              <a:gd name="connsiteX81" fmla="*/ 8060635 w 8846211"/>
              <a:gd name="connsiteY81" fmla="*/ 974034 h 1321904"/>
              <a:gd name="connsiteX82" fmla="*/ 8140148 w 8846211"/>
              <a:gd name="connsiteY82" fmla="*/ 944217 h 1321904"/>
              <a:gd name="connsiteX83" fmla="*/ 8179904 w 8846211"/>
              <a:gd name="connsiteY83" fmla="*/ 934278 h 1321904"/>
              <a:gd name="connsiteX84" fmla="*/ 8229600 w 8846211"/>
              <a:gd name="connsiteY84" fmla="*/ 914400 h 1321904"/>
              <a:gd name="connsiteX85" fmla="*/ 8259417 w 8846211"/>
              <a:gd name="connsiteY85" fmla="*/ 904461 h 1321904"/>
              <a:gd name="connsiteX86" fmla="*/ 8299174 w 8846211"/>
              <a:gd name="connsiteY86" fmla="*/ 884582 h 1321904"/>
              <a:gd name="connsiteX87" fmla="*/ 8338930 w 8846211"/>
              <a:gd name="connsiteY87" fmla="*/ 874643 h 1321904"/>
              <a:gd name="connsiteX88" fmla="*/ 8378687 w 8846211"/>
              <a:gd name="connsiteY88" fmla="*/ 854765 h 1321904"/>
              <a:gd name="connsiteX89" fmla="*/ 8408504 w 8846211"/>
              <a:gd name="connsiteY89" fmla="*/ 844826 h 1321904"/>
              <a:gd name="connsiteX90" fmla="*/ 8468139 w 8846211"/>
              <a:gd name="connsiteY90" fmla="*/ 815008 h 1321904"/>
              <a:gd name="connsiteX91" fmla="*/ 8537713 w 8846211"/>
              <a:gd name="connsiteY91" fmla="*/ 785191 h 1321904"/>
              <a:gd name="connsiteX92" fmla="*/ 8567530 w 8846211"/>
              <a:gd name="connsiteY92" fmla="*/ 765313 h 1321904"/>
              <a:gd name="connsiteX93" fmla="*/ 8597348 w 8846211"/>
              <a:gd name="connsiteY93" fmla="*/ 755374 h 1321904"/>
              <a:gd name="connsiteX94" fmla="*/ 8656983 w 8846211"/>
              <a:gd name="connsiteY94" fmla="*/ 715617 h 1321904"/>
              <a:gd name="connsiteX95" fmla="*/ 8686800 w 8846211"/>
              <a:gd name="connsiteY95" fmla="*/ 705678 h 1321904"/>
              <a:gd name="connsiteX96" fmla="*/ 8746435 w 8846211"/>
              <a:gd name="connsiteY96" fmla="*/ 655982 h 1321904"/>
              <a:gd name="connsiteX97" fmla="*/ 8776252 w 8846211"/>
              <a:gd name="connsiteY97" fmla="*/ 646043 h 1321904"/>
              <a:gd name="connsiteX98" fmla="*/ 8816009 w 8846211"/>
              <a:gd name="connsiteY98" fmla="*/ 616226 h 1321904"/>
              <a:gd name="connsiteX99" fmla="*/ 8845826 w 8846211"/>
              <a:gd name="connsiteY99" fmla="*/ 596347 h 1321904"/>
              <a:gd name="connsiteX100" fmla="*/ 8835887 w 8846211"/>
              <a:gd name="connsiteY100" fmla="*/ 596347 h 132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8846211" h="1321904">
                <a:moveTo>
                  <a:pt x="0" y="59634"/>
                </a:moveTo>
                <a:cubicBezTo>
                  <a:pt x="23191" y="62947"/>
                  <a:pt x="46602" y="64979"/>
                  <a:pt x="69574" y="69574"/>
                </a:cubicBezTo>
                <a:cubicBezTo>
                  <a:pt x="79847" y="71629"/>
                  <a:pt x="88914" y="79513"/>
                  <a:pt x="99391" y="79513"/>
                </a:cubicBezTo>
                <a:cubicBezTo>
                  <a:pt x="268389" y="79513"/>
                  <a:pt x="437322" y="72887"/>
                  <a:pt x="606287" y="69574"/>
                </a:cubicBezTo>
                <a:cubicBezTo>
                  <a:pt x="659296" y="66261"/>
                  <a:pt x="712440" y="64670"/>
                  <a:pt x="765313" y="59634"/>
                </a:cubicBezTo>
                <a:cubicBezTo>
                  <a:pt x="782130" y="58032"/>
                  <a:pt x="798231" y="51669"/>
                  <a:pt x="815009" y="49695"/>
                </a:cubicBezTo>
                <a:cubicBezTo>
                  <a:pt x="854630" y="45034"/>
                  <a:pt x="894628" y="44162"/>
                  <a:pt x="934278" y="39756"/>
                </a:cubicBezTo>
                <a:cubicBezTo>
                  <a:pt x="954307" y="37531"/>
                  <a:pt x="973937" y="32480"/>
                  <a:pt x="993913" y="29817"/>
                </a:cubicBezTo>
                <a:cubicBezTo>
                  <a:pt x="1023651" y="25852"/>
                  <a:pt x="1053548" y="23191"/>
                  <a:pt x="1083365" y="19878"/>
                </a:cubicBezTo>
                <a:cubicBezTo>
                  <a:pt x="1159540" y="835"/>
                  <a:pt x="1152884" y="0"/>
                  <a:pt x="1272209" y="0"/>
                </a:cubicBezTo>
                <a:cubicBezTo>
                  <a:pt x="1480957" y="0"/>
                  <a:pt x="1689652" y="6626"/>
                  <a:pt x="1898374" y="9939"/>
                </a:cubicBezTo>
                <a:cubicBezTo>
                  <a:pt x="1931504" y="13252"/>
                  <a:pt x="1964922" y="14404"/>
                  <a:pt x="1997765" y="19878"/>
                </a:cubicBezTo>
                <a:cubicBezTo>
                  <a:pt x="2024713" y="24369"/>
                  <a:pt x="2051360" y="31117"/>
                  <a:pt x="2077278" y="39756"/>
                </a:cubicBezTo>
                <a:cubicBezTo>
                  <a:pt x="2087217" y="43069"/>
                  <a:pt x="2096869" y="47422"/>
                  <a:pt x="2107096" y="49695"/>
                </a:cubicBezTo>
                <a:cubicBezTo>
                  <a:pt x="2126768" y="54067"/>
                  <a:pt x="2146852" y="56321"/>
                  <a:pt x="2166730" y="59634"/>
                </a:cubicBezTo>
                <a:cubicBezTo>
                  <a:pt x="2176669" y="62947"/>
                  <a:pt x="2186320" y="67301"/>
                  <a:pt x="2196548" y="69574"/>
                </a:cubicBezTo>
                <a:cubicBezTo>
                  <a:pt x="2216221" y="73946"/>
                  <a:pt x="2236880" y="73722"/>
                  <a:pt x="2256183" y="79513"/>
                </a:cubicBezTo>
                <a:cubicBezTo>
                  <a:pt x="2270374" y="83770"/>
                  <a:pt x="2282321" y="93555"/>
                  <a:pt x="2295939" y="99391"/>
                </a:cubicBezTo>
                <a:cubicBezTo>
                  <a:pt x="2305569" y="103518"/>
                  <a:pt x="2315649" y="106573"/>
                  <a:pt x="2325757" y="109330"/>
                </a:cubicBezTo>
                <a:cubicBezTo>
                  <a:pt x="2352114" y="116518"/>
                  <a:pt x="2378766" y="122582"/>
                  <a:pt x="2405270" y="129208"/>
                </a:cubicBezTo>
                <a:cubicBezTo>
                  <a:pt x="2418522" y="132521"/>
                  <a:pt x="2432067" y="134827"/>
                  <a:pt x="2445026" y="139147"/>
                </a:cubicBezTo>
                <a:cubicBezTo>
                  <a:pt x="2454965" y="142460"/>
                  <a:pt x="2465034" y="145408"/>
                  <a:pt x="2474844" y="149087"/>
                </a:cubicBezTo>
                <a:cubicBezTo>
                  <a:pt x="2493090" y="155929"/>
                  <a:pt x="2531794" y="173263"/>
                  <a:pt x="2554357" y="178904"/>
                </a:cubicBezTo>
                <a:cubicBezTo>
                  <a:pt x="2591685" y="188236"/>
                  <a:pt x="2602067" y="185152"/>
                  <a:pt x="2633870" y="198782"/>
                </a:cubicBezTo>
                <a:cubicBezTo>
                  <a:pt x="2647488" y="204619"/>
                  <a:pt x="2659869" y="213158"/>
                  <a:pt x="2673626" y="218661"/>
                </a:cubicBezTo>
                <a:cubicBezTo>
                  <a:pt x="2743896" y="246769"/>
                  <a:pt x="2714448" y="230907"/>
                  <a:pt x="2773017" y="248478"/>
                </a:cubicBezTo>
                <a:cubicBezTo>
                  <a:pt x="2793087" y="254499"/>
                  <a:pt x="2813197" y="260574"/>
                  <a:pt x="2832652" y="268356"/>
                </a:cubicBezTo>
                <a:cubicBezTo>
                  <a:pt x="2849217" y="274982"/>
                  <a:pt x="2865643" y="281969"/>
                  <a:pt x="2882348" y="288234"/>
                </a:cubicBezTo>
                <a:cubicBezTo>
                  <a:pt x="2924945" y="304208"/>
                  <a:pt x="2909497" y="293616"/>
                  <a:pt x="2961861" y="318052"/>
                </a:cubicBezTo>
                <a:cubicBezTo>
                  <a:pt x="2995427" y="333716"/>
                  <a:pt x="3026861" y="353990"/>
                  <a:pt x="3061252" y="367747"/>
                </a:cubicBezTo>
                <a:cubicBezTo>
                  <a:pt x="3077817" y="374373"/>
                  <a:pt x="3094990" y="379647"/>
                  <a:pt x="3110948" y="387626"/>
                </a:cubicBezTo>
                <a:cubicBezTo>
                  <a:pt x="3204831" y="434568"/>
                  <a:pt x="3123226" y="404970"/>
                  <a:pt x="3190461" y="427382"/>
                </a:cubicBezTo>
                <a:cubicBezTo>
                  <a:pt x="3275902" y="484346"/>
                  <a:pt x="3167805" y="416055"/>
                  <a:pt x="3250096" y="457200"/>
                </a:cubicBezTo>
                <a:cubicBezTo>
                  <a:pt x="3260780" y="462542"/>
                  <a:pt x="3269542" y="471152"/>
                  <a:pt x="3279913" y="477078"/>
                </a:cubicBezTo>
                <a:cubicBezTo>
                  <a:pt x="3314301" y="496728"/>
                  <a:pt x="3316036" y="495745"/>
                  <a:pt x="3349487" y="506895"/>
                </a:cubicBezTo>
                <a:cubicBezTo>
                  <a:pt x="3422121" y="555320"/>
                  <a:pt x="3330803" y="496220"/>
                  <a:pt x="3419061" y="546652"/>
                </a:cubicBezTo>
                <a:cubicBezTo>
                  <a:pt x="3429432" y="552578"/>
                  <a:pt x="3438507" y="560604"/>
                  <a:pt x="3448878" y="566530"/>
                </a:cubicBezTo>
                <a:cubicBezTo>
                  <a:pt x="3461742" y="573881"/>
                  <a:pt x="3475771" y="579057"/>
                  <a:pt x="3488635" y="586408"/>
                </a:cubicBezTo>
                <a:cubicBezTo>
                  <a:pt x="3499006" y="592335"/>
                  <a:pt x="3508081" y="600360"/>
                  <a:pt x="3518452" y="606287"/>
                </a:cubicBezTo>
                <a:cubicBezTo>
                  <a:pt x="3531316" y="613638"/>
                  <a:pt x="3545345" y="618814"/>
                  <a:pt x="3558209" y="626165"/>
                </a:cubicBezTo>
                <a:cubicBezTo>
                  <a:pt x="3568580" y="632091"/>
                  <a:pt x="3577539" y="640323"/>
                  <a:pt x="3588026" y="646043"/>
                </a:cubicBezTo>
                <a:cubicBezTo>
                  <a:pt x="3614040" y="660233"/>
                  <a:pt x="3642883" y="669363"/>
                  <a:pt x="3667539" y="685800"/>
                </a:cubicBezTo>
                <a:cubicBezTo>
                  <a:pt x="3677478" y="692426"/>
                  <a:pt x="3686870" y="699958"/>
                  <a:pt x="3697357" y="705678"/>
                </a:cubicBezTo>
                <a:cubicBezTo>
                  <a:pt x="3723371" y="719867"/>
                  <a:pt x="3752215" y="728996"/>
                  <a:pt x="3776870" y="745434"/>
                </a:cubicBezTo>
                <a:cubicBezTo>
                  <a:pt x="3831342" y="781751"/>
                  <a:pt x="3796004" y="759972"/>
                  <a:pt x="3886200" y="805069"/>
                </a:cubicBezTo>
                <a:cubicBezTo>
                  <a:pt x="3899452" y="811695"/>
                  <a:pt x="3913629" y="816728"/>
                  <a:pt x="3925957" y="824947"/>
                </a:cubicBezTo>
                <a:cubicBezTo>
                  <a:pt x="3935896" y="831573"/>
                  <a:pt x="3944795" y="840120"/>
                  <a:pt x="3955774" y="844826"/>
                </a:cubicBezTo>
                <a:cubicBezTo>
                  <a:pt x="4028624" y="876048"/>
                  <a:pt x="3963008" y="829469"/>
                  <a:pt x="4035287" y="874643"/>
                </a:cubicBezTo>
                <a:cubicBezTo>
                  <a:pt x="4049335" y="883423"/>
                  <a:pt x="4060997" y="895681"/>
                  <a:pt x="4075044" y="904461"/>
                </a:cubicBezTo>
                <a:cubicBezTo>
                  <a:pt x="4132262" y="940223"/>
                  <a:pt x="4095022" y="911735"/>
                  <a:pt x="4144617" y="934278"/>
                </a:cubicBezTo>
                <a:cubicBezTo>
                  <a:pt x="4171594" y="946540"/>
                  <a:pt x="4197626" y="960782"/>
                  <a:pt x="4224130" y="974034"/>
                </a:cubicBezTo>
                <a:cubicBezTo>
                  <a:pt x="4237382" y="980660"/>
                  <a:pt x="4249831" y="989228"/>
                  <a:pt x="4263887" y="993913"/>
                </a:cubicBezTo>
                <a:cubicBezTo>
                  <a:pt x="4273826" y="997226"/>
                  <a:pt x="4284166" y="999517"/>
                  <a:pt x="4293704" y="1003852"/>
                </a:cubicBezTo>
                <a:cubicBezTo>
                  <a:pt x="4320681" y="1016114"/>
                  <a:pt x="4346713" y="1030356"/>
                  <a:pt x="4373217" y="1043608"/>
                </a:cubicBezTo>
                <a:cubicBezTo>
                  <a:pt x="4386469" y="1050234"/>
                  <a:pt x="4398600" y="1059893"/>
                  <a:pt x="4412974" y="1063487"/>
                </a:cubicBezTo>
                <a:cubicBezTo>
                  <a:pt x="4450935" y="1072977"/>
                  <a:pt x="4464999" y="1074591"/>
                  <a:pt x="4502426" y="1093304"/>
                </a:cubicBezTo>
                <a:cubicBezTo>
                  <a:pt x="4513110" y="1098646"/>
                  <a:pt x="4521059" y="1108988"/>
                  <a:pt x="4532244" y="1113182"/>
                </a:cubicBezTo>
                <a:cubicBezTo>
                  <a:pt x="4548061" y="1119113"/>
                  <a:pt x="4565448" y="1119456"/>
                  <a:pt x="4581939" y="1123121"/>
                </a:cubicBezTo>
                <a:cubicBezTo>
                  <a:pt x="4595274" y="1126084"/>
                  <a:pt x="4608737" y="1128741"/>
                  <a:pt x="4621696" y="1133061"/>
                </a:cubicBezTo>
                <a:cubicBezTo>
                  <a:pt x="4719760" y="1165750"/>
                  <a:pt x="4622949" y="1143251"/>
                  <a:pt x="4721087" y="1162878"/>
                </a:cubicBezTo>
                <a:cubicBezTo>
                  <a:pt x="4734339" y="1169504"/>
                  <a:pt x="4746598" y="1178686"/>
                  <a:pt x="4760844" y="1182756"/>
                </a:cubicBezTo>
                <a:cubicBezTo>
                  <a:pt x="4793330" y="1192038"/>
                  <a:pt x="4860235" y="1202634"/>
                  <a:pt x="4860235" y="1202634"/>
                </a:cubicBezTo>
                <a:cubicBezTo>
                  <a:pt x="4876800" y="1209260"/>
                  <a:pt x="4893004" y="1216871"/>
                  <a:pt x="4909930" y="1222513"/>
                </a:cubicBezTo>
                <a:cubicBezTo>
                  <a:pt x="4922889" y="1226833"/>
                  <a:pt x="4936330" y="1229590"/>
                  <a:pt x="4949687" y="1232452"/>
                </a:cubicBezTo>
                <a:cubicBezTo>
                  <a:pt x="5065223" y="1257209"/>
                  <a:pt x="5031724" y="1250595"/>
                  <a:pt x="5148470" y="1262269"/>
                </a:cubicBezTo>
                <a:cubicBezTo>
                  <a:pt x="5312120" y="1294999"/>
                  <a:pt x="4993427" y="1233022"/>
                  <a:pt x="5406887" y="1292087"/>
                </a:cubicBezTo>
                <a:cubicBezTo>
                  <a:pt x="5430078" y="1295400"/>
                  <a:pt x="5453163" y="1299574"/>
                  <a:pt x="5476461" y="1302026"/>
                </a:cubicBezTo>
                <a:cubicBezTo>
                  <a:pt x="5644173" y="1319680"/>
                  <a:pt x="5751141" y="1316405"/>
                  <a:pt x="5943600" y="1321904"/>
                </a:cubicBezTo>
                <a:lnTo>
                  <a:pt x="6589644" y="1311965"/>
                </a:lnTo>
                <a:cubicBezTo>
                  <a:pt x="6720180" y="1308618"/>
                  <a:pt x="6712500" y="1300093"/>
                  <a:pt x="6838122" y="1282147"/>
                </a:cubicBezTo>
                <a:lnTo>
                  <a:pt x="6977270" y="1262269"/>
                </a:lnTo>
                <a:cubicBezTo>
                  <a:pt x="7139511" y="1208189"/>
                  <a:pt x="6935938" y="1272602"/>
                  <a:pt x="7096539" y="1232452"/>
                </a:cubicBezTo>
                <a:cubicBezTo>
                  <a:pt x="7116867" y="1227370"/>
                  <a:pt x="7135757" y="1217286"/>
                  <a:pt x="7156174" y="1212574"/>
                </a:cubicBezTo>
                <a:cubicBezTo>
                  <a:pt x="7179001" y="1207306"/>
                  <a:pt x="7202841" y="1207543"/>
                  <a:pt x="7225748" y="1202634"/>
                </a:cubicBezTo>
                <a:cubicBezTo>
                  <a:pt x="7409928" y="1163166"/>
                  <a:pt x="7182008" y="1198943"/>
                  <a:pt x="7364896" y="1172817"/>
                </a:cubicBezTo>
                <a:cubicBezTo>
                  <a:pt x="7503283" y="1126688"/>
                  <a:pt x="7442828" y="1139951"/>
                  <a:pt x="7543800" y="1123121"/>
                </a:cubicBezTo>
                <a:cubicBezTo>
                  <a:pt x="7624866" y="1090695"/>
                  <a:pt x="7576001" y="1106742"/>
                  <a:pt x="7692887" y="1083365"/>
                </a:cubicBezTo>
                <a:lnTo>
                  <a:pt x="7692887" y="1083365"/>
                </a:lnTo>
                <a:cubicBezTo>
                  <a:pt x="7742423" y="1066853"/>
                  <a:pt x="7747226" y="1063559"/>
                  <a:pt x="7792278" y="1053547"/>
                </a:cubicBezTo>
                <a:cubicBezTo>
                  <a:pt x="7815915" y="1048294"/>
                  <a:pt x="7857487" y="1041750"/>
                  <a:pt x="7881730" y="1033669"/>
                </a:cubicBezTo>
                <a:cubicBezTo>
                  <a:pt x="7979800" y="1000980"/>
                  <a:pt x="7882980" y="1023480"/>
                  <a:pt x="7981122" y="1003852"/>
                </a:cubicBezTo>
                <a:cubicBezTo>
                  <a:pt x="8062449" y="963188"/>
                  <a:pt x="7979441" y="1001099"/>
                  <a:pt x="8060635" y="974034"/>
                </a:cubicBezTo>
                <a:cubicBezTo>
                  <a:pt x="8123652" y="953028"/>
                  <a:pt x="8091294" y="958175"/>
                  <a:pt x="8140148" y="944217"/>
                </a:cubicBezTo>
                <a:cubicBezTo>
                  <a:pt x="8153282" y="940464"/>
                  <a:pt x="8166945" y="938598"/>
                  <a:pt x="8179904" y="934278"/>
                </a:cubicBezTo>
                <a:cubicBezTo>
                  <a:pt x="8196830" y="928636"/>
                  <a:pt x="8212895" y="920664"/>
                  <a:pt x="8229600" y="914400"/>
                </a:cubicBezTo>
                <a:cubicBezTo>
                  <a:pt x="8239410" y="910721"/>
                  <a:pt x="8249787" y="908588"/>
                  <a:pt x="8259417" y="904461"/>
                </a:cubicBezTo>
                <a:cubicBezTo>
                  <a:pt x="8273036" y="898624"/>
                  <a:pt x="8285301" y="889785"/>
                  <a:pt x="8299174" y="884582"/>
                </a:cubicBezTo>
                <a:cubicBezTo>
                  <a:pt x="8311964" y="879786"/>
                  <a:pt x="8326140" y="879439"/>
                  <a:pt x="8338930" y="874643"/>
                </a:cubicBezTo>
                <a:cubicBezTo>
                  <a:pt x="8352803" y="869441"/>
                  <a:pt x="8365068" y="860601"/>
                  <a:pt x="8378687" y="854765"/>
                </a:cubicBezTo>
                <a:cubicBezTo>
                  <a:pt x="8388317" y="850638"/>
                  <a:pt x="8398565" y="848139"/>
                  <a:pt x="8408504" y="844826"/>
                </a:cubicBezTo>
                <a:cubicBezTo>
                  <a:pt x="8493951" y="787861"/>
                  <a:pt x="8385847" y="856154"/>
                  <a:pt x="8468139" y="815008"/>
                </a:cubicBezTo>
                <a:cubicBezTo>
                  <a:pt x="8536777" y="780689"/>
                  <a:pt x="8454974" y="805876"/>
                  <a:pt x="8537713" y="785191"/>
                </a:cubicBezTo>
                <a:cubicBezTo>
                  <a:pt x="8547652" y="778565"/>
                  <a:pt x="8556846" y="770655"/>
                  <a:pt x="8567530" y="765313"/>
                </a:cubicBezTo>
                <a:cubicBezTo>
                  <a:pt x="8576901" y="760628"/>
                  <a:pt x="8588189" y="760462"/>
                  <a:pt x="8597348" y="755374"/>
                </a:cubicBezTo>
                <a:cubicBezTo>
                  <a:pt x="8618232" y="743772"/>
                  <a:pt x="8634318" y="723172"/>
                  <a:pt x="8656983" y="715617"/>
                </a:cubicBezTo>
                <a:cubicBezTo>
                  <a:pt x="8666922" y="712304"/>
                  <a:pt x="8677429" y="710363"/>
                  <a:pt x="8686800" y="705678"/>
                </a:cubicBezTo>
                <a:cubicBezTo>
                  <a:pt x="8751833" y="673161"/>
                  <a:pt x="8680493" y="699944"/>
                  <a:pt x="8746435" y="655982"/>
                </a:cubicBezTo>
                <a:cubicBezTo>
                  <a:pt x="8755152" y="650171"/>
                  <a:pt x="8766313" y="649356"/>
                  <a:pt x="8776252" y="646043"/>
                </a:cubicBezTo>
                <a:cubicBezTo>
                  <a:pt x="8789504" y="636104"/>
                  <a:pt x="8802529" y="625854"/>
                  <a:pt x="8816009" y="616226"/>
                </a:cubicBezTo>
                <a:cubicBezTo>
                  <a:pt x="8825729" y="609283"/>
                  <a:pt x="8837380" y="604794"/>
                  <a:pt x="8845826" y="596347"/>
                </a:cubicBezTo>
                <a:cubicBezTo>
                  <a:pt x="8848169" y="594004"/>
                  <a:pt x="8839200" y="596347"/>
                  <a:pt x="8835887" y="596347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A29892C-8933-4948-9525-61BB67A609F1}"/>
              </a:ext>
            </a:extLst>
          </p:cNvPr>
          <p:cNvSpPr/>
          <p:nvPr/>
        </p:nvSpPr>
        <p:spPr>
          <a:xfrm>
            <a:off x="2157413" y="2185988"/>
            <a:ext cx="8586787" cy="2443162"/>
          </a:xfrm>
          <a:custGeom>
            <a:avLst/>
            <a:gdLst>
              <a:gd name="connsiteX0" fmla="*/ 0 w 8586787"/>
              <a:gd name="connsiteY0" fmla="*/ 0 h 2443162"/>
              <a:gd name="connsiteX1" fmla="*/ 200025 w 8586787"/>
              <a:gd name="connsiteY1" fmla="*/ 28575 h 2443162"/>
              <a:gd name="connsiteX2" fmla="*/ 371475 w 8586787"/>
              <a:gd name="connsiteY2" fmla="*/ 42862 h 2443162"/>
              <a:gd name="connsiteX3" fmla="*/ 742950 w 8586787"/>
              <a:gd name="connsiteY3" fmla="*/ 71437 h 2443162"/>
              <a:gd name="connsiteX4" fmla="*/ 957262 w 8586787"/>
              <a:gd name="connsiteY4" fmla="*/ 100012 h 2443162"/>
              <a:gd name="connsiteX5" fmla="*/ 1071562 w 8586787"/>
              <a:gd name="connsiteY5" fmla="*/ 114300 h 2443162"/>
              <a:gd name="connsiteX6" fmla="*/ 1143000 w 8586787"/>
              <a:gd name="connsiteY6" fmla="*/ 128587 h 2443162"/>
              <a:gd name="connsiteX7" fmla="*/ 1228725 w 8586787"/>
              <a:gd name="connsiteY7" fmla="*/ 142875 h 2443162"/>
              <a:gd name="connsiteX8" fmla="*/ 1471612 w 8586787"/>
              <a:gd name="connsiteY8" fmla="*/ 185737 h 2443162"/>
              <a:gd name="connsiteX9" fmla="*/ 1585912 w 8586787"/>
              <a:gd name="connsiteY9" fmla="*/ 214312 h 2443162"/>
              <a:gd name="connsiteX10" fmla="*/ 1628775 w 8586787"/>
              <a:gd name="connsiteY10" fmla="*/ 228600 h 2443162"/>
              <a:gd name="connsiteX11" fmla="*/ 1785937 w 8586787"/>
              <a:gd name="connsiteY11" fmla="*/ 271462 h 2443162"/>
              <a:gd name="connsiteX12" fmla="*/ 1871662 w 8586787"/>
              <a:gd name="connsiteY12" fmla="*/ 314325 h 2443162"/>
              <a:gd name="connsiteX13" fmla="*/ 1928812 w 8586787"/>
              <a:gd name="connsiteY13" fmla="*/ 342900 h 2443162"/>
              <a:gd name="connsiteX14" fmla="*/ 2000250 w 8586787"/>
              <a:gd name="connsiteY14" fmla="*/ 357187 h 2443162"/>
              <a:gd name="connsiteX15" fmla="*/ 2100262 w 8586787"/>
              <a:gd name="connsiteY15" fmla="*/ 414337 h 2443162"/>
              <a:gd name="connsiteX16" fmla="*/ 2157412 w 8586787"/>
              <a:gd name="connsiteY16" fmla="*/ 428625 h 2443162"/>
              <a:gd name="connsiteX17" fmla="*/ 2257425 w 8586787"/>
              <a:gd name="connsiteY17" fmla="*/ 485775 h 2443162"/>
              <a:gd name="connsiteX18" fmla="*/ 2300287 w 8586787"/>
              <a:gd name="connsiteY18" fmla="*/ 514350 h 2443162"/>
              <a:gd name="connsiteX19" fmla="*/ 2357437 w 8586787"/>
              <a:gd name="connsiteY19" fmla="*/ 528637 h 2443162"/>
              <a:gd name="connsiteX20" fmla="*/ 2500312 w 8586787"/>
              <a:gd name="connsiteY20" fmla="*/ 614362 h 2443162"/>
              <a:gd name="connsiteX21" fmla="*/ 2543175 w 8586787"/>
              <a:gd name="connsiteY21" fmla="*/ 642937 h 2443162"/>
              <a:gd name="connsiteX22" fmla="*/ 2657475 w 8586787"/>
              <a:gd name="connsiteY22" fmla="*/ 700087 h 2443162"/>
              <a:gd name="connsiteX23" fmla="*/ 2757487 w 8586787"/>
              <a:gd name="connsiteY23" fmla="*/ 757237 h 2443162"/>
              <a:gd name="connsiteX24" fmla="*/ 2800350 w 8586787"/>
              <a:gd name="connsiteY24" fmla="*/ 785812 h 2443162"/>
              <a:gd name="connsiteX25" fmla="*/ 2857500 w 8586787"/>
              <a:gd name="connsiteY25" fmla="*/ 814387 h 2443162"/>
              <a:gd name="connsiteX26" fmla="*/ 2986087 w 8586787"/>
              <a:gd name="connsiteY26" fmla="*/ 900112 h 2443162"/>
              <a:gd name="connsiteX27" fmla="*/ 3028950 w 8586787"/>
              <a:gd name="connsiteY27" fmla="*/ 928687 h 2443162"/>
              <a:gd name="connsiteX28" fmla="*/ 3071812 w 8586787"/>
              <a:gd name="connsiteY28" fmla="*/ 971550 h 2443162"/>
              <a:gd name="connsiteX29" fmla="*/ 3128962 w 8586787"/>
              <a:gd name="connsiteY29" fmla="*/ 1000125 h 2443162"/>
              <a:gd name="connsiteX30" fmla="*/ 3171825 w 8586787"/>
              <a:gd name="connsiteY30" fmla="*/ 1042987 h 2443162"/>
              <a:gd name="connsiteX31" fmla="*/ 3271837 w 8586787"/>
              <a:gd name="connsiteY31" fmla="*/ 1100137 h 2443162"/>
              <a:gd name="connsiteX32" fmla="*/ 3386137 w 8586787"/>
              <a:gd name="connsiteY32" fmla="*/ 1171575 h 2443162"/>
              <a:gd name="connsiteX33" fmla="*/ 3514725 w 8586787"/>
              <a:gd name="connsiteY33" fmla="*/ 1285875 h 2443162"/>
              <a:gd name="connsiteX34" fmla="*/ 3629025 w 8586787"/>
              <a:gd name="connsiteY34" fmla="*/ 1371600 h 2443162"/>
              <a:gd name="connsiteX35" fmla="*/ 3671887 w 8586787"/>
              <a:gd name="connsiteY35" fmla="*/ 1414462 h 2443162"/>
              <a:gd name="connsiteX36" fmla="*/ 3729037 w 8586787"/>
              <a:gd name="connsiteY36" fmla="*/ 1443037 h 2443162"/>
              <a:gd name="connsiteX37" fmla="*/ 3829050 w 8586787"/>
              <a:gd name="connsiteY37" fmla="*/ 1528762 h 2443162"/>
              <a:gd name="connsiteX38" fmla="*/ 3886200 w 8586787"/>
              <a:gd name="connsiteY38" fmla="*/ 1557337 h 2443162"/>
              <a:gd name="connsiteX39" fmla="*/ 4014787 w 8586787"/>
              <a:gd name="connsiteY39" fmla="*/ 1657350 h 2443162"/>
              <a:gd name="connsiteX40" fmla="*/ 4100512 w 8586787"/>
              <a:gd name="connsiteY40" fmla="*/ 1714500 h 2443162"/>
              <a:gd name="connsiteX41" fmla="*/ 4186237 w 8586787"/>
              <a:gd name="connsiteY41" fmla="*/ 1771650 h 2443162"/>
              <a:gd name="connsiteX42" fmla="*/ 4229100 w 8586787"/>
              <a:gd name="connsiteY42" fmla="*/ 1814512 h 2443162"/>
              <a:gd name="connsiteX43" fmla="*/ 4271962 w 8586787"/>
              <a:gd name="connsiteY43" fmla="*/ 1828800 h 2443162"/>
              <a:gd name="connsiteX44" fmla="*/ 4329112 w 8586787"/>
              <a:gd name="connsiteY44" fmla="*/ 1857375 h 2443162"/>
              <a:gd name="connsiteX45" fmla="*/ 4371975 w 8586787"/>
              <a:gd name="connsiteY45" fmla="*/ 1900237 h 2443162"/>
              <a:gd name="connsiteX46" fmla="*/ 4457700 w 8586787"/>
              <a:gd name="connsiteY46" fmla="*/ 1943100 h 2443162"/>
              <a:gd name="connsiteX47" fmla="*/ 4557712 w 8586787"/>
              <a:gd name="connsiteY47" fmla="*/ 2014537 h 2443162"/>
              <a:gd name="connsiteX48" fmla="*/ 4600575 w 8586787"/>
              <a:gd name="connsiteY48" fmla="*/ 2028825 h 2443162"/>
              <a:gd name="connsiteX49" fmla="*/ 4729162 w 8586787"/>
              <a:gd name="connsiteY49" fmla="*/ 2100262 h 2443162"/>
              <a:gd name="connsiteX50" fmla="*/ 4814887 w 8586787"/>
              <a:gd name="connsiteY50" fmla="*/ 2143125 h 2443162"/>
              <a:gd name="connsiteX51" fmla="*/ 4857750 w 8586787"/>
              <a:gd name="connsiteY51" fmla="*/ 2171700 h 2443162"/>
              <a:gd name="connsiteX52" fmla="*/ 4943475 w 8586787"/>
              <a:gd name="connsiteY52" fmla="*/ 2200275 h 2443162"/>
              <a:gd name="connsiteX53" fmla="*/ 4986337 w 8586787"/>
              <a:gd name="connsiteY53" fmla="*/ 2214562 h 2443162"/>
              <a:gd name="connsiteX54" fmla="*/ 5100637 w 8586787"/>
              <a:gd name="connsiteY54" fmla="*/ 2243137 h 2443162"/>
              <a:gd name="connsiteX55" fmla="*/ 5143500 w 8586787"/>
              <a:gd name="connsiteY55" fmla="*/ 2257425 h 2443162"/>
              <a:gd name="connsiteX56" fmla="*/ 5200650 w 8586787"/>
              <a:gd name="connsiteY56" fmla="*/ 2271712 h 2443162"/>
              <a:gd name="connsiteX57" fmla="*/ 5286375 w 8586787"/>
              <a:gd name="connsiteY57" fmla="*/ 2300287 h 2443162"/>
              <a:gd name="connsiteX58" fmla="*/ 5329237 w 8586787"/>
              <a:gd name="connsiteY58" fmla="*/ 2314575 h 2443162"/>
              <a:gd name="connsiteX59" fmla="*/ 5443537 w 8586787"/>
              <a:gd name="connsiteY59" fmla="*/ 2343150 h 2443162"/>
              <a:gd name="connsiteX60" fmla="*/ 5514975 w 8586787"/>
              <a:gd name="connsiteY60" fmla="*/ 2357437 h 2443162"/>
              <a:gd name="connsiteX61" fmla="*/ 5600700 w 8586787"/>
              <a:gd name="connsiteY61" fmla="*/ 2371725 h 2443162"/>
              <a:gd name="connsiteX62" fmla="*/ 5657850 w 8586787"/>
              <a:gd name="connsiteY62" fmla="*/ 2386012 h 2443162"/>
              <a:gd name="connsiteX63" fmla="*/ 5886450 w 8586787"/>
              <a:gd name="connsiteY63" fmla="*/ 2414587 h 2443162"/>
              <a:gd name="connsiteX64" fmla="*/ 5972175 w 8586787"/>
              <a:gd name="connsiteY64" fmla="*/ 2428875 h 2443162"/>
              <a:gd name="connsiteX65" fmla="*/ 6200775 w 8586787"/>
              <a:gd name="connsiteY65" fmla="*/ 2443162 h 2443162"/>
              <a:gd name="connsiteX66" fmla="*/ 6886575 w 8586787"/>
              <a:gd name="connsiteY66" fmla="*/ 2428875 h 2443162"/>
              <a:gd name="connsiteX67" fmla="*/ 7072312 w 8586787"/>
              <a:gd name="connsiteY67" fmla="*/ 2386012 h 2443162"/>
              <a:gd name="connsiteX68" fmla="*/ 7129462 w 8586787"/>
              <a:gd name="connsiteY68" fmla="*/ 2371725 h 2443162"/>
              <a:gd name="connsiteX69" fmla="*/ 7200900 w 8586787"/>
              <a:gd name="connsiteY69" fmla="*/ 2357437 h 2443162"/>
              <a:gd name="connsiteX70" fmla="*/ 7286625 w 8586787"/>
              <a:gd name="connsiteY70" fmla="*/ 2328862 h 2443162"/>
              <a:gd name="connsiteX71" fmla="*/ 7386637 w 8586787"/>
              <a:gd name="connsiteY71" fmla="*/ 2300287 h 2443162"/>
              <a:gd name="connsiteX72" fmla="*/ 7515225 w 8586787"/>
              <a:gd name="connsiteY72" fmla="*/ 2243137 h 2443162"/>
              <a:gd name="connsiteX73" fmla="*/ 7600950 w 8586787"/>
              <a:gd name="connsiteY73" fmla="*/ 2214562 h 2443162"/>
              <a:gd name="connsiteX74" fmla="*/ 7686675 w 8586787"/>
              <a:gd name="connsiteY74" fmla="*/ 2171700 h 2443162"/>
              <a:gd name="connsiteX75" fmla="*/ 7729537 w 8586787"/>
              <a:gd name="connsiteY75" fmla="*/ 2143125 h 2443162"/>
              <a:gd name="connsiteX76" fmla="*/ 7772400 w 8586787"/>
              <a:gd name="connsiteY76" fmla="*/ 2128837 h 2443162"/>
              <a:gd name="connsiteX77" fmla="*/ 7900987 w 8586787"/>
              <a:gd name="connsiteY77" fmla="*/ 2057400 h 2443162"/>
              <a:gd name="connsiteX78" fmla="*/ 7986712 w 8586787"/>
              <a:gd name="connsiteY78" fmla="*/ 2000250 h 2443162"/>
              <a:gd name="connsiteX79" fmla="*/ 8029575 w 8586787"/>
              <a:gd name="connsiteY79" fmla="*/ 1971675 h 2443162"/>
              <a:gd name="connsiteX80" fmla="*/ 8115300 w 8586787"/>
              <a:gd name="connsiteY80" fmla="*/ 1885950 h 2443162"/>
              <a:gd name="connsiteX81" fmla="*/ 8158162 w 8586787"/>
              <a:gd name="connsiteY81" fmla="*/ 1843087 h 2443162"/>
              <a:gd name="connsiteX82" fmla="*/ 8201025 w 8586787"/>
              <a:gd name="connsiteY82" fmla="*/ 1785937 h 2443162"/>
              <a:gd name="connsiteX83" fmla="*/ 8243887 w 8586787"/>
              <a:gd name="connsiteY83" fmla="*/ 1757362 h 2443162"/>
              <a:gd name="connsiteX84" fmla="*/ 8343900 w 8586787"/>
              <a:gd name="connsiteY84" fmla="*/ 1657350 h 2443162"/>
              <a:gd name="connsiteX85" fmla="*/ 8386762 w 8586787"/>
              <a:gd name="connsiteY85" fmla="*/ 1614487 h 2443162"/>
              <a:gd name="connsiteX86" fmla="*/ 8429625 w 8586787"/>
              <a:gd name="connsiteY86" fmla="*/ 1585912 h 2443162"/>
              <a:gd name="connsiteX87" fmla="*/ 8501062 w 8586787"/>
              <a:gd name="connsiteY87" fmla="*/ 1514475 h 2443162"/>
              <a:gd name="connsiteX88" fmla="*/ 8572500 w 8586787"/>
              <a:gd name="connsiteY88" fmla="*/ 1443037 h 2443162"/>
              <a:gd name="connsiteX89" fmla="*/ 8586787 w 8586787"/>
              <a:gd name="connsiteY89" fmla="*/ 1443037 h 244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586787" h="2443162">
                <a:moveTo>
                  <a:pt x="0" y="0"/>
                </a:moveTo>
                <a:cubicBezTo>
                  <a:pt x="66675" y="9525"/>
                  <a:pt x="132906" y="22982"/>
                  <a:pt x="200025" y="28575"/>
                </a:cubicBezTo>
                <a:lnTo>
                  <a:pt x="371475" y="42862"/>
                </a:lnTo>
                <a:cubicBezTo>
                  <a:pt x="558477" y="56714"/>
                  <a:pt x="573114" y="53560"/>
                  <a:pt x="742950" y="71437"/>
                </a:cubicBezTo>
                <a:cubicBezTo>
                  <a:pt x="840148" y="81668"/>
                  <a:pt x="863546" y="87517"/>
                  <a:pt x="957262" y="100012"/>
                </a:cubicBezTo>
                <a:cubicBezTo>
                  <a:pt x="995322" y="105087"/>
                  <a:pt x="1033612" y="108462"/>
                  <a:pt x="1071562" y="114300"/>
                </a:cubicBezTo>
                <a:cubicBezTo>
                  <a:pt x="1095564" y="117993"/>
                  <a:pt x="1119107" y="124243"/>
                  <a:pt x="1143000" y="128587"/>
                </a:cubicBezTo>
                <a:cubicBezTo>
                  <a:pt x="1171502" y="133769"/>
                  <a:pt x="1200093" y="138470"/>
                  <a:pt x="1228725" y="142875"/>
                </a:cubicBezTo>
                <a:cubicBezTo>
                  <a:pt x="1330329" y="158506"/>
                  <a:pt x="1362762" y="158524"/>
                  <a:pt x="1471612" y="185737"/>
                </a:cubicBezTo>
                <a:cubicBezTo>
                  <a:pt x="1509712" y="195262"/>
                  <a:pt x="1548655" y="201893"/>
                  <a:pt x="1585912" y="214312"/>
                </a:cubicBezTo>
                <a:cubicBezTo>
                  <a:pt x="1600200" y="219075"/>
                  <a:pt x="1614245" y="224637"/>
                  <a:pt x="1628775" y="228600"/>
                </a:cubicBezTo>
                <a:cubicBezTo>
                  <a:pt x="1806040" y="276945"/>
                  <a:pt x="1687275" y="238575"/>
                  <a:pt x="1785937" y="271462"/>
                </a:cubicBezTo>
                <a:cubicBezTo>
                  <a:pt x="1868308" y="326376"/>
                  <a:pt x="1788849" y="278833"/>
                  <a:pt x="1871662" y="314325"/>
                </a:cubicBezTo>
                <a:cubicBezTo>
                  <a:pt x="1891238" y="322715"/>
                  <a:pt x="1908606" y="336165"/>
                  <a:pt x="1928812" y="342900"/>
                </a:cubicBezTo>
                <a:cubicBezTo>
                  <a:pt x="1951850" y="350579"/>
                  <a:pt x="1976437" y="352425"/>
                  <a:pt x="2000250" y="357187"/>
                </a:cubicBezTo>
                <a:cubicBezTo>
                  <a:pt x="2035781" y="380875"/>
                  <a:pt x="2058827" y="398799"/>
                  <a:pt x="2100262" y="414337"/>
                </a:cubicBezTo>
                <a:cubicBezTo>
                  <a:pt x="2118648" y="421232"/>
                  <a:pt x="2138362" y="423862"/>
                  <a:pt x="2157412" y="428625"/>
                </a:cubicBezTo>
                <a:cubicBezTo>
                  <a:pt x="2261847" y="498248"/>
                  <a:pt x="2130526" y="413261"/>
                  <a:pt x="2257425" y="485775"/>
                </a:cubicBezTo>
                <a:cubicBezTo>
                  <a:pt x="2272334" y="494294"/>
                  <a:pt x="2284504" y="507586"/>
                  <a:pt x="2300287" y="514350"/>
                </a:cubicBezTo>
                <a:cubicBezTo>
                  <a:pt x="2318336" y="522085"/>
                  <a:pt x="2338387" y="523875"/>
                  <a:pt x="2357437" y="528637"/>
                </a:cubicBezTo>
                <a:cubicBezTo>
                  <a:pt x="2567137" y="668437"/>
                  <a:pt x="2346549" y="526498"/>
                  <a:pt x="2500312" y="614362"/>
                </a:cubicBezTo>
                <a:cubicBezTo>
                  <a:pt x="2515221" y="622881"/>
                  <a:pt x="2528100" y="634714"/>
                  <a:pt x="2543175" y="642937"/>
                </a:cubicBezTo>
                <a:cubicBezTo>
                  <a:pt x="2580571" y="663335"/>
                  <a:pt x="2622032" y="676458"/>
                  <a:pt x="2657475" y="700087"/>
                </a:cubicBezTo>
                <a:cubicBezTo>
                  <a:pt x="2761895" y="769701"/>
                  <a:pt x="2630605" y="684734"/>
                  <a:pt x="2757487" y="757237"/>
                </a:cubicBezTo>
                <a:cubicBezTo>
                  <a:pt x="2772396" y="765756"/>
                  <a:pt x="2785441" y="777293"/>
                  <a:pt x="2800350" y="785812"/>
                </a:cubicBezTo>
                <a:cubicBezTo>
                  <a:pt x="2818842" y="796379"/>
                  <a:pt x="2839237" y="803429"/>
                  <a:pt x="2857500" y="814387"/>
                </a:cubicBezTo>
                <a:cubicBezTo>
                  <a:pt x="2857517" y="814397"/>
                  <a:pt x="2964648" y="885819"/>
                  <a:pt x="2986087" y="900112"/>
                </a:cubicBezTo>
                <a:cubicBezTo>
                  <a:pt x="3000375" y="909637"/>
                  <a:pt x="3016808" y="916545"/>
                  <a:pt x="3028950" y="928687"/>
                </a:cubicBezTo>
                <a:cubicBezTo>
                  <a:pt x="3043237" y="942975"/>
                  <a:pt x="3055370" y="959806"/>
                  <a:pt x="3071812" y="971550"/>
                </a:cubicBezTo>
                <a:cubicBezTo>
                  <a:pt x="3089143" y="983930"/>
                  <a:pt x="3111631" y="987746"/>
                  <a:pt x="3128962" y="1000125"/>
                </a:cubicBezTo>
                <a:cubicBezTo>
                  <a:pt x="3145404" y="1011869"/>
                  <a:pt x="3156303" y="1030052"/>
                  <a:pt x="3171825" y="1042987"/>
                </a:cubicBezTo>
                <a:cubicBezTo>
                  <a:pt x="3219021" y="1082317"/>
                  <a:pt x="3215934" y="1065197"/>
                  <a:pt x="3271837" y="1100137"/>
                </a:cubicBezTo>
                <a:cubicBezTo>
                  <a:pt x="3420215" y="1192874"/>
                  <a:pt x="3241332" y="1099173"/>
                  <a:pt x="3386137" y="1171575"/>
                </a:cubicBezTo>
                <a:cubicBezTo>
                  <a:pt x="3460060" y="1270138"/>
                  <a:pt x="3394109" y="1195413"/>
                  <a:pt x="3514725" y="1285875"/>
                </a:cubicBezTo>
                <a:cubicBezTo>
                  <a:pt x="3552825" y="1314450"/>
                  <a:pt x="3595349" y="1337924"/>
                  <a:pt x="3629025" y="1371600"/>
                </a:cubicBezTo>
                <a:cubicBezTo>
                  <a:pt x="3643312" y="1385887"/>
                  <a:pt x="3655445" y="1402718"/>
                  <a:pt x="3671887" y="1414462"/>
                </a:cubicBezTo>
                <a:cubicBezTo>
                  <a:pt x="3689218" y="1426842"/>
                  <a:pt x="3710976" y="1431749"/>
                  <a:pt x="3729037" y="1443037"/>
                </a:cubicBezTo>
                <a:cubicBezTo>
                  <a:pt x="3924862" y="1565429"/>
                  <a:pt x="3665395" y="1411867"/>
                  <a:pt x="3829050" y="1528762"/>
                </a:cubicBezTo>
                <a:cubicBezTo>
                  <a:pt x="3846381" y="1541141"/>
                  <a:pt x="3867150" y="1547812"/>
                  <a:pt x="3886200" y="1557337"/>
                </a:cubicBezTo>
                <a:cubicBezTo>
                  <a:pt x="3953345" y="1624484"/>
                  <a:pt x="3912251" y="1588993"/>
                  <a:pt x="4014787" y="1657350"/>
                </a:cubicBezTo>
                <a:lnTo>
                  <a:pt x="4100512" y="1714500"/>
                </a:lnTo>
                <a:cubicBezTo>
                  <a:pt x="4154024" y="1768011"/>
                  <a:pt x="4124206" y="1750972"/>
                  <a:pt x="4186237" y="1771650"/>
                </a:cubicBezTo>
                <a:cubicBezTo>
                  <a:pt x="4200525" y="1785937"/>
                  <a:pt x="4212288" y="1803304"/>
                  <a:pt x="4229100" y="1814512"/>
                </a:cubicBezTo>
                <a:cubicBezTo>
                  <a:pt x="4241631" y="1822866"/>
                  <a:pt x="4258119" y="1822867"/>
                  <a:pt x="4271962" y="1828800"/>
                </a:cubicBezTo>
                <a:cubicBezTo>
                  <a:pt x="4291538" y="1837190"/>
                  <a:pt x="4311781" y="1844996"/>
                  <a:pt x="4329112" y="1857375"/>
                </a:cubicBezTo>
                <a:cubicBezTo>
                  <a:pt x="4345554" y="1869119"/>
                  <a:pt x="4356453" y="1887302"/>
                  <a:pt x="4371975" y="1900237"/>
                </a:cubicBezTo>
                <a:cubicBezTo>
                  <a:pt x="4408905" y="1931012"/>
                  <a:pt x="4414741" y="1928780"/>
                  <a:pt x="4457700" y="1943100"/>
                </a:cubicBezTo>
                <a:cubicBezTo>
                  <a:pt x="4470640" y="1952805"/>
                  <a:pt x="4536823" y="2004092"/>
                  <a:pt x="4557712" y="2014537"/>
                </a:cubicBezTo>
                <a:cubicBezTo>
                  <a:pt x="4571183" y="2021272"/>
                  <a:pt x="4587410" y="2021511"/>
                  <a:pt x="4600575" y="2028825"/>
                </a:cubicBezTo>
                <a:cubicBezTo>
                  <a:pt x="4747956" y="2110703"/>
                  <a:pt x="4632177" y="2067934"/>
                  <a:pt x="4729162" y="2100262"/>
                </a:cubicBezTo>
                <a:cubicBezTo>
                  <a:pt x="4852003" y="2182155"/>
                  <a:pt x="4696581" y="2083971"/>
                  <a:pt x="4814887" y="2143125"/>
                </a:cubicBezTo>
                <a:cubicBezTo>
                  <a:pt x="4830246" y="2150804"/>
                  <a:pt x="4842058" y="2164726"/>
                  <a:pt x="4857750" y="2171700"/>
                </a:cubicBezTo>
                <a:cubicBezTo>
                  <a:pt x="4885275" y="2183933"/>
                  <a:pt x="4914900" y="2190750"/>
                  <a:pt x="4943475" y="2200275"/>
                </a:cubicBezTo>
                <a:cubicBezTo>
                  <a:pt x="4957762" y="2205037"/>
                  <a:pt x="4971727" y="2210909"/>
                  <a:pt x="4986337" y="2214562"/>
                </a:cubicBezTo>
                <a:cubicBezTo>
                  <a:pt x="5024437" y="2224087"/>
                  <a:pt x="5063380" y="2230718"/>
                  <a:pt x="5100637" y="2243137"/>
                </a:cubicBezTo>
                <a:cubicBezTo>
                  <a:pt x="5114925" y="2247900"/>
                  <a:pt x="5129019" y="2253288"/>
                  <a:pt x="5143500" y="2257425"/>
                </a:cubicBezTo>
                <a:cubicBezTo>
                  <a:pt x="5162381" y="2262819"/>
                  <a:pt x="5181842" y="2266070"/>
                  <a:pt x="5200650" y="2271712"/>
                </a:cubicBezTo>
                <a:cubicBezTo>
                  <a:pt x="5229500" y="2280367"/>
                  <a:pt x="5257800" y="2290762"/>
                  <a:pt x="5286375" y="2300287"/>
                </a:cubicBezTo>
                <a:cubicBezTo>
                  <a:pt x="5300662" y="2305050"/>
                  <a:pt x="5314626" y="2310922"/>
                  <a:pt x="5329237" y="2314575"/>
                </a:cubicBezTo>
                <a:cubicBezTo>
                  <a:pt x="5367337" y="2324100"/>
                  <a:pt x="5405027" y="2335448"/>
                  <a:pt x="5443537" y="2343150"/>
                </a:cubicBezTo>
                <a:lnTo>
                  <a:pt x="5514975" y="2357437"/>
                </a:lnTo>
                <a:cubicBezTo>
                  <a:pt x="5543477" y="2362619"/>
                  <a:pt x="5572293" y="2366044"/>
                  <a:pt x="5600700" y="2371725"/>
                </a:cubicBezTo>
                <a:cubicBezTo>
                  <a:pt x="5619955" y="2375576"/>
                  <a:pt x="5638530" y="2382499"/>
                  <a:pt x="5657850" y="2386012"/>
                </a:cubicBezTo>
                <a:cubicBezTo>
                  <a:pt x="5743908" y="2401659"/>
                  <a:pt x="5796937" y="2402652"/>
                  <a:pt x="5886450" y="2414587"/>
                </a:cubicBezTo>
                <a:cubicBezTo>
                  <a:pt x="5915165" y="2418416"/>
                  <a:pt x="5943325" y="2426252"/>
                  <a:pt x="5972175" y="2428875"/>
                </a:cubicBezTo>
                <a:cubicBezTo>
                  <a:pt x="6048210" y="2435787"/>
                  <a:pt x="6124575" y="2438400"/>
                  <a:pt x="6200775" y="2443162"/>
                </a:cubicBezTo>
                <a:lnTo>
                  <a:pt x="6886575" y="2428875"/>
                </a:lnTo>
                <a:cubicBezTo>
                  <a:pt x="6912469" y="2427898"/>
                  <a:pt x="7070385" y="2386494"/>
                  <a:pt x="7072312" y="2386012"/>
                </a:cubicBezTo>
                <a:cubicBezTo>
                  <a:pt x="7091362" y="2381250"/>
                  <a:pt x="7110207" y="2375576"/>
                  <a:pt x="7129462" y="2371725"/>
                </a:cubicBezTo>
                <a:cubicBezTo>
                  <a:pt x="7153275" y="2366962"/>
                  <a:pt x="7177471" y="2363827"/>
                  <a:pt x="7200900" y="2357437"/>
                </a:cubicBezTo>
                <a:cubicBezTo>
                  <a:pt x="7229959" y="2349512"/>
                  <a:pt x="7257404" y="2336167"/>
                  <a:pt x="7286625" y="2328862"/>
                </a:cubicBezTo>
                <a:cubicBezTo>
                  <a:pt x="7304942" y="2324283"/>
                  <a:pt x="7366135" y="2310538"/>
                  <a:pt x="7386637" y="2300287"/>
                </a:cubicBezTo>
                <a:cubicBezTo>
                  <a:pt x="7522477" y="2232366"/>
                  <a:pt x="7294080" y="2316852"/>
                  <a:pt x="7515225" y="2243137"/>
                </a:cubicBezTo>
                <a:cubicBezTo>
                  <a:pt x="7515229" y="2243136"/>
                  <a:pt x="7600947" y="2214564"/>
                  <a:pt x="7600950" y="2214562"/>
                </a:cubicBezTo>
                <a:cubicBezTo>
                  <a:pt x="7656343" y="2177633"/>
                  <a:pt x="7627522" y="2191417"/>
                  <a:pt x="7686675" y="2171700"/>
                </a:cubicBezTo>
                <a:cubicBezTo>
                  <a:pt x="7700962" y="2162175"/>
                  <a:pt x="7714179" y="2150804"/>
                  <a:pt x="7729537" y="2143125"/>
                </a:cubicBezTo>
                <a:cubicBezTo>
                  <a:pt x="7743008" y="2136390"/>
                  <a:pt x="7759235" y="2136151"/>
                  <a:pt x="7772400" y="2128837"/>
                </a:cubicBezTo>
                <a:cubicBezTo>
                  <a:pt x="7919781" y="2046959"/>
                  <a:pt x="7804002" y="2089728"/>
                  <a:pt x="7900987" y="2057400"/>
                </a:cubicBezTo>
                <a:lnTo>
                  <a:pt x="7986712" y="2000250"/>
                </a:lnTo>
                <a:cubicBezTo>
                  <a:pt x="8001000" y="1990725"/>
                  <a:pt x="8017433" y="1983817"/>
                  <a:pt x="8029575" y="1971675"/>
                </a:cubicBezTo>
                <a:lnTo>
                  <a:pt x="8115300" y="1885950"/>
                </a:lnTo>
                <a:cubicBezTo>
                  <a:pt x="8129587" y="1871662"/>
                  <a:pt x="8146039" y="1859251"/>
                  <a:pt x="8158162" y="1843087"/>
                </a:cubicBezTo>
                <a:cubicBezTo>
                  <a:pt x="8172450" y="1824037"/>
                  <a:pt x="8184187" y="1802775"/>
                  <a:pt x="8201025" y="1785937"/>
                </a:cubicBezTo>
                <a:cubicBezTo>
                  <a:pt x="8213167" y="1773795"/>
                  <a:pt x="8231124" y="1768849"/>
                  <a:pt x="8243887" y="1757362"/>
                </a:cubicBezTo>
                <a:cubicBezTo>
                  <a:pt x="8278931" y="1725823"/>
                  <a:pt x="8310562" y="1690688"/>
                  <a:pt x="8343900" y="1657350"/>
                </a:cubicBezTo>
                <a:cubicBezTo>
                  <a:pt x="8358188" y="1643062"/>
                  <a:pt x="8369950" y="1625695"/>
                  <a:pt x="8386762" y="1614487"/>
                </a:cubicBezTo>
                <a:lnTo>
                  <a:pt x="8429625" y="1585912"/>
                </a:lnTo>
                <a:cubicBezTo>
                  <a:pt x="8505828" y="1471609"/>
                  <a:pt x="8405810" y="1609728"/>
                  <a:pt x="8501062" y="1514475"/>
                </a:cubicBezTo>
                <a:cubicBezTo>
                  <a:pt x="8558212" y="1457324"/>
                  <a:pt x="8496299" y="1481138"/>
                  <a:pt x="8572500" y="1443037"/>
                </a:cubicBezTo>
                <a:cubicBezTo>
                  <a:pt x="8576760" y="1440907"/>
                  <a:pt x="8582025" y="1443037"/>
                  <a:pt x="8586787" y="144303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30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31820" y="1204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Estimating the “causal curve”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415600" y="1202635"/>
            <a:ext cx="11360800" cy="48891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GPS is an extension of the standard propensity score method. It is the treatment assignment density calculated at a particular treatment value</a:t>
            </a:r>
          </a:p>
          <a:p>
            <a:pPr marL="609596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Calculate the GPS associated with each treatment value observation</a:t>
            </a:r>
          </a:p>
          <a:p>
            <a:pPr marL="609596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Fit a curve of treatment values predicting outcome values, adjusted for the GPS</a:t>
            </a:r>
          </a:p>
          <a:p>
            <a:pPr marL="609596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 resulting treatment against outcome curve is your causal dose response curve (AKA your causal curve)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660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Notebook exercise #3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00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761BDD-8B8C-6D7F-D191-9C32B7F68B39}"/>
              </a:ext>
            </a:extLst>
          </p:cNvPr>
          <p:cNvCxnSpPr>
            <a:cxnSpLocks/>
          </p:cNvCxnSpPr>
          <p:nvPr/>
        </p:nvCxnSpPr>
        <p:spPr>
          <a:xfrm flipH="1">
            <a:off x="2660073" y="1787238"/>
            <a:ext cx="2402744" cy="62145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19;p21">
            <a:extLst>
              <a:ext uri="{FF2B5EF4-FFF2-40B4-BE49-F238E27FC236}">
                <a16:creationId xmlns:a16="http://schemas.microsoft.com/office/drawing/2014/main" id="{65D880D9-C7FB-32F1-2927-0B11CDE9C1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355" y="115329"/>
            <a:ext cx="5985645" cy="5520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 simple causal inference flowchart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44A301-36A9-25FC-AC46-5253218D653C}"/>
              </a:ext>
            </a:extLst>
          </p:cNvPr>
          <p:cNvSpPr txBox="1">
            <a:spLocks/>
          </p:cNvSpPr>
          <p:nvPr/>
        </p:nvSpPr>
        <p:spPr>
          <a:xfrm>
            <a:off x="4473371" y="967465"/>
            <a:ext cx="2517145" cy="683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b="1" dirty="0">
                <a:latin typeface="Avenir Book" panose="02000503020000020003" pitchFamily="2" charset="0"/>
                <a:cs typeface="Arial" panose="020B0604020202020204" pitchFamily="34" charset="0"/>
              </a:rPr>
              <a:t>Is the “treatment” variable binary, nominal, ordinal, or continuous 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4EDCF9-1CCA-30AA-04CC-8F5861DBC394}"/>
              </a:ext>
            </a:extLst>
          </p:cNvPr>
          <p:cNvCxnSpPr>
            <a:cxnSpLocks/>
          </p:cNvCxnSpPr>
          <p:nvPr/>
        </p:nvCxnSpPr>
        <p:spPr>
          <a:xfrm>
            <a:off x="6320809" y="1793816"/>
            <a:ext cx="2748377" cy="65022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B43A5-C547-EBED-BA2B-D68E8D9FB674}"/>
              </a:ext>
            </a:extLst>
          </p:cNvPr>
          <p:cNvSpPr/>
          <p:nvPr/>
        </p:nvSpPr>
        <p:spPr>
          <a:xfrm>
            <a:off x="4518151" y="887242"/>
            <a:ext cx="2364787" cy="7949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6DBE17-089F-54ED-3AFB-0C4CB0869020}"/>
              </a:ext>
            </a:extLst>
          </p:cNvPr>
          <p:cNvSpPr txBox="1">
            <a:spLocks/>
          </p:cNvSpPr>
          <p:nvPr/>
        </p:nvSpPr>
        <p:spPr>
          <a:xfrm>
            <a:off x="3054899" y="1712028"/>
            <a:ext cx="889675" cy="386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binary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8751F5-BE63-11A4-536F-998EBAEC62D2}"/>
              </a:ext>
            </a:extLst>
          </p:cNvPr>
          <p:cNvCxnSpPr>
            <a:cxnSpLocks/>
          </p:cNvCxnSpPr>
          <p:nvPr/>
        </p:nvCxnSpPr>
        <p:spPr>
          <a:xfrm>
            <a:off x="5700544" y="1825191"/>
            <a:ext cx="0" cy="118401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AFDBF8F7-33E8-3983-AB73-46DECB7004F4}"/>
              </a:ext>
            </a:extLst>
          </p:cNvPr>
          <p:cNvSpPr txBox="1">
            <a:spLocks/>
          </p:cNvSpPr>
          <p:nvPr/>
        </p:nvSpPr>
        <p:spPr>
          <a:xfrm>
            <a:off x="4871472" y="2170048"/>
            <a:ext cx="889675" cy="6758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nominal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or ordinal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48A82EB-AF23-C8AC-58E5-EE0BD48A0399}"/>
              </a:ext>
            </a:extLst>
          </p:cNvPr>
          <p:cNvSpPr txBox="1">
            <a:spLocks/>
          </p:cNvSpPr>
          <p:nvPr/>
        </p:nvSpPr>
        <p:spPr>
          <a:xfrm>
            <a:off x="7581208" y="1793816"/>
            <a:ext cx="1192693" cy="2786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Avenir Book" panose="02000503020000020003" pitchFamily="2" charset="0"/>
                <a:cs typeface="Arial" panose="020B0604020202020204" pitchFamily="34" charset="0"/>
              </a:rPr>
              <a:t>continuous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015C85-3E6B-3195-1E4D-1402DA867D8C}"/>
              </a:ext>
            </a:extLst>
          </p:cNvPr>
          <p:cNvSpPr txBox="1">
            <a:spLocks/>
          </p:cNvSpPr>
          <p:nvPr/>
        </p:nvSpPr>
        <p:spPr>
          <a:xfrm>
            <a:off x="4428591" y="3201895"/>
            <a:ext cx="2703727" cy="9129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Split into sensible binary comparisons using domain knowledge. Do binary analysis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9A1479B-C219-67BE-64F9-94EEDC3260C7}"/>
              </a:ext>
            </a:extLst>
          </p:cNvPr>
          <p:cNvSpPr/>
          <p:nvPr/>
        </p:nvSpPr>
        <p:spPr>
          <a:xfrm>
            <a:off x="4453531" y="3190763"/>
            <a:ext cx="2637226" cy="82133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B4EFF65-6DFB-54CC-B48C-5AAC3202A2A5}"/>
              </a:ext>
            </a:extLst>
          </p:cNvPr>
          <p:cNvSpPr txBox="1">
            <a:spLocks/>
          </p:cNvSpPr>
          <p:nvPr/>
        </p:nvSpPr>
        <p:spPr>
          <a:xfrm>
            <a:off x="9169616" y="2524268"/>
            <a:ext cx="2517145" cy="683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b="1" dirty="0">
                <a:latin typeface="Avenir Book" panose="02000503020000020003" pitchFamily="2" charset="0"/>
                <a:cs typeface="Arial" panose="020B0604020202020204" pitchFamily="34" charset="0"/>
              </a:rPr>
              <a:t>Use the `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causal-curve</a:t>
            </a:r>
            <a:r>
              <a:rPr lang="en-US" sz="1600" b="1" dirty="0">
                <a:latin typeface="Avenir Book" panose="02000503020000020003" pitchFamily="2" charset="0"/>
                <a:cs typeface="Arial" panose="020B0604020202020204" pitchFamily="34" charset="0"/>
              </a:rPr>
              <a:t>` package. Is the outcome binary or continuous?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9C5042-E25B-DCAD-BD3C-AC045310C13F}"/>
              </a:ext>
            </a:extLst>
          </p:cNvPr>
          <p:cNvSpPr/>
          <p:nvPr/>
        </p:nvSpPr>
        <p:spPr>
          <a:xfrm>
            <a:off x="9214396" y="2444045"/>
            <a:ext cx="2452203" cy="7949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6BA44F-0FA4-2799-0DBB-A3218379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575" y="1899581"/>
            <a:ext cx="1220722" cy="42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CEEE39C-47CD-3172-BD74-AE2FAFDD37DC}"/>
              </a:ext>
            </a:extLst>
          </p:cNvPr>
          <p:cNvSpPr txBox="1">
            <a:spLocks/>
          </p:cNvSpPr>
          <p:nvPr/>
        </p:nvSpPr>
        <p:spPr>
          <a:xfrm>
            <a:off x="525401" y="2628525"/>
            <a:ext cx="2517145" cy="683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Use `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` to do g-computation. Is the outcome binary or continuous?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ED8038-8216-188B-FEC7-64D4FD4DAADB}"/>
              </a:ext>
            </a:extLst>
          </p:cNvPr>
          <p:cNvSpPr/>
          <p:nvPr/>
        </p:nvSpPr>
        <p:spPr>
          <a:xfrm>
            <a:off x="570181" y="2548302"/>
            <a:ext cx="2402744" cy="7949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13F6FC2-BA96-BECB-0639-752433F3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19" y="1933570"/>
            <a:ext cx="878852" cy="4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B6E22E-B098-1C0E-0581-38E8BC91B84F}"/>
              </a:ext>
            </a:extLst>
          </p:cNvPr>
          <p:cNvCxnSpPr>
            <a:cxnSpLocks/>
          </p:cNvCxnSpPr>
          <p:nvPr/>
        </p:nvCxnSpPr>
        <p:spPr>
          <a:xfrm flipH="1" flipV="1">
            <a:off x="3117273" y="3084022"/>
            <a:ext cx="1197817" cy="4387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BF69B2-4774-79CC-CF4A-46DAF7388681}"/>
              </a:ext>
            </a:extLst>
          </p:cNvPr>
          <p:cNvCxnSpPr>
            <a:cxnSpLocks/>
          </p:cNvCxnSpPr>
          <p:nvPr/>
        </p:nvCxnSpPr>
        <p:spPr>
          <a:xfrm flipH="1">
            <a:off x="1079975" y="3497347"/>
            <a:ext cx="211493" cy="14819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506BA1-D8EC-F209-4D04-7DAAC5132A22}"/>
              </a:ext>
            </a:extLst>
          </p:cNvPr>
          <p:cNvCxnSpPr>
            <a:cxnSpLocks/>
          </p:cNvCxnSpPr>
          <p:nvPr/>
        </p:nvCxnSpPr>
        <p:spPr>
          <a:xfrm>
            <a:off x="2689458" y="3468247"/>
            <a:ext cx="858926" cy="16535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>
            <a:extLst>
              <a:ext uri="{FF2B5EF4-FFF2-40B4-BE49-F238E27FC236}">
                <a16:creationId xmlns:a16="http://schemas.microsoft.com/office/drawing/2014/main" id="{E0E9DC99-CA07-9812-69FA-FAE9CBDB7E22}"/>
              </a:ext>
            </a:extLst>
          </p:cNvPr>
          <p:cNvSpPr txBox="1">
            <a:spLocks/>
          </p:cNvSpPr>
          <p:nvPr/>
        </p:nvSpPr>
        <p:spPr>
          <a:xfrm>
            <a:off x="2307798" y="4165256"/>
            <a:ext cx="860105" cy="315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binary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242C9352-F842-DAB3-B443-DBBE05CA81BA}"/>
              </a:ext>
            </a:extLst>
          </p:cNvPr>
          <p:cNvSpPr txBox="1">
            <a:spLocks/>
          </p:cNvSpPr>
          <p:nvPr/>
        </p:nvSpPr>
        <p:spPr>
          <a:xfrm>
            <a:off x="150878" y="4012097"/>
            <a:ext cx="992799" cy="37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continuous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D262B1-46F3-AFF6-CFEA-BA5C3FDF099E}"/>
              </a:ext>
            </a:extLst>
          </p:cNvPr>
          <p:cNvCxnSpPr>
            <a:cxnSpLocks/>
          </p:cNvCxnSpPr>
          <p:nvPr/>
        </p:nvCxnSpPr>
        <p:spPr>
          <a:xfrm flipH="1">
            <a:off x="8969879" y="3372656"/>
            <a:ext cx="688035" cy="199759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14E422-598A-A785-D261-1A52BB42F472}"/>
              </a:ext>
            </a:extLst>
          </p:cNvPr>
          <p:cNvCxnSpPr>
            <a:cxnSpLocks/>
          </p:cNvCxnSpPr>
          <p:nvPr/>
        </p:nvCxnSpPr>
        <p:spPr>
          <a:xfrm>
            <a:off x="11104297" y="3394301"/>
            <a:ext cx="291239" cy="193177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CC5FD7F5-254F-7CDA-4CFE-C1668CB1C38F}"/>
              </a:ext>
            </a:extLst>
          </p:cNvPr>
          <p:cNvSpPr txBox="1">
            <a:spLocks/>
          </p:cNvSpPr>
          <p:nvPr/>
        </p:nvSpPr>
        <p:spPr>
          <a:xfrm>
            <a:off x="10455659" y="4259842"/>
            <a:ext cx="860105" cy="315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binary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1E61A9F-2FE0-4812-0A1E-DBA2F4B4A54B}"/>
              </a:ext>
            </a:extLst>
          </p:cNvPr>
          <p:cNvSpPr txBox="1">
            <a:spLocks/>
          </p:cNvSpPr>
          <p:nvPr/>
        </p:nvSpPr>
        <p:spPr>
          <a:xfrm>
            <a:off x="8357183" y="4072874"/>
            <a:ext cx="992799" cy="37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continuous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AC0B8561-5AFE-DA42-29F0-1439F6119F60}"/>
              </a:ext>
            </a:extLst>
          </p:cNvPr>
          <p:cNvSpPr txBox="1">
            <a:spLocks/>
          </p:cNvSpPr>
          <p:nvPr/>
        </p:nvSpPr>
        <p:spPr>
          <a:xfrm>
            <a:off x="3138131" y="5267442"/>
            <a:ext cx="2880281" cy="1260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300" b="1" dirty="0">
                <a:latin typeface="Avenir Book" panose="02000503020000020003" pitchFamily="2" charset="0"/>
                <a:cs typeface="Arial" panose="020B0604020202020204" pitchFamily="34" charset="0"/>
              </a:rPr>
              <a:t>Calculate average probability of outcome when all units receive and don’t receive treatment. “Causal difference” is p</a:t>
            </a:r>
            <a:r>
              <a:rPr lang="en-US" sz="1300" b="1" baseline="-25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sz="1300" b="1" dirty="0">
                <a:latin typeface="Avenir Book" panose="02000503020000020003" pitchFamily="2" charset="0"/>
                <a:cs typeface="Arial" panose="020B0604020202020204" pitchFamily="34" charset="0"/>
              </a:rPr>
              <a:t> – p</a:t>
            </a:r>
            <a:r>
              <a:rPr lang="en-US" sz="1300" b="1" baseline="-25000" dirty="0">
                <a:latin typeface="Avenir Book" panose="02000503020000020003" pitchFamily="2" charset="0"/>
                <a:cs typeface="Arial" panose="020B0604020202020204" pitchFamily="34" charset="0"/>
              </a:rPr>
              <a:t>0</a:t>
            </a:r>
            <a:r>
              <a:rPr lang="en-US" sz="1300" b="1" dirty="0">
                <a:latin typeface="Avenir Book" panose="02000503020000020003" pitchFamily="2" charset="0"/>
                <a:cs typeface="Arial" panose="020B0604020202020204" pitchFamily="34" charset="0"/>
              </a:rPr>
              <a:t> and the “causal ratio” is p</a:t>
            </a:r>
            <a:r>
              <a:rPr lang="en-US" sz="1300" b="1" baseline="-25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sz="1300" b="1" dirty="0">
                <a:latin typeface="Avenir Book" panose="02000503020000020003" pitchFamily="2" charset="0"/>
                <a:cs typeface="Arial" panose="020B0604020202020204" pitchFamily="34" charset="0"/>
              </a:rPr>
              <a:t> / p</a:t>
            </a:r>
            <a:r>
              <a:rPr lang="en-US" sz="1300" b="1" baseline="-25000" dirty="0">
                <a:latin typeface="Avenir Book" panose="02000503020000020003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31AA12C-0E0F-FF88-333D-F8221E4F2E0C}"/>
              </a:ext>
            </a:extLst>
          </p:cNvPr>
          <p:cNvSpPr/>
          <p:nvPr/>
        </p:nvSpPr>
        <p:spPr>
          <a:xfrm>
            <a:off x="3165689" y="5173182"/>
            <a:ext cx="2779672" cy="13551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F50F502A-2008-54D2-3169-15643B19B316}"/>
              </a:ext>
            </a:extLst>
          </p:cNvPr>
          <p:cNvSpPr txBox="1">
            <a:spLocks/>
          </p:cNvSpPr>
          <p:nvPr/>
        </p:nvSpPr>
        <p:spPr>
          <a:xfrm>
            <a:off x="211873" y="5133394"/>
            <a:ext cx="2033523" cy="1133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200" b="1" dirty="0">
                <a:latin typeface="Avenir Book" panose="02000503020000020003" pitchFamily="2" charset="0"/>
                <a:cs typeface="Arial" panose="020B0604020202020204" pitchFamily="34" charset="0"/>
              </a:rPr>
              <a:t>Estimate average treatment effect as shown in previous slides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D628535-0CBB-CF9C-CA3F-4E31A169AEC3}"/>
              </a:ext>
            </a:extLst>
          </p:cNvPr>
          <p:cNvSpPr/>
          <p:nvPr/>
        </p:nvSpPr>
        <p:spPr>
          <a:xfrm>
            <a:off x="181242" y="5094001"/>
            <a:ext cx="2091712" cy="7949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08EF314B-BFE4-95C7-44C5-62C9D0E86A55}"/>
              </a:ext>
            </a:extLst>
          </p:cNvPr>
          <p:cNvSpPr txBox="1">
            <a:spLocks/>
          </p:cNvSpPr>
          <p:nvPr/>
        </p:nvSpPr>
        <p:spPr>
          <a:xfrm>
            <a:off x="8209236" y="5484034"/>
            <a:ext cx="1483153" cy="881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Use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GPS_Regressor 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Avenir Book" panose="02000503020000020003" pitchFamily="2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0991385-C79B-E65A-02E3-A235457B72EC}"/>
              </a:ext>
            </a:extLst>
          </p:cNvPr>
          <p:cNvSpPr/>
          <p:nvPr/>
        </p:nvSpPr>
        <p:spPr>
          <a:xfrm>
            <a:off x="10574188" y="5419898"/>
            <a:ext cx="1483153" cy="81856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8B639908-3EFC-7D77-CDFE-18073939001A}"/>
              </a:ext>
            </a:extLst>
          </p:cNvPr>
          <p:cNvSpPr txBox="1">
            <a:spLocks/>
          </p:cNvSpPr>
          <p:nvPr/>
        </p:nvSpPr>
        <p:spPr>
          <a:xfrm>
            <a:off x="10463038" y="5473047"/>
            <a:ext cx="1708814" cy="881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300" b="1" dirty="0">
                <a:latin typeface="Avenir Book" panose="02000503020000020003" pitchFamily="2" charset="0"/>
                <a:cs typeface="Arial" panose="020B0604020202020204" pitchFamily="34" charset="0"/>
              </a:rPr>
              <a:t>Use 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GPS_Classifier </a:t>
            </a:r>
          </a:p>
          <a:p>
            <a:pPr>
              <a:lnSpc>
                <a:spcPct val="110000"/>
              </a:lnSpc>
            </a:pPr>
            <a:r>
              <a:rPr lang="en-US" sz="1300" b="1" dirty="0">
                <a:latin typeface="Avenir Book" panose="02000503020000020003" pitchFamily="2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CE5A748-46FB-7F1F-3448-02FAAEB908F9}"/>
              </a:ext>
            </a:extLst>
          </p:cNvPr>
          <p:cNvSpPr/>
          <p:nvPr/>
        </p:nvSpPr>
        <p:spPr>
          <a:xfrm>
            <a:off x="8134431" y="5438966"/>
            <a:ext cx="1632765" cy="85197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56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31820" y="1204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Closing thoughts: troubleshooting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415600" y="1192696"/>
            <a:ext cx="11360800" cy="48991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Having domain knowledge and understanding the data-generating process is often way more productive than just throwing an algo at the problem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There is value in trying multiple techniques to understand their range of estimates (but use p-value correction if you’re running lots of analyses)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You’ll never be able to capture all confounders, but do aim to capture the major ones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If your results don’t make sense and your code isn’t buggy, you’re probably missing a big source of bias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Causal inference and modeling is powerful but still not as trustworthy as running a proper experiment. Approach all results with healthy skepticism.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751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31820" y="1204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Closing thoughts: the perils of multiple testing…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F0E6D2-C7AE-1FA7-D224-8D7C4D3A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00" y="1692483"/>
            <a:ext cx="10157165" cy="40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659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31820" y="1204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Closing thoughts: be humble, it’s likely your research or business idea doesn’t work!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36CCC-785C-5E4C-8099-93B53D87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468" y="1490870"/>
            <a:ext cx="8384739" cy="47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39220" y="4519543"/>
            <a:ext cx="1887389" cy="9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 alternative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5C02F59-E520-B046-BC73-E0028C8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53097" y="4303643"/>
            <a:ext cx="1737967" cy="17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39220" y="4519543"/>
            <a:ext cx="1887389" cy="9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 alternative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9FD6C9-81D5-EF47-B2E1-7BF856A2A745}"/>
              </a:ext>
            </a:extLst>
          </p:cNvPr>
          <p:cNvSpPr txBox="1">
            <a:spLocks/>
          </p:cNvSpPr>
          <p:nvPr/>
        </p:nvSpPr>
        <p:spPr>
          <a:xfrm>
            <a:off x="4186674" y="4327572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Never takes vitamin D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5C02F59-E520-B046-BC73-E0028C8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53097" y="4303643"/>
            <a:ext cx="1737967" cy="17379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168F30-E78A-6448-8FAD-558F8E0A515F}"/>
              </a:ext>
            </a:extLst>
          </p:cNvPr>
          <p:cNvCxnSpPr>
            <a:cxnSpLocks/>
          </p:cNvCxnSpPr>
          <p:nvPr/>
        </p:nvCxnSpPr>
        <p:spPr>
          <a:xfrm>
            <a:off x="3260035" y="49963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2140</Words>
  <Application>Microsoft Macintosh PowerPoint</Application>
  <PresentationFormat>Widescreen</PresentationFormat>
  <Paragraphs>564</Paragraphs>
  <Slides>69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Avenir Book</vt:lpstr>
      <vt:lpstr>Calibri</vt:lpstr>
      <vt:lpstr>Calibri Light</vt:lpstr>
      <vt:lpstr>Cambria Math</vt:lpstr>
      <vt:lpstr>Courier New</vt:lpstr>
      <vt:lpstr>Office Theme</vt:lpstr>
      <vt:lpstr>Introduction to causal inference PyData NYC 2022 Roni Kobrosly, PhD</vt:lpstr>
      <vt:lpstr>By the end of this tutorial, you should be able to</vt:lpstr>
      <vt:lpstr>Does Vitamin D supplementation prevent severe covid symptoms?</vt:lpstr>
      <vt:lpstr>The alternative universe example</vt:lpstr>
      <vt:lpstr>The alternative universe example</vt:lpstr>
      <vt:lpstr>The alternative universe example</vt:lpstr>
      <vt:lpstr>The alternative universe example</vt:lpstr>
      <vt:lpstr>The alternative universe example</vt:lpstr>
      <vt:lpstr>The alternative universe example</vt:lpstr>
      <vt:lpstr>The alternative universe example</vt:lpstr>
      <vt:lpstr>The alternative universe example</vt:lpstr>
      <vt:lpstr>Experiments (AKA A/B Tests, AKA Randomized Controlled Trials)</vt:lpstr>
      <vt:lpstr>Experiments (AKA A/B Tests, AKA Randomized Controlled Trials)</vt:lpstr>
      <vt:lpstr>Experiments (AKA A/B Tests, AKA Randomized Controlled Trials)</vt:lpstr>
      <vt:lpstr>Experiments won’t always save us</vt:lpstr>
      <vt:lpstr>A simple hierarchy…</vt:lpstr>
      <vt:lpstr>Causal Inference vs Typical ML Project Questions</vt:lpstr>
      <vt:lpstr>A causal graph</vt:lpstr>
      <vt:lpstr>Exercise time!</vt:lpstr>
      <vt:lpstr>PowerPoint Presentation</vt:lpstr>
      <vt:lpstr>Three important types of causal relationships…</vt:lpstr>
      <vt:lpstr>1) Confounders</vt:lpstr>
      <vt:lpstr>Confounders</vt:lpstr>
      <vt:lpstr>Confounders</vt:lpstr>
      <vt:lpstr>Confounders</vt:lpstr>
      <vt:lpstr>Confounders</vt:lpstr>
      <vt:lpstr>Violent crime in your city!</vt:lpstr>
      <vt:lpstr>Summer weather induces a false association between ice cream sales and violent crime</vt:lpstr>
      <vt:lpstr>Summer weather induces a false association between ice cream sales and violent crime</vt:lpstr>
      <vt:lpstr>If you control for the season, any ice cream-violent crime association in your dataset will disappear</vt:lpstr>
      <vt:lpstr>2) Colliders</vt:lpstr>
      <vt:lpstr>Colliders</vt:lpstr>
      <vt:lpstr>Colliders</vt:lpstr>
      <vt:lpstr>Colliders</vt:lpstr>
      <vt:lpstr>3) Mediators</vt:lpstr>
      <vt:lpstr>Mediators</vt:lpstr>
      <vt:lpstr>Mediators</vt:lpstr>
      <vt:lpstr>Mediators</vt:lpstr>
      <vt:lpstr>Causality is complicated!</vt:lpstr>
      <vt:lpstr>This all sounds nice, but how do I “control” for things?</vt:lpstr>
      <vt:lpstr>Notebook exercise #1:  Causal graphs</vt:lpstr>
      <vt:lpstr>We’ve discussed four types of causal relationships. Going forward, we’re going to assume you identified key confounders you want to control for, as you estimate the causal impact between a “treatment” and an “outcome”…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Notebook exercise #2</vt:lpstr>
      <vt:lpstr>PowerPoint Presentation</vt:lpstr>
      <vt:lpstr>Counterfactuals (with a continuous treatment)</vt:lpstr>
      <vt:lpstr>Counterfactuals (with a continuous treatment)</vt:lpstr>
      <vt:lpstr>Counterfactuals (with a continuous treatment)</vt:lpstr>
      <vt:lpstr>Counterfactuals (with a continuous treatment)</vt:lpstr>
      <vt:lpstr>Counterfactuals (with a continuous treatment)</vt:lpstr>
      <vt:lpstr>Counterfactuals (with a continuous treatment)</vt:lpstr>
      <vt:lpstr>Estimating the “causal curve”</vt:lpstr>
      <vt:lpstr>Notebook exercise #3</vt:lpstr>
      <vt:lpstr>A simple causal inference flowchart</vt:lpstr>
      <vt:lpstr>Closing thoughts: troubleshooting</vt:lpstr>
      <vt:lpstr>Closing thoughts: the perils of multiple testing…</vt:lpstr>
      <vt:lpstr>Closing thoughts: be humble, it’s likely your research or business idea doesn’t work!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CAUSAL MODELING</dc:title>
  <dc:creator>Roni Kobrosly</dc:creator>
  <cp:lastModifiedBy>Roni Kobrosly</cp:lastModifiedBy>
  <cp:revision>289</cp:revision>
  <dcterms:created xsi:type="dcterms:W3CDTF">2021-12-26T02:21:58Z</dcterms:created>
  <dcterms:modified xsi:type="dcterms:W3CDTF">2022-09-20T19:08:30Z</dcterms:modified>
</cp:coreProperties>
</file>