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A529-0D03-444E-82B9-ACDB348F942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F91F-E1E8-4A1B-ABE4-27F736D45A8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28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A529-0D03-444E-82B9-ACDB348F942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F91F-E1E8-4A1B-ABE4-27F736D4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A529-0D03-444E-82B9-ACDB348F942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F91F-E1E8-4A1B-ABE4-27F736D4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6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A529-0D03-444E-82B9-ACDB348F942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F91F-E1E8-4A1B-ABE4-27F736D4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A529-0D03-444E-82B9-ACDB348F942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F91F-E1E8-4A1B-ABE4-27F736D45A8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89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A529-0D03-444E-82B9-ACDB348F942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F91F-E1E8-4A1B-ABE4-27F736D4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9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A529-0D03-444E-82B9-ACDB348F942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F91F-E1E8-4A1B-ABE4-27F736D4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6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A529-0D03-444E-82B9-ACDB348F942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F91F-E1E8-4A1B-ABE4-27F736D4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2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A529-0D03-444E-82B9-ACDB348F942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F91F-E1E8-4A1B-ABE4-27F736D4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2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44A529-0D03-444E-82B9-ACDB348F942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10F91F-E1E8-4A1B-ABE4-27F736D4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A529-0D03-444E-82B9-ACDB348F942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F91F-E1E8-4A1B-ABE4-27F736D4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5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44A529-0D03-444E-82B9-ACDB348F942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10F91F-E1E8-4A1B-ABE4-27F736D45A8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74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E1328-E60E-7411-979D-EED817C33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Real-time ASL Gesture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D1201-1AC4-B5AF-175B-6D753CA5DF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Ronil Christian (A20489525)</a:t>
            </a:r>
          </a:p>
        </p:txBody>
      </p:sp>
    </p:spTree>
    <p:extLst>
      <p:ext uri="{BB962C8B-B14F-4D97-AF65-F5344CB8AC3E}">
        <p14:creationId xmlns:p14="http://schemas.microsoft.com/office/powerpoint/2010/main" val="2892009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A938-F349-186F-69BF-9209E6BC2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958B76-4D19-0710-B361-7C2938674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  <a:p>
            <a:r>
              <a:rPr lang="en-US" dirty="0"/>
              <a:t>	training         	 (min:    0.609, max:    0.996, cur:    0.995)</a:t>
            </a:r>
          </a:p>
          <a:p>
            <a:r>
              <a:rPr lang="en-US" dirty="0"/>
              <a:t>	validation       	 (min:    0.928, max:    0.974, cur:    0.956)</a:t>
            </a:r>
          </a:p>
          <a:p>
            <a:r>
              <a:rPr lang="en-US" dirty="0"/>
              <a:t>Loss</a:t>
            </a:r>
          </a:p>
          <a:p>
            <a:r>
              <a:rPr lang="en-US" dirty="0"/>
              <a:t>	training         	 (min:    0.014, max:    1.245, cur:    0.014)</a:t>
            </a:r>
          </a:p>
          <a:p>
            <a:r>
              <a:rPr lang="en-US" dirty="0"/>
              <a:t>	validation       	 (min:    0.106, max:    0.238, cur:    0.204)</a:t>
            </a:r>
          </a:p>
        </p:txBody>
      </p:sp>
    </p:spTree>
    <p:extLst>
      <p:ext uri="{BB962C8B-B14F-4D97-AF65-F5344CB8AC3E}">
        <p14:creationId xmlns:p14="http://schemas.microsoft.com/office/powerpoint/2010/main" val="399405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E0990-B612-0AAD-60B4-50071E18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85CFB7-3F1E-2C28-89C6-EEDC4306C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320" y="0"/>
            <a:ext cx="10585044" cy="6853250"/>
          </a:xfrm>
        </p:spPr>
      </p:pic>
    </p:spTree>
    <p:extLst>
      <p:ext uri="{BB962C8B-B14F-4D97-AF65-F5344CB8AC3E}">
        <p14:creationId xmlns:p14="http://schemas.microsoft.com/office/powerpoint/2010/main" val="3360659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6C67-25D9-E4A7-3170-45EE80DF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76CFC-DCE7-AC46-753D-A2CFBE0EF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/>
              <a:t>End-to-end web application</a:t>
            </a:r>
          </a:p>
          <a:p>
            <a:pPr lvl="1"/>
            <a:r>
              <a:rPr lang="en-US" dirty="0"/>
              <a:t>More training data under different environmental settings</a:t>
            </a:r>
          </a:p>
          <a:p>
            <a:pPr lvl="1"/>
            <a:r>
              <a:rPr lang="en-US" dirty="0"/>
              <a:t>Fine-tuning model</a:t>
            </a:r>
          </a:p>
          <a:p>
            <a:pPr lvl="1"/>
            <a:r>
              <a:rPr lang="en-US" dirty="0"/>
              <a:t>Static frame captures limit performance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91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F400D-C348-BC1B-AA8C-2387185C8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03621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339AA-9449-A88B-FA31-DBECFFDA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1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770F-89F6-9DBE-94B1-91AEA66F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9B23A-510C-380B-3605-39BA51BC4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/>
              <a:t>America Sign Language is a visual communication language used by deaf and hard of hearing community in the United States and Canada.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According to the National Institute on Deafness and Other Communication Disorders, approximately 15% of American adults (37.5 million people) report some trouble hearing, and around 2 to 3 out of every 1,000 children in the United States are born with a detectable level of hearing loss.</a:t>
            </a:r>
          </a:p>
        </p:txBody>
      </p:sp>
    </p:spTree>
    <p:extLst>
      <p:ext uri="{BB962C8B-B14F-4D97-AF65-F5344CB8AC3E}">
        <p14:creationId xmlns:p14="http://schemas.microsoft.com/office/powerpoint/2010/main" val="123473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79B92-5557-0CCB-CFB9-B74E9F9D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60FEF-FEDA-D4AC-4400-DD5A629AA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/>
              <a:t>To use Convolutional Neural Networks in real time to translate a video of user’s ASL signs to text.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Aims is to carry out three tasks in real time:</a:t>
            </a:r>
          </a:p>
          <a:p>
            <a:pPr lvl="2"/>
            <a:r>
              <a:rPr lang="en-US" dirty="0"/>
              <a:t>Obtain video of user signing (input)</a:t>
            </a:r>
          </a:p>
          <a:p>
            <a:pPr lvl="2"/>
            <a:r>
              <a:rPr lang="en-US" dirty="0"/>
              <a:t>Extracting and classifying each frame in the video to a letter</a:t>
            </a:r>
          </a:p>
          <a:p>
            <a:pPr lvl="2"/>
            <a:r>
              <a:rPr lang="en-US" dirty="0"/>
              <a:t>Reconstructing and displaying the most likely character from classification scores (output)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FBA9C-5760-CC02-5A09-67EFBA2C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a Computer Vision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0F32E-EEF2-6CC6-9E68-21DE1A154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/>
              <a:t>Aims to tackle: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Environmental concerns (e.g., lighting sensitivity, background and camera position)</a:t>
            </a:r>
          </a:p>
          <a:p>
            <a:pPr lvl="2"/>
            <a:r>
              <a:rPr lang="en-US" dirty="0"/>
              <a:t>Occlusion (e.g., some or all fingers, or an entire hand can be out of the field of view)</a:t>
            </a:r>
          </a:p>
          <a:p>
            <a:pPr lvl="2"/>
            <a:r>
              <a:rPr lang="en-US" dirty="0"/>
              <a:t>Sign boundary detection (when a sign ends and next begins)</a:t>
            </a:r>
          </a:p>
          <a:p>
            <a:pPr lvl="2"/>
            <a:r>
              <a:rPr lang="en-US" dirty="0"/>
              <a:t>Co-articulation (when a sign is affected by the preceding or succeeding sign)</a:t>
            </a:r>
          </a:p>
        </p:txBody>
      </p:sp>
    </p:spTree>
    <p:extLst>
      <p:ext uri="{BB962C8B-B14F-4D97-AF65-F5344CB8AC3E}">
        <p14:creationId xmlns:p14="http://schemas.microsoft.com/office/powerpoint/2010/main" val="428456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F9A3-6984-BE65-3AD0-429B75A2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10723-D2F1-CDEA-7CED-982E39306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/>
              <a:t>Each training and test case represents a label (0-25) as a one-to-one map for each alphabetic letter A-Z (and no cases for 9=J or 25=Z because of gesture motions).</a:t>
            </a:r>
          </a:p>
          <a:p>
            <a:pPr lvl="1"/>
            <a:r>
              <a:rPr lang="en-US" dirty="0"/>
              <a:t>The training data (27,455 cases) and test data (7172 cases) are approximately half the size of the standard MNIST but otherwise similar with a header row of label, pixel1, pixel2, …, pixel784 which represent a single 28x28 pixel image with grayscale values between 0-255.</a:t>
            </a:r>
          </a:p>
        </p:txBody>
      </p:sp>
    </p:spTree>
    <p:extLst>
      <p:ext uri="{BB962C8B-B14F-4D97-AF65-F5344CB8AC3E}">
        <p14:creationId xmlns:p14="http://schemas.microsoft.com/office/powerpoint/2010/main" val="267648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4D2F-287F-87C4-67A4-AB26B5D5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20D15-F810-3693-F726-7C493CDC7E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A - 0     1126</a:t>
            </a:r>
          </a:p>
          <a:p>
            <a:r>
              <a:rPr lang="pt-BR" dirty="0"/>
              <a:t>B - 1     1010</a:t>
            </a:r>
          </a:p>
          <a:p>
            <a:r>
              <a:rPr lang="pt-BR" dirty="0"/>
              <a:t>C - 2     1144</a:t>
            </a:r>
          </a:p>
          <a:p>
            <a:r>
              <a:rPr lang="pt-BR" dirty="0"/>
              <a:t>D - 3     1196</a:t>
            </a:r>
          </a:p>
          <a:p>
            <a:r>
              <a:rPr lang="pt-BR" dirty="0"/>
              <a:t>E - 4      957</a:t>
            </a:r>
          </a:p>
          <a:p>
            <a:r>
              <a:rPr lang="pt-BR" dirty="0"/>
              <a:t>F - 5     1204</a:t>
            </a:r>
          </a:p>
          <a:p>
            <a:r>
              <a:rPr lang="pt-BR" dirty="0"/>
              <a:t>G - 6     1090</a:t>
            </a:r>
          </a:p>
          <a:p>
            <a:r>
              <a:rPr lang="pt-BR" dirty="0"/>
              <a:t>H - 7     1013</a:t>
            </a:r>
          </a:p>
          <a:p>
            <a:r>
              <a:rPr lang="pt-BR" dirty="0"/>
              <a:t>I - 8     1162</a:t>
            </a:r>
          </a:p>
          <a:p>
            <a:r>
              <a:rPr lang="pt-BR" dirty="0"/>
              <a:t>K - 10    1114</a:t>
            </a:r>
          </a:p>
          <a:p>
            <a:r>
              <a:rPr lang="pt-BR" dirty="0"/>
              <a:t>L - 11    1241</a:t>
            </a:r>
          </a:p>
          <a:p>
            <a:r>
              <a:rPr lang="pt-BR" dirty="0"/>
              <a:t>M - 12    1055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7AF6CF-446A-DEE7-1E82-A0F8F4B0EF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 - 13    1151</a:t>
            </a:r>
          </a:p>
          <a:p>
            <a:r>
              <a:rPr lang="en-US" dirty="0"/>
              <a:t>O - 14    1196</a:t>
            </a:r>
          </a:p>
          <a:p>
            <a:r>
              <a:rPr lang="en-US" dirty="0"/>
              <a:t>P - 15    1088</a:t>
            </a:r>
          </a:p>
          <a:p>
            <a:r>
              <a:rPr lang="en-US" dirty="0"/>
              <a:t>Q - 16    1279</a:t>
            </a:r>
          </a:p>
          <a:p>
            <a:r>
              <a:rPr lang="en-US" dirty="0"/>
              <a:t>R - 17    1294</a:t>
            </a:r>
          </a:p>
          <a:p>
            <a:r>
              <a:rPr lang="en-US" dirty="0"/>
              <a:t>S - 18    1199</a:t>
            </a:r>
          </a:p>
          <a:p>
            <a:r>
              <a:rPr lang="en-US" dirty="0"/>
              <a:t>T - 19    1186</a:t>
            </a:r>
          </a:p>
          <a:p>
            <a:r>
              <a:rPr lang="en-US" dirty="0"/>
              <a:t>U - 20    1161</a:t>
            </a:r>
          </a:p>
          <a:p>
            <a:r>
              <a:rPr lang="en-US" dirty="0"/>
              <a:t>V - 21    1082</a:t>
            </a:r>
          </a:p>
          <a:p>
            <a:r>
              <a:rPr lang="en-US" dirty="0"/>
              <a:t>W - 22    1225</a:t>
            </a:r>
          </a:p>
          <a:p>
            <a:r>
              <a:rPr lang="en-US" dirty="0"/>
              <a:t>X - 23    1164</a:t>
            </a:r>
          </a:p>
          <a:p>
            <a:r>
              <a:rPr lang="en-US" dirty="0"/>
              <a:t>Y - 24    1118</a:t>
            </a:r>
          </a:p>
        </p:txBody>
      </p:sp>
    </p:spTree>
    <p:extLst>
      <p:ext uri="{BB962C8B-B14F-4D97-AF65-F5344CB8AC3E}">
        <p14:creationId xmlns:p14="http://schemas.microsoft.com/office/powerpoint/2010/main" val="146895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18543C-E87A-3D9D-53F7-0A576315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D9635-3926-E551-E4E6-00E5ACE3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Training Data:</a:t>
            </a:r>
          </a:p>
          <a:p>
            <a:pPr lvl="2"/>
            <a:r>
              <a:rPr lang="en-US" dirty="0"/>
              <a:t>Resize to (28,28,1)</a:t>
            </a:r>
          </a:p>
          <a:p>
            <a:pPr lvl="2"/>
            <a:r>
              <a:rPr lang="en-US" dirty="0"/>
              <a:t>Normalize</a:t>
            </a:r>
          </a:p>
          <a:p>
            <a:pPr lvl="2"/>
            <a:r>
              <a:rPr lang="en-US" dirty="0"/>
              <a:t>One-Hot encode labels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Images extracted from frames:</a:t>
            </a:r>
          </a:p>
          <a:p>
            <a:pPr lvl="2"/>
            <a:r>
              <a:rPr lang="en-US" dirty="0"/>
              <a:t>Capture frame</a:t>
            </a:r>
          </a:p>
          <a:p>
            <a:pPr lvl="2"/>
            <a:r>
              <a:rPr lang="en-US" dirty="0"/>
              <a:t>Convert to gray</a:t>
            </a:r>
          </a:p>
          <a:p>
            <a:pPr lvl="2"/>
            <a:r>
              <a:rPr lang="en-US" dirty="0"/>
              <a:t>Apply Gaussian Blur</a:t>
            </a:r>
          </a:p>
          <a:p>
            <a:pPr lvl="2"/>
            <a:r>
              <a:rPr lang="en-US" dirty="0"/>
              <a:t>Resize to (28,28,1)</a:t>
            </a:r>
          </a:p>
        </p:txBody>
      </p:sp>
    </p:spTree>
    <p:extLst>
      <p:ext uri="{BB962C8B-B14F-4D97-AF65-F5344CB8AC3E}">
        <p14:creationId xmlns:p14="http://schemas.microsoft.com/office/powerpoint/2010/main" val="91291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A9A0-D8C4-775C-B901-0CEB6077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149D45-8247-25A6-EEA1-0E8983DE0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4315" y="1846263"/>
            <a:ext cx="4323695" cy="4022725"/>
          </a:xfrm>
        </p:spPr>
      </p:pic>
    </p:spTree>
    <p:extLst>
      <p:ext uri="{BB962C8B-B14F-4D97-AF65-F5344CB8AC3E}">
        <p14:creationId xmlns:p14="http://schemas.microsoft.com/office/powerpoint/2010/main" val="3307464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0263E-FC68-1599-AA5F-EBCD8E1C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39150-5ADF-233B-A4B0-F63F9E345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/>
              <a:t>Input Size: (28,28,1)</a:t>
            </a:r>
          </a:p>
          <a:p>
            <a:pPr lvl="1"/>
            <a:r>
              <a:rPr lang="en-US" dirty="0"/>
              <a:t>3 Conv layers, 1 Dropout layer, 2 Dense layers</a:t>
            </a:r>
          </a:p>
          <a:p>
            <a:pPr lvl="1"/>
            <a:r>
              <a:rPr lang="en-US" dirty="0"/>
              <a:t>Epochs: 12</a:t>
            </a:r>
          </a:p>
          <a:p>
            <a:pPr lvl="1"/>
            <a:r>
              <a:rPr lang="en-US" dirty="0"/>
              <a:t>Optimizer: Adam</a:t>
            </a:r>
          </a:p>
          <a:p>
            <a:pPr lvl="1"/>
            <a:r>
              <a:rPr lang="en-US" dirty="0"/>
              <a:t>Loss: Categorical Cross-entropy</a:t>
            </a:r>
          </a:p>
          <a:p>
            <a:pPr lvl="1"/>
            <a:r>
              <a:rPr lang="en-US" dirty="0"/>
              <a:t>Batch Size: 32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774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144</TotalTime>
  <Words>571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Real-time ASL Gesture Recognition</vt:lpstr>
      <vt:lpstr>Introduction</vt:lpstr>
      <vt:lpstr>Problem Statement</vt:lpstr>
      <vt:lpstr>From a Computer Vision Perspective</vt:lpstr>
      <vt:lpstr>Data Source</vt:lpstr>
      <vt:lpstr>Data Source</vt:lpstr>
      <vt:lpstr>Preprocessing</vt:lpstr>
      <vt:lpstr>Model</vt:lpstr>
      <vt:lpstr>Parameters</vt:lpstr>
      <vt:lpstr>Results</vt:lpstr>
      <vt:lpstr>PowerPoint Presentation</vt:lpstr>
      <vt:lpstr>Next Steps and 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ASL Gesture Recognition</dc:title>
  <dc:creator>Ronil Christian</dc:creator>
  <cp:lastModifiedBy>Ronil Christian</cp:lastModifiedBy>
  <cp:revision>16</cp:revision>
  <dcterms:created xsi:type="dcterms:W3CDTF">2023-04-21T02:02:03Z</dcterms:created>
  <dcterms:modified xsi:type="dcterms:W3CDTF">2023-04-21T04:26:32Z</dcterms:modified>
</cp:coreProperties>
</file>