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ithub.com/dotnet/efcore/issues/30083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F 7: TP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 7: TPC</a:t>
            </a:r>
          </a:p>
        </p:txBody>
      </p:sp>
      <p:sp>
        <p:nvSpPr>
          <p:cNvPr id="152" name="Круглов Георги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Круглов Георгий</a:t>
            </a:r>
          </a:p>
        </p:txBody>
      </p:sp>
      <p:sp>
        <p:nvSpPr>
          <p:cNvPr id="153" name="Новый способ хранение иерархий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Новый способ хранение иерархий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ph.png" descr="tph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204700" y="1236477"/>
            <a:ext cx="12192000" cy="11243046"/>
          </a:xfrm>
          <a:prstGeom prst="rect">
            <a:avLst/>
          </a:prstGeom>
        </p:spPr>
      </p:pic>
      <p:sp>
        <p:nvSpPr>
          <p:cNvPr id="184" name="T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185" name="Используется в EF по-умолчанию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80568" indent="-480568" defTabSz="2097023">
              <a:spcBef>
                <a:spcPts val="2000"/>
              </a:spcBef>
              <a:defRPr sz="4128"/>
            </a:pPr>
            <a:r>
              <a:t>Используется в EF по-умолчанию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Для хранения иерархии используется одна таблица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Таблица будет содержать колонки для всех свойств всех сущностей иерархии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Таблица будет содержать дополнительную колонку – дискриминатор</a:t>
            </a:r>
            <a:br/>
            <a:r>
              <a:t>Дискриминатор – значение, определяющее тип кортежа</a:t>
            </a:r>
          </a:p>
        </p:txBody>
      </p:sp>
      <p:sp>
        <p:nvSpPr>
          <p:cNvPr id="186" name="Table Per Hierarchy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Table Per Hierarchy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189" name="public class TphDatabaseContext : DatabaseContextBase, IContextOptionsCreatable&lt;TphDatabaseContext&gt;…"/>
          <p:cNvSpPr txBox="1"/>
          <p:nvPr>
            <p:ph type="body" idx="1"/>
          </p:nvPr>
        </p:nvSpPr>
        <p:spPr>
          <a:xfrm>
            <a:off x="1007494" y="3436183"/>
            <a:ext cx="22369012" cy="9856850"/>
          </a:xfrm>
          <a:prstGeom prst="rect">
            <a:avLst/>
          </a:prstGeom>
        </p:spPr>
        <p:txBody>
          <a:bodyPr/>
          <a:lstStyle/>
          <a:p>
            <a:pPr defTabSz="416052">
              <a:spcBef>
                <a:spcPts val="0"/>
              </a:spcBef>
              <a:defRPr spc="0" sz="2093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 :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, </a:t>
            </a:r>
            <a:r>
              <a:t>IContextOptionsCreatable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16052">
              <a:spcBef>
                <a:spcPts val="0"/>
              </a:spcBef>
              <a:defRPr spc="0" sz="2093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DbContextOptions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: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{ }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16052">
              <a:spcBef>
                <a:spcPts val="0"/>
              </a:spcBef>
              <a:defRPr spc="0" sz="2093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Create</a:t>
            </a:r>
            <a:r>
              <a:rPr>
                <a:solidFill>
                  <a:srgbClr val="D4D4D4"/>
                </a:solidFill>
              </a:rPr>
              <a:t>(</a:t>
            </a:r>
            <a:r>
              <a:t>DbContextOptions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=&gt; 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t>TphDatabaseContext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16052">
              <a:spcBef>
                <a:spcPts val="0"/>
              </a:spcBef>
              <a:defRPr spc="0" sz="2093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override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16052">
              <a:spcBef>
                <a:spcPts val="0"/>
              </a:spcBef>
              <a:defRPr spc="0" sz="2093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.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16052">
              <a:spcBef>
                <a:spcPts val="0"/>
              </a:spcBef>
              <a:defRPr spc="0" sz="2093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&gt;()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UseTphMappingStrategy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HasDiscriminator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CE9178"/>
                </a:solidFill>
              </a:rPr>
              <a:t>"Discriminator"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ProjectTask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ProjectStage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2</a:t>
            </a:r>
            <a:r>
              <a:t>);</a:t>
            </a: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16052">
              <a:spcBef>
                <a:spcPts val="0"/>
              </a:spcBef>
              <a:defRPr spc="0" sz="2093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&gt;()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UseTphMappingStrategy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HasDiscriminator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CE9178"/>
                </a:solidFill>
              </a:rPr>
              <a:t>"Discriminator"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Intern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Subordinate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2</a:t>
            </a:r>
            <a:r>
              <a:t>)</a:t>
            </a: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Manager</a:t>
            </a:r>
            <a:r>
              <a:t>&gt;(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16052">
              <a:spcBef>
                <a:spcPts val="0"/>
              </a:spcBef>
              <a:defRPr spc="0" sz="2093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EmployeeUniform</a:t>
            </a:r>
            <a:r>
              <a:rPr>
                <a:solidFill>
                  <a:srgbClr val="D4D4D4"/>
                </a:solidFill>
              </a:rPr>
              <a:t>&gt;()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UseTphMappingStrategy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t>HasDiscriminator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CE9178"/>
                </a:solidFill>
              </a:rPr>
              <a:t>"Discriminator"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CasualEmployeeUniform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OfficialEmployeeUniform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.</a:t>
            </a:r>
            <a:r>
              <a:rPr>
                <a:solidFill>
                  <a:srgbClr val="DCDCAA"/>
                </a:solidFill>
              </a:rPr>
              <a:t>HasValue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DisplayEmployeeUniform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16052">
              <a:spcBef>
                <a:spcPts val="0"/>
              </a:spcBef>
              <a:defRPr spc="0" sz="2093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90" name="Database Context"/>
          <p:cNvSpPr txBox="1"/>
          <p:nvPr/>
        </p:nvSpPr>
        <p:spPr>
          <a:xfrm>
            <a:off x="8677198" y="2046065"/>
            <a:ext cx="7029604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Database Context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193" name="Пример данны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28319">
              <a:lnSpc>
                <a:spcPct val="80000"/>
              </a:lnSpc>
              <a:defRPr spc="-161" sz="5376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Пример данных</a:t>
            </a:r>
          </a:p>
        </p:txBody>
      </p:sp>
      <p:pic>
        <p:nvPicPr>
          <p:cNvPr id="194" name="Screenshot 2023-02-03 at 15.00.51.png" descr="Screenshot 2023-02-03 at 15.00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5626" y="4778328"/>
            <a:ext cx="18152748" cy="7039922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Employees"/>
          <p:cNvSpPr txBox="1"/>
          <p:nvPr/>
        </p:nvSpPr>
        <p:spPr>
          <a:xfrm>
            <a:off x="10685043" y="3547658"/>
            <a:ext cx="3013914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Employees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198" name="Пример данны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28319">
              <a:lnSpc>
                <a:spcPct val="80000"/>
              </a:lnSpc>
              <a:defRPr spc="-161" sz="5376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Пример данных</a:t>
            </a:r>
          </a:p>
        </p:txBody>
      </p:sp>
      <p:pic>
        <p:nvPicPr>
          <p:cNvPr id="199" name="Screenshot 2023-02-03 at 15.02.05.png" descr="Screenshot 2023-02-03 at 15.02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6774" y="4842284"/>
            <a:ext cx="17570451" cy="817584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ProjectItems"/>
          <p:cNvSpPr txBox="1"/>
          <p:nvPr/>
        </p:nvSpPr>
        <p:spPr>
          <a:xfrm>
            <a:off x="10440009" y="3547657"/>
            <a:ext cx="3503982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ProjectItems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203" name="Недостат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04" name="Нарушение третьей нормальной формы Наличие данных в столбцах зависит от неключевого атрибута (дискриминатора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Нарушение третьей нормальной формы</a:t>
            </a:r>
            <a:br/>
            <a:r>
              <a:t>Наличие данных в столбцах зависит от неключевого атрибута (дискриминатора)</a:t>
            </a:r>
          </a:p>
          <a:p>
            <a:pPr/>
            <a:r>
              <a:t>Разреженность хранимых данных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tpt.png" descr="tpt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691505" y="0"/>
            <a:ext cx="9218389" cy="13716000"/>
          </a:xfrm>
          <a:prstGeom prst="rect">
            <a:avLst/>
          </a:prstGeom>
        </p:spPr>
      </p:pic>
      <p:sp>
        <p:nvSpPr>
          <p:cNvPr id="207" name="T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TPT</a:t>
            </a:r>
          </a:p>
        </p:txBody>
      </p:sp>
      <p:sp>
        <p:nvSpPr>
          <p:cNvPr id="208" name="Для каждого типа иерархии создаётся своя таблица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Для </a:t>
            </a:r>
            <a:r>
              <a:rPr b="1"/>
              <a:t>каждого</a:t>
            </a:r>
            <a:r>
              <a:t> типа иерархии создаётся своя таблица</a:t>
            </a:r>
          </a:p>
          <a:p>
            <a:pPr/>
            <a:r>
              <a:t>Данные одного объекта, могут храниться в нескольких таблицах</a:t>
            </a:r>
          </a:p>
          <a:p>
            <a:pPr/>
            <a:r>
              <a:t>Данные нормализованы</a:t>
            </a:r>
          </a:p>
          <a:p>
            <a:pPr/>
            <a:r>
              <a:t>Нет разреженных таблиц</a:t>
            </a:r>
          </a:p>
        </p:txBody>
      </p:sp>
      <p:sp>
        <p:nvSpPr>
          <p:cNvPr id="209" name="Table Per Type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Table Per Type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PT"/>
          <p:cNvSpPr txBox="1"/>
          <p:nvPr>
            <p:ph type="title"/>
          </p:nvPr>
        </p:nvSpPr>
        <p:spPr>
          <a:xfrm>
            <a:off x="1269999" y="219965"/>
            <a:ext cx="21844001" cy="1562101"/>
          </a:xfrm>
          <a:prstGeom prst="rect">
            <a:avLst/>
          </a:prstGeom>
        </p:spPr>
        <p:txBody>
          <a:bodyPr/>
          <a:lstStyle/>
          <a:p>
            <a:pPr/>
            <a:r>
              <a:t>TPT</a:t>
            </a:r>
          </a:p>
        </p:txBody>
      </p:sp>
      <p:sp>
        <p:nvSpPr>
          <p:cNvPr id="212" name="public class TptDatabaseContext : DatabaseContextBase, IContextOptionsCreatable&lt;TptDatabaseContext&gt;…"/>
          <p:cNvSpPr txBox="1"/>
          <p:nvPr>
            <p:ph type="body" idx="1"/>
          </p:nvPr>
        </p:nvSpPr>
        <p:spPr>
          <a:xfrm>
            <a:off x="1270000" y="2997561"/>
            <a:ext cx="21844001" cy="10944892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 :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, </a:t>
            </a:r>
            <a:r>
              <a:t>IContextOptionsCreatable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DbContextOptions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: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{ }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Create</a:t>
            </a:r>
            <a:r>
              <a:rPr>
                <a:solidFill>
                  <a:srgbClr val="D4D4D4"/>
                </a:solidFill>
              </a:rPr>
              <a:t>(</a:t>
            </a:r>
            <a:r>
              <a:t>DbContextOptions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=&gt; 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override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.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Intern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Subordinate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CasualEmployeeUniform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OfficialEmployeeUniform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DisplayEmployeeUniform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t>UseTptMappingStrategy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t>UseTptMappingStrategy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EmployeeUniform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t>UseTptMappingStrategy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13" name="Database Context"/>
          <p:cNvSpPr txBox="1"/>
          <p:nvPr/>
        </p:nvSpPr>
        <p:spPr>
          <a:xfrm>
            <a:off x="8677198" y="1595507"/>
            <a:ext cx="7029604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Database Context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PT"/>
          <p:cNvSpPr txBox="1"/>
          <p:nvPr>
            <p:ph type="title"/>
          </p:nvPr>
        </p:nvSpPr>
        <p:spPr>
          <a:xfrm>
            <a:off x="1270000" y="311791"/>
            <a:ext cx="21844000" cy="1562101"/>
          </a:xfrm>
          <a:prstGeom prst="rect">
            <a:avLst/>
          </a:prstGeom>
        </p:spPr>
        <p:txBody>
          <a:bodyPr/>
          <a:lstStyle/>
          <a:p>
            <a:pPr/>
            <a:r>
              <a:t>TPT</a:t>
            </a:r>
          </a:p>
        </p:txBody>
      </p:sp>
      <p:sp>
        <p:nvSpPr>
          <p:cNvPr id="216" name="Database Context до EF 7"/>
          <p:cNvSpPr txBox="1"/>
          <p:nvPr>
            <p:ph type="body" idx="21"/>
          </p:nvPr>
        </p:nvSpPr>
        <p:spPr>
          <a:xfrm>
            <a:off x="1270000" y="1667860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Database Context до EF 7</a:t>
            </a:r>
          </a:p>
        </p:txBody>
      </p:sp>
      <p:sp>
        <p:nvSpPr>
          <p:cNvPr id="217" name="public class TptDatabaseContext : DatabaseContextBase, IContextOptionsCreatable&lt;TptDatabaseContext&gt;…"/>
          <p:cNvSpPr txBox="1"/>
          <p:nvPr>
            <p:ph type="body" idx="1"/>
          </p:nvPr>
        </p:nvSpPr>
        <p:spPr>
          <a:xfrm>
            <a:off x="1270000" y="3001519"/>
            <a:ext cx="21844000" cy="1040269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 :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, </a:t>
            </a:r>
            <a:r>
              <a:t>IContextOptionsCreatable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DbContextOptions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: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{ }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Create</a:t>
            </a:r>
            <a:r>
              <a:rPr>
                <a:solidFill>
                  <a:srgbClr val="D4D4D4"/>
                </a:solidFill>
              </a:rPr>
              <a:t>(</a:t>
            </a:r>
            <a:r>
              <a:t>DbContextOptions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=&gt; 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t>TptDatabaseContext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override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.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"Employees"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Manager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"Managers"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Subordinate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t>"Subordinates"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Intern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"Interns"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t>"ProjectItems"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ProjectTask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t>"ProjectTasks"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ProjectStage</a:t>
            </a:r>
            <a:r>
              <a:rPr>
                <a:solidFill>
                  <a:srgbClr val="D4D4D4"/>
                </a:solidFill>
              </a:rPr>
              <a:t>&gt;().</a:t>
            </a:r>
            <a:r>
              <a:rPr>
                <a:solidFill>
                  <a:srgbClr val="DCDCAA"/>
                </a:solidFill>
              </a:rPr>
              <a:t>ToTable</a:t>
            </a:r>
            <a:r>
              <a:rPr>
                <a:solidFill>
                  <a:srgbClr val="D4D4D4"/>
                </a:solidFill>
              </a:rPr>
              <a:t>(</a:t>
            </a:r>
            <a:r>
              <a:t>"ProjectStages"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pc="0"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PT"/>
          <p:cNvSpPr txBox="1"/>
          <p:nvPr>
            <p:ph type="title"/>
          </p:nvPr>
        </p:nvSpPr>
        <p:spPr>
          <a:xfrm>
            <a:off x="1270000" y="471469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TPT</a:t>
            </a:r>
          </a:p>
        </p:txBody>
      </p:sp>
      <p:sp>
        <p:nvSpPr>
          <p:cNvPr id="220" name="Пример данных (Employee)"/>
          <p:cNvSpPr txBox="1"/>
          <p:nvPr>
            <p:ph type="body" idx="21"/>
          </p:nvPr>
        </p:nvSpPr>
        <p:spPr>
          <a:xfrm>
            <a:off x="1270000" y="1792269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Пример данных (Employee)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13710067" y="3040503"/>
            <a:ext cx="6814074" cy="7434122"/>
            <a:chOff x="0" y="0"/>
            <a:chExt cx="6814072" cy="7434120"/>
          </a:xfrm>
        </p:grpSpPr>
        <p:sp>
          <p:nvSpPr>
            <p:cNvPr id="221" name="Employee"/>
            <p:cNvSpPr txBox="1"/>
            <p:nvPr/>
          </p:nvSpPr>
          <p:spPr>
            <a:xfrm>
              <a:off x="0" y="0"/>
              <a:ext cx="2735072" cy="832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D5D5D5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Employee</a:t>
              </a:r>
            </a:p>
          </p:txBody>
        </p:sp>
        <p:pic>
          <p:nvPicPr>
            <p:cNvPr id="222" name="Screenshot 2023-02-03 at 15.39.39.png" descr="Screenshot 2023-02-03 at 15.39.3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061247"/>
              <a:ext cx="6814073" cy="63728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6" name="Group"/>
          <p:cNvGrpSpPr/>
          <p:nvPr/>
        </p:nvGrpSpPr>
        <p:grpSpPr>
          <a:xfrm>
            <a:off x="9985993" y="3051827"/>
            <a:ext cx="2469643" cy="3427079"/>
            <a:chOff x="0" y="0"/>
            <a:chExt cx="2469642" cy="3427078"/>
          </a:xfrm>
        </p:grpSpPr>
        <p:pic>
          <p:nvPicPr>
            <p:cNvPr id="224" name="Screenshot 2023-02-03 at 15.40.05.png" descr="Screenshot 2023-02-03 at 15.40.0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061247"/>
              <a:ext cx="2097542" cy="23658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Manager"/>
            <p:cNvSpPr txBox="1"/>
            <p:nvPr/>
          </p:nvSpPr>
          <p:spPr>
            <a:xfrm>
              <a:off x="0" y="0"/>
              <a:ext cx="2469642" cy="832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D5D5D5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Manager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4951457" y="2992362"/>
            <a:ext cx="3400045" cy="5218013"/>
            <a:chOff x="0" y="0"/>
            <a:chExt cx="3400044" cy="5218011"/>
          </a:xfrm>
        </p:grpSpPr>
        <p:pic>
          <p:nvPicPr>
            <p:cNvPr id="227" name="Screenshot 2023-02-03 at 15.43.58.png" descr="Screenshot 2023-02-03 at 15.43.58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16705"/>
              <a:ext cx="1988917" cy="42013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ubordinate"/>
            <p:cNvSpPr txBox="1"/>
            <p:nvPr/>
          </p:nvSpPr>
          <p:spPr>
            <a:xfrm>
              <a:off x="0" y="0"/>
              <a:ext cx="3400045" cy="832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D5D5D5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Subordinate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4950750" y="9271277"/>
            <a:ext cx="6238741" cy="3596622"/>
            <a:chOff x="0" y="0"/>
            <a:chExt cx="6238739" cy="3596621"/>
          </a:xfrm>
        </p:grpSpPr>
        <p:pic>
          <p:nvPicPr>
            <p:cNvPr id="230" name="Screenshot 2023-02-03 at 15.44.51.png" descr="Screenshot 2023-02-03 at 15.44.51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035455"/>
              <a:ext cx="6238740" cy="2561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Intern"/>
            <p:cNvSpPr txBox="1"/>
            <p:nvPr/>
          </p:nvSpPr>
          <p:spPr>
            <a:xfrm>
              <a:off x="0" y="0"/>
              <a:ext cx="1717498" cy="832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D5D5D5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Intern</a:t>
              </a:r>
            </a:p>
          </p:txBody>
        </p:sp>
      </p:grpSp>
      <p:sp>
        <p:nvSpPr>
          <p:cNvPr id="247" name="Connection Line"/>
          <p:cNvSpPr/>
          <p:nvPr/>
        </p:nvSpPr>
        <p:spPr>
          <a:xfrm>
            <a:off x="12095180" y="4927414"/>
            <a:ext cx="1599432" cy="205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fill="norm" stroke="1" extrusionOk="0">
                <a:moveTo>
                  <a:pt x="0" y="14496"/>
                </a:moveTo>
                <a:cubicBezTo>
                  <a:pt x="6850" y="-5388"/>
                  <a:pt x="14050" y="-4816"/>
                  <a:pt x="21600" y="16212"/>
                </a:cubicBezTo>
              </a:path>
            </a:pathLst>
          </a:custGeom>
          <a:ln w="25400">
            <a:solidFill>
              <a:schemeClr val="accent3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8" name="Connection Line"/>
          <p:cNvSpPr/>
          <p:nvPr/>
        </p:nvSpPr>
        <p:spPr>
          <a:xfrm>
            <a:off x="12099944" y="5400829"/>
            <a:ext cx="1587035" cy="188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892"/>
                </a:moveTo>
                <a:cubicBezTo>
                  <a:pt x="6400" y="-5400"/>
                  <a:pt x="13600" y="-5297"/>
                  <a:pt x="21600" y="16200"/>
                </a:cubicBezTo>
              </a:path>
            </a:pathLst>
          </a:custGeom>
          <a:ln w="25400">
            <a:solidFill>
              <a:schemeClr val="accent3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9" name="Connection Line"/>
          <p:cNvSpPr/>
          <p:nvPr/>
        </p:nvSpPr>
        <p:spPr>
          <a:xfrm>
            <a:off x="12130677" y="6155030"/>
            <a:ext cx="1561362" cy="1210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122" y="6252"/>
                  <a:pt x="18322" y="13452"/>
                  <a:pt x="21600" y="21600"/>
                </a:cubicBezTo>
              </a:path>
            </a:pathLst>
          </a:custGeom>
          <a:ln w="25400">
            <a:solidFill>
              <a:schemeClr val="accent3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0" name="Connection Line"/>
          <p:cNvSpPr/>
          <p:nvPr/>
        </p:nvSpPr>
        <p:spPr>
          <a:xfrm>
            <a:off x="6945039" y="4879450"/>
            <a:ext cx="6746235" cy="2099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55" fill="norm" stroke="1" extrusionOk="0">
                <a:moveTo>
                  <a:pt x="0" y="0"/>
                </a:moveTo>
                <a:cubicBezTo>
                  <a:pt x="5525" y="18044"/>
                  <a:pt x="12725" y="21600"/>
                  <a:pt x="21600" y="10669"/>
                </a:cubicBezTo>
              </a:path>
            </a:pathLst>
          </a:custGeom>
          <a:ln w="25400">
            <a:solidFill>
              <a:schemeClr val="accent4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1" name="Connection Line"/>
          <p:cNvSpPr/>
          <p:nvPr/>
        </p:nvSpPr>
        <p:spPr>
          <a:xfrm>
            <a:off x="6947534" y="5377468"/>
            <a:ext cx="6689876" cy="1951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04" fill="norm" stroke="1" extrusionOk="0">
                <a:moveTo>
                  <a:pt x="0" y="0"/>
                </a:moveTo>
                <a:cubicBezTo>
                  <a:pt x="4925" y="17562"/>
                  <a:pt x="12125" y="21600"/>
                  <a:pt x="21600" y="12113"/>
                </a:cubicBezTo>
              </a:path>
            </a:pathLst>
          </a:custGeom>
          <a:ln w="25400">
            <a:solidFill>
              <a:schemeClr val="accent4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2" name="Connection Line"/>
          <p:cNvSpPr/>
          <p:nvPr/>
        </p:nvSpPr>
        <p:spPr>
          <a:xfrm>
            <a:off x="6953497" y="5859818"/>
            <a:ext cx="6747345" cy="2113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50" fill="norm" stroke="1" extrusionOk="0">
                <a:moveTo>
                  <a:pt x="0" y="0"/>
                </a:moveTo>
                <a:cubicBezTo>
                  <a:pt x="3835" y="15169"/>
                  <a:pt x="11035" y="21600"/>
                  <a:pt x="21600" y="19294"/>
                </a:cubicBezTo>
              </a:path>
            </a:pathLst>
          </a:custGeom>
          <a:ln w="25400">
            <a:solidFill>
              <a:schemeClr val="accent4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3" name="Connection Line"/>
          <p:cNvSpPr/>
          <p:nvPr/>
        </p:nvSpPr>
        <p:spPr>
          <a:xfrm>
            <a:off x="6967153" y="6429377"/>
            <a:ext cx="6735907" cy="2096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5" fill="norm" stroke="1" extrusionOk="0">
                <a:moveTo>
                  <a:pt x="0" y="0"/>
                </a:moveTo>
                <a:cubicBezTo>
                  <a:pt x="3998" y="14473"/>
                  <a:pt x="11198" y="21600"/>
                  <a:pt x="21600" y="21380"/>
                </a:cubicBezTo>
              </a:path>
            </a:pathLst>
          </a:custGeom>
          <a:ln w="25400">
            <a:solidFill>
              <a:schemeClr val="accent4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4" name="Connection Line"/>
          <p:cNvSpPr/>
          <p:nvPr/>
        </p:nvSpPr>
        <p:spPr>
          <a:xfrm>
            <a:off x="6960845" y="7393870"/>
            <a:ext cx="6740412" cy="2207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573" y="12839"/>
                  <a:pt x="12773" y="20039"/>
                  <a:pt x="21600" y="21600"/>
                </a:cubicBezTo>
              </a:path>
            </a:pathLst>
          </a:custGeom>
          <a:ln w="25400">
            <a:solidFill>
              <a:schemeClr val="accent4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5" name="Connection Line"/>
          <p:cNvSpPr/>
          <p:nvPr/>
        </p:nvSpPr>
        <p:spPr>
          <a:xfrm>
            <a:off x="6976512" y="7934244"/>
            <a:ext cx="6733272" cy="226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6093" y="11151"/>
                  <a:pt x="13293" y="18351"/>
                  <a:pt x="21600" y="21600"/>
                </a:cubicBezTo>
              </a:path>
            </a:pathLst>
          </a:custGeom>
          <a:ln w="25400">
            <a:solidFill>
              <a:schemeClr val="accent4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6" name="Connection Line"/>
          <p:cNvSpPr/>
          <p:nvPr/>
        </p:nvSpPr>
        <p:spPr>
          <a:xfrm>
            <a:off x="6986633" y="6894605"/>
            <a:ext cx="6712475" cy="2161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3919" y="12438"/>
                  <a:pt x="11119" y="19638"/>
                  <a:pt x="21600" y="21600"/>
                </a:cubicBezTo>
              </a:path>
            </a:pathLst>
          </a:custGeom>
          <a:ln w="25400">
            <a:solidFill>
              <a:schemeClr val="accent4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7" name="Connection Line"/>
          <p:cNvSpPr/>
          <p:nvPr/>
        </p:nvSpPr>
        <p:spPr>
          <a:xfrm>
            <a:off x="4608830" y="4878070"/>
            <a:ext cx="312421" cy="6231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8" name="Connection Line"/>
          <p:cNvSpPr/>
          <p:nvPr/>
        </p:nvSpPr>
        <p:spPr>
          <a:xfrm>
            <a:off x="4385309" y="5304790"/>
            <a:ext cx="561341" cy="6281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65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9" name="Connection Line"/>
          <p:cNvSpPr/>
          <p:nvPr/>
        </p:nvSpPr>
        <p:spPr>
          <a:xfrm>
            <a:off x="4128770" y="6823710"/>
            <a:ext cx="806450" cy="5276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0511" y="0"/>
                </a:ln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0" name="Connection Line"/>
          <p:cNvSpPr/>
          <p:nvPr/>
        </p:nvSpPr>
        <p:spPr>
          <a:xfrm>
            <a:off x="3868420" y="7396480"/>
            <a:ext cx="1045211" cy="5167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495" y="0"/>
                </a:ln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PT"/>
          <p:cNvSpPr txBox="1"/>
          <p:nvPr>
            <p:ph type="title"/>
          </p:nvPr>
        </p:nvSpPr>
        <p:spPr>
          <a:xfrm>
            <a:off x="1270000" y="75816"/>
            <a:ext cx="21844001" cy="1557438"/>
          </a:xfrm>
          <a:prstGeom prst="rect">
            <a:avLst/>
          </a:prstGeom>
        </p:spPr>
        <p:txBody>
          <a:bodyPr/>
          <a:lstStyle/>
          <a:p>
            <a:pPr/>
            <a:r>
              <a:t>TPT</a:t>
            </a:r>
          </a:p>
        </p:txBody>
      </p:sp>
      <p:sp>
        <p:nvSpPr>
          <p:cNvPr id="263" name="Недостатки"/>
          <p:cNvSpPr txBox="1"/>
          <p:nvPr>
            <p:ph type="body" idx="21"/>
          </p:nvPr>
        </p:nvSpPr>
        <p:spPr>
          <a:xfrm>
            <a:off x="1270000" y="1532083"/>
            <a:ext cx="21844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64" name="Производительность…"/>
          <p:cNvSpPr txBox="1"/>
          <p:nvPr>
            <p:ph type="body" idx="1"/>
          </p:nvPr>
        </p:nvSpPr>
        <p:spPr>
          <a:xfrm>
            <a:off x="1270000" y="2507720"/>
            <a:ext cx="21844000" cy="10750419"/>
          </a:xfrm>
          <a:prstGeom prst="rect">
            <a:avLst/>
          </a:prstGeom>
        </p:spPr>
        <p:txBody>
          <a:bodyPr/>
          <a:lstStyle/>
          <a:p>
            <a:pPr/>
            <a:r>
              <a:t>Производительность </a:t>
            </a:r>
          </a:p>
          <a:p>
            <a:pPr lvl="1"/>
            <a:r>
              <a:t>Добавление объекта приводит к нескольким операциям вставки</a:t>
            </a:r>
            <a:br/>
            <a:br/>
          </a:p>
          <a:p>
            <a:pPr lvl="1"/>
            <a:r>
              <a:t>Получение объектов приводит к операциям </a:t>
            </a:r>
            <a:r>
              <a:rPr sz="4200">
                <a:solidFill>
                  <a:schemeClr val="accent1">
                    <a:lumOff val="135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JOIN</a:t>
            </a:r>
            <a:br>
              <a:rPr sz="4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rPr>
            </a:br>
          </a:p>
        </p:txBody>
      </p:sp>
      <p:sp>
        <p:nvSpPr>
          <p:cNvPr id="265" name="INSERT INTO &quot;Employees&quot; (&quot;Id&quot;, &quot;UserId&quot;)…"/>
          <p:cNvSpPr txBox="1"/>
          <p:nvPr/>
        </p:nvSpPr>
        <p:spPr>
          <a:xfrm>
            <a:off x="2606413" y="4546599"/>
            <a:ext cx="886934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INSERT INTO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"Employees"</a:t>
            </a:r>
            <a:r>
              <a:rPr>
                <a:solidFill>
                  <a:srgbClr val="D4D4D4"/>
                </a:solidFill>
              </a:rPr>
              <a:t> (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CE9178"/>
                </a:solidFill>
              </a:rPr>
              <a:t>"UserId"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VALUES</a:t>
            </a:r>
            <a:r>
              <a:t> (Guid_1, Guid_2);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INSERT INTO</a:t>
            </a:r>
            <a:r>
              <a:rPr>
                <a:solidFill>
                  <a:srgbClr val="D4D4D4"/>
                </a:solidFill>
              </a:rPr>
              <a:t> </a:t>
            </a:r>
            <a:r>
              <a:t>"Subordinate"</a:t>
            </a:r>
            <a:r>
              <a:rPr>
                <a:solidFill>
                  <a:srgbClr val="D4D4D4"/>
                </a:solidFill>
              </a:rPr>
              <a:t> (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, </a:t>
            </a:r>
            <a:r>
              <a:t>"ManagerId"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VALUES</a:t>
            </a:r>
            <a:r>
              <a:t> (Guid_1, </a:t>
            </a:r>
            <a:r>
              <a:rPr>
                <a:solidFill>
                  <a:srgbClr val="569CD6"/>
                </a:solidFill>
              </a:rPr>
              <a:t>NULL</a:t>
            </a:r>
            <a:r>
              <a:t>);</a:t>
            </a:r>
          </a:p>
        </p:txBody>
      </p:sp>
      <p:sp>
        <p:nvSpPr>
          <p:cNvPr id="266" name="SELECT e.&quot;Id&quot;,…"/>
          <p:cNvSpPr txBox="1"/>
          <p:nvPr/>
        </p:nvSpPr>
        <p:spPr>
          <a:xfrm>
            <a:off x="2565400" y="7450666"/>
            <a:ext cx="10390585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D4D4D4"/>
                </a:solidFill>
              </a:rPr>
              <a:t> e.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e.</a:t>
            </a:r>
            <a:r>
              <a:rPr>
                <a:solidFill>
                  <a:srgbClr val="CE9178"/>
                </a:solidFill>
              </a:rPr>
              <a:t>"UserId"</a:t>
            </a:r>
            <a:r>
              <a:t>,</a:t>
            </a: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m.</a:t>
            </a:r>
            <a:r>
              <a:t>"SuperiorId"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s.</a:t>
            </a:r>
            <a:r>
              <a:t>"ManagerId"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i.</a:t>
            </a:r>
            <a:r>
              <a:t>"InternshipExpiration"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>
                <a:solidFill>
                  <a:srgbClr val="569CD6"/>
                </a:solidFill>
              </a:rPr>
              <a:t>CASE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</a:t>
            </a:r>
            <a:r>
              <a:rPr>
                <a:solidFill>
                  <a:srgbClr val="569CD6"/>
                </a:solidFill>
              </a:rPr>
              <a:t>WHEN</a:t>
            </a:r>
            <a:r>
              <a:t> i.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</a:t>
            </a:r>
            <a:r>
              <a:rPr>
                <a:solidFill>
                  <a:srgbClr val="569CD6"/>
                </a:solidFill>
              </a:rPr>
              <a:t>IS NOT NULL</a:t>
            </a:r>
            <a:r>
              <a:t> </a:t>
            </a:r>
            <a:r>
              <a:rPr>
                <a:solidFill>
                  <a:srgbClr val="569CD6"/>
                </a:solidFill>
              </a:rPr>
              <a:t>THEN</a:t>
            </a:r>
            <a:r>
              <a:t> </a:t>
            </a:r>
            <a:r>
              <a:rPr>
                <a:solidFill>
                  <a:srgbClr val="CE9178"/>
                </a:solidFill>
              </a:rPr>
              <a:t>'Intern'</a:t>
            </a: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</a:t>
            </a:r>
            <a:r>
              <a:rPr>
                <a:solidFill>
                  <a:srgbClr val="569CD6"/>
                </a:solidFill>
              </a:rPr>
              <a:t>WHEN</a:t>
            </a:r>
            <a:r>
              <a:rPr>
                <a:solidFill>
                  <a:srgbClr val="D4D4D4"/>
                </a:solidFill>
              </a:rPr>
              <a:t> s.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IS NOT NULL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THEN</a:t>
            </a:r>
            <a:r>
              <a:rPr>
                <a:solidFill>
                  <a:srgbClr val="D4D4D4"/>
                </a:solidFill>
              </a:rPr>
              <a:t> </a:t>
            </a:r>
            <a:r>
              <a:t>'Subordinate'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</a:t>
            </a:r>
            <a:r>
              <a:rPr>
                <a:solidFill>
                  <a:srgbClr val="569CD6"/>
                </a:solidFill>
              </a:rPr>
              <a:t>WHEN</a:t>
            </a:r>
            <a:r>
              <a:t> m.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</a:t>
            </a:r>
            <a:r>
              <a:rPr>
                <a:solidFill>
                  <a:srgbClr val="569CD6"/>
                </a:solidFill>
              </a:rPr>
              <a:t>IS NOT NULL</a:t>
            </a:r>
            <a:r>
              <a:t> </a:t>
            </a:r>
            <a:r>
              <a:rPr>
                <a:solidFill>
                  <a:srgbClr val="569CD6"/>
                </a:solidFill>
              </a:rPr>
              <a:t>THEN</a:t>
            </a:r>
            <a:r>
              <a:t> </a:t>
            </a:r>
            <a:r>
              <a:rPr>
                <a:solidFill>
                  <a:srgbClr val="CE9178"/>
                </a:solidFill>
              </a:rPr>
              <a:t>'Manager'</a:t>
            </a: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</a:t>
            </a:r>
            <a:r>
              <a:rPr>
                <a:solidFill>
                  <a:srgbClr val="569CD6"/>
                </a:solidFill>
              </a:rPr>
              <a:t>END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"Discriminator"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"Employees"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e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</a:t>
            </a:r>
            <a:r>
              <a:rPr>
                <a:solidFill>
                  <a:srgbClr val="569CD6"/>
                </a:solidFill>
              </a:rPr>
              <a:t>LEFT JOIN</a:t>
            </a:r>
            <a:r>
              <a:t> </a:t>
            </a:r>
            <a:r>
              <a:rPr>
                <a:solidFill>
                  <a:srgbClr val="CE9178"/>
                </a:solidFill>
              </a:rPr>
              <a:t>"Manager"</a:t>
            </a:r>
            <a: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t> m </a:t>
            </a:r>
            <a:r>
              <a:rPr>
                <a:solidFill>
                  <a:srgbClr val="569CD6"/>
                </a:solidFill>
              </a:rPr>
              <a:t>ON</a:t>
            </a:r>
            <a:r>
              <a:t> e.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= m.</a:t>
            </a:r>
            <a:r>
              <a:rPr>
                <a:solidFill>
                  <a:srgbClr val="CE9178"/>
                </a:solidFill>
              </a:rPr>
              <a:t>"Id"</a:t>
            </a: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</a:t>
            </a:r>
            <a:r>
              <a:rPr>
                <a:solidFill>
                  <a:srgbClr val="569CD6"/>
                </a:solidFill>
              </a:rPr>
              <a:t>LEFT JOIN</a:t>
            </a:r>
            <a:r>
              <a:rPr>
                <a:solidFill>
                  <a:srgbClr val="D4D4D4"/>
                </a:solidFill>
              </a:rPr>
              <a:t> </a:t>
            </a:r>
            <a:r>
              <a:t>"Subordinate"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s </a:t>
            </a:r>
            <a:r>
              <a:rPr>
                <a:solidFill>
                  <a:srgbClr val="569CD6"/>
                </a:solidFill>
              </a:rPr>
              <a:t>ON</a:t>
            </a:r>
            <a:r>
              <a:rPr>
                <a:solidFill>
                  <a:srgbClr val="D4D4D4"/>
                </a:solidFill>
              </a:rPr>
              <a:t> e.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 = s.</a:t>
            </a:r>
            <a:r>
              <a:t>"Id"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</a:t>
            </a:r>
            <a:r>
              <a:rPr>
                <a:solidFill>
                  <a:srgbClr val="569CD6"/>
                </a:solidFill>
              </a:rPr>
              <a:t>LEFT JOIN</a:t>
            </a:r>
            <a:r>
              <a:t> </a:t>
            </a:r>
            <a:r>
              <a:rPr>
                <a:solidFill>
                  <a:srgbClr val="CE9178"/>
                </a:solidFill>
              </a:rPr>
              <a:t>"Intern"</a:t>
            </a:r>
            <a: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t> i </a:t>
            </a:r>
            <a:r>
              <a:rPr>
                <a:solidFill>
                  <a:srgbClr val="569CD6"/>
                </a:solidFill>
              </a:rPr>
              <a:t>ON</a:t>
            </a:r>
            <a:r>
              <a:t> e.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= i.</a:t>
            </a:r>
            <a:r>
              <a:rPr>
                <a:solidFill>
                  <a:srgbClr val="CE9178"/>
                </a:solidFill>
              </a:rPr>
              <a:t>"Id"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О себ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 себе</a:t>
            </a:r>
          </a:p>
        </p:txBody>
      </p:sp>
      <p:sp>
        <p:nvSpPr>
          <p:cNvPr id="156" name="Учусь на третьем курсе университета ИТМ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Учусь на третьем курсе университета ИТМО</a:t>
            </a:r>
          </a:p>
          <a:p>
            <a:pPr/>
            <a:r>
              <a:t>Опыт разработки на C# более двух лет</a:t>
            </a:r>
          </a:p>
          <a:p>
            <a:pPr/>
            <a:r>
              <a:t>Ведущий разработчик в Omnytech</a:t>
            </a:r>
          </a:p>
          <a:p>
            <a:pPr/>
            <a:r>
              <a:t>Middle Backend разработчик в InfoWise</a:t>
            </a:r>
          </a:p>
          <a:p>
            <a:pPr/>
            <a:r>
              <a:t>Преподаю ООП в университете ИТМО</a:t>
            </a:r>
          </a:p>
          <a:p>
            <a:pPr/>
            <a:r>
              <a:t>github.com/ronimizy</a:t>
            </a:r>
          </a:p>
        </p:txBody>
      </p:sp>
      <p:pic>
        <p:nvPicPr>
          <p:cNvPr id="157" name="qr-code.png" descr="qr-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9422" y="3922890"/>
            <a:ext cx="5870220" cy="5870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TPC</a:t>
            </a:r>
          </a:p>
        </p:txBody>
      </p:sp>
      <p:sp>
        <p:nvSpPr>
          <p:cNvPr id="269" name="Table Per Concrete typ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Table Per Concrete type</a:t>
            </a:r>
          </a:p>
        </p:txBody>
      </p:sp>
      <p:sp>
        <p:nvSpPr>
          <p:cNvPr id="270" name="Таблицы создаются только для конкретных тип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Таблицы создаются только для </a:t>
            </a:r>
            <a:r>
              <a:rPr b="1"/>
              <a:t>конкретных</a:t>
            </a:r>
            <a:r>
              <a:t> типов</a:t>
            </a:r>
          </a:p>
          <a:p>
            <a:pPr/>
            <a:r>
              <a:t>Данные одного объекта хранятся в одной таблице</a:t>
            </a:r>
          </a:p>
          <a:p>
            <a:pPr/>
            <a:r>
              <a:t>Данные нормализованы</a:t>
            </a:r>
          </a:p>
          <a:p>
            <a:pPr/>
            <a:r>
              <a:t>Нет разреженных таблиц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PC"/>
          <p:cNvSpPr txBox="1"/>
          <p:nvPr>
            <p:ph type="title"/>
          </p:nvPr>
        </p:nvSpPr>
        <p:spPr>
          <a:xfrm>
            <a:off x="1270000" y="-50800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TPC</a:t>
            </a:r>
          </a:p>
        </p:txBody>
      </p:sp>
      <p:sp>
        <p:nvSpPr>
          <p:cNvPr id="273" name="Entity Relation Diagram"/>
          <p:cNvSpPr txBox="1"/>
          <p:nvPr>
            <p:ph type="body" idx="21"/>
          </p:nvPr>
        </p:nvSpPr>
        <p:spPr>
          <a:xfrm>
            <a:off x="1270000" y="1269722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Entity Relation Diagram</a:t>
            </a:r>
          </a:p>
        </p:txBody>
      </p:sp>
      <p:pic>
        <p:nvPicPr>
          <p:cNvPr id="274" name="tpc.png" descr="tp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9467" y="2559389"/>
            <a:ext cx="19185066" cy="10613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PT vs T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TPT vs TPC</a:t>
            </a:r>
          </a:p>
        </p:txBody>
      </p:sp>
      <p:sp>
        <p:nvSpPr>
          <p:cNvPr id="277" name="В обоих стратегиях, данные денормализуются в памяти при запроса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обоих стратегиях, данные денормализуются в памяти при запросах</a:t>
            </a:r>
          </a:p>
          <a:p>
            <a:pPr/>
            <a:r>
              <a:t>Между таблицами TPC нет пересечений по первичным ключам</a:t>
            </a:r>
          </a:p>
          <a:p>
            <a:pPr/>
            <a:r>
              <a:t>TPC конкатенирует данные через </a:t>
            </a:r>
            <a:r>
              <a:rPr sz="3900">
                <a:solidFill>
                  <a:schemeClr val="accent1">
                    <a:lumOff val="135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UNION ALL</a:t>
            </a:r>
            <a:r>
              <a:t> вместо метчинга через </a:t>
            </a:r>
            <a:r>
              <a:rPr sz="3900">
                <a:solidFill>
                  <a:schemeClr val="accent1">
                    <a:lumOff val="135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JOIN</a:t>
            </a:r>
            <a:endParaRPr sz="3900">
              <a:solidFill>
                <a:schemeClr val="accent1">
                  <a:lumOff val="13575"/>
                </a:schemeClr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/>
            <a:r>
              <a:t>Данные одного объекта вставляются одним запросом при использовании TPC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TPC</a:t>
            </a:r>
          </a:p>
        </p:txBody>
      </p:sp>
      <p:sp>
        <p:nvSpPr>
          <p:cNvPr id="280" name="Целочисленные ключ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Целочисленные ключи</a:t>
            </a:r>
          </a:p>
        </p:txBody>
      </p:sp>
      <p:sp>
        <p:nvSpPr>
          <p:cNvPr id="281" name="modelBuilder.HasSequence&lt;int&gt;(&quot;EmployeeIds&quot;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0" sz="4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HasSequence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t>"EmployeeIds"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4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</a:p>
          <a:p>
            <a:pPr defTabSz="457200">
              <a:spcBef>
                <a:spcPts val="0"/>
              </a:spcBef>
              <a:defRPr spc="0" sz="4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Entity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&gt;()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40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.</a:t>
            </a:r>
            <a:r>
              <a:t>UseTpcMappingStrategy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4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.</a:t>
            </a:r>
            <a:r>
              <a:rPr>
                <a:solidFill>
                  <a:srgbClr val="DCDCAA"/>
                </a:solidFill>
              </a:rPr>
              <a:t>Property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9CDCFE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DCDCAA"/>
                </a:solidFill>
              </a:rPr>
              <a:t>HasDefaultValueSql</a:t>
            </a:r>
            <a:r>
              <a:rPr>
                <a:solidFill>
                  <a:srgbClr val="D4D4D4"/>
                </a:solidFill>
              </a:rPr>
              <a:t>(</a:t>
            </a:r>
            <a:r>
              <a:t>"nextval('EmployeeIds')"</a:t>
            </a:r>
            <a:r>
              <a:rPr>
                <a:solidFill>
                  <a:srgbClr val="D4D4D4"/>
                </a:solidFill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QL TPH vs TPT vs TPC"/>
          <p:cNvSpPr txBox="1"/>
          <p:nvPr>
            <p:ph type="title"/>
          </p:nvPr>
        </p:nvSpPr>
        <p:spPr>
          <a:xfrm>
            <a:off x="1270000" y="13610"/>
            <a:ext cx="21844000" cy="1562101"/>
          </a:xfrm>
          <a:prstGeom prst="rect">
            <a:avLst/>
          </a:prstGeom>
        </p:spPr>
        <p:txBody>
          <a:bodyPr/>
          <a:lstStyle/>
          <a:p>
            <a:pPr/>
            <a:r>
              <a:t>SQL TPH vs TPT vs TPC</a:t>
            </a:r>
          </a:p>
        </p:txBody>
      </p:sp>
      <p:sp>
        <p:nvSpPr>
          <p:cNvPr id="284" name="SELECT"/>
          <p:cNvSpPr txBox="1"/>
          <p:nvPr>
            <p:ph type="body" idx="21"/>
          </p:nvPr>
        </p:nvSpPr>
        <p:spPr>
          <a:xfrm>
            <a:off x="1270000" y="1490350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SELECT</a:t>
            </a:r>
          </a:p>
        </p:txBody>
      </p:sp>
      <p:sp>
        <p:nvSpPr>
          <p:cNvPr id="285" name="TPH…"/>
          <p:cNvSpPr txBox="1"/>
          <p:nvPr>
            <p:ph type="body" idx="1"/>
          </p:nvPr>
        </p:nvSpPr>
        <p:spPr>
          <a:xfrm>
            <a:off x="1270000" y="2715344"/>
            <a:ext cx="21844000" cy="10199073"/>
          </a:xfrm>
          <a:prstGeom prst="rect">
            <a:avLst/>
          </a:prstGeom>
        </p:spPr>
        <p:txBody>
          <a:bodyPr numCol="2" spcCol="1092200"/>
          <a:lstStyle/>
          <a:p>
            <a:pPr defTabSz="457200">
              <a:spcBef>
                <a:spcPts val="0"/>
              </a:spcBef>
              <a:defRPr spc="0" sz="3500">
                <a:latin typeface="+mn-lt"/>
                <a:ea typeface="+mn-ea"/>
                <a:cs typeface="+mn-cs"/>
                <a:sym typeface="Graphik Semibold"/>
              </a:defRPr>
            </a:pPr>
            <a:r>
              <a:t>TPH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D4D4D4"/>
                </a:solidFill>
              </a:rPr>
              <a:t> e.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e.</a:t>
            </a:r>
            <a:r>
              <a:t>"Discriminator"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e.</a:t>
            </a:r>
            <a:r>
              <a:rPr>
                <a:solidFill>
                  <a:srgbClr val="CE9178"/>
                </a:solidFill>
              </a:rPr>
              <a:t>"UserId"</a:t>
            </a:r>
            <a:r>
              <a:t>,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e.</a:t>
            </a:r>
            <a:r>
              <a:t>"SuperiorId"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e.</a:t>
            </a:r>
            <a:r>
              <a:t>"ManagerId"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e.</a:t>
            </a:r>
            <a:r>
              <a:t>"InternshipExpiration"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"Employees"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e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500">
                <a:solidFill>
                  <a:srgbClr val="CE9178"/>
                </a:soli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4D4D4"/>
                </a:solidFill>
              </a:rPr>
              <a:t>TPT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D4D4D4"/>
                </a:solidFill>
              </a:rPr>
              <a:t> e.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e.</a:t>
            </a:r>
            <a:r>
              <a:rPr>
                <a:solidFill>
                  <a:srgbClr val="CE9178"/>
                </a:solidFill>
              </a:rPr>
              <a:t>"UserId"</a:t>
            </a:r>
            <a:r>
              <a:t>,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m.</a:t>
            </a:r>
            <a:r>
              <a:t>"SuperiorId"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s.</a:t>
            </a:r>
            <a:r>
              <a:t>"ManagerId"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i.</a:t>
            </a:r>
            <a:r>
              <a:t>"InternshipExpiration"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>
                <a:solidFill>
                  <a:srgbClr val="569CD6"/>
                </a:solidFill>
              </a:rPr>
              <a:t>CASE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</a:t>
            </a:r>
            <a:r>
              <a:rPr>
                <a:solidFill>
                  <a:srgbClr val="569CD6"/>
                </a:solidFill>
              </a:rPr>
              <a:t>WHEN</a:t>
            </a:r>
            <a:r>
              <a:t> i.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</a:t>
            </a:r>
            <a:r>
              <a:rPr>
                <a:solidFill>
                  <a:srgbClr val="569CD6"/>
                </a:solidFill>
              </a:rPr>
              <a:t>IS NOT NULL</a:t>
            </a:r>
            <a:r>
              <a:t> </a:t>
            </a:r>
            <a:r>
              <a:rPr>
                <a:solidFill>
                  <a:srgbClr val="569CD6"/>
                </a:solidFill>
              </a:rPr>
              <a:t>THEN</a:t>
            </a:r>
            <a:r>
              <a:t> </a:t>
            </a:r>
            <a:r>
              <a:rPr>
                <a:solidFill>
                  <a:srgbClr val="CE9178"/>
                </a:solidFill>
              </a:rPr>
              <a:t>'Intern'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</a:t>
            </a:r>
            <a:r>
              <a:rPr>
                <a:solidFill>
                  <a:srgbClr val="569CD6"/>
                </a:solidFill>
              </a:rPr>
              <a:t>WHEN</a:t>
            </a:r>
            <a:r>
              <a:rPr>
                <a:solidFill>
                  <a:srgbClr val="D4D4D4"/>
                </a:solidFill>
              </a:rPr>
              <a:t> s.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IS NOT NULL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THEN</a:t>
            </a:r>
            <a:r>
              <a:rPr>
                <a:solidFill>
                  <a:srgbClr val="D4D4D4"/>
                </a:solidFill>
              </a:rPr>
              <a:t> </a:t>
            </a:r>
            <a:r>
              <a:t>'Subordinate'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</a:t>
            </a:r>
            <a:r>
              <a:rPr>
                <a:solidFill>
                  <a:srgbClr val="569CD6"/>
                </a:solidFill>
              </a:rPr>
              <a:t>WHEN</a:t>
            </a:r>
            <a:r>
              <a:t> m.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</a:t>
            </a:r>
            <a:r>
              <a:rPr>
                <a:solidFill>
                  <a:srgbClr val="569CD6"/>
                </a:solidFill>
              </a:rPr>
              <a:t>IS NOT NULL</a:t>
            </a:r>
            <a:r>
              <a:t> </a:t>
            </a:r>
            <a:r>
              <a:rPr>
                <a:solidFill>
                  <a:srgbClr val="569CD6"/>
                </a:solidFill>
              </a:rPr>
              <a:t>THEN</a:t>
            </a:r>
            <a:r>
              <a:t> </a:t>
            </a:r>
            <a:r>
              <a:rPr>
                <a:solidFill>
                  <a:srgbClr val="CE9178"/>
                </a:solidFill>
              </a:rPr>
              <a:t>'Manager'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</a:t>
            </a:r>
            <a:r>
              <a:rPr>
                <a:solidFill>
                  <a:srgbClr val="569CD6"/>
                </a:solidFill>
              </a:rPr>
              <a:t>END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"Discriminator"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"Employees"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e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</a:t>
            </a:r>
            <a:r>
              <a:rPr>
                <a:solidFill>
                  <a:srgbClr val="569CD6"/>
                </a:solidFill>
              </a:rPr>
              <a:t>LEFT JOIN</a:t>
            </a:r>
            <a:r>
              <a:t> </a:t>
            </a:r>
            <a:r>
              <a:rPr>
                <a:solidFill>
                  <a:srgbClr val="CE9178"/>
                </a:solidFill>
              </a:rPr>
              <a:t>"Manager"</a:t>
            </a:r>
            <a: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t> m </a:t>
            </a:r>
            <a:r>
              <a:rPr>
                <a:solidFill>
                  <a:srgbClr val="569CD6"/>
                </a:solidFill>
              </a:rPr>
              <a:t>ON</a:t>
            </a:r>
            <a:r>
              <a:t> e.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= m.</a:t>
            </a:r>
            <a:r>
              <a:rPr>
                <a:solidFill>
                  <a:srgbClr val="CE9178"/>
                </a:solidFill>
              </a:rPr>
              <a:t>"Id"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</a:t>
            </a:r>
            <a:r>
              <a:rPr>
                <a:solidFill>
                  <a:srgbClr val="569CD6"/>
                </a:solidFill>
              </a:rPr>
              <a:t>LEFT JOIN</a:t>
            </a:r>
            <a:r>
              <a:rPr>
                <a:solidFill>
                  <a:srgbClr val="D4D4D4"/>
                </a:solidFill>
              </a:rPr>
              <a:t> </a:t>
            </a:r>
            <a:r>
              <a:t>"Subordinate"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s </a:t>
            </a:r>
            <a:r>
              <a:rPr>
                <a:solidFill>
                  <a:srgbClr val="569CD6"/>
                </a:solidFill>
              </a:rPr>
              <a:t>ON</a:t>
            </a:r>
            <a:r>
              <a:rPr>
                <a:solidFill>
                  <a:srgbClr val="D4D4D4"/>
                </a:solidFill>
              </a:rPr>
              <a:t> e.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 = s.</a:t>
            </a:r>
            <a:r>
              <a:t>"Id"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</a:t>
            </a:r>
            <a:r>
              <a:rPr>
                <a:solidFill>
                  <a:srgbClr val="569CD6"/>
                </a:solidFill>
              </a:rPr>
              <a:t>LEFT JOIN</a:t>
            </a:r>
            <a:r>
              <a:t> </a:t>
            </a:r>
            <a:r>
              <a:rPr>
                <a:solidFill>
                  <a:srgbClr val="CE9178"/>
                </a:solidFill>
              </a:rPr>
              <a:t>"Intern"</a:t>
            </a:r>
            <a: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t> i </a:t>
            </a:r>
            <a:r>
              <a:rPr>
                <a:solidFill>
                  <a:srgbClr val="569CD6"/>
                </a:solidFill>
              </a:rPr>
              <a:t>ON</a:t>
            </a:r>
            <a:r>
              <a:t> e.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= i.</a:t>
            </a:r>
            <a:r>
              <a:rPr>
                <a:solidFill>
                  <a:srgbClr val="CE9178"/>
                </a:solidFill>
              </a:rPr>
              <a:t>"Id"</a:t>
            </a:r>
          </a:p>
          <a:p>
            <a:pPr defTabSz="457200">
              <a:spcBef>
                <a:spcPts val="0"/>
              </a:spcBef>
              <a:defRPr spc="0" sz="3500">
                <a:solidFill>
                  <a:srgbClr val="D4D4D4"/>
                </a:solidFill>
                <a:latin typeface="+mn-lt"/>
                <a:ea typeface="+mn-ea"/>
                <a:cs typeface="+mn-cs"/>
                <a:sym typeface="Graphik Semibold"/>
              </a:defRPr>
            </a:pPr>
            <a:r>
              <a:t>TPC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D4D4D4"/>
                </a:solidFill>
              </a:rPr>
              <a:t> m.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m.</a:t>
            </a:r>
            <a:r>
              <a:rPr>
                <a:solidFill>
                  <a:srgbClr val="CE9178"/>
                </a:solidFill>
              </a:rPr>
              <a:t>"UserId"</a:t>
            </a:r>
            <a:r>
              <a:t>,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m.</a:t>
            </a:r>
            <a:r>
              <a:t>"SuperiorId"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>
                <a:solidFill>
                  <a:srgbClr val="569CD6"/>
                </a:solidFill>
              </a:rPr>
              <a:t>NULL</a:t>
            </a:r>
            <a:r>
              <a:t>::uuid        </a:t>
            </a:r>
            <a:r>
              <a:rPr>
                <a:solidFill>
                  <a:srgbClr val="569CD6"/>
                </a:solidFill>
              </a:rPr>
              <a:t>AS</a:t>
            </a:r>
            <a:r>
              <a:t> </a:t>
            </a:r>
            <a:r>
              <a:rPr>
                <a:solidFill>
                  <a:srgbClr val="CE9178"/>
                </a:solidFill>
              </a:rPr>
              <a:t>"ManagerId"</a:t>
            </a:r>
            <a:r>
              <a:t>,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</a:t>
            </a:r>
            <a:r>
              <a:rPr>
                <a:solidFill>
                  <a:srgbClr val="569CD6"/>
                </a:solidFill>
              </a:rPr>
              <a:t>NULL</a:t>
            </a:r>
            <a:r>
              <a:rPr>
                <a:solidFill>
                  <a:srgbClr val="D4D4D4"/>
                </a:solidFill>
              </a:rPr>
              <a:t>::</a:t>
            </a:r>
            <a:r>
              <a:rPr>
                <a:solidFill>
                  <a:srgbClr val="569CD6"/>
                </a:solidFill>
              </a:rPr>
              <a:t>timestamptz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"InternshipExpiration"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</a:t>
            </a:r>
            <a:r>
              <a:t>'Manager'</a:t>
            </a:r>
            <a:r>
              <a:rPr>
                <a:solidFill>
                  <a:srgbClr val="D4D4D4"/>
                </a:solidFill>
              </a:rPr>
              <a:t>        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"Discriminator"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"Manager"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m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UNION ALL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D4D4D4"/>
                </a:solidFill>
              </a:rPr>
              <a:t> s.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s.</a:t>
            </a:r>
            <a:r>
              <a:rPr>
                <a:solidFill>
                  <a:srgbClr val="CE9178"/>
                </a:solidFill>
              </a:rPr>
              <a:t>"UserId"</a:t>
            </a:r>
            <a:r>
              <a:t>,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</a:t>
            </a:r>
            <a:r>
              <a:rPr>
                <a:solidFill>
                  <a:srgbClr val="569CD6"/>
                </a:solidFill>
              </a:rPr>
              <a:t>NULL</a:t>
            </a:r>
            <a:r>
              <a:rPr>
                <a:solidFill>
                  <a:srgbClr val="D4D4D4"/>
                </a:solidFill>
              </a:rPr>
              <a:t>         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"SuperiorId"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s.</a:t>
            </a:r>
            <a:r>
              <a:t>"ManagerId"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</a:t>
            </a:r>
            <a:r>
              <a:rPr>
                <a:solidFill>
                  <a:srgbClr val="569CD6"/>
                </a:solidFill>
              </a:rPr>
              <a:t>NULL</a:t>
            </a:r>
            <a:r>
              <a:rPr>
                <a:solidFill>
                  <a:srgbClr val="D4D4D4"/>
                </a:solidFill>
              </a:rPr>
              <a:t>         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"InternshipExpiration"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</a:t>
            </a:r>
            <a:r>
              <a:t>'Subordinate'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"Discriminator"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"Subordinate"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s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UNION ALL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D4D4D4"/>
                </a:solidFill>
              </a:rPr>
              <a:t> i.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i.</a:t>
            </a:r>
            <a:r>
              <a:rPr>
                <a:solidFill>
                  <a:srgbClr val="CE9178"/>
                </a:solidFill>
              </a:rPr>
              <a:t>"UserId"</a:t>
            </a:r>
            <a:r>
              <a:t>,</a:t>
            </a: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</a:t>
            </a:r>
            <a:r>
              <a:rPr>
                <a:solidFill>
                  <a:srgbClr val="569CD6"/>
                </a:solidFill>
              </a:rPr>
              <a:t>NULL</a:t>
            </a:r>
            <a:r>
              <a:rPr>
                <a:solidFill>
                  <a:srgbClr val="D4D4D4"/>
                </a:solidFill>
              </a:rPr>
              <a:t>    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"SuperiorId"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i.</a:t>
            </a:r>
            <a:r>
              <a:t>"ManagerId"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i.</a:t>
            </a:r>
            <a:r>
              <a:t>"InternshipExpiration"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</a:t>
            </a:r>
            <a:r>
              <a:t>'Intern'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"Discriminator"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"Intern"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i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QL TPH vs TPT vs TPC"/>
          <p:cNvSpPr txBox="1"/>
          <p:nvPr>
            <p:ph type="title"/>
          </p:nvPr>
        </p:nvSpPr>
        <p:spPr>
          <a:xfrm>
            <a:off x="1270000" y="150057"/>
            <a:ext cx="21844000" cy="1562101"/>
          </a:xfrm>
          <a:prstGeom prst="rect">
            <a:avLst/>
          </a:prstGeom>
        </p:spPr>
        <p:txBody>
          <a:bodyPr/>
          <a:lstStyle/>
          <a:p>
            <a:pPr/>
            <a:r>
              <a:t>SQL TPH vs TPT vs TPC</a:t>
            </a:r>
          </a:p>
        </p:txBody>
      </p:sp>
      <p:sp>
        <p:nvSpPr>
          <p:cNvPr id="288" name="SELECT one-to-many relation"/>
          <p:cNvSpPr txBox="1"/>
          <p:nvPr>
            <p:ph type="body" idx="21"/>
          </p:nvPr>
        </p:nvSpPr>
        <p:spPr>
          <a:xfrm>
            <a:off x="1270000" y="1665781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SELECT one-to-many relation</a:t>
            </a:r>
          </a:p>
        </p:txBody>
      </p:sp>
      <p:sp>
        <p:nvSpPr>
          <p:cNvPr id="289" name="TPH…"/>
          <p:cNvSpPr txBox="1"/>
          <p:nvPr>
            <p:ph type="body" idx="1"/>
          </p:nvPr>
        </p:nvSpPr>
        <p:spPr>
          <a:xfrm>
            <a:off x="1270000" y="2823771"/>
            <a:ext cx="21844000" cy="10703820"/>
          </a:xfrm>
          <a:prstGeom prst="rect">
            <a:avLst/>
          </a:prstGeom>
        </p:spPr>
        <p:txBody>
          <a:bodyPr numCol="2" spcCol="1092200"/>
          <a:lstStyle/>
          <a:p>
            <a:pPr defTabSz="434340">
              <a:spcBef>
                <a:spcPts val="0"/>
              </a:spcBef>
              <a:defRPr spc="0" sz="3325">
                <a:latin typeface="+mn-lt"/>
                <a:ea typeface="+mn-ea"/>
                <a:cs typeface="+mn-cs"/>
                <a:sym typeface="Graphik Semibold"/>
              </a:defRPr>
            </a:pPr>
            <a:r>
              <a:t>TPH</a:t>
            </a:r>
          </a:p>
          <a:p>
            <a:pPr defTabSz="434340">
              <a:spcBef>
                <a:spcPts val="0"/>
              </a:spcBef>
              <a:defRPr spc="0" sz="209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D4D4D4"/>
                </a:solidFill>
              </a:rPr>
              <a:t> p.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p.</a:t>
            </a:r>
            <a:r>
              <a:t>"Discriminator"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p.</a:t>
            </a:r>
            <a:r>
              <a:rPr>
                <a:solidFill>
                  <a:srgbClr val="CE9178"/>
                </a:solidFill>
              </a:rPr>
              <a:t>"Name"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p.</a:t>
            </a:r>
            <a:r>
              <a:t>"ParentId"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p.</a:t>
            </a:r>
            <a:r>
              <a:t>"ProjectId"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p.</a:t>
            </a:r>
            <a:r>
              <a:t>"Description"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p.</a:t>
            </a:r>
            <a:r>
              <a:rPr>
                <a:solidFill>
                  <a:srgbClr val="CE9178"/>
                </a:solidFill>
              </a:rPr>
              <a:t>"EndDate"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p.</a:t>
            </a:r>
            <a:r>
              <a:t>"ExecutorId"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p.</a:t>
            </a:r>
            <a:r>
              <a:t>"StartDate"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"ProjectItems"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p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b="1"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INNER JOIN</a:t>
            </a:r>
            <a:r>
              <a:rPr>
                <a:solidFill>
                  <a:srgbClr val="D4D4D4"/>
                </a:solidFill>
              </a:rPr>
              <a:t> </a:t>
            </a:r>
            <a:r>
              <a:t>"Projects"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p0 </a:t>
            </a:r>
            <a:r>
              <a:rPr>
                <a:solidFill>
                  <a:srgbClr val="569CD6"/>
                </a:solidFill>
              </a:rPr>
              <a:t>ON</a:t>
            </a:r>
            <a:r>
              <a:rPr>
                <a:solidFill>
                  <a:srgbClr val="D4D4D4"/>
                </a:solidFill>
              </a:rPr>
              <a:t> p.</a:t>
            </a:r>
            <a:r>
              <a:t>"ProjectId"</a:t>
            </a:r>
            <a:r>
              <a:rPr>
                <a:solidFill>
                  <a:srgbClr val="D4D4D4"/>
                </a:solidFill>
              </a:rPr>
              <a:t> = p0.</a:t>
            </a:r>
            <a:r>
              <a:t>"Id"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b="1" spc="0" sz="209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WHERE</a:t>
            </a:r>
            <a:r>
              <a:t> p0.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= ProjectId</a:t>
            </a:r>
          </a:p>
          <a:p>
            <a:pPr defTabSz="434340">
              <a:spcBef>
                <a:spcPts val="0"/>
              </a:spcBef>
              <a:defRPr spc="0" sz="228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34340">
              <a:spcBef>
                <a:spcPts val="0"/>
              </a:spcBef>
              <a:defRPr spc="0" sz="3325">
                <a:solidFill>
                  <a:srgbClr val="D4D4D4"/>
                </a:solidFill>
                <a:latin typeface="+mn-lt"/>
                <a:ea typeface="+mn-ea"/>
                <a:cs typeface="+mn-cs"/>
                <a:sym typeface="Graphik Semibold"/>
              </a:defRPr>
            </a:pPr>
            <a:r>
              <a:t>TPT</a:t>
            </a:r>
          </a:p>
          <a:p>
            <a:pPr defTabSz="434340">
              <a:spcBef>
                <a:spcPts val="0"/>
              </a:spcBef>
              <a:defRPr spc="0" sz="209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D4D4D4"/>
                </a:solidFill>
              </a:rPr>
              <a:t> p.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p.</a:t>
            </a:r>
            <a:r>
              <a:rPr>
                <a:solidFill>
                  <a:srgbClr val="CE9178"/>
                </a:solidFill>
              </a:rPr>
              <a:t>"Name"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p.</a:t>
            </a:r>
            <a:r>
              <a:t>"ParentId"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p.</a:t>
            </a:r>
            <a:r>
              <a:t>"ProjectId"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p1.</a:t>
            </a:r>
            <a:r>
              <a:t>"Description"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p1.</a:t>
            </a:r>
            <a:r>
              <a:rPr>
                <a:solidFill>
                  <a:srgbClr val="CE9178"/>
                </a:solidFill>
              </a:rPr>
              <a:t>"EndDate"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p1.</a:t>
            </a:r>
            <a:r>
              <a:t>"ExecutorId"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p1.</a:t>
            </a:r>
            <a:r>
              <a:t>"StartDate"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>
                <a:solidFill>
                  <a:srgbClr val="569CD6"/>
                </a:solidFill>
              </a:rPr>
              <a:t>CASE</a:t>
            </a: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</a:t>
            </a:r>
            <a:r>
              <a:rPr>
                <a:solidFill>
                  <a:srgbClr val="569CD6"/>
                </a:solidFill>
              </a:rPr>
              <a:t>WHEN</a:t>
            </a:r>
            <a:r>
              <a:rPr>
                <a:solidFill>
                  <a:srgbClr val="D4D4D4"/>
                </a:solidFill>
              </a:rPr>
              <a:t> p1.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IS NOT NULL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THEN</a:t>
            </a:r>
            <a:r>
              <a:rPr>
                <a:solidFill>
                  <a:srgbClr val="D4D4D4"/>
                </a:solidFill>
              </a:rPr>
              <a:t> </a:t>
            </a:r>
            <a:r>
              <a:t>'ProjectTask'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</a:t>
            </a:r>
            <a:r>
              <a:rPr>
                <a:solidFill>
                  <a:srgbClr val="569CD6"/>
                </a:solidFill>
              </a:rPr>
              <a:t>WHEN</a:t>
            </a:r>
            <a:r>
              <a:rPr>
                <a:solidFill>
                  <a:srgbClr val="D4D4D4"/>
                </a:solidFill>
              </a:rPr>
              <a:t> p0.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IS NOT NULL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THEN</a:t>
            </a:r>
            <a:r>
              <a:rPr>
                <a:solidFill>
                  <a:srgbClr val="D4D4D4"/>
                </a:solidFill>
              </a:rPr>
              <a:t> </a:t>
            </a:r>
            <a:r>
              <a:t>'ProjectStage'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</a:t>
            </a:r>
            <a:r>
              <a:rPr>
                <a:solidFill>
                  <a:srgbClr val="569CD6"/>
                </a:solidFill>
              </a:rPr>
              <a:t>END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"Discriminator"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"ProjectItems"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p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LEFT JOIN</a:t>
            </a:r>
            <a:r>
              <a:rPr>
                <a:solidFill>
                  <a:srgbClr val="D4D4D4"/>
                </a:solidFill>
              </a:rPr>
              <a:t> </a:t>
            </a:r>
            <a:r>
              <a:t>"ProjectStage"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p0 </a:t>
            </a:r>
            <a:r>
              <a:rPr>
                <a:solidFill>
                  <a:srgbClr val="569CD6"/>
                </a:solidFill>
              </a:rPr>
              <a:t>ON</a:t>
            </a:r>
            <a:r>
              <a:rPr>
                <a:solidFill>
                  <a:srgbClr val="D4D4D4"/>
                </a:solidFill>
              </a:rPr>
              <a:t> p.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 = p0.</a:t>
            </a:r>
            <a:r>
              <a:t>"Id"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LEFT JOIN</a:t>
            </a:r>
            <a:r>
              <a:rPr>
                <a:solidFill>
                  <a:srgbClr val="D4D4D4"/>
                </a:solidFill>
              </a:rPr>
              <a:t> </a:t>
            </a:r>
            <a:r>
              <a:t>"ProjectTask"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p1 </a:t>
            </a:r>
            <a:r>
              <a:rPr>
                <a:solidFill>
                  <a:srgbClr val="569CD6"/>
                </a:solidFill>
              </a:rPr>
              <a:t>ON</a:t>
            </a:r>
            <a:r>
              <a:rPr>
                <a:solidFill>
                  <a:srgbClr val="D4D4D4"/>
                </a:solidFill>
              </a:rPr>
              <a:t> p.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 = p1.</a:t>
            </a:r>
            <a:r>
              <a:t>"Id"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b="1" spc="0" sz="209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INNER JOIN</a:t>
            </a:r>
            <a:r>
              <a:rPr>
                <a:solidFill>
                  <a:srgbClr val="D4D4D4"/>
                </a:solidFill>
              </a:rPr>
              <a:t> </a:t>
            </a:r>
            <a:r>
              <a:t>"Projects"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p2 </a:t>
            </a:r>
            <a:r>
              <a:rPr>
                <a:solidFill>
                  <a:srgbClr val="569CD6"/>
                </a:solidFill>
              </a:rPr>
              <a:t>ON</a:t>
            </a:r>
            <a:r>
              <a:rPr>
                <a:solidFill>
                  <a:srgbClr val="D4D4D4"/>
                </a:solidFill>
              </a:rPr>
              <a:t> p.</a:t>
            </a:r>
            <a:r>
              <a:t>"ProjectId"</a:t>
            </a:r>
            <a:r>
              <a:rPr>
                <a:solidFill>
                  <a:srgbClr val="D4D4D4"/>
                </a:solidFill>
              </a:rPr>
              <a:t> = p2.</a:t>
            </a:r>
            <a:r>
              <a:t>"Id"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b="1" spc="0" sz="209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WHERE</a:t>
            </a:r>
            <a:r>
              <a:t> p2.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= ProjectId</a:t>
            </a:r>
          </a:p>
          <a:p>
            <a:pPr defTabSz="434340">
              <a:spcBef>
                <a:spcPts val="0"/>
              </a:spcBef>
              <a:defRPr spc="0" sz="114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34340">
              <a:spcBef>
                <a:spcPts val="0"/>
              </a:spcBef>
              <a:defRPr spc="0" sz="3325">
                <a:solidFill>
                  <a:srgbClr val="D4D4D4"/>
                </a:solidFill>
                <a:latin typeface="+mn-lt"/>
                <a:ea typeface="+mn-ea"/>
                <a:cs typeface="+mn-cs"/>
                <a:sym typeface="Graphik Semibold"/>
              </a:defRPr>
            </a:pPr>
            <a:r>
              <a:t>TPC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D4D4D4"/>
                </a:solidFill>
              </a:rPr>
              <a:t> t.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t.</a:t>
            </a:r>
            <a:r>
              <a:rPr>
                <a:solidFill>
                  <a:srgbClr val="CE9178"/>
                </a:solidFill>
              </a:rPr>
              <a:t>"Name"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t.</a:t>
            </a:r>
            <a:r>
              <a:t>"ParentId"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t.</a:t>
            </a:r>
            <a:r>
              <a:t>"ProjectId"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t.</a:t>
            </a:r>
            <a:r>
              <a:t>"Description"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t.</a:t>
            </a:r>
            <a:r>
              <a:rPr>
                <a:solidFill>
                  <a:srgbClr val="CE9178"/>
                </a:solidFill>
              </a:rPr>
              <a:t>"EndDate"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t.</a:t>
            </a:r>
            <a:r>
              <a:t>"ExecutorId"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t.</a:t>
            </a:r>
            <a:r>
              <a:t>"StartDate"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t.</a:t>
            </a:r>
            <a:r>
              <a:t>"Discriminator"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34340">
              <a:spcBef>
                <a:spcPts val="0"/>
              </a:spcBef>
              <a:defRPr spc="0" sz="1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FROM</a:t>
            </a:r>
            <a:r>
              <a:rPr>
                <a:solidFill>
                  <a:srgbClr val="D4D4D4"/>
                </a:solidFill>
              </a:rPr>
              <a:t> (</a:t>
            </a:r>
            <a:r>
              <a:t>SELECT</a:t>
            </a:r>
            <a:r>
              <a:rPr>
                <a:solidFill>
                  <a:srgbClr val="D4D4D4"/>
                </a:solidFill>
              </a:rPr>
              <a:t> p0.</a:t>
            </a:r>
            <a:r>
              <a:rPr>
                <a:solidFill>
                  <a:srgbClr val="CE9178"/>
                </a:solidFill>
              </a:rPr>
              <a:t>”Id"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p0.</a:t>
            </a:r>
            <a:r>
              <a:rPr>
                <a:solidFill>
                  <a:srgbClr val="CE9178"/>
                </a:solidFill>
              </a:rPr>
              <a:t>"Name"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p0.</a:t>
            </a:r>
            <a:r>
              <a:rPr>
                <a:solidFill>
                  <a:srgbClr val="CE9178"/>
                </a:solidFill>
              </a:rPr>
              <a:t>"ParentId"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p0.</a:t>
            </a:r>
            <a:r>
              <a:rPr>
                <a:solidFill>
                  <a:srgbClr val="CE9178"/>
                </a:solidFill>
              </a:rPr>
              <a:t>"ProjectId"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</a:t>
            </a:r>
            <a:r>
              <a:rPr>
                <a:solidFill>
                  <a:srgbClr val="569CD6"/>
                </a:solidFill>
              </a:rPr>
              <a:t>NULL</a:t>
            </a:r>
            <a:r>
              <a:t>           </a:t>
            </a:r>
            <a:r>
              <a:rPr>
                <a:solidFill>
                  <a:srgbClr val="569CD6"/>
                </a:solidFill>
              </a:rPr>
              <a:t>AS</a:t>
            </a:r>
            <a:r>
              <a:t> </a:t>
            </a:r>
            <a:r>
              <a:rPr>
                <a:solidFill>
                  <a:srgbClr val="CE9178"/>
                </a:solidFill>
              </a:rPr>
              <a:t>"Description"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</a:t>
            </a:r>
            <a:r>
              <a:rPr>
                <a:solidFill>
                  <a:srgbClr val="569CD6"/>
                </a:solidFill>
              </a:rPr>
              <a:t>NULL</a:t>
            </a:r>
            <a:r>
              <a:t>           </a:t>
            </a:r>
            <a:r>
              <a:rPr>
                <a:solidFill>
                  <a:srgbClr val="569CD6"/>
                </a:solidFill>
              </a:rPr>
              <a:t>AS</a:t>
            </a:r>
            <a:r>
              <a:t> </a:t>
            </a:r>
            <a:r>
              <a:rPr>
                <a:solidFill>
                  <a:srgbClr val="CE9178"/>
                </a:solidFill>
              </a:rPr>
              <a:t>"EndDate"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</a:t>
            </a:r>
            <a:r>
              <a:rPr>
                <a:solidFill>
                  <a:srgbClr val="569CD6"/>
                </a:solidFill>
              </a:rPr>
              <a:t>NULL</a:t>
            </a:r>
            <a:r>
              <a:t>           </a:t>
            </a:r>
            <a:r>
              <a:rPr>
                <a:solidFill>
                  <a:srgbClr val="569CD6"/>
                </a:solidFill>
              </a:rPr>
              <a:t>AS</a:t>
            </a:r>
            <a:r>
              <a:t> </a:t>
            </a:r>
            <a:r>
              <a:rPr>
                <a:solidFill>
                  <a:srgbClr val="CE9178"/>
                </a:solidFill>
              </a:rPr>
              <a:t>"ExecutorId"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</a:t>
            </a:r>
            <a:r>
              <a:rPr>
                <a:solidFill>
                  <a:srgbClr val="569CD6"/>
                </a:solidFill>
              </a:rPr>
              <a:t>NULL</a:t>
            </a:r>
            <a:r>
              <a:t>           </a:t>
            </a:r>
            <a:r>
              <a:rPr>
                <a:solidFill>
                  <a:srgbClr val="569CD6"/>
                </a:solidFill>
              </a:rPr>
              <a:t>AS</a:t>
            </a:r>
            <a:r>
              <a:t> </a:t>
            </a:r>
            <a:r>
              <a:rPr>
                <a:solidFill>
                  <a:srgbClr val="CE9178"/>
                </a:solidFill>
              </a:rPr>
              <a:t>"StartDate"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 </a:t>
            </a:r>
            <a:r>
              <a:t>'ProjectStage'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"Discriminator"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"ProjectStage"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p0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34340">
              <a:spcBef>
                <a:spcPts val="0"/>
              </a:spcBef>
              <a:defRPr spc="0" sz="1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UNION ALL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569CD6"/>
                </a:solidFill>
              </a:rPr>
              <a:t>SELECT</a:t>
            </a:r>
            <a:r>
              <a:t> p1.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p1.</a:t>
            </a:r>
            <a:r>
              <a:rPr>
                <a:solidFill>
                  <a:srgbClr val="CE9178"/>
                </a:solidFill>
              </a:rPr>
              <a:t>"Name"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p1.</a:t>
            </a:r>
            <a:r>
              <a:rPr>
                <a:solidFill>
                  <a:srgbClr val="CE9178"/>
                </a:solidFill>
              </a:rPr>
              <a:t>"ParentId"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p1.</a:t>
            </a:r>
            <a:r>
              <a:rPr>
                <a:solidFill>
                  <a:srgbClr val="CE9178"/>
                </a:solidFill>
              </a:rPr>
              <a:t>"ProjectId"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p1.</a:t>
            </a:r>
            <a:r>
              <a:rPr>
                <a:solidFill>
                  <a:srgbClr val="CE9178"/>
                </a:solidFill>
              </a:rPr>
              <a:t>"Description"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p1.</a:t>
            </a:r>
            <a:r>
              <a:rPr>
                <a:solidFill>
                  <a:srgbClr val="CE9178"/>
                </a:solidFill>
              </a:rPr>
              <a:t>"EndDate"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p1.</a:t>
            </a:r>
            <a:r>
              <a:rPr>
                <a:solidFill>
                  <a:srgbClr val="CE9178"/>
                </a:solidFill>
              </a:rPr>
              <a:t>"ExecutorId"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p1.</a:t>
            </a:r>
            <a:r>
              <a:rPr>
                <a:solidFill>
                  <a:srgbClr val="CE9178"/>
                </a:solidFill>
              </a:rPr>
              <a:t>"StartDate"</a:t>
            </a:r>
            <a:r>
              <a:t>,</a:t>
            </a: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 </a:t>
            </a:r>
            <a:r>
              <a:t>'ProjectTask'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"Discriminator"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569CD6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"ProjectTask"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p1)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t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b="1" spc="0" sz="1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INNER JOIN</a:t>
            </a:r>
            <a:r>
              <a:rPr>
                <a:solidFill>
                  <a:srgbClr val="D4D4D4"/>
                </a:solidFill>
              </a:rPr>
              <a:t> </a:t>
            </a:r>
            <a:r>
              <a:t>"Projects"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p </a:t>
            </a:r>
            <a:r>
              <a:rPr>
                <a:solidFill>
                  <a:srgbClr val="569CD6"/>
                </a:solidFill>
              </a:rPr>
              <a:t>ON</a:t>
            </a:r>
            <a:r>
              <a:rPr>
                <a:solidFill>
                  <a:srgbClr val="D4D4D4"/>
                </a:solidFill>
              </a:rPr>
              <a:t> t.</a:t>
            </a:r>
            <a:r>
              <a:t>"ProjectId"</a:t>
            </a:r>
            <a:r>
              <a:rPr>
                <a:solidFill>
                  <a:srgbClr val="D4D4D4"/>
                </a:solidFill>
              </a:rPr>
              <a:t> = p.</a:t>
            </a:r>
            <a:r>
              <a:t>"Id"</a:t>
            </a:r>
            <a:endParaRPr>
              <a:solidFill>
                <a:srgbClr val="D4D4D4"/>
              </a:solidFill>
            </a:endParaRPr>
          </a:p>
          <a:p>
            <a:pPr defTabSz="434340">
              <a:spcBef>
                <a:spcPts val="0"/>
              </a:spcBef>
              <a:defRPr b="1" spc="0" sz="1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WHERE</a:t>
            </a:r>
            <a:r>
              <a:t> p.</a:t>
            </a:r>
            <a:r>
              <a:rPr>
                <a:solidFill>
                  <a:srgbClr val="CE9178"/>
                </a:solidFill>
              </a:rPr>
              <a:t>"Id"</a:t>
            </a:r>
            <a:r>
              <a:t> = ProjectId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Graphik Semibold"/>
              </a:defRPr>
            </a:pPr>
            <a:r>
              <a:t>TPH</a:t>
            </a:r>
          </a:p>
          <a:p>
            <a:pPr defTabSz="457200">
              <a:spcBef>
                <a:spcPts val="0"/>
              </a:spcBef>
              <a:defRPr spc="0" sz="27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INSERT INTO</a:t>
            </a:r>
            <a:r>
              <a:rPr>
                <a:solidFill>
                  <a:srgbClr val="D4D4D4"/>
                </a:solidFill>
              </a:rPr>
              <a:t> </a:t>
            </a:r>
            <a:r>
              <a:t>"Employees"</a:t>
            </a:r>
            <a:r>
              <a:rPr>
                <a:solidFill>
                  <a:srgbClr val="D4D4D4"/>
                </a:solidFill>
              </a:rPr>
              <a:t> (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, </a:t>
            </a:r>
            <a:r>
              <a:t>"Discriminator"</a:t>
            </a:r>
            <a:r>
              <a:rPr>
                <a:solidFill>
                  <a:srgbClr val="D4D4D4"/>
                </a:solidFill>
              </a:rPr>
              <a:t>, </a:t>
            </a:r>
            <a:r>
              <a:t>"ManagerId"</a:t>
            </a:r>
            <a:r>
              <a:rPr>
                <a:solidFill>
                  <a:srgbClr val="D4D4D4"/>
                </a:solidFill>
              </a:rPr>
              <a:t>, </a:t>
            </a:r>
            <a:r>
              <a:t>"UserId"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7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VALUES</a:t>
            </a:r>
            <a:r>
              <a:t> (Guid_1, </a:t>
            </a:r>
            <a:r>
              <a:rPr>
                <a:solidFill>
                  <a:srgbClr val="B5CEA8"/>
                </a:solidFill>
              </a:rPr>
              <a:t>2</a:t>
            </a:r>
            <a:r>
              <a:t>, </a:t>
            </a:r>
            <a:r>
              <a:rPr>
                <a:solidFill>
                  <a:srgbClr val="569CD6"/>
                </a:solidFill>
              </a:rPr>
              <a:t>NULL</a:t>
            </a:r>
            <a:r>
              <a:t>, Guid_2);</a:t>
            </a:r>
          </a:p>
          <a:p>
            <a:pPr defTabSz="457200">
              <a:spcBef>
                <a:spcPts val="0"/>
              </a:spcBef>
              <a:defRPr spc="0"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Graphik Semibold"/>
              </a:defRPr>
            </a:pPr>
            <a:r>
              <a:t>TPT</a:t>
            </a:r>
          </a:p>
          <a:p>
            <a:pPr defTabSz="457200">
              <a:spcBef>
                <a:spcPts val="0"/>
              </a:spcBef>
              <a:defRPr spc="0" sz="27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INSERT INTO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"Employees"</a:t>
            </a:r>
            <a:r>
              <a:rPr>
                <a:solidFill>
                  <a:srgbClr val="D4D4D4"/>
                </a:solidFill>
              </a:rPr>
              <a:t> (</a:t>
            </a:r>
            <a:r>
              <a:rPr>
                <a:solidFill>
                  <a:srgbClr val="CE9178"/>
                </a:solidFill>
              </a:rPr>
              <a:t>"Id"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CE9178"/>
                </a:solidFill>
              </a:rPr>
              <a:t>"UserId"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7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VALUES</a:t>
            </a:r>
            <a:r>
              <a:t> (Guid_1, Guid_2);</a:t>
            </a:r>
          </a:p>
          <a:p>
            <a:pPr defTabSz="457200">
              <a:spcBef>
                <a:spcPts val="0"/>
              </a:spcBef>
              <a:defRPr spc="0" sz="27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27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INSERT INTO</a:t>
            </a:r>
            <a:r>
              <a:rPr>
                <a:solidFill>
                  <a:srgbClr val="D4D4D4"/>
                </a:solidFill>
              </a:rPr>
              <a:t> </a:t>
            </a:r>
            <a:r>
              <a:t>"Subordinate"</a:t>
            </a:r>
            <a:r>
              <a:rPr>
                <a:solidFill>
                  <a:srgbClr val="D4D4D4"/>
                </a:solidFill>
              </a:rPr>
              <a:t> (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, </a:t>
            </a:r>
            <a:r>
              <a:t>"ManagerId"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7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VALUES</a:t>
            </a:r>
            <a:r>
              <a:t> (Guid_1, </a:t>
            </a:r>
            <a:r>
              <a:rPr>
                <a:solidFill>
                  <a:srgbClr val="569CD6"/>
                </a:solidFill>
              </a:rPr>
              <a:t>NULL</a:t>
            </a:r>
            <a:r>
              <a:t>);</a:t>
            </a:r>
          </a:p>
          <a:p>
            <a:pPr defTabSz="457200">
              <a:spcBef>
                <a:spcPts val="0"/>
              </a:spcBef>
              <a:defRPr spc="0"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Graphik Semibold"/>
              </a:defRPr>
            </a:pPr>
            <a:r>
              <a:t>TPC</a:t>
            </a:r>
          </a:p>
          <a:p>
            <a:pPr defTabSz="457200">
              <a:spcBef>
                <a:spcPts val="0"/>
              </a:spcBef>
              <a:defRPr spc="0" sz="27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INSERT INTO</a:t>
            </a:r>
            <a:r>
              <a:rPr>
                <a:solidFill>
                  <a:srgbClr val="D4D4D4"/>
                </a:solidFill>
              </a:rPr>
              <a:t> </a:t>
            </a:r>
            <a:r>
              <a:t>"Subordinate"</a:t>
            </a:r>
            <a:r>
              <a:rPr>
                <a:solidFill>
                  <a:srgbClr val="D4D4D4"/>
                </a:solidFill>
              </a:rPr>
              <a:t> (</a:t>
            </a:r>
            <a:r>
              <a:t>"Id"</a:t>
            </a:r>
            <a:r>
              <a:rPr>
                <a:solidFill>
                  <a:srgbClr val="D4D4D4"/>
                </a:solidFill>
              </a:rPr>
              <a:t>, </a:t>
            </a:r>
            <a:r>
              <a:t>"ManagerId"</a:t>
            </a:r>
            <a:r>
              <a:rPr>
                <a:solidFill>
                  <a:srgbClr val="D4D4D4"/>
                </a:solidFill>
              </a:rPr>
              <a:t>, </a:t>
            </a:r>
            <a:r>
              <a:t>"UserId"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27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VALUES</a:t>
            </a:r>
            <a:r>
              <a:t> (Guid_1, </a:t>
            </a:r>
            <a:r>
              <a:rPr>
                <a:solidFill>
                  <a:srgbClr val="569CD6"/>
                </a:solidFill>
              </a:rPr>
              <a:t>NULL</a:t>
            </a:r>
            <a:r>
              <a:t>, Guid_2);</a:t>
            </a:r>
          </a:p>
        </p:txBody>
      </p:sp>
      <p:sp>
        <p:nvSpPr>
          <p:cNvPr id="292" name="SQL TPH vs TPT vs T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TPH vs TPT vs TPC</a:t>
            </a:r>
          </a:p>
        </p:txBody>
      </p:sp>
      <p:sp>
        <p:nvSpPr>
          <p:cNvPr id="293" name="INSER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INSERT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PH vs TPT vs T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 vs TPT vs TPC</a:t>
            </a:r>
          </a:p>
        </p:txBody>
      </p:sp>
      <p:sp>
        <p:nvSpPr>
          <p:cNvPr id="296" name="Сравнение производительност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Сравнение производительности</a:t>
            </a:r>
          </a:p>
        </p:txBody>
      </p:sp>
      <p:sp>
        <p:nvSpPr>
          <p:cNvPr id="297" name="CPU: Xeon E5-2667 v2 (3.5GHz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CPU: Xeon E5-2667 v2 (3.5GHz)</a:t>
            </a:r>
          </a:p>
          <a:p>
            <a:pPr/>
            <a:r>
              <a:t>RAM: 32 GB DDR3 1866 MHz</a:t>
            </a:r>
          </a:p>
          <a:p>
            <a:pPr/>
            <a:r>
              <a:t>Storage: Samsung 860 EVO 1TB</a:t>
            </a:r>
          </a:p>
          <a:p>
            <a:pPr/>
            <a:r>
              <a:t>Данные распределены равномерно между иерархиями</a:t>
            </a:r>
          </a:p>
          <a:p>
            <a:pPr/>
            <a:r>
              <a:t>PostgreSQL 14.2 (Default)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PH vs TPT vs T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 vs TPT vs TPC</a:t>
            </a:r>
          </a:p>
        </p:txBody>
      </p:sp>
      <p:sp>
        <p:nvSpPr>
          <p:cNvPr id="300" name="SELECT full hierarchy (Employees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SELECT full hierarchy (Employees)</a:t>
            </a:r>
          </a:p>
        </p:txBody>
      </p:sp>
      <p:graphicFrame>
        <p:nvGraphicFramePr>
          <p:cNvPr id="301" name="Table 1-1"/>
          <p:cNvGraphicFramePr/>
          <p:nvPr/>
        </p:nvGraphicFramePr>
        <p:xfrm>
          <a:off x="1288066" y="3861929"/>
          <a:ext cx="21820568" cy="9099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64790"/>
                <a:gridCol w="2927926"/>
                <a:gridCol w="4298571"/>
                <a:gridCol w="3730760"/>
                <a:gridCol w="3729773"/>
                <a:gridCol w="4656045"/>
              </a:tblGrid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StdDev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Allocated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12.221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0.0904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0.0755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2182.67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10.994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0.1293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0.1209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2171.73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17.827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0.1432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0.1339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3273.05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125.475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1.1854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1.1088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21814.72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111.297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1.3260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1.2403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21709.97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214.081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3.9879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6.4397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32662.7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1,510.143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11.5090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8.9855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216411.31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1,453.715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25.2127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21.0538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215369.06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</a:t>
                      </a:r>
                    </a:p>
                  </a:txBody>
                  <a:tcPr marL="12700" marR="12700" marT="12700" marB="12700" anchor="ctr" anchorCtr="0" horzOverflow="overflow">
                    <a:lnL w="50800">
                      <a:solidFill>
                        <a:srgbClr val="FFFFFF"/>
                      </a:solidFill>
                      <a:miter lim="400000"/>
                    </a:lnL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2,552.307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50.4044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58.0457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325979.22 KB</a:t>
                      </a:r>
                    </a:p>
                  </a:txBody>
                  <a:tcPr marL="12700" marR="12700" marT="12700" marB="12700" anchor="ctr" anchorCtr="0" horzOverflow="overflow">
                    <a:lnR w="50800">
                      <a:solidFill>
                        <a:srgbClr val="FFFFFF"/>
                      </a:solidFill>
                      <a:miter lim="400000"/>
                    </a:lnR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xit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2"/>
      <p:bldP build="whole" bldLvl="1" animBg="1" rev="0" advAuto="0" spid="30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PH vs TPT vs T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 vs TPT vs TPC</a:t>
            </a:r>
          </a:p>
        </p:txBody>
      </p:sp>
      <p:sp>
        <p:nvSpPr>
          <p:cNvPr id="304" name="SELECT hierarchy slice (Subordinates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SELECT hierarchy slice (Subordinates)</a:t>
            </a:r>
          </a:p>
        </p:txBody>
      </p:sp>
      <p:graphicFrame>
        <p:nvGraphicFramePr>
          <p:cNvPr id="305" name="Table 1-1"/>
          <p:cNvGraphicFramePr/>
          <p:nvPr/>
        </p:nvGraphicFramePr>
        <p:xfrm>
          <a:off x="1282700" y="3860800"/>
          <a:ext cx="21823289" cy="9099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65098"/>
                <a:gridCol w="2928291"/>
                <a:gridCol w="4299107"/>
                <a:gridCol w="3731226"/>
                <a:gridCol w="3730238"/>
                <a:gridCol w="4656625"/>
              </a:tblGrid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StdDev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Allocated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5.345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0.0542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0.0452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1126.18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4.828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0.0679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0.0602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1118.02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9.975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0.1121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0.0994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2004.07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41.257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0.3943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0.3688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11124.2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41.019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0.2751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0.2438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11045.84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98.131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0.9501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0.8423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19853.11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529.300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9.8678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10.1335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111502.97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489.487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9.6311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12.5231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110720.88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90871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1,085.802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19.1862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17.9467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197984.06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xit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1"/>
      <p:bldP build="whole" bldLvl="1" animBg="1" rev="0" advAuto="0" spid="305" grpId="2"/>
      <p:bldP build="whole" bldLvl="1" animBg="1" rev="0" advAuto="0" spid="305" grpId="3"/>
      <p:bldP build="whole" bldLvl="1" animBg="1" rev="0" advAuto="0" spid="304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NB</a:t>
            </a:r>
          </a:p>
        </p:txBody>
      </p:sp>
      <p:sp>
        <p:nvSpPr>
          <p:cNvPr id="160" name="Сторонник богатой модели данны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Сторонник богатой модели данных</a:t>
            </a:r>
          </a:p>
          <a:p>
            <a:pPr/>
            <a:r>
              <a:t>Имею большой опыт в настройке модели EF</a:t>
            </a:r>
          </a:p>
          <a:p>
            <a:pPr/>
            <a:r>
              <a:t>Планирую перенос иерархии в pet-проекте на TPC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PH vs TPT vs T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TPH vs TPT vs TPC</a:t>
            </a:r>
          </a:p>
        </p:txBody>
      </p:sp>
      <p:sp>
        <p:nvSpPr>
          <p:cNvPr id="308" name="SELECT single hierarchy type (Interns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SELECT single hierarchy type (Interns)</a:t>
            </a:r>
          </a:p>
        </p:txBody>
      </p:sp>
      <p:graphicFrame>
        <p:nvGraphicFramePr>
          <p:cNvPr id="309" name="Table 1-1"/>
          <p:cNvGraphicFramePr/>
          <p:nvPr/>
        </p:nvGraphicFramePr>
        <p:xfrm>
          <a:off x="1282700" y="3860800"/>
          <a:ext cx="21824899" cy="893251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63800"/>
                <a:gridCol w="2933700"/>
                <a:gridCol w="4305300"/>
                <a:gridCol w="3733800"/>
                <a:gridCol w="3733800"/>
                <a:gridCol w="4660900"/>
              </a:tblGrid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StdDev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Allocated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2.823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0.0560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0.0524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582.63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2.888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0.0430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0.0381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593.11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5.617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0.0828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0.0734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1129.42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19.336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0.2152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0.1908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5725.94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20.893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0.1497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0.1401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5830.16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45.978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0.2481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0.2200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11164.37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255.946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4.7226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4.1865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57373.95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4"/>
                      </a:solidFill>
                      <a:miter lim="400000"/>
                    </a:lnT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276.843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5.3888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5.5339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58415.4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9144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538.376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3.7686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3.3407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111255.02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  <p:bldP build="whole" bldLvl="1" animBg="1" rev="0" advAuto="0" spid="309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PH vs TPT vs TPC"/>
          <p:cNvSpPr txBox="1"/>
          <p:nvPr>
            <p:ph type="title"/>
          </p:nvPr>
        </p:nvSpPr>
        <p:spPr>
          <a:xfrm>
            <a:off x="1270000" y="528372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TPH vs TPT vs TPC</a:t>
            </a:r>
          </a:p>
        </p:txBody>
      </p:sp>
      <p:sp>
        <p:nvSpPr>
          <p:cNvPr id="312" name="Bulk INSERT"/>
          <p:cNvSpPr txBox="1"/>
          <p:nvPr>
            <p:ph type="body" idx="21"/>
          </p:nvPr>
        </p:nvSpPr>
        <p:spPr>
          <a:xfrm>
            <a:off x="1270000" y="1849172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Bulk INSERT</a:t>
            </a:r>
          </a:p>
        </p:txBody>
      </p:sp>
      <p:graphicFrame>
        <p:nvGraphicFramePr>
          <p:cNvPr id="313" name="Table 1-1"/>
          <p:cNvGraphicFramePr/>
          <p:nvPr/>
        </p:nvGraphicFramePr>
        <p:xfrm>
          <a:off x="1491287" y="8628152"/>
          <a:ext cx="21474611" cy="45074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92208"/>
                <a:gridCol w="3519455"/>
                <a:gridCol w="4138496"/>
                <a:gridCol w="3623359"/>
                <a:gridCol w="3455654"/>
                <a:gridCol w="4332736"/>
              </a:tblGrid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StdDev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Allocated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35.70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0.702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0.656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13.32 MB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37.92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0.757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0.708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14.31 MB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61.89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0.904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0.801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24.06 MB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356.83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6.934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14.319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110.58 MB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383.16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5.818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8.344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121.04 MB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681.00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13.258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19.843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222.09 MB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Table 1-2"/>
          <p:cNvGraphicFramePr/>
          <p:nvPr/>
        </p:nvGraphicFramePr>
        <p:xfrm>
          <a:off x="1457706" y="3741980"/>
          <a:ext cx="21481289" cy="37986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67976"/>
                <a:gridCol w="3464748"/>
                <a:gridCol w="4189249"/>
                <a:gridCol w="3516164"/>
                <a:gridCol w="3516164"/>
                <a:gridCol w="4314284"/>
              </a:tblGrid>
              <a:tr h="5381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StdDev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Allocated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5381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158.7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0.96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17.74 MB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5381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159.9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1.62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19.38 MB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381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286.0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4.20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3.72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32.97 MB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5381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1,512.0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26.54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22.16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155.46 MB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5381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1,652.6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18.12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16.95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172.77 MB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381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2,889.7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17.85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15.82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306.96 MB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5" name="Hierarchy"/>
          <p:cNvSpPr txBox="1"/>
          <p:nvPr/>
        </p:nvSpPr>
        <p:spPr>
          <a:xfrm>
            <a:off x="1404149" y="2831107"/>
            <a:ext cx="2713838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Hierarchy</a:t>
            </a:r>
          </a:p>
        </p:txBody>
      </p:sp>
      <p:sp>
        <p:nvSpPr>
          <p:cNvPr id="316" name="Single type"/>
          <p:cNvSpPr txBox="1"/>
          <p:nvPr/>
        </p:nvSpPr>
        <p:spPr>
          <a:xfrm>
            <a:off x="1430802" y="7661752"/>
            <a:ext cx="311561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Single type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Highly sparse t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Highly sparse tables</a:t>
            </a:r>
          </a:p>
        </p:txBody>
      </p:sp>
      <p:sp>
        <p:nvSpPr>
          <p:cNvPr id="319" name="Mod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320" name="public class CasualEmployeeUniform…"/>
          <p:cNvSpPr txBox="1"/>
          <p:nvPr/>
        </p:nvSpPr>
        <p:spPr>
          <a:xfrm>
            <a:off x="17266666" y="3548756"/>
            <a:ext cx="6269368" cy="736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3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CasualEmployeeUniform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: </a:t>
            </a:r>
            <a:r>
              <a:t>EmployeeUniform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ShirtColorArgb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ShirtName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ShirtMostPopularSize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JeansColorArgb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JeansName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JeansMostPopularSize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ShoesColorArgb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ShoesName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ShoesMostPopularSize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bool</a:t>
            </a:r>
            <a:r>
              <a:rPr>
                <a:solidFill>
                  <a:srgbClr val="D4D4D4"/>
                </a:solidFill>
              </a:rPr>
              <a:t> </a:t>
            </a:r>
            <a:r>
              <a:t>HoodieAllowed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321" name="public class DisplayEmployeeUniform…"/>
          <p:cNvSpPr txBox="1"/>
          <p:nvPr/>
        </p:nvSpPr>
        <p:spPr>
          <a:xfrm>
            <a:off x="847967" y="3548757"/>
            <a:ext cx="6445226" cy="984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3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DisplayEmployeeUniform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: </a:t>
            </a:r>
            <a:r>
              <a:t>EmployeeUniform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TuxedoColorArgb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TuxedoName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TuxedoMostPopularSize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DisplayShirtColorArgb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DisplayShirtName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DisplayShirtMostPopularSize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DisplayShoeColorArgb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DisplayShoeName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DisplayShoeMostPopularSize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DisplayTieColorArgb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DisplayTieName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DisplayTieMostPopularSize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DisplayBeltColorArgb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DisplayBeltName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DisplayBeltMostPopularSize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322" name="public class OfficialEmployeeUniform…"/>
          <p:cNvSpPr txBox="1"/>
          <p:nvPr/>
        </p:nvSpPr>
        <p:spPr>
          <a:xfrm>
            <a:off x="9011440" y="3548757"/>
            <a:ext cx="6621085" cy="984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3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OfficialEmployeeUniform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ct val="150000"/>
              </a:lnSpc>
              <a:defRPr sz="23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: </a:t>
            </a:r>
            <a:r>
              <a:t>EmployeeUniform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JacketColorArgb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JacketName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JacketMostPopularSize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OfficialPantsColorArgb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OfficialPantsName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OfficialPantsMostPopularSize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OfficialShoesColorArgb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OfficialShoesName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OfficialShoesMostPopularSize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OfficialShirtColorArgb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OfficialShirtName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OfficialShirtMostPopularSize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OfficialTieColorArgb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OfficialTieName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OfficialTieMostPopularSize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50000"/>
              </a:lnSpc>
              <a:defRPr sz="2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Highly sparse tables"/>
          <p:cNvSpPr txBox="1"/>
          <p:nvPr>
            <p:ph type="title"/>
          </p:nvPr>
        </p:nvSpPr>
        <p:spPr>
          <a:xfrm>
            <a:off x="1270000" y="194096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Highly sparse tables</a:t>
            </a:r>
          </a:p>
        </p:txBody>
      </p:sp>
      <p:sp>
        <p:nvSpPr>
          <p:cNvPr id="325" name="INSERT"/>
          <p:cNvSpPr txBox="1"/>
          <p:nvPr>
            <p:ph type="body" idx="21"/>
          </p:nvPr>
        </p:nvSpPr>
        <p:spPr>
          <a:xfrm>
            <a:off x="1270000" y="1607304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INSERT</a:t>
            </a:r>
          </a:p>
        </p:txBody>
      </p:sp>
      <p:sp>
        <p:nvSpPr>
          <p:cNvPr id="326" name="PostgreSQL"/>
          <p:cNvSpPr txBox="1"/>
          <p:nvPr/>
        </p:nvSpPr>
        <p:spPr>
          <a:xfrm>
            <a:off x="1196245" y="2534645"/>
            <a:ext cx="3278785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PostgreSQL</a:t>
            </a:r>
          </a:p>
        </p:txBody>
      </p:sp>
      <p:sp>
        <p:nvSpPr>
          <p:cNvPr id="327" name="SQL Server"/>
          <p:cNvSpPr txBox="1"/>
          <p:nvPr/>
        </p:nvSpPr>
        <p:spPr>
          <a:xfrm>
            <a:off x="1278947" y="7641156"/>
            <a:ext cx="3113381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SQL Server</a:t>
            </a:r>
          </a:p>
        </p:txBody>
      </p:sp>
      <p:graphicFrame>
        <p:nvGraphicFramePr>
          <p:cNvPr id="328" name="Table 1-2"/>
          <p:cNvGraphicFramePr/>
          <p:nvPr/>
        </p:nvGraphicFramePr>
        <p:xfrm>
          <a:off x="1259046" y="3531666"/>
          <a:ext cx="21878607" cy="39577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23163"/>
                <a:gridCol w="3682613"/>
                <a:gridCol w="4452671"/>
                <a:gridCol w="3261566"/>
                <a:gridCol w="3260323"/>
                <a:gridCol w="4585568"/>
              </a:tblGrid>
              <a:tr h="56358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StdDev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Allocated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56358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168.0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40.52 MB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56358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202.0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0.99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42.03 MB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6358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265.9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0.55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0.46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48.99 MB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56358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1,766.7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5.35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4.74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392.85 MB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56358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2,112.2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4.42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3.92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407.26 MB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6358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2,816.2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8.79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8.22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471.14 MB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Table 1"/>
          <p:cNvGraphicFramePr/>
          <p:nvPr/>
        </p:nvGraphicFramePr>
        <p:xfrm>
          <a:off x="1264487" y="8644527"/>
          <a:ext cx="21867726" cy="45074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30302"/>
                <a:gridCol w="3655361"/>
                <a:gridCol w="4495596"/>
                <a:gridCol w="3267387"/>
                <a:gridCol w="3275668"/>
                <a:gridCol w="4530710"/>
              </a:tblGrid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StdDev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Allocated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543.0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1.37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1.21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37.25 MB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613.9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1.70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38.22 MB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628.6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5.93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4.95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45.7 MB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4,424.6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41.83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34.93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371.08 MB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4,933.7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46.66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43.65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380.74 MB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5,915.6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112.08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104.84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455.06 MB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xit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xit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xit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xit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1"/>
      <p:bldP build="whole" bldLvl="1" animBg="1" rev="0" advAuto="0" spid="327" grpId="4"/>
      <p:bldP build="whole" bldLvl="1" animBg="1" rev="0" advAuto="0" spid="328" grpId="3"/>
      <p:bldP build="whole" bldLvl="1" animBg="1" rev="0" advAuto="0" spid="326" grpId="2"/>
      <p:bldP build="whole" bldLvl="1" animBg="1" rev="0" advAuto="0" spid="329" grpId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Highly sparse tables"/>
          <p:cNvSpPr txBox="1"/>
          <p:nvPr>
            <p:ph type="title"/>
          </p:nvPr>
        </p:nvSpPr>
        <p:spPr>
          <a:xfrm>
            <a:off x="1270000" y="200446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Highly sparse tables</a:t>
            </a:r>
          </a:p>
        </p:txBody>
      </p:sp>
      <p:sp>
        <p:nvSpPr>
          <p:cNvPr id="332" name="SELECT single hierarchy type"/>
          <p:cNvSpPr txBox="1"/>
          <p:nvPr>
            <p:ph type="body" idx="21"/>
          </p:nvPr>
        </p:nvSpPr>
        <p:spPr>
          <a:xfrm>
            <a:off x="1270000" y="1587812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SELECT single hierarchy type</a:t>
            </a:r>
          </a:p>
        </p:txBody>
      </p:sp>
      <p:sp>
        <p:nvSpPr>
          <p:cNvPr id="333" name="PostgreSQL"/>
          <p:cNvSpPr txBox="1"/>
          <p:nvPr/>
        </p:nvSpPr>
        <p:spPr>
          <a:xfrm>
            <a:off x="1196245" y="2534645"/>
            <a:ext cx="3278785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PostgreSQL</a:t>
            </a:r>
          </a:p>
        </p:txBody>
      </p:sp>
      <p:sp>
        <p:nvSpPr>
          <p:cNvPr id="334" name="SQL Server"/>
          <p:cNvSpPr txBox="1"/>
          <p:nvPr/>
        </p:nvSpPr>
        <p:spPr>
          <a:xfrm>
            <a:off x="1278947" y="7645400"/>
            <a:ext cx="3113381" cy="832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SQL Server</a:t>
            </a:r>
          </a:p>
        </p:txBody>
      </p:sp>
      <p:graphicFrame>
        <p:nvGraphicFramePr>
          <p:cNvPr id="335" name="Table 1"/>
          <p:cNvGraphicFramePr/>
          <p:nvPr/>
        </p:nvGraphicFramePr>
        <p:xfrm>
          <a:off x="1257300" y="3530600"/>
          <a:ext cx="21937545" cy="39704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28900"/>
                <a:gridCol w="3683000"/>
                <a:gridCol w="4457700"/>
                <a:gridCol w="3263900"/>
                <a:gridCol w="3263900"/>
                <a:gridCol w="4584700"/>
              </a:tblGrid>
              <a:tr h="5653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StdDev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Allocated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5653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1.627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0.0323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0.0345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105.39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5653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1.740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0.0253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0.0224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105.38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653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2.196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0.0377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0.0334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106.23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5653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9.326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0.0944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0.0883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964.12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5653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10.009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0.1540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0.1286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960.77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653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13.197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0.0997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0.0884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965.91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36" name="Table 1-2"/>
          <p:cNvGraphicFramePr/>
          <p:nvPr/>
        </p:nvGraphicFramePr>
        <p:xfrm>
          <a:off x="1257300" y="8648700"/>
          <a:ext cx="22000146" cy="45019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28900"/>
                <a:gridCol w="3683000"/>
                <a:gridCol w="4457700"/>
                <a:gridCol w="3263900"/>
                <a:gridCol w="3263900"/>
                <a:gridCol w="4584700"/>
              </a:tblGrid>
              <a:tr h="64132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StdDev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Allocated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4132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3.102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0.0620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0.0828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554.14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64132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5.364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0.0938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0.0832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522.19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4132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5.896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0.1179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0.2487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554.73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64132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Tpc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19.785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0.3932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0.4829 ms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5423.56 KB</a:t>
                      </a:r>
                    </a:p>
                  </a:txBody>
                  <a:tcPr marL="12700" marR="12700" marT="12700" marB="12700" anchor="ctr" anchorCtr="0" horzOverflow="overflow">
                    <a:lnT w="508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64132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Tph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26.423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0.3275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0.3063 ms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5065.46 KB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4132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Tpt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24.268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0.4349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0.6237 ms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5458.92 KB</a:t>
                      </a:r>
                    </a:p>
                  </a:txBody>
                  <a:tcPr marL="12700" marR="12700" marT="12700" marB="12700" anchor="ctr" anchorCtr="0" horzOverflow="overflow">
                    <a:lnB w="508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5"/>
      <p:bldP build="whole" bldLvl="1" animBg="1" rev="0" advAuto="0" spid="332" grpId="1"/>
      <p:bldP build="whole" bldLvl="1" animBg="1" rev="0" advAuto="0" spid="335" grpId="2"/>
      <p:bldP build="whole" bldLvl="1" animBg="1" rev="0" advAuto="0" spid="336" grpId="3"/>
      <p:bldP build="whole" bldLvl="1" animBg="1" rev="0" advAuto="0" spid="333" grpId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Mig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Migrations</a:t>
            </a:r>
          </a:p>
        </p:txBody>
      </p:sp>
      <p:sp>
        <p:nvSpPr>
          <p:cNvPr id="339" name="Автоматические миграции с сохранением данных не реализованы…"/>
          <p:cNvSpPr txBox="1"/>
          <p:nvPr>
            <p:ph type="body" idx="1"/>
          </p:nvPr>
        </p:nvSpPr>
        <p:spPr>
          <a:xfrm>
            <a:off x="1270000" y="2806258"/>
            <a:ext cx="21844000" cy="9893742"/>
          </a:xfrm>
          <a:prstGeom prst="rect">
            <a:avLst/>
          </a:prstGeom>
        </p:spPr>
        <p:txBody>
          <a:bodyPr/>
          <a:lstStyle/>
          <a:p>
            <a:pPr/>
            <a:r>
              <a:t>Автоматические миграции с сохранением данных не реализованы</a:t>
            </a:r>
          </a:p>
          <a:p>
            <a:pPr/>
            <a:r>
              <a:t>Реализация данного функционала не планируется</a:t>
            </a:r>
            <a:br/>
            <a:r>
              <a:rPr u="sng">
                <a:hlinkClick r:id="rId2" invalidUrl="" action="" tgtFrame="" tooltip="" history="1" highlightClick="0" endSnd="0"/>
              </a:rPr>
              <a:t>github.com/dotnet/efcore/issues/30083</a:t>
            </a:r>
          </a:p>
          <a:p>
            <a:pPr/>
            <a:r>
              <a:t>Миграции генерируют структуру</a:t>
            </a:r>
          </a:p>
          <a:p>
            <a:pPr lvl="1"/>
            <a:r>
              <a:t>Создаются таблицы для конкретных типов</a:t>
            </a:r>
          </a:p>
          <a:p>
            <a:pPr lvl="1"/>
            <a:r>
              <a:t>Таблица для всей иерархии не удаляется, а переименовывается</a:t>
            </a:r>
          </a:p>
          <a:p>
            <a:pPr lvl="1"/>
            <a:r>
              <a:t>В переименованной таблице дропаются лишние колонки</a:t>
            </a:r>
          </a:p>
          <a:p>
            <a:pPr lvl="1"/>
            <a:r>
              <a:t>Дропаются внешние/первичные ключи</a:t>
            </a:r>
          </a:p>
          <a:p>
            <a:pPr lvl="1"/>
            <a:r>
              <a:t>Переименовываются/добавляются индексы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Mig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Migrations</a:t>
            </a:r>
          </a:p>
        </p:txBody>
      </p:sp>
      <p:sp>
        <p:nvSpPr>
          <p:cNvPr id="342" name="Create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Create tables</a:t>
            </a:r>
          </a:p>
        </p:txBody>
      </p:sp>
      <p:sp>
        <p:nvSpPr>
          <p:cNvPr id="343" name="migrationBuilder.CreateTable(…"/>
          <p:cNvSpPr txBox="1"/>
          <p:nvPr/>
        </p:nvSpPr>
        <p:spPr>
          <a:xfrm>
            <a:off x="1269999" y="3293099"/>
            <a:ext cx="21844001" cy="970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CreateTable</a:t>
            </a:r>
            <a:r>
              <a:rPr>
                <a:solidFill>
                  <a:srgbClr val="D4D4D4"/>
                </a:solidFill>
              </a:rPr>
              <a:t>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"Manager"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columns</a:t>
            </a:r>
            <a:r>
              <a:rPr>
                <a:solidFill>
                  <a:srgbClr val="D4D4D4"/>
                </a:solidFill>
              </a:rPr>
              <a:t>: </a:t>
            </a:r>
            <a:r>
              <a:t>table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569CD6"/>
                </a:solidFill>
              </a:rPr>
              <a:t>new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Id</a:t>
            </a:r>
            <a:r>
              <a:t> =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t>.</a:t>
            </a:r>
            <a:r>
              <a:rPr>
                <a:solidFill>
                  <a:srgbClr val="DCDCAA"/>
                </a:solidFill>
              </a:rPr>
              <a:t>Column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Guid</a:t>
            </a:r>
            <a:r>
              <a:t>&gt;(</a:t>
            </a:r>
            <a:r>
              <a:rPr>
                <a:solidFill>
                  <a:srgbClr val="9CDCFE"/>
                </a:solidFill>
              </a:rPr>
              <a:t>type</a:t>
            </a:r>
            <a:r>
              <a:t>: </a:t>
            </a:r>
            <a:r>
              <a:rPr>
                <a:solidFill>
                  <a:srgbClr val="CE9178"/>
                </a:solidFill>
              </a:rPr>
              <a:t>"uuid"</a:t>
            </a:r>
            <a:r>
              <a:t>, </a:t>
            </a:r>
            <a:r>
              <a:rPr>
                <a:solidFill>
                  <a:srgbClr val="9CDCFE"/>
                </a:solidFill>
              </a:rPr>
              <a:t>nullable</a:t>
            </a:r>
            <a:r>
              <a:t>: </a:t>
            </a:r>
            <a:r>
              <a:rPr>
                <a:solidFill>
                  <a:srgbClr val="569CD6"/>
                </a:solidFill>
              </a:rPr>
              <a:t>false</a:t>
            </a:r>
            <a:r>
              <a:t>),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UserId</a:t>
            </a:r>
            <a:r>
              <a:t> =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t>.</a:t>
            </a:r>
            <a:r>
              <a:rPr>
                <a:solidFill>
                  <a:srgbClr val="DCDCAA"/>
                </a:solidFill>
              </a:rPr>
              <a:t>Column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Guid</a:t>
            </a:r>
            <a:r>
              <a:t>&gt;(</a:t>
            </a:r>
            <a:r>
              <a:rPr>
                <a:solidFill>
                  <a:srgbClr val="9CDCFE"/>
                </a:solidFill>
              </a:rPr>
              <a:t>type</a:t>
            </a:r>
            <a:r>
              <a:t>: </a:t>
            </a:r>
            <a:r>
              <a:rPr>
                <a:solidFill>
                  <a:srgbClr val="CE9178"/>
                </a:solidFill>
              </a:rPr>
              <a:t>"uuid"</a:t>
            </a:r>
            <a:r>
              <a:t>, </a:t>
            </a:r>
            <a:r>
              <a:rPr>
                <a:solidFill>
                  <a:srgbClr val="9CDCFE"/>
                </a:solidFill>
              </a:rPr>
              <a:t>nullable</a:t>
            </a:r>
            <a:r>
              <a:t>: </a:t>
            </a:r>
            <a:r>
              <a:rPr>
                <a:solidFill>
                  <a:srgbClr val="569CD6"/>
                </a:solidFill>
              </a:rPr>
              <a:t>false</a:t>
            </a:r>
            <a:r>
              <a:t>),</a:t>
            </a: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ManagerId</a:t>
            </a:r>
            <a:r>
              <a:rPr>
                <a:solidFill>
                  <a:srgbClr val="D4D4D4"/>
                </a:solidFill>
              </a:rPr>
              <a:t> = </a:t>
            </a:r>
            <a:r>
              <a:t>table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Column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Guid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t>type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"uuid"</a:t>
            </a:r>
            <a:r>
              <a:rPr>
                <a:solidFill>
                  <a:srgbClr val="D4D4D4"/>
                </a:solidFill>
              </a:rPr>
              <a:t>, </a:t>
            </a:r>
            <a:r>
              <a:t>nullable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constraints</a:t>
            </a:r>
            <a:r>
              <a:rPr>
                <a:solidFill>
                  <a:srgbClr val="D4D4D4"/>
                </a:solidFill>
              </a:rPr>
              <a:t>: </a:t>
            </a:r>
            <a:r>
              <a:t>table</a:t>
            </a:r>
            <a:r>
              <a:rPr>
                <a:solidFill>
                  <a:srgbClr val="D4D4D4"/>
                </a:solidFill>
              </a:rPr>
              <a:t> =&gt;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...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});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CreateTable</a:t>
            </a:r>
            <a:r>
              <a:rPr>
                <a:solidFill>
                  <a:srgbClr val="D4D4D4"/>
                </a:solidFill>
              </a:rPr>
              <a:t>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"Intern"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columns</a:t>
            </a:r>
            <a:r>
              <a:rPr>
                <a:solidFill>
                  <a:srgbClr val="D4D4D4"/>
                </a:solidFill>
              </a:rPr>
              <a:t>: </a:t>
            </a:r>
            <a:r>
              <a:t>table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569CD6"/>
                </a:solidFill>
              </a:rPr>
              <a:t>new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Id</a:t>
            </a:r>
            <a:r>
              <a:t> =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t>.</a:t>
            </a:r>
            <a:r>
              <a:rPr>
                <a:solidFill>
                  <a:srgbClr val="DCDCAA"/>
                </a:solidFill>
              </a:rPr>
              <a:t>Column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Guid</a:t>
            </a:r>
            <a:r>
              <a:t>&gt;(</a:t>
            </a:r>
            <a:r>
              <a:rPr>
                <a:solidFill>
                  <a:srgbClr val="9CDCFE"/>
                </a:solidFill>
              </a:rPr>
              <a:t>type</a:t>
            </a:r>
            <a:r>
              <a:t>: </a:t>
            </a:r>
            <a:r>
              <a:rPr>
                <a:solidFill>
                  <a:srgbClr val="CE9178"/>
                </a:solidFill>
              </a:rPr>
              <a:t>"uuid"</a:t>
            </a:r>
            <a:r>
              <a:t>, </a:t>
            </a:r>
            <a:r>
              <a:rPr>
                <a:solidFill>
                  <a:srgbClr val="9CDCFE"/>
                </a:solidFill>
              </a:rPr>
              <a:t>nullable</a:t>
            </a:r>
            <a:r>
              <a:t>: </a:t>
            </a:r>
            <a:r>
              <a:rPr>
                <a:solidFill>
                  <a:srgbClr val="569CD6"/>
                </a:solidFill>
              </a:rPr>
              <a:t>false</a:t>
            </a:r>
            <a:r>
              <a:t>),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UserId</a:t>
            </a:r>
            <a:r>
              <a:t> =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t>.</a:t>
            </a:r>
            <a:r>
              <a:rPr>
                <a:solidFill>
                  <a:srgbClr val="DCDCAA"/>
                </a:solidFill>
              </a:rPr>
              <a:t>Column</a:t>
            </a:r>
            <a:r>
              <a:t>&lt;</a:t>
            </a:r>
            <a:r>
              <a:rPr>
                <a:solidFill>
                  <a:srgbClr val="4EC9B0"/>
                </a:solidFill>
              </a:rPr>
              <a:t>Guid</a:t>
            </a:r>
            <a:r>
              <a:t>&gt;(</a:t>
            </a:r>
            <a:r>
              <a:rPr>
                <a:solidFill>
                  <a:srgbClr val="9CDCFE"/>
                </a:solidFill>
              </a:rPr>
              <a:t>type</a:t>
            </a:r>
            <a:r>
              <a:t>: </a:t>
            </a:r>
            <a:r>
              <a:rPr>
                <a:solidFill>
                  <a:srgbClr val="CE9178"/>
                </a:solidFill>
              </a:rPr>
              <a:t>"uuid"</a:t>
            </a:r>
            <a:r>
              <a:t>, </a:t>
            </a:r>
            <a:r>
              <a:rPr>
                <a:solidFill>
                  <a:srgbClr val="9CDCFE"/>
                </a:solidFill>
              </a:rPr>
              <a:t>nullable</a:t>
            </a:r>
            <a:r>
              <a:t>: </a:t>
            </a:r>
            <a:r>
              <a:rPr>
                <a:solidFill>
                  <a:srgbClr val="569CD6"/>
                </a:solidFill>
              </a:rPr>
              <a:t>false</a:t>
            </a:r>
            <a:r>
              <a:t>),</a:t>
            </a: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ManagerId</a:t>
            </a:r>
            <a:r>
              <a:rPr>
                <a:solidFill>
                  <a:srgbClr val="D4D4D4"/>
                </a:solidFill>
              </a:rPr>
              <a:t> = </a:t>
            </a:r>
            <a:r>
              <a:t>table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Column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Guid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t>type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"uuid"</a:t>
            </a:r>
            <a:r>
              <a:rPr>
                <a:solidFill>
                  <a:srgbClr val="D4D4D4"/>
                </a:solidFill>
              </a:rPr>
              <a:t>, </a:t>
            </a:r>
            <a:r>
              <a:t>nullable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4D4D4"/>
                </a:solidFill>
              </a:rPr>
              <a:t>),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InternshipExpiration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Column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DateTime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"timestamp with time zone"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nullable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569CD6"/>
                </a:solidFill>
              </a:rPr>
              <a:t>false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constraints</a:t>
            </a:r>
            <a:r>
              <a:rPr>
                <a:solidFill>
                  <a:srgbClr val="D4D4D4"/>
                </a:solidFill>
              </a:rPr>
              <a:t>: </a:t>
            </a:r>
            <a:r>
              <a:t>table</a:t>
            </a:r>
            <a:r>
              <a:rPr>
                <a:solidFill>
                  <a:srgbClr val="D4D4D4"/>
                </a:solidFill>
              </a:rPr>
              <a:t> =&gt;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...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Mig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Migrations</a:t>
            </a:r>
          </a:p>
        </p:txBody>
      </p:sp>
      <p:sp>
        <p:nvSpPr>
          <p:cNvPr id="346" name="Move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Move data</a:t>
            </a:r>
          </a:p>
        </p:txBody>
      </p:sp>
      <p:sp>
        <p:nvSpPr>
          <p:cNvPr id="347" name="migrationBuilder.Sql($&quot;&quot;&quot;…"/>
          <p:cNvSpPr txBox="1"/>
          <p:nvPr/>
        </p:nvSpPr>
        <p:spPr>
          <a:xfrm>
            <a:off x="1270000" y="4711699"/>
            <a:ext cx="21844000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Sql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$"""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insert into "Manager" ("Id", "UserId", "ManagerId")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 "Id", "UserId", "ManagerId" from "Employees" where "Discriminator" = 3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"""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Sql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$"""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insert into "Intern" ("Id", "UserId", "ManagerId", "InternshipExpiration")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 "Id", "UserId", "ManagerId", "InternshipExpiration" from "Employees" where "Discriminator" = 1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8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"""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Mig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Migrations</a:t>
            </a:r>
          </a:p>
        </p:txBody>
      </p:sp>
      <p:sp>
        <p:nvSpPr>
          <p:cNvPr id="350" name="Remove remaining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Remove remaining data</a:t>
            </a:r>
          </a:p>
        </p:txBody>
      </p:sp>
      <p:sp>
        <p:nvSpPr>
          <p:cNvPr id="351" name="migrationBuilder.Sql($&quot;&quot;&quot;…"/>
          <p:cNvSpPr txBox="1"/>
          <p:nvPr/>
        </p:nvSpPr>
        <p:spPr>
          <a:xfrm>
            <a:off x="13804290" y="3817052"/>
            <a:ext cx="6169969" cy="86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Sql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$"""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delete from "Employees"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where "Discriminator" != 2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"""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Sql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$"""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delete from "ProjectItems"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where "Discriminator" != 1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"""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DropColumn</a:t>
            </a:r>
            <a:r>
              <a:rPr>
                <a:solidFill>
                  <a:srgbClr val="D4D4D4"/>
                </a:solidFill>
              </a:rPr>
              <a:t>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"Discriminator"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"Employees"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DropColumn</a:t>
            </a:r>
            <a:r>
              <a:rPr>
                <a:solidFill>
                  <a:srgbClr val="D4D4D4"/>
                </a:solidFill>
              </a:rPr>
              <a:t>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"InternshipExpiration"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"Employees"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RenameTable</a:t>
            </a:r>
            <a:r>
              <a:rPr>
                <a:solidFill>
                  <a:srgbClr val="D4D4D4"/>
                </a:solidFill>
              </a:rPr>
              <a:t>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"Employees"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newName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"Subordinate"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</p:txBody>
      </p:sp>
      <p:sp>
        <p:nvSpPr>
          <p:cNvPr id="352" name="migrationBuilder.DropForeignKey(…"/>
          <p:cNvSpPr txBox="1"/>
          <p:nvPr/>
        </p:nvSpPr>
        <p:spPr>
          <a:xfrm>
            <a:off x="2771579" y="3817053"/>
            <a:ext cx="9289555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DropForeignKey</a:t>
            </a:r>
            <a:r>
              <a:rPr>
                <a:solidFill>
                  <a:srgbClr val="D4D4D4"/>
                </a:solidFill>
              </a:rPr>
              <a:t>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"FK_Employees_Employees_ManagerId"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"Employees"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DropForeignKey</a:t>
            </a:r>
            <a:r>
              <a:rPr>
                <a:solidFill>
                  <a:srgbClr val="D4D4D4"/>
                </a:solidFill>
              </a:rPr>
              <a:t>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"FK_Employees_Users_UserId"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"Employees"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migrationBuilder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DropForeignKey</a:t>
            </a:r>
            <a:r>
              <a:rPr>
                <a:solidFill>
                  <a:srgbClr val="D4D4D4"/>
                </a:solidFill>
              </a:rPr>
              <a:t>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"FK_ProjectClients_Employees_ClientsId"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table</a:t>
            </a:r>
            <a:r>
              <a:rPr>
                <a:solidFill>
                  <a:srgbClr val="D4D4D4"/>
                </a:solidFill>
              </a:rPr>
              <a:t>: </a:t>
            </a:r>
            <a:r>
              <a:t>"ProjectClients"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Выв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</a:t>
            </a:r>
          </a:p>
        </p:txBody>
      </p:sp>
      <p:sp>
        <p:nvSpPr>
          <p:cNvPr id="355" name="TPT всегда будет проигрывать в производительности…"/>
          <p:cNvSpPr txBox="1"/>
          <p:nvPr>
            <p:ph type="body" idx="1"/>
          </p:nvPr>
        </p:nvSpPr>
        <p:spPr>
          <a:xfrm>
            <a:off x="1270000" y="2747705"/>
            <a:ext cx="21844000" cy="9952295"/>
          </a:xfrm>
          <a:prstGeom prst="rect">
            <a:avLst/>
          </a:prstGeom>
        </p:spPr>
        <p:txBody>
          <a:bodyPr/>
          <a:lstStyle/>
          <a:p>
            <a:pPr/>
            <a:r>
              <a:t>TPT всегда будет проигрывать в производительности</a:t>
            </a:r>
          </a:p>
          <a:p>
            <a:pPr/>
            <a:r>
              <a:t>TPH и TPC схожи по производительности</a:t>
            </a:r>
          </a:p>
          <a:p>
            <a:pPr lvl="1"/>
            <a:r>
              <a:t>При фильтрации по типу в TPH execution plan оптимальнее, так как это простой </a:t>
            </a:r>
            <a:r>
              <a:rPr b="1" sz="4400">
                <a:solidFill>
                  <a:schemeClr val="accent1">
                    <a:lumOff val="135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WHERE</a:t>
            </a:r>
          </a:p>
          <a:p>
            <a:pPr lvl="1"/>
            <a:r>
              <a:t>TPC наиболее оптимален на выборке из одного терминального типа</a:t>
            </a:r>
          </a:p>
          <a:p>
            <a:pPr/>
            <a:r>
              <a:t>Схожесть производительности TPH и TPC можно объяснить оверхедом на разных уровнях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ad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</a:t>
            </a:r>
          </a:p>
        </p:txBody>
      </p:sp>
      <p:sp>
        <p:nvSpPr>
          <p:cNvPr id="163" name="Разбор объектной модели для примеров…"/>
          <p:cNvSpPr txBox="1"/>
          <p:nvPr>
            <p:ph type="body" idx="1"/>
          </p:nvPr>
        </p:nvSpPr>
        <p:spPr>
          <a:xfrm>
            <a:off x="1270000" y="2676055"/>
            <a:ext cx="21844000" cy="10023945"/>
          </a:xfrm>
          <a:prstGeom prst="rect">
            <a:avLst/>
          </a:prstGeom>
        </p:spPr>
        <p:txBody>
          <a:bodyPr/>
          <a:lstStyle/>
          <a:p>
            <a:pPr/>
            <a:r>
              <a:t>Разбор объектной модели для примеров</a:t>
            </a:r>
          </a:p>
          <a:p>
            <a:pPr/>
            <a:r>
              <a:t>Существующие реализации хранения иерархий</a:t>
            </a:r>
          </a:p>
          <a:p>
            <a:pPr lvl="1"/>
            <a:r>
              <a:t>Table Per Hierarchy (TPH)</a:t>
            </a:r>
          </a:p>
          <a:p>
            <a:pPr lvl="1"/>
            <a:r>
              <a:t>Table Per Type (TPT)</a:t>
            </a:r>
          </a:p>
          <a:p>
            <a:pPr/>
            <a:r>
              <a:t>Обзор Table Per Concrete type (TPC)</a:t>
            </a:r>
          </a:p>
          <a:p>
            <a:pPr/>
            <a:r>
              <a:t>Сравнение TPT и TPC</a:t>
            </a:r>
          </a:p>
          <a:p>
            <a:pPr/>
            <a:r>
              <a:t>Сравнение SQL, генерируемого TPH, TPT и TPC</a:t>
            </a:r>
          </a:p>
          <a:p>
            <a:pPr/>
            <a:r>
              <a:t>Бенчмарки TPH, TPT и TPH</a:t>
            </a:r>
          </a:p>
          <a:p>
            <a:pPr/>
            <a:r>
              <a:t>Советы по миграции с TPH на TPC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Выв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</a:t>
            </a:r>
          </a:p>
        </p:txBody>
      </p:sp>
      <p:sp>
        <p:nvSpPr>
          <p:cNvPr id="358" name="TP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TPT</a:t>
            </a:r>
          </a:p>
        </p:txBody>
      </p:sp>
      <p:sp>
        <p:nvSpPr>
          <p:cNvPr id="359" name="Плюс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Плюсы</a:t>
            </a:r>
          </a:p>
          <a:p>
            <a:pPr lvl="1"/>
            <a:r>
              <a:t>Нормализация данных</a:t>
            </a:r>
          </a:p>
          <a:p>
            <a:pPr/>
            <a:r>
              <a:t>Минусы</a:t>
            </a:r>
          </a:p>
          <a:p>
            <a:pPr lvl="1"/>
            <a:r>
              <a:t>Медленное выполнение запросов</a:t>
            </a:r>
          </a:p>
          <a:p>
            <a:pPr lvl="1"/>
            <a:r>
              <a:t>Медленная вставка данных</a:t>
            </a:r>
          </a:p>
          <a:p>
            <a:pPr lvl="1"/>
            <a:r>
              <a:t>Оверхед на денормализацию данных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Выв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</a:t>
            </a:r>
          </a:p>
        </p:txBody>
      </p:sp>
      <p:sp>
        <p:nvSpPr>
          <p:cNvPr id="362" name="TP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TPH</a:t>
            </a:r>
          </a:p>
        </p:txBody>
      </p:sp>
      <p:sp>
        <p:nvSpPr>
          <p:cNvPr id="363" name="Плюс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6155" indent="-486155" defTabSz="2121408">
              <a:spcBef>
                <a:spcPts val="2000"/>
              </a:spcBef>
              <a:defRPr sz="4176"/>
            </a:pPr>
            <a:r>
              <a:t>Плюсы</a:t>
            </a:r>
          </a:p>
          <a:p>
            <a:pPr lvl="1" marL="972311" indent="-486155" defTabSz="2121408">
              <a:spcBef>
                <a:spcPts val="2000"/>
              </a:spcBef>
              <a:defRPr sz="4176"/>
            </a:pPr>
            <a:r>
              <a:t>Скорость работы при запросах</a:t>
            </a:r>
          </a:p>
          <a:p>
            <a:pPr lvl="1" marL="972311" indent="-486155" defTabSz="2121408">
              <a:spcBef>
                <a:spcPts val="2000"/>
              </a:spcBef>
              <a:defRPr sz="4176"/>
            </a:pPr>
            <a:r>
              <a:t>Вероятнее всего ваши иерархии уже хранятся таким образом</a:t>
            </a:r>
          </a:p>
          <a:p>
            <a:pPr marL="486155" indent="-486155" defTabSz="2121408">
              <a:spcBef>
                <a:spcPts val="2000"/>
              </a:spcBef>
              <a:defRPr sz="4176"/>
            </a:pPr>
            <a:r>
              <a:t>Минусы</a:t>
            </a:r>
          </a:p>
          <a:p>
            <a:pPr lvl="1" marL="972311" indent="-486155" defTabSz="2121408">
              <a:spcBef>
                <a:spcPts val="2000"/>
              </a:spcBef>
              <a:defRPr sz="4176"/>
            </a:pPr>
            <a:r>
              <a:t>Необходимость оптимизаций хранения разреженных таблиц со стороны БД</a:t>
            </a:r>
          </a:p>
          <a:p>
            <a:pPr lvl="1" marL="972311" indent="-486155" defTabSz="2121408">
              <a:spcBef>
                <a:spcPts val="2000"/>
              </a:spcBef>
              <a:defRPr sz="4176"/>
            </a:pPr>
            <a:r>
              <a:t>Оверхед на чтение NULL значений с хранилища</a:t>
            </a:r>
          </a:p>
          <a:p>
            <a:pPr lvl="1" marL="972311" indent="-486155" defTabSz="2121408">
              <a:spcBef>
                <a:spcPts val="2000"/>
              </a:spcBef>
              <a:defRPr sz="4176"/>
            </a:pPr>
            <a:r>
              <a:t>Оверхед на запись/оптимизацию хранения NULL значений при вставке</a:t>
            </a:r>
          </a:p>
          <a:p>
            <a:pPr lvl="1" marL="972311" indent="-486155" defTabSz="2121408">
              <a:spcBef>
                <a:spcPts val="2000"/>
              </a:spcBef>
              <a:defRPr sz="4176"/>
            </a:pPr>
            <a:r>
              <a:t>Оверхед на сравнение при строковых дискриминаторах</a:t>
            </a:r>
          </a:p>
          <a:p>
            <a:pPr lvl="1" marL="972311" indent="-486155" defTabSz="2121408">
              <a:spcBef>
                <a:spcPts val="2000"/>
              </a:spcBef>
              <a:defRPr sz="4176"/>
            </a:pPr>
            <a:r>
              <a:t>Оверхед при вставке из-за индексации дискриминаторов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Выв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</a:t>
            </a:r>
          </a:p>
        </p:txBody>
      </p:sp>
      <p:sp>
        <p:nvSpPr>
          <p:cNvPr id="366" name="TP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TPC</a:t>
            </a:r>
          </a:p>
        </p:txBody>
      </p:sp>
      <p:sp>
        <p:nvSpPr>
          <p:cNvPr id="367" name="Плюс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Плюсы</a:t>
            </a:r>
          </a:p>
          <a:p>
            <a:pPr lvl="1"/>
            <a:r>
              <a:t>Нормализация данных</a:t>
            </a:r>
          </a:p>
          <a:p>
            <a:pPr lvl="1"/>
            <a:r>
              <a:t>Отсутствие необходимости в специальных оптимизациях хранения со стороны БД</a:t>
            </a:r>
          </a:p>
          <a:p>
            <a:pPr lvl="1"/>
            <a:r>
              <a:t>Высокая производительность при запросах по конкретному типу</a:t>
            </a:r>
          </a:p>
          <a:p>
            <a:pPr lvl="1"/>
            <a:r>
              <a:t>Высокая производительность при вставках</a:t>
            </a:r>
          </a:p>
          <a:p>
            <a:pPr/>
            <a:r>
              <a:t>Минусы</a:t>
            </a:r>
          </a:p>
          <a:p>
            <a:pPr lvl="1"/>
            <a:r>
              <a:t>Оверхед на денормализацию данных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Спасибо за внимание"/>
          <p:cNvSpPr txBox="1"/>
          <p:nvPr>
            <p:ph type="body" sz="half" idx="1"/>
          </p:nvPr>
        </p:nvSpPr>
        <p:spPr>
          <a:xfrm>
            <a:off x="3422571" y="3906096"/>
            <a:ext cx="17538858" cy="4488604"/>
          </a:xfrm>
          <a:prstGeom prst="rect">
            <a:avLst/>
          </a:prstGeom>
        </p:spPr>
        <p:txBody>
          <a:bodyPr/>
          <a:lstStyle>
            <a:lvl1pPr>
              <a:defRPr spc="-260" sz="13000"/>
            </a:lvl1pPr>
          </a:lstStyle>
          <a:p>
            <a:pPr/>
            <a:r>
              <a:t>Спасибо за внимание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Ресурс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Ресурсы</a:t>
            </a:r>
          </a:p>
        </p:txBody>
      </p:sp>
      <p:sp>
        <p:nvSpPr>
          <p:cNvPr id="166" name="github.com/ronimizy/SpbDotNet.TP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spcBef>
                <a:spcPts val="2300"/>
              </a:spcBef>
              <a:defRPr spc="-53" sz="539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github.com/ronimizy/SpbDotNet.TPC</a:t>
            </a:r>
          </a:p>
        </p:txBody>
      </p:sp>
      <p:sp>
        <p:nvSpPr>
          <p:cNvPr id="167" name=".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0568" indent="-480568" defTabSz="2097023">
              <a:spcBef>
                <a:spcPts val="2000"/>
              </a:spcBef>
              <a:defRPr sz="4128"/>
            </a:pPr>
            <a:r>
              <a:t>.Model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.DataAccess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.Application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.Common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.Tests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.Benchmarks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.Playground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/Docker</a:t>
            </a:r>
          </a:p>
          <a:p>
            <a:pPr marL="480568" indent="-480568" defTabSz="2097023">
              <a:spcBef>
                <a:spcPts val="2000"/>
              </a:spcBef>
              <a:defRPr sz="4128"/>
            </a:pPr>
            <a:r>
              <a:t>/Docs</a:t>
            </a:r>
          </a:p>
        </p:txBody>
      </p:sp>
      <p:pic>
        <p:nvPicPr>
          <p:cNvPr id="168" name="qr-code-2.png" descr="qr-cod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55334" y="4016357"/>
            <a:ext cx="5683286" cy="5683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обле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Проблема</a:t>
            </a:r>
          </a:p>
        </p:txBody>
      </p:sp>
      <p:sp>
        <p:nvSpPr>
          <p:cNvPr id="171" name="Необходимость обеспечивать персистентность иерархий"/>
          <p:cNvSpPr txBox="1"/>
          <p:nvPr>
            <p:ph type="body" idx="21"/>
          </p:nvPr>
        </p:nvSpPr>
        <p:spPr>
          <a:xfrm>
            <a:off x="1270000" y="2810718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Необходимость обеспечивать персистентность иерархий</a:t>
            </a:r>
          </a:p>
        </p:txBody>
      </p:sp>
      <p:sp>
        <p:nvSpPr>
          <p:cNvPr id="172" name="При моделировании ОО систем используется наследовани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 моделировании ОО систем используется наследование</a:t>
            </a:r>
          </a:p>
          <a:p>
            <a:pPr/>
            <a:r>
              <a:t>Реляционные БД не поддерживают наследование</a:t>
            </a:r>
          </a:p>
          <a:p>
            <a:pPr/>
            <a:r>
              <a:t>EF предоставляет механизмы решения данной проблемы, но они имеют ряд недостатков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писание объектной модели"/>
          <p:cNvSpPr txBox="1"/>
          <p:nvPr>
            <p:ph type="title"/>
          </p:nvPr>
        </p:nvSpPr>
        <p:spPr>
          <a:xfrm>
            <a:off x="1270000" y="-82509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Описание объектной модели</a:t>
            </a:r>
          </a:p>
        </p:txBody>
      </p:sp>
      <p:pic>
        <p:nvPicPr>
          <p:cNvPr id="175" name="model.png" descr="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3141" y="1597246"/>
            <a:ext cx="11637718" cy="11953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Отношения в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Отношения в модели</a:t>
            </a:r>
          </a:p>
        </p:txBody>
      </p:sp>
      <p:graphicFrame>
        <p:nvGraphicFramePr>
          <p:cNvPr id="178" name="Table 1"/>
          <p:cNvGraphicFramePr/>
          <p:nvPr/>
        </p:nvGraphicFramePr>
        <p:xfrm>
          <a:off x="1329344" y="2958414"/>
          <a:ext cx="21738012" cy="103169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697"/>
                <a:gridCol w="5132786"/>
                <a:gridCol w="13413828"/>
              </a:tblGrid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Вид отношения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Участвующие типы</a:t>
                      </a:r>
                    </a:p>
                  </a:txBody>
                  <a:tcPr marL="12700" marR="12700" marT="12700" marB="12700" anchor="ctr" anchorCtr="0" horzOverflow="overflow"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one-to-one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Employee — User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Простое отношение один к одному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one-to-one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ProjectTask — Employee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один к одному, присутствующее только на дочернем типе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— ProjectItem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Простое отношение один ко многим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Manager — Employees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один ко многим, в рамках одной иерархии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aseline="24137"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ProjectStage — ProjectItem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один ко многим, в рамках одной иерархии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many-to-many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24137" sz="29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Project </a:t>
                      </a:r>
                      <a:r>
                        <a:rPr i="1"/>
                        <a:t>—</a:t>
                      </a:r>
                      <a:r>
                        <a:t> Employee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многие ко многим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803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many-to-many</a:t>
                      </a:r>
                    </a:p>
                  </a:txBody>
                  <a:tcPr marL="12700" marR="12700" marT="12700" marB="12700" anchor="ctr" anchorCtr="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24137" sz="29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ProjectItem </a:t>
                      </a:r>
                      <a:r>
                        <a:rPr i="1"/>
                        <a:t>—</a:t>
                      </a:r>
                      <a:r>
                        <a:t> Employee</a:t>
                      </a:r>
                    </a:p>
                  </a:txBody>
                  <a:tcPr marL="12700" marR="12700" marT="12700" marB="12700" anchor="ctr" anchorCtr="0" horzOverflow="overflow"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Отношение многие ко многим, существующее над объектами иерархии</a:t>
                      </a:r>
                    </a:p>
                  </a:txBody>
                  <a:tcPr marL="12700" marR="12700" marT="12700" marB="12700" anchor="ctr" anchorCtr="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atabaseContext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DatabaseContextBase</a:t>
            </a:r>
          </a:p>
        </p:txBody>
      </p:sp>
      <p:sp>
        <p:nvSpPr>
          <p:cNvPr id="181" name="public abstract class DatabaseContextBase : DbContex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0" sz="31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abstract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 : </a:t>
            </a:r>
            <a:r>
              <a:t>DbContext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57200">
              <a:spcBef>
                <a:spcPts val="0"/>
              </a:spcBef>
              <a:defRPr spc="0" sz="31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t>DatabaseContextBase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DbContextOptions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: </a:t>
            </a:r>
            <a:r>
              <a:rPr>
                <a:solidFill>
                  <a:srgbClr val="569CD6"/>
                </a:solidFill>
              </a:rPr>
              <a:t>base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options</a:t>
            </a:r>
            <a:r>
              <a:rPr>
                <a:solidFill>
                  <a:srgbClr val="D4D4D4"/>
                </a:solidFill>
              </a:rPr>
              <a:t>) { }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3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User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Users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User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t>Projects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 </a:t>
            </a:r>
            <a:r>
              <a:t>ProjectItems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ProjectItem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 </a:t>
            </a:r>
            <a:r>
              <a:t>Employees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defTabSz="457200">
              <a:spcBef>
                <a:spcPts val="0"/>
              </a:spcBef>
              <a:defRPr spc="0" sz="31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DbSet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EmployeeUniform</a:t>
            </a:r>
            <a:r>
              <a:rPr>
                <a:solidFill>
                  <a:srgbClr val="D4D4D4"/>
                </a:solidFill>
              </a:rPr>
              <a:t>&gt; </a:t>
            </a:r>
            <a:r>
              <a:t>EmployeeUniforms</a:t>
            </a:r>
            <a:r>
              <a:rPr>
                <a:solidFill>
                  <a:srgbClr val="D4D4D4"/>
                </a:solidFill>
              </a:rPr>
              <a:t> =&gt; </a:t>
            </a:r>
            <a:r>
              <a:rPr>
                <a:solidFill>
                  <a:srgbClr val="DCDCAA"/>
                </a:solidFill>
              </a:rPr>
              <a:t>Set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EmployeeUniform</a:t>
            </a:r>
            <a:r>
              <a:rPr>
                <a:solidFill>
                  <a:srgbClr val="D4D4D4"/>
                </a:solidFill>
              </a:rPr>
              <a:t>&gt;();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spcBef>
                <a:spcPts val="0"/>
              </a:spcBef>
              <a:defRPr spc="0" sz="31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protected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override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t>OnModelCreating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=&gt; </a:t>
            </a:r>
            <a:r>
              <a:rPr>
                <a:solidFill>
                  <a:srgbClr val="9CDCFE"/>
                </a:solidFill>
              </a:rPr>
              <a:t>modelBuilder</a:t>
            </a:r>
            <a:r>
              <a:rPr>
                <a:solidFill>
                  <a:srgbClr val="D4D4D4"/>
                </a:solidFill>
              </a:rPr>
              <a:t>.</a:t>
            </a:r>
            <a:r>
              <a:t>ApplyConfigurationsFromAssembly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typeof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IAssemblyMarker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9CDCFE"/>
                </a:solidFill>
              </a:rPr>
              <a:t>Assembly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spcBef>
                <a:spcPts val="0"/>
              </a:spcBef>
              <a:defRPr spc="0" sz="3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