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F 7: TP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 7: TPC</a:t>
            </a:r>
          </a:p>
        </p:txBody>
      </p:sp>
      <p:sp>
        <p:nvSpPr>
          <p:cNvPr id="152" name="Круглов Георги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Круглов Георгий</a:t>
            </a:r>
          </a:p>
        </p:txBody>
      </p:sp>
      <p:sp>
        <p:nvSpPr>
          <p:cNvPr id="153" name="Новый способ хранение иерархий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Новый способ хранение иерархий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184" name="Table Per Hierarch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Table Per Hierarchy</a:t>
            </a:r>
          </a:p>
        </p:txBody>
      </p:sp>
      <p:sp>
        <p:nvSpPr>
          <p:cNvPr id="185" name="Для хранения иерархии используется одна таблиц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Для хранения иерархии используется одна таблица</a:t>
            </a:r>
          </a:p>
          <a:p>
            <a:pPr/>
            <a:r>
              <a:t>Таблица будет содержать колонки для всех свойств всех сущностей иерархии</a:t>
            </a:r>
          </a:p>
          <a:p>
            <a:pPr/>
            <a:r>
              <a:t>Таблица будет содержать дополнительную колонку – дискриминатор</a:t>
            </a:r>
            <a:br/>
            <a:r>
              <a:t>Дискриминатор – значение, определяющее тип кортежа</a:t>
            </a:r>
          </a:p>
          <a:p>
            <a:pPr/>
            <a:r>
              <a:t>Используется EF по-умолчанию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phDatabase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TphDatabaseContext</a:t>
            </a:r>
          </a:p>
        </p:txBody>
      </p:sp>
      <p:sp>
        <p:nvSpPr>
          <p:cNvPr id="188" name="public class TphDatabaseContext : DatabaseContextBase, IContextOptionsCreatable&lt;TphDatabaseContext&gt;…"/>
          <p:cNvSpPr txBox="1"/>
          <p:nvPr>
            <p:ph type="body" idx="1"/>
          </p:nvPr>
        </p:nvSpPr>
        <p:spPr>
          <a:xfrm>
            <a:off x="3615763" y="2556060"/>
            <a:ext cx="17152474" cy="10736973"/>
          </a:xfrm>
          <a:prstGeom prst="rect">
            <a:avLst/>
          </a:prstGeom>
        </p:spPr>
        <p:txBody>
          <a:bodyPr/>
          <a:lstStyle/>
          <a:p>
            <a:pPr defTabSz="443484">
              <a:spcBef>
                <a:spcPts val="0"/>
              </a:spcBef>
              <a:defRPr spc="0" sz="2231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 :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, </a:t>
            </a:r>
            <a:r>
              <a:t>IContextOptionsCreatable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43484">
              <a:spcBef>
                <a:spcPts val="0"/>
              </a:spcBef>
              <a:defRPr spc="0" sz="2231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DbContextOptions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: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{ }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43484">
              <a:spcBef>
                <a:spcPts val="0"/>
              </a:spcBef>
              <a:defRPr spc="0" sz="2231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Create</a:t>
            </a:r>
            <a:r>
              <a:rPr>
                <a:solidFill>
                  <a:srgbClr val="D4D4D4"/>
                </a:solidFill>
              </a:rPr>
              <a:t>(</a:t>
            </a:r>
            <a:r>
              <a:t>DbContextOptions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=&gt; 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43484">
              <a:spcBef>
                <a:spcPts val="0"/>
              </a:spcBef>
              <a:defRPr spc="0" sz="2231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override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43484">
              <a:spcBef>
                <a:spcPts val="0"/>
              </a:spcBef>
              <a:defRPr spc="0" sz="2231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.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43484">
              <a:spcBef>
                <a:spcPts val="0"/>
              </a:spcBef>
              <a:defRPr spc="0" sz="2231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&gt;()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UseTphMappingStrategy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HasDiscriminator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CE9178"/>
                </a:solidFill>
              </a:rPr>
              <a:t>"Discriminator"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ProjectTask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ProjectStage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2</a:t>
            </a:r>
            <a:r>
              <a:t>);</a:t>
            </a: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43484">
              <a:spcBef>
                <a:spcPts val="0"/>
              </a:spcBef>
              <a:defRPr spc="0" sz="2231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&gt;()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UseTphMappingStrategy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HasDiscriminator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CE9178"/>
                </a:solidFill>
              </a:rPr>
              <a:t>"Discriminator"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Intern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Subordinate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2</a:t>
            </a:r>
            <a:r>
              <a:t>)</a:t>
            </a: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Manager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43484">
              <a:spcBef>
                <a:spcPts val="0"/>
              </a:spcBef>
              <a:defRPr spc="0" sz="2231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EmployeeUniform</a:t>
            </a:r>
            <a:r>
              <a:rPr>
                <a:solidFill>
                  <a:srgbClr val="D4D4D4"/>
                </a:solidFill>
              </a:rPr>
              <a:t>&gt;()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UseTphMappingStrategy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HasDiscriminator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CE9178"/>
                </a:solidFill>
              </a:rPr>
              <a:t>"Discriminator"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CasualEmployeeUniform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OfficialEmployeeUniform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DisplayEmployeeUniform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43484">
              <a:spcBef>
                <a:spcPts val="0"/>
              </a:spcBef>
              <a:defRPr spc="0" sz="223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PH"/>
          <p:cNvSpPr txBox="1"/>
          <p:nvPr>
            <p:ph type="title"/>
          </p:nvPr>
        </p:nvSpPr>
        <p:spPr>
          <a:xfrm>
            <a:off x="1269999" y="22821"/>
            <a:ext cx="21844001" cy="1557438"/>
          </a:xfrm>
          <a:prstGeom prst="rect">
            <a:avLst/>
          </a:prstGeom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191" name="Entity Relation Diagram"/>
          <p:cNvSpPr txBox="1"/>
          <p:nvPr>
            <p:ph type="body" idx="21"/>
          </p:nvPr>
        </p:nvSpPr>
        <p:spPr>
          <a:xfrm>
            <a:off x="1269999" y="1431396"/>
            <a:ext cx="21844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Entity Relation Diagram</a:t>
            </a:r>
          </a:p>
        </p:txBody>
      </p:sp>
      <p:pic>
        <p:nvPicPr>
          <p:cNvPr id="192" name="tph.png" descr="t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430" y="2817041"/>
            <a:ext cx="11353140" cy="10469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195" name="Пример данны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28319">
              <a:lnSpc>
                <a:spcPct val="80000"/>
              </a:lnSpc>
              <a:defRPr spc="-161" sz="5376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Пример данных</a:t>
            </a:r>
          </a:p>
        </p:txBody>
      </p:sp>
      <p:pic>
        <p:nvPicPr>
          <p:cNvPr id="196" name="Screenshot 2023-01-10 at 18.14.33.png" descr="Screenshot 2023-01-10 at 18.14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77" y="3460462"/>
            <a:ext cx="22631246" cy="4249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Screenshot 2023-01-10 at 18.15.13.png" descr="Screenshot 2023-01-10 at 18.15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568" y="8020859"/>
            <a:ext cx="23014864" cy="4614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200" name="Недостат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01" name="Нарушение третьей нормальной формы Наличие данных в столбцах зависит от неключевого атрибута (дискриминатора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Нарушение третьей нормальной формы</a:t>
            </a:r>
            <a:br/>
            <a:r>
              <a:t>Наличие данных в столбцах зависит от неключевого атрибута (дискриминатора)</a:t>
            </a:r>
          </a:p>
          <a:p>
            <a:pPr/>
            <a:r>
              <a:t>Разреженность хранимых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TPT</a:t>
            </a:r>
          </a:p>
        </p:txBody>
      </p:sp>
      <p:sp>
        <p:nvSpPr>
          <p:cNvPr id="204" name="Table Per Typ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Table Per Type</a:t>
            </a:r>
          </a:p>
        </p:txBody>
      </p:sp>
      <p:sp>
        <p:nvSpPr>
          <p:cNvPr id="205" name="Для каждого типа иерархии создаётся своя таблиц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Для </a:t>
            </a:r>
            <a:r>
              <a:rPr b="1"/>
              <a:t>каждого</a:t>
            </a:r>
            <a:r>
              <a:t> типа иерархии создаётся своя таблица</a:t>
            </a:r>
          </a:p>
          <a:p>
            <a:pPr/>
            <a:r>
              <a:t>Данные одного объекта, могут храниться в нескольких таблицах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PT"/>
          <p:cNvSpPr txBox="1"/>
          <p:nvPr>
            <p:ph type="title"/>
          </p:nvPr>
        </p:nvSpPr>
        <p:spPr>
          <a:xfrm>
            <a:off x="1269999" y="-82509"/>
            <a:ext cx="21844001" cy="1557437"/>
          </a:xfrm>
          <a:prstGeom prst="rect">
            <a:avLst/>
          </a:prstGeom>
        </p:spPr>
        <p:txBody>
          <a:bodyPr/>
          <a:lstStyle/>
          <a:p>
            <a:pPr/>
            <a:r>
              <a:t>TPT</a:t>
            </a:r>
          </a:p>
        </p:txBody>
      </p:sp>
      <p:sp>
        <p:nvSpPr>
          <p:cNvPr id="208" name="Entity Relation Diagram"/>
          <p:cNvSpPr txBox="1"/>
          <p:nvPr>
            <p:ph type="body" idx="21"/>
          </p:nvPr>
        </p:nvSpPr>
        <p:spPr>
          <a:xfrm>
            <a:off x="1270000" y="1185625"/>
            <a:ext cx="21844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Entity Relation Diagram</a:t>
            </a:r>
          </a:p>
        </p:txBody>
      </p:sp>
      <p:pic>
        <p:nvPicPr>
          <p:cNvPr id="209" name="tpt.png" descr="t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8931" y="2367164"/>
            <a:ext cx="7366138" cy="1096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ptDatabaseContext"/>
          <p:cNvSpPr txBox="1"/>
          <p:nvPr>
            <p:ph type="title"/>
          </p:nvPr>
        </p:nvSpPr>
        <p:spPr>
          <a:xfrm>
            <a:off x="1269999" y="-135175"/>
            <a:ext cx="21844001" cy="1562101"/>
          </a:xfrm>
          <a:prstGeom prst="rect">
            <a:avLst/>
          </a:prstGeom>
        </p:spPr>
        <p:txBody>
          <a:bodyPr/>
          <a:lstStyle/>
          <a:p>
            <a:pPr/>
            <a:r>
              <a:t>TptDatabaseContext</a:t>
            </a:r>
          </a:p>
        </p:txBody>
      </p:sp>
      <p:sp>
        <p:nvSpPr>
          <p:cNvPr id="212" name="public class TptDatabaseContext : DatabaseContextBase, IContextOptionsCreatable&lt;TptDatabaseContext&gt;…"/>
          <p:cNvSpPr txBox="1"/>
          <p:nvPr>
            <p:ph type="body" idx="1"/>
          </p:nvPr>
        </p:nvSpPr>
        <p:spPr>
          <a:xfrm>
            <a:off x="1269999" y="1772043"/>
            <a:ext cx="21844001" cy="10944891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 :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, </a:t>
            </a:r>
            <a:r>
              <a:t>IContextOptionsCreatable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DbContextOptions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: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{ }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Create</a:t>
            </a:r>
            <a:r>
              <a:rPr>
                <a:solidFill>
                  <a:srgbClr val="D4D4D4"/>
                </a:solidFill>
              </a:rPr>
              <a:t>(</a:t>
            </a:r>
            <a:r>
              <a:t>DbContextOptions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=&gt; 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override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.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Intern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Subordinate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CasualEmployeeUniform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OfficialEmployeeUniform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DisplayEmployeeUniform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t>UseTptMappingStrategy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t>UseTptMappingStrategy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EmployeeUniform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t>UseTptMappingStrategy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ptDatabaseContext"/>
          <p:cNvSpPr txBox="1"/>
          <p:nvPr>
            <p:ph type="title"/>
          </p:nvPr>
        </p:nvSpPr>
        <p:spPr>
          <a:xfrm>
            <a:off x="1270000" y="-135175"/>
            <a:ext cx="21844000" cy="1562101"/>
          </a:xfrm>
          <a:prstGeom prst="rect">
            <a:avLst/>
          </a:prstGeom>
        </p:spPr>
        <p:txBody>
          <a:bodyPr/>
          <a:lstStyle/>
          <a:p>
            <a:pPr/>
            <a:r>
              <a:t>TptDatabaseContext</a:t>
            </a:r>
          </a:p>
        </p:txBody>
      </p:sp>
      <p:sp>
        <p:nvSpPr>
          <p:cNvPr id="215" name="public class TptDatabaseContext : DatabaseContextBase, IContextOptionsCreatable&lt;TptDatabaseContext&gt;…"/>
          <p:cNvSpPr txBox="1"/>
          <p:nvPr>
            <p:ph type="body" idx="1"/>
          </p:nvPr>
        </p:nvSpPr>
        <p:spPr>
          <a:xfrm>
            <a:off x="1270000" y="1772043"/>
            <a:ext cx="21844000" cy="10944891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 :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, </a:t>
            </a:r>
            <a:r>
              <a:t>IContextOptionsCreatable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DbContextOptions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: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{ }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Create</a:t>
            </a:r>
            <a:r>
              <a:rPr>
                <a:solidFill>
                  <a:srgbClr val="D4D4D4"/>
                </a:solidFill>
              </a:rPr>
              <a:t>(</a:t>
            </a:r>
            <a:r>
              <a:t>DbContextOptions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=&gt; 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override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.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"Employees"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Manager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"Managers"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Subordinate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t>"Subordinates"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Intern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"Interns"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t>"ProjectItems"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ProjectTask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t>"ProjectTasks"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ProjectStage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t>"ProjectStages"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О себ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 себе</a:t>
            </a:r>
          </a:p>
        </p:txBody>
      </p:sp>
      <p:sp>
        <p:nvSpPr>
          <p:cNvPr id="156" name="Учусь на третьем курсе университета ИТМ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Учусь на третьем курсе университета ИТМО</a:t>
            </a:r>
          </a:p>
          <a:p>
            <a:pPr/>
            <a:r>
              <a:t>Опыт разработки на C# более двух лет</a:t>
            </a:r>
          </a:p>
          <a:p>
            <a:pPr/>
            <a:r>
              <a:t>Ведущий разработчик в Омнитех</a:t>
            </a:r>
          </a:p>
          <a:p>
            <a:pPr/>
            <a:r>
              <a:t>Middle Backend разработчик в InfoWise</a:t>
            </a:r>
          </a:p>
          <a:p>
            <a:pPr/>
            <a:r>
              <a:t>Преподаю ООП в университете ИТМО</a:t>
            </a:r>
          </a:p>
          <a:p>
            <a:pPr/>
            <a:r>
              <a:t>github.com/ronimizy</a:t>
            </a:r>
          </a:p>
        </p:txBody>
      </p:sp>
      <p:pic>
        <p:nvPicPr>
          <p:cNvPr id="157" name="qr-code.png" descr="qr-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9422" y="3922890"/>
            <a:ext cx="5870220" cy="5870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NB</a:t>
            </a:r>
          </a:p>
        </p:txBody>
      </p:sp>
      <p:sp>
        <p:nvSpPr>
          <p:cNvPr id="160" name="Сторонник богатой модели данны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Сторонник богатой модели данных</a:t>
            </a:r>
          </a:p>
          <a:p>
            <a:pPr/>
            <a:r>
              <a:t>Имею большой опыт в настройке модели EF</a:t>
            </a:r>
          </a:p>
          <a:p>
            <a:pPr/>
            <a:r>
              <a:t>Планирую перенос на TPC иерархии pet-проекта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ad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</a:t>
            </a:r>
          </a:p>
        </p:txBody>
      </p:sp>
      <p:sp>
        <p:nvSpPr>
          <p:cNvPr id="163" name="Разбор объектной модели для пример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0568" indent="-480568" defTabSz="2097023">
              <a:spcBef>
                <a:spcPts val="2000"/>
              </a:spcBef>
              <a:defRPr sz="4128"/>
            </a:pPr>
            <a:r>
              <a:t>Разбор объектной модели для примеров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Существующие реализации хранения иерархий</a:t>
            </a:r>
          </a:p>
          <a:p>
            <a:pPr lvl="1" marL="961136" indent="-480568" defTabSz="2097023">
              <a:spcBef>
                <a:spcPts val="2000"/>
              </a:spcBef>
              <a:defRPr sz="4128"/>
            </a:pPr>
            <a:r>
              <a:t>Table Per Hierarchy (TPH)</a:t>
            </a:r>
          </a:p>
          <a:p>
            <a:pPr lvl="1" marL="961136" indent="-480568" defTabSz="2097023">
              <a:spcBef>
                <a:spcPts val="2000"/>
              </a:spcBef>
              <a:defRPr sz="4128"/>
            </a:pPr>
            <a:r>
              <a:t>Table Per Type (TPT)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Обзор Table Per Concrete type (TPC)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Сравнение TPT и TPC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Сравнение SQL, генерируемого TPH, TPT и TPC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Бенчмарки TPH, TPT и TPH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Советы по миграции с TPH на TPC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Ресурс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Ресурсы</a:t>
            </a:r>
          </a:p>
        </p:txBody>
      </p:sp>
      <p:sp>
        <p:nvSpPr>
          <p:cNvPr id="166" name="github.com/ronimizy/SpbDotNet.TP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spcBef>
                <a:spcPts val="2300"/>
              </a:spcBef>
              <a:defRPr spc="-53" sz="539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github.com/ronimizy/SpbDotNet.TPC</a:t>
            </a:r>
          </a:p>
        </p:txBody>
      </p:sp>
      <p:sp>
        <p:nvSpPr>
          <p:cNvPr id="167" name=".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0568" indent="-480568" defTabSz="2097023">
              <a:spcBef>
                <a:spcPts val="2000"/>
              </a:spcBef>
              <a:defRPr sz="4128"/>
            </a:pPr>
            <a:r>
              <a:t>.Model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.DataAccess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.Application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.Common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.Tests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.Benchmarks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.Playground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/Docker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/Docs</a:t>
            </a:r>
          </a:p>
        </p:txBody>
      </p:sp>
      <p:pic>
        <p:nvPicPr>
          <p:cNvPr id="168" name="qr-code-2.png" descr="qr-cod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55334" y="4016357"/>
            <a:ext cx="5683286" cy="5683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обле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Проблема</a:t>
            </a:r>
          </a:p>
        </p:txBody>
      </p:sp>
      <p:sp>
        <p:nvSpPr>
          <p:cNvPr id="171" name="Необходимость обеспечивать персистентность иерархий"/>
          <p:cNvSpPr txBox="1"/>
          <p:nvPr>
            <p:ph type="body" idx="21"/>
          </p:nvPr>
        </p:nvSpPr>
        <p:spPr>
          <a:xfrm>
            <a:off x="1270000" y="2810718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Необходимость обеспечивать персистентность иерархий</a:t>
            </a:r>
          </a:p>
        </p:txBody>
      </p:sp>
      <p:sp>
        <p:nvSpPr>
          <p:cNvPr id="172" name="При моделировании ОО систем используется наследовани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 моделировании ОО систем используется наследование</a:t>
            </a:r>
          </a:p>
          <a:p>
            <a:pPr/>
            <a:r>
              <a:t>Реляционные БД не поддерживают наследование</a:t>
            </a:r>
          </a:p>
          <a:p>
            <a:pPr/>
            <a:r>
              <a:t>EF предоставляет механизмы решения данной проблемы, но они имеют ряд недостатков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писание объектной модели"/>
          <p:cNvSpPr txBox="1"/>
          <p:nvPr>
            <p:ph type="title"/>
          </p:nvPr>
        </p:nvSpPr>
        <p:spPr>
          <a:xfrm>
            <a:off x="1270000" y="-82509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Описание объектной модели</a:t>
            </a:r>
          </a:p>
        </p:txBody>
      </p:sp>
      <p:pic>
        <p:nvPicPr>
          <p:cNvPr id="175" name="model.png" descr="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3141" y="1597246"/>
            <a:ext cx="11637718" cy="11953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Отношения в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Отношения в модели</a:t>
            </a:r>
          </a:p>
        </p:txBody>
      </p:sp>
      <p:graphicFrame>
        <p:nvGraphicFramePr>
          <p:cNvPr id="178" name="Table 1"/>
          <p:cNvGraphicFramePr/>
          <p:nvPr/>
        </p:nvGraphicFramePr>
        <p:xfrm>
          <a:off x="1329344" y="2958414"/>
          <a:ext cx="21738012" cy="103169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697"/>
                <a:gridCol w="5132786"/>
                <a:gridCol w="13413828"/>
              </a:tblGrid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Вид отношения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Участвующие типы</a:t>
                      </a:r>
                    </a:p>
                  </a:txBody>
                  <a:tcPr marL="12700" marR="12700" marT="12700" marB="12700" anchor="ctr" anchorCtr="0" horzOverflow="overflow"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one-to-one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Employee — User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Простое отношение один к одному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one-to-one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ProjectTask — Employee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один к одному, присутствующее только на дочернем типе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— ProjectItem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Простое отношение один ко многим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Manager — Employees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один ко многим, в рамках одной иерархии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ProjectStage — ProjectItem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один ко многим, в рамках одной иерархии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many-to-many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24137" sz="29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Project </a:t>
                      </a:r>
                      <a:r>
                        <a:rPr i="1"/>
                        <a:t>—</a:t>
                      </a:r>
                      <a:r>
                        <a:t> Employee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многие ко многим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many-to-many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24137" sz="29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ProjectItem </a:t>
                      </a:r>
                      <a:r>
                        <a:rPr i="1"/>
                        <a:t>—</a:t>
                      </a:r>
                      <a:r>
                        <a:t> Employee</a:t>
                      </a:r>
                    </a:p>
                  </a:txBody>
                  <a:tcPr marL="12700" marR="12700" marT="12700" marB="12700" anchor="ctr" anchorCtr="0" horzOverflow="overflow"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многие ко многим, существующее над объектами иерархии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atabaseContext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DatabaseContextBase</a:t>
            </a:r>
          </a:p>
        </p:txBody>
      </p:sp>
      <p:sp>
        <p:nvSpPr>
          <p:cNvPr id="181" name="public abstract class DatabaseContextBase : DbContex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0" sz="31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abstract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 : </a:t>
            </a:r>
            <a:r>
              <a:t>DbContext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57200">
              <a:spcBef>
                <a:spcPts val="0"/>
              </a:spcBef>
              <a:defRPr spc="0" sz="31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DbContextOptions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: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{ }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3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User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Users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User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t>Projects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 </a:t>
            </a:r>
            <a:r>
              <a:t>ProjectItems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 </a:t>
            </a:r>
            <a:r>
              <a:t>Employees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defTabSz="457200">
              <a:spcBef>
                <a:spcPts val="0"/>
              </a:spcBef>
              <a:defRPr spc="0" sz="31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EmployeeUniform</a:t>
            </a:r>
            <a:r>
              <a:rPr>
                <a:solidFill>
                  <a:srgbClr val="D4D4D4"/>
                </a:solidFill>
              </a:rPr>
              <a:t>&gt; </a:t>
            </a:r>
            <a:r>
              <a:t>EmployeeUniforms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EmployeeUniform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31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override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=&gt;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t>ApplyConfigurationsFromAssembly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typeof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IAssemblyMarker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9CDCFE"/>
                </a:solidFill>
              </a:rPr>
              <a:t>Assembly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