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5" r:id="rId3"/>
    <p:sldId id="297" r:id="rId4"/>
    <p:sldId id="298" r:id="rId5"/>
    <p:sldId id="296" r:id="rId6"/>
    <p:sldId id="259" r:id="rId7"/>
    <p:sldId id="299" r:id="rId8"/>
    <p:sldId id="300" r:id="rId9"/>
    <p:sldId id="257" r:id="rId10"/>
    <p:sldId id="301" r:id="rId11"/>
    <p:sldId id="304" r:id="rId12"/>
    <p:sldId id="303" r:id="rId13"/>
    <p:sldId id="302" r:id="rId14"/>
    <p:sldId id="305" r:id="rId15"/>
    <p:sldId id="306" r:id="rId16"/>
    <p:sldId id="308" r:id="rId17"/>
    <p:sldId id="307" r:id="rId18"/>
  </p:sldIdLst>
  <p:sldSz cx="9144000" cy="5143500" type="screen16x9"/>
  <p:notesSz cx="6858000" cy="9144000"/>
  <p:embeddedFontLst>
    <p:embeddedFont>
      <p:font typeface="Vidaloka" panose="020B0604020202020204" charset="0"/>
      <p:regular r:id="rId20"/>
    </p:embeddedFont>
    <p:embeddedFont>
      <p:font typeface="Parisienne" panose="020B0604020202020204" charset="0"/>
      <p:regular r:id="rId21"/>
    </p:embeddedFont>
    <p:embeddedFont>
      <p:font typeface="Bellota Text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CB4430-2524-4F17-90F3-FB2896347D83}">
  <a:tblStyle styleId="{D5CB4430-2524-4F17-90F3-FB2896347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CB284C-9BF5-42FC-AE91-A9D059309D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8644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3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5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89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8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6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81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380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47725"/>
            <a:ext cx="2595750" cy="2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425" y="-25"/>
            <a:ext cx="3925575" cy="49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4975" y="1003175"/>
            <a:ext cx="4781700" cy="17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16525"/>
            <a:ext cx="1540475" cy="25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00" y="0"/>
            <a:ext cx="3182701" cy="2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16525"/>
            <a:ext cx="1540475" cy="25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94975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6447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50" y="0"/>
            <a:ext cx="3161451" cy="19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2pPr>
            <a:lvl3pPr lvl="2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3pPr>
            <a:lvl4pPr lvl="3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4pPr>
            <a:lvl5pPr lvl="4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5pPr>
            <a:lvl6pPr lvl="5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6pPr>
            <a:lvl7pPr lvl="6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7pPr>
            <a:lvl8pPr lvl="7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8pPr>
            <a:lvl9pPr lvl="8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67657" y="1003175"/>
            <a:ext cx="5689600" cy="1638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 Data Analyst project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Roni Sheffi – ID 308562628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75" y="839122"/>
            <a:ext cx="2807768" cy="989678"/>
          </a:xfrm>
        </p:spPr>
        <p:txBody>
          <a:bodyPr/>
          <a:lstStyle/>
          <a:p>
            <a:r>
              <a:rPr lang="en" sz="2400" dirty="0"/>
              <a:t>Data description – </a:t>
            </a:r>
            <a:r>
              <a:rPr lang="en-US" sz="2400" dirty="0" err="1" smtClean="0"/>
              <a:t>MonthlyCharges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754414"/>
            <a:ext cx="4041094" cy="251676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90533" y="839122"/>
            <a:ext cx="2807768" cy="989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" sz="2400" dirty="0" smtClean="0"/>
              <a:t>Data description – </a:t>
            </a:r>
            <a:r>
              <a:rPr lang="en-US" sz="2400" dirty="0" err="1"/>
              <a:t>TotalCharges</a:t>
            </a:r>
            <a:endParaRPr lang="he-IL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53" y="1754414"/>
            <a:ext cx="4102248" cy="24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2" y="696830"/>
            <a:ext cx="2859314" cy="343792"/>
          </a:xfrm>
        </p:spPr>
        <p:txBody>
          <a:bodyPr/>
          <a:lstStyle/>
          <a:p>
            <a:r>
              <a:rPr lang="en-US" sz="2400" dirty="0" smtClean="0"/>
              <a:t>Monthly Charges</a:t>
            </a:r>
            <a:br>
              <a:rPr lang="en-US" sz="2400" dirty="0" smtClean="0"/>
            </a:b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9950" y="696830"/>
            <a:ext cx="2807768" cy="989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2400" dirty="0" smtClean="0"/>
              <a:t>Total Charges</a:t>
            </a:r>
            <a:endParaRPr lang="he-IL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06" y="1736607"/>
            <a:ext cx="3673013" cy="2741050"/>
          </a:xfrm>
          <a:prstGeom prst="rect">
            <a:avLst/>
          </a:prstGeom>
        </p:spPr>
      </p:pic>
      <p:sp>
        <p:nvSpPr>
          <p:cNvPr id="10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40229" y="1033941"/>
            <a:ext cx="3381828" cy="616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 smtClean="0"/>
              <a:t>Splitting Monthly charges to three groups – High, Avg, Low </a:t>
            </a:r>
            <a:r>
              <a:rPr lang="en-US" sz="1100" dirty="0"/>
              <a:t>and presenting the churn rate for each group</a:t>
            </a:r>
          </a:p>
          <a:p>
            <a:endParaRPr lang="en-US" sz="1400" dirty="0"/>
          </a:p>
        </p:txBody>
      </p:sp>
      <p:sp>
        <p:nvSpPr>
          <p:cNvPr id="11" name="Google Shape;108;p16"/>
          <p:cNvSpPr txBox="1">
            <a:spLocks/>
          </p:cNvSpPr>
          <p:nvPr/>
        </p:nvSpPr>
        <p:spPr>
          <a:xfrm>
            <a:off x="4297650" y="1062016"/>
            <a:ext cx="3381828" cy="61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r>
              <a:rPr lang="en-US" sz="1100" dirty="0"/>
              <a:t>Splitting Monthly charge to </a:t>
            </a:r>
            <a:r>
              <a:rPr lang="en-US" sz="1100" dirty="0" smtClean="0"/>
              <a:t>two </a:t>
            </a:r>
            <a:r>
              <a:rPr lang="en-US" sz="1100" dirty="0"/>
              <a:t>groups </a:t>
            </a:r>
            <a:r>
              <a:rPr lang="en-US" sz="1100" dirty="0" smtClean="0"/>
              <a:t>–     </a:t>
            </a:r>
            <a:r>
              <a:rPr lang="en-US" sz="1100" dirty="0"/>
              <a:t>High</a:t>
            </a:r>
            <a:r>
              <a:rPr lang="en-US" sz="1100" dirty="0" smtClean="0"/>
              <a:t>, Low and presenting the churn rate for each group</a:t>
            </a:r>
            <a:endParaRPr lang="en-US" sz="1100" dirty="0"/>
          </a:p>
          <a:p>
            <a:r>
              <a:rPr lang="en-US" sz="1100" dirty="0" smtClean="0"/>
              <a:t>. 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4" y="1736607"/>
            <a:ext cx="3587196" cy="27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36" y="508317"/>
            <a:ext cx="7480621" cy="5905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features 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436" y="950686"/>
            <a:ext cx="7480621" cy="3379751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 smtClean="0"/>
              <a:t>Automatic payments </a:t>
            </a:r>
            <a:r>
              <a:rPr lang="en-US" sz="1200" dirty="0" smtClean="0"/>
              <a:t>– </a:t>
            </a:r>
            <a:r>
              <a:rPr lang="en-US" sz="1200" dirty="0" smtClean="0"/>
              <a:t>based </a:t>
            </a:r>
            <a:r>
              <a:rPr lang="en-US" sz="1200" dirty="0" smtClean="0"/>
              <a:t>o</a:t>
            </a:r>
            <a:r>
              <a:rPr lang="en-US" sz="1200" dirty="0"/>
              <a:t>n ‘</a:t>
            </a:r>
            <a:r>
              <a:rPr lang="he-IL" altLang="he-IL" sz="1200" dirty="0"/>
              <a:t>PaymentMethod</a:t>
            </a:r>
            <a:r>
              <a:rPr lang="en-US" altLang="he-IL" sz="1200" dirty="0"/>
              <a:t>‘ </a:t>
            </a:r>
            <a:r>
              <a:rPr lang="en-US" altLang="he-IL" sz="1200" dirty="0" smtClean="0"/>
              <a:t>filtering whether </a:t>
            </a:r>
            <a:r>
              <a:rPr lang="en-US" altLang="he-IL" sz="1200" dirty="0"/>
              <a:t>the payment is </a:t>
            </a:r>
            <a:r>
              <a:rPr lang="en-US" altLang="he-IL" sz="1200" dirty="0" smtClean="0"/>
              <a:t>automatic(</a:t>
            </a:r>
            <a:r>
              <a:rPr lang="he-IL" altLang="he-IL" sz="1200" dirty="0" smtClean="0"/>
              <a:t>Bank </a:t>
            </a:r>
            <a:r>
              <a:rPr lang="he-IL" altLang="he-IL" sz="1200" dirty="0"/>
              <a:t>transfer (automatic), Credit card (automatic) </a:t>
            </a:r>
            <a:r>
              <a:rPr lang="en-US" altLang="he-IL" sz="1200" dirty="0"/>
              <a:t>) or not </a:t>
            </a:r>
            <a:r>
              <a:rPr lang="en-US" altLang="he-IL" sz="1200" dirty="0" smtClean="0"/>
              <a:t>(</a:t>
            </a:r>
            <a:r>
              <a:rPr lang="he-IL" altLang="he-IL" sz="1200" dirty="0" smtClean="0"/>
              <a:t>Electronic check, Mailed check</a:t>
            </a:r>
            <a:r>
              <a:rPr lang="en-US" altLang="he-IL" sz="1200" dirty="0" smtClean="0"/>
              <a:t>).</a:t>
            </a:r>
          </a:p>
          <a:p>
            <a:r>
              <a:rPr lang="en-US" altLang="he-IL" sz="1200" dirty="0" smtClean="0"/>
              <a:t>Tenure Group – </a:t>
            </a:r>
            <a:r>
              <a:rPr lang="en-US" altLang="he-IL" sz="1200" dirty="0" smtClean="0"/>
              <a:t>Includes </a:t>
            </a:r>
            <a:r>
              <a:rPr lang="en-US" altLang="he-IL" sz="1200" dirty="0" smtClean="0"/>
              <a:t>Tenure ranges(New </a:t>
            </a:r>
            <a:r>
              <a:rPr lang="en-US" altLang="he-IL" sz="1200" dirty="0" err="1" smtClean="0"/>
              <a:t>cust</a:t>
            </a:r>
            <a:r>
              <a:rPr lang="en-US" altLang="he-IL" sz="1200" dirty="0" smtClean="0"/>
              <a:t>, Long term, Avg term)</a:t>
            </a:r>
          </a:p>
          <a:p>
            <a:r>
              <a:rPr lang="en-US" altLang="he-IL" sz="1200" dirty="0" smtClean="0"/>
              <a:t>Total charges group - </a:t>
            </a:r>
            <a:r>
              <a:rPr lang="en-US" altLang="he-IL" sz="1200" dirty="0" smtClean="0"/>
              <a:t>Includes </a:t>
            </a:r>
            <a:r>
              <a:rPr lang="en-US" altLang="he-IL" sz="1200" dirty="0"/>
              <a:t>Total charges ranges(</a:t>
            </a:r>
            <a:r>
              <a:rPr lang="en-US" altLang="he-IL" sz="1200" dirty="0" err="1"/>
              <a:t>LowCharges</a:t>
            </a:r>
            <a:r>
              <a:rPr lang="en-US" altLang="he-IL" sz="1200" dirty="0"/>
              <a:t>, </a:t>
            </a:r>
            <a:r>
              <a:rPr lang="en-US" altLang="he-IL" sz="1200" dirty="0" err="1" smtClean="0"/>
              <a:t>HighCharges</a:t>
            </a:r>
            <a:r>
              <a:rPr lang="en-US" altLang="he-IL" sz="1200" dirty="0" smtClean="0"/>
              <a:t>)</a:t>
            </a:r>
          </a:p>
          <a:p>
            <a:r>
              <a:rPr lang="en-US" altLang="he-IL" sz="1200" dirty="0" smtClean="0"/>
              <a:t>Monthly charges group – </a:t>
            </a:r>
            <a:r>
              <a:rPr lang="en-US" altLang="he-IL" sz="1200" dirty="0" smtClean="0"/>
              <a:t>Includes </a:t>
            </a:r>
            <a:r>
              <a:rPr lang="en-US" altLang="he-IL" sz="1200" dirty="0" smtClean="0"/>
              <a:t>monthly charge ranges(</a:t>
            </a:r>
            <a:r>
              <a:rPr lang="en-US" altLang="he-IL" sz="1200" dirty="0" err="1" smtClean="0"/>
              <a:t>LowMpay</a:t>
            </a:r>
            <a:r>
              <a:rPr lang="en-US" altLang="he-IL" sz="1200" dirty="0" smtClean="0"/>
              <a:t>, </a:t>
            </a:r>
            <a:r>
              <a:rPr lang="en-US" altLang="he-IL" sz="1200" dirty="0" err="1" smtClean="0"/>
              <a:t>RegMpay</a:t>
            </a:r>
            <a:r>
              <a:rPr lang="en-US" altLang="he-IL" sz="1200" dirty="0" smtClean="0"/>
              <a:t>, </a:t>
            </a:r>
            <a:r>
              <a:rPr lang="en-US" altLang="he-IL" sz="1200" dirty="0" err="1" smtClean="0"/>
              <a:t>HighMpay</a:t>
            </a:r>
            <a:r>
              <a:rPr lang="en-US" altLang="he-IL" sz="1200" dirty="0" smtClean="0"/>
              <a:t>)</a:t>
            </a:r>
          </a:p>
          <a:p>
            <a:r>
              <a:rPr lang="en-US" altLang="he-IL" sz="1200" dirty="0" smtClean="0"/>
              <a:t>Splitting </a:t>
            </a:r>
            <a:r>
              <a:rPr lang="en-US" altLang="he-IL" sz="1200" dirty="0" smtClean="0"/>
              <a:t>contract field to three different Boolean columns by ‘contract’ values                                                 (‘Two year’, ’One year’, ’Month-to-month)</a:t>
            </a:r>
          </a:p>
          <a:p>
            <a:r>
              <a:rPr lang="en-US" altLang="he-IL" sz="1200" dirty="0" smtClean="0"/>
              <a:t>Splitting </a:t>
            </a:r>
            <a:r>
              <a:rPr lang="en-US" altLang="he-IL" sz="1200" dirty="0" smtClean="0"/>
              <a:t>gender </a:t>
            </a:r>
            <a:r>
              <a:rPr lang="en-US" altLang="he-IL" sz="1200" dirty="0"/>
              <a:t>field to </a:t>
            </a:r>
            <a:r>
              <a:rPr lang="en-US" altLang="he-IL" sz="1200" dirty="0" smtClean="0"/>
              <a:t>two </a:t>
            </a:r>
            <a:r>
              <a:rPr lang="en-US" altLang="he-IL" sz="1200" dirty="0"/>
              <a:t>different Boolean columns by </a:t>
            </a:r>
            <a:r>
              <a:rPr lang="en-US" altLang="he-IL" sz="1200" dirty="0" smtClean="0"/>
              <a:t>‘gender’ </a:t>
            </a:r>
            <a:r>
              <a:rPr lang="en-US" altLang="he-IL" sz="1200" dirty="0"/>
              <a:t>values                                      </a:t>
            </a:r>
            <a:r>
              <a:rPr lang="en-US" altLang="he-IL" sz="1200" dirty="0" smtClean="0"/>
              <a:t>               (‘Female’, male’)</a:t>
            </a:r>
            <a:endParaRPr lang="en-US" altLang="he-IL" sz="1200" dirty="0"/>
          </a:p>
          <a:p>
            <a:endParaRPr lang="en-US" altLang="he-IL" sz="1200" dirty="0" smtClean="0"/>
          </a:p>
          <a:p>
            <a:endParaRPr lang="en-US" altLang="he-IL" sz="1200" dirty="0"/>
          </a:p>
          <a:p>
            <a:endParaRPr lang="he-IL" altLang="he-IL" sz="1200" dirty="0"/>
          </a:p>
          <a:p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'Electronic check', 'Mailed check'</a:t>
            </a:r>
            <a:r>
              <a:rPr kumimoji="0" lang="he-IL" altLang="he-IL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7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features 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454" y="1524837"/>
            <a:ext cx="3585203" cy="889179"/>
          </a:xfrm>
        </p:spPr>
        <p:txBody>
          <a:bodyPr/>
          <a:lstStyle/>
          <a:p>
            <a:r>
              <a:rPr lang="en-US" sz="1400" dirty="0" smtClean="0"/>
              <a:t>The new correlation after adding new features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7" y="2170400"/>
            <a:ext cx="4028011" cy="2205319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4644571" y="1521451"/>
            <a:ext cx="3505200" cy="255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r>
              <a:rPr lang="en-US" sz="1400" dirty="0" smtClean="0"/>
              <a:t>I </a:t>
            </a:r>
            <a:r>
              <a:rPr lang="en-US" sz="1400" dirty="0" smtClean="0"/>
              <a:t>dropped </a:t>
            </a:r>
            <a:r>
              <a:rPr lang="en-US" sz="1400" dirty="0" smtClean="0"/>
              <a:t>some </a:t>
            </a:r>
            <a:r>
              <a:rPr lang="en-US" sz="1400" dirty="0" smtClean="0"/>
              <a:t>features </a:t>
            </a:r>
            <a:r>
              <a:rPr lang="en-US" sz="1400" dirty="0" smtClean="0"/>
              <a:t>that had a small correlation </a:t>
            </a:r>
            <a:r>
              <a:rPr lang="en-US" sz="1400" dirty="0"/>
              <a:t>to churn </a:t>
            </a:r>
            <a:r>
              <a:rPr lang="en-US" sz="1400" dirty="0" smtClean="0"/>
              <a:t>or exists in new feature that I created– </a:t>
            </a:r>
            <a:r>
              <a:rPr lang="en-US" sz="1200" dirty="0"/>
              <a:t>(</a:t>
            </a:r>
            <a:r>
              <a:rPr lang="en-US" sz="1000" dirty="0"/>
              <a:t>'Male','Female','tenure','</a:t>
            </a:r>
            <a:r>
              <a:rPr lang="en-US" sz="1000" dirty="0" err="1"/>
              <a:t>MonthlyCharges</a:t>
            </a:r>
            <a:r>
              <a:rPr lang="en-US" sz="1000" dirty="0"/>
              <a:t>', '</a:t>
            </a:r>
            <a:r>
              <a:rPr lang="en-US" sz="1000" dirty="0" err="1"/>
              <a:t>TotalCharges</a:t>
            </a:r>
            <a:r>
              <a:rPr lang="en-US" sz="1000" dirty="0" smtClean="0"/>
              <a:t>',</a:t>
            </a:r>
            <a:r>
              <a:rPr lang="en-US" sz="1000" dirty="0"/>
              <a:t>'PhoneService',</a:t>
            </a:r>
            <a:r>
              <a:rPr lang="en-US" sz="1000" dirty="0" smtClean="0"/>
              <a:t>'</a:t>
            </a:r>
            <a:r>
              <a:rPr lang="en-US" sz="1000" dirty="0" err="1" smtClean="0"/>
              <a:t>MultipleLines</a:t>
            </a:r>
            <a:r>
              <a:rPr lang="en-US" sz="1000" dirty="0" smtClean="0"/>
              <a:t>‘ ,</a:t>
            </a:r>
            <a:r>
              <a:rPr lang="en-US" sz="1000" dirty="0"/>
              <a:t>'OnlineBackup','DeviceProtection','StreamingTV',</a:t>
            </a:r>
            <a:r>
              <a:rPr lang="en-US" sz="1000" dirty="0" smtClean="0"/>
              <a:t>'StreamingMovies‘)</a:t>
            </a:r>
          </a:p>
          <a:p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6737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&amp; Final feature </a:t>
            </a:r>
            <a:r>
              <a:rPr lang="en-US" dirty="0" smtClean="0"/>
              <a:t>correlation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9" y="1625598"/>
            <a:ext cx="3684151" cy="28738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35" y="1530225"/>
            <a:ext cx="4670301" cy="25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9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75" y="984264"/>
            <a:ext cx="7154100" cy="939633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L Algorithms – </a:t>
            </a:r>
            <a:br>
              <a:rPr lang="en-US" dirty="0" smtClean="0"/>
            </a:br>
            <a:r>
              <a:rPr lang="en-US" sz="2000" dirty="0" smtClean="0"/>
              <a:t>testing the following algorithms: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154;p21"/>
          <p:cNvSpPr txBox="1">
            <a:spLocks/>
          </p:cNvSpPr>
          <p:nvPr/>
        </p:nvSpPr>
        <p:spPr>
          <a:xfrm>
            <a:off x="994975" y="1811431"/>
            <a:ext cx="2187137" cy="145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>
              <a:buFont typeface="Bellota Text Light"/>
              <a:buNone/>
            </a:pPr>
            <a:r>
              <a:rPr lang="en-US" sz="1200" b="1" u="sng" dirty="0" smtClean="0"/>
              <a:t>K nearest neighbors:</a:t>
            </a:r>
          </a:p>
          <a:p>
            <a:pPr marL="0" indent="0">
              <a:buNone/>
            </a:pPr>
            <a:r>
              <a:rPr lang="en-US" sz="1200" dirty="0" smtClean="0"/>
              <a:t>The accuracy result is: </a:t>
            </a:r>
            <a:r>
              <a:rPr lang="en-US" sz="1200" b="1" dirty="0" smtClean="0"/>
              <a:t>0.789</a:t>
            </a:r>
            <a:endParaRPr lang="en-US" sz="1200" b="1" dirty="0" smtClean="0"/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T</a:t>
            </a:r>
            <a:r>
              <a:rPr lang="en-US" sz="1200" dirty="0" smtClean="0"/>
              <a:t>he best accuracy result was obtained with </a:t>
            </a:r>
            <a:r>
              <a:rPr lang="en-US" sz="1200" b="1" dirty="0" smtClean="0"/>
              <a:t>K value = 11</a:t>
            </a:r>
          </a:p>
        </p:txBody>
      </p:sp>
      <p:sp>
        <p:nvSpPr>
          <p:cNvPr id="8" name="Google Shape;154;p21"/>
          <p:cNvSpPr txBox="1">
            <a:spLocks/>
          </p:cNvSpPr>
          <p:nvPr/>
        </p:nvSpPr>
        <p:spPr>
          <a:xfrm>
            <a:off x="5488121" y="1808200"/>
            <a:ext cx="2424045" cy="235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>
              <a:buFont typeface="Bellota Text Light"/>
              <a:buNone/>
            </a:pPr>
            <a:r>
              <a:rPr lang="en-US" sz="1200" b="1" u="sng" dirty="0" smtClean="0"/>
              <a:t>Decision Tree:</a:t>
            </a:r>
          </a:p>
          <a:p>
            <a:pPr marL="0" indent="0">
              <a:buNone/>
            </a:pPr>
            <a:r>
              <a:rPr lang="en-US" sz="1200" dirty="0"/>
              <a:t>The accuracy result is: </a:t>
            </a:r>
            <a:r>
              <a:rPr lang="en-US" sz="1200" b="1" dirty="0" smtClean="0"/>
              <a:t>0.781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dirty="0"/>
              <a:t>T</a:t>
            </a:r>
            <a:r>
              <a:rPr lang="en-US" sz="1200" dirty="0" smtClean="0"/>
              <a:t>he best accuracy result was obtained with </a:t>
            </a:r>
            <a:r>
              <a:rPr lang="en-US" sz="1200" b="1" dirty="0"/>
              <a:t>max_depth = </a:t>
            </a:r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9" name="Google Shape;154;p21"/>
          <p:cNvSpPr txBox="1">
            <a:spLocks/>
          </p:cNvSpPr>
          <p:nvPr/>
        </p:nvSpPr>
        <p:spPr>
          <a:xfrm>
            <a:off x="3182112" y="1808200"/>
            <a:ext cx="2306009" cy="21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>
              <a:buFont typeface="Bellota Text Light"/>
              <a:buNone/>
            </a:pPr>
            <a:r>
              <a:rPr lang="en-US" sz="1200" b="1" u="sng" dirty="0" smtClean="0"/>
              <a:t>Random forest </a:t>
            </a:r>
            <a:r>
              <a:rPr lang="en-US" sz="1200" b="1" dirty="0" smtClean="0"/>
              <a:t>:</a:t>
            </a:r>
          </a:p>
          <a:p>
            <a:pPr marL="0" indent="0">
              <a:buNone/>
            </a:pPr>
            <a:r>
              <a:rPr lang="en-US" sz="1200" dirty="0"/>
              <a:t>The accuracy result is: </a:t>
            </a:r>
            <a:r>
              <a:rPr lang="en-US" sz="1200" b="1" dirty="0" smtClean="0"/>
              <a:t>0.791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dirty="0"/>
              <a:t>T</a:t>
            </a:r>
            <a:r>
              <a:rPr lang="en-US" sz="1200" dirty="0" smtClean="0"/>
              <a:t>he best accuracy result was obtained with </a:t>
            </a:r>
            <a:r>
              <a:rPr lang="en-US" sz="1200" b="1" dirty="0"/>
              <a:t>n_estimators = 10 </a:t>
            </a:r>
            <a:r>
              <a:rPr lang="en-US" sz="1200" b="1" dirty="0" smtClean="0"/>
              <a:t>,max_depth </a:t>
            </a:r>
            <a:r>
              <a:rPr lang="en-US" sz="1200" b="1" dirty="0"/>
              <a:t>= 9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8127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75" y="1531687"/>
            <a:ext cx="6900169" cy="27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Random forest features importance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83429"/>
            <a:ext cx="2849464" cy="3005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1483429"/>
            <a:ext cx="2227897" cy="26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and the motivation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43" y="1524825"/>
            <a:ext cx="3227232" cy="2697600"/>
          </a:xfrm>
        </p:spPr>
        <p:txBody>
          <a:bodyPr/>
          <a:lstStyle/>
          <a:p>
            <a:r>
              <a:rPr lang="en-US" sz="1600" dirty="0"/>
              <a:t>With this data we will try to make a model that will predict </a:t>
            </a:r>
            <a:r>
              <a:rPr lang="en-US" sz="1600" dirty="0" smtClean="0"/>
              <a:t>if a </a:t>
            </a:r>
            <a:r>
              <a:rPr lang="en-US" sz="1600" dirty="0"/>
              <a:t>customer </a:t>
            </a:r>
            <a:r>
              <a:rPr lang="en-US" sz="1600" dirty="0" smtClean="0"/>
              <a:t>is </a:t>
            </a:r>
            <a:r>
              <a:rPr lang="en-US" sz="1600" dirty="0"/>
              <a:t>about to </a:t>
            </a:r>
            <a:r>
              <a:rPr lang="en-US" sz="1600" dirty="0" smtClean="0"/>
              <a:t>churn</a:t>
            </a:r>
          </a:p>
          <a:p>
            <a:r>
              <a:rPr lang="en-US" sz="1600" dirty="0" smtClean="0"/>
              <a:t>The database </a:t>
            </a:r>
            <a:r>
              <a:rPr lang="en-US" sz="1600" dirty="0" smtClean="0"/>
              <a:t>consists </a:t>
            </a:r>
            <a:r>
              <a:rPr lang="en-US" sz="1600" dirty="0" smtClean="0"/>
              <a:t>of </a:t>
            </a:r>
            <a:r>
              <a:rPr lang="en-US" sz="1600" dirty="0" smtClean="0"/>
              <a:t>features of </a:t>
            </a:r>
            <a:r>
              <a:rPr lang="en-US" sz="1600" dirty="0" smtClean="0"/>
              <a:t>the customer, the services he </a:t>
            </a:r>
            <a:r>
              <a:rPr lang="en-US" sz="1600" dirty="0" smtClean="0"/>
              <a:t>used </a:t>
            </a:r>
            <a:r>
              <a:rPr lang="en-US" sz="1600" dirty="0" smtClean="0"/>
              <a:t>and his payment methods</a:t>
            </a:r>
            <a:endParaRPr lang="he-IL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06447" y="1750239"/>
            <a:ext cx="3342628" cy="2472185"/>
          </a:xfrm>
        </p:spPr>
        <p:txBody>
          <a:bodyPr/>
          <a:lstStyle/>
          <a:p>
            <a:r>
              <a:rPr lang="en-US" sz="1600" dirty="0" smtClean="0"/>
              <a:t>The motivation for solving the problem is to reduce the churn rate, customers </a:t>
            </a:r>
            <a:r>
              <a:rPr lang="en-US" sz="1600" dirty="0" smtClean="0"/>
              <a:t>loss </a:t>
            </a:r>
            <a:r>
              <a:rPr lang="en-US" sz="1600" dirty="0" smtClean="0"/>
              <a:t>will lead to revenue </a:t>
            </a:r>
            <a:r>
              <a:rPr lang="en-US" sz="1600" dirty="0" smtClean="0"/>
              <a:t>loss.</a:t>
            </a:r>
            <a:endParaRPr lang="en-US" sz="1600" dirty="0" smtClean="0"/>
          </a:p>
          <a:p>
            <a:r>
              <a:rPr lang="en-US" sz="1600" dirty="0" smtClean="0"/>
              <a:t>In this project the data was analyzed with </a:t>
            </a:r>
            <a:r>
              <a:rPr lang="en-US" sz="1600" b="1" dirty="0" smtClean="0"/>
              <a:t>Python</a:t>
            </a:r>
            <a:r>
              <a:rPr lang="en-US" sz="1600" dirty="0" smtClean="0"/>
              <a:t> </a:t>
            </a:r>
            <a:r>
              <a:rPr lang="en-US" sz="1600" dirty="0"/>
              <a:t>language using </a:t>
            </a:r>
            <a:r>
              <a:rPr lang="en-US" sz="1600" b="1" dirty="0"/>
              <a:t>Panda</a:t>
            </a:r>
            <a:r>
              <a:rPr lang="en-US" sz="1600" dirty="0"/>
              <a:t>, </a:t>
            </a:r>
            <a:r>
              <a:rPr lang="en-US" sz="1600" b="1" dirty="0" smtClean="0"/>
              <a:t>Matplotlib</a:t>
            </a:r>
            <a:r>
              <a:rPr lang="en-US" sz="1600" dirty="0"/>
              <a:t> and </a:t>
            </a:r>
            <a:r>
              <a:rPr lang="en-US" sz="1600" b="1" dirty="0" smtClean="0"/>
              <a:t>Seaborn</a:t>
            </a:r>
            <a:r>
              <a:rPr lang="en-US" sz="1600" dirty="0" smtClean="0"/>
              <a:t> libraries.</a:t>
            </a:r>
            <a:endParaRPr lang="he-IL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7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description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400" dirty="0" smtClean="0"/>
              <a:t>The dataset contains of </a:t>
            </a:r>
            <a:r>
              <a:rPr lang="en-US" sz="1400" dirty="0"/>
              <a:t>7043 examples and 21 columns</a:t>
            </a:r>
            <a:r>
              <a:rPr lang="en-US" sz="1400" dirty="0" smtClean="0"/>
              <a:t> </a:t>
            </a:r>
            <a:endParaRPr lang="en-US" sz="1400" dirty="0"/>
          </a:p>
          <a:p>
            <a:pPr lvl="0"/>
            <a:r>
              <a:rPr lang="en-US" sz="1400" dirty="0" smtClean="0"/>
              <a:t>Those examples are </a:t>
            </a:r>
            <a:r>
              <a:rPr lang="en-US" sz="1400" dirty="0" smtClean="0"/>
              <a:t>divided</a:t>
            </a:r>
            <a:r>
              <a:rPr lang="en-US" sz="1400" dirty="0" smtClean="0"/>
              <a:t> </a:t>
            </a:r>
            <a:r>
              <a:rPr lang="en-US" sz="1400" dirty="0" smtClean="0"/>
              <a:t>to test and train groups (train </a:t>
            </a:r>
            <a:r>
              <a:rPr lang="en-US" sz="1400" dirty="0" smtClean="0"/>
              <a:t>80%, test 20%) </a:t>
            </a:r>
            <a:endParaRPr lang="en-US" sz="1400" dirty="0" smtClean="0"/>
          </a:p>
          <a:p>
            <a:pPr lvl="0"/>
            <a:r>
              <a:rPr lang="en-US" sz="1400" dirty="0" smtClean="0"/>
              <a:t>Classifications of Churn dataset fields: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54;p21"/>
          <p:cNvSpPr txBox="1">
            <a:spLocks/>
          </p:cNvSpPr>
          <p:nvPr/>
        </p:nvSpPr>
        <p:spPr>
          <a:xfrm>
            <a:off x="1531257" y="2550266"/>
            <a:ext cx="1763486" cy="11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>
              <a:buFont typeface="Bellota Text Light"/>
              <a:buNone/>
            </a:pPr>
            <a:r>
              <a:rPr lang="en-US" sz="1200" b="1" dirty="0" smtClean="0"/>
              <a:t>Information about the customers:</a:t>
            </a:r>
          </a:p>
          <a:p>
            <a:pPr marL="0" indent="0">
              <a:buFont typeface="Bellota Text Light"/>
              <a:buNone/>
            </a:pPr>
            <a:r>
              <a:rPr lang="en-US" sz="1200" dirty="0"/>
              <a:t>Customer Id, gender, </a:t>
            </a:r>
            <a:endParaRPr lang="en-US" sz="1200" dirty="0" smtClean="0"/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Is he a</a:t>
            </a:r>
            <a:r>
              <a:rPr lang="en-US" sz="1200" dirty="0" smtClean="0"/>
              <a:t> </a:t>
            </a:r>
            <a:r>
              <a:rPr lang="en-US" sz="1200" dirty="0"/>
              <a:t>senior citizen,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Whether he is in</a:t>
            </a:r>
            <a:r>
              <a:rPr lang="en-US" sz="1200" dirty="0" smtClean="0"/>
              <a:t>dependent.   </a:t>
            </a:r>
            <a:endParaRPr lang="en-US" sz="1200" dirty="0"/>
          </a:p>
        </p:txBody>
      </p:sp>
      <p:sp>
        <p:nvSpPr>
          <p:cNvPr id="6" name="Google Shape;154;p21"/>
          <p:cNvSpPr txBox="1">
            <a:spLocks/>
          </p:cNvSpPr>
          <p:nvPr/>
        </p:nvSpPr>
        <p:spPr>
          <a:xfrm>
            <a:off x="3294743" y="2550264"/>
            <a:ext cx="2322286" cy="14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>
              <a:buFont typeface="Bellota Text Light"/>
              <a:buNone/>
            </a:pPr>
            <a:r>
              <a:rPr lang="en-US" sz="1200" b="1" dirty="0" smtClean="0"/>
              <a:t>Information about the services :</a:t>
            </a:r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Has </a:t>
            </a:r>
            <a:r>
              <a:rPr lang="en-US" sz="1200" dirty="0" smtClean="0"/>
              <a:t>services like: phone, internet, online security, backup,</a:t>
            </a:r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Multiple lines,</a:t>
            </a:r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protection, tech support, streaming TV , streaming movies    </a:t>
            </a:r>
            <a:endParaRPr lang="en-US" sz="1200" dirty="0"/>
          </a:p>
        </p:txBody>
      </p:sp>
      <p:sp>
        <p:nvSpPr>
          <p:cNvPr id="7" name="Google Shape;154;p21"/>
          <p:cNvSpPr txBox="1">
            <a:spLocks/>
          </p:cNvSpPr>
          <p:nvPr/>
        </p:nvSpPr>
        <p:spPr>
          <a:xfrm>
            <a:off x="5776686" y="2550264"/>
            <a:ext cx="2438400" cy="178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>
              <a:buFont typeface="Bellota Text Light"/>
              <a:buNone/>
            </a:pPr>
            <a:r>
              <a:rPr lang="en-US" sz="1200" b="1" dirty="0" smtClean="0"/>
              <a:t>Information about the payments:</a:t>
            </a:r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Payments method, monthly and total charges, term of contract</a:t>
            </a:r>
          </a:p>
          <a:p>
            <a:pPr marL="0" indent="0">
              <a:buFont typeface="Bellota Text Light"/>
              <a:buNone/>
            </a:pPr>
            <a:r>
              <a:rPr lang="en-US" sz="1200" dirty="0" smtClean="0"/>
              <a:t>Number of </a:t>
            </a:r>
            <a:r>
              <a:rPr lang="en-US" sz="1200" dirty="0" smtClean="0"/>
              <a:t>months </a:t>
            </a:r>
            <a:r>
              <a:rPr lang="en-US" sz="1200" dirty="0" smtClean="0"/>
              <a:t>the customer has stayed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40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1" y="1524837"/>
            <a:ext cx="3845226" cy="2829449"/>
          </a:xfrm>
          <a:prstGeom prst="rect">
            <a:avLst/>
          </a:prstGeom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description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3584282" cy="1624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 smtClean="0"/>
              <a:t>Distribution  of the label, The </a:t>
            </a:r>
            <a:r>
              <a:rPr lang="en-US" sz="1400" dirty="0"/>
              <a:t>churn </a:t>
            </a:r>
            <a:r>
              <a:rPr lang="en-US" sz="1400" dirty="0" smtClean="0"/>
              <a:t>rate, </a:t>
            </a:r>
            <a:r>
              <a:rPr lang="en-US" sz="1400" dirty="0"/>
              <a:t>measures a company's loss </a:t>
            </a:r>
            <a:r>
              <a:rPr lang="en-US" sz="1400" dirty="0" smtClean="0"/>
              <a:t>of subscribers </a:t>
            </a:r>
            <a:r>
              <a:rPr lang="en-US" sz="1400" dirty="0"/>
              <a:t>for a given period of time.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51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</a:t>
            </a:r>
            <a:r>
              <a:rPr lang="en" dirty="0" smtClean="0"/>
              <a:t>description – Missing values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7886" y="1524825"/>
            <a:ext cx="2929688" cy="2517404"/>
          </a:xfrm>
        </p:spPr>
        <p:txBody>
          <a:bodyPr/>
          <a:lstStyle/>
          <a:p>
            <a:r>
              <a:rPr lang="en-US" sz="1200" dirty="0"/>
              <a:t>In the process </a:t>
            </a:r>
            <a:r>
              <a:rPr lang="en-US" sz="1200" dirty="0" smtClean="0"/>
              <a:t>of  finding </a:t>
            </a:r>
            <a:r>
              <a:rPr lang="en-US" sz="1200" dirty="0"/>
              <a:t>inaccurate or Null records from the record set I first used churn.info() method.</a:t>
            </a:r>
          </a:p>
          <a:p>
            <a:r>
              <a:rPr lang="en-US" sz="1200" dirty="0" smtClean="0"/>
              <a:t>we </a:t>
            </a:r>
            <a:r>
              <a:rPr lang="en-US" sz="1200" dirty="0"/>
              <a:t>can see that there aren't NULL </a:t>
            </a:r>
            <a:r>
              <a:rPr lang="en-US" sz="1200" dirty="0" smtClean="0"/>
              <a:t>values </a:t>
            </a:r>
            <a:r>
              <a:rPr lang="en-US" sz="1200" dirty="0"/>
              <a:t>in the data.  </a:t>
            </a:r>
          </a:p>
          <a:p>
            <a:r>
              <a:rPr lang="en-US" sz="1200" dirty="0" smtClean="0"/>
              <a:t>Never the less, the </a:t>
            </a:r>
            <a:r>
              <a:rPr lang="en-US" sz="1200" dirty="0" smtClean="0"/>
              <a:t>column ‘Total Charge’ </a:t>
            </a:r>
            <a:r>
              <a:rPr lang="en-US" sz="1200" dirty="0" smtClean="0"/>
              <a:t>is </a:t>
            </a:r>
            <a:r>
              <a:rPr lang="en-US" sz="1200" dirty="0" smtClean="0"/>
              <a:t>typed as ‘Object</a:t>
            </a:r>
            <a:r>
              <a:rPr lang="en-US" sz="1400" dirty="0" smtClean="0"/>
              <a:t>’. </a:t>
            </a:r>
          </a:p>
          <a:p>
            <a:r>
              <a:rPr lang="en-US" sz="1400" dirty="0" smtClean="0"/>
              <a:t>All the empty values in that column </a:t>
            </a:r>
            <a:r>
              <a:rPr lang="en-US" sz="1400" dirty="0" smtClean="0"/>
              <a:t>are </a:t>
            </a:r>
            <a:r>
              <a:rPr lang="en-US" sz="1400" dirty="0" smtClean="0"/>
              <a:t>switched to the mean value of ‘Total Charge’</a:t>
            </a:r>
          </a:p>
          <a:p>
            <a:endParaRPr lang="he-IL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200" dirty="0"/>
              <a:t>In addition, there </a:t>
            </a:r>
            <a:r>
              <a:rPr lang="en-US" sz="1200" dirty="0" smtClean="0"/>
              <a:t>are </a:t>
            </a:r>
            <a:r>
              <a:rPr lang="en-US" sz="1200" dirty="0"/>
              <a:t>some columns that </a:t>
            </a:r>
            <a:r>
              <a:rPr lang="en-US" sz="1200" dirty="0" smtClean="0"/>
              <a:t>have </a:t>
            </a:r>
            <a:r>
              <a:rPr lang="en-US" sz="1200" dirty="0"/>
              <a:t>three kind of values (YES,NO,NO SERVICE</a:t>
            </a:r>
            <a:r>
              <a:rPr lang="en-US" sz="1200" dirty="0" smtClean="0"/>
              <a:t>).</a:t>
            </a:r>
            <a:r>
              <a:rPr lang="en-US" sz="1200" dirty="0"/>
              <a:t> Those fields </a:t>
            </a:r>
            <a:r>
              <a:rPr lang="en-US" sz="1200" dirty="0" smtClean="0"/>
              <a:t>get the </a:t>
            </a:r>
            <a:r>
              <a:rPr lang="en-US" sz="1200" dirty="0"/>
              <a:t>value 1 for ‘yes’ and o for </a:t>
            </a:r>
            <a:r>
              <a:rPr lang="en-US" sz="1200" dirty="0" smtClean="0"/>
              <a:t>the other values.</a:t>
            </a:r>
          </a:p>
          <a:p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84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/>
              <a:t>Data description – Correlation </a:t>
            </a:r>
            <a:r>
              <a:rPr lang="en" sz="2800" dirty="0" smtClean="0"/>
              <a:t>Between features</a:t>
            </a:r>
            <a:endParaRPr sz="2800"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15146" y="1671809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US" sz="1800" dirty="0" smtClean="0"/>
              <a:t>for focus on the main features that effect the churn I used ‘</a:t>
            </a:r>
            <a:r>
              <a:rPr lang="en-US" sz="1800" dirty="0" err="1" smtClean="0"/>
              <a:t>barh</a:t>
            </a:r>
            <a:r>
              <a:rPr lang="en-US" sz="1800" dirty="0" smtClean="0"/>
              <a:t>’ graph: </a:t>
            </a:r>
            <a:endParaRPr sz="1800"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229" y="2126402"/>
            <a:ext cx="4962444" cy="2378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description - Tenure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78115" y="1524837"/>
            <a:ext cx="3294742" cy="110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 smtClean="0"/>
              <a:t>Tenure </a:t>
            </a:r>
            <a:r>
              <a:rPr lang="en-US" sz="1400" dirty="0" smtClean="0"/>
              <a:t>is defined </a:t>
            </a:r>
            <a:r>
              <a:rPr lang="en-US" sz="1400" dirty="0" smtClean="0"/>
              <a:t>by the number of </a:t>
            </a:r>
            <a:r>
              <a:rPr lang="en-US" sz="1400" dirty="0" smtClean="0"/>
              <a:t>month a </a:t>
            </a:r>
            <a:r>
              <a:rPr lang="en-US" sz="1400" dirty="0" smtClean="0"/>
              <a:t>customer </a:t>
            </a:r>
            <a:r>
              <a:rPr lang="en-US" sz="1400" dirty="0" smtClean="0"/>
              <a:t>stayed </a:t>
            </a:r>
            <a:r>
              <a:rPr lang="en-US" sz="1400" dirty="0" smtClean="0"/>
              <a:t>with the company. </a:t>
            </a:r>
            <a:endParaRPr lang="en-US" sz="1400"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15" y="2373086"/>
            <a:ext cx="3243942" cy="2177647"/>
          </a:xfrm>
          <a:prstGeom prst="rect">
            <a:avLst/>
          </a:prstGeom>
        </p:spPr>
      </p:pic>
      <p:sp>
        <p:nvSpPr>
          <p:cNvPr id="7" name="Google Shape;108;p16"/>
          <p:cNvSpPr txBox="1">
            <a:spLocks/>
          </p:cNvSpPr>
          <p:nvPr/>
        </p:nvSpPr>
        <p:spPr>
          <a:xfrm>
            <a:off x="4230914" y="1576473"/>
            <a:ext cx="4187372" cy="237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r>
              <a:rPr lang="en-US" sz="1400" dirty="0" smtClean="0"/>
              <a:t>I split tenure column to three different groups, New customers (Less than 10 </a:t>
            </a:r>
            <a:r>
              <a:rPr lang="en-US" sz="1400" dirty="0" smtClean="0"/>
              <a:t>months), </a:t>
            </a:r>
            <a:r>
              <a:rPr lang="en-US" sz="1400" dirty="0" smtClean="0"/>
              <a:t>Long term customers(More than 65 </a:t>
            </a:r>
            <a:r>
              <a:rPr lang="en-US" sz="1400" dirty="0" smtClean="0"/>
              <a:t>months) and </a:t>
            </a:r>
            <a:r>
              <a:rPr lang="en-US" sz="1400" dirty="0" err="1" smtClean="0"/>
              <a:t>Avg</a:t>
            </a:r>
            <a:r>
              <a:rPr lang="en-US" sz="1400" dirty="0" smtClean="0"/>
              <a:t> </a:t>
            </a:r>
            <a:r>
              <a:rPr lang="en-US" sz="1400" dirty="0" smtClean="0"/>
              <a:t>term customers.</a:t>
            </a:r>
          </a:p>
          <a:p>
            <a:r>
              <a:rPr lang="en-US" sz="1400" dirty="0" smtClean="0"/>
              <a:t>According to this classification I created a new </a:t>
            </a:r>
            <a:r>
              <a:rPr lang="en-US" sz="1400" dirty="0" smtClean="0"/>
              <a:t>column called </a:t>
            </a:r>
            <a:r>
              <a:rPr lang="en-US" sz="1400" dirty="0" smtClean="0"/>
              <a:t>‘Tenure Group’</a:t>
            </a:r>
          </a:p>
        </p:txBody>
      </p:sp>
    </p:spTree>
    <p:extLst>
      <p:ext uri="{BB962C8B-B14F-4D97-AF65-F5344CB8AC3E}">
        <p14:creationId xmlns:p14="http://schemas.microsoft.com/office/powerpoint/2010/main" val="35972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description </a:t>
            </a:r>
            <a:r>
              <a:rPr lang="en" dirty="0" smtClean="0"/>
              <a:t>– Tenure Group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975" y="1524837"/>
            <a:ext cx="2749711" cy="2502877"/>
          </a:xfrm>
        </p:spPr>
        <p:txBody>
          <a:bodyPr/>
          <a:lstStyle/>
          <a:p>
            <a:r>
              <a:rPr lang="en-US" sz="1600" dirty="0"/>
              <a:t>In the graph </a:t>
            </a:r>
            <a:r>
              <a:rPr lang="en-US" sz="1600" dirty="0" smtClean="0"/>
              <a:t>we </a:t>
            </a:r>
            <a:r>
              <a:rPr lang="en-US" sz="1600" dirty="0"/>
              <a:t>can see </a:t>
            </a:r>
            <a:r>
              <a:rPr lang="en-US" sz="1600" dirty="0" smtClean="0"/>
              <a:t>the </a:t>
            </a:r>
            <a:r>
              <a:rPr lang="en-US" sz="1600" dirty="0"/>
              <a:t>distribution rate </a:t>
            </a:r>
            <a:r>
              <a:rPr lang="en-US" sz="1600" dirty="0" smtClean="0"/>
              <a:t>and churn rate for every tenure group.</a:t>
            </a:r>
          </a:p>
          <a:p>
            <a:pPr marL="76200" indent="0">
              <a:buNone/>
            </a:pPr>
            <a:r>
              <a:rPr lang="en-US" sz="1100" dirty="0" smtClean="0"/>
              <a:t>* The graph is </a:t>
            </a:r>
            <a:r>
              <a:rPr lang="en-US" sz="1100" dirty="0" smtClean="0"/>
              <a:t>sorted </a:t>
            </a:r>
            <a:r>
              <a:rPr lang="en-US" sz="1100" dirty="0" smtClean="0"/>
              <a:t>by churn rate</a:t>
            </a:r>
            <a:endParaRPr lang="he-IL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61" y="1377865"/>
            <a:ext cx="4158065" cy="30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992478" y="713490"/>
            <a:ext cx="2749711" cy="540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000" dirty="0" smtClean="0"/>
              <a:t>Contract feature</a:t>
            </a:r>
            <a:endParaRPr sz="20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19894" y="1152450"/>
            <a:ext cx="3227232" cy="269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⊳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○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■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●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○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■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●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○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■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r>
              <a:rPr lang="en-US" sz="1200" dirty="0" smtClean="0"/>
              <a:t>I created a new </a:t>
            </a:r>
            <a:r>
              <a:rPr lang="en-US" sz="1200" dirty="0" smtClean="0"/>
              <a:t>feature for Automatic payments from column ‘Payment method’</a:t>
            </a:r>
          </a:p>
          <a:p>
            <a:r>
              <a:rPr lang="en-US" sz="1200" dirty="0"/>
              <a:t>Distribution of customers that had </a:t>
            </a:r>
            <a:r>
              <a:rPr lang="en-US" sz="1200" dirty="0" smtClean="0"/>
              <a:t>churned </a:t>
            </a:r>
            <a:r>
              <a:rPr lang="en-US" sz="1200" dirty="0" smtClean="0"/>
              <a:t>using or not using </a:t>
            </a:r>
            <a:r>
              <a:rPr lang="en-US" sz="1200" dirty="0" smtClean="0"/>
              <a:t>automatic </a:t>
            </a:r>
            <a:r>
              <a:rPr lang="en-US" sz="1200" dirty="0" smtClean="0"/>
              <a:t>pay method</a:t>
            </a:r>
            <a:endParaRPr lang="he-IL" sz="1200" dirty="0"/>
          </a:p>
          <a:p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24" y="2449293"/>
            <a:ext cx="2198915" cy="1773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3" y="2666222"/>
            <a:ext cx="2299060" cy="1744889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708703" y="1254050"/>
            <a:ext cx="3227232" cy="2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⊳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○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Bellota Text Light"/>
              <a:buChar char="■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●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○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■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●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○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ota Text Light"/>
              <a:buChar char="■"/>
              <a:defRPr sz="20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r>
              <a:rPr lang="en-US" sz="1400" dirty="0" smtClean="0"/>
              <a:t>Distribution of customers that had </a:t>
            </a:r>
            <a:r>
              <a:rPr lang="en-US" sz="1400" dirty="0" smtClean="0"/>
              <a:t>churned </a:t>
            </a:r>
            <a:r>
              <a:rPr lang="en-US" sz="1400" dirty="0" smtClean="0"/>
              <a:t>by contract term</a:t>
            </a:r>
            <a:endParaRPr lang="he-IL" sz="1400" dirty="0"/>
          </a:p>
        </p:txBody>
      </p:sp>
      <p:sp>
        <p:nvSpPr>
          <p:cNvPr id="15" name="Google Shape;89;p14"/>
          <p:cNvSpPr txBox="1">
            <a:spLocks/>
          </p:cNvSpPr>
          <p:nvPr/>
        </p:nvSpPr>
        <p:spPr>
          <a:xfrm>
            <a:off x="4191428" y="713490"/>
            <a:ext cx="2749711" cy="5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2000" dirty="0"/>
              <a:t>Payment method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len template">
  <a:themeElements>
    <a:clrScheme name="Custom 347">
      <a:dk1>
        <a:srgbClr val="2C3C3D"/>
      </a:dk1>
      <a:lt1>
        <a:srgbClr val="FFFFFF"/>
      </a:lt1>
      <a:dk2>
        <a:srgbClr val="718183"/>
      </a:dk2>
      <a:lt2>
        <a:srgbClr val="E3EBE9"/>
      </a:lt2>
      <a:accent1>
        <a:srgbClr val="EE6A8D"/>
      </a:accent1>
      <a:accent2>
        <a:srgbClr val="FAC3B7"/>
      </a:accent2>
      <a:accent3>
        <a:srgbClr val="97C4C7"/>
      </a:accent3>
      <a:accent4>
        <a:srgbClr val="B7C457"/>
      </a:accent4>
      <a:accent5>
        <a:srgbClr val="F6D586"/>
      </a:accent5>
      <a:accent6>
        <a:srgbClr val="93783F"/>
      </a:accent6>
      <a:hlink>
        <a:srgbClr val="06697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795</Words>
  <Application>Microsoft Office PowerPoint</Application>
  <PresentationFormat>On-screen Show (16:9)</PresentationFormat>
  <Paragraphs>92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Vidaloka</vt:lpstr>
      <vt:lpstr>Arial</vt:lpstr>
      <vt:lpstr>Parisienne</vt:lpstr>
      <vt:lpstr>Bellota Text Light</vt:lpstr>
      <vt:lpstr>var(--jp-code-font-family)</vt:lpstr>
      <vt:lpstr>Helen template</vt:lpstr>
      <vt:lpstr>Python Data Analyst project   Roni Sheffi – ID 308562628</vt:lpstr>
      <vt:lpstr>The Data and the motivation</vt:lpstr>
      <vt:lpstr>Data description</vt:lpstr>
      <vt:lpstr>Data description</vt:lpstr>
      <vt:lpstr>Data description – Missing values</vt:lpstr>
      <vt:lpstr>Data description – Correlation Between features</vt:lpstr>
      <vt:lpstr>Data description - Tenure</vt:lpstr>
      <vt:lpstr>Data description – Tenure Group</vt:lpstr>
      <vt:lpstr>Contract feature</vt:lpstr>
      <vt:lpstr>Data description – MonthlyCharges</vt:lpstr>
      <vt:lpstr>Monthly Charges </vt:lpstr>
      <vt:lpstr>New features </vt:lpstr>
      <vt:lpstr>Drop features </vt:lpstr>
      <vt:lpstr>Heat map &amp; Final feature correlation</vt:lpstr>
      <vt:lpstr>ML Algorithms –  testing the following algorithms:</vt:lpstr>
      <vt:lpstr>Decision Tree</vt:lpstr>
      <vt:lpstr>Random forest features importance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Analyst project   Roni Sheffi – ID 308562628</dc:title>
  <dc:creator>roniadmin</dc:creator>
  <cp:lastModifiedBy>roniadmin</cp:lastModifiedBy>
  <cp:revision>40</cp:revision>
  <dcterms:modified xsi:type="dcterms:W3CDTF">2022-04-10T15:16:25Z</dcterms:modified>
</cp:coreProperties>
</file>