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61" r:id="rId3"/>
    <p:sldId id="374" r:id="rId4"/>
    <p:sldId id="356" r:id="rId5"/>
    <p:sldId id="321" r:id="rId6"/>
    <p:sldId id="322" r:id="rId7"/>
    <p:sldId id="320" r:id="rId8"/>
    <p:sldId id="377" r:id="rId9"/>
    <p:sldId id="382" r:id="rId10"/>
    <p:sldId id="336" r:id="rId11"/>
    <p:sldId id="323" r:id="rId12"/>
    <p:sldId id="329" r:id="rId13"/>
    <p:sldId id="331" r:id="rId14"/>
    <p:sldId id="345" r:id="rId15"/>
    <p:sldId id="339" r:id="rId16"/>
    <p:sldId id="340" r:id="rId17"/>
    <p:sldId id="342" r:id="rId18"/>
    <p:sldId id="343" r:id="rId19"/>
    <p:sldId id="357" r:id="rId20"/>
    <p:sldId id="332" r:id="rId21"/>
    <p:sldId id="375" r:id="rId22"/>
    <p:sldId id="376" r:id="rId23"/>
    <p:sldId id="348" r:id="rId24"/>
    <p:sldId id="347" r:id="rId25"/>
    <p:sldId id="349" r:id="rId26"/>
    <p:sldId id="379" r:id="rId27"/>
    <p:sldId id="381" r:id="rId28"/>
    <p:sldId id="355" r:id="rId29"/>
    <p:sldId id="333" r:id="rId30"/>
    <p:sldId id="352" r:id="rId31"/>
    <p:sldId id="354" r:id="rId32"/>
    <p:sldId id="353" r:id="rId33"/>
    <p:sldId id="350" r:id="rId34"/>
    <p:sldId id="351" r:id="rId35"/>
    <p:sldId id="358" r:id="rId36"/>
    <p:sldId id="365" r:id="rId37"/>
    <p:sldId id="334" r:id="rId38"/>
    <p:sldId id="359" r:id="rId39"/>
    <p:sldId id="335" r:id="rId40"/>
    <p:sldId id="360" r:id="rId41"/>
    <p:sldId id="366" r:id="rId42"/>
    <p:sldId id="380" r:id="rId43"/>
    <p:sldId id="367" r:id="rId44"/>
    <p:sldId id="361" r:id="rId45"/>
    <p:sldId id="362" r:id="rId46"/>
    <p:sldId id="370" r:id="rId47"/>
    <p:sldId id="371" r:id="rId48"/>
    <p:sldId id="378" r:id="rId49"/>
    <p:sldId id="36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70" autoAdjust="0"/>
    <p:restoredTop sz="86629" autoAdjust="0"/>
  </p:normalViewPr>
  <p:slideViewPr>
    <p:cSldViewPr>
      <p:cViewPr varScale="1">
        <p:scale>
          <a:sx n="97" d="100"/>
          <a:sy n="97" d="100"/>
        </p:scale>
        <p:origin x="-199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66E4F0-04F0-43F2-9CB9-99B552783FAC}" type="datetimeFigureOut">
              <a:rPr lang="en-US" smtClean="0"/>
              <a:pPr/>
              <a:t>3/13/2015</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772DE0-A19C-4245-86C7-48F0AFB112D9}" type="slidenum">
              <a:rPr lang="en-AU" smtClean="0"/>
              <a:pPr/>
              <a:t>‹#›</a:t>
            </a:fld>
            <a:endParaRPr lang="en-AU"/>
          </a:p>
        </p:txBody>
      </p:sp>
    </p:spTree>
    <p:extLst>
      <p:ext uri="{BB962C8B-B14F-4D97-AF65-F5344CB8AC3E}">
        <p14:creationId xmlns:p14="http://schemas.microsoft.com/office/powerpoint/2010/main" val="98015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3</a:t>
            </a:fld>
            <a:endParaRPr lang="en-AU"/>
          </a:p>
        </p:txBody>
      </p:sp>
    </p:spTree>
    <p:extLst>
      <p:ext uri="{BB962C8B-B14F-4D97-AF65-F5344CB8AC3E}">
        <p14:creationId xmlns:p14="http://schemas.microsoft.com/office/powerpoint/2010/main" val="926730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Simple statements in a high-level</a:t>
            </a:r>
            <a:r>
              <a:rPr lang="en-AU" baseline="0" dirty="0" smtClean="0"/>
              <a:t> language, such as a statement that adds two numbers and stores the result, may translate to a single machine code instruction.</a:t>
            </a:r>
          </a:p>
          <a:p>
            <a:r>
              <a:rPr lang="en-AU" baseline="0" dirty="0" smtClean="0"/>
              <a:t>However, high-level languages allow for much more sophisticated statements – anything from opening a new window to saving data to a file or generating an image or 3D graphics…  These statements are likely to translate into hundreds if not thousands of machine code instructions.</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13</a:t>
            </a:fld>
            <a:endParaRPr lang="en-AU"/>
          </a:p>
        </p:txBody>
      </p:sp>
    </p:spTree>
    <p:extLst>
      <p:ext uri="{BB962C8B-B14F-4D97-AF65-F5344CB8AC3E}">
        <p14:creationId xmlns:p14="http://schemas.microsoft.com/office/powerpoint/2010/main" val="869522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Interpreted</a:t>
            </a:r>
            <a:r>
              <a:rPr lang="en-AU" baseline="0" dirty="0" smtClean="0"/>
              <a:t> languages are often considered to be more “accessible” than compiled languages, as there is no need to compile your code before running it.  This makes it very convenient to make minor changes to your code and see their effects without the delay of compiling the code before running it.</a:t>
            </a:r>
          </a:p>
          <a:p>
            <a:endParaRPr lang="en-AU" baseline="0" dirty="0" smtClean="0"/>
          </a:p>
          <a:p>
            <a:r>
              <a:rPr lang="en-AU" baseline="0" dirty="0" err="1" smtClean="0"/>
              <a:t>Bytecode</a:t>
            </a:r>
            <a:r>
              <a:rPr lang="en-AU" baseline="0" dirty="0" smtClean="0"/>
              <a:t> is essentially a semi-compiled form of code that can be interpreted faster than pure source code.  Sometimes </a:t>
            </a:r>
            <a:r>
              <a:rPr lang="en-AU" baseline="0" dirty="0" err="1" smtClean="0"/>
              <a:t>bytecode</a:t>
            </a:r>
            <a:r>
              <a:rPr lang="en-AU" baseline="0" dirty="0" smtClean="0"/>
              <a:t> is interpreted, and sometimes a process known as “Just In Time” (JIT) compilation is used – where the </a:t>
            </a:r>
            <a:r>
              <a:rPr lang="en-AU" baseline="0" dirty="0" err="1" smtClean="0"/>
              <a:t>bytecode</a:t>
            </a:r>
            <a:r>
              <a:rPr lang="en-AU" baseline="0" dirty="0" smtClean="0"/>
              <a:t> is compiled into machine code as needed when the program is run.  Either approach essentially aims to merge the convenience and portability of interpreted languages with the speed and optimisation of compiled languages.</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14</a:t>
            </a:fld>
            <a:endParaRPr lang="en-AU"/>
          </a:p>
        </p:txBody>
      </p:sp>
    </p:spTree>
    <p:extLst>
      <p:ext uri="{BB962C8B-B14F-4D97-AF65-F5344CB8AC3E}">
        <p14:creationId xmlns:p14="http://schemas.microsoft.com/office/powerpoint/2010/main" val="3307080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dirty="0" smtClean="0"/>
              <a:t>Remember that a computer cannot “think” – it can</a:t>
            </a:r>
            <a:r>
              <a:rPr lang="en-AU" baseline="0" dirty="0" smtClean="0"/>
              <a:t> only follow the rules that it has been given.  So when it comes to understanding your code, you must type it in the way that has been defined as valid, otherwise it will not be understood.</a:t>
            </a:r>
          </a:p>
          <a:p>
            <a:pPr algn="l"/>
            <a:endParaRPr lang="en-AU" baseline="0" dirty="0" smtClean="0"/>
          </a:p>
          <a:p>
            <a:pPr algn="l"/>
            <a:r>
              <a:rPr lang="en-AU" baseline="0" dirty="0" smtClean="0"/>
              <a:t>It’s easy to compare programming languages to natural languages such as English when it comes to concepts such as syntax.</a:t>
            </a:r>
          </a:p>
          <a:p>
            <a:pPr algn="l"/>
            <a:r>
              <a:rPr lang="en-AU" baseline="0" dirty="0" smtClean="0"/>
              <a:t>If I say “</a:t>
            </a:r>
            <a:r>
              <a:rPr lang="en-AU" baseline="0" dirty="0" err="1" smtClean="0"/>
              <a:t>sdsefdr</a:t>
            </a:r>
            <a:r>
              <a:rPr lang="en-AU" baseline="0" dirty="0" smtClean="0"/>
              <a:t>”, you won’t know what I am trying to communicate because it is not a recognised word.</a:t>
            </a:r>
          </a:p>
          <a:p>
            <a:pPr algn="l"/>
            <a:r>
              <a:rPr lang="en-AU" baseline="0" dirty="0" smtClean="0"/>
              <a:t>If I ask you how old you are and you respond with “scissors”, I won’t know what I am trying to communicate because I was expecting you to respond with a number.</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If I say “Potato do cat left lock with seven”, you won’t know what I am trying to communicate because even though I am using recognised words, I have not arranged them into a valid sentence structure.</a:t>
            </a:r>
          </a:p>
          <a:p>
            <a:pPr algn="l"/>
            <a:endParaRPr lang="en-AU" baseline="0" dirty="0" smtClean="0"/>
          </a:p>
          <a:p>
            <a:pPr algn="l"/>
            <a:endParaRPr lang="en-AU" baseline="0" dirty="0" smtClean="0"/>
          </a:p>
          <a:p>
            <a:pPr algn="l"/>
            <a:r>
              <a:rPr lang="en-AU" baseline="0" dirty="0" smtClean="0"/>
              <a:t>Trying to code with a New Zealand accent will not work.</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15</a:t>
            </a:fld>
            <a:endParaRPr lang="en-AU"/>
          </a:p>
        </p:txBody>
      </p:sp>
    </p:spTree>
    <p:extLst>
      <p:ext uri="{BB962C8B-B14F-4D97-AF65-F5344CB8AC3E}">
        <p14:creationId xmlns:p14="http://schemas.microsoft.com/office/powerpoint/2010/main" val="190113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a:t>
            </a:r>
            <a:r>
              <a:rPr lang="en-AU" baseline="0" dirty="0" smtClean="0"/>
              <a:t> will be covering all of  these types of statements in upcoming weeks – they represent some of the core concepts of programming.</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16</a:t>
            </a:fld>
            <a:endParaRPr lang="en-AU"/>
          </a:p>
        </p:txBody>
      </p:sp>
    </p:spTree>
    <p:extLst>
      <p:ext uri="{BB962C8B-B14F-4D97-AF65-F5344CB8AC3E}">
        <p14:creationId xmlns:p14="http://schemas.microsoft.com/office/powerpoint/2010/main" val="1926228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exercise</a:t>
            </a:r>
            <a:r>
              <a:rPr lang="en-AU" baseline="0" dirty="0" smtClean="0"/>
              <a:t> illustrates solving a problem within the boundaries of an established set of rules.</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17</a:t>
            </a:fld>
            <a:endParaRPr lang="en-AU"/>
          </a:p>
        </p:txBody>
      </p:sp>
    </p:spTree>
    <p:extLst>
      <p:ext uri="{BB962C8B-B14F-4D97-AF65-F5344CB8AC3E}">
        <p14:creationId xmlns:p14="http://schemas.microsoft.com/office/powerpoint/2010/main" val="2043450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 we’ll test our robot by making him execute</a:t>
            </a:r>
            <a:r>
              <a:rPr lang="en-AU" baseline="0" dirty="0" smtClean="0"/>
              <a:t> the </a:t>
            </a:r>
            <a:r>
              <a:rPr lang="en-AU" baseline="0" dirty="0" err="1" smtClean="0"/>
              <a:t>RoboTest.robo</a:t>
            </a:r>
            <a:r>
              <a:rPr lang="en-AU" baseline="0" dirty="0" smtClean="0"/>
              <a:t> program (note that </a:t>
            </a:r>
            <a:r>
              <a:rPr lang="en-AU" baseline="0" dirty="0" err="1" smtClean="0"/>
              <a:t>Robo</a:t>
            </a:r>
            <a:r>
              <a:rPr lang="en-AU" baseline="0" dirty="0" smtClean="0"/>
              <a:t> is not a real programming language, and </a:t>
            </a:r>
            <a:r>
              <a:rPr lang="en-AU" baseline="0" dirty="0" err="1" smtClean="0"/>
              <a:t>RoboTest.robo</a:t>
            </a:r>
            <a:r>
              <a:rPr lang="en-AU" baseline="0" dirty="0" smtClean="0"/>
              <a:t> is not an actual file).</a:t>
            </a:r>
          </a:p>
          <a:p>
            <a:endParaRPr lang="en-AU" baseline="0" dirty="0" smtClean="0"/>
          </a:p>
          <a:p>
            <a:r>
              <a:rPr lang="en-AU" baseline="0" dirty="0" smtClean="0"/>
              <a:t>Next, let’s write the program to navigate our robot to the other side of the room.</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18</a:t>
            </a:fld>
            <a:endParaRPr lang="en-AU"/>
          </a:p>
        </p:txBody>
      </p:sp>
    </p:spTree>
    <p:extLst>
      <p:ext uri="{BB962C8B-B14F-4D97-AF65-F5344CB8AC3E}">
        <p14:creationId xmlns:p14="http://schemas.microsoft.com/office/powerpoint/2010/main" val="3919625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19</a:t>
            </a:fld>
            <a:endParaRPr lang="en-AU"/>
          </a:p>
        </p:txBody>
      </p:sp>
    </p:spTree>
    <p:extLst>
      <p:ext uri="{BB962C8B-B14F-4D97-AF65-F5344CB8AC3E}">
        <p14:creationId xmlns:p14="http://schemas.microsoft.com/office/powerpoint/2010/main" val="3415323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Pseudocode and flowcharts</a:t>
            </a:r>
            <a:r>
              <a:rPr lang="en-AU" baseline="0" dirty="0" smtClean="0"/>
              <a:t> are some of THE best tools you can use to learn to design and implement programs well.  They force you to think about what you are doing and aiming to achieve, rather than focusing upon the syntax of the language you happen to be using.  They also force you to think in the style and conventions of programming – a sequence of statements, utilising selection and iteration, etc.</a:t>
            </a:r>
          </a:p>
          <a:p>
            <a:endParaRPr lang="en-AU" baseline="0" dirty="0" smtClean="0"/>
          </a:p>
          <a:p>
            <a:r>
              <a:rPr lang="en-AU" dirty="0" smtClean="0"/>
              <a:t>While an experienced programmer won’t write pseudocode or draw flowcharts for every single</a:t>
            </a:r>
            <a:r>
              <a:rPr lang="en-AU" baseline="0" dirty="0" smtClean="0"/>
              <a:t> thing they program, they will often jot some things down to represent the overall structure of the program and any particularly tricky sections.</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20</a:t>
            </a:fld>
            <a:endParaRPr lang="en-AU"/>
          </a:p>
        </p:txBody>
      </p:sp>
    </p:spTree>
    <p:extLst>
      <p:ext uri="{BB962C8B-B14F-4D97-AF65-F5344CB8AC3E}">
        <p14:creationId xmlns:p14="http://schemas.microsoft.com/office/powerpoint/2010/main" val="1491948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21</a:t>
            </a:fld>
            <a:endParaRPr lang="en-AU"/>
          </a:p>
        </p:txBody>
      </p:sp>
    </p:spTree>
    <p:extLst>
      <p:ext uri="{BB962C8B-B14F-4D97-AF65-F5344CB8AC3E}">
        <p14:creationId xmlns:p14="http://schemas.microsoft.com/office/powerpoint/2010/main" val="1491948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concept of flowcharts is a generic one that happens to work well for programming.  We</a:t>
            </a:r>
            <a:r>
              <a:rPr lang="en-AU" baseline="0" dirty="0" smtClean="0"/>
              <a:t> are not learning something programming-specific here – we are learning a simple, visual way of representing the solution to a problem – i.e. the steps of an algorithm.</a:t>
            </a:r>
          </a:p>
          <a:p>
            <a:endParaRPr lang="en-AU" baseline="0" dirty="0" smtClean="0"/>
          </a:p>
          <a:p>
            <a:r>
              <a:rPr lang="en-AU" baseline="0" dirty="0" smtClean="0"/>
              <a:t>Also note that there are more symbols than this for flowcharts, however they are not as widely known as the basic ones here.  If you want to be sure that your flowchart communicates clearly, try to stick to the basic symbols – the whole point of something visual like a flowchart is that people can take it in quickly and simply… If they need to look up some obscure symbol, you lose that benefit.  Instead, consider using a simpler symbol with the text inside it describing things as needed.</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22</a:t>
            </a:fld>
            <a:endParaRPr lang="en-AU"/>
          </a:p>
        </p:txBody>
      </p:sp>
    </p:spTree>
    <p:extLst>
      <p:ext uri="{BB962C8B-B14F-4D97-AF65-F5344CB8AC3E}">
        <p14:creationId xmlns:p14="http://schemas.microsoft.com/office/powerpoint/2010/main" val="149194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To add</a:t>
            </a:r>
            <a:r>
              <a:rPr lang="en-AU" baseline="0" dirty="0" smtClean="0"/>
              <a:t> to the car analogy – there may indeed be a significant distinctions between cars that limit how transferrable your skills are, e.g. manual vs. automatic.  However, most of the concepts that you know are still relevant and useful if you change between manual and automatic cars.  You may need to learn a few new things, but you are certainly not learning a new skill from scratch.  This holds true in programming – if you’ve learned procedural programming and find yourself needing to do object oriented programming, you will need to learn a few new things, but the majority of your programming knowledge and skill will still be useful and relevant.</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5</a:t>
            </a:fld>
            <a:endParaRPr lang="en-AU"/>
          </a:p>
        </p:txBody>
      </p:sp>
    </p:spTree>
    <p:extLst>
      <p:ext uri="{BB962C8B-B14F-4D97-AF65-F5344CB8AC3E}">
        <p14:creationId xmlns:p14="http://schemas.microsoft.com/office/powerpoint/2010/main" val="3493144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Some people prefer to write pseudocode</a:t>
            </a:r>
            <a:r>
              <a:rPr lang="en-AU" baseline="0" dirty="0" smtClean="0"/>
              <a:t> that is closer to the actual code than others.  Some people prefer to write things in a more natural English way.</a:t>
            </a:r>
          </a:p>
          <a:p>
            <a:r>
              <a:rPr lang="en-AU" baseline="0" dirty="0" smtClean="0"/>
              <a:t>Neither approach is wrong, as long as it can represent the structure of the code in a useful and meaningful way.</a:t>
            </a:r>
          </a:p>
          <a:p>
            <a:endParaRPr lang="en-AU" baseline="0" dirty="0" smtClean="0"/>
          </a:p>
          <a:p>
            <a:r>
              <a:rPr lang="en-AU" baseline="0" dirty="0" smtClean="0"/>
              <a:t>You may notice that I haven’t bothered to include the terminator symbols at the start and end of this flowchart?  Why?  Because I didn’t feel that they would add anything of value to the diagram.  Always remember that the purpose of such diagrams is to communicate something clearly.  The conventions are flexible – if something is not needed or would be confusing, there’s no need to include it.</a:t>
            </a:r>
          </a:p>
        </p:txBody>
      </p:sp>
      <p:sp>
        <p:nvSpPr>
          <p:cNvPr id="4" name="Slide Number Placeholder 3"/>
          <p:cNvSpPr>
            <a:spLocks noGrp="1"/>
          </p:cNvSpPr>
          <p:nvPr>
            <p:ph type="sldNum" sz="quarter" idx="10"/>
          </p:nvPr>
        </p:nvSpPr>
        <p:spPr/>
        <p:txBody>
          <a:bodyPr/>
          <a:lstStyle/>
          <a:p>
            <a:fld id="{53772DE0-A19C-4245-86C7-48F0AFB112D9}" type="slidenum">
              <a:rPr lang="en-AU" smtClean="0"/>
              <a:pPr/>
              <a:t>23</a:t>
            </a:fld>
            <a:endParaRPr lang="en-AU"/>
          </a:p>
        </p:txBody>
      </p:sp>
    </p:spTree>
    <p:extLst>
      <p:ext uri="{BB962C8B-B14F-4D97-AF65-F5344CB8AC3E}">
        <p14:creationId xmlns:p14="http://schemas.microsoft.com/office/powerpoint/2010/main" val="3678274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Note that this is a snippet of</a:t>
            </a:r>
            <a:r>
              <a:rPr lang="en-AU" baseline="0" dirty="0" smtClean="0"/>
              <a:t> a program, not an entire program.  It assumes that a “name” variable exists before the start of the snippet, and that something is done to save it afterwards, etc…</a:t>
            </a:r>
          </a:p>
          <a:p>
            <a:r>
              <a:rPr lang="en-AU" baseline="0" dirty="0" smtClean="0"/>
              <a:t>In this example, we’ve used uppercase keywords to emphasise the structure of the code.</a:t>
            </a:r>
          </a:p>
          <a:p>
            <a:endParaRPr lang="en-AU" baseline="0" dirty="0" smtClean="0"/>
          </a:p>
          <a:p>
            <a:r>
              <a:rPr lang="en-AU" baseline="0" dirty="0" smtClean="0"/>
              <a:t>The fact that this is a snippet of code also means that the flowchart is not complete – it is illustrating what would be part of a larger program.</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24</a:t>
            </a:fld>
            <a:endParaRPr lang="en-AU"/>
          </a:p>
        </p:txBody>
      </p:sp>
    </p:spTree>
    <p:extLst>
      <p:ext uri="{BB962C8B-B14F-4D97-AF65-F5344CB8AC3E}">
        <p14:creationId xmlns:p14="http://schemas.microsoft.com/office/powerpoint/2010/main" val="3164225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Again, this is a snippet of code – it assumes</a:t>
            </a:r>
            <a:r>
              <a:rPr lang="en-AU" baseline="0" dirty="0" smtClean="0"/>
              <a:t> the existence of a database server, a connection to that server, a table named users, columns in that table named </a:t>
            </a:r>
            <a:r>
              <a:rPr lang="en-AU" baseline="0" dirty="0" err="1" smtClean="0"/>
              <a:t>first_name</a:t>
            </a:r>
            <a:r>
              <a:rPr lang="en-AU" baseline="0" dirty="0" smtClean="0"/>
              <a:t> and </a:t>
            </a:r>
            <a:r>
              <a:rPr lang="en-AU" baseline="0" dirty="0" err="1" smtClean="0"/>
              <a:t>last_name</a:t>
            </a:r>
            <a:r>
              <a:rPr lang="en-AU" baseline="0" dirty="0" smtClean="0"/>
              <a:t>, etc.</a:t>
            </a:r>
          </a:p>
          <a:p>
            <a:r>
              <a:rPr lang="en-AU" baseline="0" dirty="0" smtClean="0"/>
              <a:t>This time we’ve included the parentheses and braces that many programming languages use to delimit sections of code.</a:t>
            </a:r>
          </a:p>
          <a:p>
            <a:endParaRPr lang="en-AU" baseline="0" dirty="0" smtClean="0"/>
          </a:p>
          <a:p>
            <a:r>
              <a:rPr lang="en-AU" baseline="0" dirty="0" smtClean="0"/>
              <a:t>Again, since it’s a snippet of code the flowchart is also incomplete… The False line would flow to the next part of the program, i.e. what happens after the last row has been retrieved and the name displayed.  Flowchart diagrams also include a special symbol for databases (as well as one for files, memory, </a:t>
            </a:r>
            <a:r>
              <a:rPr lang="en-AU" baseline="0" dirty="0" err="1" smtClean="0"/>
              <a:t>etc</a:t>
            </a:r>
            <a:r>
              <a:rPr lang="en-AU" baseline="0" dirty="0" smtClean="0"/>
              <a:t>), but I’ve chosen not to use it in this flowchart.  Why?  Again – clarity of communication.</a:t>
            </a:r>
          </a:p>
          <a:p>
            <a:r>
              <a:rPr lang="en-AU" baseline="0" dirty="0" smtClean="0"/>
              <a:t/>
            </a:r>
            <a:br>
              <a:rPr lang="en-AU" baseline="0" dirty="0" smtClean="0"/>
            </a:br>
            <a:r>
              <a:rPr lang="en-AU" baseline="0" dirty="0" smtClean="0"/>
              <a:t>You may notice that the actual PHP code doesn’t quite match the structure of the design in one small way – the test for whether or not there is a row remaining has and the statement to retrieve the next row have been combined into one.  This is the most elegant and common way of doing this in PHP, so I felt it was worthwhile showing it in that way – and it also emphasises the difference between design and implementation.</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25</a:t>
            </a:fld>
            <a:endParaRPr lang="en-AU"/>
          </a:p>
        </p:txBody>
      </p:sp>
    </p:spTree>
    <p:extLst>
      <p:ext uri="{BB962C8B-B14F-4D97-AF65-F5344CB8AC3E}">
        <p14:creationId xmlns:p14="http://schemas.microsoft.com/office/powerpoint/2010/main" val="1310491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is particularly important since software aims to solve a problem or fulfil some kind of need.  If you just start writing</a:t>
            </a:r>
            <a:r>
              <a:rPr lang="en-AU" baseline="0" dirty="0" smtClean="0"/>
              <a:t> code without thoroughly examining the problem and designing an appropriate solution it is very likely that you will either end up with a program that doesn’t quite solve the problem, or that you write code that will need to be rewritten to make it do what is needed.</a:t>
            </a:r>
          </a:p>
          <a:p>
            <a:endParaRPr lang="en-AU" baseline="0" dirty="0" smtClean="0"/>
          </a:p>
          <a:p>
            <a:r>
              <a:rPr lang="en-AU" baseline="0" dirty="0" smtClean="0"/>
              <a:t>Both of these outcomes are expensive and time-consuming, and hence should be avoided.</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26</a:t>
            </a:fld>
            <a:endParaRPr lang="en-AU"/>
          </a:p>
        </p:txBody>
      </p:sp>
    </p:spTree>
    <p:extLst>
      <p:ext uri="{BB962C8B-B14F-4D97-AF65-F5344CB8AC3E}">
        <p14:creationId xmlns:p14="http://schemas.microsoft.com/office/powerpoint/2010/main" val="1310491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a:t>
            </a:r>
            <a:r>
              <a:rPr lang="en-AU" baseline="0" dirty="0" smtClean="0"/>
              <a:t> cynical but amusing look at the concept of writing good code.</a:t>
            </a:r>
          </a:p>
          <a:p>
            <a:r>
              <a:rPr lang="en-AU" baseline="0" dirty="0" smtClean="0"/>
              <a:t>Plus it uses flowcharts!</a:t>
            </a:r>
          </a:p>
          <a:p>
            <a:endParaRPr lang="en-AU" baseline="0" dirty="0" smtClean="0"/>
          </a:p>
          <a:p>
            <a:r>
              <a:rPr lang="en-AU" dirty="0" smtClean="0"/>
              <a:t>Comic (c) </a:t>
            </a:r>
            <a:r>
              <a:rPr lang="en-AU" dirty="0" err="1" smtClean="0"/>
              <a:t>xkcd</a:t>
            </a:r>
            <a:r>
              <a:rPr lang="en-AU" smtClean="0"/>
              <a:t> - http://xkcd.com/844/</a:t>
            </a:r>
            <a:endParaRPr lang="en-AU"/>
          </a:p>
        </p:txBody>
      </p:sp>
      <p:sp>
        <p:nvSpPr>
          <p:cNvPr id="4" name="Slide Number Placeholder 3"/>
          <p:cNvSpPr>
            <a:spLocks noGrp="1"/>
          </p:cNvSpPr>
          <p:nvPr>
            <p:ph type="sldNum" sz="quarter" idx="10"/>
          </p:nvPr>
        </p:nvSpPr>
        <p:spPr/>
        <p:txBody>
          <a:bodyPr/>
          <a:lstStyle/>
          <a:p>
            <a:fld id="{53772DE0-A19C-4245-86C7-48F0AFB112D9}" type="slidenum">
              <a:rPr lang="en-AU" smtClean="0"/>
              <a:pPr/>
              <a:t>27</a:t>
            </a:fld>
            <a:endParaRPr lang="en-AU"/>
          </a:p>
        </p:txBody>
      </p:sp>
    </p:spTree>
    <p:extLst>
      <p:ext uri="{BB962C8B-B14F-4D97-AF65-F5344CB8AC3E}">
        <p14:creationId xmlns:p14="http://schemas.microsoft.com/office/powerpoint/2010/main" val="141960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“Science” was the original domain that computers were applied to, followed</a:t>
            </a:r>
            <a:r>
              <a:rPr lang="en-AU" baseline="0" dirty="0" smtClean="0"/>
              <a:t> by “Business”.</a:t>
            </a:r>
          </a:p>
        </p:txBody>
      </p:sp>
      <p:sp>
        <p:nvSpPr>
          <p:cNvPr id="4" name="Slide Number Placeholder 3"/>
          <p:cNvSpPr>
            <a:spLocks noGrp="1"/>
          </p:cNvSpPr>
          <p:nvPr>
            <p:ph type="sldNum" sz="quarter" idx="10"/>
          </p:nvPr>
        </p:nvSpPr>
        <p:spPr/>
        <p:txBody>
          <a:bodyPr/>
          <a:lstStyle/>
          <a:p>
            <a:fld id="{53772DE0-A19C-4245-86C7-48F0AFB112D9}" type="slidenum">
              <a:rPr lang="en-AU" smtClean="0"/>
              <a:pPr/>
              <a:t>29</a:t>
            </a:fld>
            <a:endParaRPr lang="en-AU"/>
          </a:p>
        </p:txBody>
      </p:sp>
    </p:spTree>
    <p:extLst>
      <p:ext uri="{BB962C8B-B14F-4D97-AF65-F5344CB8AC3E}">
        <p14:creationId xmlns:p14="http://schemas.microsoft.com/office/powerpoint/2010/main" val="1234482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Most languages were influenced by or derived</a:t>
            </a:r>
            <a:r>
              <a:rPr lang="en-AU" baseline="0" dirty="0" smtClean="0"/>
              <a:t> from previous languages, and the significant ones went on to influence future languages…  Many of these languages only became popular in later versions, released years after the initial release year that I’ve indicated.</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30</a:t>
            </a:fld>
            <a:endParaRPr lang="en-AU"/>
          </a:p>
        </p:txBody>
      </p:sp>
    </p:spTree>
    <p:extLst>
      <p:ext uri="{BB962C8B-B14F-4D97-AF65-F5344CB8AC3E}">
        <p14:creationId xmlns:p14="http://schemas.microsoft.com/office/powerpoint/2010/main" val="372505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It’s worth noting that Python only really started</a:t>
            </a:r>
            <a:r>
              <a:rPr lang="en-AU" baseline="0" dirty="0" smtClean="0"/>
              <a:t> to pick up steam and popularity when version 2 was released, in 2000.</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In this unit we use version 3, the first release of which was in late 2008.</a:t>
            </a:r>
            <a:endParaRPr lang="en-AU" dirty="0" smtClean="0"/>
          </a:p>
        </p:txBody>
      </p:sp>
      <p:sp>
        <p:nvSpPr>
          <p:cNvPr id="4" name="Slide Number Placeholder 3"/>
          <p:cNvSpPr>
            <a:spLocks noGrp="1"/>
          </p:cNvSpPr>
          <p:nvPr>
            <p:ph type="sldNum" sz="quarter" idx="10"/>
          </p:nvPr>
        </p:nvSpPr>
        <p:spPr/>
        <p:txBody>
          <a:bodyPr/>
          <a:lstStyle/>
          <a:p>
            <a:fld id="{53772DE0-A19C-4245-86C7-48F0AFB112D9}" type="slidenum">
              <a:rPr lang="en-AU" smtClean="0"/>
              <a:pPr/>
              <a:t>31</a:t>
            </a:fld>
            <a:endParaRPr lang="en-AU"/>
          </a:p>
        </p:txBody>
      </p:sp>
    </p:spTree>
    <p:extLst>
      <p:ext uri="{BB962C8B-B14F-4D97-AF65-F5344CB8AC3E}">
        <p14:creationId xmlns:p14="http://schemas.microsoft.com/office/powerpoint/2010/main" val="680365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High </a:t>
            </a:r>
            <a:r>
              <a:rPr lang="en-AU" dirty="0" err="1" smtClean="0"/>
              <a:t>writability</a:t>
            </a:r>
            <a:r>
              <a:rPr lang="en-AU" dirty="0" smtClean="0"/>
              <a:t> often comes at the expense of high readability, and vice versa.</a:t>
            </a:r>
            <a:r>
              <a:rPr lang="en-AU" baseline="0" dirty="0" smtClean="0"/>
              <a:t>  e.g. a very concise piece of code can be quicker to write, but harder to read.</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Highly writable languages are quicker and easier to code in, minimising the cost of developing code.</a:t>
            </a:r>
          </a:p>
          <a:p>
            <a:r>
              <a:rPr lang="en-AU" dirty="0" smtClean="0"/>
              <a:t>Highly readable languages are quicker and easier to maintain, minimising the cost of maintaining/updating code.</a:t>
            </a:r>
          </a:p>
          <a:p>
            <a:r>
              <a:rPr lang="en-AU" dirty="0" smtClean="0"/>
              <a:t>Highly reliable languages do not need to be maintained as often, minimising the cost of maintaining/updating code</a:t>
            </a:r>
            <a:r>
              <a:rPr lang="en-AU" baseline="0" dirty="0" smtClean="0"/>
              <a:t> - </a:t>
            </a:r>
            <a:r>
              <a:rPr lang="en-AU" dirty="0" smtClean="0"/>
              <a:t>The failure of a mission-critical program could be very costly.</a:t>
            </a:r>
          </a:p>
          <a:p>
            <a:endParaRPr lang="en-AU" dirty="0" smtClean="0"/>
          </a:p>
          <a:p>
            <a:r>
              <a:rPr lang="en-AU" dirty="0" smtClean="0"/>
              <a:t>The intended</a:t>
            </a:r>
            <a:r>
              <a:rPr lang="en-AU" baseline="0" dirty="0" smtClean="0"/>
              <a:t> usage of a language will influence its design and which of these factors it emphasises.  For example, Ada was designed for use in embedded systems for the US Department of Defence.  Since Ada code was likely to be embedded in mission critical systems, reliability was a major focus in the design of the language.  Most of the new ideas that Ada introduced to the programming world relate back to reliability.</a:t>
            </a:r>
            <a:endParaRPr lang="en-AU" dirty="0" smtClean="0"/>
          </a:p>
        </p:txBody>
      </p:sp>
      <p:sp>
        <p:nvSpPr>
          <p:cNvPr id="4" name="Slide Number Placeholder 3"/>
          <p:cNvSpPr>
            <a:spLocks noGrp="1"/>
          </p:cNvSpPr>
          <p:nvPr>
            <p:ph type="sldNum" sz="quarter" idx="10"/>
          </p:nvPr>
        </p:nvSpPr>
        <p:spPr/>
        <p:txBody>
          <a:bodyPr/>
          <a:lstStyle/>
          <a:p>
            <a:fld id="{53772DE0-A19C-4245-86C7-48F0AFB112D9}" type="slidenum">
              <a:rPr lang="en-AU" smtClean="0"/>
              <a:pPr/>
              <a:t>32</a:t>
            </a:fld>
            <a:endParaRPr lang="en-AU"/>
          </a:p>
        </p:txBody>
      </p:sp>
    </p:spTree>
    <p:extLst>
      <p:ext uri="{BB962C8B-B14F-4D97-AF65-F5344CB8AC3E}">
        <p14:creationId xmlns:p14="http://schemas.microsoft.com/office/powerpoint/2010/main" val="680365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Ni!</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33</a:t>
            </a:fld>
            <a:endParaRPr lang="en-AU"/>
          </a:p>
        </p:txBody>
      </p:sp>
    </p:spTree>
    <p:extLst>
      <p:ext uri="{BB962C8B-B14F-4D97-AF65-F5344CB8AC3E}">
        <p14:creationId xmlns:p14="http://schemas.microsoft.com/office/powerpoint/2010/main" val="4102149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As you can</a:t>
            </a:r>
            <a:r>
              <a:rPr lang="en-AU" baseline="0" dirty="0" smtClean="0"/>
              <a:t> tell, one of the reasons we are using Python rather than Java is that it is much more concise and elegant, particularly when it comes to simple examples.</a:t>
            </a:r>
          </a:p>
          <a:p>
            <a:endParaRPr lang="en-AU" baseline="0" dirty="0" smtClean="0"/>
          </a:p>
          <a:p>
            <a:r>
              <a:rPr lang="en-AU" baseline="0" dirty="0" smtClean="0"/>
              <a:t>The text in green is a comment – it doesn’t do anything as far as code is concerned, it is just there to provide information to people who are looking at the code.</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6</a:t>
            </a:fld>
            <a:endParaRPr lang="en-AU"/>
          </a:p>
        </p:txBody>
      </p:sp>
    </p:spTree>
    <p:extLst>
      <p:ext uri="{BB962C8B-B14F-4D97-AF65-F5344CB8AC3E}">
        <p14:creationId xmlns:p14="http://schemas.microsoft.com/office/powerpoint/2010/main" val="22020279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term “benevolent dictator for life” is not just a joke – it’s a title given to people (typically the founder) who have</a:t>
            </a:r>
            <a:r>
              <a:rPr lang="en-AU" baseline="0" dirty="0" smtClean="0"/>
              <a:t> the final say in otherwise community-driven or open-source software projects.  </a:t>
            </a:r>
          </a:p>
          <a:p>
            <a:r>
              <a:rPr lang="en-AU" baseline="0" dirty="0" smtClean="0"/>
              <a:t>The title originated when it was given to Guido in regards to Python.</a:t>
            </a:r>
          </a:p>
          <a:p>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If you’re wondering what</a:t>
            </a:r>
            <a:r>
              <a:rPr lang="en-AU" baseline="0" dirty="0" smtClean="0"/>
              <a:t> the language has to do with snakes…  </a:t>
            </a:r>
            <a:r>
              <a:rPr lang="en-AU" dirty="0" smtClean="0"/>
              <a:t>Python was named after the comedy group Monty Python;  References to them can be found all over the documentation.</a:t>
            </a:r>
          </a:p>
        </p:txBody>
      </p:sp>
      <p:sp>
        <p:nvSpPr>
          <p:cNvPr id="4" name="Slide Number Placeholder 3"/>
          <p:cNvSpPr>
            <a:spLocks noGrp="1"/>
          </p:cNvSpPr>
          <p:nvPr>
            <p:ph type="sldNum" sz="quarter" idx="10"/>
          </p:nvPr>
        </p:nvSpPr>
        <p:spPr/>
        <p:txBody>
          <a:bodyPr/>
          <a:lstStyle/>
          <a:p>
            <a:fld id="{53772DE0-A19C-4245-86C7-48F0AFB112D9}" type="slidenum">
              <a:rPr lang="en-AU" smtClean="0"/>
              <a:pPr/>
              <a:t>34</a:t>
            </a:fld>
            <a:endParaRPr lang="en-AU"/>
          </a:p>
        </p:txBody>
      </p:sp>
    </p:spTree>
    <p:extLst>
      <p:ext uri="{BB962C8B-B14F-4D97-AF65-F5344CB8AC3E}">
        <p14:creationId xmlns:p14="http://schemas.microsoft.com/office/powerpoint/2010/main" val="2348568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I’ve left out a number of the aphorisms (lines) in the Zen of Python, so that I can fit them on the slide</a:t>
            </a:r>
            <a:r>
              <a:rPr lang="en-AU" baseline="0" dirty="0" smtClean="0"/>
              <a:t> and focus upon the most significant and meaningful ones.  If you want to see the whole lot, either google for “the Zen of Python”, or just run the statement “import this” in Python.</a:t>
            </a: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The changes made between</a:t>
            </a:r>
            <a:r>
              <a:rPr lang="en-AU" baseline="0" dirty="0" smtClean="0"/>
              <a:t> Python 2 and 3 really emphasised the last of the lines I quoted – ensuring that there were not multiple redundant ways to do things, improving the consistency of the language, etc.</a:t>
            </a:r>
            <a:endParaRPr lang="en-AU" dirty="0" smtClean="0"/>
          </a:p>
        </p:txBody>
      </p:sp>
      <p:sp>
        <p:nvSpPr>
          <p:cNvPr id="4" name="Slide Number Placeholder 3"/>
          <p:cNvSpPr>
            <a:spLocks noGrp="1"/>
          </p:cNvSpPr>
          <p:nvPr>
            <p:ph type="sldNum" sz="quarter" idx="10"/>
          </p:nvPr>
        </p:nvSpPr>
        <p:spPr/>
        <p:txBody>
          <a:bodyPr/>
          <a:lstStyle/>
          <a:p>
            <a:fld id="{53772DE0-A19C-4245-86C7-48F0AFB112D9}" type="slidenum">
              <a:rPr lang="en-AU" smtClean="0"/>
              <a:pPr/>
              <a:t>35</a:t>
            </a:fld>
            <a:endParaRPr lang="en-AU"/>
          </a:p>
        </p:txBody>
      </p:sp>
    </p:spTree>
    <p:extLst>
      <p:ext uri="{BB962C8B-B14F-4D97-AF65-F5344CB8AC3E}">
        <p14:creationId xmlns:p14="http://schemas.microsoft.com/office/powerpoint/2010/main" val="2469392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I’m very much glossing over most of the features of Python and what makes it different from other languages, since at</a:t>
            </a:r>
            <a:r>
              <a:rPr lang="en-AU" baseline="0" dirty="0" smtClean="0"/>
              <a:t> this stage the information is likely to mean very little to you and won’t particularly be helpful in learning the language.</a:t>
            </a:r>
          </a:p>
          <a:p>
            <a:endParaRPr lang="en-AU" baseline="0" dirty="0" smtClean="0"/>
          </a:p>
          <a:p>
            <a:r>
              <a:rPr lang="en-AU" baseline="0" dirty="0" smtClean="0"/>
              <a:t>Note that the final C++ example (view the slideshow to see them all) is functionally different from the others – if you omit the braces in most languages, only the </a:t>
            </a:r>
            <a:r>
              <a:rPr lang="en-AU" i="1" baseline="0" dirty="0" smtClean="0"/>
              <a:t>single next</a:t>
            </a:r>
            <a:r>
              <a:rPr lang="en-AU" i="0" baseline="0" dirty="0" smtClean="0"/>
              <a:t> statement will be considered part of the block.  The indentation in the final example </a:t>
            </a:r>
            <a:r>
              <a:rPr lang="en-AU" i="1" baseline="0" dirty="0" smtClean="0"/>
              <a:t>implies </a:t>
            </a:r>
            <a:r>
              <a:rPr lang="en-AU" i="0" baseline="0" dirty="0" smtClean="0"/>
              <a:t>that both statements should be run depending on the “if” statement, but only the first one will – the second statement will run all the time regardless.</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36</a:t>
            </a:fld>
            <a:endParaRPr lang="en-AU"/>
          </a:p>
        </p:txBody>
      </p:sp>
    </p:spTree>
    <p:extLst>
      <p:ext uri="{BB962C8B-B14F-4D97-AF65-F5344CB8AC3E}">
        <p14:creationId xmlns:p14="http://schemas.microsoft.com/office/powerpoint/2010/main" val="5314943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IDLE</a:t>
            </a:r>
            <a:r>
              <a:rPr lang="en-AU" baseline="0" dirty="0" smtClean="0"/>
              <a:t> is Python’s Interactive </a:t>
            </a:r>
            <a:r>
              <a:rPr lang="en-AU" baseline="0" dirty="0" err="1" smtClean="0"/>
              <a:t>DeveLopment</a:t>
            </a:r>
            <a:r>
              <a:rPr lang="en-AU" baseline="0" dirty="0" smtClean="0"/>
              <a:t> Environment.  As you can see, referencing the name of a Monty Python member is more important here than coming up with a proper acronym.</a:t>
            </a:r>
          </a:p>
          <a:p>
            <a:r>
              <a:rPr lang="en-AU" baseline="0" dirty="0" smtClean="0"/>
              <a:t>Appendix A and B of the textbook go over how to install Python and introduce you to the </a:t>
            </a:r>
            <a:r>
              <a:rPr lang="en-AU" baseline="0" smtClean="0"/>
              <a:t>IDLE environment.</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37</a:t>
            </a:fld>
            <a:endParaRPr lang="en-AU"/>
          </a:p>
        </p:txBody>
      </p:sp>
    </p:spTree>
    <p:extLst>
      <p:ext uri="{BB962C8B-B14F-4D97-AF65-F5344CB8AC3E}">
        <p14:creationId xmlns:p14="http://schemas.microsoft.com/office/powerpoint/2010/main" val="311502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Note:  The</a:t>
            </a:r>
            <a:r>
              <a:rPr lang="en-AU" baseline="0" dirty="0" smtClean="0"/>
              <a:t> exact version number of Python that is installed appears in the window title and in some other places… Do not worry if the version you are using is exactly the same as the one in these screenshots.  It is not worth redoing the screenshots every time a minor update is released.</a:t>
            </a:r>
          </a:p>
          <a:p>
            <a:endParaRPr lang="en-AU" baseline="0" dirty="0" smtClean="0"/>
          </a:p>
          <a:p>
            <a:r>
              <a:rPr lang="en-AU" baseline="0" dirty="0" smtClean="0"/>
              <a:t>Typing a command into the Python shell and pressing enter will run it immediately – it’s like writing a program where each line is run as you type it.</a:t>
            </a:r>
          </a:p>
          <a:p>
            <a:endParaRPr lang="en-AU" baseline="0" dirty="0" smtClean="0"/>
          </a:p>
          <a:p>
            <a:r>
              <a:rPr lang="en-AU" baseline="0" dirty="0" smtClean="0"/>
              <a:t>The Python editor is essentially like using a version of Notepad that has some extra features to make it convenient to type code into.</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38</a:t>
            </a:fld>
            <a:endParaRPr lang="en-AU"/>
          </a:p>
        </p:txBody>
      </p:sp>
    </p:spTree>
    <p:extLst>
      <p:ext uri="{BB962C8B-B14F-4D97-AF65-F5344CB8AC3E}">
        <p14:creationId xmlns:p14="http://schemas.microsoft.com/office/powerpoint/2010/main" val="1849497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Python does not require</a:t>
            </a:r>
            <a:r>
              <a:rPr lang="en-AU" baseline="0" dirty="0" smtClean="0"/>
              <a:t> a semi-colon at the end of a statement, but many other languages do.  The main reason for this goes back to Python’s design goals and philosophy – particularly the ones regarding readability.  Python values (and when it comes to indenting, </a:t>
            </a:r>
            <a:r>
              <a:rPr lang="en-AU" i="1" baseline="0" dirty="0" smtClean="0"/>
              <a:t>enforces</a:t>
            </a:r>
            <a:r>
              <a:rPr lang="en-AU" baseline="0" dirty="0" smtClean="0"/>
              <a:t>) whitespace in source code, since it makes the code more readable.</a:t>
            </a:r>
          </a:p>
          <a:p>
            <a:endParaRPr lang="en-AU" baseline="0" dirty="0" smtClean="0"/>
          </a:p>
          <a:p>
            <a:r>
              <a:rPr lang="en-AU" baseline="0" dirty="0" smtClean="0"/>
              <a:t>The main reason for requiring a semi-colon at the end of a statement in most languages is that it allows you to write multiple statements on a single line.  This comes from the perspective that since interpreters and compilers ignore whitespace, it shouldn’t matter in the code either.  While this may allow you to write programs which look slightly more concise, it can easily lower the readability of your code.</a:t>
            </a:r>
          </a:p>
          <a:p>
            <a:endParaRPr lang="en-AU" baseline="0" dirty="0" smtClean="0"/>
          </a:p>
          <a:p>
            <a:r>
              <a:rPr lang="en-AU" baseline="0" dirty="0" smtClean="0"/>
              <a:t>This is an example of a language’s design goals influencing how things are implemented.</a:t>
            </a:r>
          </a:p>
        </p:txBody>
      </p:sp>
      <p:sp>
        <p:nvSpPr>
          <p:cNvPr id="4" name="Slide Number Placeholder 3"/>
          <p:cNvSpPr>
            <a:spLocks noGrp="1"/>
          </p:cNvSpPr>
          <p:nvPr>
            <p:ph type="sldNum" sz="quarter" idx="10"/>
          </p:nvPr>
        </p:nvSpPr>
        <p:spPr/>
        <p:txBody>
          <a:bodyPr/>
          <a:lstStyle/>
          <a:p>
            <a:fld id="{53772DE0-A19C-4245-86C7-48F0AFB112D9}" type="slidenum">
              <a:rPr lang="en-AU" smtClean="0"/>
              <a:pPr/>
              <a:t>39</a:t>
            </a:fld>
            <a:endParaRPr lang="en-AU"/>
          </a:p>
        </p:txBody>
      </p:sp>
    </p:spTree>
    <p:extLst>
      <p:ext uri="{BB962C8B-B14F-4D97-AF65-F5344CB8AC3E}">
        <p14:creationId xmlns:p14="http://schemas.microsoft.com/office/powerpoint/2010/main" val="3659414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dirty="0" smtClean="0"/>
              <a:t>Variables allow your program to say “remember this value; I want to use it later”.</a:t>
            </a:r>
          </a:p>
          <a:p>
            <a:r>
              <a:rPr lang="en-AU" dirty="0" smtClean="0"/>
              <a:t>Assigning</a:t>
            </a:r>
            <a:r>
              <a:rPr lang="en-AU" baseline="0" dirty="0" smtClean="0"/>
              <a:t> a value to a variable allows you to associate it with a name, so that </a:t>
            </a:r>
            <a:r>
              <a:rPr lang="en-AU" dirty="0" smtClean="0"/>
              <a:t>you can</a:t>
            </a:r>
            <a:r>
              <a:rPr lang="en-AU" baseline="0" dirty="0" smtClean="0"/>
              <a:t> </a:t>
            </a:r>
            <a:r>
              <a:rPr lang="en-AU" dirty="0" smtClean="0"/>
              <a:t>refer to it without knowing the exact value.</a:t>
            </a:r>
          </a:p>
          <a:p>
            <a:endParaRPr lang="en-AU" dirty="0" smtClean="0"/>
          </a:p>
          <a:p>
            <a:r>
              <a:rPr lang="en-AU" dirty="0" smtClean="0"/>
              <a:t>Many languages have</a:t>
            </a:r>
            <a:r>
              <a:rPr lang="en-AU" baseline="0" dirty="0" smtClean="0"/>
              <a:t> “constants”, which are variables that you cannot change the value of.  You create it, define it’s value, and that’s it.  </a:t>
            </a:r>
          </a:p>
          <a:p>
            <a:r>
              <a:rPr lang="en-AU" baseline="0" dirty="0" smtClean="0"/>
              <a:t>These are useful if you want to refer to a value in multiple places in a program (e.g. if it is used in various calculations).  Instead of having to type the value itself, you can just type the name of the constant.  Then, if you need to change the value you only need to change it in one location – the place where you define the constant.  This is not only less work to maintain, but it makes it impossible to end up with inconsistent values since you don’t need to remember to change every instance of it in a program.</a:t>
            </a:r>
          </a:p>
        </p:txBody>
      </p:sp>
      <p:sp>
        <p:nvSpPr>
          <p:cNvPr id="4" name="Slide Number Placeholder 3"/>
          <p:cNvSpPr>
            <a:spLocks noGrp="1"/>
          </p:cNvSpPr>
          <p:nvPr>
            <p:ph type="sldNum" sz="quarter" idx="10"/>
          </p:nvPr>
        </p:nvSpPr>
        <p:spPr/>
        <p:txBody>
          <a:bodyPr/>
          <a:lstStyle/>
          <a:p>
            <a:fld id="{53772DE0-A19C-4245-86C7-48F0AFB112D9}" type="slidenum">
              <a:rPr lang="en-AU" smtClean="0"/>
              <a:pPr/>
              <a:t>40</a:t>
            </a:fld>
            <a:endParaRPr lang="en-AU"/>
          </a:p>
        </p:txBody>
      </p:sp>
    </p:spTree>
    <p:extLst>
      <p:ext uri="{BB962C8B-B14F-4D97-AF65-F5344CB8AC3E}">
        <p14:creationId xmlns:p14="http://schemas.microsoft.com/office/powerpoint/2010/main" val="35772024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almost every language, a single equals sign is used to assign</a:t>
            </a:r>
            <a:r>
              <a:rPr lang="en-AU" baseline="0" dirty="0" smtClean="0"/>
              <a:t> a value to a variable (as shown in the slide).  A double equals sign, ==, is used to compare two values for equality.  e.g. 5 == 5 is true, and 5 == 6 is false.</a:t>
            </a:r>
          </a:p>
          <a:p>
            <a:endParaRPr lang="en-AU" dirty="0" smtClean="0"/>
          </a:p>
          <a:p>
            <a:r>
              <a:rPr lang="en-AU" dirty="0" smtClean="0"/>
              <a:t>The last point on the slide is an important one to keep in mind, and something</a:t>
            </a:r>
            <a:r>
              <a:rPr lang="en-AU" baseline="0" dirty="0" smtClean="0"/>
              <a:t> you are likely to forget early on.  The example stated relates to how the input() function (described in more detail later) works:  It prompts the user to type something in then press enter.  No matter what is typed in, the value is considered to be a string – a sequence of characters.  We have asked the user to type in a number, but this will still be stored as a string – e.g. a series of characters consisting of “25” as opposed to the number 25.  Hence, before we can use the value in mathematical calculations, we need to convert it to a number – which is what the float() function does.</a:t>
            </a:r>
          </a:p>
          <a:p>
            <a:endParaRPr lang="en-AU" baseline="0" dirty="0" smtClean="0"/>
          </a:p>
          <a:p>
            <a:r>
              <a:rPr lang="en-AU" baseline="0" dirty="0" smtClean="0"/>
              <a:t>In a more complete example, we would include code to check/ensure that the user did indeed type an appropriate number and provide an error message otherwise.</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41</a:t>
            </a:fld>
            <a:endParaRPr lang="en-AU"/>
          </a:p>
        </p:txBody>
      </p:sp>
    </p:spTree>
    <p:extLst>
      <p:ext uri="{BB962C8B-B14F-4D97-AF65-F5344CB8AC3E}">
        <p14:creationId xmlns:p14="http://schemas.microsoft.com/office/powerpoint/2010/main" val="5777803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i="1" dirty="0" smtClean="0"/>
              <a:t>Note:  This</a:t>
            </a:r>
            <a:r>
              <a:rPr lang="en-AU" i="1" baseline="0" dirty="0" smtClean="0"/>
              <a:t> slide is hidden as it covers a topic not requisite to your understanding of the concept, particularly not at this stage and it extends the lecture unnecessarily.  The content has been presented in a reading.</a:t>
            </a:r>
            <a:endParaRPr lang="en-AU" i="1" dirty="0" smtClean="0"/>
          </a:p>
          <a:p>
            <a:endParaRPr lang="en-AU" dirty="0" smtClean="0"/>
          </a:p>
          <a:p>
            <a:r>
              <a:rPr lang="en-AU" smtClean="0"/>
              <a:t>These </a:t>
            </a:r>
            <a:r>
              <a:rPr lang="en-AU" dirty="0" smtClean="0"/>
              <a:t>shortcuts essentially combine the assignment (=) and an arithmetic operator (+,</a:t>
            </a:r>
            <a:r>
              <a:rPr lang="en-AU" baseline="0" dirty="0" smtClean="0"/>
              <a:t> -, * or /</a:t>
            </a:r>
            <a:r>
              <a:rPr lang="en-AU" dirty="0" smtClean="0"/>
              <a:t>) into one statement, allowing you to</a:t>
            </a:r>
            <a:r>
              <a:rPr lang="en-AU" baseline="0" dirty="0" smtClean="0"/>
              <a:t> add to, subtract from, multiply or divide a variable’s value.</a:t>
            </a:r>
          </a:p>
          <a:p>
            <a:endParaRPr lang="en-AU" baseline="0" dirty="0" smtClean="0"/>
          </a:p>
          <a:p>
            <a:r>
              <a:rPr lang="en-AU" baseline="0" dirty="0" smtClean="0"/>
              <a:t>The ++ and -- shortcuts are often referred to as an increment and a decrement.  They simply add or subtract 1 from a variable.  One of the other reasons that Python doesn’t support them is that they’re much less frequently useful in Python due to the way iteration (looping) is handled.  </a:t>
            </a:r>
          </a:p>
          <a:p>
            <a:endParaRPr lang="en-AU" baseline="0" dirty="0" smtClean="0"/>
          </a:p>
          <a:p>
            <a:r>
              <a:rPr lang="en-AU" baseline="0" dirty="0" smtClean="0"/>
              <a:t>Python offers a different variable-assignment-related shortcut that most other languages </a:t>
            </a:r>
            <a:r>
              <a:rPr lang="en-AU" i="1" baseline="0" dirty="0" smtClean="0"/>
              <a:t>don’t</a:t>
            </a:r>
            <a:r>
              <a:rPr lang="en-AU" i="0" baseline="0" dirty="0" smtClean="0"/>
              <a:t> offer… the ability to assign multiple values to multiple variables at once.  See Reading 1.3 for more information about this.</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42</a:t>
            </a:fld>
            <a:endParaRPr lang="en-AU"/>
          </a:p>
        </p:txBody>
      </p:sp>
    </p:spTree>
    <p:extLst>
      <p:ext uri="{BB962C8B-B14F-4D97-AF65-F5344CB8AC3E}">
        <p14:creationId xmlns:p14="http://schemas.microsoft.com/office/powerpoint/2010/main" val="5777803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topic will make more sense next week, when data types are discussed.</a:t>
            </a:r>
          </a:p>
          <a:p>
            <a:r>
              <a:rPr lang="en-AU" dirty="0" smtClean="0"/>
              <a:t>Static</a:t>
            </a:r>
            <a:r>
              <a:rPr lang="en-AU" baseline="0" dirty="0" smtClean="0"/>
              <a:t> typing can be helpful in detecting errors/validation and can also help in the optimisation of a program, however it is less flexible and usable than dynamic typing.</a:t>
            </a:r>
          </a:p>
        </p:txBody>
      </p:sp>
      <p:sp>
        <p:nvSpPr>
          <p:cNvPr id="4" name="Slide Number Placeholder 3"/>
          <p:cNvSpPr>
            <a:spLocks noGrp="1"/>
          </p:cNvSpPr>
          <p:nvPr>
            <p:ph type="sldNum" sz="quarter" idx="10"/>
          </p:nvPr>
        </p:nvSpPr>
        <p:spPr/>
        <p:txBody>
          <a:bodyPr/>
          <a:lstStyle/>
          <a:p>
            <a:fld id="{53772DE0-A19C-4245-86C7-48F0AFB112D9}" type="slidenum">
              <a:rPr lang="en-AU" smtClean="0"/>
              <a:pPr/>
              <a:t>43</a:t>
            </a:fld>
            <a:endParaRPr lang="en-AU"/>
          </a:p>
        </p:txBody>
      </p:sp>
    </p:spTree>
    <p:extLst>
      <p:ext uri="{BB962C8B-B14F-4D97-AF65-F5344CB8AC3E}">
        <p14:creationId xmlns:p14="http://schemas.microsoft.com/office/powerpoint/2010/main" val="446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a:t>
            </a:r>
            <a:r>
              <a:rPr lang="en-AU" baseline="0" dirty="0" smtClean="0"/>
              <a:t> architecture of a computer is known as the von Neumann architecture, and describes the vast majority of today’s computers.  Whenever a computer is running, it is performing what is known as the “fetch-execute cycle” (sometimes referred to as the “fetch-decode-execute cycle”).  The processor is constantly retrieving the next instruction, processing it, then moving on to the next one.</a:t>
            </a:r>
            <a:endParaRPr lang="en-AU" dirty="0" smtClean="0"/>
          </a:p>
          <a:p>
            <a:endParaRPr lang="en-AU" dirty="0" smtClean="0"/>
          </a:p>
          <a:p>
            <a:r>
              <a:rPr lang="en-AU" dirty="0" smtClean="0"/>
              <a:t>The computer’s memory (RAM) holds the data and programs that are in use, feeding</a:t>
            </a:r>
            <a:r>
              <a:rPr lang="en-AU" baseline="0" dirty="0" smtClean="0"/>
              <a:t> them to the CPU when requested.  </a:t>
            </a:r>
          </a:p>
          <a:p>
            <a:endParaRPr lang="en-AU" baseline="0" dirty="0" smtClean="0"/>
          </a:p>
          <a:p>
            <a:r>
              <a:rPr lang="en-AU" baseline="0" dirty="0" smtClean="0"/>
              <a:t>RAM is volatile – i.e. its contents are overwritten as needed and erased when the computer turns off.  Hence, computer’s storage (typically in the form of hard drives, optical media such as CDs and DVDs, thumb drives, </a:t>
            </a:r>
            <a:r>
              <a:rPr lang="en-AU" baseline="0" dirty="0" err="1" smtClean="0"/>
              <a:t>etc</a:t>
            </a:r>
            <a:r>
              <a:rPr lang="en-AU" baseline="0" dirty="0" smtClean="0"/>
              <a:t>) allows data and programs to be stored on an ongoing basis.</a:t>
            </a:r>
          </a:p>
          <a:p>
            <a:endParaRPr lang="en-AU" baseline="0" dirty="0" smtClean="0"/>
          </a:p>
          <a:p>
            <a:r>
              <a:rPr lang="en-AU" baseline="0" dirty="0" smtClean="0"/>
              <a:t>Input devices are typically a keyboard and mouse, however different types of computers have different input devices – microphones, touch screens, scanners, etc.  Output devices include the monitor, speakers, printers, etc.</a:t>
            </a:r>
            <a:endParaRPr lang="en-AU" dirty="0" smtClean="0"/>
          </a:p>
          <a:p>
            <a:endParaRPr lang="en-AU" dirty="0" smtClean="0"/>
          </a:p>
          <a:p>
            <a:r>
              <a:rPr lang="en-AU" dirty="0" smtClean="0"/>
              <a:t>Another commonly listed component of a computer is</a:t>
            </a:r>
            <a:r>
              <a:rPr lang="en-AU" baseline="0" dirty="0" smtClean="0"/>
              <a:t> communication devices – components which allow the computer to communicate with other devices/computers, e.g. over a network or wirelessly.  They are an underlying necessity in a modern computer (and something we will assume the existence of), but not something we need to delve into at this point.  They can be thought of as input and output devices, however instead of communicating and interacting with users, they are communicating and interacting with other devices/computers.</a:t>
            </a:r>
          </a:p>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7</a:t>
            </a:fld>
            <a:endParaRPr lang="en-AU"/>
          </a:p>
        </p:txBody>
      </p:sp>
    </p:spTree>
    <p:extLst>
      <p:ext uri="{BB962C8B-B14F-4D97-AF65-F5344CB8AC3E}">
        <p14:creationId xmlns:p14="http://schemas.microsoft.com/office/powerpoint/2010/main" val="34190489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t>
            </a:r>
            <a:r>
              <a:rPr lang="en-AU" dirty="0" err="1" smtClean="0"/>
              <a:t>camelBack</a:t>
            </a:r>
            <a:r>
              <a:rPr lang="en-AU" dirty="0" smtClean="0"/>
              <a:t>” notation is simply </a:t>
            </a:r>
            <a:r>
              <a:rPr lang="en-AU" dirty="0" err="1" smtClean="0"/>
              <a:t>typingThingsLikeThis</a:t>
            </a:r>
            <a:r>
              <a:rPr lang="en-AU" dirty="0" smtClean="0"/>
              <a:t>.  Remove</a:t>
            </a:r>
            <a:r>
              <a:rPr lang="en-AU" baseline="0" dirty="0" smtClean="0"/>
              <a:t> the spaces, and capitalise every word after the first word.  This is nice and clear for people to read.</a:t>
            </a:r>
          </a:p>
          <a:p>
            <a:r>
              <a:rPr lang="en-AU" baseline="0" dirty="0" smtClean="0"/>
              <a:t>“</a:t>
            </a:r>
            <a:r>
              <a:rPr lang="en-AU" baseline="0" dirty="0" err="1" smtClean="0"/>
              <a:t>CamelCase</a:t>
            </a:r>
            <a:r>
              <a:rPr lang="en-AU" baseline="0" dirty="0" smtClean="0"/>
              <a:t>” notation is very similar – it also capitalises the first word, </a:t>
            </a:r>
            <a:r>
              <a:rPr lang="en-AU" baseline="0" dirty="0" err="1" smtClean="0"/>
              <a:t>LikeThisForExample</a:t>
            </a:r>
            <a:r>
              <a:rPr lang="en-AU" baseline="0" dirty="0" smtClean="0"/>
              <a:t>.  </a:t>
            </a:r>
            <a:r>
              <a:rPr lang="en-AU" baseline="0" dirty="0" err="1" smtClean="0"/>
              <a:t>CamelCase</a:t>
            </a:r>
            <a:r>
              <a:rPr lang="en-AU" baseline="0" dirty="0" smtClean="0"/>
              <a:t> is typically used for the names of functions and classes, which we will cover later in the semester.</a:t>
            </a:r>
            <a:endParaRPr lang="en-AU" dirty="0" smtClean="0"/>
          </a:p>
          <a:p>
            <a:endParaRPr lang="en-AU" dirty="0" smtClean="0"/>
          </a:p>
          <a:p>
            <a:r>
              <a:rPr lang="en-AU" dirty="0" smtClean="0"/>
              <a:t>Some languages take the concept of starting variable names with a symbol further,</a:t>
            </a:r>
            <a:r>
              <a:rPr lang="en-AU" baseline="0" dirty="0" smtClean="0"/>
              <a:t> having several symbols to represent different types or categories of variables.  This not only makes them easy to spot, but gives you some information about them on the spot.</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44</a:t>
            </a:fld>
            <a:endParaRPr lang="en-AU"/>
          </a:p>
        </p:txBody>
      </p:sp>
    </p:spTree>
    <p:extLst>
      <p:ext uri="{BB962C8B-B14F-4D97-AF65-F5344CB8AC3E}">
        <p14:creationId xmlns:p14="http://schemas.microsoft.com/office/powerpoint/2010/main" val="31661616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Comments help programmers</a:t>
            </a:r>
            <a:r>
              <a:rPr lang="en-AU" baseline="0" dirty="0" smtClean="0"/>
              <a:t> find the code they are looking for, or answer questions they are likely to have when looking at code.</a:t>
            </a:r>
          </a:p>
          <a:p>
            <a:endParaRPr lang="en-AU" dirty="0" smtClean="0"/>
          </a:p>
          <a:p>
            <a:r>
              <a:rPr lang="en-AU" dirty="0" smtClean="0"/>
              <a:t>Comments are</a:t>
            </a:r>
            <a:r>
              <a:rPr lang="en-AU" baseline="0" dirty="0" smtClean="0"/>
              <a:t> particularly helpful when code will be looked at by someone other than the original author, but even if it’s the same person they are still useful – most people can’t remember exactly why they did something in the way they did it next week, let alone in 6 months time.</a:t>
            </a:r>
          </a:p>
          <a:p>
            <a:endParaRPr lang="en-AU" baseline="0" dirty="0" smtClean="0"/>
          </a:p>
          <a:p>
            <a:r>
              <a:rPr lang="en-AU" baseline="0" dirty="0" smtClean="0"/>
              <a:t>Even in a simple program such as a workshop exercise, it is good practise to include a comment at the start that describes/summarises the purpose of the program.</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45</a:t>
            </a:fld>
            <a:endParaRPr lang="en-AU"/>
          </a:p>
        </p:txBody>
      </p:sp>
    </p:spTree>
    <p:extLst>
      <p:ext uri="{BB962C8B-B14F-4D97-AF65-F5344CB8AC3E}">
        <p14:creationId xmlns:p14="http://schemas.microsoft.com/office/powerpoint/2010/main" val="8204549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dirty="0" smtClean="0"/>
              <a:t>A function is essentially a way</a:t>
            </a:r>
            <a:r>
              <a:rPr lang="en-AU" baseline="0" dirty="0" smtClean="0"/>
              <a:t> of abstracting code to make it simpler to program.  All you need to know as a programmer is the name of the function, what data you need to pass to it (“parameters”), and what you can expect to receive back from it / what it does.  e.g.  You don’t need to know </a:t>
            </a:r>
            <a:r>
              <a:rPr lang="en-AU" i="1" baseline="0" dirty="0" smtClean="0"/>
              <a:t>how</a:t>
            </a:r>
            <a:r>
              <a:rPr lang="en-AU" i="0" baseline="0" dirty="0" smtClean="0"/>
              <a:t> the input() function shows the prompt or reads input from the keyboard or detects that they have pressed enter… you just need to know that if you call the input() function and give it some text, it will display that text and wait for the user to type something and press enter.  Once they do that, the function will return what they typed.</a:t>
            </a:r>
            <a:endParaRPr lang="en-AU"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AU" dirty="0" smtClean="0"/>
              <a:t>Knowing</a:t>
            </a:r>
            <a:r>
              <a:rPr lang="en-AU" baseline="0" dirty="0" smtClean="0"/>
              <a:t> which functions a language offers and how to use them is a large part of getting to know a particular language.  Some languages offer relatively few, and expect you to combine them to do more complex things, while other languages will include a massive amount of functions and the challenge is finding/knowing which one is right for your needs.</a:t>
            </a:r>
            <a:endParaRPr lang="en-AU"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AU" dirty="0" smtClean="0"/>
              <a:t>As well as the built-in functions, you can define your own ones.</a:t>
            </a:r>
            <a:r>
              <a:rPr lang="en-AU" baseline="0" dirty="0" smtClean="0"/>
              <a:t>  This is particularly handy when you need to repeatedly perform some kind of calculation or process in a program and there isn’t a built-in function that does it.  By defining your own function to do it, you can just use that function wherever it is needed rather than having to write the code multiple times.  Functions are examined in greater detail in Module 4.</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AU" baseline="0" dirty="0" smtClean="0"/>
              <a:t>A real life analogy of a function is easy to come up with – think of any process where you don’t know </a:t>
            </a:r>
            <a:r>
              <a:rPr lang="en-AU" i="1" baseline="0" dirty="0" smtClean="0"/>
              <a:t>how</a:t>
            </a:r>
            <a:r>
              <a:rPr lang="en-AU" i="0" baseline="0" dirty="0" smtClean="0"/>
              <a:t> something works, but you know how to use it to get what you want.  For example, a microwave.  You don’t need to know anything about how they work, but you know that if you put cold food into it and mash some buttons, hot food comes out.  Every single day we interact with things that have been boiled down to “input X, receive Y” without knowing what happens in between.  This allows us to go about our day to day lives without needing to know everything about everything – programming is the same.  Writing a program where every last thing needed to be done from scratch would be incredibly time-consuming and difficult.  Functions allow things to be abstracted.</a:t>
            </a:r>
            <a:endParaRPr lang="en-AU" dirty="0" smtClean="0"/>
          </a:p>
        </p:txBody>
      </p:sp>
      <p:sp>
        <p:nvSpPr>
          <p:cNvPr id="4" name="Slide Number Placeholder 3"/>
          <p:cNvSpPr>
            <a:spLocks noGrp="1"/>
          </p:cNvSpPr>
          <p:nvPr>
            <p:ph type="sldNum" sz="quarter" idx="10"/>
          </p:nvPr>
        </p:nvSpPr>
        <p:spPr/>
        <p:txBody>
          <a:bodyPr/>
          <a:lstStyle/>
          <a:p>
            <a:fld id="{53772DE0-A19C-4245-86C7-48F0AFB112D9}" type="slidenum">
              <a:rPr lang="en-AU" smtClean="0"/>
              <a:pPr/>
              <a:t>46</a:t>
            </a:fld>
            <a:endParaRPr lang="en-AU"/>
          </a:p>
        </p:txBody>
      </p:sp>
    </p:spTree>
    <p:extLst>
      <p:ext uri="{BB962C8B-B14F-4D97-AF65-F5344CB8AC3E}">
        <p14:creationId xmlns:p14="http://schemas.microsoft.com/office/powerpoint/2010/main" val="39601677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AU" dirty="0" smtClean="0"/>
          </a:p>
        </p:txBody>
      </p:sp>
      <p:sp>
        <p:nvSpPr>
          <p:cNvPr id="4" name="Slide Number Placeholder 3"/>
          <p:cNvSpPr>
            <a:spLocks noGrp="1"/>
          </p:cNvSpPr>
          <p:nvPr>
            <p:ph type="sldNum" sz="quarter" idx="10"/>
          </p:nvPr>
        </p:nvSpPr>
        <p:spPr/>
        <p:txBody>
          <a:bodyPr/>
          <a:lstStyle/>
          <a:p>
            <a:fld id="{53772DE0-A19C-4245-86C7-48F0AFB112D9}" type="slidenum">
              <a:rPr lang="en-AU" smtClean="0"/>
              <a:pPr/>
              <a:t>47</a:t>
            </a:fld>
            <a:endParaRPr lang="en-AU"/>
          </a:p>
        </p:txBody>
      </p:sp>
    </p:spTree>
    <p:extLst>
      <p:ext uri="{BB962C8B-B14F-4D97-AF65-F5344CB8AC3E}">
        <p14:creationId xmlns:p14="http://schemas.microsoft.com/office/powerpoint/2010/main" val="39601677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dirty="0" smtClean="0"/>
              <a:t>Why does</a:t>
            </a:r>
            <a:r>
              <a:rPr lang="en-AU" baseline="0" dirty="0" smtClean="0"/>
              <a:t> Python print function work in this way?  Again, it comes back to the design and philosophy of the language.  Needing to print a combination of strings and numeric values is very common, and it is more elegant and readable to be able to do it in Python’s way rather than converting and concatenating the values yourself.</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AU" baseline="0" dirty="0" smtClean="0"/>
              <a:t>The character used for concatenation is a “+” in most languages, but some use a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AU" baseline="0" dirty="0" smtClean="0"/>
              <a:t>I’ve introduced the more common method in this slide so that you are aware of it, since most languages do not have the convenience of Python.  Different languages have slightly different approaches to this.  </a:t>
            </a:r>
          </a:p>
          <a:p>
            <a:pPr marL="0" marR="0" lvl="1" indent="0" algn="l" defTabSz="914400" rtl="0" eaLnBrk="1" fontAlgn="auto" latinLnBrk="0" hangingPunct="1">
              <a:lnSpc>
                <a:spcPct val="100000"/>
              </a:lnSpc>
              <a:spcBef>
                <a:spcPts val="0"/>
              </a:spcBef>
              <a:spcAft>
                <a:spcPts val="0"/>
              </a:spcAft>
              <a:buClrTx/>
              <a:buSzTx/>
              <a:buFontTx/>
              <a:buNone/>
              <a:tabLst/>
              <a:defRPr/>
            </a:pPr>
            <a:r>
              <a:rPr lang="en-AU" baseline="0" dirty="0" smtClean="0"/>
              <a:t>Some languages (e.g. JavaScript) will automatically convert values to strings when concatenating, so the following would work (in JavaScript):</a:t>
            </a:r>
          </a:p>
          <a:p>
            <a:pPr marL="0" marR="0" lvl="1" indent="0" algn="l" defTabSz="914400" rtl="0" eaLnBrk="1" fontAlgn="auto" latinLnBrk="0" hangingPunct="1">
              <a:lnSpc>
                <a:spcPct val="100000"/>
              </a:lnSpc>
              <a:spcBef>
                <a:spcPts val="0"/>
              </a:spcBef>
              <a:spcAft>
                <a:spcPts val="0"/>
              </a:spcAft>
              <a:buClrTx/>
              <a:buSzTx/>
              <a:buFontTx/>
              <a:buNone/>
              <a:tabLst/>
              <a:defRPr/>
            </a:pPr>
            <a:r>
              <a:rPr lang="en-AU" baseline="0" dirty="0" smtClean="0">
                <a:latin typeface="Courier New" panose="02070309020205020404" pitchFamily="49" charset="0"/>
                <a:cs typeface="Courier New" panose="02070309020205020404" pitchFamily="49" charset="0"/>
              </a:rPr>
              <a:t>   value + ' pounds is ' + result + ' kilograms'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AU" baseline="0" dirty="0" smtClean="0"/>
              <a:t>Since variables in PHP begin with dollar signs, they can be detected inside strings, so the following works:</a:t>
            </a:r>
            <a:endParaRPr lang="en-AU"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AU" baseline="0" dirty="0" smtClean="0"/>
              <a:t>   "$value pounds is $result kilograms"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AU" dirty="0" smtClean="0"/>
              <a:t>Want to know more about print()?</a:t>
            </a:r>
            <a:r>
              <a:rPr lang="en-AU" baseline="0" dirty="0" smtClean="0"/>
              <a:t>  The documentation should be your first stop - https</a:t>
            </a:r>
            <a:r>
              <a:rPr lang="en-AU" baseline="0" smtClean="0"/>
              <a:t>://docs.python.org/3/library/functions.html#print</a:t>
            </a:r>
            <a:endParaRPr lang="en-AU"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AU" baseline="0" dirty="0" smtClean="0"/>
              <a:t>It will show you how to do things such as control what character it puts between the values you give (default is a space) and at the end of it all (default is a line break)…</a:t>
            </a:r>
          </a:p>
          <a:p>
            <a:pPr marL="0" marR="0" lvl="1" indent="0" algn="l" defTabSz="914400" rtl="0" eaLnBrk="1" fontAlgn="auto" latinLnBrk="0" hangingPunct="1">
              <a:lnSpc>
                <a:spcPct val="100000"/>
              </a:lnSpc>
              <a:spcBef>
                <a:spcPts val="0"/>
              </a:spcBef>
              <a:spcAft>
                <a:spcPts val="0"/>
              </a:spcAft>
              <a:buClrTx/>
              <a:buSzTx/>
              <a:buFontTx/>
              <a:buNone/>
              <a:tabLst/>
              <a:defRPr/>
            </a:pPr>
            <a:r>
              <a:rPr lang="en-AU" baseline="0" dirty="0" smtClean="0"/>
              <a:t>If you prefer to learn by examples, have a look at www.harshj.com/2008/12/09/the-new-print-function-in-python-3/</a:t>
            </a:r>
            <a:br>
              <a:rPr lang="en-AU" baseline="0" dirty="0" smtClean="0"/>
            </a:br>
            <a:r>
              <a:rPr lang="en-AU" baseline="0" dirty="0" smtClean="0"/>
              <a:t>There is also a reading in this week’s materials that takes a closer look at the print() function!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AU" dirty="0" smtClean="0"/>
          </a:p>
        </p:txBody>
      </p:sp>
      <p:sp>
        <p:nvSpPr>
          <p:cNvPr id="4" name="Slide Number Placeholder 3"/>
          <p:cNvSpPr>
            <a:spLocks noGrp="1"/>
          </p:cNvSpPr>
          <p:nvPr>
            <p:ph type="sldNum" sz="quarter" idx="10"/>
          </p:nvPr>
        </p:nvSpPr>
        <p:spPr/>
        <p:txBody>
          <a:bodyPr/>
          <a:lstStyle/>
          <a:p>
            <a:fld id="{53772DE0-A19C-4245-86C7-48F0AFB112D9}" type="slidenum">
              <a:rPr lang="en-AU" smtClean="0"/>
              <a:pPr/>
              <a:t>48</a:t>
            </a:fld>
            <a:endParaRPr lang="en-AU"/>
          </a:p>
        </p:txBody>
      </p:sp>
    </p:spTree>
    <p:extLst>
      <p:ext uri="{BB962C8B-B14F-4D97-AF65-F5344CB8AC3E}">
        <p14:creationId xmlns:p14="http://schemas.microsoft.com/office/powerpoint/2010/main" val="3960167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You will</a:t>
            </a:r>
            <a:r>
              <a:rPr lang="en-AU" baseline="0" dirty="0" smtClean="0"/>
              <a:t> learn a lot more about this topic in the Operating Systems unit.  This slide simply summarises the key functions of an operating system and the role that it plays with regards to programs.</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8</a:t>
            </a:fld>
            <a:endParaRPr lang="en-AU"/>
          </a:p>
        </p:txBody>
      </p:sp>
    </p:spTree>
    <p:extLst>
      <p:ext uri="{BB962C8B-B14F-4D97-AF65-F5344CB8AC3E}">
        <p14:creationId xmlns:p14="http://schemas.microsoft.com/office/powerpoint/2010/main" val="3307080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smtClean="0"/>
              <a:t>Note:  This</a:t>
            </a:r>
            <a:r>
              <a:rPr lang="en-AU" i="1" baseline="0" dirty="0" smtClean="0"/>
              <a:t> slide is hidden as it covers a topic not relevant or necessary enough to cover in an already quite long lecture.  The textbook covers it, and you are welcome to go through the slide, but the concept will be covered more thoroughly in other units such as ENS1161.</a:t>
            </a:r>
            <a:endParaRPr lang="en-AU" i="1" dirty="0" smtClean="0"/>
          </a:p>
          <a:p>
            <a:endParaRPr lang="en-AU" dirty="0" smtClean="0"/>
          </a:p>
          <a:p>
            <a:r>
              <a:rPr lang="en-AU" dirty="0" smtClean="0"/>
              <a:t>As </a:t>
            </a:r>
            <a:r>
              <a:rPr lang="en-AU" dirty="0" smtClean="0"/>
              <a:t>far as the hardware of a computer is concerned, a bit is</a:t>
            </a:r>
            <a:r>
              <a:rPr lang="en-AU" baseline="0" dirty="0" smtClean="0"/>
              <a:t> essentially storing either a positive or negative electrical charge.</a:t>
            </a:r>
            <a:endParaRPr lang="en-AU" dirty="0" smtClean="0"/>
          </a:p>
          <a:p>
            <a:endParaRPr lang="en-AU" dirty="0" smtClean="0"/>
          </a:p>
          <a:p>
            <a:r>
              <a:rPr lang="en-AU" dirty="0" smtClean="0"/>
              <a:t>“Normal” counting using the numbers we all know is</a:t>
            </a:r>
            <a:r>
              <a:rPr lang="en-AU" baseline="0" dirty="0" smtClean="0"/>
              <a:t> “base 10” or “decimal” – there are 10 different digits (0 to 9).</a:t>
            </a:r>
          </a:p>
          <a:p>
            <a:r>
              <a:rPr lang="en-AU" baseline="0" dirty="0" smtClean="0"/>
              <a:t>When we count, we add another digit whenever we run out of digits, e.g. 0, 1, 2, 3, 4, 5, 6, 7, 8, 9… and now that we have run out of digits, we add a second digit and start from the beginning again: 10, 11, 12, 13, etc.</a:t>
            </a:r>
          </a:p>
          <a:p>
            <a:r>
              <a:rPr lang="en-AU" baseline="0" dirty="0" smtClean="0"/>
              <a:t>Two digits will take us all the way to 99, at which point we’ve used all combinations of two digits so we add a third one… 100, 101, 102, 103, and so on.</a:t>
            </a:r>
          </a:p>
          <a:p>
            <a:endParaRPr lang="en-AU" baseline="0" dirty="0" smtClean="0"/>
          </a:p>
          <a:p>
            <a:r>
              <a:rPr lang="en-AU" baseline="0" dirty="0" smtClean="0"/>
              <a:t>This is exactly how binary works – binary is just counting in base 2 – i.e. two digits only (0 and 1).</a:t>
            </a:r>
          </a:p>
          <a:p>
            <a:r>
              <a:rPr lang="en-AU" baseline="0" dirty="0" smtClean="0"/>
              <a:t>We count through the digits we have… 0, 1… Then we add another digit and start again: 10, 11.  Add another digit, start again, 100, 101, 110, 111…</a:t>
            </a:r>
          </a:p>
          <a:p>
            <a:endParaRPr lang="en-AU" baseline="0" dirty="0" smtClean="0"/>
          </a:p>
          <a:p>
            <a:r>
              <a:rPr lang="en-AU" baseline="0" dirty="0" smtClean="0"/>
              <a:t>As a programmer, this is not something that you’ll really need to know or do very often – it’s background information that helps you to better understand how computers work.</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9</a:t>
            </a:fld>
            <a:endParaRPr lang="en-AU"/>
          </a:p>
        </p:txBody>
      </p:sp>
    </p:spTree>
    <p:extLst>
      <p:ext uri="{BB962C8B-B14F-4D97-AF65-F5344CB8AC3E}">
        <p14:creationId xmlns:p14="http://schemas.microsoft.com/office/powerpoint/2010/main" val="2420147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Image from Wikiversity.org, CC BY-SA 3.0.</a:t>
            </a:r>
          </a:p>
          <a:p>
            <a:endParaRPr lang="en-AU" dirty="0" smtClean="0"/>
          </a:p>
          <a:p>
            <a:r>
              <a:rPr lang="en-AU" dirty="0" smtClean="0"/>
              <a:t>The image may be a little bit misleading in that it suggest that flowcharts follow on from algorithms (in the form</a:t>
            </a:r>
            <a:r>
              <a:rPr lang="en-AU" baseline="0" dirty="0" smtClean="0"/>
              <a:t> of pseudocode</a:t>
            </a:r>
            <a:r>
              <a:rPr lang="en-AU" dirty="0" smtClean="0"/>
              <a:t>).</a:t>
            </a:r>
            <a:r>
              <a:rPr lang="en-AU" baseline="0" dirty="0" smtClean="0"/>
              <a:t>  As we’ll cover later this lecture, they are both just ways of designing a program and representing the steps that it will go through to solve a problem.  You can use one without the other.</a:t>
            </a:r>
          </a:p>
        </p:txBody>
      </p:sp>
      <p:sp>
        <p:nvSpPr>
          <p:cNvPr id="4" name="Slide Number Placeholder 3"/>
          <p:cNvSpPr>
            <a:spLocks noGrp="1"/>
          </p:cNvSpPr>
          <p:nvPr>
            <p:ph type="sldNum" sz="quarter" idx="10"/>
          </p:nvPr>
        </p:nvSpPr>
        <p:spPr/>
        <p:txBody>
          <a:bodyPr/>
          <a:lstStyle/>
          <a:p>
            <a:fld id="{53772DE0-A19C-4245-86C7-48F0AFB112D9}" type="slidenum">
              <a:rPr lang="en-AU" smtClean="0"/>
              <a:pPr/>
              <a:t>10</a:t>
            </a:fld>
            <a:endParaRPr lang="en-AU"/>
          </a:p>
        </p:txBody>
      </p:sp>
    </p:spTree>
    <p:extLst>
      <p:ext uri="{BB962C8B-B14F-4D97-AF65-F5344CB8AC3E}">
        <p14:creationId xmlns:p14="http://schemas.microsoft.com/office/powerpoint/2010/main" val="3419048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 imagine many of the people who take this unit do not particularly </a:t>
            </a:r>
            <a:r>
              <a:rPr lang="en-AU" i="1" dirty="0" smtClean="0"/>
              <a:t>want</a:t>
            </a:r>
            <a:r>
              <a:rPr lang="en-AU" i="0" dirty="0" smtClean="0"/>
              <a:t> to learn programming.  They don’t plan to become</a:t>
            </a:r>
            <a:r>
              <a:rPr lang="en-AU" i="0" baseline="0" dirty="0" smtClean="0"/>
              <a:t> a programmer, or they think it’s too hard, or they just don’t think it’s relevant to their career goals…  I believe that everyone can </a:t>
            </a:r>
            <a:r>
              <a:rPr lang="en-AU" i="1" baseline="0" dirty="0" smtClean="0"/>
              <a:t>and should</a:t>
            </a:r>
            <a:r>
              <a:rPr lang="en-AU" i="0" baseline="0" dirty="0" smtClean="0"/>
              <a:t> learn to program – at least a little bit.</a:t>
            </a:r>
            <a:endParaRPr lang="en-AU" dirty="0" smtClean="0"/>
          </a:p>
          <a:p>
            <a:endParaRPr lang="en-AU" dirty="0" smtClean="0"/>
          </a:p>
          <a:p>
            <a:r>
              <a:rPr lang="en-AU" dirty="0" smtClean="0"/>
              <a:t>If all you come away with at the end of this unit is “a handful of basic Python knowledge”, then you’ve missed</a:t>
            </a:r>
            <a:r>
              <a:rPr lang="en-AU" baseline="0" dirty="0" smtClean="0"/>
              <a:t> the point.  This unit is about developing the cognitive processes needed to think about problems and come up with solutions which adhere to the established conventions of programming.  It’s something that, once you internalise, you can apply to all problems to some degree.</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11</a:t>
            </a:fld>
            <a:endParaRPr lang="en-AU"/>
          </a:p>
        </p:txBody>
      </p:sp>
    </p:spTree>
    <p:extLst>
      <p:ext uri="{BB962C8B-B14F-4D97-AF65-F5344CB8AC3E}">
        <p14:creationId xmlns:p14="http://schemas.microsoft.com/office/powerpoint/2010/main" val="4241351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 lines of machine code (and the equivalent assembly code) move two values (1 and 2) into registers in</a:t>
            </a:r>
            <a:r>
              <a:rPr lang="en-AU" baseline="0" dirty="0" smtClean="0"/>
              <a:t> the CPU, then add the numbers together.</a:t>
            </a:r>
            <a:endParaRPr lang="en-AU" dirty="0" smtClean="0"/>
          </a:p>
          <a:p>
            <a:r>
              <a:rPr lang="en-AU" dirty="0" smtClean="0"/>
              <a:t>Assembly</a:t>
            </a:r>
            <a:r>
              <a:rPr lang="en-AU" baseline="0" dirty="0" smtClean="0"/>
              <a:t> language still needs to be translated into machine code in order to be executed by the processor.</a:t>
            </a:r>
            <a:endParaRPr lang="en-AU" dirty="0" smtClean="0"/>
          </a:p>
          <a:p>
            <a:endParaRPr lang="en-AU" dirty="0" smtClean="0"/>
          </a:p>
          <a:p>
            <a:r>
              <a:rPr lang="en-AU" dirty="0" smtClean="0"/>
              <a:t>You will learn more about these</a:t>
            </a:r>
            <a:r>
              <a:rPr lang="en-AU" baseline="0" dirty="0" smtClean="0"/>
              <a:t> topics in Computer Fundamentals.</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12</a:t>
            </a:fld>
            <a:endParaRPr lang="en-AU"/>
          </a:p>
        </p:txBody>
      </p:sp>
    </p:spTree>
    <p:extLst>
      <p:ext uri="{BB962C8B-B14F-4D97-AF65-F5344CB8AC3E}">
        <p14:creationId xmlns:p14="http://schemas.microsoft.com/office/powerpoint/2010/main" val="1488828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b="1">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0"/>
            <a:ext cx="2128838" cy="616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0"/>
            <a:ext cx="6237287" cy="616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none" baseline="0">
                <a:solidFill>
                  <a:schemeClr val="accent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swirl.png"/>
          <p:cNvPicPr>
            <a:picLocks noChangeAspect="1"/>
          </p:cNvPicPr>
          <p:nvPr/>
        </p:nvPicPr>
        <p:blipFill>
          <a:blip r:embed="rId13" cstate="print"/>
          <a:srcRect/>
          <a:stretch>
            <a:fillRect/>
          </a:stretch>
        </p:blipFill>
        <p:spPr bwMode="auto">
          <a:xfrm>
            <a:off x="0" y="776288"/>
            <a:ext cx="5638800" cy="6081712"/>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85720" y="1000108"/>
            <a:ext cx="8572560" cy="56436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smtClean="0"/>
          </a:p>
        </p:txBody>
      </p:sp>
      <p:sp>
        <p:nvSpPr>
          <p:cNvPr id="1034" name="Rectangle 10"/>
          <p:cNvSpPr>
            <a:spLocks noChangeArrowheads="1"/>
          </p:cNvSpPr>
          <p:nvPr/>
        </p:nvSpPr>
        <p:spPr bwMode="auto">
          <a:xfrm>
            <a:off x="0" y="0"/>
            <a:ext cx="8123238" cy="715963"/>
          </a:xfrm>
          <a:prstGeom prst="rect">
            <a:avLst/>
          </a:prstGeom>
          <a:solidFill>
            <a:srgbClr val="004B85"/>
          </a:solidFill>
          <a:ln w="9525">
            <a:noFill/>
            <a:miter lim="800000"/>
            <a:headEnd/>
            <a:tailEnd/>
          </a:ln>
          <a:effectLst/>
        </p:spPr>
        <p:txBody>
          <a:bodyPr wrap="none" anchor="ctr"/>
          <a:lstStyle/>
          <a:p>
            <a:endParaRPr lang="en-US"/>
          </a:p>
        </p:txBody>
      </p:sp>
      <p:sp>
        <p:nvSpPr>
          <p:cNvPr id="1029" name="Rectangle 2"/>
          <p:cNvSpPr>
            <a:spLocks noGrp="1" noChangeArrowheads="1"/>
          </p:cNvSpPr>
          <p:nvPr>
            <p:ph type="title"/>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dirty="0" smtClean="0"/>
              <a:t>Heading Goes Here</a:t>
            </a:r>
          </a:p>
        </p:txBody>
      </p:sp>
      <p:pic>
        <p:nvPicPr>
          <p:cNvPr id="1030" name="Picture 15" descr="ECU_AUS_logo_C"/>
          <p:cNvPicPr>
            <a:picLocks noChangeAspect="1" noChangeArrowheads="1"/>
          </p:cNvPicPr>
          <p:nvPr/>
        </p:nvPicPr>
        <p:blipFill>
          <a:blip r:embed="rId14" cstate="print"/>
          <a:srcRect/>
          <a:stretch>
            <a:fillRect/>
          </a:stretch>
        </p:blipFill>
        <p:spPr bwMode="auto">
          <a:xfrm>
            <a:off x="8129588" y="0"/>
            <a:ext cx="1014412" cy="750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000">
          <a:solidFill>
            <a:schemeClr val="bg1"/>
          </a:solidFill>
          <a:latin typeface="Arial Narrow"/>
          <a:ea typeface="ＭＳ Ｐゴシック" pitchFamily="-65" charset="-128"/>
          <a:cs typeface="+mj-cs"/>
        </a:defRPr>
      </a:lvl1pPr>
      <a:lvl2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2pPr>
      <a:lvl3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3pPr>
      <a:lvl4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4pPr>
      <a:lvl5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5pPr>
      <a:lvl6pPr marL="457200" algn="l" rtl="0" eaLnBrk="1" fontAlgn="base" hangingPunct="1">
        <a:spcBef>
          <a:spcPct val="0"/>
        </a:spcBef>
        <a:spcAft>
          <a:spcPct val="0"/>
        </a:spcAft>
        <a:defRPr sz="3200">
          <a:solidFill>
            <a:schemeClr val="bg1"/>
          </a:solidFill>
          <a:latin typeface="Arial" pitchFamily="-65" charset="0"/>
        </a:defRPr>
      </a:lvl6pPr>
      <a:lvl7pPr marL="914400" algn="l" rtl="0" eaLnBrk="1" fontAlgn="base" hangingPunct="1">
        <a:spcBef>
          <a:spcPct val="0"/>
        </a:spcBef>
        <a:spcAft>
          <a:spcPct val="0"/>
        </a:spcAft>
        <a:defRPr sz="3200">
          <a:solidFill>
            <a:schemeClr val="bg1"/>
          </a:solidFill>
          <a:latin typeface="Arial" pitchFamily="-65" charset="0"/>
        </a:defRPr>
      </a:lvl7pPr>
      <a:lvl8pPr marL="1371600" algn="l" rtl="0" eaLnBrk="1" fontAlgn="base" hangingPunct="1">
        <a:spcBef>
          <a:spcPct val="0"/>
        </a:spcBef>
        <a:spcAft>
          <a:spcPct val="0"/>
        </a:spcAft>
        <a:defRPr sz="3200">
          <a:solidFill>
            <a:schemeClr val="bg1"/>
          </a:solidFill>
          <a:latin typeface="Arial" pitchFamily="-65" charset="0"/>
        </a:defRPr>
      </a:lvl8pPr>
      <a:lvl9pPr marL="1828800" algn="l" rtl="0" eaLnBrk="1" fontAlgn="base" hangingPunct="1">
        <a:spcBef>
          <a:spcPct val="0"/>
        </a:spcBef>
        <a:spcAft>
          <a:spcPct val="0"/>
        </a:spcAft>
        <a:defRPr sz="3200">
          <a:solidFill>
            <a:schemeClr val="bg1"/>
          </a:solidFill>
          <a:latin typeface="Arial" pitchFamily="-65" charset="0"/>
        </a:defRPr>
      </a:lvl9pPr>
    </p:titleStyle>
    <p:bodyStyle>
      <a:lvl1pPr marL="342900" indent="-342900" algn="l" rtl="0" eaLnBrk="1" fontAlgn="base" hangingPunct="1">
        <a:spcBef>
          <a:spcPct val="20000"/>
        </a:spcBef>
        <a:spcAft>
          <a:spcPct val="0"/>
        </a:spcAft>
        <a:buClr>
          <a:schemeClr val="accent6"/>
        </a:buClr>
        <a:buChar char="•"/>
        <a:defRPr sz="2400">
          <a:solidFill>
            <a:schemeClr val="tx1"/>
          </a:solidFill>
          <a:latin typeface="+mn-lt"/>
          <a:ea typeface="ＭＳ Ｐゴシック" pitchFamily="-65" charset="-128"/>
          <a:cs typeface="+mn-cs"/>
        </a:defRPr>
      </a:lvl1pPr>
      <a:lvl2pPr marL="742950" indent="-285750" algn="l" rtl="0" eaLnBrk="1" fontAlgn="base" hangingPunct="1">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lr>
          <a:schemeClr val="accent6"/>
        </a:buClr>
        <a:buChar char="•"/>
        <a:defRPr sz="20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lr>
          <a:schemeClr val="accent6"/>
        </a:buClr>
        <a:buChar char="»"/>
        <a:defRPr sz="18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mtClean="0"/>
              <a:t>CSP1150/CSP5110</a:t>
            </a:r>
            <a:r>
              <a:rPr lang="en-AU" dirty="0" smtClean="0"/>
              <a:t>:</a:t>
            </a:r>
            <a:br>
              <a:rPr lang="en-AU" dirty="0" smtClean="0"/>
            </a:br>
            <a:r>
              <a:rPr lang="en-AU" dirty="0" smtClean="0"/>
              <a:t>Programming Principles</a:t>
            </a:r>
            <a:endParaRPr lang="en-AU" dirty="0"/>
          </a:p>
        </p:txBody>
      </p:sp>
      <p:sp>
        <p:nvSpPr>
          <p:cNvPr id="3" name="Subtitle 2"/>
          <p:cNvSpPr>
            <a:spLocks noGrp="1"/>
          </p:cNvSpPr>
          <p:nvPr>
            <p:ph type="subTitle" idx="1"/>
          </p:nvPr>
        </p:nvSpPr>
        <p:spPr>
          <a:xfrm>
            <a:off x="428596" y="3886200"/>
            <a:ext cx="8286808" cy="1752600"/>
          </a:xfrm>
        </p:spPr>
        <p:txBody>
          <a:bodyPr/>
          <a:lstStyle/>
          <a:p>
            <a:r>
              <a:rPr lang="en-AU" dirty="0" smtClean="0"/>
              <a:t>Lecture 1:  Introduction to Programming</a:t>
            </a:r>
            <a:endParaRPr lang="en-A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Programming?</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So, what is programming?  Programming is </a:t>
            </a:r>
            <a:r>
              <a:rPr lang="en-AU" i="1" dirty="0" smtClean="0"/>
              <a:t>problem solving</a:t>
            </a:r>
          </a:p>
          <a:p>
            <a:pPr lvl="1"/>
            <a:r>
              <a:rPr lang="en-AU" dirty="0" smtClean="0"/>
              <a:t>Programs are written in order to fulfil a need / solve a problem</a:t>
            </a:r>
          </a:p>
          <a:p>
            <a:pPr lvl="1"/>
            <a:r>
              <a:rPr lang="en-AU" dirty="0" smtClean="0"/>
              <a:t>A programming language is the tool used to create a solution</a:t>
            </a:r>
          </a:p>
          <a:p>
            <a:endParaRPr lang="en-AU" dirty="0" smtClean="0"/>
          </a:p>
          <a:p>
            <a:endParaRPr lang="en-AU" dirty="0" smtClean="0"/>
          </a:p>
          <a:p>
            <a:endParaRPr lang="en-AU" dirty="0" smtClean="0"/>
          </a:p>
          <a:p>
            <a:endParaRPr lang="en-AU" dirty="0"/>
          </a:p>
          <a:p>
            <a:endParaRPr lang="en-AU" dirty="0" smtClean="0"/>
          </a:p>
          <a:p>
            <a:endParaRPr lang="en-AU" dirty="0" smtClean="0"/>
          </a:p>
          <a:p>
            <a:endParaRPr lang="en-AU" dirty="0" smtClean="0"/>
          </a:p>
          <a:p>
            <a:endParaRPr lang="en-AU" dirty="0"/>
          </a:p>
          <a:p>
            <a:pPr marL="0" indent="0" algn="ctr">
              <a:buNone/>
            </a:pPr>
            <a:r>
              <a:rPr lang="en-AU" dirty="0" smtClean="0"/>
              <a:t>By writing a program using a programming language,          you can make a computer do something useful</a:t>
            </a:r>
            <a:endParaRPr lang="en-AU" dirty="0"/>
          </a:p>
        </p:txBody>
      </p:sp>
      <p:grpSp>
        <p:nvGrpSpPr>
          <p:cNvPr id="5" name="Group 4"/>
          <p:cNvGrpSpPr/>
          <p:nvPr/>
        </p:nvGrpSpPr>
        <p:grpSpPr>
          <a:xfrm>
            <a:off x="1032644" y="2348880"/>
            <a:ext cx="7078712" cy="3343594"/>
            <a:chOff x="1115616" y="2636911"/>
            <a:chExt cx="6552728" cy="3095149"/>
          </a:xfrm>
        </p:grpSpPr>
        <p:pic>
          <p:nvPicPr>
            <p:cNvPr id="1028" name="Picture 4" descr="Program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636911"/>
              <a:ext cx="6552728" cy="30951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91980" y="5388808"/>
              <a:ext cx="2052228" cy="200432"/>
            </a:xfrm>
            <a:prstGeom prst="rect">
              <a:avLst/>
            </a:prstGeom>
            <a:solidFill>
              <a:schemeClr val="bg1"/>
            </a:solidFill>
            <a:ln>
              <a:solidFill>
                <a:schemeClr val="bg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94965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Learn Programming?</a:t>
            </a:r>
            <a:endParaRPr lang="en-AU" dirty="0"/>
          </a:p>
        </p:txBody>
      </p:sp>
      <p:sp>
        <p:nvSpPr>
          <p:cNvPr id="3" name="Content Placeholder 2"/>
          <p:cNvSpPr>
            <a:spLocks noGrp="1"/>
          </p:cNvSpPr>
          <p:nvPr>
            <p:ph idx="1"/>
          </p:nvPr>
        </p:nvSpPr>
        <p:spPr/>
        <p:txBody>
          <a:bodyPr/>
          <a:lstStyle/>
          <a:p>
            <a:r>
              <a:rPr lang="en-AU" dirty="0" smtClean="0"/>
              <a:t>Learning to program is about developing cognitive processes - i.e. ways of thinking - not memorising syntax</a:t>
            </a:r>
          </a:p>
          <a:p>
            <a:pPr lvl="1"/>
            <a:r>
              <a:rPr lang="en-AU" dirty="0" smtClean="0"/>
              <a:t>Programming teaches you to think about a problem and design a solution that adheres to an established set of rules</a:t>
            </a:r>
          </a:p>
          <a:p>
            <a:pPr lvl="1"/>
            <a:endParaRPr lang="en-AU" dirty="0" smtClean="0"/>
          </a:p>
          <a:p>
            <a:pPr lvl="1"/>
            <a:r>
              <a:rPr lang="en-AU" dirty="0"/>
              <a:t>Programming teaches you to think in </a:t>
            </a:r>
            <a:r>
              <a:rPr lang="en-AU" dirty="0" smtClean="0"/>
              <a:t>a precise </a:t>
            </a:r>
            <a:r>
              <a:rPr lang="en-AU" dirty="0"/>
              <a:t>and </a:t>
            </a:r>
            <a:r>
              <a:rPr lang="en-AU" dirty="0" smtClean="0"/>
              <a:t>methodical manner when approaching a problem</a:t>
            </a:r>
          </a:p>
          <a:p>
            <a:pPr lvl="1"/>
            <a:endParaRPr lang="en-AU" dirty="0"/>
          </a:p>
          <a:p>
            <a:pPr lvl="1"/>
            <a:r>
              <a:rPr lang="en-AU" dirty="0" smtClean="0"/>
              <a:t>Programming teaches you to think of solutions that are appropriate, elegant, modular and well-structured</a:t>
            </a:r>
            <a:endParaRPr lang="en-AU" dirty="0"/>
          </a:p>
          <a:p>
            <a:pPr lvl="3"/>
            <a:endParaRPr lang="en-AU" dirty="0" smtClean="0"/>
          </a:p>
          <a:p>
            <a:pPr lvl="3"/>
            <a:endParaRPr lang="en-AU" dirty="0"/>
          </a:p>
          <a:p>
            <a:pPr marL="0" indent="0" algn="ctr">
              <a:buNone/>
            </a:pPr>
            <a:r>
              <a:rPr lang="en-AU" dirty="0" smtClean="0"/>
              <a:t>Programming teaches you to think</a:t>
            </a:r>
            <a:endParaRPr lang="en-AU" dirty="0"/>
          </a:p>
        </p:txBody>
      </p:sp>
      <p:pic>
        <p:nvPicPr>
          <p:cNvPr id="4" name="Picture 2" descr="http://i304.photobucket.com/albums/nn163/blackbird6607/190px-Thinker.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524328" y="4941168"/>
            <a:ext cx="1405654" cy="1753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28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Program Implementation</a:t>
            </a:r>
            <a:endParaRPr lang="en-AU" dirty="0"/>
          </a:p>
        </p:txBody>
      </p:sp>
      <p:sp>
        <p:nvSpPr>
          <p:cNvPr id="3" name="Content Placeholder 2"/>
          <p:cNvSpPr>
            <a:spLocks noGrp="1"/>
          </p:cNvSpPr>
          <p:nvPr>
            <p:ph idx="1"/>
          </p:nvPr>
        </p:nvSpPr>
        <p:spPr/>
        <p:txBody>
          <a:bodyPr/>
          <a:lstStyle/>
          <a:p>
            <a:r>
              <a:rPr lang="en-AU" dirty="0" smtClean="0"/>
              <a:t>A computer’s processor can only understand a set of very basic instructions, such as simple arithmetic operations</a:t>
            </a:r>
          </a:p>
          <a:p>
            <a:pPr lvl="1"/>
            <a:r>
              <a:rPr lang="en-AU" dirty="0" smtClean="0"/>
              <a:t>This is known as </a:t>
            </a:r>
            <a:r>
              <a:rPr lang="en-AU" b="1" dirty="0" smtClean="0"/>
              <a:t>machine code</a:t>
            </a:r>
            <a:r>
              <a:rPr lang="en-AU" dirty="0" smtClean="0"/>
              <a:t>, and it is not feasible to write long or complex code directly in machine code</a:t>
            </a:r>
          </a:p>
          <a:p>
            <a:pPr lvl="1"/>
            <a:endParaRPr lang="en-AU" dirty="0" smtClean="0"/>
          </a:p>
          <a:p>
            <a:pPr marL="457200" lvl="1" indent="0">
              <a:buNone/>
            </a:pPr>
            <a:endParaRPr lang="en-AU" dirty="0" smtClean="0"/>
          </a:p>
          <a:p>
            <a:pPr marL="457200" lvl="1" indent="0">
              <a:buNone/>
            </a:pPr>
            <a:endParaRPr lang="en-AU" dirty="0"/>
          </a:p>
          <a:p>
            <a:r>
              <a:rPr lang="en-AU" dirty="0" smtClean="0"/>
              <a:t>To make this easier, </a:t>
            </a:r>
            <a:r>
              <a:rPr lang="en-AU" b="1" dirty="0" smtClean="0"/>
              <a:t>assembly language </a:t>
            </a:r>
            <a:r>
              <a:rPr lang="en-AU" dirty="0" smtClean="0"/>
              <a:t>was developed</a:t>
            </a:r>
          </a:p>
          <a:p>
            <a:pPr lvl="1"/>
            <a:r>
              <a:rPr lang="en-AU" dirty="0" smtClean="0"/>
              <a:t>Assembly language replaces the numeric instruction codes of machine code with short descriptive words, e.g. “add”</a:t>
            </a:r>
          </a:p>
          <a:p>
            <a:pPr lvl="1"/>
            <a:r>
              <a:rPr lang="en-AU" dirty="0" smtClean="0"/>
              <a:t>Each instruction corresponds to a machine code instruction, so it is still very low level and unfeasible for complex code</a:t>
            </a:r>
          </a:p>
        </p:txBody>
      </p:sp>
      <p:grpSp>
        <p:nvGrpSpPr>
          <p:cNvPr id="4" name="Group 3"/>
          <p:cNvGrpSpPr/>
          <p:nvPr/>
        </p:nvGrpSpPr>
        <p:grpSpPr>
          <a:xfrm>
            <a:off x="293984" y="2617633"/>
            <a:ext cx="8568952" cy="811367"/>
            <a:chOff x="293984" y="3389511"/>
            <a:chExt cx="8568952" cy="811367"/>
          </a:xfrm>
        </p:grpSpPr>
        <p:sp>
          <p:nvSpPr>
            <p:cNvPr id="5" name="TextBox 4"/>
            <p:cNvSpPr txBox="1"/>
            <p:nvPr/>
          </p:nvSpPr>
          <p:spPr>
            <a:xfrm>
              <a:off x="293984" y="3389511"/>
              <a:ext cx="8568952" cy="811367"/>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b="1" dirty="0" smtClean="0">
                  <a:latin typeface="Courier New" pitchFamily="49" charset="0"/>
                  <a:cs typeface="Courier New" pitchFamily="49" charset="0"/>
                </a:rPr>
                <a:t>B801000000</a:t>
              </a:r>
            </a:p>
            <a:p>
              <a:pPr>
                <a:tabLst>
                  <a:tab pos="452438" algn="l"/>
                </a:tabLst>
              </a:pPr>
              <a:r>
                <a:rPr lang="en-AU" sz="1600" b="1" dirty="0" smtClean="0">
                  <a:latin typeface="Courier New" pitchFamily="49" charset="0"/>
                  <a:cs typeface="Courier New" pitchFamily="49" charset="0"/>
                </a:rPr>
                <a:t>BF02000000</a:t>
              </a:r>
            </a:p>
            <a:p>
              <a:pPr>
                <a:tabLst>
                  <a:tab pos="452438" algn="l"/>
                </a:tabLst>
              </a:pPr>
              <a:r>
                <a:rPr lang="en-AU" sz="1600" b="1" dirty="0" smtClean="0">
                  <a:latin typeface="Courier New" pitchFamily="49" charset="0"/>
                  <a:cs typeface="Courier New" pitchFamily="49" charset="0"/>
                </a:rPr>
                <a:t>01F8</a:t>
              </a:r>
            </a:p>
          </p:txBody>
        </p:sp>
        <p:sp>
          <p:nvSpPr>
            <p:cNvPr id="6" name="TextBox 5"/>
            <p:cNvSpPr txBox="1"/>
            <p:nvPr/>
          </p:nvSpPr>
          <p:spPr>
            <a:xfrm>
              <a:off x="7308304" y="3389511"/>
              <a:ext cx="1554632"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Machine Code</a:t>
              </a:r>
              <a:endParaRPr lang="en-AU" sz="1700" b="1" dirty="0">
                <a:solidFill>
                  <a:schemeClr val="bg1"/>
                </a:solidFill>
                <a:latin typeface="Courier New" pitchFamily="49" charset="0"/>
                <a:cs typeface="Courier New" pitchFamily="49" charset="0"/>
              </a:endParaRPr>
            </a:p>
          </p:txBody>
        </p:sp>
      </p:grpSp>
      <p:grpSp>
        <p:nvGrpSpPr>
          <p:cNvPr id="7" name="Group 6"/>
          <p:cNvGrpSpPr/>
          <p:nvPr/>
        </p:nvGrpSpPr>
        <p:grpSpPr>
          <a:xfrm>
            <a:off x="293984" y="5744174"/>
            <a:ext cx="8568952" cy="811367"/>
            <a:chOff x="293984" y="3389511"/>
            <a:chExt cx="8568952" cy="811367"/>
          </a:xfrm>
        </p:grpSpPr>
        <p:sp>
          <p:nvSpPr>
            <p:cNvPr id="8" name="TextBox 7"/>
            <p:cNvSpPr txBox="1"/>
            <p:nvPr/>
          </p:nvSpPr>
          <p:spPr>
            <a:xfrm>
              <a:off x="293984" y="3389511"/>
              <a:ext cx="8568952" cy="811367"/>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b="1" dirty="0" err="1">
                  <a:latin typeface="Courier New" pitchFamily="49" charset="0"/>
                  <a:cs typeface="Courier New" pitchFamily="49" charset="0"/>
                </a:rPr>
                <a:t>mov</a:t>
              </a:r>
              <a:r>
                <a:rPr lang="en-AU" sz="1600" b="1" dirty="0">
                  <a:latin typeface="Courier New" pitchFamily="49" charset="0"/>
                  <a:cs typeface="Courier New" pitchFamily="49" charset="0"/>
                </a:rPr>
                <a:t> </a:t>
              </a:r>
              <a:r>
                <a:rPr lang="en-AU" sz="1600" b="1" dirty="0" err="1" smtClean="0">
                  <a:latin typeface="Courier New" pitchFamily="49" charset="0"/>
                  <a:cs typeface="Courier New" pitchFamily="49" charset="0"/>
                </a:rPr>
                <a:t>eax</a:t>
              </a: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0x1</a:t>
              </a:r>
            </a:p>
            <a:p>
              <a:pPr>
                <a:tabLst>
                  <a:tab pos="452438" algn="l"/>
                </a:tabLst>
              </a:pPr>
              <a:r>
                <a:rPr lang="en-AU" sz="1600" b="1" dirty="0" err="1">
                  <a:latin typeface="Courier New" pitchFamily="49" charset="0"/>
                  <a:cs typeface="Courier New" pitchFamily="49" charset="0"/>
                </a:rPr>
                <a:t>mov</a:t>
              </a:r>
              <a:r>
                <a:rPr lang="en-AU" sz="1600" b="1" dirty="0">
                  <a:latin typeface="Courier New" pitchFamily="49" charset="0"/>
                  <a:cs typeface="Courier New" pitchFamily="49" charset="0"/>
                </a:rPr>
                <a:t> </a:t>
              </a:r>
              <a:r>
                <a:rPr lang="en-AU" sz="1600" b="1" dirty="0" err="1" smtClean="0">
                  <a:latin typeface="Courier New" pitchFamily="49" charset="0"/>
                  <a:cs typeface="Courier New" pitchFamily="49" charset="0"/>
                </a:rPr>
                <a:t>edi</a:t>
              </a: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0x2</a:t>
              </a:r>
            </a:p>
            <a:p>
              <a:pPr>
                <a:tabLst>
                  <a:tab pos="452438" algn="l"/>
                </a:tabLst>
              </a:pPr>
              <a:r>
                <a:rPr lang="en-AU" sz="1600" b="1" dirty="0">
                  <a:latin typeface="Courier New" pitchFamily="49" charset="0"/>
                  <a:cs typeface="Courier New" pitchFamily="49" charset="0"/>
                </a:rPr>
                <a:t>add </a:t>
              </a:r>
              <a:r>
                <a:rPr lang="en-AU" sz="1600" b="1" dirty="0" err="1" smtClean="0">
                  <a:latin typeface="Courier New" pitchFamily="49" charset="0"/>
                  <a:cs typeface="Courier New" pitchFamily="49" charset="0"/>
                </a:rPr>
                <a:t>eax</a:t>
              </a:r>
              <a:r>
                <a:rPr lang="en-AU" sz="1600" b="1" dirty="0">
                  <a:latin typeface="Courier New" pitchFamily="49" charset="0"/>
                  <a:cs typeface="Courier New" pitchFamily="49" charset="0"/>
                </a:rPr>
                <a:t>, </a:t>
              </a:r>
              <a:r>
                <a:rPr lang="en-AU" sz="1600" b="1" dirty="0" err="1">
                  <a:latin typeface="Courier New" pitchFamily="49" charset="0"/>
                  <a:cs typeface="Courier New" pitchFamily="49" charset="0"/>
                </a:rPr>
                <a:t>edi</a:t>
              </a:r>
              <a:endParaRPr lang="en-AU" sz="1600" b="1" dirty="0">
                <a:latin typeface="Courier New" pitchFamily="49" charset="0"/>
                <a:cs typeface="Courier New" pitchFamily="49" charset="0"/>
              </a:endParaRPr>
            </a:p>
          </p:txBody>
        </p:sp>
        <p:sp>
          <p:nvSpPr>
            <p:cNvPr id="9" name="TextBox 8"/>
            <p:cNvSpPr txBox="1"/>
            <p:nvPr/>
          </p:nvSpPr>
          <p:spPr>
            <a:xfrm>
              <a:off x="7812360" y="3389511"/>
              <a:ext cx="1050576"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Assembly</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226428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Program Implementation</a:t>
            </a:r>
          </a:p>
        </p:txBody>
      </p:sp>
      <p:sp>
        <p:nvSpPr>
          <p:cNvPr id="3" name="Content Placeholder 2"/>
          <p:cNvSpPr>
            <a:spLocks noGrp="1"/>
          </p:cNvSpPr>
          <p:nvPr>
            <p:ph idx="1"/>
          </p:nvPr>
        </p:nvSpPr>
        <p:spPr/>
        <p:txBody>
          <a:bodyPr/>
          <a:lstStyle/>
          <a:p>
            <a:r>
              <a:rPr lang="en-AU" dirty="0" smtClean="0"/>
              <a:t>In order to write complex programs in a way that is easy to read and write as well as being processor-independent, we use </a:t>
            </a:r>
            <a:r>
              <a:rPr lang="en-AU" b="1" dirty="0" smtClean="0"/>
              <a:t>high-level languages</a:t>
            </a:r>
          </a:p>
          <a:p>
            <a:pPr lvl="1"/>
            <a:r>
              <a:rPr lang="en-AU" dirty="0" smtClean="0"/>
              <a:t>These are the programming languages you hear about / use:  Python, C, Java, PHP, C++, JavaScript, </a:t>
            </a:r>
            <a:r>
              <a:rPr lang="en-AU" dirty="0" err="1" smtClean="0"/>
              <a:t>etc</a:t>
            </a:r>
            <a:endParaRPr lang="en-AU" dirty="0" smtClean="0"/>
          </a:p>
          <a:p>
            <a:pPr lvl="1"/>
            <a:r>
              <a:rPr lang="en-AU" dirty="0" smtClean="0"/>
              <a:t>Instructions in high-level languages are “statements”, and usually translate to multiple machine code instructions</a:t>
            </a:r>
          </a:p>
          <a:p>
            <a:pPr lvl="1"/>
            <a:r>
              <a:rPr lang="en-AU" dirty="0" smtClean="0"/>
              <a:t>These languages are much easier for people to write code in, as well as reading and editing that code at a later stage</a:t>
            </a:r>
          </a:p>
          <a:p>
            <a:pPr lvl="1"/>
            <a:endParaRPr lang="en-AU" dirty="0"/>
          </a:p>
          <a:p>
            <a:r>
              <a:rPr lang="en-AU" dirty="0" smtClean="0"/>
              <a:t>The code of a program written in a high-level language is known as the “source code” of the program</a:t>
            </a:r>
          </a:p>
          <a:p>
            <a:pPr lvl="1"/>
            <a:r>
              <a:rPr lang="en-AU" dirty="0" smtClean="0"/>
              <a:t>The computer’s </a:t>
            </a:r>
            <a:r>
              <a:rPr lang="en-AU" dirty="0"/>
              <a:t>processor still only understands machine </a:t>
            </a:r>
            <a:r>
              <a:rPr lang="en-AU" dirty="0" smtClean="0"/>
              <a:t>code;  the source code must be translated into machine code</a:t>
            </a:r>
          </a:p>
        </p:txBody>
      </p:sp>
    </p:spTree>
    <p:extLst>
      <p:ext uri="{BB962C8B-B14F-4D97-AF65-F5344CB8AC3E}">
        <p14:creationId xmlns:p14="http://schemas.microsoft.com/office/powerpoint/2010/main" val="226428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Program Implementation</a:t>
            </a:r>
          </a:p>
        </p:txBody>
      </p:sp>
      <p:sp>
        <p:nvSpPr>
          <p:cNvPr id="3" name="Content Placeholder 2"/>
          <p:cNvSpPr>
            <a:spLocks noGrp="1"/>
          </p:cNvSpPr>
          <p:nvPr>
            <p:ph idx="1"/>
          </p:nvPr>
        </p:nvSpPr>
        <p:spPr>
          <a:xfrm>
            <a:off x="285720" y="1000108"/>
            <a:ext cx="8678768" cy="5643601"/>
          </a:xfrm>
        </p:spPr>
        <p:txBody>
          <a:bodyPr/>
          <a:lstStyle/>
          <a:p>
            <a:r>
              <a:rPr lang="en-AU" dirty="0" smtClean="0"/>
              <a:t>There are two main approaches for translating high-level source code into machine code:</a:t>
            </a:r>
          </a:p>
          <a:p>
            <a:pPr lvl="1"/>
            <a:r>
              <a:rPr lang="en-AU" b="1" dirty="0"/>
              <a:t>Compilation:  </a:t>
            </a:r>
            <a:r>
              <a:rPr lang="en-AU" dirty="0"/>
              <a:t>The entirety of the source code is translated into machine code and an executable file of it is produced</a:t>
            </a:r>
          </a:p>
          <a:p>
            <a:pPr lvl="2"/>
            <a:r>
              <a:rPr lang="en-AU" dirty="0"/>
              <a:t>This is a relatively slow process, however the resulting file runs </a:t>
            </a:r>
            <a:r>
              <a:rPr lang="en-AU" dirty="0" smtClean="0"/>
              <a:t>quickly </a:t>
            </a:r>
            <a:r>
              <a:rPr lang="en-AU" dirty="0"/>
              <a:t>as it is not being translated on the spot, and the compiler can spend time to further optimise the resulting file</a:t>
            </a:r>
          </a:p>
          <a:p>
            <a:pPr lvl="2"/>
            <a:r>
              <a:rPr lang="en-AU" dirty="0"/>
              <a:t>Some compiled languages </a:t>
            </a:r>
            <a:r>
              <a:rPr lang="en-AU" dirty="0" smtClean="0"/>
              <a:t>include C and </a:t>
            </a:r>
            <a:r>
              <a:rPr lang="en-AU" dirty="0"/>
              <a:t>C++</a:t>
            </a:r>
          </a:p>
          <a:p>
            <a:pPr lvl="4"/>
            <a:endParaRPr lang="en-AU" sz="1200" b="1" dirty="0" smtClean="0"/>
          </a:p>
          <a:p>
            <a:pPr lvl="1"/>
            <a:r>
              <a:rPr lang="en-AU" b="1" dirty="0" smtClean="0"/>
              <a:t>Interpretation:  </a:t>
            </a:r>
            <a:r>
              <a:rPr lang="en-AU" dirty="0" smtClean="0"/>
              <a:t>An interpreter translates and executes each source code statement one at a time as the program is run</a:t>
            </a:r>
          </a:p>
          <a:p>
            <a:pPr lvl="2"/>
            <a:r>
              <a:rPr lang="en-AU" dirty="0" smtClean="0"/>
              <a:t>Slower to run as it is “doing it live”, but fewer steps involved</a:t>
            </a:r>
          </a:p>
          <a:p>
            <a:pPr lvl="2"/>
            <a:r>
              <a:rPr lang="en-AU" dirty="0" smtClean="0"/>
              <a:t>Some interpreted languages include Python, PHP and JavaScript</a:t>
            </a:r>
            <a:endParaRPr lang="en-AU" dirty="0"/>
          </a:p>
          <a:p>
            <a:pPr lvl="4"/>
            <a:endParaRPr lang="en-AU" sz="1200" dirty="0"/>
          </a:p>
          <a:p>
            <a:r>
              <a:rPr lang="en-AU" dirty="0" smtClean="0"/>
              <a:t>Some languages, e.g. Java &amp; .NET languages, use a hybrid method – compiling to “</a:t>
            </a:r>
            <a:r>
              <a:rPr lang="en-AU" dirty="0" err="1" smtClean="0"/>
              <a:t>bytecode</a:t>
            </a:r>
            <a:r>
              <a:rPr lang="en-AU" dirty="0" smtClean="0"/>
              <a:t>” and interpreting that</a:t>
            </a:r>
          </a:p>
        </p:txBody>
      </p:sp>
    </p:spTree>
    <p:extLst>
      <p:ext uri="{BB962C8B-B14F-4D97-AF65-F5344CB8AC3E}">
        <p14:creationId xmlns:p14="http://schemas.microsoft.com/office/powerpoint/2010/main" val="193262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Source Code</a:t>
            </a:r>
            <a:endParaRPr lang="en-AU" dirty="0"/>
          </a:p>
        </p:txBody>
      </p:sp>
      <p:sp>
        <p:nvSpPr>
          <p:cNvPr id="3" name="Content Placeholder 2"/>
          <p:cNvSpPr>
            <a:spLocks noGrp="1"/>
          </p:cNvSpPr>
          <p:nvPr>
            <p:ph idx="1"/>
          </p:nvPr>
        </p:nvSpPr>
        <p:spPr/>
        <p:txBody>
          <a:bodyPr/>
          <a:lstStyle/>
          <a:p>
            <a:r>
              <a:rPr lang="en-AU" dirty="0" smtClean="0"/>
              <a:t>A program’s source code consists of a list of </a:t>
            </a:r>
            <a:r>
              <a:rPr lang="en-AU" dirty="0"/>
              <a:t>statements </a:t>
            </a:r>
            <a:r>
              <a:rPr lang="en-AU" dirty="0" smtClean="0"/>
              <a:t>written in a programming language</a:t>
            </a:r>
          </a:p>
          <a:p>
            <a:pPr lvl="4"/>
            <a:endParaRPr lang="en-AU" sz="1400" dirty="0" smtClean="0"/>
          </a:p>
          <a:p>
            <a:r>
              <a:rPr lang="en-AU" dirty="0" smtClean="0"/>
              <a:t>Every statement must adhere to the syntax of the language</a:t>
            </a:r>
          </a:p>
          <a:p>
            <a:pPr lvl="1"/>
            <a:r>
              <a:rPr lang="en-AU" dirty="0" smtClean="0"/>
              <a:t>The “words” that the language recognises</a:t>
            </a:r>
          </a:p>
          <a:p>
            <a:pPr lvl="1"/>
            <a:r>
              <a:rPr lang="en-AU" dirty="0" smtClean="0"/>
              <a:t>The “phrasing” required to specify values</a:t>
            </a:r>
          </a:p>
          <a:p>
            <a:pPr lvl="1"/>
            <a:r>
              <a:rPr lang="en-AU" dirty="0" smtClean="0"/>
              <a:t>The ways of arranging these into valid “sentences”</a:t>
            </a:r>
          </a:p>
          <a:p>
            <a:pPr lvl="4"/>
            <a:endParaRPr lang="en-AU" sz="1400" dirty="0" smtClean="0"/>
          </a:p>
          <a:p>
            <a:r>
              <a:rPr lang="en-AU" dirty="0" smtClean="0"/>
              <a:t>Any errors in your syntax will prevent the code from running</a:t>
            </a:r>
          </a:p>
          <a:p>
            <a:pPr lvl="1"/>
            <a:endParaRPr lang="en-AU" dirty="0"/>
          </a:p>
          <a:p>
            <a:endParaRPr lang="en-AU" dirty="0" smtClean="0"/>
          </a:p>
          <a:p>
            <a:endParaRPr lang="en-AU" dirty="0"/>
          </a:p>
          <a:p>
            <a:pPr lvl="1"/>
            <a:endParaRPr lang="en-AU" dirty="0" smtClean="0"/>
          </a:p>
          <a:p>
            <a:pPr lvl="1"/>
            <a:r>
              <a:rPr lang="en-AU" dirty="0" smtClean="0"/>
              <a:t>Do not fear error messages;  read them and learn from them</a:t>
            </a:r>
          </a:p>
        </p:txBody>
      </p:sp>
      <p:grpSp>
        <p:nvGrpSpPr>
          <p:cNvPr id="4" name="Group 3"/>
          <p:cNvGrpSpPr/>
          <p:nvPr/>
        </p:nvGrpSpPr>
        <p:grpSpPr>
          <a:xfrm>
            <a:off x="293984" y="4471257"/>
            <a:ext cx="8568952" cy="1550031"/>
            <a:chOff x="293984" y="3389511"/>
            <a:chExt cx="8568952" cy="1550031"/>
          </a:xfrm>
        </p:grpSpPr>
        <p:sp>
          <p:nvSpPr>
            <p:cNvPr id="5" name="TextBox 4"/>
            <p:cNvSpPr txBox="1"/>
            <p:nvPr/>
          </p:nvSpPr>
          <p:spPr>
            <a:xfrm>
              <a:off x="293984" y="3389511"/>
              <a:ext cx="8568952" cy="1550031"/>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b="1" dirty="0" err="1" smtClean="0">
                  <a:latin typeface="Courier New" pitchFamily="49" charset="0"/>
                  <a:cs typeface="Courier New" pitchFamily="49" charset="0"/>
                </a:rPr>
                <a:t>prunt</a:t>
              </a:r>
              <a:r>
                <a:rPr lang="en-AU" sz="1600" b="1" dirty="0" smtClean="0">
                  <a:latin typeface="Courier New" pitchFamily="49" charset="0"/>
                  <a:cs typeface="Courier New" pitchFamily="49" charset="0"/>
                </a:rPr>
                <a:t>('Hello world!')</a:t>
              </a:r>
            </a:p>
            <a:p>
              <a:pPr>
                <a:tabLst>
                  <a:tab pos="452438" algn="l"/>
                </a:tabLst>
              </a:pPr>
              <a:endParaRPr lang="en-AU" sz="1600" b="1" dirty="0" smtClean="0">
                <a:latin typeface="Courier New" pitchFamily="49" charset="0"/>
                <a:cs typeface="Courier New" pitchFamily="49" charset="0"/>
              </a:endParaRPr>
            </a:p>
            <a:p>
              <a:pPr>
                <a:tabLst>
                  <a:tab pos="452438" algn="l"/>
                </a:tabLst>
              </a:pPr>
              <a:r>
                <a:rPr lang="en-AU" sz="1600" b="1" dirty="0" err="1">
                  <a:solidFill>
                    <a:srgbClr val="C00000"/>
                  </a:solidFill>
                  <a:latin typeface="Courier New" pitchFamily="49" charset="0"/>
                  <a:cs typeface="Courier New" pitchFamily="49" charset="0"/>
                </a:rPr>
                <a:t>Traceback</a:t>
              </a:r>
              <a:r>
                <a:rPr lang="en-AU" sz="1600" b="1" dirty="0">
                  <a:solidFill>
                    <a:srgbClr val="C00000"/>
                  </a:solidFill>
                  <a:latin typeface="Courier New" pitchFamily="49" charset="0"/>
                  <a:cs typeface="Courier New" pitchFamily="49" charset="0"/>
                </a:rPr>
                <a:t> (most recent call last):</a:t>
              </a:r>
            </a:p>
            <a:p>
              <a:pPr>
                <a:tabLst>
                  <a:tab pos="452438" algn="l"/>
                </a:tabLst>
              </a:pPr>
              <a:r>
                <a:rPr lang="en-AU" sz="1600" b="1" dirty="0">
                  <a:solidFill>
                    <a:srgbClr val="C00000"/>
                  </a:solidFill>
                  <a:latin typeface="Courier New" pitchFamily="49" charset="0"/>
                  <a:cs typeface="Courier New" pitchFamily="49" charset="0"/>
                </a:rPr>
                <a:t> </a:t>
              </a:r>
              <a:r>
                <a:rPr lang="en-AU" sz="1600" b="1" dirty="0" smtClean="0">
                  <a:solidFill>
                    <a:srgbClr val="C00000"/>
                  </a:solidFill>
                  <a:latin typeface="Courier New" pitchFamily="49" charset="0"/>
                  <a:cs typeface="Courier New" pitchFamily="49" charset="0"/>
                </a:rPr>
                <a:t>File "C:\Python\Scripts\test.py", </a:t>
              </a:r>
              <a:r>
                <a:rPr lang="en-AU" sz="1600" b="1" dirty="0">
                  <a:solidFill>
                    <a:srgbClr val="C00000"/>
                  </a:solidFill>
                  <a:latin typeface="Courier New" pitchFamily="49" charset="0"/>
                  <a:cs typeface="Courier New" pitchFamily="49" charset="0"/>
                </a:rPr>
                <a:t>line 1, in &lt;module&gt;</a:t>
              </a:r>
            </a:p>
            <a:p>
              <a:pPr>
                <a:tabLst>
                  <a:tab pos="452438" algn="l"/>
                </a:tabLst>
              </a:pPr>
              <a:r>
                <a:rPr lang="en-AU" sz="1600" b="1" dirty="0">
                  <a:solidFill>
                    <a:srgbClr val="C00000"/>
                  </a:solidFill>
                  <a:latin typeface="Courier New" pitchFamily="49" charset="0"/>
                  <a:cs typeface="Courier New" pitchFamily="49" charset="0"/>
                </a:rPr>
                <a:t>  </a:t>
              </a:r>
              <a:r>
                <a:rPr lang="en-AU" sz="1600" b="1" dirty="0" smtClean="0">
                  <a:solidFill>
                    <a:srgbClr val="C00000"/>
                  </a:solidFill>
                  <a:latin typeface="Courier New" pitchFamily="49" charset="0"/>
                  <a:cs typeface="Courier New" pitchFamily="49" charset="0"/>
                </a:rPr>
                <a:t> </a:t>
              </a:r>
              <a:r>
                <a:rPr lang="en-AU" sz="1600" b="1" dirty="0" err="1">
                  <a:solidFill>
                    <a:srgbClr val="C00000"/>
                  </a:solidFill>
                  <a:latin typeface="Courier New" pitchFamily="49" charset="0"/>
                  <a:cs typeface="Courier New" pitchFamily="49" charset="0"/>
                </a:rPr>
                <a:t>prunt</a:t>
              </a:r>
              <a:r>
                <a:rPr lang="en-AU" sz="1600" b="1" dirty="0" smtClean="0">
                  <a:solidFill>
                    <a:srgbClr val="C00000"/>
                  </a:solidFill>
                  <a:latin typeface="Courier New" pitchFamily="49" charset="0"/>
                  <a:cs typeface="Courier New" pitchFamily="49" charset="0"/>
                </a:rPr>
                <a:t>('Hello </a:t>
              </a:r>
              <a:r>
                <a:rPr lang="en-AU" sz="1600" b="1" dirty="0">
                  <a:solidFill>
                    <a:srgbClr val="C00000"/>
                  </a:solidFill>
                  <a:latin typeface="Courier New" pitchFamily="49" charset="0"/>
                  <a:cs typeface="Courier New" pitchFamily="49" charset="0"/>
                </a:rPr>
                <a:t>world</a:t>
              </a:r>
              <a:r>
                <a:rPr lang="en-AU" sz="1600" b="1" dirty="0" smtClean="0">
                  <a:solidFill>
                    <a:srgbClr val="C00000"/>
                  </a:solidFill>
                  <a:latin typeface="Courier New" pitchFamily="49" charset="0"/>
                  <a:cs typeface="Courier New" pitchFamily="49" charset="0"/>
                </a:rPr>
                <a:t>!')</a:t>
              </a:r>
              <a:endParaRPr lang="en-AU" sz="1600" b="1" dirty="0">
                <a:solidFill>
                  <a:srgbClr val="C00000"/>
                </a:solidFill>
                <a:latin typeface="Courier New" pitchFamily="49" charset="0"/>
                <a:cs typeface="Courier New" pitchFamily="49" charset="0"/>
              </a:endParaRPr>
            </a:p>
            <a:p>
              <a:pPr>
                <a:tabLst>
                  <a:tab pos="452438" algn="l"/>
                </a:tabLst>
              </a:pPr>
              <a:r>
                <a:rPr lang="en-AU" sz="1600" b="1" dirty="0" err="1">
                  <a:solidFill>
                    <a:srgbClr val="C00000"/>
                  </a:solidFill>
                  <a:latin typeface="Courier New" pitchFamily="49" charset="0"/>
                  <a:cs typeface="Courier New" pitchFamily="49" charset="0"/>
                </a:rPr>
                <a:t>NameError</a:t>
              </a:r>
              <a:r>
                <a:rPr lang="en-AU" sz="1600" b="1" dirty="0">
                  <a:solidFill>
                    <a:srgbClr val="C00000"/>
                  </a:solidFill>
                  <a:latin typeface="Courier New" pitchFamily="49" charset="0"/>
                  <a:cs typeface="Courier New" pitchFamily="49" charset="0"/>
                </a:rPr>
                <a:t>: name '</a:t>
              </a:r>
              <a:r>
                <a:rPr lang="en-AU" sz="1600" b="1" dirty="0" err="1">
                  <a:solidFill>
                    <a:srgbClr val="C00000"/>
                  </a:solidFill>
                  <a:latin typeface="Courier New" pitchFamily="49" charset="0"/>
                  <a:cs typeface="Courier New" pitchFamily="49" charset="0"/>
                </a:rPr>
                <a:t>prunt</a:t>
              </a:r>
              <a:r>
                <a:rPr lang="en-AU" sz="1600" b="1" dirty="0">
                  <a:solidFill>
                    <a:srgbClr val="C00000"/>
                  </a:solidFill>
                  <a:latin typeface="Courier New" pitchFamily="49" charset="0"/>
                  <a:cs typeface="Courier New" pitchFamily="49" charset="0"/>
                </a:rPr>
                <a:t>' is not defined</a:t>
              </a:r>
            </a:p>
          </p:txBody>
        </p:sp>
        <p:sp>
          <p:nvSpPr>
            <p:cNvPr id="6" name="TextBox 5"/>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cxnSp>
        <p:nvCxnSpPr>
          <p:cNvPr id="8" name="Straight Arrow Connector 7"/>
          <p:cNvCxnSpPr/>
          <p:nvPr/>
        </p:nvCxnSpPr>
        <p:spPr>
          <a:xfrm flipH="1">
            <a:off x="7027109" y="5341858"/>
            <a:ext cx="216024" cy="0"/>
          </a:xfrm>
          <a:prstGeom prst="straightConnector1">
            <a:avLst/>
          </a:prstGeom>
          <a:ln>
            <a:solidFill>
              <a:schemeClr val="tx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3419872" y="5589240"/>
            <a:ext cx="216024" cy="0"/>
          </a:xfrm>
          <a:prstGeom prst="straightConnector1">
            <a:avLst/>
          </a:prstGeom>
          <a:ln>
            <a:solidFill>
              <a:schemeClr val="tx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5148064" y="5863698"/>
            <a:ext cx="216024" cy="0"/>
          </a:xfrm>
          <a:prstGeom prst="straightConnector1">
            <a:avLst/>
          </a:prstGeom>
          <a:ln>
            <a:solidFill>
              <a:schemeClr val="tx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7236296" y="5157192"/>
            <a:ext cx="1697901" cy="369332"/>
          </a:xfrm>
          <a:prstGeom prst="rect">
            <a:avLst/>
          </a:prstGeom>
        </p:spPr>
        <p:txBody>
          <a:bodyPr wrap="none">
            <a:spAutoFit/>
          </a:bodyPr>
          <a:lstStyle/>
          <a:p>
            <a:r>
              <a:rPr lang="en-AU" b="1" dirty="0" smtClean="0">
                <a:solidFill>
                  <a:schemeClr val="tx1">
                    <a:lumMod val="65000"/>
                    <a:lumOff val="35000"/>
                  </a:schemeClr>
                </a:solidFill>
              </a:rPr>
              <a:t>Error location</a:t>
            </a:r>
            <a:endParaRPr lang="en-AU" b="1" dirty="0">
              <a:solidFill>
                <a:schemeClr val="tx1">
                  <a:lumMod val="65000"/>
                  <a:lumOff val="35000"/>
                </a:schemeClr>
              </a:solidFill>
            </a:endParaRPr>
          </a:p>
        </p:txBody>
      </p:sp>
      <p:sp>
        <p:nvSpPr>
          <p:cNvPr id="16" name="Rectangle 15"/>
          <p:cNvSpPr/>
          <p:nvPr/>
        </p:nvSpPr>
        <p:spPr>
          <a:xfrm>
            <a:off x="3635896" y="5404574"/>
            <a:ext cx="2492990" cy="369332"/>
          </a:xfrm>
          <a:prstGeom prst="rect">
            <a:avLst/>
          </a:prstGeom>
        </p:spPr>
        <p:txBody>
          <a:bodyPr wrap="none">
            <a:spAutoFit/>
          </a:bodyPr>
          <a:lstStyle/>
          <a:p>
            <a:r>
              <a:rPr lang="en-AU" b="1" dirty="0" smtClean="0">
                <a:solidFill>
                  <a:schemeClr val="tx1">
                    <a:lumMod val="65000"/>
                    <a:lumOff val="35000"/>
                  </a:schemeClr>
                </a:solidFill>
              </a:rPr>
              <a:t>Erroneous statement</a:t>
            </a:r>
            <a:endParaRPr lang="en-AU" b="1" dirty="0">
              <a:solidFill>
                <a:schemeClr val="tx1">
                  <a:lumMod val="65000"/>
                  <a:lumOff val="35000"/>
                </a:schemeClr>
              </a:solidFill>
            </a:endParaRPr>
          </a:p>
        </p:txBody>
      </p:sp>
      <p:sp>
        <p:nvSpPr>
          <p:cNvPr id="17" name="Rectangle 16"/>
          <p:cNvSpPr/>
          <p:nvPr/>
        </p:nvSpPr>
        <p:spPr>
          <a:xfrm>
            <a:off x="5357250" y="5679032"/>
            <a:ext cx="1591013" cy="369332"/>
          </a:xfrm>
          <a:prstGeom prst="rect">
            <a:avLst/>
          </a:prstGeom>
        </p:spPr>
        <p:txBody>
          <a:bodyPr wrap="none">
            <a:spAutoFit/>
          </a:bodyPr>
          <a:lstStyle/>
          <a:p>
            <a:r>
              <a:rPr lang="en-AU" b="1" dirty="0" smtClean="0">
                <a:solidFill>
                  <a:schemeClr val="tx1">
                    <a:lumMod val="65000"/>
                    <a:lumOff val="35000"/>
                  </a:schemeClr>
                </a:solidFill>
              </a:rPr>
              <a:t>Type of error</a:t>
            </a:r>
            <a:endParaRPr lang="en-AU" b="1" dirty="0">
              <a:solidFill>
                <a:schemeClr val="tx1">
                  <a:lumMod val="65000"/>
                  <a:lumOff val="35000"/>
                </a:schemeClr>
              </a:solidFill>
            </a:endParaRPr>
          </a:p>
        </p:txBody>
      </p:sp>
    </p:spTree>
    <p:extLst>
      <p:ext uri="{BB962C8B-B14F-4D97-AF65-F5344CB8AC3E}">
        <p14:creationId xmlns:p14="http://schemas.microsoft.com/office/powerpoint/2010/main" val="313375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25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5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25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25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250"/>
                                        <p:tgtEl>
                                          <p:spTgt spid="17"/>
                                        </p:tgtEl>
                                      </p:cBhvr>
                                    </p:animEffect>
                                  </p:childTnLst>
                                </p:cTn>
                              </p:par>
                              <p:par>
                                <p:cTn id="46" presetID="10"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Source Code</a:t>
            </a:r>
          </a:p>
        </p:txBody>
      </p:sp>
      <p:sp>
        <p:nvSpPr>
          <p:cNvPr id="3" name="Content Placeholder 2"/>
          <p:cNvSpPr>
            <a:spLocks noGrp="1"/>
          </p:cNvSpPr>
          <p:nvPr>
            <p:ph idx="1"/>
          </p:nvPr>
        </p:nvSpPr>
        <p:spPr>
          <a:xfrm>
            <a:off x="285720" y="1000108"/>
            <a:ext cx="8678768" cy="5643601"/>
          </a:xfrm>
        </p:spPr>
        <p:txBody>
          <a:bodyPr/>
          <a:lstStyle/>
          <a:p>
            <a:r>
              <a:rPr lang="en-AU" dirty="0"/>
              <a:t>When </a:t>
            </a:r>
            <a:r>
              <a:rPr lang="en-AU" dirty="0" smtClean="0"/>
              <a:t>program is run, </a:t>
            </a:r>
            <a:r>
              <a:rPr lang="en-AU" dirty="0"/>
              <a:t>it runs the </a:t>
            </a:r>
            <a:r>
              <a:rPr lang="en-AU" dirty="0" smtClean="0"/>
              <a:t>statements in the source code from </a:t>
            </a:r>
            <a:r>
              <a:rPr lang="en-AU" dirty="0"/>
              <a:t>start to end (unless it encounters an error)</a:t>
            </a:r>
          </a:p>
          <a:p>
            <a:pPr lvl="1"/>
            <a:r>
              <a:rPr lang="en-AU" dirty="0"/>
              <a:t>Some </a:t>
            </a:r>
            <a:r>
              <a:rPr lang="en-AU" dirty="0" smtClean="0"/>
              <a:t>statements choose between </a:t>
            </a:r>
            <a:r>
              <a:rPr lang="en-AU" dirty="0"/>
              <a:t>different sections of code </a:t>
            </a:r>
            <a:r>
              <a:rPr lang="en-AU" dirty="0" smtClean="0"/>
              <a:t>to run based upon the result of a conditional check (Selection</a:t>
            </a:r>
            <a:r>
              <a:rPr lang="en-AU" dirty="0"/>
              <a:t>)</a:t>
            </a:r>
          </a:p>
          <a:p>
            <a:pPr lvl="1"/>
            <a:r>
              <a:rPr lang="en-AU" dirty="0"/>
              <a:t>Some statements </a:t>
            </a:r>
            <a:r>
              <a:rPr lang="en-AU" dirty="0" smtClean="0"/>
              <a:t>repeatedly </a:t>
            </a:r>
            <a:r>
              <a:rPr lang="en-AU" dirty="0"/>
              <a:t>run a section of </a:t>
            </a:r>
            <a:r>
              <a:rPr lang="en-AU" dirty="0" smtClean="0"/>
              <a:t>code until a certain condition is met </a:t>
            </a:r>
            <a:r>
              <a:rPr lang="en-AU" dirty="0"/>
              <a:t>(Iteration)</a:t>
            </a:r>
          </a:p>
          <a:p>
            <a:pPr lvl="1"/>
            <a:r>
              <a:rPr lang="en-AU" dirty="0"/>
              <a:t>Some statements </a:t>
            </a:r>
            <a:r>
              <a:rPr lang="en-AU" dirty="0" smtClean="0"/>
              <a:t>request </a:t>
            </a:r>
            <a:r>
              <a:rPr lang="en-AU" dirty="0"/>
              <a:t>input from users or </a:t>
            </a:r>
            <a:r>
              <a:rPr lang="en-AU" dirty="0" smtClean="0"/>
              <a:t>data from other </a:t>
            </a:r>
            <a:r>
              <a:rPr lang="en-AU" dirty="0"/>
              <a:t>sources, often processing it using selection and iteration</a:t>
            </a:r>
          </a:p>
          <a:p>
            <a:pPr lvl="1"/>
            <a:r>
              <a:rPr lang="en-AU" dirty="0"/>
              <a:t>Some statements </a:t>
            </a:r>
            <a:r>
              <a:rPr lang="en-AU" dirty="0" smtClean="0"/>
              <a:t>define </a:t>
            </a:r>
            <a:r>
              <a:rPr lang="en-AU" dirty="0"/>
              <a:t>sections of code </a:t>
            </a:r>
            <a:r>
              <a:rPr lang="en-AU" dirty="0" smtClean="0"/>
              <a:t>to be </a:t>
            </a:r>
            <a:r>
              <a:rPr lang="en-AU" dirty="0"/>
              <a:t>used at other points in the program </a:t>
            </a:r>
            <a:r>
              <a:rPr lang="en-AU" dirty="0" smtClean="0"/>
              <a:t>where it is needed (Functions</a:t>
            </a:r>
            <a:r>
              <a:rPr lang="en-AU" dirty="0"/>
              <a:t>)</a:t>
            </a:r>
          </a:p>
          <a:p>
            <a:pPr lvl="1"/>
            <a:endParaRPr lang="en-AU" dirty="0"/>
          </a:p>
          <a:p>
            <a:r>
              <a:rPr lang="en-AU" dirty="0" smtClean="0"/>
              <a:t>Many programs are “event-driven”, meaning that they wait for events to occur (e.g. the user clicking on something)</a:t>
            </a:r>
          </a:p>
          <a:p>
            <a:pPr lvl="1"/>
            <a:r>
              <a:rPr lang="en-AU" dirty="0" smtClean="0"/>
              <a:t>When an event occurs, it triggers some </a:t>
            </a:r>
            <a:r>
              <a:rPr lang="en-AU" dirty="0"/>
              <a:t>statements </a:t>
            </a:r>
            <a:r>
              <a:rPr lang="en-AU" dirty="0" smtClean="0"/>
              <a:t>to be run</a:t>
            </a:r>
            <a:endParaRPr lang="en-AU" dirty="0"/>
          </a:p>
        </p:txBody>
      </p:sp>
    </p:spTree>
    <p:extLst>
      <p:ext uri="{BB962C8B-B14F-4D97-AF65-F5344CB8AC3E}">
        <p14:creationId xmlns:p14="http://schemas.microsoft.com/office/powerpoint/2010/main" val="231249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Walking Exercise</a:t>
            </a:r>
            <a:endParaRPr lang="en-AU" dirty="0"/>
          </a:p>
        </p:txBody>
      </p:sp>
      <p:sp>
        <p:nvSpPr>
          <p:cNvPr id="3" name="Content Placeholder 2"/>
          <p:cNvSpPr>
            <a:spLocks noGrp="1"/>
          </p:cNvSpPr>
          <p:nvPr>
            <p:ph idx="1"/>
          </p:nvPr>
        </p:nvSpPr>
        <p:spPr>
          <a:xfrm>
            <a:off x="285720" y="1000108"/>
            <a:ext cx="8606760" cy="5643601"/>
          </a:xfrm>
        </p:spPr>
        <p:txBody>
          <a:bodyPr/>
          <a:lstStyle/>
          <a:p>
            <a:r>
              <a:rPr lang="en-AU" b="1" dirty="0" smtClean="0"/>
              <a:t>Goal:  </a:t>
            </a:r>
            <a:r>
              <a:rPr lang="en-AU" dirty="0" smtClean="0"/>
              <a:t>To navigate from one end of the room to the other</a:t>
            </a:r>
          </a:p>
          <a:p>
            <a:pPr lvl="1"/>
            <a:r>
              <a:rPr lang="en-AU" dirty="0" smtClean="0"/>
              <a:t>As an English-speaking human, this can be achieved simply by telling the person “Go over there”… Easy!</a:t>
            </a:r>
          </a:p>
          <a:p>
            <a:pPr lvl="1"/>
            <a:endParaRPr lang="en-AU" dirty="0" smtClean="0"/>
          </a:p>
          <a:p>
            <a:r>
              <a:rPr lang="en-AU" dirty="0" smtClean="0"/>
              <a:t>We will be instructing a robot (played by a volunteer), who can only understand the following statements:</a:t>
            </a:r>
          </a:p>
          <a:p>
            <a:pPr lvl="1"/>
            <a:r>
              <a:rPr lang="en-AU" b="1" dirty="0" smtClean="0">
                <a:latin typeface="Courier New" panose="02070309020205020404" pitchFamily="49" charset="0"/>
                <a:cs typeface="Courier New" panose="02070309020205020404" pitchFamily="49" charset="0"/>
              </a:rPr>
              <a:t>FORWARD( </a:t>
            </a:r>
            <a:r>
              <a:rPr lang="en-AU" dirty="0" err="1" smtClean="0">
                <a:latin typeface="Courier New" panose="02070309020205020404" pitchFamily="49" charset="0"/>
                <a:cs typeface="Courier New" panose="02070309020205020404" pitchFamily="49" charset="0"/>
              </a:rPr>
              <a:t>num</a:t>
            </a:r>
            <a:r>
              <a:rPr lang="en-AU" dirty="0" smtClean="0">
                <a:latin typeface="Courier New" panose="02070309020205020404" pitchFamily="49" charset="0"/>
                <a:cs typeface="Courier New" panose="02070309020205020404" pitchFamily="49" charset="0"/>
              </a:rPr>
              <a:t> </a:t>
            </a:r>
            <a:r>
              <a:rPr lang="en-AU" b="1" dirty="0" smtClean="0">
                <a:latin typeface="Courier New" panose="02070309020205020404" pitchFamily="49" charset="0"/>
                <a:cs typeface="Courier New" panose="02070309020205020404" pitchFamily="49" charset="0"/>
              </a:rPr>
              <a:t>)</a:t>
            </a:r>
            <a:r>
              <a:rPr lang="en-AU" b="1" dirty="0" smtClean="0"/>
              <a:t>	 </a:t>
            </a:r>
          </a:p>
          <a:p>
            <a:pPr lvl="2"/>
            <a:r>
              <a:rPr lang="en-AU" dirty="0">
                <a:solidFill>
                  <a:srgbClr val="008000"/>
                </a:solidFill>
              </a:rPr>
              <a:t>Walk forward </a:t>
            </a:r>
            <a:r>
              <a:rPr lang="en-AU" b="1" dirty="0" err="1">
                <a:solidFill>
                  <a:srgbClr val="008000"/>
                </a:solidFill>
              </a:rPr>
              <a:t>num</a:t>
            </a:r>
            <a:r>
              <a:rPr lang="en-AU" dirty="0">
                <a:solidFill>
                  <a:srgbClr val="008000"/>
                </a:solidFill>
              </a:rPr>
              <a:t> steps (assume 1 metre steps)</a:t>
            </a:r>
          </a:p>
          <a:p>
            <a:pPr lvl="3"/>
            <a:endParaRPr lang="en-AU" b="1" dirty="0" smtClean="0"/>
          </a:p>
          <a:p>
            <a:pPr lvl="1"/>
            <a:r>
              <a:rPr lang="en-AU" b="1" dirty="0" smtClean="0">
                <a:latin typeface="Courier New" panose="02070309020205020404" pitchFamily="49" charset="0"/>
                <a:cs typeface="Courier New" panose="02070309020205020404" pitchFamily="49" charset="0"/>
              </a:rPr>
              <a:t>TURN(</a:t>
            </a:r>
            <a:r>
              <a:rPr lang="en-AU" dirty="0" smtClean="0">
                <a:latin typeface="Courier New" panose="02070309020205020404" pitchFamily="49" charset="0"/>
                <a:cs typeface="Courier New" panose="02070309020205020404" pitchFamily="49" charset="0"/>
              </a:rPr>
              <a:t> LEFT |</a:t>
            </a:r>
            <a:r>
              <a:rPr lang="en-AU" b="1" dirty="0" smtClean="0">
                <a:latin typeface="Courier New" panose="02070309020205020404" pitchFamily="49" charset="0"/>
                <a:cs typeface="Courier New" panose="02070309020205020404" pitchFamily="49" charset="0"/>
              </a:rPr>
              <a:t> </a:t>
            </a:r>
            <a:r>
              <a:rPr lang="en-AU" dirty="0" smtClean="0">
                <a:latin typeface="Courier New" panose="02070309020205020404" pitchFamily="49" charset="0"/>
                <a:cs typeface="Courier New" panose="02070309020205020404" pitchFamily="49" charset="0"/>
              </a:rPr>
              <a:t>RIGHT </a:t>
            </a:r>
            <a:r>
              <a:rPr lang="en-AU" b="1" dirty="0" smtClean="0">
                <a:latin typeface="Courier New" panose="02070309020205020404" pitchFamily="49" charset="0"/>
                <a:cs typeface="Courier New" panose="02070309020205020404" pitchFamily="49" charset="0"/>
              </a:rPr>
              <a:t>)	 </a:t>
            </a:r>
          </a:p>
          <a:p>
            <a:pPr lvl="2"/>
            <a:r>
              <a:rPr lang="en-AU" dirty="0">
                <a:solidFill>
                  <a:srgbClr val="008000"/>
                </a:solidFill>
              </a:rPr>
              <a:t>Turn 90 degrees </a:t>
            </a:r>
            <a:r>
              <a:rPr lang="en-AU" b="1" dirty="0">
                <a:solidFill>
                  <a:srgbClr val="008000"/>
                </a:solidFill>
              </a:rPr>
              <a:t>left</a:t>
            </a:r>
            <a:r>
              <a:rPr lang="en-AU" dirty="0">
                <a:solidFill>
                  <a:srgbClr val="008000"/>
                </a:solidFill>
              </a:rPr>
              <a:t> or </a:t>
            </a:r>
            <a:r>
              <a:rPr lang="en-AU" b="1" dirty="0">
                <a:solidFill>
                  <a:srgbClr val="008000"/>
                </a:solidFill>
              </a:rPr>
              <a:t>right</a:t>
            </a:r>
          </a:p>
          <a:p>
            <a:pPr lvl="1"/>
            <a:endParaRPr lang="en-AU" dirty="0"/>
          </a:p>
          <a:p>
            <a:r>
              <a:rPr lang="en-AU" dirty="0" smtClean="0"/>
              <a:t>The robot must be given all of their statements in advance</a:t>
            </a:r>
          </a:p>
          <a:p>
            <a:pPr lvl="1"/>
            <a:r>
              <a:rPr lang="en-AU" dirty="0"/>
              <a:t>Bonus points for walking like a robot or making robot </a:t>
            </a:r>
            <a:r>
              <a:rPr lang="en-AU" dirty="0" smtClean="0"/>
              <a:t>noises</a:t>
            </a:r>
            <a:endParaRPr lang="en-AU" dirty="0"/>
          </a:p>
        </p:txBody>
      </p:sp>
    </p:spTree>
    <p:extLst>
      <p:ext uri="{BB962C8B-B14F-4D97-AF65-F5344CB8AC3E}">
        <p14:creationId xmlns:p14="http://schemas.microsoft.com/office/powerpoint/2010/main" val="44558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Walking Exercise</a:t>
            </a:r>
            <a:endParaRPr lang="en-AU" dirty="0"/>
          </a:p>
        </p:txBody>
      </p:sp>
      <p:sp>
        <p:nvSpPr>
          <p:cNvPr id="3" name="Content Placeholder 2"/>
          <p:cNvSpPr>
            <a:spLocks noGrp="1"/>
          </p:cNvSpPr>
          <p:nvPr>
            <p:ph idx="1"/>
          </p:nvPr>
        </p:nvSpPr>
        <p:spPr/>
        <p:txBody>
          <a:bodyPr/>
          <a:lstStyle/>
          <a:p>
            <a:r>
              <a:rPr lang="en-AU" dirty="0" err="1" smtClean="0"/>
              <a:t>RoboTest.robo</a:t>
            </a:r>
            <a:endParaRPr lang="en-AU" dirty="0" smtClean="0"/>
          </a:p>
          <a:p>
            <a:pPr lvl="1"/>
            <a:endParaRPr lang="en-AU" dirty="0"/>
          </a:p>
          <a:p>
            <a:pPr lvl="1"/>
            <a:endParaRPr lang="en-AU" dirty="0" smtClean="0"/>
          </a:p>
          <a:p>
            <a:pPr lvl="1"/>
            <a:endParaRPr lang="en-AU" dirty="0"/>
          </a:p>
          <a:p>
            <a:pPr lvl="1"/>
            <a:endParaRPr lang="en-AU" dirty="0" smtClean="0"/>
          </a:p>
          <a:p>
            <a:pPr lvl="1"/>
            <a:endParaRPr lang="en-AU" dirty="0"/>
          </a:p>
          <a:p>
            <a:pPr lvl="1"/>
            <a:endParaRPr lang="en-AU" dirty="0" smtClean="0"/>
          </a:p>
          <a:p>
            <a:r>
              <a:rPr lang="en-AU" dirty="0" err="1" smtClean="0"/>
              <a:t>EndOfRoom.robo</a:t>
            </a:r>
            <a:endParaRPr lang="en-AU" dirty="0"/>
          </a:p>
        </p:txBody>
      </p:sp>
      <p:grpSp>
        <p:nvGrpSpPr>
          <p:cNvPr id="4" name="Group 3"/>
          <p:cNvGrpSpPr/>
          <p:nvPr/>
        </p:nvGrpSpPr>
        <p:grpSpPr>
          <a:xfrm>
            <a:off x="285805" y="1412776"/>
            <a:ext cx="8568952" cy="2042473"/>
            <a:chOff x="293984" y="3389511"/>
            <a:chExt cx="8568952" cy="2042473"/>
          </a:xfrm>
        </p:grpSpPr>
        <p:sp>
          <p:nvSpPr>
            <p:cNvPr id="5" name="TextBox 4"/>
            <p:cNvSpPr txBox="1"/>
            <p:nvPr/>
          </p:nvSpPr>
          <p:spPr>
            <a:xfrm>
              <a:off x="293984" y="3389511"/>
              <a:ext cx="8568952" cy="2042473"/>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b="1" dirty="0" smtClean="0">
                  <a:latin typeface="Courier New" pitchFamily="49" charset="0"/>
                  <a:cs typeface="Courier New" pitchFamily="49" charset="0"/>
                </a:rPr>
                <a:t>FORWARD(1)</a:t>
              </a:r>
            </a:p>
            <a:p>
              <a:pPr>
                <a:tabLst>
                  <a:tab pos="452438" algn="l"/>
                </a:tabLst>
              </a:pPr>
              <a:r>
                <a:rPr lang="en-AU" sz="1600" b="1" dirty="0" smtClean="0">
                  <a:latin typeface="Courier New" pitchFamily="49" charset="0"/>
                  <a:cs typeface="Courier New" pitchFamily="49" charset="0"/>
                </a:rPr>
                <a:t>TURN(LEFT)</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FORWARD(1</a:t>
              </a:r>
              <a:r>
                <a:rPr lang="en-AU" sz="1600" b="1" dirty="0">
                  <a:latin typeface="Courier New" pitchFamily="49" charset="0"/>
                  <a:cs typeface="Courier New" pitchFamily="49" charset="0"/>
                </a:rPr>
                <a:t>)</a:t>
              </a:r>
            </a:p>
            <a:p>
              <a:pPr>
                <a:tabLst>
                  <a:tab pos="452438" algn="l"/>
                </a:tabLst>
              </a:pPr>
              <a:r>
                <a:rPr lang="en-AU" sz="1600" b="1" dirty="0">
                  <a:latin typeface="Courier New" pitchFamily="49" charset="0"/>
                  <a:cs typeface="Courier New" pitchFamily="49" charset="0"/>
                </a:rPr>
                <a:t>TURN(LEFT</a:t>
              </a:r>
              <a:r>
                <a:rPr lang="en-AU" sz="1600" b="1" dirty="0" smtClean="0">
                  <a:latin typeface="Courier New" pitchFamily="49" charset="0"/>
                  <a:cs typeface="Courier New" pitchFamily="49" charset="0"/>
                </a:rPr>
                <a:t>)</a:t>
              </a:r>
            </a:p>
            <a:p>
              <a:pPr>
                <a:tabLst>
                  <a:tab pos="452438" algn="l"/>
                </a:tabLst>
              </a:pPr>
              <a:r>
                <a:rPr lang="en-AU" sz="1600" b="1" dirty="0">
                  <a:latin typeface="Courier New" pitchFamily="49" charset="0"/>
                  <a:cs typeface="Courier New" pitchFamily="49" charset="0"/>
                </a:rPr>
                <a:t>FORWARD(1)</a:t>
              </a:r>
            </a:p>
            <a:p>
              <a:pPr>
                <a:tabLst>
                  <a:tab pos="452438" algn="l"/>
                </a:tabLst>
              </a:pPr>
              <a:r>
                <a:rPr lang="en-AU" sz="1600" b="1" dirty="0" smtClean="0">
                  <a:latin typeface="Courier New" pitchFamily="49" charset="0"/>
                  <a:cs typeface="Courier New" pitchFamily="49" charset="0"/>
                </a:rPr>
                <a:t>TURN(LEFT</a:t>
              </a:r>
              <a:r>
                <a:rPr lang="en-AU" sz="1600" b="1" dirty="0">
                  <a:latin typeface="Courier New" pitchFamily="49" charset="0"/>
                  <a:cs typeface="Courier New" pitchFamily="49" charset="0"/>
                </a:rPr>
                <a:t>)</a:t>
              </a:r>
            </a:p>
            <a:p>
              <a:pPr>
                <a:tabLst>
                  <a:tab pos="452438" algn="l"/>
                </a:tabLst>
              </a:pPr>
              <a:r>
                <a:rPr lang="en-AU" sz="1600" b="1" dirty="0">
                  <a:latin typeface="Courier New" pitchFamily="49" charset="0"/>
                  <a:cs typeface="Courier New" pitchFamily="49" charset="0"/>
                </a:rPr>
                <a:t>FORWARD(1)</a:t>
              </a:r>
            </a:p>
            <a:p>
              <a:pPr>
                <a:tabLst>
                  <a:tab pos="452438" algn="l"/>
                </a:tabLst>
              </a:pPr>
              <a:r>
                <a:rPr lang="en-AU" sz="1600" b="1" dirty="0" smtClean="0">
                  <a:latin typeface="Courier New" pitchFamily="49" charset="0"/>
                  <a:cs typeface="Courier New" pitchFamily="49" charset="0"/>
                </a:rPr>
                <a:t>TURN(LEFT)</a:t>
              </a:r>
              <a:endParaRPr lang="en-AU" sz="1600" b="1" dirty="0">
                <a:latin typeface="Courier New" pitchFamily="49" charset="0"/>
                <a:cs typeface="Courier New" pitchFamily="49" charset="0"/>
              </a:endParaRPr>
            </a:p>
          </p:txBody>
        </p:sp>
        <p:sp>
          <p:nvSpPr>
            <p:cNvPr id="6" name="TextBox 5"/>
            <p:cNvSpPr txBox="1"/>
            <p:nvPr/>
          </p:nvSpPr>
          <p:spPr>
            <a:xfrm>
              <a:off x="8172400" y="3389511"/>
              <a:ext cx="690536"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err="1" smtClean="0">
                  <a:solidFill>
                    <a:schemeClr val="bg1"/>
                  </a:solidFill>
                  <a:latin typeface="Courier New" pitchFamily="49" charset="0"/>
                  <a:cs typeface="Courier New" pitchFamily="49" charset="0"/>
                </a:rPr>
                <a:t>Robo</a:t>
              </a:r>
              <a:endParaRPr lang="en-AU" sz="1700" b="1" dirty="0">
                <a:solidFill>
                  <a:schemeClr val="bg1"/>
                </a:solidFill>
                <a:latin typeface="Courier New" pitchFamily="49" charset="0"/>
                <a:cs typeface="Courier New" pitchFamily="49" charset="0"/>
              </a:endParaRPr>
            </a:p>
          </p:txBody>
        </p:sp>
      </p:grpSp>
      <p:grpSp>
        <p:nvGrpSpPr>
          <p:cNvPr id="7" name="Group 6"/>
          <p:cNvGrpSpPr/>
          <p:nvPr/>
        </p:nvGrpSpPr>
        <p:grpSpPr>
          <a:xfrm>
            <a:off x="293984" y="4293096"/>
            <a:ext cx="8568952" cy="2304256"/>
            <a:chOff x="293984" y="3389511"/>
            <a:chExt cx="8568952" cy="2304256"/>
          </a:xfrm>
        </p:grpSpPr>
        <p:sp>
          <p:nvSpPr>
            <p:cNvPr id="8" name="TextBox 7"/>
            <p:cNvSpPr txBox="1"/>
            <p:nvPr/>
          </p:nvSpPr>
          <p:spPr>
            <a:xfrm>
              <a:off x="293984" y="3389511"/>
              <a:ext cx="8568952" cy="2304256"/>
            </a:xfrm>
            <a:prstGeom prst="rect">
              <a:avLst/>
            </a:prstGeom>
            <a:solidFill>
              <a:schemeClr val="bg1"/>
            </a:solidFill>
            <a:ln>
              <a:solidFill>
                <a:schemeClr val="tx1">
                  <a:lumMod val="65000"/>
                  <a:lumOff val="35000"/>
                </a:schemeClr>
              </a:solidFill>
              <a:prstDash val="solid"/>
            </a:ln>
          </p:spPr>
          <p:txBody>
            <a:bodyPr wrap="square" lIns="72000" tIns="36000" rIns="72000" bIns="36000" rtlCol="0">
              <a:noAutofit/>
            </a:bodyPr>
            <a:lstStyle/>
            <a:p>
              <a:pPr>
                <a:tabLst>
                  <a:tab pos="452438" algn="l"/>
                </a:tabLst>
              </a:pPr>
              <a:endParaRPr lang="en-AU" sz="1600" b="1" dirty="0" smtClean="0">
                <a:latin typeface="Courier New" pitchFamily="49" charset="0"/>
                <a:cs typeface="Courier New" pitchFamily="49" charset="0"/>
              </a:endParaRPr>
            </a:p>
          </p:txBody>
        </p:sp>
        <p:sp>
          <p:nvSpPr>
            <p:cNvPr id="9" name="TextBox 8"/>
            <p:cNvSpPr txBox="1"/>
            <p:nvPr/>
          </p:nvSpPr>
          <p:spPr>
            <a:xfrm>
              <a:off x="8172400" y="3389511"/>
              <a:ext cx="690536"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err="1" smtClean="0">
                  <a:solidFill>
                    <a:schemeClr val="bg1"/>
                  </a:solidFill>
                  <a:latin typeface="Courier New" pitchFamily="49" charset="0"/>
                  <a:cs typeface="Courier New" pitchFamily="49" charset="0"/>
                </a:rPr>
                <a:t>Robo</a:t>
              </a:r>
              <a:endParaRPr lang="en-AU" sz="1700" b="1" dirty="0">
                <a:solidFill>
                  <a:schemeClr val="bg1"/>
                </a:solidFill>
                <a:latin typeface="Courier New" pitchFamily="49" charset="0"/>
                <a:cs typeface="Courier New" pitchFamily="49" charset="0"/>
              </a:endParaRPr>
            </a:p>
          </p:txBody>
        </p:sp>
      </p:grpSp>
      <p:pic>
        <p:nvPicPr>
          <p:cNvPr id="1026" name="Picture 2" descr="http://fc00.deviantart.net/fs21/f/2007/299/c/8/Futurama__s_Bender_by_Muscleduck.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2120" y="2944156"/>
            <a:ext cx="3414818" cy="3913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22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Program Design</a:t>
            </a:r>
            <a:endParaRPr lang="en-AU" dirty="0"/>
          </a:p>
        </p:txBody>
      </p:sp>
    </p:spTree>
    <p:extLst>
      <p:ext uri="{BB962C8B-B14F-4D97-AF65-F5344CB8AC3E}">
        <p14:creationId xmlns:p14="http://schemas.microsoft.com/office/powerpoint/2010/main" val="1355349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This Lecture</a:t>
            </a:r>
            <a:endParaRPr lang="en-AU" dirty="0"/>
          </a:p>
        </p:txBody>
      </p:sp>
      <p:sp>
        <p:nvSpPr>
          <p:cNvPr id="3" name="Content Placeholder 2"/>
          <p:cNvSpPr>
            <a:spLocks noGrp="1"/>
          </p:cNvSpPr>
          <p:nvPr>
            <p:ph idx="1"/>
          </p:nvPr>
        </p:nvSpPr>
        <p:spPr/>
        <p:txBody>
          <a:bodyPr/>
          <a:lstStyle/>
          <a:p>
            <a:r>
              <a:rPr lang="en-AU" dirty="0" smtClean="0"/>
              <a:t>Establishing a context</a:t>
            </a:r>
          </a:p>
          <a:p>
            <a:pPr lvl="1"/>
            <a:r>
              <a:rPr lang="en-AU" dirty="0" smtClean="0"/>
              <a:t>Approach to the unit</a:t>
            </a:r>
          </a:p>
          <a:p>
            <a:pPr lvl="1"/>
            <a:r>
              <a:rPr lang="en-AU" dirty="0" smtClean="0"/>
              <a:t>What is programming?</a:t>
            </a:r>
          </a:p>
          <a:p>
            <a:pPr lvl="1"/>
            <a:r>
              <a:rPr lang="en-AU" dirty="0" smtClean="0"/>
              <a:t>Program implementation and source code</a:t>
            </a:r>
          </a:p>
          <a:p>
            <a:pPr lvl="4"/>
            <a:endParaRPr lang="en-AU" dirty="0"/>
          </a:p>
          <a:p>
            <a:r>
              <a:rPr lang="en-AU" dirty="0" smtClean="0"/>
              <a:t>Program design</a:t>
            </a:r>
          </a:p>
          <a:p>
            <a:pPr lvl="1"/>
            <a:r>
              <a:rPr lang="en-AU" dirty="0" smtClean="0"/>
              <a:t>Pseudocode and flowcharts</a:t>
            </a:r>
          </a:p>
          <a:p>
            <a:pPr lvl="4"/>
            <a:endParaRPr lang="en-AU" dirty="0" smtClean="0"/>
          </a:p>
          <a:p>
            <a:r>
              <a:rPr lang="en-AU" dirty="0" smtClean="0"/>
              <a:t>A brief history of programming languages</a:t>
            </a:r>
          </a:p>
          <a:p>
            <a:pPr lvl="4"/>
            <a:endParaRPr lang="en-AU" dirty="0"/>
          </a:p>
          <a:p>
            <a:r>
              <a:rPr lang="en-AU" dirty="0" smtClean="0"/>
              <a:t>Getting started</a:t>
            </a:r>
          </a:p>
          <a:p>
            <a:pPr lvl="1"/>
            <a:r>
              <a:rPr lang="en-AU" dirty="0" smtClean="0"/>
              <a:t>Introduction to Python</a:t>
            </a:r>
          </a:p>
          <a:p>
            <a:pPr lvl="1"/>
            <a:r>
              <a:rPr lang="en-AU" dirty="0" smtClean="0"/>
              <a:t>A simple program</a:t>
            </a:r>
          </a:p>
          <a:p>
            <a:pPr lvl="1"/>
            <a:r>
              <a:rPr lang="en-AU" dirty="0" smtClean="0"/>
              <a:t>Variables, comments and concatenation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Program Design</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Writing syntactically correct code is difficult and can distract you from the problem that you are trying to solve</a:t>
            </a:r>
          </a:p>
          <a:p>
            <a:pPr lvl="1"/>
            <a:r>
              <a:rPr lang="en-AU" dirty="0" smtClean="0"/>
              <a:t>Hence it is useful to be able to plan out the logic and structure of your solution prior to commencing the actual programming</a:t>
            </a:r>
          </a:p>
          <a:p>
            <a:pPr lvl="1"/>
            <a:r>
              <a:rPr lang="en-AU" dirty="0" smtClean="0"/>
              <a:t>This is the concept of </a:t>
            </a:r>
            <a:r>
              <a:rPr lang="en-AU" i="1" dirty="0" smtClean="0"/>
              <a:t>program</a:t>
            </a:r>
            <a:r>
              <a:rPr lang="en-AU" dirty="0" smtClean="0"/>
              <a:t> </a:t>
            </a:r>
            <a:r>
              <a:rPr lang="en-AU" i="1" dirty="0" smtClean="0"/>
              <a:t>design</a:t>
            </a:r>
          </a:p>
          <a:p>
            <a:pPr lvl="3"/>
            <a:endParaRPr lang="en-AU" dirty="0"/>
          </a:p>
          <a:p>
            <a:r>
              <a:rPr lang="en-AU" dirty="0" smtClean="0"/>
              <a:t>Pseudocode and flowcharts are two ways of representing the steps and statements that a program will implement</a:t>
            </a:r>
          </a:p>
          <a:p>
            <a:pPr lvl="3"/>
            <a:endParaRPr lang="en-AU" dirty="0" smtClean="0"/>
          </a:p>
          <a:p>
            <a:r>
              <a:rPr lang="en-AU" dirty="0" smtClean="0"/>
              <a:t>Pseudocode and flowcharts…</a:t>
            </a:r>
          </a:p>
          <a:p>
            <a:pPr lvl="1"/>
            <a:r>
              <a:rPr lang="en-AU" dirty="0" smtClean="0"/>
              <a:t>are valuable design tools that experienced programmers use</a:t>
            </a:r>
          </a:p>
          <a:p>
            <a:pPr lvl="1"/>
            <a:r>
              <a:rPr lang="en-AU" dirty="0" smtClean="0"/>
              <a:t>are designed to be read by people, not parsed by a computer</a:t>
            </a:r>
          </a:p>
          <a:p>
            <a:pPr lvl="1"/>
            <a:r>
              <a:rPr lang="en-AU" dirty="0" smtClean="0"/>
              <a:t>follow conventions of programming, e.g. selection &amp; iteration</a:t>
            </a:r>
          </a:p>
          <a:p>
            <a:pPr lvl="1"/>
            <a:r>
              <a:rPr lang="en-AU" dirty="0" smtClean="0"/>
              <a:t>often omit minor, insignificant and assumed statements</a:t>
            </a:r>
            <a:endParaRPr lang="en-AU" dirty="0"/>
          </a:p>
        </p:txBody>
      </p:sp>
    </p:spTree>
    <p:extLst>
      <p:ext uri="{BB962C8B-B14F-4D97-AF65-F5344CB8AC3E}">
        <p14:creationId xmlns:p14="http://schemas.microsoft.com/office/powerpoint/2010/main" val="226428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Program Design</a:t>
            </a:r>
            <a:endParaRPr lang="en-AU" dirty="0"/>
          </a:p>
        </p:txBody>
      </p:sp>
      <p:sp>
        <p:nvSpPr>
          <p:cNvPr id="3" name="Content Placeholder 2"/>
          <p:cNvSpPr>
            <a:spLocks noGrp="1"/>
          </p:cNvSpPr>
          <p:nvPr>
            <p:ph idx="1"/>
          </p:nvPr>
        </p:nvSpPr>
        <p:spPr>
          <a:xfrm>
            <a:off x="285720" y="1000108"/>
            <a:ext cx="8606760" cy="5643601"/>
          </a:xfrm>
        </p:spPr>
        <p:txBody>
          <a:bodyPr/>
          <a:lstStyle/>
          <a:p>
            <a:r>
              <a:rPr lang="en-AU" dirty="0" smtClean="0"/>
              <a:t>Pseudocode</a:t>
            </a:r>
            <a:r>
              <a:rPr lang="en-AU" dirty="0"/>
              <a:t> does </a:t>
            </a:r>
            <a:r>
              <a:rPr lang="en-AU" i="1" dirty="0"/>
              <a:t>not</a:t>
            </a:r>
            <a:r>
              <a:rPr lang="en-AU" dirty="0"/>
              <a:t> have </a:t>
            </a:r>
            <a:r>
              <a:rPr lang="en-AU" dirty="0" smtClean="0"/>
              <a:t>defined </a:t>
            </a:r>
            <a:r>
              <a:rPr lang="en-AU" dirty="0"/>
              <a:t>standards, rules or </a:t>
            </a:r>
            <a:r>
              <a:rPr lang="en-AU" dirty="0" smtClean="0"/>
              <a:t>syntax that need to be adhered to</a:t>
            </a:r>
          </a:p>
          <a:p>
            <a:pPr lvl="1"/>
            <a:r>
              <a:rPr lang="en-AU" dirty="0"/>
              <a:t>There is no single “correct” way to write pseudocode</a:t>
            </a:r>
          </a:p>
          <a:p>
            <a:pPr lvl="1"/>
            <a:r>
              <a:rPr lang="en-AU" dirty="0" smtClean="0"/>
              <a:t>To emphasise this, different conventions have been used in each of the following pseudocode examples</a:t>
            </a:r>
          </a:p>
          <a:p>
            <a:endParaRPr lang="en-AU" dirty="0" smtClean="0"/>
          </a:p>
          <a:p>
            <a:r>
              <a:rPr lang="en-AU" dirty="0" smtClean="0"/>
              <a:t>Flowcharts are a more visual approach to program design, using symbols with specific meanings associated with them</a:t>
            </a:r>
          </a:p>
          <a:p>
            <a:pPr lvl="1"/>
            <a:r>
              <a:rPr lang="en-AU" dirty="0"/>
              <a:t>T</a:t>
            </a:r>
            <a:r>
              <a:rPr lang="en-AU" dirty="0" smtClean="0"/>
              <a:t>hey are “stricter” than pseudocode, but this is a necessity in order to produce flowcharts that anyone can read</a:t>
            </a:r>
          </a:p>
          <a:p>
            <a:pPr lvl="1"/>
            <a:endParaRPr lang="en-AU" dirty="0"/>
          </a:p>
          <a:p>
            <a:r>
              <a:rPr lang="en-AU" dirty="0" smtClean="0"/>
              <a:t>Always remember that the goal of these design tools is to </a:t>
            </a:r>
            <a:r>
              <a:rPr lang="en-AU" i="1" dirty="0" smtClean="0"/>
              <a:t>illustrate</a:t>
            </a:r>
            <a:r>
              <a:rPr lang="en-AU" dirty="0" smtClean="0"/>
              <a:t> and </a:t>
            </a:r>
            <a:r>
              <a:rPr lang="en-AU" i="1" dirty="0" smtClean="0"/>
              <a:t>communicate</a:t>
            </a:r>
            <a:r>
              <a:rPr lang="en-AU" dirty="0" smtClean="0"/>
              <a:t> your design in a </a:t>
            </a:r>
            <a:r>
              <a:rPr lang="en-AU" i="1" dirty="0" smtClean="0"/>
              <a:t>clear</a:t>
            </a:r>
            <a:r>
              <a:rPr lang="en-AU" dirty="0" smtClean="0"/>
              <a:t> way</a:t>
            </a:r>
          </a:p>
        </p:txBody>
      </p:sp>
    </p:spTree>
    <p:extLst>
      <p:ext uri="{BB962C8B-B14F-4D97-AF65-F5344CB8AC3E}">
        <p14:creationId xmlns:p14="http://schemas.microsoft.com/office/powerpoint/2010/main" val="125734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Flowchart Symbols</a:t>
            </a:r>
            <a:endParaRPr lang="en-AU" dirty="0"/>
          </a:p>
        </p:txBody>
      </p:sp>
      <p:sp>
        <p:nvSpPr>
          <p:cNvPr id="3" name="Content Placeholder 2"/>
          <p:cNvSpPr>
            <a:spLocks noGrp="1"/>
          </p:cNvSpPr>
          <p:nvPr>
            <p:ph idx="1"/>
          </p:nvPr>
        </p:nvSpPr>
        <p:spPr>
          <a:xfrm>
            <a:off x="285720" y="1000108"/>
            <a:ext cx="8606760" cy="5643601"/>
          </a:xfrm>
        </p:spPr>
        <p:txBody>
          <a:bodyPr/>
          <a:lstStyle/>
          <a:p>
            <a:r>
              <a:rPr lang="en-AU" dirty="0" smtClean="0"/>
              <a:t>This table summarises the main symbols used in flowcharts</a:t>
            </a:r>
          </a:p>
          <a:p>
            <a:pPr lvl="1"/>
            <a:r>
              <a:rPr lang="en-AU" dirty="0" smtClean="0"/>
              <a:t>Note that flowcharts are used to illustrate algorithms to solve problems in many fields, not just programming – very useful!</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911328407"/>
              </p:ext>
            </p:extLst>
          </p:nvPr>
        </p:nvGraphicFramePr>
        <p:xfrm>
          <a:off x="395536" y="2420888"/>
          <a:ext cx="8424936" cy="4037760"/>
        </p:xfrm>
        <a:graphic>
          <a:graphicData uri="http://schemas.openxmlformats.org/drawingml/2006/table">
            <a:tbl>
              <a:tblPr firstRow="1" bandRow="1">
                <a:tableStyleId>{073A0DAA-6AF3-43AB-8588-CEC1D06C72B9}</a:tableStyleId>
              </a:tblPr>
              <a:tblGrid>
                <a:gridCol w="1512168"/>
                <a:gridCol w="6912768"/>
              </a:tblGrid>
              <a:tr h="144015">
                <a:tc>
                  <a:txBody>
                    <a:bodyPr/>
                    <a:lstStyle/>
                    <a:p>
                      <a:pPr algn="ctr"/>
                      <a:r>
                        <a:rPr lang="en-AU" dirty="0" smtClean="0"/>
                        <a:t>Symbol</a:t>
                      </a:r>
                      <a:endParaRPr lang="en-AU" dirty="0"/>
                    </a:p>
                  </a:txBody>
                  <a:tcPr anchor="ctr"/>
                </a:tc>
                <a:tc>
                  <a:txBody>
                    <a:bodyPr/>
                    <a:lstStyle/>
                    <a:p>
                      <a:pPr algn="ctr"/>
                      <a:r>
                        <a:rPr lang="en-AU" dirty="0" smtClean="0"/>
                        <a:t>Meaning</a:t>
                      </a:r>
                      <a:endParaRPr lang="en-AU" dirty="0"/>
                    </a:p>
                  </a:txBody>
                  <a:tcPr anchor="ctr"/>
                </a:tc>
              </a:tr>
              <a:tr h="612000">
                <a:tc>
                  <a:txBody>
                    <a:bodyPr/>
                    <a:lstStyle/>
                    <a:p>
                      <a:endParaRPr lang="en-AU" dirty="0"/>
                    </a:p>
                  </a:txBody>
                  <a:tcPr/>
                </a:tc>
                <a:tc>
                  <a:txBody>
                    <a:bodyPr/>
                    <a:lstStyle/>
                    <a:p>
                      <a:r>
                        <a:rPr lang="en-AU" b="1" dirty="0" smtClean="0"/>
                        <a:t>Flow Line </a:t>
                      </a:r>
                      <a:r>
                        <a:rPr lang="en-AU" dirty="0" smtClean="0"/>
                        <a:t>(indicates direction and connection between things)</a:t>
                      </a:r>
                      <a:endParaRPr lang="en-AU" dirty="0"/>
                    </a:p>
                  </a:txBody>
                  <a:tcPr marT="0" marB="0" anchor="ctr"/>
                </a:tc>
              </a:tr>
              <a:tr h="612000">
                <a:tc>
                  <a:txBody>
                    <a:bodyPr/>
                    <a:lstStyle/>
                    <a:p>
                      <a:endParaRPr lang="en-AU" dirty="0"/>
                    </a:p>
                  </a:txBody>
                  <a:tcPr/>
                </a:tc>
                <a:tc>
                  <a:txBody>
                    <a:bodyPr/>
                    <a:lstStyle/>
                    <a:p>
                      <a:r>
                        <a:rPr lang="en-AU" b="1" dirty="0" smtClean="0"/>
                        <a:t>Processing</a:t>
                      </a:r>
                      <a:r>
                        <a:rPr lang="en-AU" dirty="0" smtClean="0"/>
                        <a:t> (indicates</a:t>
                      </a:r>
                      <a:r>
                        <a:rPr lang="en-AU" baseline="0" dirty="0" smtClean="0"/>
                        <a:t> a </a:t>
                      </a:r>
                      <a:r>
                        <a:rPr lang="en-AU" dirty="0" smtClean="0"/>
                        <a:t>basic</a:t>
                      </a:r>
                      <a:r>
                        <a:rPr lang="en-AU" baseline="0" dirty="0" smtClean="0"/>
                        <a:t> operation, step or action</a:t>
                      </a:r>
                      <a:r>
                        <a:rPr lang="en-AU" dirty="0" smtClean="0"/>
                        <a:t>)</a:t>
                      </a:r>
                      <a:endParaRPr lang="en-AU" dirty="0"/>
                    </a:p>
                  </a:txBody>
                  <a:tcPr marT="0" marB="0" anchor="ctr"/>
                </a:tc>
              </a:tr>
              <a:tr h="612000">
                <a:tc>
                  <a:txBody>
                    <a:bodyPr/>
                    <a:lstStyle/>
                    <a:p>
                      <a:endParaRPr lang="en-AU" dirty="0"/>
                    </a:p>
                  </a:txBody>
                  <a:tcPr/>
                </a:tc>
                <a:tc>
                  <a:txBody>
                    <a:bodyPr/>
                    <a:lstStyle/>
                    <a:p>
                      <a:r>
                        <a:rPr lang="en-AU" b="1" dirty="0" smtClean="0"/>
                        <a:t>Terminator</a:t>
                      </a:r>
                      <a:r>
                        <a:rPr lang="en-AU" dirty="0" smtClean="0"/>
                        <a:t> (indicates start</a:t>
                      </a:r>
                      <a:r>
                        <a:rPr lang="en-AU" baseline="0" dirty="0" smtClean="0"/>
                        <a:t> or end of a flowchart</a:t>
                      </a:r>
                      <a:r>
                        <a:rPr lang="en-AU" dirty="0" smtClean="0"/>
                        <a:t>)</a:t>
                      </a:r>
                      <a:endParaRPr lang="en-AU" dirty="0"/>
                    </a:p>
                  </a:txBody>
                  <a:tcPr marT="0" marB="0" anchor="ctr"/>
                </a:tc>
              </a:tr>
              <a:tr h="612000">
                <a:tc>
                  <a:txBody>
                    <a:bodyPr/>
                    <a:lstStyle/>
                    <a:p>
                      <a:endParaRPr lang="en-AU"/>
                    </a:p>
                  </a:txBody>
                  <a:tcPr/>
                </a:tc>
                <a:tc>
                  <a:txBody>
                    <a:bodyPr/>
                    <a:lstStyle/>
                    <a:p>
                      <a:r>
                        <a:rPr lang="en-AU" b="1" err="1" smtClean="0"/>
                        <a:t>Input/Output</a:t>
                      </a:r>
                      <a:r>
                        <a:rPr lang="en-AU" smtClean="0"/>
                        <a:t> (indicates input or output)</a:t>
                      </a:r>
                      <a:endParaRPr lang="en-AU" dirty="0"/>
                    </a:p>
                  </a:txBody>
                  <a:tcPr marT="0" marB="0" anchor="ctr"/>
                </a:tc>
              </a:tr>
              <a:tr h="612000">
                <a:tc>
                  <a:txBody>
                    <a:bodyPr/>
                    <a:lstStyle/>
                    <a:p>
                      <a:endParaRPr lang="en-AU" dirty="0"/>
                    </a:p>
                  </a:txBody>
                  <a:tcPr/>
                </a:tc>
                <a:tc>
                  <a:txBody>
                    <a:bodyPr/>
                    <a:lstStyle/>
                    <a:p>
                      <a:r>
                        <a:rPr lang="en-AU" b="1" dirty="0" smtClean="0"/>
                        <a:t>Decision</a:t>
                      </a:r>
                      <a:r>
                        <a:rPr lang="en-AU" baseline="0" dirty="0" smtClean="0"/>
                        <a:t> (indicates a choice with true/false outcomes)</a:t>
                      </a:r>
                      <a:endParaRPr lang="en-AU" dirty="0"/>
                    </a:p>
                  </a:txBody>
                  <a:tcPr marT="0" marB="0" anchor="ctr"/>
                </a:tc>
              </a:tr>
              <a:tr h="612000">
                <a:tc>
                  <a:txBody>
                    <a:bodyPr/>
                    <a:lstStyle/>
                    <a:p>
                      <a:endParaRPr lang="en-AU" dirty="0"/>
                    </a:p>
                  </a:txBody>
                  <a:tcPr/>
                </a:tc>
                <a:tc>
                  <a:txBody>
                    <a:bodyPr/>
                    <a:lstStyle/>
                    <a:p>
                      <a:r>
                        <a:rPr lang="en-AU" b="1" dirty="0" smtClean="0"/>
                        <a:t>Predefined Process/Function </a:t>
                      </a:r>
                      <a:r>
                        <a:rPr lang="en-AU" dirty="0" smtClean="0"/>
                        <a:t>(indicates a group of statements 	that perform a task – may be detailed in separate flowchart)</a:t>
                      </a:r>
                      <a:endParaRPr lang="en-AU" dirty="0"/>
                    </a:p>
                  </a:txBody>
                  <a:tcPr marT="0" marB="0" anchor="ctr"/>
                </a:tc>
              </a:tr>
            </a:tbl>
          </a:graphicData>
        </a:graphic>
      </p:graphicFrame>
      <p:cxnSp>
        <p:nvCxnSpPr>
          <p:cNvPr id="6" name="Straight Arrow Connector 5"/>
          <p:cNvCxnSpPr/>
          <p:nvPr/>
        </p:nvCxnSpPr>
        <p:spPr>
          <a:xfrm>
            <a:off x="652706" y="3140967"/>
            <a:ext cx="966966" cy="0"/>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7" name="Flowchart: Process 6"/>
          <p:cNvSpPr/>
          <p:nvPr/>
        </p:nvSpPr>
        <p:spPr>
          <a:xfrm>
            <a:off x="652706" y="3516802"/>
            <a:ext cx="966965" cy="344246"/>
          </a:xfrm>
          <a:prstGeom prst="flowChartProcess">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8" name="Rounded Rectangle 7"/>
          <p:cNvSpPr/>
          <p:nvPr/>
        </p:nvSpPr>
        <p:spPr>
          <a:xfrm>
            <a:off x="652705" y="4160385"/>
            <a:ext cx="966966" cy="348734"/>
          </a:xfrm>
          <a:prstGeom prst="roundRect">
            <a:avLst>
              <a:gd name="adj" fmla="val 43122"/>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9" name="Parallelogram 8"/>
          <p:cNvSpPr/>
          <p:nvPr/>
        </p:nvSpPr>
        <p:spPr>
          <a:xfrm>
            <a:off x="652706" y="4728644"/>
            <a:ext cx="966966" cy="343460"/>
          </a:xfrm>
          <a:prstGeom prst="parallelogram">
            <a:avLst>
              <a:gd name="adj" fmla="val 48323"/>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solidFill>
                <a:schemeClr val="tx1"/>
              </a:solidFill>
            </a:endParaRPr>
          </a:p>
        </p:txBody>
      </p:sp>
      <p:sp>
        <p:nvSpPr>
          <p:cNvPr id="10" name="Flowchart: Decision 9"/>
          <p:cNvSpPr/>
          <p:nvPr/>
        </p:nvSpPr>
        <p:spPr>
          <a:xfrm>
            <a:off x="652706" y="5367685"/>
            <a:ext cx="966964" cy="365569"/>
          </a:xfrm>
          <a:prstGeom prst="flowChartDecision">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solidFill>
                <a:schemeClr val="tx1"/>
              </a:solidFill>
            </a:endParaRPr>
          </a:p>
        </p:txBody>
      </p:sp>
      <p:sp>
        <p:nvSpPr>
          <p:cNvPr id="11" name="Flowchart: Predefined Process 10"/>
          <p:cNvSpPr/>
          <p:nvPr/>
        </p:nvSpPr>
        <p:spPr>
          <a:xfrm>
            <a:off x="636679" y="5949279"/>
            <a:ext cx="966965" cy="360040"/>
          </a:xfrm>
          <a:prstGeom prst="flowChartPredefinedProcess">
            <a:avLst/>
          </a:prstGeom>
          <a:ln>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37772063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000108"/>
            <a:ext cx="8678768" cy="5643601"/>
          </a:xfrm>
        </p:spPr>
        <p:txBody>
          <a:bodyPr/>
          <a:lstStyle/>
          <a:p>
            <a:r>
              <a:rPr lang="en-AU" dirty="0" smtClean="0"/>
              <a:t>Let’s look at some examples </a:t>
            </a:r>
            <a:r>
              <a:rPr lang="en-AU" dirty="0"/>
              <a:t>of pseudocode, flowcharts, and corresponding source code</a:t>
            </a:r>
          </a:p>
          <a:p>
            <a:endParaRPr lang="en-AU" dirty="0" smtClean="0"/>
          </a:p>
        </p:txBody>
      </p:sp>
      <p:sp>
        <p:nvSpPr>
          <p:cNvPr id="2" name="Title 1"/>
          <p:cNvSpPr>
            <a:spLocks noGrp="1"/>
          </p:cNvSpPr>
          <p:nvPr>
            <p:ph type="title"/>
          </p:nvPr>
        </p:nvSpPr>
        <p:spPr/>
        <p:txBody>
          <a:bodyPr/>
          <a:lstStyle/>
          <a:p>
            <a:r>
              <a:rPr lang="en-AU" dirty="0" smtClean="0"/>
              <a:t>Pseudocode and Flowchart Examples</a:t>
            </a:r>
            <a:endParaRPr lang="en-AU" dirty="0"/>
          </a:p>
        </p:txBody>
      </p:sp>
      <p:grpSp>
        <p:nvGrpSpPr>
          <p:cNvPr id="22" name="Group 21"/>
          <p:cNvGrpSpPr/>
          <p:nvPr/>
        </p:nvGrpSpPr>
        <p:grpSpPr>
          <a:xfrm>
            <a:off x="277488" y="2652331"/>
            <a:ext cx="5604868" cy="811367"/>
            <a:chOff x="3992553" y="3389511"/>
            <a:chExt cx="5218860" cy="811367"/>
          </a:xfrm>
        </p:grpSpPr>
        <p:sp>
          <p:nvSpPr>
            <p:cNvPr id="23" name="TextBox 22"/>
            <p:cNvSpPr txBox="1"/>
            <p:nvPr/>
          </p:nvSpPr>
          <p:spPr>
            <a:xfrm>
              <a:off x="3992553" y="3389511"/>
              <a:ext cx="5218860" cy="811367"/>
            </a:xfrm>
            <a:prstGeom prst="rect">
              <a:avLst/>
            </a:prstGeom>
            <a:solidFill>
              <a:schemeClr val="bg1"/>
            </a:solidFill>
            <a:ln>
              <a:solidFill>
                <a:srgbClr val="00B050"/>
              </a:solidFill>
              <a:prstDash val="solid"/>
            </a:ln>
          </p:spPr>
          <p:txBody>
            <a:bodyPr wrap="square" lIns="72000" tIns="36000" rIns="72000" bIns="36000" rtlCol="0">
              <a:spAutoFit/>
            </a:bodyPr>
            <a:lstStyle/>
            <a:p>
              <a:pPr>
                <a:tabLst>
                  <a:tab pos="452438" algn="l"/>
                </a:tabLst>
              </a:pPr>
              <a:r>
                <a:rPr lang="en-AU" sz="1600" b="1" dirty="0">
                  <a:latin typeface="Courier New" pitchFamily="49" charset="0"/>
                  <a:cs typeface="Courier New" pitchFamily="49" charset="0"/>
                </a:rPr>
                <a:t>Prompt </a:t>
              </a:r>
              <a:r>
                <a:rPr lang="en-AU" sz="1600" b="1" dirty="0" smtClean="0">
                  <a:latin typeface="Courier New" pitchFamily="49" charset="0"/>
                  <a:cs typeface="Courier New" pitchFamily="49" charset="0"/>
                </a:rPr>
                <a:t>the user </a:t>
              </a:r>
              <a:r>
                <a:rPr lang="en-AU" sz="1600" b="1" dirty="0">
                  <a:latin typeface="Courier New" pitchFamily="49" charset="0"/>
                  <a:cs typeface="Courier New" pitchFamily="49" charset="0"/>
                </a:rPr>
                <a:t>for </a:t>
              </a:r>
              <a:r>
                <a:rPr lang="en-AU" sz="1600" b="1" dirty="0" smtClean="0">
                  <a:latin typeface="Courier New" pitchFamily="49" charset="0"/>
                  <a:cs typeface="Courier New" pitchFamily="49" charset="0"/>
                </a:rPr>
                <a:t>a value</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Multiply </a:t>
              </a:r>
              <a:r>
                <a:rPr lang="en-AU" sz="1600" b="1" dirty="0" smtClean="0">
                  <a:latin typeface="Courier New" pitchFamily="49" charset="0"/>
                  <a:cs typeface="Courier New" pitchFamily="49" charset="0"/>
                </a:rPr>
                <a:t>the value </a:t>
              </a:r>
              <a:r>
                <a:rPr lang="en-AU" sz="1600" b="1" dirty="0">
                  <a:latin typeface="Courier New" pitchFamily="49" charset="0"/>
                  <a:cs typeface="Courier New" pitchFamily="49" charset="0"/>
                </a:rPr>
                <a:t>by </a:t>
              </a:r>
              <a:r>
                <a:rPr lang="en-AU" sz="1600" b="1" dirty="0" smtClean="0">
                  <a:latin typeface="Courier New" pitchFamily="49" charset="0"/>
                  <a:cs typeface="Courier New" pitchFamily="49" charset="0"/>
                </a:rPr>
                <a:t>2</a:t>
              </a:r>
            </a:p>
            <a:p>
              <a:pPr>
                <a:tabLst>
                  <a:tab pos="452438" algn="l"/>
                </a:tabLst>
              </a:pPr>
              <a:r>
                <a:rPr lang="en-AU" sz="1600" b="1" dirty="0" smtClean="0">
                  <a:latin typeface="Courier New" pitchFamily="49" charset="0"/>
                  <a:cs typeface="Courier New" pitchFamily="49" charset="0"/>
                </a:rPr>
                <a:t>Show the value on the screen</a:t>
              </a:r>
              <a:endParaRPr lang="en-AU" sz="1600" b="1" dirty="0">
                <a:latin typeface="Courier New" pitchFamily="49" charset="0"/>
                <a:cs typeface="Courier New" pitchFamily="49" charset="0"/>
              </a:endParaRPr>
            </a:p>
          </p:txBody>
        </p:sp>
        <p:sp>
          <p:nvSpPr>
            <p:cNvPr id="24" name="TextBox 23"/>
            <p:cNvSpPr txBox="1"/>
            <p:nvPr/>
          </p:nvSpPr>
          <p:spPr>
            <a:xfrm>
              <a:off x="7989700" y="3389511"/>
              <a:ext cx="1221712" cy="307777"/>
            </a:xfrm>
            <a:prstGeom prst="rect">
              <a:avLst/>
            </a:prstGeom>
            <a:solidFill>
              <a:srgbClr val="00B050"/>
            </a:solidFill>
            <a:ln>
              <a:solidFill>
                <a:srgbClr val="00B050"/>
              </a:solidFill>
              <a:prstDash val="solid"/>
            </a:ln>
          </p:spPr>
          <p:txBody>
            <a:bodyPr wrap="square" rtlCol="0">
              <a:spAutoFit/>
            </a:bodyPr>
            <a:lstStyle/>
            <a:p>
              <a:pPr algn="ctr">
                <a:tabLst>
                  <a:tab pos="452438" algn="l"/>
                </a:tabLst>
              </a:pPr>
              <a:r>
                <a:rPr lang="en-AU" sz="1400" b="1" dirty="0">
                  <a:solidFill>
                    <a:schemeClr val="bg1"/>
                  </a:solidFill>
                  <a:latin typeface="Courier New" pitchFamily="49" charset="0"/>
                  <a:cs typeface="Courier New" pitchFamily="49" charset="0"/>
                </a:rPr>
                <a:t>Pseudocode</a:t>
              </a:r>
            </a:p>
          </p:txBody>
        </p:sp>
      </p:grpSp>
      <p:grpSp>
        <p:nvGrpSpPr>
          <p:cNvPr id="25" name="Group 24"/>
          <p:cNvGrpSpPr/>
          <p:nvPr/>
        </p:nvGrpSpPr>
        <p:grpSpPr>
          <a:xfrm>
            <a:off x="285805" y="5137913"/>
            <a:ext cx="8568952" cy="811367"/>
            <a:chOff x="293984" y="3389511"/>
            <a:chExt cx="8568952" cy="811367"/>
          </a:xfrm>
        </p:grpSpPr>
        <p:sp>
          <p:nvSpPr>
            <p:cNvPr id="26" name="TextBox 25"/>
            <p:cNvSpPr txBox="1"/>
            <p:nvPr/>
          </p:nvSpPr>
          <p:spPr>
            <a:xfrm>
              <a:off x="293984" y="3389511"/>
              <a:ext cx="8568952" cy="811367"/>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b="1" dirty="0">
                  <a:latin typeface="Courier New" pitchFamily="49" charset="0"/>
                  <a:cs typeface="Courier New" pitchFamily="49" charset="0"/>
                </a:rPr>
                <a:t>value = input</a:t>
              </a:r>
              <a:r>
                <a:rPr lang="en-AU" sz="1600" b="1" dirty="0" smtClean="0">
                  <a:latin typeface="Courier New" pitchFamily="49" charset="0"/>
                  <a:cs typeface="Courier New" pitchFamily="49" charset="0"/>
                </a:rPr>
                <a:t>('Enter </a:t>
              </a:r>
              <a:r>
                <a:rPr lang="en-AU" sz="1600" b="1" dirty="0">
                  <a:latin typeface="Courier New" pitchFamily="49" charset="0"/>
                  <a:cs typeface="Courier New" pitchFamily="49" charset="0"/>
                </a:rPr>
                <a:t>a </a:t>
              </a:r>
              <a:r>
                <a:rPr lang="en-AU" sz="1600" b="1" dirty="0" smtClean="0">
                  <a:latin typeface="Courier New" pitchFamily="49" charset="0"/>
                  <a:cs typeface="Courier New" pitchFamily="49" charset="0"/>
                </a:rPr>
                <a:t>value: ')</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result = </a:t>
              </a:r>
              <a:r>
                <a:rPr lang="en-AU" sz="1600" b="1" dirty="0" err="1">
                  <a:latin typeface="Courier New" pitchFamily="49" charset="0"/>
                  <a:cs typeface="Courier New" pitchFamily="49" charset="0"/>
                </a:rPr>
                <a:t>int</a:t>
              </a:r>
              <a:r>
                <a:rPr lang="en-AU" sz="1600" b="1" dirty="0">
                  <a:latin typeface="Courier New" pitchFamily="49" charset="0"/>
                  <a:cs typeface="Courier New" pitchFamily="49" charset="0"/>
                </a:rPr>
                <a:t>(value) * 2</a:t>
              </a:r>
            </a:p>
            <a:p>
              <a:pPr>
                <a:tabLst>
                  <a:tab pos="452438" algn="l"/>
                </a:tabLst>
              </a:pPr>
              <a:r>
                <a:rPr lang="en-AU" sz="1600" b="1" dirty="0" smtClean="0">
                  <a:latin typeface="Courier New" pitchFamily="49" charset="0"/>
                  <a:cs typeface="Courier New" pitchFamily="49" charset="0"/>
                </a:rPr>
                <a:t>print(result)</a:t>
              </a:r>
              <a:endParaRPr lang="en-AU" sz="1600" b="1" dirty="0">
                <a:solidFill>
                  <a:srgbClr val="C00000"/>
                </a:solidFill>
                <a:latin typeface="Courier New" pitchFamily="49" charset="0"/>
                <a:cs typeface="Courier New" pitchFamily="49" charset="0"/>
              </a:endParaRPr>
            </a:p>
          </p:txBody>
        </p:sp>
        <p:sp>
          <p:nvSpPr>
            <p:cNvPr id="27" name="TextBox 26"/>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grpSp>
        <p:nvGrpSpPr>
          <p:cNvPr id="9" name="Group 8"/>
          <p:cNvGrpSpPr/>
          <p:nvPr/>
        </p:nvGrpSpPr>
        <p:grpSpPr>
          <a:xfrm>
            <a:off x="6403810" y="1919529"/>
            <a:ext cx="1912606" cy="2210760"/>
            <a:chOff x="3433209" y="4026552"/>
            <a:chExt cx="1912606" cy="2210760"/>
          </a:xfrm>
        </p:grpSpPr>
        <p:cxnSp>
          <p:nvCxnSpPr>
            <p:cNvPr id="28" name="Straight Arrow Connector 27"/>
            <p:cNvCxnSpPr>
              <a:stCxn id="30" idx="4"/>
              <a:endCxn id="29" idx="0"/>
            </p:cNvCxnSpPr>
            <p:nvPr/>
          </p:nvCxnSpPr>
          <p:spPr>
            <a:xfrm>
              <a:off x="4390831" y="4441612"/>
              <a:ext cx="0" cy="509976"/>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29" name="Flowchart: Process 28"/>
            <p:cNvSpPr/>
            <p:nvPr/>
          </p:nvSpPr>
          <p:spPr>
            <a:xfrm>
              <a:off x="3435846" y="4951588"/>
              <a:ext cx="1909969" cy="426900"/>
            </a:xfrm>
            <a:prstGeom prst="flowChartProcess">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AU" sz="1600" dirty="0" smtClean="0"/>
                <a:t>Result = value * 2</a:t>
              </a:r>
              <a:endParaRPr lang="en-AU" sz="1600" dirty="0"/>
            </a:p>
          </p:txBody>
        </p:sp>
        <p:sp>
          <p:nvSpPr>
            <p:cNvPr id="30" name="Parallelogram 29"/>
            <p:cNvSpPr/>
            <p:nvPr/>
          </p:nvSpPr>
          <p:spPr>
            <a:xfrm>
              <a:off x="3435846" y="4026552"/>
              <a:ext cx="1909969" cy="415060"/>
            </a:xfrm>
            <a:prstGeom prst="parallelogram">
              <a:avLst>
                <a:gd name="adj" fmla="val 48323"/>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AU" sz="1600" dirty="0" smtClean="0">
                  <a:solidFill>
                    <a:schemeClr val="tx1"/>
                  </a:solidFill>
                </a:rPr>
                <a:t>Get value</a:t>
              </a:r>
              <a:endParaRPr lang="en-AU" sz="1600" dirty="0">
                <a:solidFill>
                  <a:schemeClr val="tx1"/>
                </a:solidFill>
              </a:endParaRPr>
            </a:p>
          </p:txBody>
        </p:sp>
        <p:sp>
          <p:nvSpPr>
            <p:cNvPr id="31" name="Parallelogram 30"/>
            <p:cNvSpPr/>
            <p:nvPr/>
          </p:nvSpPr>
          <p:spPr>
            <a:xfrm>
              <a:off x="3433209" y="5822252"/>
              <a:ext cx="1909969" cy="415060"/>
            </a:xfrm>
            <a:prstGeom prst="parallelogram">
              <a:avLst>
                <a:gd name="adj" fmla="val 48323"/>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AU" sz="1600" dirty="0" smtClean="0"/>
                <a:t>Display result</a:t>
              </a:r>
              <a:endParaRPr lang="en-AU" sz="1600" dirty="0">
                <a:solidFill>
                  <a:schemeClr val="tx1"/>
                </a:solidFill>
              </a:endParaRPr>
            </a:p>
          </p:txBody>
        </p:sp>
        <p:cxnSp>
          <p:nvCxnSpPr>
            <p:cNvPr id="32" name="Straight Arrow Connector 31"/>
            <p:cNvCxnSpPr>
              <a:stCxn id="29" idx="2"/>
              <a:endCxn id="31" idx="0"/>
            </p:cNvCxnSpPr>
            <p:nvPr/>
          </p:nvCxnSpPr>
          <p:spPr>
            <a:xfrm flipH="1">
              <a:off x="4388194" y="5378488"/>
              <a:ext cx="2637" cy="443764"/>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242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Pseudocode and Flowchart Examples</a:t>
            </a:r>
          </a:p>
        </p:txBody>
      </p:sp>
      <p:grpSp>
        <p:nvGrpSpPr>
          <p:cNvPr id="31" name="Group 30"/>
          <p:cNvGrpSpPr/>
          <p:nvPr/>
        </p:nvGrpSpPr>
        <p:grpSpPr>
          <a:xfrm>
            <a:off x="278942" y="4554879"/>
            <a:ext cx="8562089" cy="2042473"/>
            <a:chOff x="300847" y="3389511"/>
            <a:chExt cx="8562089" cy="2042473"/>
          </a:xfrm>
        </p:grpSpPr>
        <p:sp>
          <p:nvSpPr>
            <p:cNvPr id="32" name="TextBox 31"/>
            <p:cNvSpPr txBox="1"/>
            <p:nvPr/>
          </p:nvSpPr>
          <p:spPr>
            <a:xfrm>
              <a:off x="300847" y="3389511"/>
              <a:ext cx="8562089" cy="2042473"/>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b="1" dirty="0">
                  <a:latin typeface="Courier New" pitchFamily="49" charset="0"/>
                  <a:cs typeface="Courier New" pitchFamily="49" charset="0"/>
                </a:rPr>
                <a:t>if (</a:t>
              </a:r>
              <a:r>
                <a:rPr lang="en-AU" sz="1600" b="1" dirty="0" err="1">
                  <a:latin typeface="Courier New" pitchFamily="49" charset="0"/>
                  <a:cs typeface="Courier New" pitchFamily="49" charset="0"/>
                </a:rPr>
                <a:t>name.length</a:t>
              </a:r>
              <a:r>
                <a:rPr lang="en-AU" sz="1600" b="1" dirty="0">
                  <a:latin typeface="Courier New" pitchFamily="49" charset="0"/>
                  <a:cs typeface="Courier New" pitchFamily="49" charset="0"/>
                </a:rPr>
                <a:t>() &gt; 15)</a:t>
              </a:r>
            </a:p>
            <a:p>
              <a:pPr>
                <a:tabLst>
                  <a:tab pos="452438" algn="l"/>
                </a:tabLst>
              </a:pPr>
              <a:r>
                <a:rPr lang="en-AU" sz="1600" b="1" dirty="0">
                  <a:latin typeface="Courier New" pitchFamily="49" charset="0"/>
                  <a:cs typeface="Courier New" pitchFamily="49" charset="0"/>
                </a:rPr>
                <a:t>{</a:t>
              </a:r>
            </a:p>
            <a:p>
              <a:pPr>
                <a:tabLst>
                  <a:tab pos="452438" algn="l"/>
                </a:tabLst>
              </a:pPr>
              <a:r>
                <a:rPr lang="en-AU" sz="1600" b="1" dirty="0">
                  <a:latin typeface="Courier New" pitchFamily="49" charset="0"/>
                  <a:cs typeface="Courier New" pitchFamily="49" charset="0"/>
                </a:rPr>
                <a:t>    </a:t>
              </a:r>
              <a:r>
                <a:rPr lang="en-AU" sz="1600" b="1" dirty="0" err="1">
                  <a:latin typeface="Courier New" pitchFamily="49" charset="0"/>
                  <a:cs typeface="Courier New" pitchFamily="49" charset="0"/>
                </a:rPr>
                <a:t>System.out.println</a:t>
              </a:r>
              <a:r>
                <a:rPr lang="en-AU" sz="1600" b="1" dirty="0" smtClean="0">
                  <a:latin typeface="Courier New" pitchFamily="49" charset="0"/>
                  <a:cs typeface="Courier New" pitchFamily="49" charset="0"/>
                </a:rPr>
                <a:t>("Error</a:t>
              </a:r>
              <a:r>
                <a:rPr lang="en-AU" sz="1600" b="1" dirty="0">
                  <a:latin typeface="Courier New" pitchFamily="49" charset="0"/>
                  <a:cs typeface="Courier New" pitchFamily="49" charset="0"/>
                </a:rPr>
                <a:t>:  Name too long</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a:t>
              </a:r>
            </a:p>
            <a:p>
              <a:pPr>
                <a:tabLst>
                  <a:tab pos="452438" algn="l"/>
                </a:tabLst>
              </a:pPr>
              <a:r>
                <a:rPr lang="en-AU" sz="1600" b="1" dirty="0">
                  <a:latin typeface="Courier New" pitchFamily="49" charset="0"/>
                  <a:cs typeface="Courier New" pitchFamily="49" charset="0"/>
                </a:rPr>
                <a:t>else</a:t>
              </a:r>
            </a:p>
            <a:p>
              <a:pPr>
                <a:tabLst>
                  <a:tab pos="452438" algn="l"/>
                </a:tabLst>
              </a:pPr>
              <a:r>
                <a:rPr lang="en-AU" sz="1600" b="1" dirty="0">
                  <a:latin typeface="Courier New" pitchFamily="49" charset="0"/>
                  <a:cs typeface="Courier New" pitchFamily="49" charset="0"/>
                </a:rPr>
                <a:t>{</a:t>
              </a:r>
            </a:p>
            <a:p>
              <a:pPr>
                <a:tabLst>
                  <a:tab pos="452438" algn="l"/>
                </a:tabLst>
              </a:pPr>
              <a:r>
                <a:rPr lang="en-AU" sz="1600" b="1" dirty="0">
                  <a:latin typeface="Courier New" pitchFamily="49" charset="0"/>
                  <a:cs typeface="Courier New" pitchFamily="49" charset="0"/>
                </a:rPr>
                <a:t>    </a:t>
              </a:r>
              <a:r>
                <a:rPr lang="en-AU" sz="1600" b="1" dirty="0" err="1">
                  <a:latin typeface="Courier New" pitchFamily="49" charset="0"/>
                  <a:cs typeface="Courier New" pitchFamily="49" charset="0"/>
                </a:rPr>
                <a:t>System.out.println</a:t>
              </a:r>
              <a:r>
                <a:rPr lang="en-AU" sz="1600" b="1" dirty="0" smtClean="0">
                  <a:latin typeface="Courier New" pitchFamily="49" charset="0"/>
                  <a:cs typeface="Courier New" pitchFamily="49" charset="0"/>
                </a:rPr>
                <a:t>("Your </a:t>
              </a:r>
              <a:r>
                <a:rPr lang="en-AU" sz="1600" b="1" dirty="0">
                  <a:latin typeface="Courier New" pitchFamily="49" charset="0"/>
                  <a:cs typeface="Courier New" pitchFamily="49" charset="0"/>
                </a:rPr>
                <a:t>name has been </a:t>
              </a:r>
              <a:r>
                <a:rPr lang="en-AU" sz="1600" b="1" dirty="0" smtClean="0">
                  <a:latin typeface="Courier New" pitchFamily="49" charset="0"/>
                  <a:cs typeface="Courier New" pitchFamily="49" charset="0"/>
                </a:rPr>
                <a:t>saved.");</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a:t>
              </a:r>
              <a:endParaRPr lang="en-AU" sz="1600" b="1" dirty="0" smtClean="0">
                <a:latin typeface="Courier New" pitchFamily="49" charset="0"/>
                <a:cs typeface="Courier New" pitchFamily="49" charset="0"/>
              </a:endParaRPr>
            </a:p>
          </p:txBody>
        </p:sp>
        <p:sp>
          <p:nvSpPr>
            <p:cNvPr id="33" name="TextBox 32"/>
            <p:cNvSpPr txBox="1"/>
            <p:nvPr/>
          </p:nvSpPr>
          <p:spPr>
            <a:xfrm>
              <a:off x="8204585" y="3389511"/>
              <a:ext cx="658351"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Java</a:t>
              </a:r>
              <a:endParaRPr lang="en-AU" sz="1700" b="1" dirty="0">
                <a:solidFill>
                  <a:schemeClr val="bg1"/>
                </a:solidFill>
                <a:latin typeface="Courier New" pitchFamily="49" charset="0"/>
                <a:cs typeface="Courier New" pitchFamily="49" charset="0"/>
              </a:endParaRPr>
            </a:p>
          </p:txBody>
        </p:sp>
      </p:grpSp>
      <p:grpSp>
        <p:nvGrpSpPr>
          <p:cNvPr id="18" name="Group 17"/>
          <p:cNvGrpSpPr/>
          <p:nvPr/>
        </p:nvGrpSpPr>
        <p:grpSpPr>
          <a:xfrm>
            <a:off x="278942" y="1003260"/>
            <a:ext cx="8562089" cy="1057588"/>
            <a:chOff x="300847" y="3389511"/>
            <a:chExt cx="8562089" cy="1057588"/>
          </a:xfrm>
        </p:grpSpPr>
        <p:sp>
          <p:nvSpPr>
            <p:cNvPr id="19" name="TextBox 18"/>
            <p:cNvSpPr txBox="1"/>
            <p:nvPr/>
          </p:nvSpPr>
          <p:spPr>
            <a:xfrm>
              <a:off x="300847" y="3389511"/>
              <a:ext cx="8562089" cy="1057588"/>
            </a:xfrm>
            <a:prstGeom prst="rect">
              <a:avLst/>
            </a:prstGeom>
            <a:solidFill>
              <a:schemeClr val="bg1"/>
            </a:solidFill>
            <a:ln>
              <a:solidFill>
                <a:srgbClr val="00B050"/>
              </a:solidFill>
              <a:prstDash val="solid"/>
            </a:ln>
          </p:spPr>
          <p:txBody>
            <a:bodyPr wrap="square" lIns="72000" tIns="36000" rIns="72000" bIns="36000" rtlCol="0">
              <a:spAutoFit/>
            </a:bodyPr>
            <a:lstStyle/>
            <a:p>
              <a:pPr>
                <a:tabLst>
                  <a:tab pos="452438" algn="l"/>
                </a:tabLst>
              </a:pPr>
              <a:r>
                <a:rPr lang="en-AU" sz="1600" b="1" dirty="0" smtClean="0">
                  <a:latin typeface="Courier New" pitchFamily="49" charset="0"/>
                  <a:cs typeface="Courier New" pitchFamily="49" charset="0"/>
                </a:rPr>
                <a:t>IF length of name &gt; 15 THEN</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PRINT name length error message</a:t>
              </a:r>
            </a:p>
            <a:p>
              <a:pPr>
                <a:tabLst>
                  <a:tab pos="452438" algn="l"/>
                </a:tabLst>
              </a:pPr>
              <a:r>
                <a:rPr lang="en-AU" sz="1600" b="1" dirty="0" smtClean="0">
                  <a:latin typeface="Courier New" pitchFamily="49" charset="0"/>
                  <a:cs typeface="Courier New" pitchFamily="49" charset="0"/>
                </a:rPr>
                <a:t>ELSE</a:t>
              </a:r>
            </a:p>
            <a:p>
              <a:pPr>
                <a:tabLst>
                  <a:tab pos="452438" algn="l"/>
                </a:tabLst>
              </a:pPr>
              <a:r>
                <a:rPr lang="en-AU" sz="1600" b="1" dirty="0" smtClean="0">
                  <a:latin typeface="Courier New" pitchFamily="49" charset="0"/>
                  <a:cs typeface="Courier New" pitchFamily="49" charset="0"/>
                </a:rPr>
                <a:t>	PRINT name saved message</a:t>
              </a:r>
              <a:endParaRPr lang="en-AU" sz="1600" b="1" dirty="0">
                <a:latin typeface="Courier New" pitchFamily="49" charset="0"/>
                <a:cs typeface="Courier New" pitchFamily="49" charset="0"/>
              </a:endParaRPr>
            </a:p>
          </p:txBody>
        </p:sp>
        <p:sp>
          <p:nvSpPr>
            <p:cNvPr id="20" name="TextBox 19"/>
            <p:cNvSpPr txBox="1"/>
            <p:nvPr/>
          </p:nvSpPr>
          <p:spPr>
            <a:xfrm>
              <a:off x="7550860" y="3389511"/>
              <a:ext cx="1312075" cy="307777"/>
            </a:xfrm>
            <a:prstGeom prst="rect">
              <a:avLst/>
            </a:prstGeom>
            <a:solidFill>
              <a:srgbClr val="00B050"/>
            </a:solidFill>
            <a:ln>
              <a:solidFill>
                <a:srgbClr val="00B050"/>
              </a:solidFill>
              <a:prstDash val="solid"/>
            </a:ln>
          </p:spPr>
          <p:txBody>
            <a:bodyPr wrap="square" rtlCol="0">
              <a:spAutoFit/>
            </a:bodyPr>
            <a:lstStyle/>
            <a:p>
              <a:pPr algn="ctr">
                <a:tabLst>
                  <a:tab pos="452438" algn="l"/>
                </a:tabLst>
              </a:pPr>
              <a:r>
                <a:rPr lang="en-AU" sz="1400" b="1" dirty="0">
                  <a:solidFill>
                    <a:schemeClr val="bg1"/>
                  </a:solidFill>
                  <a:latin typeface="Courier New" pitchFamily="49" charset="0"/>
                  <a:cs typeface="Courier New" pitchFamily="49" charset="0"/>
                </a:rPr>
                <a:t>Pseudocode</a:t>
              </a:r>
            </a:p>
          </p:txBody>
        </p:sp>
      </p:grpSp>
      <p:grpSp>
        <p:nvGrpSpPr>
          <p:cNvPr id="23" name="Group 22"/>
          <p:cNvGrpSpPr/>
          <p:nvPr/>
        </p:nvGrpSpPr>
        <p:grpSpPr>
          <a:xfrm>
            <a:off x="2411760" y="2241083"/>
            <a:ext cx="4608512" cy="2124021"/>
            <a:chOff x="2771800" y="2241083"/>
            <a:chExt cx="4608512" cy="2124021"/>
          </a:xfrm>
        </p:grpSpPr>
        <p:sp>
          <p:nvSpPr>
            <p:cNvPr id="11" name="Flowchart: Decision 10"/>
            <p:cNvSpPr/>
            <p:nvPr/>
          </p:nvSpPr>
          <p:spPr>
            <a:xfrm>
              <a:off x="3004562" y="2241083"/>
              <a:ext cx="1944215" cy="1038258"/>
            </a:xfrm>
            <a:prstGeom prst="flowChartDecision">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AU" sz="1600" dirty="0" smtClean="0"/>
                <a:t> Name length &gt; 15?</a:t>
              </a:r>
              <a:endParaRPr lang="en-AU" sz="1600" dirty="0">
                <a:solidFill>
                  <a:schemeClr val="tx1"/>
                </a:solidFill>
              </a:endParaRPr>
            </a:p>
          </p:txBody>
        </p:sp>
        <p:cxnSp>
          <p:nvCxnSpPr>
            <p:cNvPr id="21" name="Straight Arrow Connector 20"/>
            <p:cNvCxnSpPr>
              <a:stCxn id="11" idx="2"/>
            </p:cNvCxnSpPr>
            <p:nvPr/>
          </p:nvCxnSpPr>
          <p:spPr>
            <a:xfrm>
              <a:off x="3976670" y="3279341"/>
              <a:ext cx="0" cy="606523"/>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3378044" y="3328767"/>
              <a:ext cx="598625" cy="338554"/>
            </a:xfrm>
            <a:prstGeom prst="rect">
              <a:avLst/>
            </a:prstGeom>
          </p:spPr>
          <p:txBody>
            <a:bodyPr wrap="none">
              <a:spAutoFit/>
            </a:bodyPr>
            <a:lstStyle/>
            <a:p>
              <a:r>
                <a:rPr lang="en-AU" sz="1600" dirty="0" smtClean="0">
                  <a:solidFill>
                    <a:srgbClr val="000000"/>
                  </a:solidFill>
                </a:rPr>
                <a:t>True</a:t>
              </a:r>
              <a:endParaRPr lang="en-AU" dirty="0"/>
            </a:p>
          </p:txBody>
        </p:sp>
        <p:sp>
          <p:nvSpPr>
            <p:cNvPr id="26" name="Rectangle 25"/>
            <p:cNvSpPr/>
            <p:nvPr/>
          </p:nvSpPr>
          <p:spPr>
            <a:xfrm>
              <a:off x="5646376" y="3328767"/>
              <a:ext cx="684803" cy="338554"/>
            </a:xfrm>
            <a:prstGeom prst="rect">
              <a:avLst/>
            </a:prstGeom>
          </p:spPr>
          <p:txBody>
            <a:bodyPr wrap="none">
              <a:spAutoFit/>
            </a:bodyPr>
            <a:lstStyle/>
            <a:p>
              <a:r>
                <a:rPr lang="en-AU" sz="1600" dirty="0" smtClean="0">
                  <a:solidFill>
                    <a:srgbClr val="000000"/>
                  </a:solidFill>
                </a:rPr>
                <a:t>False</a:t>
              </a:r>
              <a:endParaRPr lang="en-AU" dirty="0"/>
            </a:p>
          </p:txBody>
        </p:sp>
        <p:cxnSp>
          <p:nvCxnSpPr>
            <p:cNvPr id="27" name="Straight Arrow Connector 26"/>
            <p:cNvCxnSpPr>
              <a:stCxn id="11" idx="3"/>
              <a:endCxn id="35" idx="1"/>
            </p:cNvCxnSpPr>
            <p:nvPr/>
          </p:nvCxnSpPr>
          <p:spPr>
            <a:xfrm>
              <a:off x="4948777" y="2760212"/>
              <a:ext cx="1395199" cy="1125652"/>
            </a:xfrm>
            <a:prstGeom prst="bentConnector2">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4" name="Parallelogram 33"/>
            <p:cNvSpPr/>
            <p:nvPr/>
          </p:nvSpPr>
          <p:spPr>
            <a:xfrm>
              <a:off x="2771800" y="3885864"/>
              <a:ext cx="2304256" cy="479240"/>
            </a:xfrm>
            <a:prstGeom prst="parallelogram">
              <a:avLst>
                <a:gd name="adj" fmla="val 48323"/>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AU" sz="1600" dirty="0" smtClean="0"/>
                <a:t>Display name length error</a:t>
              </a:r>
              <a:endParaRPr lang="en-AU" sz="1600" dirty="0">
                <a:solidFill>
                  <a:schemeClr val="tx1"/>
                </a:solidFill>
              </a:endParaRPr>
            </a:p>
          </p:txBody>
        </p:sp>
        <p:sp>
          <p:nvSpPr>
            <p:cNvPr id="35" name="Parallelogram 34"/>
            <p:cNvSpPr/>
            <p:nvPr/>
          </p:nvSpPr>
          <p:spPr>
            <a:xfrm>
              <a:off x="5076056" y="3885864"/>
              <a:ext cx="2304256" cy="479240"/>
            </a:xfrm>
            <a:prstGeom prst="parallelogram">
              <a:avLst>
                <a:gd name="adj" fmla="val 48323"/>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AU" sz="1600" dirty="0" smtClean="0"/>
                <a:t>Display name saved message</a:t>
              </a:r>
              <a:endParaRPr lang="en-AU" sz="1600" dirty="0">
                <a:solidFill>
                  <a:schemeClr val="tx1"/>
                </a:solidFill>
              </a:endParaRPr>
            </a:p>
          </p:txBody>
        </p:sp>
      </p:grpSp>
    </p:spTree>
    <p:extLst>
      <p:ext uri="{BB962C8B-B14F-4D97-AF65-F5344CB8AC3E}">
        <p14:creationId xmlns:p14="http://schemas.microsoft.com/office/powerpoint/2010/main" val="371711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Pseudocode and Flowchart Examples</a:t>
            </a:r>
          </a:p>
        </p:txBody>
      </p:sp>
      <p:grpSp>
        <p:nvGrpSpPr>
          <p:cNvPr id="28" name="Group 27"/>
          <p:cNvGrpSpPr/>
          <p:nvPr/>
        </p:nvGrpSpPr>
        <p:grpSpPr>
          <a:xfrm>
            <a:off x="4283968" y="980728"/>
            <a:ext cx="4563926" cy="2165584"/>
            <a:chOff x="4299010" y="3389511"/>
            <a:chExt cx="4563926" cy="2165584"/>
          </a:xfrm>
        </p:grpSpPr>
        <p:sp>
          <p:nvSpPr>
            <p:cNvPr id="29" name="TextBox 28"/>
            <p:cNvSpPr txBox="1"/>
            <p:nvPr/>
          </p:nvSpPr>
          <p:spPr>
            <a:xfrm>
              <a:off x="4299010" y="3389511"/>
              <a:ext cx="4563926" cy="2165584"/>
            </a:xfrm>
            <a:prstGeom prst="rect">
              <a:avLst/>
            </a:prstGeom>
            <a:solidFill>
              <a:schemeClr val="bg1"/>
            </a:solidFill>
            <a:ln>
              <a:solidFill>
                <a:srgbClr val="00B050"/>
              </a:solidFill>
              <a:prstDash val="solid"/>
            </a:ln>
          </p:spPr>
          <p:txBody>
            <a:bodyPr wrap="square" lIns="72000" tIns="36000" rIns="72000" bIns="36000" rtlCol="0">
              <a:spAutoFit/>
            </a:bodyPr>
            <a:lstStyle/>
            <a:p>
              <a:pPr>
                <a:tabLst>
                  <a:tab pos="452438" algn="l"/>
                </a:tabLst>
              </a:pPr>
              <a:endParaRPr lang="en-AU" sz="2400" b="1" dirty="0" smtClean="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get user details from database</a:t>
              </a:r>
            </a:p>
            <a:p>
              <a:pPr>
                <a:tabLst>
                  <a:tab pos="452438" algn="l"/>
                </a:tabLst>
              </a:pP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while (rows remaining in result set)</a:t>
              </a:r>
            </a:p>
            <a:p>
              <a:pPr>
                <a:tabLst>
                  <a:tab pos="452438" algn="l"/>
                </a:tabLst>
              </a:pPr>
              <a:r>
                <a:rPr lang="en-AU" sz="1600" b="1" dirty="0" smtClean="0">
                  <a:latin typeface="Courier New" pitchFamily="49" charset="0"/>
                  <a:cs typeface="Courier New" pitchFamily="49" charset="0"/>
                </a:rPr>
                <a:t>{</a:t>
              </a:r>
            </a:p>
            <a:p>
              <a:pPr>
                <a:tabLst>
                  <a:tab pos="452438" algn="l"/>
                </a:tabLst>
              </a:pPr>
              <a:r>
                <a:rPr lang="en-AU" sz="1600" b="1" dirty="0" smtClean="0">
                  <a:latin typeface="Courier New" pitchFamily="49" charset="0"/>
                  <a:cs typeface="Courier New" pitchFamily="49" charset="0"/>
                </a:rPr>
                <a:t>	get </a:t>
              </a:r>
              <a:r>
                <a:rPr lang="en-AU" sz="1600" b="1" dirty="0">
                  <a:latin typeface="Courier New" pitchFamily="49" charset="0"/>
                  <a:cs typeface="Courier New" pitchFamily="49" charset="0"/>
                </a:rPr>
                <a:t>next row of data</a:t>
              </a:r>
              <a:endParaRPr lang="en-AU" sz="1600" b="1" dirty="0" smtClean="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print name from row</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p:txBody>
        </p:sp>
        <p:sp>
          <p:nvSpPr>
            <p:cNvPr id="30" name="TextBox 29"/>
            <p:cNvSpPr txBox="1"/>
            <p:nvPr/>
          </p:nvSpPr>
          <p:spPr>
            <a:xfrm>
              <a:off x="7532508" y="3389511"/>
              <a:ext cx="1330428" cy="307777"/>
            </a:xfrm>
            <a:prstGeom prst="rect">
              <a:avLst/>
            </a:prstGeom>
            <a:solidFill>
              <a:srgbClr val="00B050"/>
            </a:solidFill>
            <a:ln>
              <a:solidFill>
                <a:srgbClr val="00B050"/>
              </a:solidFill>
              <a:prstDash val="solid"/>
            </a:ln>
          </p:spPr>
          <p:txBody>
            <a:bodyPr wrap="square" rtlCol="0">
              <a:spAutoFit/>
            </a:bodyPr>
            <a:lstStyle/>
            <a:p>
              <a:pPr algn="ctr">
                <a:tabLst>
                  <a:tab pos="452438" algn="l"/>
                </a:tabLst>
              </a:pPr>
              <a:r>
                <a:rPr lang="en-AU" sz="1400" b="1" dirty="0">
                  <a:solidFill>
                    <a:schemeClr val="bg1"/>
                  </a:solidFill>
                  <a:latin typeface="Courier New" pitchFamily="49" charset="0"/>
                  <a:cs typeface="Courier New" pitchFamily="49" charset="0"/>
                </a:rPr>
                <a:t>Pseudocode</a:t>
              </a:r>
            </a:p>
          </p:txBody>
        </p:sp>
      </p:grpSp>
      <p:grpSp>
        <p:nvGrpSpPr>
          <p:cNvPr id="31" name="Group 30"/>
          <p:cNvGrpSpPr/>
          <p:nvPr/>
        </p:nvGrpSpPr>
        <p:grpSpPr>
          <a:xfrm>
            <a:off x="3059832" y="4509120"/>
            <a:ext cx="5781199" cy="1919363"/>
            <a:chOff x="3081737" y="3389511"/>
            <a:chExt cx="5781199" cy="1919363"/>
          </a:xfrm>
        </p:grpSpPr>
        <p:sp>
          <p:nvSpPr>
            <p:cNvPr id="32" name="TextBox 31"/>
            <p:cNvSpPr txBox="1"/>
            <p:nvPr/>
          </p:nvSpPr>
          <p:spPr>
            <a:xfrm>
              <a:off x="3081737" y="3389511"/>
              <a:ext cx="5781199" cy="1919363"/>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endParaRPr lang="en-AU" sz="2400" b="1" dirty="0" smtClean="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a:t>
              </a:r>
              <a:r>
                <a:rPr lang="en-AU" sz="1600" b="1" dirty="0">
                  <a:latin typeface="Courier New" pitchFamily="49" charset="0"/>
                  <a:cs typeface="Courier New" pitchFamily="49" charset="0"/>
                </a:rPr>
                <a:t>results = $</a:t>
              </a:r>
              <a:r>
                <a:rPr lang="en-AU" sz="1600" b="1" dirty="0" err="1">
                  <a:latin typeface="Courier New" pitchFamily="49" charset="0"/>
                  <a:cs typeface="Courier New" pitchFamily="49" charset="0"/>
                </a:rPr>
                <a:t>db</a:t>
              </a:r>
              <a:r>
                <a:rPr lang="en-AU" sz="1600" b="1" dirty="0">
                  <a:latin typeface="Courier New" pitchFamily="49" charset="0"/>
                  <a:cs typeface="Courier New" pitchFamily="49" charset="0"/>
                </a:rPr>
                <a:t>-&gt;query("SELECT * FROM users");</a:t>
              </a:r>
            </a:p>
            <a:p>
              <a:pPr>
                <a:tabLst>
                  <a:tab pos="452438" algn="l"/>
                </a:tabLst>
              </a:pPr>
              <a:endParaRPr lang="en-AU" sz="1600" b="1" dirty="0" smtClean="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while </a:t>
              </a:r>
              <a:r>
                <a:rPr lang="en-AU" sz="1600" b="1" dirty="0">
                  <a:latin typeface="Courier New" pitchFamily="49" charset="0"/>
                  <a:cs typeface="Courier New" pitchFamily="49" charset="0"/>
                </a:rPr>
                <a:t>($row = $results-&gt;</a:t>
              </a:r>
              <a:r>
                <a:rPr lang="en-AU" sz="1600" b="1" dirty="0" err="1">
                  <a:latin typeface="Courier New" pitchFamily="49" charset="0"/>
                  <a:cs typeface="Courier New" pitchFamily="49" charset="0"/>
                </a:rPr>
                <a:t>fetch_assoc</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a:t>
              </a:r>
            </a:p>
            <a:p>
              <a:pPr>
                <a:tabLst>
                  <a:tab pos="452438" algn="l"/>
                </a:tabLst>
              </a:pPr>
              <a:r>
                <a:rPr lang="en-AU" sz="1600" b="1" dirty="0" smtClean="0">
                  <a:latin typeface="Courier New" pitchFamily="49" charset="0"/>
                  <a:cs typeface="Courier New" pitchFamily="49" charset="0"/>
                </a:rPr>
                <a:t>	</a:t>
              </a:r>
              <a:r>
                <a:rPr lang="en-AU" sz="1600" b="1" dirty="0">
                  <a:latin typeface="Courier New" pitchFamily="49" charset="0"/>
                  <a:cs typeface="Courier New" pitchFamily="49" charset="0"/>
                </a:rPr>
                <a:t>	echo $row['</a:t>
              </a:r>
              <a:r>
                <a:rPr lang="en-AU" sz="1600" b="1" dirty="0" err="1">
                  <a:latin typeface="Courier New" pitchFamily="49" charset="0"/>
                  <a:cs typeface="Courier New" pitchFamily="49" charset="0"/>
                </a:rPr>
                <a:t>first_name</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a:t>
              </a:r>
              <a:endParaRPr lang="en-AU" sz="1600" b="1" dirty="0" smtClean="0">
                <a:latin typeface="Courier New" pitchFamily="49" charset="0"/>
                <a:cs typeface="Courier New" pitchFamily="49" charset="0"/>
              </a:endParaRPr>
            </a:p>
          </p:txBody>
        </p:sp>
        <p:sp>
          <p:nvSpPr>
            <p:cNvPr id="33" name="TextBox 32"/>
            <p:cNvSpPr txBox="1"/>
            <p:nvPr/>
          </p:nvSpPr>
          <p:spPr>
            <a:xfrm>
              <a:off x="8204585" y="3389511"/>
              <a:ext cx="658351"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PHP</a:t>
              </a:r>
              <a:endParaRPr lang="en-AU" sz="1700" b="1" dirty="0">
                <a:solidFill>
                  <a:schemeClr val="bg1"/>
                </a:solidFill>
                <a:latin typeface="Courier New" pitchFamily="49" charset="0"/>
                <a:cs typeface="Courier New" pitchFamily="49" charset="0"/>
              </a:endParaRPr>
            </a:p>
          </p:txBody>
        </p:sp>
      </p:grpSp>
      <p:grpSp>
        <p:nvGrpSpPr>
          <p:cNvPr id="60" name="Group 59"/>
          <p:cNvGrpSpPr/>
          <p:nvPr/>
        </p:nvGrpSpPr>
        <p:grpSpPr>
          <a:xfrm>
            <a:off x="505306" y="980728"/>
            <a:ext cx="3346614" cy="3870314"/>
            <a:chOff x="433298" y="980728"/>
            <a:chExt cx="3346614" cy="3870314"/>
          </a:xfrm>
        </p:grpSpPr>
        <p:sp>
          <p:nvSpPr>
            <p:cNvPr id="10" name="Flowchart: Process 9"/>
            <p:cNvSpPr/>
            <p:nvPr/>
          </p:nvSpPr>
          <p:spPr>
            <a:xfrm>
              <a:off x="433298" y="980728"/>
              <a:ext cx="2122480" cy="512427"/>
            </a:xfrm>
            <a:prstGeom prst="flowChartProcess">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AU" sz="1600" dirty="0" smtClean="0"/>
                <a:t>Get user details from database</a:t>
              </a:r>
              <a:endParaRPr lang="en-AU" sz="1600" dirty="0"/>
            </a:p>
          </p:txBody>
        </p:sp>
        <p:cxnSp>
          <p:nvCxnSpPr>
            <p:cNvPr id="11" name="Straight Arrow Connector 10"/>
            <p:cNvCxnSpPr>
              <a:stCxn id="10" idx="2"/>
              <a:endCxn id="12" idx="0"/>
            </p:cNvCxnSpPr>
            <p:nvPr/>
          </p:nvCxnSpPr>
          <p:spPr>
            <a:xfrm>
              <a:off x="1494538" y="1493155"/>
              <a:ext cx="1" cy="465539"/>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2" name="Flowchart: Decision 11"/>
            <p:cNvSpPr/>
            <p:nvPr/>
          </p:nvSpPr>
          <p:spPr>
            <a:xfrm>
              <a:off x="433298" y="1958694"/>
              <a:ext cx="2122481" cy="1038258"/>
            </a:xfrm>
            <a:prstGeom prst="flowChartDecision">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lIns="0" tIns="0" rIns="0" bIns="72000" rtlCol="0" anchor="ctr" anchorCtr="0"/>
            <a:lstStyle/>
            <a:p>
              <a:pPr algn="ctr"/>
              <a:r>
                <a:rPr lang="en-AU" sz="1600" dirty="0" smtClean="0"/>
                <a:t>Row remaining?</a:t>
              </a:r>
              <a:endParaRPr lang="en-AU" sz="1600" dirty="0">
                <a:solidFill>
                  <a:schemeClr val="tx1"/>
                </a:solidFill>
              </a:endParaRPr>
            </a:p>
          </p:txBody>
        </p:sp>
        <p:cxnSp>
          <p:nvCxnSpPr>
            <p:cNvPr id="18" name="Straight Arrow Connector 17"/>
            <p:cNvCxnSpPr>
              <a:stCxn id="12" idx="2"/>
              <a:endCxn id="47" idx="0"/>
            </p:cNvCxnSpPr>
            <p:nvPr/>
          </p:nvCxnSpPr>
          <p:spPr>
            <a:xfrm flipH="1">
              <a:off x="1494538" y="2996952"/>
              <a:ext cx="1" cy="434279"/>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895911" y="2996952"/>
              <a:ext cx="598625" cy="338554"/>
            </a:xfrm>
            <a:prstGeom prst="rect">
              <a:avLst/>
            </a:prstGeom>
          </p:spPr>
          <p:txBody>
            <a:bodyPr wrap="none">
              <a:spAutoFit/>
            </a:bodyPr>
            <a:lstStyle/>
            <a:p>
              <a:r>
                <a:rPr lang="en-AU" sz="1600" dirty="0" smtClean="0">
                  <a:solidFill>
                    <a:srgbClr val="000000"/>
                  </a:solidFill>
                </a:rPr>
                <a:t>True</a:t>
              </a:r>
              <a:endParaRPr lang="en-AU" dirty="0"/>
            </a:p>
          </p:txBody>
        </p:sp>
        <p:sp>
          <p:nvSpPr>
            <p:cNvPr id="21" name="Parallelogram 20"/>
            <p:cNvSpPr/>
            <p:nvPr/>
          </p:nvSpPr>
          <p:spPr>
            <a:xfrm>
              <a:off x="433298" y="4371802"/>
              <a:ext cx="2122480" cy="479240"/>
            </a:xfrm>
            <a:prstGeom prst="parallelogram">
              <a:avLst>
                <a:gd name="adj" fmla="val 48323"/>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AU" sz="1600" dirty="0" smtClean="0"/>
                <a:t>Display name from row</a:t>
              </a:r>
              <a:endParaRPr lang="en-AU" sz="1600" dirty="0">
                <a:solidFill>
                  <a:schemeClr val="tx1"/>
                </a:solidFill>
              </a:endParaRPr>
            </a:p>
          </p:txBody>
        </p:sp>
        <p:sp>
          <p:nvSpPr>
            <p:cNvPr id="34" name="Rectangle 33"/>
            <p:cNvSpPr/>
            <p:nvPr/>
          </p:nvSpPr>
          <p:spPr>
            <a:xfrm>
              <a:off x="3095109" y="3011547"/>
              <a:ext cx="684803" cy="338554"/>
            </a:xfrm>
            <a:prstGeom prst="rect">
              <a:avLst/>
            </a:prstGeom>
          </p:spPr>
          <p:txBody>
            <a:bodyPr wrap="none">
              <a:spAutoFit/>
            </a:bodyPr>
            <a:lstStyle/>
            <a:p>
              <a:r>
                <a:rPr lang="en-AU" sz="1600" dirty="0" smtClean="0">
                  <a:solidFill>
                    <a:srgbClr val="000000"/>
                  </a:solidFill>
                </a:rPr>
                <a:t>False</a:t>
              </a:r>
              <a:endParaRPr lang="en-AU" dirty="0"/>
            </a:p>
          </p:txBody>
        </p:sp>
        <p:cxnSp>
          <p:nvCxnSpPr>
            <p:cNvPr id="35" name="Straight Arrow Connector 26"/>
            <p:cNvCxnSpPr>
              <a:stCxn id="12" idx="3"/>
            </p:cNvCxnSpPr>
            <p:nvPr/>
          </p:nvCxnSpPr>
          <p:spPr>
            <a:xfrm>
              <a:off x="2555779" y="2477823"/>
              <a:ext cx="1224133" cy="1465835"/>
            </a:xfrm>
            <a:prstGeom prst="bentConnector2">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1" idx="5"/>
              <a:endCxn id="12" idx="1"/>
            </p:cNvCxnSpPr>
            <p:nvPr/>
          </p:nvCxnSpPr>
          <p:spPr>
            <a:xfrm rot="10800000">
              <a:off x="433298" y="2477824"/>
              <a:ext cx="115792" cy="2133599"/>
            </a:xfrm>
            <a:prstGeom prst="bentConnector3">
              <a:avLst>
                <a:gd name="adj1" fmla="val 297423"/>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7" name="Flowchart: Process 46"/>
            <p:cNvSpPr/>
            <p:nvPr/>
          </p:nvSpPr>
          <p:spPr>
            <a:xfrm>
              <a:off x="433298" y="3431231"/>
              <a:ext cx="2122480" cy="512427"/>
            </a:xfrm>
            <a:prstGeom prst="flowChartProcess">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AU" sz="1600" dirty="0" smtClean="0"/>
                <a:t>Get next row of results</a:t>
              </a:r>
              <a:endParaRPr lang="en-AU" sz="1600" dirty="0"/>
            </a:p>
          </p:txBody>
        </p:sp>
        <p:cxnSp>
          <p:nvCxnSpPr>
            <p:cNvPr id="49" name="Straight Arrow Connector 48"/>
            <p:cNvCxnSpPr>
              <a:stCxn id="47" idx="2"/>
              <a:endCxn id="21" idx="0"/>
            </p:cNvCxnSpPr>
            <p:nvPr/>
          </p:nvCxnSpPr>
          <p:spPr>
            <a:xfrm>
              <a:off x="1494538" y="3943658"/>
              <a:ext cx="0" cy="428144"/>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7918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Software Engineering &amp; Program Design</a:t>
            </a:r>
            <a:endParaRPr lang="en-AU" dirty="0"/>
          </a:p>
        </p:txBody>
      </p:sp>
      <p:sp>
        <p:nvSpPr>
          <p:cNvPr id="22" name="Content Placeholder 2"/>
          <p:cNvSpPr>
            <a:spLocks noGrp="1"/>
          </p:cNvSpPr>
          <p:nvPr>
            <p:ph idx="1"/>
          </p:nvPr>
        </p:nvSpPr>
        <p:spPr>
          <a:xfrm>
            <a:off x="285720" y="1000108"/>
            <a:ext cx="8606760" cy="5643601"/>
          </a:xfrm>
        </p:spPr>
        <p:txBody>
          <a:bodyPr/>
          <a:lstStyle/>
          <a:p>
            <a:r>
              <a:rPr lang="en-AU" dirty="0" smtClean="0"/>
              <a:t>Software Engineering describes the process of designing, developing, testing and maintaining a piece of software</a:t>
            </a:r>
          </a:p>
          <a:p>
            <a:pPr lvl="1"/>
            <a:r>
              <a:rPr lang="en-AU" dirty="0" smtClean="0"/>
              <a:t>Numerous different approaches to this are possible</a:t>
            </a:r>
          </a:p>
          <a:p>
            <a:pPr lvl="1"/>
            <a:r>
              <a:rPr lang="en-AU" dirty="0"/>
              <a:t>There are numerous other tools and techniques that are involved in the design (and development) of software</a:t>
            </a:r>
          </a:p>
          <a:p>
            <a:pPr lvl="2"/>
            <a:r>
              <a:rPr lang="en-AU" dirty="0"/>
              <a:t>Some are only relevant in certain types/scales of software</a:t>
            </a:r>
          </a:p>
          <a:p>
            <a:pPr lvl="2"/>
            <a:endParaRPr lang="en-AU" dirty="0"/>
          </a:p>
          <a:p>
            <a:r>
              <a:rPr lang="en-AU" dirty="0" smtClean="0"/>
              <a:t>Some design tools and techniques in this process include…</a:t>
            </a:r>
          </a:p>
          <a:p>
            <a:pPr lvl="1"/>
            <a:r>
              <a:rPr lang="en-AU" dirty="0" smtClean="0"/>
              <a:t>Program specifications (documenting the scope/functionality)</a:t>
            </a:r>
          </a:p>
          <a:p>
            <a:pPr lvl="1"/>
            <a:r>
              <a:rPr lang="en-AU" dirty="0" smtClean="0"/>
              <a:t>User interface design (mock-ups of visual elements)</a:t>
            </a:r>
          </a:p>
          <a:p>
            <a:pPr lvl="1"/>
            <a:r>
              <a:rPr lang="en-AU" dirty="0" smtClean="0"/>
              <a:t>Software architecture design (high-level logistics of software)</a:t>
            </a:r>
          </a:p>
          <a:p>
            <a:pPr lvl="2"/>
            <a:endParaRPr lang="en-AU" dirty="0"/>
          </a:p>
          <a:p>
            <a:pPr marL="57150" indent="0" algn="ctr">
              <a:buNone/>
            </a:pPr>
            <a:r>
              <a:rPr lang="en-AU" dirty="0" smtClean="0"/>
              <a:t>You should know exactly </a:t>
            </a:r>
            <a:r>
              <a:rPr lang="en-AU" i="1" dirty="0" smtClean="0"/>
              <a:t>what</a:t>
            </a:r>
            <a:r>
              <a:rPr lang="en-AU" dirty="0" smtClean="0"/>
              <a:t> you are building, and </a:t>
            </a:r>
            <a:r>
              <a:rPr lang="en-AU" i="1" dirty="0" smtClean="0"/>
              <a:t>how</a:t>
            </a:r>
            <a:r>
              <a:rPr lang="en-AU" dirty="0" smtClean="0"/>
              <a:t>, </a:t>
            </a:r>
            <a:r>
              <a:rPr lang="en-AU" i="1" dirty="0" smtClean="0"/>
              <a:t>before</a:t>
            </a:r>
            <a:r>
              <a:rPr lang="en-AU" dirty="0" smtClean="0"/>
              <a:t> you start writing any code</a:t>
            </a:r>
            <a:endParaRPr lang="en-AU" dirty="0"/>
          </a:p>
        </p:txBody>
      </p:sp>
    </p:spTree>
    <p:extLst>
      <p:ext uri="{BB962C8B-B14F-4D97-AF65-F5344CB8AC3E}">
        <p14:creationId xmlns:p14="http://schemas.microsoft.com/office/powerpoint/2010/main" val="363739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Writing Good Code…</a:t>
            </a:r>
            <a:endParaRPr lang="en-AU" dirty="0"/>
          </a:p>
        </p:txBody>
      </p:sp>
      <p:pic>
        <p:nvPicPr>
          <p:cNvPr id="1026" name="Picture 2" descr="Good 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980727"/>
            <a:ext cx="3744416" cy="57194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516216" y="6330890"/>
            <a:ext cx="1224136" cy="369332"/>
          </a:xfrm>
          <a:prstGeom prst="rect">
            <a:avLst/>
          </a:prstGeom>
          <a:noFill/>
        </p:spPr>
        <p:txBody>
          <a:bodyPr wrap="square" rtlCol="0">
            <a:spAutoFit/>
          </a:bodyPr>
          <a:lstStyle/>
          <a:p>
            <a:r>
              <a:rPr lang="en-AU" i="1" dirty="0" smtClean="0">
                <a:solidFill>
                  <a:schemeClr val="tx1">
                    <a:lumMod val="65000"/>
                    <a:lumOff val="35000"/>
                  </a:schemeClr>
                </a:solidFill>
              </a:rPr>
              <a:t>xkcd.com</a:t>
            </a:r>
            <a:endParaRPr lang="en-AU" i="1" dirty="0">
              <a:solidFill>
                <a:schemeClr val="tx1">
                  <a:lumMod val="65000"/>
                  <a:lumOff val="35000"/>
                </a:schemeClr>
              </a:solidFill>
            </a:endParaRPr>
          </a:p>
        </p:txBody>
      </p:sp>
    </p:spTree>
    <p:extLst>
      <p:ext uri="{BB962C8B-B14F-4D97-AF65-F5344CB8AC3E}">
        <p14:creationId xmlns:p14="http://schemas.microsoft.com/office/powerpoint/2010/main" val="1585831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A Brief History of </a:t>
            </a:r>
            <a:r>
              <a:rPr lang="en-AU" dirty="0" smtClean="0"/>
              <a:t/>
            </a:r>
            <a:br>
              <a:rPr lang="en-AU" dirty="0" smtClean="0"/>
            </a:br>
            <a:r>
              <a:rPr lang="en-AU" dirty="0" smtClean="0"/>
              <a:t>Programming </a:t>
            </a:r>
            <a:r>
              <a:rPr lang="en-AU" dirty="0"/>
              <a:t>Languages</a:t>
            </a:r>
          </a:p>
        </p:txBody>
      </p:sp>
    </p:spTree>
    <p:extLst>
      <p:ext uri="{BB962C8B-B14F-4D97-AF65-F5344CB8AC3E}">
        <p14:creationId xmlns:p14="http://schemas.microsoft.com/office/powerpoint/2010/main" val="29137949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Early High-Level Languages</a:t>
            </a:r>
            <a:endParaRPr lang="en-AU" dirty="0"/>
          </a:p>
        </p:txBody>
      </p:sp>
      <p:sp>
        <p:nvSpPr>
          <p:cNvPr id="3" name="Content Placeholder 2"/>
          <p:cNvSpPr>
            <a:spLocks noGrp="1"/>
          </p:cNvSpPr>
          <p:nvPr>
            <p:ph idx="1"/>
          </p:nvPr>
        </p:nvSpPr>
        <p:spPr>
          <a:xfrm>
            <a:off x="285720" y="1000108"/>
            <a:ext cx="8606760" cy="5643601"/>
          </a:xfrm>
        </p:spPr>
        <p:txBody>
          <a:bodyPr/>
          <a:lstStyle/>
          <a:p>
            <a:r>
              <a:rPr lang="en-AU" dirty="0" smtClean="0"/>
              <a:t>Fortran is generally credited as the first high-level language</a:t>
            </a:r>
          </a:p>
          <a:p>
            <a:pPr lvl="1"/>
            <a:r>
              <a:rPr lang="en-AU" dirty="0" smtClean="0"/>
              <a:t>Originally released in 1957, with subsequent versions released since then (it’s still being released and used)</a:t>
            </a:r>
          </a:p>
          <a:p>
            <a:pPr lvl="1"/>
            <a:r>
              <a:rPr lang="en-AU" dirty="0" smtClean="0"/>
              <a:t>Introduced many of the core concepts and conventions of programming that we now take for granted</a:t>
            </a:r>
          </a:p>
          <a:p>
            <a:pPr lvl="1"/>
            <a:r>
              <a:rPr lang="en-AU" dirty="0" smtClean="0"/>
              <a:t>Designed for scientific applications</a:t>
            </a:r>
          </a:p>
          <a:p>
            <a:pPr lvl="4"/>
            <a:endParaRPr lang="en-AU" dirty="0"/>
          </a:p>
          <a:p>
            <a:r>
              <a:rPr lang="en-AU" dirty="0" smtClean="0"/>
              <a:t>In the 1960s, computers were beginning to see significant usage in business, which had different needs than science</a:t>
            </a:r>
          </a:p>
          <a:p>
            <a:pPr lvl="1"/>
            <a:r>
              <a:rPr lang="en-AU" dirty="0" smtClean="0"/>
              <a:t>COBOL was a language designed to meet these needs, aiming for accessibility and English-like syntax</a:t>
            </a:r>
          </a:p>
          <a:p>
            <a:pPr lvl="1"/>
            <a:r>
              <a:rPr lang="en-AU" dirty="0" smtClean="0"/>
              <a:t>While not much COBOL is being written these days, many businesses are still running COBOL code in various systems</a:t>
            </a:r>
            <a:endParaRPr lang="en-AU" dirty="0"/>
          </a:p>
        </p:txBody>
      </p:sp>
    </p:spTree>
    <p:extLst>
      <p:ext uri="{BB962C8B-B14F-4D97-AF65-F5344CB8AC3E}">
        <p14:creationId xmlns:p14="http://schemas.microsoft.com/office/powerpoint/2010/main" val="226428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Textbook</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Starting Out with Python, 3</a:t>
            </a:r>
            <a:r>
              <a:rPr lang="en-AU" baseline="30000" dirty="0" smtClean="0"/>
              <a:t>rd</a:t>
            </a:r>
            <a:r>
              <a:rPr lang="en-AU" dirty="0" smtClean="0"/>
              <a:t> Edition</a:t>
            </a:r>
          </a:p>
          <a:p>
            <a:pPr lvl="1"/>
            <a:r>
              <a:rPr lang="en-AU" dirty="0" smtClean="0"/>
              <a:t>Tony Gaddis</a:t>
            </a:r>
          </a:p>
          <a:p>
            <a:pPr lvl="2"/>
            <a:endParaRPr lang="en-AU" dirty="0" smtClean="0"/>
          </a:p>
          <a:p>
            <a:pPr lvl="2"/>
            <a:endParaRPr lang="en-AU" dirty="0"/>
          </a:p>
          <a:p>
            <a:r>
              <a:rPr lang="en-AU" dirty="0"/>
              <a:t>Reading the chapter(s) is required</a:t>
            </a:r>
          </a:p>
          <a:p>
            <a:pPr lvl="1"/>
            <a:r>
              <a:rPr lang="en-AU" dirty="0" smtClean="0"/>
              <a:t>Read the indicated </a:t>
            </a:r>
            <a:r>
              <a:rPr lang="en-AU" dirty="0"/>
              <a:t>chapter(s) </a:t>
            </a:r>
            <a:r>
              <a:rPr lang="en-AU" i="1" dirty="0"/>
              <a:t>before</a:t>
            </a:r>
            <a:r>
              <a:rPr lang="en-AU" dirty="0"/>
              <a:t> class</a:t>
            </a:r>
          </a:p>
          <a:p>
            <a:pPr lvl="2"/>
            <a:endParaRPr lang="en-AU" dirty="0" smtClean="0"/>
          </a:p>
          <a:p>
            <a:pPr lvl="2"/>
            <a:endParaRPr lang="en-AU" dirty="0"/>
          </a:p>
          <a:p>
            <a:r>
              <a:rPr lang="en-AU" dirty="0"/>
              <a:t>This week covers the following textbook chapter(s):</a:t>
            </a:r>
          </a:p>
          <a:p>
            <a:pPr lvl="1"/>
            <a:r>
              <a:rPr lang="en-AU" b="1" dirty="0"/>
              <a:t>Chapter </a:t>
            </a:r>
            <a:r>
              <a:rPr lang="en-AU" b="1" dirty="0" smtClean="0"/>
              <a:t>1 </a:t>
            </a:r>
            <a:r>
              <a:rPr lang="en-AU" b="1" dirty="0"/>
              <a:t>– </a:t>
            </a:r>
            <a:r>
              <a:rPr lang="en-US" b="1" dirty="0" smtClean="0"/>
              <a:t>Introduction to Computers and Programming</a:t>
            </a:r>
          </a:p>
          <a:p>
            <a:pPr lvl="2"/>
            <a:r>
              <a:rPr lang="en-US" b="1" dirty="0" smtClean="0"/>
              <a:t>Entire chapter</a:t>
            </a:r>
          </a:p>
          <a:p>
            <a:pPr lvl="1"/>
            <a:r>
              <a:rPr lang="en-US" b="1" dirty="0" smtClean="0"/>
              <a:t>Chapter 2 – Input, Processing, and Output</a:t>
            </a:r>
          </a:p>
          <a:p>
            <a:pPr lvl="2"/>
            <a:r>
              <a:rPr lang="en-US" b="1" dirty="0"/>
              <a:t>Entire </a:t>
            </a:r>
            <a:r>
              <a:rPr lang="en-US" b="1" dirty="0" smtClean="0"/>
              <a:t>chapter</a:t>
            </a:r>
          </a:p>
          <a:p>
            <a:pPr lvl="1"/>
            <a:r>
              <a:rPr lang="en-US" b="1" dirty="0" smtClean="0"/>
              <a:t>Appendix A and B</a:t>
            </a:r>
            <a:endParaRPr lang="en-US" b="1" dirty="0"/>
          </a:p>
        </p:txBody>
      </p:sp>
      <p:pic>
        <p:nvPicPr>
          <p:cNvPr id="4" name="Picture 2" descr="H:\CSP1150 - Python Edition\Misc Resources\Gaddis Resources\co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839" y="1052736"/>
            <a:ext cx="1843404" cy="2304256"/>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6614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Programming Languages, 1960s – 1980s</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Many other significant languages released over the years:</a:t>
            </a:r>
          </a:p>
          <a:p>
            <a:pPr lvl="1"/>
            <a:r>
              <a:rPr lang="en-AU" b="1" dirty="0" smtClean="0"/>
              <a:t>BASIC</a:t>
            </a:r>
            <a:r>
              <a:rPr lang="en-AU" dirty="0" smtClean="0"/>
              <a:t> (1963) emerged as a teaching language, and lives on as Visual Basic .NET these days</a:t>
            </a:r>
          </a:p>
          <a:p>
            <a:pPr lvl="1"/>
            <a:r>
              <a:rPr lang="en-AU" b="1" dirty="0" smtClean="0"/>
              <a:t>PL/I</a:t>
            </a:r>
            <a:r>
              <a:rPr lang="en-AU" dirty="0" smtClean="0"/>
              <a:t> (1964) tried to take the best aspects of all languages and invented some new ones in an attempt to be able to do it all</a:t>
            </a:r>
          </a:p>
          <a:p>
            <a:pPr lvl="1"/>
            <a:r>
              <a:rPr lang="en-AU" b="1" dirty="0" smtClean="0"/>
              <a:t>Pascal</a:t>
            </a:r>
            <a:r>
              <a:rPr lang="en-AU" dirty="0" smtClean="0"/>
              <a:t> (1971) also designed for teaching, led to Turbo Pascal</a:t>
            </a:r>
          </a:p>
          <a:p>
            <a:pPr lvl="1"/>
            <a:r>
              <a:rPr lang="en-AU" b="1" dirty="0" smtClean="0"/>
              <a:t>C</a:t>
            </a:r>
            <a:r>
              <a:rPr lang="en-AU" dirty="0" smtClean="0"/>
              <a:t> (1972) was designed for systems programming (e.g. OSs) was very expressive and powerful – also packaged in UNIX</a:t>
            </a:r>
          </a:p>
          <a:p>
            <a:pPr lvl="1"/>
            <a:r>
              <a:rPr lang="en-AU" b="1" dirty="0" smtClean="0"/>
              <a:t>Ada</a:t>
            </a:r>
            <a:r>
              <a:rPr lang="en-AU" dirty="0" smtClean="0"/>
              <a:t> (1974) developed for US </a:t>
            </a:r>
            <a:r>
              <a:rPr lang="en-AU" dirty="0" err="1" smtClean="0"/>
              <a:t>DoD</a:t>
            </a:r>
            <a:r>
              <a:rPr lang="en-AU" dirty="0" smtClean="0"/>
              <a:t> to standardise the software used in embedded systems.  Introduced some new concepts</a:t>
            </a:r>
          </a:p>
          <a:p>
            <a:pPr lvl="1"/>
            <a:r>
              <a:rPr lang="en-AU" b="1" dirty="0" smtClean="0"/>
              <a:t>Smalltalk-80</a:t>
            </a:r>
            <a:r>
              <a:rPr lang="en-AU" dirty="0" smtClean="0"/>
              <a:t> (1980) was first fully Object Oriented language, expanding on features that appeared in SIMULA and Ada</a:t>
            </a:r>
          </a:p>
          <a:p>
            <a:pPr lvl="1"/>
            <a:r>
              <a:rPr lang="en-AU" b="1" dirty="0" smtClean="0"/>
              <a:t>C++ </a:t>
            </a:r>
            <a:r>
              <a:rPr lang="en-AU" dirty="0" smtClean="0"/>
              <a:t>(1983) evolved from C, incorporating OO from Smalltalk</a:t>
            </a:r>
          </a:p>
        </p:txBody>
      </p:sp>
    </p:spTree>
    <p:extLst>
      <p:ext uri="{BB962C8B-B14F-4D97-AF65-F5344CB8AC3E}">
        <p14:creationId xmlns:p14="http://schemas.microsoft.com/office/powerpoint/2010/main" val="155039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Programming Languages, 1990s and </a:t>
            </a:r>
            <a:r>
              <a:rPr lang="en-AU" dirty="0"/>
              <a:t>B</a:t>
            </a:r>
            <a:r>
              <a:rPr lang="en-AU" dirty="0" smtClean="0"/>
              <a:t>eyond</a:t>
            </a:r>
            <a:endParaRPr lang="en-AU" dirty="0"/>
          </a:p>
        </p:txBody>
      </p:sp>
      <p:sp>
        <p:nvSpPr>
          <p:cNvPr id="3" name="Content Placeholder 2"/>
          <p:cNvSpPr>
            <a:spLocks noGrp="1"/>
          </p:cNvSpPr>
          <p:nvPr>
            <p:ph idx="1"/>
          </p:nvPr>
        </p:nvSpPr>
        <p:spPr>
          <a:xfrm>
            <a:off x="285720" y="1000108"/>
            <a:ext cx="8750776" cy="5643601"/>
          </a:xfrm>
        </p:spPr>
        <p:txBody>
          <a:bodyPr/>
          <a:lstStyle/>
          <a:p>
            <a:r>
              <a:rPr lang="en-AU" dirty="0" smtClean="0"/>
              <a:t>Some of the more modern languages include…</a:t>
            </a:r>
          </a:p>
          <a:p>
            <a:pPr lvl="1"/>
            <a:r>
              <a:rPr lang="en-AU" b="1" dirty="0"/>
              <a:t>Python</a:t>
            </a:r>
            <a:r>
              <a:rPr lang="en-AU" dirty="0"/>
              <a:t> (1991</a:t>
            </a:r>
            <a:r>
              <a:rPr lang="en-AU" dirty="0" smtClean="0"/>
              <a:t>), general purpose language emphasising readability and expressiveness.  Supports OO and other styles</a:t>
            </a:r>
            <a:endParaRPr lang="en-AU" dirty="0"/>
          </a:p>
          <a:p>
            <a:pPr lvl="1"/>
            <a:r>
              <a:rPr lang="en-AU" b="1" dirty="0" smtClean="0"/>
              <a:t>Java</a:t>
            </a:r>
            <a:r>
              <a:rPr lang="en-AU" dirty="0" smtClean="0"/>
              <a:t> </a:t>
            </a:r>
            <a:r>
              <a:rPr lang="en-AU" dirty="0"/>
              <a:t>(1995), </a:t>
            </a:r>
            <a:r>
              <a:rPr lang="en-AU" dirty="0" smtClean="0"/>
              <a:t>OO</a:t>
            </a:r>
            <a:r>
              <a:rPr lang="en-AU" dirty="0"/>
              <a:t>, designed to be platform independent</a:t>
            </a:r>
          </a:p>
          <a:p>
            <a:pPr lvl="1"/>
            <a:r>
              <a:rPr lang="en-AU" b="1" dirty="0" smtClean="0"/>
              <a:t>PHP</a:t>
            </a:r>
            <a:r>
              <a:rPr lang="en-AU" dirty="0" smtClean="0"/>
              <a:t> (1995), designed for web development (server-side)</a:t>
            </a:r>
          </a:p>
          <a:p>
            <a:pPr lvl="1"/>
            <a:r>
              <a:rPr lang="en-AU" b="1" dirty="0" smtClean="0"/>
              <a:t>JavaScript</a:t>
            </a:r>
            <a:r>
              <a:rPr lang="en-AU" dirty="0" smtClean="0"/>
              <a:t> (1995), designed for web development (client-side)</a:t>
            </a:r>
          </a:p>
          <a:p>
            <a:pPr lvl="1"/>
            <a:r>
              <a:rPr lang="en-AU" b="1" dirty="0" smtClean="0"/>
              <a:t>.NET </a:t>
            </a:r>
            <a:r>
              <a:rPr lang="en-AU" dirty="0" smtClean="0"/>
              <a:t>(2002) is a framework allowing for interoperability between many different languages (C#, VB.NET, ASP.NET…)</a:t>
            </a:r>
          </a:p>
          <a:p>
            <a:pPr lvl="2"/>
            <a:endParaRPr lang="en-AU" dirty="0" smtClean="0"/>
          </a:p>
          <a:p>
            <a:pPr lvl="1"/>
            <a:endParaRPr lang="en-AU" dirty="0" smtClean="0"/>
          </a:p>
          <a:p>
            <a:pPr lvl="2"/>
            <a:endParaRPr lang="en-AU" dirty="0"/>
          </a:p>
          <a:p>
            <a:pPr lvl="1"/>
            <a:endParaRPr lang="en-AU" dirty="0"/>
          </a:p>
          <a:p>
            <a:r>
              <a:rPr lang="en-AU" dirty="0" smtClean="0"/>
              <a:t>And more (including some popular and/or significant ones)!</a:t>
            </a:r>
          </a:p>
          <a:p>
            <a:pPr lvl="1"/>
            <a:r>
              <a:rPr lang="en-AU" dirty="0" smtClean="0"/>
              <a:t>This isn’t a topic worth examining in further detail at this point</a:t>
            </a:r>
          </a:p>
        </p:txBody>
      </p:sp>
      <p:pic>
        <p:nvPicPr>
          <p:cNvPr id="2050" name="Picture 2" descr="http://1.bp.blogspot.com/-1XAewU5WeoY/UGtHTU8EcPI/AAAAAAAALxs/KUb9SREBkoE/s1600/net4.png"/>
          <p:cNvPicPr>
            <a:picLocks noChangeAspect="1" noChangeArrowheads="1"/>
          </p:cNvPicPr>
          <p:nvPr/>
        </p:nvPicPr>
        <p:blipFill rotWithShape="1">
          <a:blip r:embed="rId3">
            <a:extLst>
              <a:ext uri="{28A0092B-C50C-407E-A947-70E740481C1C}">
                <a14:useLocalDpi xmlns:a14="http://schemas.microsoft.com/office/drawing/2010/main" val="0"/>
              </a:ext>
            </a:extLst>
          </a:blip>
          <a:srcRect l="22422" t="23011" r="20528" b="23532"/>
          <a:stretch/>
        </p:blipFill>
        <p:spPr bwMode="auto">
          <a:xfrm>
            <a:off x="7683920" y="4318338"/>
            <a:ext cx="992536" cy="9751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ocpsoft.org/wp-content/uploads/2013/01/javascript_logo_unofficial-300x300.png?b704a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5820" y="4351497"/>
            <a:ext cx="907932" cy="90793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james-brooks.uk/content/images/uploads/ph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06123" y="4437345"/>
            <a:ext cx="1399026" cy="73623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www.iwritetech.com/wp-content/uploads/2013/10/java_tech.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22688" r="20141"/>
          <a:stretch/>
        </p:blipFill>
        <p:spPr bwMode="auto">
          <a:xfrm>
            <a:off x="2969418" y="4176813"/>
            <a:ext cx="876245" cy="1149004"/>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www.nairaland.com/attachments/693947_python-logo_png26f0333ad80ad765dabb1115dde4896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520" y="4388734"/>
            <a:ext cx="2467526" cy="83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76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064"/>
                                        </p:tgtEl>
                                        <p:attrNameLst>
                                          <p:attrName>style.visibility</p:attrName>
                                        </p:attrNameLst>
                                      </p:cBhvr>
                                      <p:to>
                                        <p:strVal val="visible"/>
                                      </p:to>
                                    </p:set>
                                    <p:animEffect transition="in" filter="fade">
                                      <p:cBhvr>
                                        <p:cTn id="9" dur="250"/>
                                        <p:tgtEl>
                                          <p:spTgt spid="206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2062"/>
                                        </p:tgtEl>
                                        <p:attrNameLst>
                                          <p:attrName>style.visibility</p:attrName>
                                        </p:attrNameLst>
                                      </p:cBhvr>
                                      <p:to>
                                        <p:strVal val="visible"/>
                                      </p:to>
                                    </p:set>
                                    <p:animEffect transition="in" filter="fade">
                                      <p:cBhvr>
                                        <p:cTn id="16" dur="250"/>
                                        <p:tgtEl>
                                          <p:spTgt spid="206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2060"/>
                                        </p:tgtEl>
                                        <p:attrNameLst>
                                          <p:attrName>style.visibility</p:attrName>
                                        </p:attrNameLst>
                                      </p:cBhvr>
                                      <p:to>
                                        <p:strVal val="visible"/>
                                      </p:to>
                                    </p:set>
                                    <p:animEffect transition="in" filter="fade">
                                      <p:cBhvr>
                                        <p:cTn id="23" dur="250"/>
                                        <p:tgtEl>
                                          <p:spTgt spid="206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par>
                                <p:cTn id="28" presetID="10" presetClass="entr" presetSubtype="0" fill="hold" nodeType="withEffect">
                                  <p:stCondLst>
                                    <p:cond delay="0"/>
                                  </p:stCondLst>
                                  <p:childTnLst>
                                    <p:set>
                                      <p:cBhvr>
                                        <p:cTn id="29" dur="1" fill="hold">
                                          <p:stCondLst>
                                            <p:cond delay="0"/>
                                          </p:stCondLst>
                                        </p:cTn>
                                        <p:tgtEl>
                                          <p:spTgt spid="2052"/>
                                        </p:tgtEl>
                                        <p:attrNameLst>
                                          <p:attrName>style.visibility</p:attrName>
                                        </p:attrNameLst>
                                      </p:cBhvr>
                                      <p:to>
                                        <p:strVal val="visible"/>
                                      </p:to>
                                    </p:set>
                                    <p:animEffect transition="in" filter="fade">
                                      <p:cBhvr>
                                        <p:cTn id="30" dur="250"/>
                                        <p:tgtEl>
                                          <p:spTgt spid="205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0" presetClass="entr" presetSubtype="0" fill="hold" nodeType="withEffect">
                                  <p:stCondLst>
                                    <p:cond delay="0"/>
                                  </p:stCondLst>
                                  <p:childTnLst>
                                    <p:set>
                                      <p:cBhvr>
                                        <p:cTn id="36" dur="1" fill="hold">
                                          <p:stCondLst>
                                            <p:cond delay="0"/>
                                          </p:stCondLst>
                                        </p:cTn>
                                        <p:tgtEl>
                                          <p:spTgt spid="2050"/>
                                        </p:tgtEl>
                                        <p:attrNameLst>
                                          <p:attrName>style.visibility</p:attrName>
                                        </p:attrNameLst>
                                      </p:cBhvr>
                                      <p:to>
                                        <p:strVal val="visible"/>
                                      </p:to>
                                    </p:set>
                                    <p:animEffect transition="in" filter="fade">
                                      <p:cBhvr>
                                        <p:cTn id="37" dur="250"/>
                                        <p:tgtEl>
                                          <p:spTgt spid="205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Programming Language Design Focus</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In the 1950s and 1960s languages focused upon </a:t>
            </a:r>
            <a:r>
              <a:rPr lang="en-AU" b="1" dirty="0" err="1" smtClean="0"/>
              <a:t>writability</a:t>
            </a:r>
            <a:endParaRPr lang="en-AU" b="1" dirty="0" smtClean="0"/>
          </a:p>
          <a:p>
            <a:pPr lvl="1"/>
            <a:r>
              <a:rPr lang="en-AU" dirty="0" smtClean="0"/>
              <a:t>How easy and effective it is to write code in the language</a:t>
            </a:r>
          </a:p>
          <a:p>
            <a:pPr lvl="1"/>
            <a:r>
              <a:rPr lang="en-AU" dirty="0" smtClean="0"/>
              <a:t>Why?  Few people writing code, not much reuse or maintenance, time-consuming and costly to write and run</a:t>
            </a:r>
          </a:p>
          <a:p>
            <a:pPr lvl="1"/>
            <a:endParaRPr lang="en-AU" dirty="0"/>
          </a:p>
          <a:p>
            <a:r>
              <a:rPr lang="en-AU" dirty="0" smtClean="0"/>
              <a:t>By the 1970s, languages started emphasising </a:t>
            </a:r>
            <a:r>
              <a:rPr lang="en-AU" b="1" dirty="0" smtClean="0"/>
              <a:t>readability</a:t>
            </a:r>
            <a:endParaRPr lang="en-AU" b="1" dirty="0"/>
          </a:p>
          <a:p>
            <a:pPr lvl="1"/>
            <a:r>
              <a:rPr lang="en-AU" dirty="0" smtClean="0"/>
              <a:t>How easy it is to read code in the language</a:t>
            </a:r>
          </a:p>
          <a:p>
            <a:pPr lvl="1"/>
            <a:r>
              <a:rPr lang="en-AU" dirty="0" smtClean="0"/>
              <a:t>Why?  More people (not just scientists) coding, larger and more complex code in use, lots of maintenance and updating</a:t>
            </a:r>
          </a:p>
          <a:p>
            <a:pPr lvl="1"/>
            <a:endParaRPr lang="en-AU" dirty="0"/>
          </a:p>
          <a:p>
            <a:r>
              <a:rPr lang="en-AU" dirty="0" smtClean="0"/>
              <a:t>Striking a balance between these is important in a language</a:t>
            </a:r>
          </a:p>
          <a:p>
            <a:pPr lvl="1"/>
            <a:r>
              <a:rPr lang="en-AU" dirty="0" smtClean="0"/>
              <a:t>Other factors include </a:t>
            </a:r>
            <a:r>
              <a:rPr lang="en-AU" b="1" dirty="0" smtClean="0"/>
              <a:t>reliability</a:t>
            </a:r>
            <a:r>
              <a:rPr lang="en-AU" dirty="0" smtClean="0"/>
              <a:t> (particularly for mission critical code) and </a:t>
            </a:r>
            <a:r>
              <a:rPr lang="en-AU" b="1" dirty="0" smtClean="0"/>
              <a:t>cost</a:t>
            </a:r>
            <a:r>
              <a:rPr lang="en-AU" dirty="0" smtClean="0"/>
              <a:t> (influenced by all other factors – time and effort needed to learn, train, write, read, maintain, etc.)</a:t>
            </a:r>
            <a:endParaRPr lang="en-AU" dirty="0"/>
          </a:p>
        </p:txBody>
      </p:sp>
    </p:spTree>
    <p:extLst>
      <p:ext uri="{BB962C8B-B14F-4D97-AF65-F5344CB8AC3E}">
        <p14:creationId xmlns:p14="http://schemas.microsoft.com/office/powerpoint/2010/main" val="155039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descr="http://www.swordplay.com.br/wp-content/uploads/2012/04/Monty-Python-The-Black-Knight-2.gif"/>
          <p:cNvPicPr>
            <a:picLocks noChangeAspect="1" noChangeArrowheads="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7089194" y="3933056"/>
            <a:ext cx="2049423" cy="292494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AU" dirty="0" smtClean="0"/>
              <a:t>Introduction to Python</a:t>
            </a:r>
            <a:endParaRPr lang="en-AU" dirty="0"/>
          </a:p>
        </p:txBody>
      </p:sp>
    </p:spTree>
    <p:extLst>
      <p:ext uri="{BB962C8B-B14F-4D97-AF65-F5344CB8AC3E}">
        <p14:creationId xmlns:p14="http://schemas.microsoft.com/office/powerpoint/2010/main" val="7031932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 to Python</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a:t>Python is a general purpose scripting language </a:t>
            </a:r>
            <a:r>
              <a:rPr lang="en-AU" dirty="0" smtClean="0"/>
              <a:t>       released </a:t>
            </a:r>
            <a:r>
              <a:rPr lang="en-AU" dirty="0"/>
              <a:t>in 1991 by Guido van </a:t>
            </a:r>
            <a:r>
              <a:rPr lang="en-AU" dirty="0" err="1" smtClean="0"/>
              <a:t>Rossum</a:t>
            </a:r>
            <a:endParaRPr lang="en-AU" dirty="0"/>
          </a:p>
          <a:p>
            <a:pPr lvl="1"/>
            <a:r>
              <a:rPr lang="en-AU" dirty="0" smtClean="0"/>
              <a:t>Started gaining popularity in 2000 when Python 2.0                was released, becoming a community-driven project</a:t>
            </a:r>
          </a:p>
          <a:p>
            <a:pPr lvl="1"/>
            <a:r>
              <a:rPr lang="en-AU" dirty="0" smtClean="0"/>
              <a:t>Although development of the language is now open-source, Guido is the “benevolent dictator for life” (has final say)</a:t>
            </a:r>
          </a:p>
          <a:p>
            <a:pPr lvl="3"/>
            <a:endParaRPr lang="en-AU" dirty="0" smtClean="0"/>
          </a:p>
          <a:p>
            <a:pPr lvl="1"/>
            <a:r>
              <a:rPr lang="en-AU" dirty="0" smtClean="0"/>
              <a:t>Python 3.0 was released in late 2000, dubbed “Python 3000” and “Py3K” by some, and had a big focus upon cleaning up some of the redundant and inconsistent parts of the language</a:t>
            </a:r>
          </a:p>
          <a:p>
            <a:pPr lvl="2"/>
            <a:r>
              <a:rPr lang="en-AU" dirty="0" smtClean="0"/>
              <a:t>The changes made it impossible for versions 2 and 3 to be fully compatible, so they were developed side-by-side until 2011</a:t>
            </a:r>
          </a:p>
          <a:p>
            <a:pPr lvl="2"/>
            <a:r>
              <a:rPr lang="en-AU" dirty="0" smtClean="0"/>
              <a:t>Development now focused upon version 3, which is the recommended version for modern usage and education</a:t>
            </a:r>
          </a:p>
        </p:txBody>
      </p:sp>
      <p:pic>
        <p:nvPicPr>
          <p:cNvPr id="1026" name="Picture 2" descr="http://static02.mediaite.com/geekosystem/power-grid/images/profiles/176/guido-van-rossum_x270.jpg"/>
          <p:cNvPicPr>
            <a:picLocks noChangeAspect="1" noChangeArrowheads="1"/>
          </p:cNvPicPr>
          <p:nvPr/>
        </p:nvPicPr>
        <p:blipFill rotWithShape="1">
          <a:blip r:embed="rId3">
            <a:extLst>
              <a:ext uri="{28A0092B-C50C-407E-A947-70E740481C1C}">
                <a14:useLocalDpi xmlns:a14="http://schemas.microsoft.com/office/drawing/2010/main" val="0"/>
              </a:ext>
            </a:extLst>
          </a:blip>
          <a:srcRect l="6147" r="13168" b="5870"/>
          <a:stretch/>
        </p:blipFill>
        <p:spPr bwMode="auto">
          <a:xfrm flipH="1">
            <a:off x="7742370" y="995083"/>
            <a:ext cx="1098692" cy="1281789"/>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19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Philosophy of Python</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Python was designed to be </a:t>
            </a:r>
            <a:r>
              <a:rPr lang="en-AU" i="1" dirty="0" smtClean="0"/>
              <a:t>elegant</a:t>
            </a:r>
            <a:r>
              <a:rPr lang="en-AU" dirty="0" smtClean="0"/>
              <a:t>, </a:t>
            </a:r>
            <a:r>
              <a:rPr lang="en-AU" i="1" dirty="0" smtClean="0"/>
              <a:t>simple</a:t>
            </a:r>
            <a:r>
              <a:rPr lang="en-AU" dirty="0" smtClean="0"/>
              <a:t> and </a:t>
            </a:r>
            <a:r>
              <a:rPr lang="en-AU" i="1" dirty="0" smtClean="0"/>
              <a:t>readable</a:t>
            </a:r>
            <a:r>
              <a:rPr lang="en-AU" dirty="0" smtClean="0"/>
              <a:t>, allowing programmers to write clear and concise code</a:t>
            </a:r>
          </a:p>
          <a:p>
            <a:pPr lvl="1"/>
            <a:r>
              <a:rPr lang="en-AU" dirty="0" smtClean="0"/>
              <a:t>These features make it a good language to learn programming</a:t>
            </a:r>
          </a:p>
          <a:p>
            <a:pPr lvl="2"/>
            <a:endParaRPr lang="en-AU" dirty="0" smtClean="0"/>
          </a:p>
          <a:p>
            <a:r>
              <a:rPr lang="en-AU" dirty="0" smtClean="0"/>
              <a:t>Tim Peters, a long time “</a:t>
            </a:r>
            <a:r>
              <a:rPr lang="en-AU" dirty="0" err="1" smtClean="0"/>
              <a:t>Pythoneer</a:t>
            </a:r>
            <a:r>
              <a:rPr lang="en-AU" dirty="0" smtClean="0"/>
              <a:t>” summarised the guiding principles behind Python in “the Zen of Python”.  It includes:</a:t>
            </a:r>
          </a:p>
          <a:p>
            <a:pPr lvl="1"/>
            <a:r>
              <a:rPr lang="en-AU" dirty="0"/>
              <a:t>Beautiful is better than </a:t>
            </a:r>
            <a:r>
              <a:rPr lang="en-AU" dirty="0" smtClean="0"/>
              <a:t>ugly</a:t>
            </a:r>
            <a:endParaRPr lang="en-AU" dirty="0"/>
          </a:p>
          <a:p>
            <a:pPr lvl="1"/>
            <a:r>
              <a:rPr lang="en-AU" dirty="0" smtClean="0"/>
              <a:t>Simple </a:t>
            </a:r>
            <a:r>
              <a:rPr lang="en-AU" dirty="0"/>
              <a:t>is better than </a:t>
            </a:r>
            <a:r>
              <a:rPr lang="en-AU" dirty="0" smtClean="0"/>
              <a:t>complex</a:t>
            </a:r>
            <a:endParaRPr lang="en-AU" dirty="0"/>
          </a:p>
          <a:p>
            <a:pPr lvl="1"/>
            <a:r>
              <a:rPr lang="en-AU" dirty="0"/>
              <a:t>Complex is better than </a:t>
            </a:r>
            <a:r>
              <a:rPr lang="en-AU" dirty="0" smtClean="0"/>
              <a:t>complicated</a:t>
            </a:r>
            <a:endParaRPr lang="en-AU" dirty="0"/>
          </a:p>
          <a:p>
            <a:pPr lvl="1"/>
            <a:r>
              <a:rPr lang="en-AU" dirty="0" smtClean="0"/>
              <a:t>Readability counts</a:t>
            </a:r>
            <a:endParaRPr lang="en-AU" dirty="0"/>
          </a:p>
          <a:p>
            <a:pPr lvl="1"/>
            <a:r>
              <a:rPr lang="en-AU" dirty="0"/>
              <a:t>Special cases aren't special enough to break the </a:t>
            </a:r>
            <a:r>
              <a:rPr lang="en-AU" dirty="0" smtClean="0"/>
              <a:t>rules</a:t>
            </a:r>
            <a:endParaRPr lang="en-AU" dirty="0"/>
          </a:p>
          <a:p>
            <a:pPr lvl="1"/>
            <a:r>
              <a:rPr lang="en-AU" dirty="0"/>
              <a:t>Although practicality beats </a:t>
            </a:r>
            <a:r>
              <a:rPr lang="en-AU" dirty="0" smtClean="0"/>
              <a:t>purity</a:t>
            </a:r>
          </a:p>
          <a:p>
            <a:pPr lvl="1"/>
            <a:r>
              <a:rPr lang="en-AU" dirty="0"/>
              <a:t>There should be </a:t>
            </a:r>
            <a:r>
              <a:rPr lang="en-AU" dirty="0" smtClean="0"/>
              <a:t>one – and preferably </a:t>
            </a:r>
            <a:r>
              <a:rPr lang="en-AU" dirty="0"/>
              <a:t>only one </a:t>
            </a:r>
            <a:r>
              <a:rPr lang="en-AU" dirty="0" smtClean="0"/>
              <a:t>– obvious way </a:t>
            </a:r>
            <a:r>
              <a:rPr lang="en-AU" dirty="0"/>
              <a:t>to do </a:t>
            </a:r>
            <a:r>
              <a:rPr lang="en-AU" dirty="0" smtClean="0"/>
              <a:t>it</a:t>
            </a:r>
            <a:endParaRPr lang="en-AU" dirty="0"/>
          </a:p>
        </p:txBody>
      </p:sp>
      <p:pic>
        <p:nvPicPr>
          <p:cNvPr id="4" name="Picture 3" descr="C:\Users\Greg\Desktop\200px-Python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3933056"/>
            <a:ext cx="2152916" cy="635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71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wipe(up)">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up)">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up)">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up)">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up)">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up)">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wipe(up)">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000108"/>
            <a:ext cx="8678768" cy="5643601"/>
          </a:xfrm>
        </p:spPr>
        <p:txBody>
          <a:bodyPr/>
          <a:lstStyle/>
          <a:p>
            <a:r>
              <a:rPr lang="en-AU" dirty="0" smtClean="0"/>
              <a:t>Python supports many different “styles” (paradigms) of programming;  Object-</a:t>
            </a:r>
            <a:r>
              <a:rPr lang="en-AU" dirty="0"/>
              <a:t>O</a:t>
            </a:r>
            <a:r>
              <a:rPr lang="en-AU" dirty="0" smtClean="0"/>
              <a:t>riented, procedural, functional…</a:t>
            </a:r>
          </a:p>
          <a:p>
            <a:endParaRPr lang="en-AU" dirty="0"/>
          </a:p>
          <a:p>
            <a:r>
              <a:rPr lang="en-AU" dirty="0" smtClean="0"/>
              <a:t>Python is interpreted, </a:t>
            </a:r>
            <a:r>
              <a:rPr lang="en-AU" dirty="0"/>
              <a:t>available </a:t>
            </a:r>
            <a:r>
              <a:rPr lang="en-AU" dirty="0" smtClean="0"/>
              <a:t>and compatible on most platforms, and can do many useful things “out of the box”</a:t>
            </a:r>
          </a:p>
          <a:p>
            <a:endParaRPr lang="en-AU" dirty="0"/>
          </a:p>
          <a:p>
            <a:r>
              <a:rPr lang="en-AU" dirty="0" smtClean="0"/>
              <a:t>Python is known for using whitespace to delimit code blocks, rather than braces (“{ }”)  or keywords (e.g. “</a:t>
            </a:r>
            <a:r>
              <a:rPr lang="en-AU" dirty="0" err="1" smtClean="0"/>
              <a:t>endif</a:t>
            </a:r>
            <a:r>
              <a:rPr lang="en-AU" dirty="0" smtClean="0"/>
              <a:t>”)</a:t>
            </a:r>
          </a:p>
          <a:p>
            <a:pPr lvl="1"/>
            <a:r>
              <a:rPr lang="en-AU" dirty="0" smtClean="0"/>
              <a:t>This helps code remain readable, since it eliminates ambiguity (particularly when there are blocks within blocks within blocks)</a:t>
            </a:r>
            <a:endParaRPr lang="en-AU" dirty="0"/>
          </a:p>
        </p:txBody>
      </p:sp>
      <p:grpSp>
        <p:nvGrpSpPr>
          <p:cNvPr id="21" name="Group 20"/>
          <p:cNvGrpSpPr/>
          <p:nvPr/>
        </p:nvGrpSpPr>
        <p:grpSpPr>
          <a:xfrm>
            <a:off x="4695864" y="5149527"/>
            <a:ext cx="4176000" cy="1303200"/>
            <a:chOff x="4958108" y="3389511"/>
            <a:chExt cx="3904828" cy="1303809"/>
          </a:xfrm>
        </p:grpSpPr>
        <p:sp>
          <p:nvSpPr>
            <p:cNvPr id="22" name="TextBox 21"/>
            <p:cNvSpPr txBox="1"/>
            <p:nvPr/>
          </p:nvSpPr>
          <p:spPr>
            <a:xfrm>
              <a:off x="4958108" y="3389511"/>
              <a:ext cx="3904828" cy="1303809"/>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b="1" dirty="0" smtClean="0">
                  <a:latin typeface="Courier New" pitchFamily="49" charset="0"/>
                  <a:cs typeface="Courier New" pitchFamily="49" charset="0"/>
                </a:rPr>
                <a:t>if (status </a:t>
              </a: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'complete')</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cout &lt;&lt; 'All </a:t>
              </a:r>
              <a:r>
                <a:rPr lang="en-AU" sz="1600" b="1" dirty="0">
                  <a:latin typeface="Courier New" pitchFamily="49" charset="0"/>
                  <a:cs typeface="Courier New" pitchFamily="49" charset="0"/>
                </a:rPr>
                <a:t>done</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saveResults();</a:t>
              </a:r>
            </a:p>
            <a:p>
              <a:pPr>
                <a:tabLst>
                  <a:tab pos="452438" algn="l"/>
                </a:tabLst>
              </a:pPr>
              <a:endParaRPr lang="en-AU" sz="1600" b="1" dirty="0" smtClean="0">
                <a:latin typeface="Courier New" pitchFamily="49" charset="0"/>
                <a:cs typeface="Courier New" pitchFamily="49" charset="0"/>
              </a:endParaRPr>
            </a:p>
            <a:p>
              <a:pPr>
                <a:tabLst>
                  <a:tab pos="452438" algn="l"/>
                </a:tabLst>
              </a:pPr>
              <a:endParaRPr lang="en-AU" sz="1600" b="1" dirty="0" smtClean="0">
                <a:latin typeface="Courier New" pitchFamily="49" charset="0"/>
                <a:cs typeface="Courier New" pitchFamily="49" charset="0"/>
              </a:endParaRPr>
            </a:p>
          </p:txBody>
        </p:sp>
        <p:sp>
          <p:nvSpPr>
            <p:cNvPr id="23" name="TextBox 22"/>
            <p:cNvSpPr txBox="1"/>
            <p:nvPr/>
          </p:nvSpPr>
          <p:spPr>
            <a:xfrm>
              <a:off x="8204585" y="3389511"/>
              <a:ext cx="658351"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C++</a:t>
              </a:r>
              <a:endParaRPr lang="en-AU" sz="1700" b="1" dirty="0">
                <a:solidFill>
                  <a:schemeClr val="bg1"/>
                </a:solidFill>
                <a:latin typeface="Courier New" pitchFamily="49" charset="0"/>
                <a:cs typeface="Courier New" pitchFamily="49" charset="0"/>
              </a:endParaRPr>
            </a:p>
          </p:txBody>
        </p:sp>
      </p:grpSp>
      <p:sp>
        <p:nvSpPr>
          <p:cNvPr id="24" name="Octagon 23"/>
          <p:cNvSpPr/>
          <p:nvPr/>
        </p:nvSpPr>
        <p:spPr>
          <a:xfrm>
            <a:off x="8316416" y="5733256"/>
            <a:ext cx="360040" cy="360040"/>
          </a:xfrm>
          <a:prstGeom prst="octagon">
            <a:avLst/>
          </a:prstGeom>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b="1" dirty="0">
                <a:solidFill>
                  <a:srgbClr val="C00000"/>
                </a:solidFill>
                <a:latin typeface="Arial Black" panose="020B0A04020102020204" pitchFamily="34" charset="0"/>
              </a:rPr>
              <a:t>!</a:t>
            </a:r>
          </a:p>
        </p:txBody>
      </p:sp>
      <p:grpSp>
        <p:nvGrpSpPr>
          <p:cNvPr id="15" name="Group 14"/>
          <p:cNvGrpSpPr/>
          <p:nvPr/>
        </p:nvGrpSpPr>
        <p:grpSpPr>
          <a:xfrm>
            <a:off x="4695864" y="5149527"/>
            <a:ext cx="4176000" cy="1303200"/>
            <a:chOff x="4958108" y="3389511"/>
            <a:chExt cx="3904828" cy="1303809"/>
          </a:xfrm>
        </p:grpSpPr>
        <p:sp>
          <p:nvSpPr>
            <p:cNvPr id="16" name="TextBox 15"/>
            <p:cNvSpPr txBox="1"/>
            <p:nvPr/>
          </p:nvSpPr>
          <p:spPr>
            <a:xfrm>
              <a:off x="4958108" y="3389511"/>
              <a:ext cx="3904828" cy="1303809"/>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b="1" dirty="0" smtClean="0">
                  <a:latin typeface="Courier New" pitchFamily="49" charset="0"/>
                  <a:cs typeface="Courier New" pitchFamily="49" charset="0"/>
                </a:rPr>
                <a:t>if (status </a:t>
              </a: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'complete'){</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cout &lt;&lt; 'All </a:t>
              </a:r>
              <a:r>
                <a:rPr lang="en-AU" sz="1600" b="1" dirty="0">
                  <a:latin typeface="Courier New" pitchFamily="49" charset="0"/>
                  <a:cs typeface="Courier New" pitchFamily="49" charset="0"/>
                </a:rPr>
                <a:t>done</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saveResults();</a:t>
              </a:r>
            </a:p>
            <a:p>
              <a:pPr>
                <a:tabLst>
                  <a:tab pos="452438" algn="l"/>
                </a:tabLst>
              </a:pPr>
              <a:r>
                <a:rPr lang="en-AU" sz="1600" b="1" dirty="0" smtClean="0">
                  <a:latin typeface="Courier New" pitchFamily="49" charset="0"/>
                  <a:cs typeface="Courier New" pitchFamily="49" charset="0"/>
                </a:rPr>
                <a:t>}</a:t>
              </a:r>
            </a:p>
            <a:p>
              <a:pPr>
                <a:tabLst>
                  <a:tab pos="452438" algn="l"/>
                </a:tabLst>
              </a:pPr>
              <a:endParaRPr lang="en-AU" sz="1600" b="1" dirty="0">
                <a:latin typeface="Courier New" pitchFamily="49" charset="0"/>
                <a:cs typeface="Courier New" pitchFamily="49" charset="0"/>
              </a:endParaRPr>
            </a:p>
          </p:txBody>
        </p:sp>
        <p:sp>
          <p:nvSpPr>
            <p:cNvPr id="17" name="TextBox 16"/>
            <p:cNvSpPr txBox="1"/>
            <p:nvPr/>
          </p:nvSpPr>
          <p:spPr>
            <a:xfrm>
              <a:off x="8204585" y="3389511"/>
              <a:ext cx="658351"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C++</a:t>
              </a:r>
              <a:endParaRPr lang="en-AU" sz="1700" b="1" dirty="0">
                <a:solidFill>
                  <a:schemeClr val="bg1"/>
                </a:solidFill>
                <a:latin typeface="Courier New" pitchFamily="49" charset="0"/>
                <a:cs typeface="Courier New" pitchFamily="49" charset="0"/>
              </a:endParaRPr>
            </a:p>
          </p:txBody>
        </p:sp>
      </p:grpSp>
      <p:grpSp>
        <p:nvGrpSpPr>
          <p:cNvPr id="12" name="Group 11"/>
          <p:cNvGrpSpPr/>
          <p:nvPr/>
        </p:nvGrpSpPr>
        <p:grpSpPr>
          <a:xfrm>
            <a:off x="4695864" y="5149527"/>
            <a:ext cx="4176000" cy="1303200"/>
            <a:chOff x="4958108" y="3389511"/>
            <a:chExt cx="3904828" cy="1303809"/>
          </a:xfrm>
        </p:grpSpPr>
        <p:sp>
          <p:nvSpPr>
            <p:cNvPr id="13" name="TextBox 12"/>
            <p:cNvSpPr txBox="1"/>
            <p:nvPr/>
          </p:nvSpPr>
          <p:spPr>
            <a:xfrm>
              <a:off x="4958108" y="3389511"/>
              <a:ext cx="3904828" cy="1303809"/>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b="1" dirty="0" smtClean="0">
                  <a:latin typeface="Courier New" pitchFamily="49" charset="0"/>
                  <a:cs typeface="Courier New" pitchFamily="49" charset="0"/>
                </a:rPr>
                <a:t>if (status </a:t>
              </a: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'complete'){</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cout &lt;&lt; 'All </a:t>
              </a:r>
              <a:r>
                <a:rPr lang="en-AU" sz="1600" b="1" dirty="0">
                  <a:latin typeface="Courier New" pitchFamily="49" charset="0"/>
                  <a:cs typeface="Courier New" pitchFamily="49" charset="0"/>
                </a:rPr>
                <a:t>done</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saveResults();</a:t>
              </a:r>
            </a:p>
            <a:p>
              <a:pPr>
                <a:tabLst>
                  <a:tab pos="452438" algn="l"/>
                </a:tabLst>
              </a:pPr>
              <a:r>
                <a:rPr lang="en-AU" sz="1600" b="1" dirty="0" smtClean="0">
                  <a:latin typeface="Courier New" pitchFamily="49" charset="0"/>
                  <a:cs typeface="Courier New" pitchFamily="49" charset="0"/>
                </a:rPr>
                <a:t>}</a:t>
              </a:r>
            </a:p>
            <a:p>
              <a:pPr>
                <a:tabLst>
                  <a:tab pos="452438" algn="l"/>
                </a:tabLst>
              </a:pPr>
              <a:endParaRPr lang="en-AU" sz="1600" b="1" dirty="0">
                <a:latin typeface="Courier New" pitchFamily="49" charset="0"/>
                <a:cs typeface="Courier New" pitchFamily="49" charset="0"/>
              </a:endParaRPr>
            </a:p>
          </p:txBody>
        </p:sp>
        <p:sp>
          <p:nvSpPr>
            <p:cNvPr id="14" name="TextBox 13"/>
            <p:cNvSpPr txBox="1"/>
            <p:nvPr/>
          </p:nvSpPr>
          <p:spPr>
            <a:xfrm>
              <a:off x="8204585" y="3389511"/>
              <a:ext cx="658351"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C++</a:t>
              </a:r>
              <a:endParaRPr lang="en-AU" sz="1700" b="1" dirty="0">
                <a:solidFill>
                  <a:schemeClr val="bg1"/>
                </a:solidFill>
                <a:latin typeface="Courier New" pitchFamily="49" charset="0"/>
                <a:cs typeface="Courier New" pitchFamily="49" charset="0"/>
              </a:endParaRPr>
            </a:p>
          </p:txBody>
        </p:sp>
      </p:grpSp>
      <p:grpSp>
        <p:nvGrpSpPr>
          <p:cNvPr id="18" name="Group 17"/>
          <p:cNvGrpSpPr/>
          <p:nvPr/>
        </p:nvGrpSpPr>
        <p:grpSpPr>
          <a:xfrm>
            <a:off x="4695864" y="5149527"/>
            <a:ext cx="4176000" cy="1303200"/>
            <a:chOff x="4958108" y="3389511"/>
            <a:chExt cx="3904828" cy="1303809"/>
          </a:xfrm>
        </p:grpSpPr>
        <p:sp>
          <p:nvSpPr>
            <p:cNvPr id="19" name="TextBox 18"/>
            <p:cNvSpPr txBox="1"/>
            <p:nvPr/>
          </p:nvSpPr>
          <p:spPr>
            <a:xfrm>
              <a:off x="4958108" y="3389511"/>
              <a:ext cx="3904828" cy="1303809"/>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b="1" dirty="0" smtClean="0">
                  <a:latin typeface="Courier New" pitchFamily="49" charset="0"/>
                  <a:cs typeface="Courier New" pitchFamily="49" charset="0"/>
                </a:rPr>
                <a:t>if (status </a:t>
              </a: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'complete')</a:t>
              </a:r>
            </a:p>
            <a:p>
              <a:pPr>
                <a:tabLst>
                  <a:tab pos="452438" algn="l"/>
                </a:tabLst>
              </a:pPr>
              <a:r>
                <a:rPr lang="en-AU" sz="1600" b="1" dirty="0">
                  <a:latin typeface="Courier New" pitchFamily="49" charset="0"/>
                  <a:cs typeface="Courier New" pitchFamily="49" charset="0"/>
                </a:rPr>
                <a:t>{</a:t>
              </a:r>
            </a:p>
            <a:p>
              <a:pPr>
                <a:tabLst>
                  <a:tab pos="452438" algn="l"/>
                </a:tabLst>
              </a:pPr>
              <a:r>
                <a:rPr lang="en-AU" sz="1600" b="1" dirty="0" smtClean="0">
                  <a:latin typeface="Courier New" pitchFamily="49" charset="0"/>
                  <a:cs typeface="Courier New" pitchFamily="49" charset="0"/>
                </a:rPr>
                <a:t>cout &lt;&lt; 'All </a:t>
              </a:r>
              <a:r>
                <a:rPr lang="en-AU" sz="1600" b="1" dirty="0">
                  <a:latin typeface="Courier New" pitchFamily="49" charset="0"/>
                  <a:cs typeface="Courier New" pitchFamily="49" charset="0"/>
                </a:rPr>
                <a:t>done</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saveResults();</a:t>
              </a:r>
            </a:p>
            <a:p>
              <a:pPr>
                <a:tabLst>
                  <a:tab pos="452438" algn="l"/>
                </a:tabLst>
              </a:pP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p:txBody>
        </p:sp>
        <p:sp>
          <p:nvSpPr>
            <p:cNvPr id="20" name="TextBox 19"/>
            <p:cNvSpPr txBox="1"/>
            <p:nvPr/>
          </p:nvSpPr>
          <p:spPr>
            <a:xfrm>
              <a:off x="8204585" y="3389511"/>
              <a:ext cx="658351"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C++</a:t>
              </a:r>
              <a:endParaRPr lang="en-AU" sz="1700" b="1" dirty="0">
                <a:solidFill>
                  <a:schemeClr val="bg1"/>
                </a:solidFill>
                <a:latin typeface="Courier New" pitchFamily="49" charset="0"/>
                <a:cs typeface="Courier New" pitchFamily="49" charset="0"/>
              </a:endParaRPr>
            </a:p>
          </p:txBody>
        </p:sp>
      </p:grpSp>
      <p:sp>
        <p:nvSpPr>
          <p:cNvPr id="2" name="Title 1"/>
          <p:cNvSpPr>
            <a:spLocks noGrp="1"/>
          </p:cNvSpPr>
          <p:nvPr>
            <p:ph type="title"/>
          </p:nvPr>
        </p:nvSpPr>
        <p:spPr/>
        <p:txBody>
          <a:bodyPr/>
          <a:lstStyle/>
          <a:p>
            <a:r>
              <a:rPr lang="en-AU" dirty="0" smtClean="0"/>
              <a:t>Features and Design of Python</a:t>
            </a:r>
            <a:endParaRPr lang="en-AU" dirty="0"/>
          </a:p>
        </p:txBody>
      </p:sp>
      <p:grpSp>
        <p:nvGrpSpPr>
          <p:cNvPr id="4" name="Group 3"/>
          <p:cNvGrpSpPr/>
          <p:nvPr/>
        </p:nvGrpSpPr>
        <p:grpSpPr>
          <a:xfrm>
            <a:off x="251520" y="5149527"/>
            <a:ext cx="4176464" cy="811367"/>
            <a:chOff x="5228250" y="3389511"/>
            <a:chExt cx="3888432" cy="811367"/>
          </a:xfrm>
        </p:grpSpPr>
        <p:sp>
          <p:nvSpPr>
            <p:cNvPr id="5" name="TextBox 4"/>
            <p:cNvSpPr txBox="1"/>
            <p:nvPr/>
          </p:nvSpPr>
          <p:spPr>
            <a:xfrm>
              <a:off x="5228250" y="3389511"/>
              <a:ext cx="3888432" cy="811367"/>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b="1" dirty="0" smtClean="0">
                  <a:latin typeface="Courier New" pitchFamily="49" charset="0"/>
                  <a:cs typeface="Courier New" pitchFamily="49" charset="0"/>
                </a:rPr>
                <a:t>if status == 'complete':</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print('All done!')</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saveResults()</a:t>
              </a:r>
            </a:p>
          </p:txBody>
        </p:sp>
        <p:sp>
          <p:nvSpPr>
            <p:cNvPr id="6" name="TextBox 5"/>
            <p:cNvSpPr txBox="1"/>
            <p:nvPr/>
          </p:nvSpPr>
          <p:spPr>
            <a:xfrm>
              <a:off x="8282130"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grpSp>
        <p:nvGrpSpPr>
          <p:cNvPr id="7" name="Group 6"/>
          <p:cNvGrpSpPr/>
          <p:nvPr/>
        </p:nvGrpSpPr>
        <p:grpSpPr>
          <a:xfrm>
            <a:off x="4695864" y="5149527"/>
            <a:ext cx="4176000" cy="1303200"/>
            <a:chOff x="4958108" y="3389511"/>
            <a:chExt cx="3904828" cy="1303809"/>
          </a:xfrm>
        </p:grpSpPr>
        <p:sp>
          <p:nvSpPr>
            <p:cNvPr id="8" name="TextBox 7"/>
            <p:cNvSpPr txBox="1"/>
            <p:nvPr/>
          </p:nvSpPr>
          <p:spPr>
            <a:xfrm>
              <a:off x="4958108" y="3389511"/>
              <a:ext cx="3904828" cy="1303809"/>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b="1" dirty="0" smtClean="0">
                  <a:latin typeface="Courier New" pitchFamily="49" charset="0"/>
                  <a:cs typeface="Courier New" pitchFamily="49" charset="0"/>
                </a:rPr>
                <a:t>if (status </a:t>
              </a: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complete</a:t>
              </a:r>
              <a:r>
                <a:rPr lang="en-AU" sz="1600" b="1" dirty="0">
                  <a:latin typeface="Courier New" pitchFamily="49" charset="0"/>
                  <a:cs typeface="Courier New" pitchFamily="49" charset="0"/>
                </a:rPr>
                <a:t>")</a:t>
              </a:r>
              <a:endParaRPr lang="en-AU" sz="1600" b="1" dirty="0" smtClean="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cout &lt;&lt; </a:t>
              </a:r>
              <a:r>
                <a:rPr lang="en-AU" sz="1600" b="1" dirty="0">
                  <a:latin typeface="Courier New" pitchFamily="49" charset="0"/>
                  <a:cs typeface="Courier New" pitchFamily="49" charset="0"/>
                </a:rPr>
                <a:t>"All done</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saveResults</a:t>
              </a:r>
              <a:r>
                <a:rPr lang="en-AU" sz="1600" b="1" dirty="0" smtClean="0">
                  <a:latin typeface="Courier New" pitchFamily="49" charset="0"/>
                  <a:cs typeface="Courier New" pitchFamily="49" charset="0"/>
                </a:rPr>
                <a:t>();</a:t>
              </a:r>
            </a:p>
            <a:p>
              <a:pPr>
                <a:tabLst>
                  <a:tab pos="452438" algn="l"/>
                </a:tabLst>
              </a:pP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p:txBody>
        </p:sp>
        <p:sp>
          <p:nvSpPr>
            <p:cNvPr id="9" name="TextBox 8"/>
            <p:cNvSpPr txBox="1"/>
            <p:nvPr/>
          </p:nvSpPr>
          <p:spPr>
            <a:xfrm>
              <a:off x="8204585" y="3389511"/>
              <a:ext cx="658351"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C++</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75881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250"/>
                                        <p:tgtEl>
                                          <p:spTgt spid="7"/>
                                        </p:tgtEl>
                                      </p:cBhvr>
                                    </p:animEffect>
                                    <p:set>
                                      <p:cBhvr>
                                        <p:cTn id="33" dur="1" fill="hold">
                                          <p:stCondLst>
                                            <p:cond delay="249"/>
                                          </p:stCondLst>
                                        </p:cTn>
                                        <p:tgtEl>
                                          <p:spTgt spid="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250"/>
                                        <p:tgtEl>
                                          <p:spTgt spid="18"/>
                                        </p:tgtEl>
                                      </p:cBhvr>
                                    </p:animEffect>
                                    <p:set>
                                      <p:cBhvr>
                                        <p:cTn id="38" dur="1" fill="hold">
                                          <p:stCondLst>
                                            <p:cond delay="249"/>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250"/>
                                        <p:tgtEl>
                                          <p:spTgt spid="12"/>
                                        </p:tgtEl>
                                      </p:cBhvr>
                                    </p:animEffect>
                                    <p:set>
                                      <p:cBhvr>
                                        <p:cTn id="43" dur="1" fill="hold">
                                          <p:stCondLst>
                                            <p:cond delay="249"/>
                                          </p:stCondLst>
                                        </p:cTn>
                                        <p:tgtEl>
                                          <p:spTgt spid="1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250"/>
                                        <p:tgtEl>
                                          <p:spTgt spid="15"/>
                                        </p:tgtEl>
                                      </p:cBhvr>
                                    </p:animEffect>
                                    <p:set>
                                      <p:cBhvr>
                                        <p:cTn id="48" dur="1" fill="hold">
                                          <p:stCondLst>
                                            <p:cond delay="24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Our Programming Environment</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Obtaining Python is as simple as downloading it from </a:t>
            </a:r>
            <a:r>
              <a:rPr lang="en-AU" dirty="0" smtClean="0">
                <a:hlinkClick r:id="rId3"/>
              </a:rPr>
              <a:t>python.org</a:t>
            </a:r>
            <a:r>
              <a:rPr lang="en-AU" dirty="0" smtClean="0"/>
              <a:t> and installing it like any other program</a:t>
            </a:r>
          </a:p>
          <a:p>
            <a:pPr lvl="4"/>
            <a:endParaRPr lang="en-AU" sz="1600" dirty="0" smtClean="0"/>
          </a:p>
          <a:p>
            <a:r>
              <a:rPr lang="en-AU" dirty="0" smtClean="0"/>
              <a:t>The quickest and easiest way to get started is to run </a:t>
            </a:r>
            <a:r>
              <a:rPr lang="en-AU" b="1" dirty="0" smtClean="0"/>
              <a:t>IDLE</a:t>
            </a:r>
            <a:r>
              <a:rPr lang="en-AU" dirty="0" smtClean="0"/>
              <a:t>, the integrated development environment (IDE) for Python</a:t>
            </a:r>
          </a:p>
          <a:p>
            <a:pPr lvl="1"/>
            <a:r>
              <a:rPr lang="en-AU" dirty="0" smtClean="0"/>
              <a:t>This opens a </a:t>
            </a:r>
            <a:r>
              <a:rPr lang="en-AU" dirty="0"/>
              <a:t>“</a:t>
            </a:r>
            <a:r>
              <a:rPr lang="en-AU" b="1" dirty="0"/>
              <a:t>Python shell</a:t>
            </a:r>
            <a:r>
              <a:rPr lang="en-AU" dirty="0" smtClean="0"/>
              <a:t>” window, indicated by a “</a:t>
            </a:r>
            <a:r>
              <a:rPr lang="en-AU" b="1" dirty="0" smtClean="0">
                <a:solidFill>
                  <a:srgbClr val="C00000"/>
                </a:solidFill>
                <a:latin typeface="Courier New" panose="02070309020205020404" pitchFamily="49" charset="0"/>
                <a:cs typeface="Courier New" panose="02070309020205020404" pitchFamily="49" charset="0"/>
              </a:rPr>
              <a:t>&gt;&gt;&gt;</a:t>
            </a:r>
            <a:r>
              <a:rPr lang="en-AU" dirty="0" smtClean="0"/>
              <a:t>”, where you can type Python code and it will be run immediately </a:t>
            </a:r>
          </a:p>
          <a:p>
            <a:pPr lvl="4"/>
            <a:endParaRPr lang="en-AU" sz="1600" dirty="0" smtClean="0"/>
          </a:p>
          <a:p>
            <a:r>
              <a:rPr lang="en-AU" dirty="0" smtClean="0"/>
              <a:t>The Python shell is useful for quickly trying and testing bits of code, but most of the time you will want to create a </a:t>
            </a:r>
            <a:r>
              <a:rPr lang="en-AU" b="1" dirty="0" smtClean="0"/>
              <a:t>file</a:t>
            </a:r>
          </a:p>
          <a:p>
            <a:pPr lvl="1"/>
            <a:r>
              <a:rPr lang="en-AU" dirty="0" smtClean="0"/>
              <a:t>Press </a:t>
            </a:r>
            <a:r>
              <a:rPr lang="en-AU" dirty="0" err="1" smtClean="0"/>
              <a:t>Ctrl+N</a:t>
            </a:r>
            <a:r>
              <a:rPr lang="en-AU" dirty="0" smtClean="0"/>
              <a:t> or go to “File &gt; New File” to create a new file    (of course, you can also open existing Python code files)</a:t>
            </a:r>
          </a:p>
          <a:p>
            <a:pPr lvl="1"/>
            <a:r>
              <a:rPr lang="en-AU" dirty="0" smtClean="0"/>
              <a:t>This opens a “</a:t>
            </a:r>
            <a:r>
              <a:rPr lang="en-AU" b="1" dirty="0" smtClean="0"/>
              <a:t>Python</a:t>
            </a:r>
            <a:r>
              <a:rPr lang="en-AU" dirty="0" smtClean="0"/>
              <a:t> </a:t>
            </a:r>
            <a:r>
              <a:rPr lang="en-AU" b="1" dirty="0" smtClean="0"/>
              <a:t>editor</a:t>
            </a:r>
            <a:r>
              <a:rPr lang="en-AU" dirty="0" smtClean="0"/>
              <a:t>” window which you can type code into, before saving (</a:t>
            </a:r>
            <a:r>
              <a:rPr lang="en-AU" dirty="0" err="1" smtClean="0"/>
              <a:t>Ctrl+S</a:t>
            </a:r>
            <a:r>
              <a:rPr lang="en-AU" dirty="0" smtClean="0"/>
              <a:t>) and running (F5) the code</a:t>
            </a:r>
          </a:p>
          <a:p>
            <a:pPr lvl="1"/>
            <a:r>
              <a:rPr lang="en-AU" dirty="0" smtClean="0"/>
              <a:t>Output from the code and prompts for input appear in the shell</a:t>
            </a:r>
            <a:endParaRPr lang="en-AU" dirty="0"/>
          </a:p>
        </p:txBody>
      </p:sp>
    </p:spTree>
    <p:extLst>
      <p:ext uri="{BB962C8B-B14F-4D97-AF65-F5344CB8AC3E}">
        <p14:creationId xmlns:p14="http://schemas.microsoft.com/office/powerpoint/2010/main" val="226428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p:cNvSpPr txBox="1">
            <a:spLocks/>
          </p:cNvSpPr>
          <p:nvPr/>
        </p:nvSpPr>
        <p:spPr bwMode="auto">
          <a:xfrm>
            <a:off x="4408566" y="1000108"/>
            <a:ext cx="4555922" cy="5669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buClr>
              <a:buChar char="•"/>
              <a:defRPr sz="2400">
                <a:solidFill>
                  <a:schemeClr val="tx1"/>
                </a:solidFill>
                <a:latin typeface="+mn-lt"/>
                <a:ea typeface="ＭＳ Ｐゴシック" pitchFamily="-65" charset="-128"/>
                <a:cs typeface="+mn-cs"/>
              </a:defRPr>
            </a:lvl1pPr>
            <a:lvl2pPr marL="742950" indent="-285750" algn="l" rtl="0" eaLnBrk="1" fontAlgn="base" hangingPunct="1">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lr>
                <a:schemeClr val="accent6"/>
              </a:buClr>
              <a:buChar char="•"/>
              <a:defRPr sz="20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lr>
                <a:schemeClr val="accent6"/>
              </a:buClr>
              <a:buChar char="»"/>
              <a:defRPr sz="18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a:lstStyle>
          <a:p>
            <a:r>
              <a:rPr lang="en-AU" kern="0" dirty="0" smtClean="0"/>
              <a:t>Python Editor</a:t>
            </a:r>
          </a:p>
          <a:p>
            <a:endParaRPr lang="en-AU" kern="0" dirty="0" smtClean="0"/>
          </a:p>
          <a:p>
            <a:endParaRPr lang="en-AU" kern="0" dirty="0" smtClean="0"/>
          </a:p>
          <a:p>
            <a:endParaRPr lang="en-AU" kern="0" dirty="0" smtClean="0"/>
          </a:p>
          <a:p>
            <a:endParaRPr lang="en-AU" kern="0" dirty="0" smtClean="0"/>
          </a:p>
          <a:p>
            <a:endParaRPr lang="en-AU" kern="0" dirty="0" smtClean="0"/>
          </a:p>
          <a:p>
            <a:pPr lvl="1"/>
            <a:r>
              <a:rPr lang="en-AU" kern="0" dirty="0" smtClean="0"/>
              <a:t>Type code into file</a:t>
            </a:r>
          </a:p>
          <a:p>
            <a:pPr lvl="1"/>
            <a:r>
              <a:rPr lang="en-AU" kern="0" dirty="0" smtClean="0"/>
              <a:t>Save file with </a:t>
            </a:r>
            <a:r>
              <a:rPr lang="en-AU" kern="0" dirty="0" err="1" smtClean="0"/>
              <a:t>Ctrl+S</a:t>
            </a:r>
            <a:endParaRPr lang="en-AU" kern="0" dirty="0" smtClean="0"/>
          </a:p>
          <a:p>
            <a:pPr lvl="1"/>
            <a:r>
              <a:rPr lang="en-AU" kern="0" dirty="0" smtClean="0"/>
              <a:t>Run code with F5</a:t>
            </a:r>
          </a:p>
          <a:p>
            <a:endParaRPr lang="en-AU" kern="0" dirty="0"/>
          </a:p>
          <a:p>
            <a:endParaRPr lang="en-AU" kern="0" dirty="0" smtClean="0"/>
          </a:p>
          <a:p>
            <a:pPr lvl="1"/>
            <a:r>
              <a:rPr lang="en-AU" kern="0" dirty="0" smtClean="0"/>
              <a:t>You can right click a Python file to “Edit with IDLE”</a:t>
            </a:r>
            <a:endParaRPr lang="en-AU" kern="0" dirty="0"/>
          </a:p>
        </p:txBody>
      </p:sp>
      <p:sp>
        <p:nvSpPr>
          <p:cNvPr id="3" name="Content Placeholder 2"/>
          <p:cNvSpPr>
            <a:spLocks noGrp="1"/>
          </p:cNvSpPr>
          <p:nvPr>
            <p:ph idx="1"/>
          </p:nvPr>
        </p:nvSpPr>
        <p:spPr>
          <a:xfrm>
            <a:off x="285720" y="1000108"/>
            <a:ext cx="4214272" cy="5669252"/>
          </a:xfrm>
        </p:spPr>
        <p:txBody>
          <a:bodyPr/>
          <a:lstStyle/>
          <a:p>
            <a:r>
              <a:rPr lang="en-AU" dirty="0"/>
              <a:t>Python</a:t>
            </a:r>
            <a:r>
              <a:rPr lang="en-AU" dirty="0" smtClean="0"/>
              <a:t> Shell</a:t>
            </a:r>
          </a:p>
          <a:p>
            <a:endParaRPr lang="en-AU" dirty="0" smtClean="0"/>
          </a:p>
          <a:p>
            <a:endParaRPr lang="en-AU" dirty="0"/>
          </a:p>
          <a:p>
            <a:pPr lvl="1"/>
            <a:endParaRPr lang="en-AU" dirty="0" smtClean="0"/>
          </a:p>
          <a:p>
            <a:endParaRPr lang="en-AU" dirty="0"/>
          </a:p>
          <a:p>
            <a:pPr lvl="1"/>
            <a:endParaRPr lang="en-AU" dirty="0" smtClean="0"/>
          </a:p>
          <a:p>
            <a:endParaRPr lang="en-AU" dirty="0"/>
          </a:p>
          <a:p>
            <a:endParaRPr lang="en-AU" dirty="0" smtClean="0"/>
          </a:p>
          <a:p>
            <a:endParaRPr lang="en-AU" dirty="0"/>
          </a:p>
          <a:p>
            <a:endParaRPr lang="en-AU" dirty="0" smtClean="0"/>
          </a:p>
          <a:p>
            <a:pPr lvl="1"/>
            <a:endParaRPr lang="en-AU" dirty="0"/>
          </a:p>
          <a:p>
            <a:pPr lvl="1"/>
            <a:r>
              <a:rPr lang="en-AU" dirty="0" smtClean="0"/>
              <a:t>Type code to run it now</a:t>
            </a:r>
          </a:p>
          <a:p>
            <a:pPr lvl="1"/>
            <a:r>
              <a:rPr lang="en-AU" dirty="0" smtClean="0"/>
              <a:t>Input and output of files</a:t>
            </a:r>
            <a:endParaRPr lang="en-AU" dirty="0"/>
          </a:p>
        </p:txBody>
      </p:sp>
      <p:pic>
        <p:nvPicPr>
          <p:cNvPr id="206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162" y="1502641"/>
            <a:ext cx="3816424" cy="4016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3" y="1502918"/>
            <a:ext cx="3972115" cy="2115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5754294" y="2268198"/>
            <a:ext cx="1872208" cy="584775"/>
          </a:xfrm>
          <a:prstGeom prst="rect">
            <a:avLst/>
          </a:prstGeom>
          <a:noFill/>
        </p:spPr>
        <p:txBody>
          <a:bodyPr wrap="square" rtlCol="0">
            <a:spAutoFit/>
          </a:bodyPr>
          <a:lstStyle/>
          <a:p>
            <a:pPr algn="ctr"/>
            <a:r>
              <a:rPr lang="en-AU" sz="1600" b="1" dirty="0" smtClean="0">
                <a:solidFill>
                  <a:srgbClr val="C00000"/>
                </a:solidFill>
              </a:rPr>
              <a:t>Run the file</a:t>
            </a:r>
          </a:p>
          <a:p>
            <a:pPr algn="ctr"/>
            <a:r>
              <a:rPr lang="en-AU" sz="1600" b="1" dirty="0" smtClean="0">
                <a:solidFill>
                  <a:srgbClr val="C00000"/>
                </a:solidFill>
              </a:rPr>
              <a:t>(F5)</a:t>
            </a:r>
            <a:endParaRPr lang="en-AU" sz="1600" b="1" dirty="0">
              <a:solidFill>
                <a:srgbClr val="C00000"/>
              </a:solidFill>
            </a:endParaRPr>
          </a:p>
        </p:txBody>
      </p:sp>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2" y="1502918"/>
            <a:ext cx="3972115" cy="2115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162" y="1502918"/>
            <a:ext cx="3816424" cy="4016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164" y="1502918"/>
            <a:ext cx="3816422" cy="4016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AU" dirty="0" smtClean="0"/>
              <a:t>Our Programming Environment</a:t>
            </a:r>
            <a:endParaRPr lang="en-AU" dirty="0"/>
          </a:p>
        </p:txBody>
      </p:sp>
      <p:pic>
        <p:nvPicPr>
          <p:cNvPr id="205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162" y="1502642"/>
            <a:ext cx="3816424" cy="4016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162" y="1502643"/>
            <a:ext cx="3816424" cy="4016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a:xfrm>
            <a:off x="1015863" y="1502918"/>
            <a:ext cx="216024" cy="168558"/>
          </a:xfrm>
          <a:prstGeom prst="round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2" name="Rounded Rectangle 11"/>
          <p:cNvSpPr/>
          <p:nvPr/>
        </p:nvSpPr>
        <p:spPr>
          <a:xfrm>
            <a:off x="547675" y="2018172"/>
            <a:ext cx="216024" cy="186692"/>
          </a:xfrm>
          <a:prstGeom prst="round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8" name="TextBox 7"/>
          <p:cNvSpPr txBox="1"/>
          <p:nvPr/>
        </p:nvSpPr>
        <p:spPr>
          <a:xfrm>
            <a:off x="5754294" y="2268199"/>
            <a:ext cx="1872208" cy="584775"/>
          </a:xfrm>
          <a:prstGeom prst="rect">
            <a:avLst/>
          </a:prstGeom>
          <a:noFill/>
        </p:spPr>
        <p:txBody>
          <a:bodyPr wrap="square" rtlCol="0">
            <a:spAutoFit/>
          </a:bodyPr>
          <a:lstStyle/>
          <a:p>
            <a:pPr algn="ctr"/>
            <a:r>
              <a:rPr lang="en-AU" sz="1600" b="1" dirty="0" smtClean="0">
                <a:solidFill>
                  <a:srgbClr val="C00000"/>
                </a:solidFill>
              </a:rPr>
              <a:t>Save the file</a:t>
            </a:r>
          </a:p>
          <a:p>
            <a:pPr algn="ctr"/>
            <a:r>
              <a:rPr lang="en-AU" sz="1600" b="1" dirty="0" smtClean="0">
                <a:solidFill>
                  <a:srgbClr val="C00000"/>
                </a:solidFill>
              </a:rPr>
              <a:t>(</a:t>
            </a:r>
            <a:r>
              <a:rPr lang="en-AU" sz="1600" b="1" dirty="0" err="1" smtClean="0">
                <a:solidFill>
                  <a:srgbClr val="C00000"/>
                </a:solidFill>
              </a:rPr>
              <a:t>Ctrl+S</a:t>
            </a:r>
            <a:r>
              <a:rPr lang="en-AU" sz="1600" b="1" dirty="0" smtClean="0">
                <a:solidFill>
                  <a:srgbClr val="C00000"/>
                </a:solidFill>
              </a:rPr>
              <a:t>)</a:t>
            </a:r>
            <a:endParaRPr lang="en-AU" sz="1600" b="1" dirty="0">
              <a:solidFill>
                <a:srgbClr val="C00000"/>
              </a:solidFill>
            </a:endParaRPr>
          </a:p>
        </p:txBody>
      </p:sp>
      <p:sp>
        <p:nvSpPr>
          <p:cNvPr id="7" name="Rounded Rectangle 6"/>
          <p:cNvSpPr/>
          <p:nvPr/>
        </p:nvSpPr>
        <p:spPr>
          <a:xfrm>
            <a:off x="5292080" y="1502918"/>
            <a:ext cx="1008112" cy="168558"/>
          </a:xfrm>
          <a:prstGeom prst="round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schemeClr val="dk1"/>
              </a:solidFill>
            </a:endParaRPr>
          </a:p>
        </p:txBody>
      </p:sp>
      <p:pic>
        <p:nvPicPr>
          <p:cNvPr id="2056"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8021" y="1502641"/>
            <a:ext cx="3972115" cy="2115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8" name="Picture 20"/>
          <p:cNvPicPr>
            <a:picLocks noChangeAspect="1" noChangeArrowheads="1"/>
          </p:cNvPicPr>
          <p:nvPr/>
        </p:nvPicPr>
        <p:blipFill>
          <a:blip r:embed="rId11">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4711055" y="5214522"/>
            <a:ext cx="1162050"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086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05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05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05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5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205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205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8"/>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2053"/>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205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06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 grpId="0" animBg="1"/>
      <p:bldP spid="6" grpId="1" animBg="1"/>
      <p:bldP spid="12" grpId="0" animBg="1"/>
      <p:bldP spid="12" grpId="1" animBg="1"/>
      <p:bldP spid="8" grpId="0"/>
      <p:bldP spid="8" grpId="1"/>
      <p:bldP spid="7" grpId="0" animBg="1"/>
      <p:bldP spid="7"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 Simple Program</a:t>
            </a:r>
            <a:endParaRPr lang="en-AU" dirty="0"/>
          </a:p>
        </p:txBody>
      </p:sp>
      <p:sp>
        <p:nvSpPr>
          <p:cNvPr id="3" name="Content Placeholder 2"/>
          <p:cNvSpPr>
            <a:spLocks noGrp="1"/>
          </p:cNvSpPr>
          <p:nvPr>
            <p:ph idx="1"/>
          </p:nvPr>
        </p:nvSpPr>
        <p:spPr/>
        <p:txBody>
          <a:bodyPr/>
          <a:lstStyle/>
          <a:p>
            <a:r>
              <a:rPr lang="en-AU" dirty="0" smtClean="0"/>
              <a:t>Let’s look at a simple program to convert pounds to kilos:</a:t>
            </a:r>
          </a:p>
          <a:p>
            <a:pPr lvl="2"/>
            <a:endParaRPr lang="en-AU" dirty="0" smtClean="0"/>
          </a:p>
          <a:p>
            <a:pPr lvl="2"/>
            <a:endParaRPr lang="en-AU" dirty="0" smtClean="0"/>
          </a:p>
          <a:p>
            <a:pPr lvl="2"/>
            <a:endParaRPr lang="en-AU" dirty="0"/>
          </a:p>
          <a:p>
            <a:pPr lvl="2"/>
            <a:endParaRPr lang="en-AU" dirty="0" smtClean="0"/>
          </a:p>
          <a:p>
            <a:endParaRPr lang="en-AU" dirty="0"/>
          </a:p>
          <a:p>
            <a:endParaRPr lang="en-AU" dirty="0" smtClean="0"/>
          </a:p>
          <a:p>
            <a:r>
              <a:rPr lang="en-AU" dirty="0" smtClean="0"/>
              <a:t>Each line in the program is a </a:t>
            </a:r>
            <a:r>
              <a:rPr lang="en-AU" b="1" dirty="0" smtClean="0"/>
              <a:t>statement</a:t>
            </a:r>
            <a:r>
              <a:rPr lang="en-AU" dirty="0"/>
              <a:t>;</a:t>
            </a:r>
            <a:r>
              <a:rPr lang="en-AU" dirty="0" smtClean="0"/>
              <a:t> a single step:</a:t>
            </a:r>
            <a:endParaRPr lang="en-AU" b="1" dirty="0" smtClean="0"/>
          </a:p>
          <a:p>
            <a:pPr marL="914400" lvl="1" indent="-457200">
              <a:buFont typeface="+mj-lt"/>
              <a:buAutoNum type="arabicPeriod"/>
            </a:pPr>
            <a:r>
              <a:rPr lang="en-AU" dirty="0" smtClean="0"/>
              <a:t>Prompt the user for a value and save it as “value”</a:t>
            </a:r>
          </a:p>
          <a:p>
            <a:pPr marL="914400" lvl="1" indent="-457200">
              <a:buFont typeface="+mj-lt"/>
              <a:buAutoNum type="arabicPeriod"/>
            </a:pPr>
            <a:r>
              <a:rPr lang="en-AU" dirty="0" smtClean="0"/>
              <a:t>Multiply “value” by 0.454, and save the result as “result”</a:t>
            </a:r>
            <a:endParaRPr lang="en-AU" dirty="0"/>
          </a:p>
          <a:p>
            <a:pPr marL="914400" lvl="1" indent="-457200">
              <a:buFont typeface="+mj-lt"/>
              <a:buAutoNum type="arabicPeriod"/>
            </a:pPr>
            <a:r>
              <a:rPr lang="en-AU" dirty="0" smtClean="0"/>
              <a:t>Display the result</a:t>
            </a:r>
          </a:p>
          <a:p>
            <a:pPr marL="1771650" lvl="3" indent="-457200">
              <a:buFont typeface="+mj-lt"/>
              <a:buAutoNum type="arabicPeriod"/>
            </a:pPr>
            <a:endParaRPr lang="en-AU" dirty="0" smtClean="0"/>
          </a:p>
          <a:p>
            <a:pPr marL="514350" indent="-457200"/>
            <a:r>
              <a:rPr lang="en-AU" dirty="0" smtClean="0"/>
              <a:t>Python does </a:t>
            </a:r>
            <a:r>
              <a:rPr lang="en-AU" i="1" dirty="0" smtClean="0"/>
              <a:t>not</a:t>
            </a:r>
            <a:r>
              <a:rPr lang="en-AU" dirty="0" smtClean="0"/>
              <a:t> require a “;” after each statement</a:t>
            </a:r>
          </a:p>
          <a:p>
            <a:pPr marL="914400" lvl="1" indent="-457200"/>
            <a:r>
              <a:rPr lang="en-AU" dirty="0" smtClean="0"/>
              <a:t>Many languages </a:t>
            </a:r>
            <a:r>
              <a:rPr lang="en-AU" i="1" dirty="0" smtClean="0"/>
              <a:t>do</a:t>
            </a:r>
            <a:r>
              <a:rPr lang="en-AU" dirty="0" smtClean="0"/>
              <a:t> require this – see slide notes for why!</a:t>
            </a:r>
            <a:endParaRPr lang="en-AU" dirty="0"/>
          </a:p>
        </p:txBody>
      </p:sp>
      <p:grpSp>
        <p:nvGrpSpPr>
          <p:cNvPr id="10" name="Group 9"/>
          <p:cNvGrpSpPr/>
          <p:nvPr/>
        </p:nvGrpSpPr>
        <p:grpSpPr>
          <a:xfrm>
            <a:off x="285805" y="1507316"/>
            <a:ext cx="6118005" cy="811367"/>
            <a:chOff x="293984" y="3389511"/>
            <a:chExt cx="6118005" cy="811367"/>
          </a:xfrm>
        </p:grpSpPr>
        <p:sp>
          <p:nvSpPr>
            <p:cNvPr id="11" name="TextBox 10"/>
            <p:cNvSpPr txBox="1"/>
            <p:nvPr/>
          </p:nvSpPr>
          <p:spPr>
            <a:xfrm>
              <a:off x="293984" y="3389511"/>
              <a:ext cx="6118005" cy="811367"/>
            </a:xfrm>
            <a:prstGeom prst="rect">
              <a:avLst/>
            </a:prstGeom>
            <a:solidFill>
              <a:schemeClr val="bg1"/>
            </a:solidFill>
            <a:ln>
              <a:solidFill>
                <a:srgbClr val="00B050"/>
              </a:solidFill>
              <a:prstDash val="solid"/>
            </a:ln>
          </p:spPr>
          <p:txBody>
            <a:bodyPr wrap="square" lIns="72000" tIns="36000" rIns="72000" bIns="36000" rtlCol="0">
              <a:spAutoFit/>
            </a:bodyPr>
            <a:lstStyle/>
            <a:p>
              <a:pPr>
                <a:tabLst>
                  <a:tab pos="452438" algn="l"/>
                </a:tabLst>
              </a:pPr>
              <a:r>
                <a:rPr lang="en-AU" sz="1600" b="1" dirty="0">
                  <a:latin typeface="Courier New" pitchFamily="49" charset="0"/>
                  <a:cs typeface="Courier New" pitchFamily="49" charset="0"/>
                </a:rPr>
                <a:t>Prompt </a:t>
              </a:r>
              <a:r>
                <a:rPr lang="en-AU" sz="1600" b="1" dirty="0" smtClean="0">
                  <a:latin typeface="Courier New" pitchFamily="49" charset="0"/>
                  <a:cs typeface="Courier New" pitchFamily="49" charset="0"/>
                </a:rPr>
                <a:t>the user </a:t>
              </a:r>
              <a:r>
                <a:rPr lang="en-AU" sz="1600" b="1" dirty="0">
                  <a:latin typeface="Courier New" pitchFamily="49" charset="0"/>
                  <a:cs typeface="Courier New" pitchFamily="49" charset="0"/>
                </a:rPr>
                <a:t>for </a:t>
              </a:r>
              <a:r>
                <a:rPr lang="en-AU" sz="1600" b="1" dirty="0" smtClean="0">
                  <a:latin typeface="Courier New" pitchFamily="49" charset="0"/>
                  <a:cs typeface="Courier New" pitchFamily="49" charset="0"/>
                </a:rPr>
                <a:t>a value in pounds</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Multiply the value </a:t>
              </a:r>
              <a:r>
                <a:rPr lang="en-AU" sz="1600" b="1" dirty="0">
                  <a:latin typeface="Courier New" pitchFamily="49" charset="0"/>
                  <a:cs typeface="Courier New" pitchFamily="49" charset="0"/>
                </a:rPr>
                <a:t>by 0.454</a:t>
              </a:r>
            </a:p>
            <a:p>
              <a:pPr>
                <a:tabLst>
                  <a:tab pos="452438" algn="l"/>
                </a:tabLst>
              </a:pPr>
              <a:r>
                <a:rPr lang="en-AU" sz="1600" b="1" dirty="0" smtClean="0">
                  <a:latin typeface="Courier New" pitchFamily="49" charset="0"/>
                  <a:cs typeface="Courier New" pitchFamily="49" charset="0"/>
                </a:rPr>
                <a:t>Show the result on the screen</a:t>
              </a:r>
              <a:endParaRPr lang="en-AU" sz="1600" b="1" dirty="0">
                <a:latin typeface="Courier New" pitchFamily="49" charset="0"/>
                <a:cs typeface="Courier New" pitchFamily="49" charset="0"/>
              </a:endParaRPr>
            </a:p>
          </p:txBody>
        </p:sp>
        <p:sp>
          <p:nvSpPr>
            <p:cNvPr id="12" name="TextBox 11"/>
            <p:cNvSpPr txBox="1"/>
            <p:nvPr/>
          </p:nvSpPr>
          <p:spPr>
            <a:xfrm>
              <a:off x="5072839" y="3389511"/>
              <a:ext cx="1330428" cy="307777"/>
            </a:xfrm>
            <a:prstGeom prst="rect">
              <a:avLst/>
            </a:prstGeom>
            <a:solidFill>
              <a:srgbClr val="00B050"/>
            </a:solidFill>
            <a:ln>
              <a:solidFill>
                <a:srgbClr val="00B050"/>
              </a:solidFill>
              <a:prstDash val="solid"/>
            </a:ln>
          </p:spPr>
          <p:txBody>
            <a:bodyPr wrap="square" rtlCol="0">
              <a:spAutoFit/>
            </a:bodyPr>
            <a:lstStyle/>
            <a:p>
              <a:pPr algn="ctr">
                <a:tabLst>
                  <a:tab pos="452438" algn="l"/>
                </a:tabLst>
              </a:pPr>
              <a:r>
                <a:rPr lang="en-AU" sz="1400" b="1" dirty="0">
                  <a:solidFill>
                    <a:schemeClr val="bg1"/>
                  </a:solidFill>
                  <a:latin typeface="Courier New" pitchFamily="49" charset="0"/>
                  <a:cs typeface="Courier New" pitchFamily="49" charset="0"/>
                </a:rPr>
                <a:t>Pseudocode</a:t>
              </a:r>
            </a:p>
          </p:txBody>
        </p:sp>
      </p:grpSp>
      <p:grpSp>
        <p:nvGrpSpPr>
          <p:cNvPr id="13" name="Group 12"/>
          <p:cNvGrpSpPr/>
          <p:nvPr/>
        </p:nvGrpSpPr>
        <p:grpSpPr>
          <a:xfrm>
            <a:off x="285805" y="2515427"/>
            <a:ext cx="6120642" cy="1057589"/>
            <a:chOff x="293984" y="3389510"/>
            <a:chExt cx="6120642" cy="1057589"/>
          </a:xfrm>
        </p:grpSpPr>
        <p:sp>
          <p:nvSpPr>
            <p:cNvPr id="14" name="TextBox 13"/>
            <p:cNvSpPr txBox="1"/>
            <p:nvPr/>
          </p:nvSpPr>
          <p:spPr>
            <a:xfrm>
              <a:off x="293984" y="3389511"/>
              <a:ext cx="6118005" cy="1057588"/>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dirty="0" smtClean="0">
                  <a:solidFill>
                    <a:srgbClr val="008000"/>
                  </a:solidFill>
                  <a:latin typeface="Courier New" pitchFamily="49" charset="0"/>
                  <a:cs typeface="Courier New" pitchFamily="49" charset="0"/>
                </a:rPr>
                <a:t># convert pounds to kilograms</a:t>
              </a:r>
            </a:p>
            <a:p>
              <a:pPr>
                <a:tabLst>
                  <a:tab pos="452438" algn="l"/>
                </a:tabLst>
              </a:pPr>
              <a:r>
                <a:rPr lang="en-AU" sz="1600" b="1" dirty="0" smtClean="0">
                  <a:latin typeface="Courier New" pitchFamily="49" charset="0"/>
                  <a:cs typeface="Courier New" pitchFamily="49" charset="0"/>
                </a:rPr>
                <a:t>value = input('Enter a value in pounds: ')</a:t>
              </a:r>
            </a:p>
            <a:p>
              <a:pPr>
                <a:tabLst>
                  <a:tab pos="452438" algn="l"/>
                </a:tabLst>
              </a:pPr>
              <a:r>
                <a:rPr lang="en-AU" sz="1600" b="1" dirty="0" smtClean="0">
                  <a:latin typeface="Courier New" pitchFamily="49" charset="0"/>
                  <a:cs typeface="Courier New" pitchFamily="49" charset="0"/>
                </a:rPr>
                <a:t>result = float(value) * 0.454</a:t>
              </a:r>
            </a:p>
            <a:p>
              <a:pPr>
                <a:tabLst>
                  <a:tab pos="452438" algn="l"/>
                </a:tabLst>
              </a:pPr>
              <a:r>
                <a:rPr lang="en-AU" sz="1600" b="1" dirty="0" smtClean="0">
                  <a:latin typeface="Courier New" pitchFamily="49" charset="0"/>
                  <a:cs typeface="Courier New" pitchFamily="49" charset="0"/>
                </a:rPr>
                <a:t>print(value, 'pounds is', result, 'kilograms')</a:t>
              </a:r>
              <a:endParaRPr lang="en-AU" sz="1600" b="1" dirty="0">
                <a:latin typeface="Courier New" pitchFamily="49" charset="0"/>
                <a:cs typeface="Courier New" pitchFamily="49" charset="0"/>
              </a:endParaRPr>
            </a:p>
          </p:txBody>
        </p:sp>
        <p:sp>
          <p:nvSpPr>
            <p:cNvPr id="15" name="TextBox 14"/>
            <p:cNvSpPr txBox="1"/>
            <p:nvPr/>
          </p:nvSpPr>
          <p:spPr>
            <a:xfrm>
              <a:off x="5580074" y="3389510"/>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grpSp>
        <p:nvGrpSpPr>
          <p:cNvPr id="16" name="Group 15"/>
          <p:cNvGrpSpPr/>
          <p:nvPr/>
        </p:nvGrpSpPr>
        <p:grpSpPr>
          <a:xfrm>
            <a:off x="6838495" y="1509252"/>
            <a:ext cx="1909969" cy="2067009"/>
            <a:chOff x="3435846" y="4026552"/>
            <a:chExt cx="1909969" cy="2067009"/>
          </a:xfrm>
        </p:grpSpPr>
        <p:cxnSp>
          <p:nvCxnSpPr>
            <p:cNvPr id="17" name="Straight Arrow Connector 16"/>
            <p:cNvCxnSpPr>
              <a:stCxn id="19" idx="4"/>
              <a:endCxn id="18" idx="0"/>
            </p:cNvCxnSpPr>
            <p:nvPr/>
          </p:nvCxnSpPr>
          <p:spPr>
            <a:xfrm>
              <a:off x="4390831" y="4506140"/>
              <a:ext cx="0" cy="287567"/>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8" name="Flowchart: Process 17"/>
            <p:cNvSpPr/>
            <p:nvPr/>
          </p:nvSpPr>
          <p:spPr>
            <a:xfrm>
              <a:off x="3435846" y="4793707"/>
              <a:ext cx="1909969" cy="504521"/>
            </a:xfrm>
            <a:prstGeom prst="flowChartProcess">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tabLst>
                  <a:tab pos="452438" algn="l"/>
                </a:tabLst>
              </a:pPr>
              <a:r>
                <a:rPr lang="en-AU" sz="1600" dirty="0" smtClean="0"/>
                <a:t>Result = value * </a:t>
              </a:r>
              <a:r>
                <a:rPr lang="en-AU" sz="1600" b="1" dirty="0" smtClean="0">
                  <a:latin typeface="Courier New" pitchFamily="49" charset="0"/>
                  <a:cs typeface="Courier New" pitchFamily="49" charset="0"/>
                </a:rPr>
                <a:t>0.454</a:t>
              </a:r>
              <a:endParaRPr lang="en-AU" sz="1600" b="1" dirty="0">
                <a:latin typeface="Courier New" pitchFamily="49" charset="0"/>
                <a:cs typeface="Courier New" pitchFamily="49" charset="0"/>
              </a:endParaRPr>
            </a:p>
          </p:txBody>
        </p:sp>
        <p:sp>
          <p:nvSpPr>
            <p:cNvPr id="19" name="Parallelogram 18"/>
            <p:cNvSpPr/>
            <p:nvPr/>
          </p:nvSpPr>
          <p:spPr>
            <a:xfrm>
              <a:off x="3435846" y="4026552"/>
              <a:ext cx="1909969" cy="479588"/>
            </a:xfrm>
            <a:prstGeom prst="parallelogram">
              <a:avLst>
                <a:gd name="adj" fmla="val 48323"/>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AU" sz="1600" dirty="0" smtClean="0">
                  <a:solidFill>
                    <a:schemeClr val="tx1"/>
                  </a:solidFill>
                </a:rPr>
                <a:t>Get value</a:t>
              </a:r>
              <a:endParaRPr lang="en-AU" sz="1600" dirty="0">
                <a:solidFill>
                  <a:schemeClr val="tx1"/>
                </a:solidFill>
              </a:endParaRPr>
            </a:p>
          </p:txBody>
        </p:sp>
        <p:sp>
          <p:nvSpPr>
            <p:cNvPr id="20" name="Parallelogram 19"/>
            <p:cNvSpPr/>
            <p:nvPr/>
          </p:nvSpPr>
          <p:spPr>
            <a:xfrm>
              <a:off x="3435846" y="5586525"/>
              <a:ext cx="1909969" cy="507036"/>
            </a:xfrm>
            <a:prstGeom prst="parallelogram">
              <a:avLst>
                <a:gd name="adj" fmla="val 48323"/>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AU" sz="1600" dirty="0" smtClean="0"/>
                <a:t>Display result</a:t>
              </a:r>
              <a:endParaRPr lang="en-AU" sz="1600" dirty="0">
                <a:solidFill>
                  <a:schemeClr val="tx1"/>
                </a:solidFill>
              </a:endParaRPr>
            </a:p>
          </p:txBody>
        </p:sp>
        <p:cxnSp>
          <p:nvCxnSpPr>
            <p:cNvPr id="21" name="Straight Arrow Connector 20"/>
            <p:cNvCxnSpPr>
              <a:stCxn id="18" idx="2"/>
              <a:endCxn id="20" idx="0"/>
            </p:cNvCxnSpPr>
            <p:nvPr/>
          </p:nvCxnSpPr>
          <p:spPr>
            <a:xfrm>
              <a:off x="4390831" y="5298228"/>
              <a:ext cx="0" cy="288297"/>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6428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Establishing a Context</a:t>
            </a:r>
            <a:endParaRPr lang="en-AU" dirty="0"/>
          </a:p>
        </p:txBody>
      </p:sp>
    </p:spTree>
    <p:extLst>
      <p:ext uri="{BB962C8B-B14F-4D97-AF65-F5344CB8AC3E}">
        <p14:creationId xmlns:p14="http://schemas.microsoft.com/office/powerpoint/2010/main" val="13553498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Variables</a:t>
            </a:r>
            <a:endParaRPr lang="en-AU" dirty="0"/>
          </a:p>
        </p:txBody>
      </p:sp>
      <p:sp>
        <p:nvSpPr>
          <p:cNvPr id="3" name="Content Placeholder 2"/>
          <p:cNvSpPr>
            <a:spLocks noGrp="1"/>
          </p:cNvSpPr>
          <p:nvPr>
            <p:ph idx="1"/>
          </p:nvPr>
        </p:nvSpPr>
        <p:spPr/>
        <p:txBody>
          <a:bodyPr/>
          <a:lstStyle/>
          <a:p>
            <a:r>
              <a:rPr lang="en-AU" dirty="0" smtClean="0"/>
              <a:t>This program introduces the concept of </a:t>
            </a:r>
            <a:r>
              <a:rPr lang="en-AU" b="1" dirty="0" smtClean="0"/>
              <a:t>variables</a:t>
            </a:r>
          </a:p>
          <a:p>
            <a:pPr lvl="1"/>
            <a:r>
              <a:rPr lang="en-AU" dirty="0" smtClean="0"/>
              <a:t>A variable allows you to associate a value with a name</a:t>
            </a:r>
          </a:p>
          <a:p>
            <a:pPr lvl="1"/>
            <a:r>
              <a:rPr lang="en-AU" dirty="0" smtClean="0"/>
              <a:t>The variable name can then be used in future statements to refer to the value that it contains (which is stored in memory)</a:t>
            </a:r>
          </a:p>
          <a:p>
            <a:pPr lvl="1"/>
            <a:r>
              <a:rPr lang="en-AU" dirty="0" smtClean="0"/>
              <a:t>This is useful, since programs need to use values that are not known in advance (e.g. the result of input or a calculation)</a:t>
            </a:r>
          </a:p>
          <a:p>
            <a:endParaRPr lang="en-AU" dirty="0"/>
          </a:p>
          <a:p>
            <a:r>
              <a:rPr lang="en-AU" dirty="0" smtClean="0"/>
              <a:t>In most circumstances, you can overwrite the value that a variable contains simply by assigning a new value to it</a:t>
            </a:r>
          </a:p>
          <a:p>
            <a:endParaRPr lang="en-AU" dirty="0"/>
          </a:p>
        </p:txBody>
      </p:sp>
      <p:grpSp>
        <p:nvGrpSpPr>
          <p:cNvPr id="4" name="Group 3"/>
          <p:cNvGrpSpPr/>
          <p:nvPr/>
        </p:nvGrpSpPr>
        <p:grpSpPr>
          <a:xfrm>
            <a:off x="285805" y="4615273"/>
            <a:ext cx="8568952" cy="1550031"/>
            <a:chOff x="293984" y="3389511"/>
            <a:chExt cx="8568952" cy="1550031"/>
          </a:xfrm>
        </p:grpSpPr>
        <p:sp>
          <p:nvSpPr>
            <p:cNvPr id="5" name="TextBox 4"/>
            <p:cNvSpPr txBox="1"/>
            <p:nvPr/>
          </p:nvSpPr>
          <p:spPr>
            <a:xfrm>
              <a:off x="293984" y="3389511"/>
              <a:ext cx="8568952" cy="1550031"/>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b="1" dirty="0" smtClean="0">
                  <a:latin typeface="Courier New" pitchFamily="49" charset="0"/>
                  <a:cs typeface="Courier New" pitchFamily="49" charset="0"/>
                </a:rPr>
                <a:t>example = 2</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print(example)</a:t>
              </a:r>
            </a:p>
            <a:p>
              <a:pPr>
                <a:tabLst>
                  <a:tab pos="452438" algn="l"/>
                </a:tabLst>
              </a:pPr>
              <a:r>
                <a:rPr lang="en-AU" sz="1600" b="1" dirty="0">
                  <a:solidFill>
                    <a:srgbClr val="0070C0"/>
                  </a:solidFill>
                  <a:latin typeface="Courier New" pitchFamily="49" charset="0"/>
                  <a:cs typeface="Courier New" pitchFamily="49" charset="0"/>
                </a:rPr>
                <a:t>2</a:t>
              </a:r>
            </a:p>
            <a:p>
              <a:pPr>
                <a:tabLst>
                  <a:tab pos="452438" algn="l"/>
                </a:tabLst>
              </a:pPr>
              <a:r>
                <a:rPr lang="en-AU" sz="1600" b="1" dirty="0">
                  <a:latin typeface="Courier New" pitchFamily="49" charset="0"/>
                  <a:cs typeface="Courier New" pitchFamily="49" charset="0"/>
                </a:rPr>
                <a:t>example = </a:t>
              </a:r>
              <a:r>
                <a:rPr lang="en-AU" sz="1600" b="1" dirty="0" smtClean="0">
                  <a:latin typeface="Courier New" pitchFamily="49" charset="0"/>
                  <a:cs typeface="Courier New" pitchFamily="49" charset="0"/>
                </a:rPr>
                <a:t>'Now it contains a string!'</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print(example</a:t>
              </a:r>
              <a:r>
                <a:rPr lang="en-AU" sz="1600" b="1" dirty="0" smtClean="0">
                  <a:latin typeface="Courier New" pitchFamily="49" charset="0"/>
                  <a:cs typeface="Courier New" pitchFamily="49" charset="0"/>
                </a:rPr>
                <a:t>)</a:t>
              </a:r>
            </a:p>
            <a:p>
              <a:pPr>
                <a:tabLst>
                  <a:tab pos="452438" algn="l"/>
                </a:tabLst>
              </a:pPr>
              <a:r>
                <a:rPr lang="en-AU" sz="1600" b="1" dirty="0">
                  <a:solidFill>
                    <a:srgbClr val="0070C0"/>
                  </a:solidFill>
                  <a:latin typeface="Courier New" pitchFamily="49" charset="0"/>
                  <a:cs typeface="Courier New" pitchFamily="49" charset="0"/>
                </a:rPr>
                <a:t>Now it contains </a:t>
              </a:r>
              <a:r>
                <a:rPr lang="en-AU" sz="1600" b="1" dirty="0" smtClean="0">
                  <a:solidFill>
                    <a:srgbClr val="0070C0"/>
                  </a:solidFill>
                  <a:latin typeface="Courier New" pitchFamily="49" charset="0"/>
                  <a:cs typeface="Courier New" pitchFamily="49" charset="0"/>
                </a:rPr>
                <a:t>a string!</a:t>
              </a:r>
              <a:endParaRPr lang="en-AU" sz="1600" b="1" dirty="0">
                <a:solidFill>
                  <a:srgbClr val="0070C0"/>
                </a:solidFill>
                <a:latin typeface="Courier New" pitchFamily="49" charset="0"/>
                <a:cs typeface="Courier New" pitchFamily="49" charset="0"/>
              </a:endParaRPr>
            </a:p>
          </p:txBody>
        </p:sp>
        <p:sp>
          <p:nvSpPr>
            <p:cNvPr id="6" name="TextBox 5"/>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80035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Variables</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We have seen examples of </a:t>
            </a:r>
            <a:r>
              <a:rPr lang="en-AU" b="1" dirty="0" smtClean="0"/>
              <a:t>assigning a value </a:t>
            </a:r>
            <a:r>
              <a:rPr lang="en-AU" dirty="0" smtClean="0"/>
              <a:t>to a variable</a:t>
            </a:r>
          </a:p>
          <a:p>
            <a:pPr lvl="1"/>
            <a:r>
              <a:rPr lang="en-AU" dirty="0" smtClean="0"/>
              <a:t>&lt;variable name&gt; </a:t>
            </a:r>
            <a:r>
              <a:rPr lang="en-AU" b="1" dirty="0" smtClean="0"/>
              <a:t>=</a:t>
            </a:r>
            <a:r>
              <a:rPr lang="en-AU" dirty="0" smtClean="0"/>
              <a:t> &lt;value to assign&gt;</a:t>
            </a:r>
            <a:endParaRPr lang="en-AU" dirty="0"/>
          </a:p>
          <a:p>
            <a:pPr marL="720725" lvl="1" indent="-263525">
              <a:buNone/>
            </a:pPr>
            <a:r>
              <a:rPr lang="en-AU" dirty="0" smtClean="0">
                <a:latin typeface="Courier New" panose="02070309020205020404" pitchFamily="49" charset="0"/>
                <a:cs typeface="Courier New" panose="02070309020205020404" pitchFamily="49" charset="0"/>
              </a:rPr>
              <a:t>	example </a:t>
            </a:r>
            <a:r>
              <a:rPr lang="en-AU" dirty="0">
                <a:latin typeface="Courier New" panose="02070309020205020404" pitchFamily="49" charset="0"/>
                <a:cs typeface="Courier New" panose="02070309020205020404" pitchFamily="49" charset="0"/>
              </a:rPr>
              <a:t>= </a:t>
            </a:r>
            <a:r>
              <a:rPr lang="en-AU" dirty="0" smtClean="0">
                <a:latin typeface="Courier New" panose="02070309020205020404" pitchFamily="49" charset="0"/>
                <a:cs typeface="Courier New" panose="02070309020205020404" pitchFamily="49" charset="0"/>
              </a:rPr>
              <a:t>'This is an example!'</a:t>
            </a:r>
            <a:endParaRPr lang="en-AU" dirty="0">
              <a:latin typeface="Courier New" panose="02070309020205020404" pitchFamily="49" charset="0"/>
              <a:cs typeface="Courier New" panose="02070309020205020404" pitchFamily="49" charset="0"/>
            </a:endParaRPr>
          </a:p>
          <a:p>
            <a:pPr lvl="4"/>
            <a:endParaRPr lang="en-AU" sz="1050" dirty="0" smtClean="0"/>
          </a:p>
          <a:p>
            <a:pPr lvl="1"/>
            <a:r>
              <a:rPr lang="en-AU" dirty="0" smtClean="0"/>
              <a:t>There is likely to be calculation or input resulting in the value…</a:t>
            </a:r>
          </a:p>
          <a:p>
            <a:pPr marL="720725" lvl="1" indent="-263525">
              <a:buNone/>
            </a:pPr>
            <a:r>
              <a:rPr lang="en-AU" dirty="0" smtClean="0">
                <a:latin typeface="Courier New" panose="02070309020205020404" pitchFamily="49" charset="0"/>
                <a:cs typeface="Courier New" panose="02070309020205020404" pitchFamily="49" charset="0"/>
              </a:rPr>
              <a:t>	value </a:t>
            </a:r>
            <a:r>
              <a:rPr lang="en-AU" dirty="0">
                <a:latin typeface="Courier New" panose="02070309020205020404" pitchFamily="49" charset="0"/>
                <a:cs typeface="Courier New" panose="02070309020205020404" pitchFamily="49" charset="0"/>
              </a:rPr>
              <a:t>= input</a:t>
            </a:r>
            <a:r>
              <a:rPr lang="en-AU" dirty="0" smtClean="0">
                <a:latin typeface="Courier New" panose="02070309020205020404" pitchFamily="49" charset="0"/>
                <a:cs typeface="Courier New" panose="02070309020205020404" pitchFamily="49" charset="0"/>
              </a:rPr>
              <a:t>('Enter </a:t>
            </a:r>
            <a:r>
              <a:rPr lang="en-AU" dirty="0">
                <a:latin typeface="Courier New" panose="02070309020205020404" pitchFamily="49" charset="0"/>
                <a:cs typeface="Courier New" panose="02070309020205020404" pitchFamily="49" charset="0"/>
              </a:rPr>
              <a:t>a value in pounds: </a:t>
            </a:r>
            <a:r>
              <a:rPr lang="en-AU" dirty="0" smtClean="0">
                <a:latin typeface="Courier New" panose="02070309020205020404" pitchFamily="49" charset="0"/>
                <a:cs typeface="Courier New" panose="02070309020205020404" pitchFamily="49" charset="0"/>
              </a:rPr>
              <a:t>')</a:t>
            </a:r>
          </a:p>
          <a:p>
            <a:pPr marL="720725" lvl="1" indent="-263525">
              <a:buNone/>
            </a:pPr>
            <a:r>
              <a:rPr lang="en-AU" dirty="0" smtClean="0">
                <a:latin typeface="Courier New" panose="02070309020205020404" pitchFamily="49" charset="0"/>
                <a:cs typeface="Courier New" panose="02070309020205020404" pitchFamily="49" charset="0"/>
              </a:rPr>
              <a:t>	result </a:t>
            </a:r>
            <a:r>
              <a:rPr lang="en-AU" dirty="0">
                <a:latin typeface="Courier New" panose="02070309020205020404" pitchFamily="49" charset="0"/>
                <a:cs typeface="Courier New" panose="02070309020205020404" pitchFamily="49" charset="0"/>
              </a:rPr>
              <a:t>= float(value) * </a:t>
            </a:r>
            <a:r>
              <a:rPr lang="en-AU" dirty="0" smtClean="0">
                <a:latin typeface="Courier New" panose="02070309020205020404" pitchFamily="49" charset="0"/>
                <a:cs typeface="Courier New" panose="02070309020205020404" pitchFamily="49" charset="0"/>
              </a:rPr>
              <a:t>0.454</a:t>
            </a:r>
            <a:endParaRPr lang="en-AU" dirty="0">
              <a:latin typeface="Courier New" panose="02070309020205020404" pitchFamily="49" charset="0"/>
              <a:cs typeface="Courier New" panose="02070309020205020404" pitchFamily="49" charset="0"/>
            </a:endParaRPr>
          </a:p>
          <a:p>
            <a:endParaRPr lang="en-AU" sz="2800" dirty="0" smtClean="0"/>
          </a:p>
          <a:p>
            <a:r>
              <a:rPr lang="en-AU" dirty="0" smtClean="0"/>
              <a:t>We have also seen examples of variables being </a:t>
            </a:r>
            <a:r>
              <a:rPr lang="en-AU" b="1" dirty="0" smtClean="0"/>
              <a:t>used</a:t>
            </a:r>
            <a:endParaRPr lang="en-AU" b="1" dirty="0"/>
          </a:p>
          <a:p>
            <a:pPr lvl="1"/>
            <a:r>
              <a:rPr lang="en-AU" dirty="0" smtClean="0"/>
              <a:t>Simply refer to the name of the variable where it is needed</a:t>
            </a:r>
          </a:p>
          <a:p>
            <a:pPr marL="720725" lvl="1" indent="-263525">
              <a:buNone/>
            </a:pPr>
            <a:r>
              <a:rPr lang="en-AU" dirty="0" smtClean="0">
                <a:latin typeface="Courier New" panose="02070309020205020404" pitchFamily="49" charset="0"/>
                <a:cs typeface="Courier New" panose="02070309020205020404" pitchFamily="49" charset="0"/>
              </a:rPr>
              <a:t>	print(value</a:t>
            </a:r>
            <a:r>
              <a:rPr lang="en-AU" dirty="0">
                <a:latin typeface="Courier New" panose="02070309020205020404" pitchFamily="49" charset="0"/>
                <a:cs typeface="Courier New" panose="02070309020205020404" pitchFamily="49" charset="0"/>
              </a:rPr>
              <a:t>, </a:t>
            </a:r>
            <a:r>
              <a:rPr lang="en-AU" dirty="0" smtClean="0">
                <a:latin typeface="Courier New" panose="02070309020205020404" pitchFamily="49" charset="0"/>
                <a:cs typeface="Courier New" panose="02070309020205020404" pitchFamily="49" charset="0"/>
              </a:rPr>
              <a:t>'pounds is', </a:t>
            </a:r>
            <a:r>
              <a:rPr lang="en-AU" dirty="0">
                <a:latin typeface="Courier New" panose="02070309020205020404" pitchFamily="49" charset="0"/>
                <a:cs typeface="Courier New" panose="02070309020205020404" pitchFamily="49" charset="0"/>
              </a:rPr>
              <a:t>result, </a:t>
            </a:r>
            <a:r>
              <a:rPr lang="en-AU" dirty="0" smtClean="0">
                <a:latin typeface="Courier New" panose="02070309020205020404" pitchFamily="49" charset="0"/>
                <a:cs typeface="Courier New" panose="02070309020205020404" pitchFamily="49" charset="0"/>
              </a:rPr>
              <a:t>'kilograms')</a:t>
            </a:r>
          </a:p>
          <a:p>
            <a:pPr lvl="1"/>
            <a:endParaRPr lang="en-AU" sz="1050" dirty="0" smtClean="0"/>
          </a:p>
          <a:p>
            <a:pPr lvl="1"/>
            <a:r>
              <a:rPr lang="en-AU" dirty="0" smtClean="0"/>
              <a:t>The type of value that the variable contains may need to be taken into account – e.g. converting a string to a float</a:t>
            </a:r>
            <a:endParaRPr lang="en-AU" dirty="0"/>
          </a:p>
        </p:txBody>
      </p:sp>
    </p:spTree>
    <p:extLst>
      <p:ext uri="{BB962C8B-B14F-4D97-AF65-F5344CB8AC3E}">
        <p14:creationId xmlns:p14="http://schemas.microsoft.com/office/powerpoint/2010/main" val="322869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Variable Assignment Shortcuts</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Most languages (including Python) offer shorter ways of assigning a values to variables that involve basic maths</a:t>
            </a:r>
          </a:p>
          <a:p>
            <a:pPr lvl="1"/>
            <a:r>
              <a:rPr lang="en-AU" dirty="0" smtClean="0"/>
              <a:t>The number 5 in these examples is completely arbitrary</a:t>
            </a:r>
          </a:p>
          <a:p>
            <a:pPr lvl="1"/>
            <a:r>
              <a:rPr lang="en-AU" dirty="0" smtClean="0"/>
              <a:t>Assume that x contains a number and y contains a string (text)</a:t>
            </a:r>
          </a:p>
          <a:p>
            <a:pPr lvl="1"/>
            <a:endParaRPr lang="en-AU" dirty="0" smtClean="0"/>
          </a:p>
          <a:p>
            <a:pPr lvl="1"/>
            <a:endParaRPr lang="en-AU" dirty="0"/>
          </a:p>
          <a:p>
            <a:pPr lvl="1"/>
            <a:endParaRPr lang="en-AU" dirty="0" smtClean="0"/>
          </a:p>
          <a:p>
            <a:pPr lvl="1"/>
            <a:endParaRPr lang="en-AU" dirty="0"/>
          </a:p>
          <a:p>
            <a:pPr lvl="1"/>
            <a:endParaRPr lang="en-AU" dirty="0" smtClean="0"/>
          </a:p>
          <a:p>
            <a:pPr lvl="1"/>
            <a:endParaRPr lang="en-AU" dirty="0"/>
          </a:p>
          <a:p>
            <a:r>
              <a:rPr lang="en-AU" dirty="0" smtClean="0"/>
              <a:t>Most languages also provide a way to add or subtract 1:</a:t>
            </a:r>
          </a:p>
          <a:p>
            <a:pPr lvl="1"/>
            <a:r>
              <a:rPr lang="en-AU" b="1" dirty="0" smtClean="0">
                <a:cs typeface="Courier New" panose="02070309020205020404" pitchFamily="49" charset="0"/>
              </a:rPr>
              <a:t> </a:t>
            </a:r>
            <a:r>
              <a:rPr lang="en-AU" b="1" dirty="0" smtClean="0">
                <a:latin typeface="Courier New" panose="02070309020205020404" pitchFamily="49" charset="0"/>
                <a:cs typeface="Courier New" panose="02070309020205020404" pitchFamily="49" charset="0"/>
              </a:rPr>
              <a:t>x++	</a:t>
            </a:r>
            <a:r>
              <a:rPr lang="en-AU" dirty="0" smtClean="0">
                <a:cs typeface="Courier New" panose="02070309020205020404" pitchFamily="49" charset="0"/>
              </a:rPr>
              <a:t>and</a:t>
            </a:r>
            <a:r>
              <a:rPr lang="en-AU" b="1" dirty="0" smtClean="0">
                <a:latin typeface="Courier New" panose="02070309020205020404" pitchFamily="49" charset="0"/>
                <a:cs typeface="Courier New" panose="02070309020205020404" pitchFamily="49" charset="0"/>
              </a:rPr>
              <a:t>	x--</a:t>
            </a:r>
          </a:p>
          <a:p>
            <a:pPr lvl="1"/>
            <a:r>
              <a:rPr lang="en-AU" dirty="0" smtClean="0"/>
              <a:t>Python </a:t>
            </a:r>
            <a:r>
              <a:rPr lang="en-AU" i="1" dirty="0" smtClean="0"/>
              <a:t>doesn’t</a:t>
            </a:r>
            <a:r>
              <a:rPr lang="en-AU" dirty="0" smtClean="0"/>
              <a:t> allow this, since </a:t>
            </a:r>
            <a:r>
              <a:rPr lang="en-AU" b="1" dirty="0" smtClean="0">
                <a:latin typeface="Courier New" panose="02070309020205020404" pitchFamily="49" charset="0"/>
                <a:cs typeface="Courier New" panose="02070309020205020404" pitchFamily="49" charset="0"/>
              </a:rPr>
              <a:t>x</a:t>
            </a:r>
            <a:r>
              <a:rPr lang="en-AU" sz="1400" b="1" dirty="0" smtClean="0">
                <a:latin typeface="Courier New" panose="02070309020205020404" pitchFamily="49" charset="0"/>
                <a:cs typeface="Courier New" panose="02070309020205020404" pitchFamily="49" charset="0"/>
              </a:rPr>
              <a:t> </a:t>
            </a:r>
            <a:r>
              <a:rPr lang="en-AU" b="1" dirty="0" smtClean="0">
                <a:latin typeface="Courier New" panose="02070309020205020404" pitchFamily="49" charset="0"/>
                <a:cs typeface="Courier New" panose="02070309020205020404" pitchFamily="49" charset="0"/>
              </a:rPr>
              <a:t>+=</a:t>
            </a:r>
            <a:r>
              <a:rPr lang="en-AU" sz="1400" b="1" dirty="0" smtClean="0">
                <a:latin typeface="Courier New" panose="02070309020205020404" pitchFamily="49" charset="0"/>
                <a:cs typeface="Courier New" panose="02070309020205020404" pitchFamily="49" charset="0"/>
              </a:rPr>
              <a:t> </a:t>
            </a:r>
            <a:r>
              <a:rPr lang="en-AU" b="1" dirty="0" smtClean="0">
                <a:latin typeface="Courier New" panose="02070309020205020404" pitchFamily="49" charset="0"/>
                <a:cs typeface="Courier New" panose="02070309020205020404" pitchFamily="49" charset="0"/>
              </a:rPr>
              <a:t>1</a:t>
            </a:r>
            <a:r>
              <a:rPr lang="en-AU" dirty="0" smtClean="0"/>
              <a:t> and </a:t>
            </a:r>
            <a:r>
              <a:rPr lang="en-AU" b="1" dirty="0" smtClean="0">
                <a:latin typeface="Courier New" panose="02070309020205020404" pitchFamily="49" charset="0"/>
                <a:cs typeface="Courier New" panose="02070309020205020404" pitchFamily="49" charset="0"/>
              </a:rPr>
              <a:t>x</a:t>
            </a:r>
            <a:r>
              <a:rPr lang="en-AU" sz="1400" b="1" dirty="0" smtClean="0">
                <a:latin typeface="Courier New" panose="02070309020205020404" pitchFamily="49" charset="0"/>
                <a:cs typeface="Courier New" panose="02070309020205020404" pitchFamily="49" charset="0"/>
              </a:rPr>
              <a:t> </a:t>
            </a:r>
            <a:r>
              <a:rPr lang="en-AU" b="1" dirty="0" smtClean="0">
                <a:latin typeface="Courier New" panose="02070309020205020404" pitchFamily="49" charset="0"/>
                <a:cs typeface="Courier New" panose="02070309020205020404" pitchFamily="49" charset="0"/>
              </a:rPr>
              <a:t>-=</a:t>
            </a:r>
            <a:r>
              <a:rPr lang="en-AU" sz="1400" b="1" dirty="0" smtClean="0">
                <a:latin typeface="Courier New" panose="02070309020205020404" pitchFamily="49" charset="0"/>
                <a:cs typeface="Courier New" panose="02070309020205020404" pitchFamily="49" charset="0"/>
              </a:rPr>
              <a:t> </a:t>
            </a:r>
            <a:r>
              <a:rPr lang="en-AU" b="1" dirty="0" smtClean="0">
                <a:latin typeface="Courier New" panose="02070309020205020404" pitchFamily="49" charset="0"/>
                <a:cs typeface="Courier New" panose="02070309020205020404" pitchFamily="49" charset="0"/>
              </a:rPr>
              <a:t>1</a:t>
            </a:r>
            <a:r>
              <a:rPr lang="en-AU" dirty="0" smtClean="0"/>
              <a:t> are just as good.  Remember “there should be </a:t>
            </a:r>
            <a:r>
              <a:rPr lang="en-AU" i="1" dirty="0" smtClean="0"/>
              <a:t>one</a:t>
            </a:r>
            <a:r>
              <a:rPr lang="en-AU" dirty="0" smtClean="0"/>
              <a:t> obvious way to do it”</a:t>
            </a:r>
            <a:endParaRPr lang="en-AU" dirty="0"/>
          </a:p>
        </p:txBody>
      </p:sp>
      <p:graphicFrame>
        <p:nvGraphicFramePr>
          <p:cNvPr id="4" name="Content Placeholder 6"/>
          <p:cNvGraphicFramePr>
            <a:graphicFrameLocks/>
          </p:cNvGraphicFramePr>
          <p:nvPr>
            <p:extLst>
              <p:ext uri="{D42A27DB-BD31-4B8C-83A1-F6EECF244321}">
                <p14:modId xmlns:p14="http://schemas.microsoft.com/office/powerpoint/2010/main" val="3011615584"/>
              </p:ext>
            </p:extLst>
          </p:nvPr>
        </p:nvGraphicFramePr>
        <p:xfrm>
          <a:off x="285750" y="2654920"/>
          <a:ext cx="8572500" cy="2123440"/>
        </p:xfrm>
        <a:graphic>
          <a:graphicData uri="http://schemas.openxmlformats.org/drawingml/2006/table">
            <a:tbl>
              <a:tblPr firstRow="1" bandRow="1">
                <a:tableStyleId>{073A0DAA-6AF3-43AB-8588-CEC1D06C72B9}</a:tableStyleId>
              </a:tblPr>
              <a:tblGrid>
                <a:gridCol w="2126010"/>
                <a:gridCol w="3168352"/>
                <a:gridCol w="3278138"/>
              </a:tblGrid>
              <a:tr h="370840">
                <a:tc>
                  <a:txBody>
                    <a:bodyPr/>
                    <a:lstStyle/>
                    <a:p>
                      <a:r>
                        <a:rPr lang="en-AU" dirty="0" smtClean="0"/>
                        <a:t>Shortcut</a:t>
                      </a:r>
                      <a:endParaRPr lang="en-AU" dirty="0"/>
                    </a:p>
                  </a:txBody>
                  <a:tcPr/>
                </a:tc>
                <a:tc>
                  <a:txBody>
                    <a:bodyPr/>
                    <a:lstStyle/>
                    <a:p>
                      <a:r>
                        <a:rPr lang="en-AU" dirty="0" smtClean="0"/>
                        <a:t>Longer Equivalent</a:t>
                      </a:r>
                      <a:endParaRPr lang="en-AU" dirty="0"/>
                    </a:p>
                  </a:txBody>
                  <a:tcPr/>
                </a:tc>
                <a:tc>
                  <a:txBody>
                    <a:bodyPr/>
                    <a:lstStyle/>
                    <a:p>
                      <a:r>
                        <a:rPr lang="en-AU" dirty="0" smtClean="0"/>
                        <a:t>Definition</a:t>
                      </a:r>
                      <a:endParaRPr lang="en-AU" dirty="0"/>
                    </a:p>
                  </a:txBody>
                  <a:tcPr/>
                </a:tc>
              </a:tr>
              <a:tr h="370840">
                <a:tc>
                  <a:txBody>
                    <a:bodyPr/>
                    <a:lstStyle/>
                    <a:p>
                      <a:r>
                        <a:rPr lang="en-AU" b="1" baseline="0" dirty="0" smtClean="0">
                          <a:latin typeface="Courier New" panose="02070309020205020404" pitchFamily="49" charset="0"/>
                          <a:cs typeface="Courier New" panose="02070309020205020404" pitchFamily="49" charset="0"/>
                        </a:rPr>
                        <a:t>x += 5</a:t>
                      </a:r>
                    </a:p>
                    <a:p>
                      <a:r>
                        <a:rPr lang="en-AU" b="1" baseline="0" dirty="0" smtClean="0">
                          <a:latin typeface="Courier New" panose="02070309020205020404" pitchFamily="49" charset="0"/>
                          <a:cs typeface="Courier New" panose="02070309020205020404" pitchFamily="49" charset="0"/>
                        </a:rPr>
                        <a:t>y += </a:t>
                      </a:r>
                      <a:r>
                        <a:rPr lang="en-AU" b="1" dirty="0" smtClean="0">
                          <a:latin typeface="Courier New" panose="02070309020205020404" pitchFamily="49" charset="0"/>
                          <a:cs typeface="Courier New" panose="02070309020205020404" pitchFamily="49" charset="0"/>
                        </a:rPr>
                        <a:t>'</a:t>
                      </a:r>
                      <a:r>
                        <a:rPr lang="en-AU" b="1" baseline="0" dirty="0" smtClean="0">
                          <a:latin typeface="Courier New" panose="02070309020205020404" pitchFamily="49" charset="0"/>
                          <a:cs typeface="Courier New" panose="02070309020205020404" pitchFamily="49" charset="0"/>
                        </a:rPr>
                        <a:t>dog</a:t>
                      </a:r>
                      <a:r>
                        <a:rPr lang="en-AU" b="1" dirty="0" smtClean="0">
                          <a:latin typeface="Courier New" panose="02070309020205020404" pitchFamily="49" charset="0"/>
                          <a:cs typeface="Courier New" panose="02070309020205020404" pitchFamily="49" charset="0"/>
                        </a:rPr>
                        <a:t>'</a:t>
                      </a:r>
                      <a:endParaRPr lang="en-AU" b="1" dirty="0">
                        <a:latin typeface="Courier New" panose="02070309020205020404" pitchFamily="49" charset="0"/>
                        <a:cs typeface="Courier New" panose="02070309020205020404" pitchFamily="49" charset="0"/>
                      </a:endParaRPr>
                    </a:p>
                  </a:txBody>
                  <a:tcPr/>
                </a:tc>
                <a:tc>
                  <a:txBody>
                    <a:bodyPr/>
                    <a:lstStyle/>
                    <a:p>
                      <a:r>
                        <a:rPr lang="en-AU" b="1" dirty="0" smtClean="0">
                          <a:latin typeface="Courier New" panose="02070309020205020404" pitchFamily="49" charset="0"/>
                          <a:cs typeface="Courier New" panose="02070309020205020404" pitchFamily="49" charset="0"/>
                        </a:rPr>
                        <a:t>x = x + 5</a:t>
                      </a:r>
                    </a:p>
                    <a:p>
                      <a:r>
                        <a:rPr lang="en-AU" b="1" dirty="0" smtClean="0">
                          <a:latin typeface="Courier New" panose="02070309020205020404" pitchFamily="49" charset="0"/>
                          <a:cs typeface="Courier New" panose="02070309020205020404" pitchFamily="49" charset="0"/>
                        </a:rPr>
                        <a:t>y = y + 'dog' </a:t>
                      </a:r>
                      <a:endParaRPr lang="en-AU" b="1" dirty="0">
                        <a:latin typeface="Courier New" panose="02070309020205020404" pitchFamily="49" charset="0"/>
                        <a:cs typeface="Courier New" panose="02070309020205020404" pitchFamily="49" charset="0"/>
                      </a:endParaRPr>
                    </a:p>
                  </a:txBody>
                  <a:tcPr/>
                </a:tc>
                <a:tc>
                  <a:txBody>
                    <a:bodyPr/>
                    <a:lstStyle/>
                    <a:p>
                      <a:r>
                        <a:rPr lang="en-AU" b="0" dirty="0" smtClean="0"/>
                        <a:t>Add 5 to x</a:t>
                      </a:r>
                    </a:p>
                    <a:p>
                      <a:r>
                        <a:rPr lang="en-AU" b="0" dirty="0" smtClean="0"/>
                        <a:t>Add </a:t>
                      </a:r>
                      <a:r>
                        <a:rPr lang="en-AU" dirty="0" smtClean="0"/>
                        <a:t>"dog" to</a:t>
                      </a:r>
                      <a:r>
                        <a:rPr lang="en-AU" baseline="0" dirty="0" smtClean="0"/>
                        <a:t> the end of y</a:t>
                      </a:r>
                      <a:endParaRPr lang="en-AU" b="0" dirty="0"/>
                    </a:p>
                  </a:txBody>
                  <a:tcPr/>
                </a:tc>
              </a:tr>
              <a:tr h="370840">
                <a:tc>
                  <a:txBody>
                    <a:bodyPr/>
                    <a:lstStyle/>
                    <a:p>
                      <a:r>
                        <a:rPr lang="en-AU" b="1" baseline="0" dirty="0" smtClean="0">
                          <a:latin typeface="Courier New" panose="02070309020205020404" pitchFamily="49" charset="0"/>
                          <a:cs typeface="Courier New" panose="02070309020205020404" pitchFamily="49" charset="0"/>
                        </a:rPr>
                        <a:t>x -= 5</a:t>
                      </a:r>
                      <a:endParaRPr lang="en-AU" b="1" dirty="0">
                        <a:latin typeface="Courier New" panose="02070309020205020404" pitchFamily="49" charset="0"/>
                        <a:cs typeface="Courier New" panose="02070309020205020404" pitchFamily="49" charset="0"/>
                      </a:endParaRPr>
                    </a:p>
                  </a:txBody>
                  <a:tcPr/>
                </a:tc>
                <a:tc>
                  <a:txBody>
                    <a:bodyPr/>
                    <a:lstStyle/>
                    <a:p>
                      <a:r>
                        <a:rPr lang="en-AU" b="1" dirty="0" smtClean="0">
                          <a:latin typeface="Courier New" panose="02070309020205020404" pitchFamily="49" charset="0"/>
                          <a:cs typeface="Courier New" panose="02070309020205020404" pitchFamily="49" charset="0"/>
                        </a:rPr>
                        <a:t>x = x - 5</a:t>
                      </a:r>
                      <a:endParaRPr lang="en-AU" b="1" dirty="0">
                        <a:latin typeface="Courier New" panose="02070309020205020404" pitchFamily="49" charset="0"/>
                        <a:cs typeface="Courier New" panose="02070309020205020404"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b="0" dirty="0" smtClean="0"/>
                        <a:t>Subtract</a:t>
                      </a:r>
                      <a:r>
                        <a:rPr lang="en-AU" b="0" baseline="0" dirty="0" smtClean="0"/>
                        <a:t> 5 from x</a:t>
                      </a:r>
                      <a:endParaRPr lang="en-AU" b="0" dirty="0" smtClean="0"/>
                    </a:p>
                  </a:txBody>
                  <a:tcPr/>
                </a:tc>
              </a:tr>
              <a:tr h="370840">
                <a:tc>
                  <a:txBody>
                    <a:bodyPr/>
                    <a:lstStyle/>
                    <a:p>
                      <a:r>
                        <a:rPr lang="en-AU" b="1" baseline="0" dirty="0" smtClean="0">
                          <a:latin typeface="Courier New" panose="02070309020205020404" pitchFamily="49" charset="0"/>
                          <a:cs typeface="Courier New" panose="02070309020205020404" pitchFamily="49" charset="0"/>
                        </a:rPr>
                        <a:t>x *= 5</a:t>
                      </a:r>
                      <a:endParaRPr lang="en-AU" b="1" dirty="0">
                        <a:latin typeface="Courier New" panose="02070309020205020404" pitchFamily="49" charset="0"/>
                        <a:cs typeface="Courier New" panose="02070309020205020404" pitchFamily="49" charset="0"/>
                      </a:endParaRPr>
                    </a:p>
                  </a:txBody>
                  <a:tcPr/>
                </a:tc>
                <a:tc>
                  <a:txBody>
                    <a:bodyPr/>
                    <a:lstStyle/>
                    <a:p>
                      <a:r>
                        <a:rPr lang="en-AU" b="1" dirty="0" smtClean="0">
                          <a:latin typeface="Courier New" panose="02070309020205020404" pitchFamily="49" charset="0"/>
                          <a:cs typeface="Courier New" panose="02070309020205020404" pitchFamily="49" charset="0"/>
                        </a:rPr>
                        <a:t>x = x * 5</a:t>
                      </a:r>
                      <a:endParaRPr lang="en-AU" b="1" dirty="0">
                        <a:latin typeface="Courier New" panose="02070309020205020404" pitchFamily="49" charset="0"/>
                        <a:cs typeface="Courier New" panose="02070309020205020404"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b="0" dirty="0" smtClean="0"/>
                        <a:t>Multiply x by 5</a:t>
                      </a:r>
                    </a:p>
                  </a:txBody>
                  <a:tcPr/>
                </a:tc>
              </a:tr>
              <a:tr h="370840">
                <a:tc>
                  <a:txBody>
                    <a:bodyPr/>
                    <a:lstStyle/>
                    <a:p>
                      <a:r>
                        <a:rPr lang="en-AU" b="1" baseline="0" dirty="0" smtClean="0">
                          <a:latin typeface="Courier New" panose="02070309020205020404" pitchFamily="49" charset="0"/>
                          <a:cs typeface="Courier New" panose="02070309020205020404" pitchFamily="49" charset="0"/>
                        </a:rPr>
                        <a:t>x /= 5</a:t>
                      </a:r>
                      <a:endParaRPr lang="en-AU" b="1" dirty="0">
                        <a:latin typeface="Courier New" panose="02070309020205020404" pitchFamily="49" charset="0"/>
                        <a:cs typeface="Courier New" panose="02070309020205020404" pitchFamily="49" charset="0"/>
                      </a:endParaRPr>
                    </a:p>
                  </a:txBody>
                  <a:tcPr/>
                </a:tc>
                <a:tc>
                  <a:txBody>
                    <a:bodyPr/>
                    <a:lstStyle/>
                    <a:p>
                      <a:r>
                        <a:rPr lang="en-AU" b="1" dirty="0" smtClean="0">
                          <a:latin typeface="Courier New" panose="02070309020205020404" pitchFamily="49" charset="0"/>
                          <a:cs typeface="Courier New" panose="02070309020205020404" pitchFamily="49" charset="0"/>
                        </a:rPr>
                        <a:t>x = x / 5</a:t>
                      </a:r>
                      <a:endParaRPr lang="en-AU" b="1" dirty="0">
                        <a:latin typeface="Courier New" panose="02070309020205020404" pitchFamily="49" charset="0"/>
                        <a:cs typeface="Courier New" panose="02070309020205020404"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b="0" dirty="0" smtClean="0"/>
                        <a:t>Divide x by 5</a:t>
                      </a:r>
                    </a:p>
                  </a:txBody>
                  <a:tcPr/>
                </a:tc>
              </a:tr>
            </a:tbl>
          </a:graphicData>
        </a:graphic>
      </p:graphicFrame>
    </p:spTree>
    <p:extLst>
      <p:ext uri="{BB962C8B-B14F-4D97-AF65-F5344CB8AC3E}">
        <p14:creationId xmlns:p14="http://schemas.microsoft.com/office/powerpoint/2010/main" val="1047728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Variables</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In many languages (not Python), it is necessary to </a:t>
            </a:r>
            <a:r>
              <a:rPr lang="en-AU" b="1" dirty="0" smtClean="0"/>
              <a:t>declare</a:t>
            </a:r>
            <a:r>
              <a:rPr lang="en-AU" dirty="0" smtClean="0"/>
              <a:t> a variable before you can assign a value into it</a:t>
            </a:r>
          </a:p>
          <a:p>
            <a:pPr lvl="1"/>
            <a:r>
              <a:rPr lang="en-AU" dirty="0" smtClean="0"/>
              <a:t>This involves specifying the name of the variable, and the type of values that it can store, e.g. integers, floats, strings (text)…</a:t>
            </a:r>
          </a:p>
          <a:p>
            <a:pPr lvl="2"/>
            <a:r>
              <a:rPr lang="en-AU" dirty="0" smtClean="0"/>
              <a:t>Certain types may also require a size or length to be specified</a:t>
            </a:r>
          </a:p>
          <a:p>
            <a:pPr lvl="1"/>
            <a:endParaRPr lang="en-AU" dirty="0" smtClean="0"/>
          </a:p>
          <a:p>
            <a:pPr lvl="2"/>
            <a:endParaRPr lang="en-AU" dirty="0"/>
          </a:p>
          <a:p>
            <a:pPr lvl="1"/>
            <a:endParaRPr lang="en-AU" dirty="0" smtClean="0"/>
          </a:p>
          <a:p>
            <a:pPr lvl="1"/>
            <a:endParaRPr lang="en-AU" dirty="0"/>
          </a:p>
          <a:p>
            <a:pPr lvl="1"/>
            <a:endParaRPr lang="en-AU" dirty="0"/>
          </a:p>
          <a:p>
            <a:r>
              <a:rPr lang="en-AU" dirty="0" smtClean="0"/>
              <a:t>This is only required in “statically typed” languages, where  a variable can only ever store values of its declared type</a:t>
            </a:r>
          </a:p>
          <a:p>
            <a:pPr lvl="1"/>
            <a:r>
              <a:rPr lang="en-AU" dirty="0" smtClean="0"/>
              <a:t>C, C++ and Java are statically typed languages</a:t>
            </a:r>
          </a:p>
          <a:p>
            <a:pPr lvl="1"/>
            <a:r>
              <a:rPr lang="en-AU" dirty="0" smtClean="0"/>
              <a:t>Python, JavaScript and PHP are dynamically typed languages</a:t>
            </a:r>
          </a:p>
        </p:txBody>
      </p:sp>
      <p:grpSp>
        <p:nvGrpSpPr>
          <p:cNvPr id="13" name="Group 12"/>
          <p:cNvGrpSpPr/>
          <p:nvPr/>
        </p:nvGrpSpPr>
        <p:grpSpPr>
          <a:xfrm>
            <a:off x="278941" y="3284984"/>
            <a:ext cx="8562089" cy="1303809"/>
            <a:chOff x="300847" y="3389511"/>
            <a:chExt cx="8562089" cy="1303809"/>
          </a:xfrm>
        </p:grpSpPr>
        <p:sp>
          <p:nvSpPr>
            <p:cNvPr id="14" name="TextBox 13"/>
            <p:cNvSpPr txBox="1"/>
            <p:nvPr/>
          </p:nvSpPr>
          <p:spPr>
            <a:xfrm>
              <a:off x="300847" y="3389511"/>
              <a:ext cx="8562089" cy="1303809"/>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b="1" dirty="0" err="1" smtClean="0">
                  <a:latin typeface="Courier New" pitchFamily="49" charset="0"/>
                  <a:cs typeface="Courier New" pitchFamily="49" charset="0"/>
                </a:rPr>
                <a:t>int</a:t>
              </a:r>
              <a:r>
                <a:rPr lang="en-AU" sz="1600" b="1" dirty="0" smtClean="0">
                  <a:latin typeface="Courier New" pitchFamily="49" charset="0"/>
                  <a:cs typeface="Courier New" pitchFamily="49" charset="0"/>
                </a:rPr>
                <a:t> </a:t>
              </a:r>
              <a:r>
                <a:rPr lang="en-AU" sz="1600" b="1" dirty="0" err="1" smtClean="0">
                  <a:latin typeface="Courier New" pitchFamily="49" charset="0"/>
                  <a:cs typeface="Courier New" pitchFamily="49" charset="0"/>
                </a:rPr>
                <a:t>i</a:t>
              </a:r>
              <a:r>
                <a:rPr lang="en-AU" sz="1600" b="1" dirty="0" smtClean="0">
                  <a:latin typeface="Courier New" pitchFamily="49" charset="0"/>
                  <a:cs typeface="Courier New" pitchFamily="49" charset="0"/>
                </a:rPr>
                <a:t>; 		</a:t>
              </a:r>
              <a:r>
                <a:rPr lang="en-AU" sz="1600" dirty="0" smtClean="0">
                  <a:solidFill>
                    <a:srgbClr val="008000"/>
                  </a:solidFill>
                  <a:latin typeface="Courier New" pitchFamily="49" charset="0"/>
                  <a:cs typeface="Courier New" pitchFamily="49" charset="0"/>
                </a:rPr>
                <a:t>// declare an integer variable named </a:t>
              </a:r>
              <a:r>
                <a:rPr lang="en-AU" sz="1600" dirty="0">
                  <a:solidFill>
                    <a:srgbClr val="008000"/>
                  </a:solidFill>
                  <a:latin typeface="Courier New" pitchFamily="49" charset="0"/>
                  <a:cs typeface="Courier New" pitchFamily="49" charset="0"/>
                </a:rPr>
                <a:t>"</a:t>
              </a:r>
              <a:r>
                <a:rPr lang="en-AU" sz="1600" dirty="0" err="1" smtClean="0">
                  <a:solidFill>
                    <a:srgbClr val="008000"/>
                  </a:solidFill>
                  <a:latin typeface="Courier New" pitchFamily="49" charset="0"/>
                  <a:cs typeface="Courier New" pitchFamily="49" charset="0"/>
                </a:rPr>
                <a:t>i</a:t>
              </a:r>
              <a:r>
                <a:rPr lang="en-AU" sz="1600" dirty="0" smtClean="0">
                  <a:solidFill>
                    <a:srgbClr val="008000"/>
                  </a:solidFill>
                  <a:latin typeface="Courier New" pitchFamily="49" charset="0"/>
                  <a:cs typeface="Courier New" pitchFamily="49" charset="0"/>
                </a:rPr>
                <a:t>"</a:t>
              </a:r>
            </a:p>
            <a:p>
              <a:pPr>
                <a:tabLst>
                  <a:tab pos="452438" algn="l"/>
                </a:tabLst>
              </a:pPr>
              <a:r>
                <a:rPr lang="en-AU" sz="1600" b="1" dirty="0" smtClean="0">
                  <a:latin typeface="Courier New" pitchFamily="49" charset="0"/>
                  <a:cs typeface="Courier New" pitchFamily="49" charset="0"/>
                </a:rPr>
                <a:t>float salary; 	</a:t>
              </a:r>
              <a:r>
                <a:rPr lang="en-AU" sz="1600" dirty="0" smtClean="0">
                  <a:solidFill>
                    <a:srgbClr val="008000"/>
                  </a:solidFill>
                  <a:latin typeface="Courier New" pitchFamily="49" charset="0"/>
                  <a:cs typeface="Courier New" pitchFamily="49" charset="0"/>
                </a:rPr>
                <a:t>// declare a float variable named "salary"</a:t>
              </a:r>
            </a:p>
            <a:p>
              <a:pPr>
                <a:tabLst>
                  <a:tab pos="452438" algn="l"/>
                </a:tabLst>
              </a:pPr>
              <a:r>
                <a:rPr lang="en-AU" sz="1600" b="1" dirty="0" smtClean="0">
                  <a:latin typeface="Courier New" pitchFamily="49" charset="0"/>
                  <a:cs typeface="Courier New" pitchFamily="49" charset="0"/>
                </a:rPr>
                <a:t>String name;	</a:t>
              </a:r>
              <a:r>
                <a:rPr lang="en-AU" sz="1600" dirty="0" smtClean="0">
                  <a:solidFill>
                    <a:srgbClr val="008000"/>
                  </a:solidFill>
                  <a:latin typeface="Courier New" pitchFamily="49" charset="0"/>
                  <a:cs typeface="Courier New" pitchFamily="49" charset="0"/>
                </a:rPr>
                <a:t>// declare </a:t>
              </a:r>
              <a:r>
                <a:rPr lang="en-AU" sz="1600" dirty="0">
                  <a:solidFill>
                    <a:srgbClr val="008000"/>
                  </a:solidFill>
                  <a:latin typeface="Courier New" pitchFamily="49" charset="0"/>
                  <a:cs typeface="Courier New" pitchFamily="49" charset="0"/>
                </a:rPr>
                <a:t>a </a:t>
              </a:r>
              <a:r>
                <a:rPr lang="en-AU" sz="1600" dirty="0" smtClean="0">
                  <a:solidFill>
                    <a:srgbClr val="008000"/>
                  </a:solidFill>
                  <a:latin typeface="Courier New" pitchFamily="49" charset="0"/>
                  <a:cs typeface="Courier New" pitchFamily="49" charset="0"/>
                </a:rPr>
                <a:t>string variable </a:t>
              </a:r>
              <a:r>
                <a:rPr lang="en-AU" sz="1600" dirty="0">
                  <a:solidFill>
                    <a:srgbClr val="008000"/>
                  </a:solidFill>
                  <a:latin typeface="Courier New" pitchFamily="49" charset="0"/>
                  <a:cs typeface="Courier New" pitchFamily="49" charset="0"/>
                </a:rPr>
                <a:t>named </a:t>
              </a:r>
              <a:r>
                <a:rPr lang="en-AU" sz="1600" dirty="0" smtClean="0">
                  <a:solidFill>
                    <a:srgbClr val="008000"/>
                  </a:solidFill>
                  <a:latin typeface="Courier New" pitchFamily="49" charset="0"/>
                  <a:cs typeface="Courier New" pitchFamily="49" charset="0"/>
                </a:rPr>
                <a:t>"name"</a:t>
              </a:r>
              <a:endParaRPr lang="en-AU" sz="1600" b="1" dirty="0" smtClean="0">
                <a:latin typeface="Courier New" pitchFamily="49" charset="0"/>
                <a:cs typeface="Courier New" pitchFamily="49" charset="0"/>
              </a:endParaRPr>
            </a:p>
            <a:p>
              <a:pPr>
                <a:tabLst>
                  <a:tab pos="452438" algn="l"/>
                </a:tabLst>
              </a:pPr>
              <a:r>
                <a:rPr lang="en-AU" sz="1600" b="1" dirty="0" err="1">
                  <a:latin typeface="Courier New" pitchFamily="49" charset="0"/>
                  <a:cs typeface="Courier New" pitchFamily="49" charset="0"/>
                </a:rPr>
                <a:t>int</a:t>
              </a:r>
              <a:r>
                <a:rPr lang="en-AU" sz="1600" b="1" dirty="0">
                  <a:latin typeface="Courier New" pitchFamily="49" charset="0"/>
                  <a:cs typeface="Courier New" pitchFamily="49" charset="0"/>
                </a:rPr>
                <a:t> k, l, m;</a:t>
              </a:r>
              <a:r>
                <a:rPr lang="en-AU" sz="1600" dirty="0">
                  <a:latin typeface="Courier New" pitchFamily="49" charset="0"/>
                  <a:cs typeface="Courier New" pitchFamily="49" charset="0"/>
                </a:rPr>
                <a:t>	</a:t>
              </a:r>
              <a:r>
                <a:rPr lang="en-AU" sz="1600" dirty="0">
                  <a:solidFill>
                    <a:srgbClr val="008000"/>
                  </a:solidFill>
                  <a:latin typeface="Courier New" pitchFamily="49" charset="0"/>
                  <a:cs typeface="Courier New" pitchFamily="49" charset="0"/>
                </a:rPr>
                <a:t>// you can declare multiple variables at once</a:t>
              </a:r>
              <a:endParaRPr lang="en-AU" sz="1600" b="1" dirty="0">
                <a:solidFill>
                  <a:srgbClr val="008000"/>
                </a:solidFill>
                <a:latin typeface="Courier New" pitchFamily="49" charset="0"/>
                <a:cs typeface="Courier New" pitchFamily="49" charset="0"/>
              </a:endParaRPr>
            </a:p>
            <a:p>
              <a:pPr>
                <a:tabLst>
                  <a:tab pos="452438" algn="l"/>
                </a:tabLst>
              </a:pPr>
              <a:r>
                <a:rPr lang="en-AU" sz="1600" b="1" dirty="0" err="1" smtClean="0">
                  <a:latin typeface="Courier New" pitchFamily="49" charset="0"/>
                  <a:cs typeface="Courier New" pitchFamily="49" charset="0"/>
                </a:rPr>
                <a:t>int</a:t>
              </a:r>
              <a:r>
                <a:rPr lang="en-AU" sz="1600" b="1" dirty="0" smtClean="0">
                  <a:latin typeface="Courier New" pitchFamily="49" charset="0"/>
                  <a:cs typeface="Courier New" pitchFamily="49" charset="0"/>
                </a:rPr>
                <a:t> j = 10; 	</a:t>
              </a:r>
              <a:r>
                <a:rPr lang="en-AU" sz="1600" dirty="0" smtClean="0">
                  <a:solidFill>
                    <a:srgbClr val="008000"/>
                  </a:solidFill>
                  <a:latin typeface="Courier New" pitchFamily="49" charset="0"/>
                  <a:cs typeface="Courier New" pitchFamily="49" charset="0"/>
                </a:rPr>
                <a:t>// variables can be given a value when declared</a:t>
              </a:r>
            </a:p>
          </p:txBody>
        </p:sp>
        <p:sp>
          <p:nvSpPr>
            <p:cNvPr id="15" name="TextBox 14"/>
            <p:cNvSpPr txBox="1"/>
            <p:nvPr/>
          </p:nvSpPr>
          <p:spPr>
            <a:xfrm>
              <a:off x="8204585" y="3389511"/>
              <a:ext cx="658351"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Java</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362651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Variables</a:t>
            </a:r>
            <a:endParaRPr lang="en-AU" dirty="0"/>
          </a:p>
        </p:txBody>
      </p:sp>
      <p:sp>
        <p:nvSpPr>
          <p:cNvPr id="3" name="Content Placeholder 2"/>
          <p:cNvSpPr>
            <a:spLocks noGrp="1"/>
          </p:cNvSpPr>
          <p:nvPr>
            <p:ph idx="1"/>
          </p:nvPr>
        </p:nvSpPr>
        <p:spPr/>
        <p:txBody>
          <a:bodyPr/>
          <a:lstStyle/>
          <a:p>
            <a:r>
              <a:rPr lang="en-AU" dirty="0" smtClean="0"/>
              <a:t>Variables names should describe what they represent</a:t>
            </a:r>
          </a:p>
          <a:p>
            <a:pPr lvl="1"/>
            <a:r>
              <a:rPr lang="en-AU" dirty="0" smtClean="0"/>
              <a:t>If the name involves multiple words, use </a:t>
            </a:r>
            <a:r>
              <a:rPr lang="en-AU" dirty="0" err="1" smtClean="0"/>
              <a:t>camelBack</a:t>
            </a:r>
            <a:r>
              <a:rPr lang="en-AU" dirty="0" smtClean="0"/>
              <a:t> notation</a:t>
            </a:r>
          </a:p>
          <a:p>
            <a:pPr lvl="1"/>
            <a:r>
              <a:rPr lang="en-AU" dirty="0" smtClean="0"/>
              <a:t>A common exception to this is naming integer variables that are used to count something “</a:t>
            </a:r>
            <a:r>
              <a:rPr lang="en-AU" dirty="0" err="1" smtClean="0"/>
              <a:t>i</a:t>
            </a:r>
            <a:r>
              <a:rPr lang="en-AU" dirty="0" smtClean="0"/>
              <a:t>” (and “j”, “k”, </a:t>
            </a:r>
            <a:r>
              <a:rPr lang="en-AU" dirty="0" err="1" smtClean="0"/>
              <a:t>etc</a:t>
            </a:r>
            <a:r>
              <a:rPr lang="en-AU" dirty="0" smtClean="0"/>
              <a:t>, as needed)</a:t>
            </a:r>
          </a:p>
          <a:p>
            <a:pPr lvl="1"/>
            <a:r>
              <a:rPr lang="en-AU" dirty="0"/>
              <a:t>Variable names must </a:t>
            </a:r>
            <a:r>
              <a:rPr lang="en-AU" dirty="0" smtClean="0"/>
              <a:t>begin </a:t>
            </a:r>
            <a:r>
              <a:rPr lang="en-AU" dirty="0"/>
              <a:t>with a letter, and </a:t>
            </a:r>
            <a:r>
              <a:rPr lang="en-AU" dirty="0" smtClean="0"/>
              <a:t>usually cannot contain any spaces or </a:t>
            </a:r>
            <a:r>
              <a:rPr lang="en-AU" dirty="0"/>
              <a:t>special </a:t>
            </a:r>
            <a:r>
              <a:rPr lang="en-AU" dirty="0" smtClean="0"/>
              <a:t>symbols such as @, # or *</a:t>
            </a:r>
          </a:p>
          <a:p>
            <a:pPr lvl="1"/>
            <a:r>
              <a:rPr lang="en-AU" dirty="0" smtClean="0"/>
              <a:t>In many languages (incl. Python), names are case-sensitive</a:t>
            </a:r>
          </a:p>
          <a:p>
            <a:pPr lvl="1"/>
            <a:r>
              <a:rPr lang="en-AU" dirty="0" smtClean="0"/>
              <a:t>Variable names cannot be the same as a “reserved word” of the programming language – i.e. the name of a command</a:t>
            </a:r>
          </a:p>
          <a:p>
            <a:pPr lvl="2"/>
            <a:r>
              <a:rPr lang="en-AU" dirty="0" smtClean="0"/>
              <a:t>Some words are “special”, but not reserved.  </a:t>
            </a:r>
            <a:r>
              <a:rPr lang="en-AU" dirty="0"/>
              <a:t>e</a:t>
            </a:r>
            <a:r>
              <a:rPr lang="en-AU" dirty="0" smtClean="0"/>
              <a:t>.g., it’s possible (but inadvisable) to create a Python variable named “float”</a:t>
            </a:r>
          </a:p>
          <a:p>
            <a:pPr lvl="4"/>
            <a:endParaRPr lang="en-AU" sz="1400" dirty="0"/>
          </a:p>
          <a:p>
            <a:r>
              <a:rPr lang="en-AU" dirty="0" smtClean="0"/>
              <a:t>In some languages, all variable names must begin with a certain symbol – this helps to make them easy to spot</a:t>
            </a:r>
          </a:p>
          <a:p>
            <a:pPr lvl="1"/>
            <a:r>
              <a:rPr lang="en-AU" dirty="0" smtClean="0"/>
              <a:t>e.g. Variables names in PHP begin with a “$”, e.g. “$total”</a:t>
            </a:r>
          </a:p>
        </p:txBody>
      </p:sp>
    </p:spTree>
    <p:extLst>
      <p:ext uri="{BB962C8B-B14F-4D97-AF65-F5344CB8AC3E}">
        <p14:creationId xmlns:p14="http://schemas.microsoft.com/office/powerpoint/2010/main" val="80035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Comments</a:t>
            </a:r>
            <a:endParaRPr lang="en-AU" dirty="0"/>
          </a:p>
        </p:txBody>
      </p:sp>
      <p:sp>
        <p:nvSpPr>
          <p:cNvPr id="3" name="Content Placeholder 2"/>
          <p:cNvSpPr>
            <a:spLocks noGrp="1"/>
          </p:cNvSpPr>
          <p:nvPr>
            <p:ph idx="1"/>
          </p:nvPr>
        </p:nvSpPr>
        <p:spPr/>
        <p:txBody>
          <a:bodyPr/>
          <a:lstStyle/>
          <a:p>
            <a:r>
              <a:rPr lang="en-AU" dirty="0" smtClean="0"/>
              <a:t>Comments are descriptive or informative text that can be added to source code to assist humans reading the code</a:t>
            </a:r>
          </a:p>
          <a:p>
            <a:pPr lvl="1"/>
            <a:r>
              <a:rPr lang="en-AU" dirty="0" smtClean="0"/>
              <a:t>They do nothing;  When code is run, comments are ignored</a:t>
            </a:r>
          </a:p>
          <a:p>
            <a:pPr lvl="1"/>
            <a:r>
              <a:rPr lang="en-AU" dirty="0" smtClean="0"/>
              <a:t>Usually shown </a:t>
            </a:r>
            <a:r>
              <a:rPr lang="en-AU" dirty="0"/>
              <a:t>in green, however IDLE shows them in red</a:t>
            </a:r>
          </a:p>
          <a:p>
            <a:pPr lvl="2"/>
            <a:endParaRPr lang="en-AU" dirty="0" smtClean="0"/>
          </a:p>
          <a:p>
            <a:r>
              <a:rPr lang="en-AU" dirty="0" smtClean="0"/>
              <a:t>Comments are used for a few key reasons:</a:t>
            </a:r>
          </a:p>
          <a:p>
            <a:pPr lvl="1"/>
            <a:r>
              <a:rPr lang="en-AU" dirty="0" smtClean="0"/>
              <a:t>Summarising the functionality of a code section</a:t>
            </a:r>
          </a:p>
          <a:p>
            <a:pPr lvl="1"/>
            <a:r>
              <a:rPr lang="en-AU" dirty="0" smtClean="0"/>
              <a:t>Providing details about complex or confusing statements</a:t>
            </a:r>
          </a:p>
          <a:p>
            <a:pPr lvl="1"/>
            <a:r>
              <a:rPr lang="en-AU" dirty="0" smtClean="0"/>
              <a:t>Providing metadata about a file or code section (e.g. author)</a:t>
            </a:r>
          </a:p>
        </p:txBody>
      </p:sp>
      <p:grpSp>
        <p:nvGrpSpPr>
          <p:cNvPr id="4" name="Group 3"/>
          <p:cNvGrpSpPr/>
          <p:nvPr/>
        </p:nvGrpSpPr>
        <p:grpSpPr>
          <a:xfrm>
            <a:off x="251520" y="5013176"/>
            <a:ext cx="4176464" cy="1550031"/>
            <a:chOff x="5228250" y="3389511"/>
            <a:chExt cx="3888432" cy="1550031"/>
          </a:xfrm>
        </p:grpSpPr>
        <p:sp>
          <p:nvSpPr>
            <p:cNvPr id="5" name="TextBox 4"/>
            <p:cNvSpPr txBox="1"/>
            <p:nvPr/>
          </p:nvSpPr>
          <p:spPr>
            <a:xfrm>
              <a:off x="5228250" y="3389511"/>
              <a:ext cx="3888432" cy="1550031"/>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dirty="0" smtClean="0">
                  <a:solidFill>
                    <a:srgbClr val="008000"/>
                  </a:solidFill>
                  <a:latin typeface="Courier New" pitchFamily="49" charset="0"/>
                  <a:cs typeface="Courier New" pitchFamily="49" charset="0"/>
                </a:rPr>
                <a:t># single line comment</a:t>
              </a:r>
            </a:p>
            <a:p>
              <a:pPr>
                <a:tabLst>
                  <a:tab pos="452438" algn="l"/>
                </a:tabLst>
              </a:pPr>
              <a:endParaRPr lang="en-AU" sz="1600" dirty="0">
                <a:solidFill>
                  <a:srgbClr val="008000"/>
                </a:solidFill>
                <a:latin typeface="Courier New" pitchFamily="49" charset="0"/>
                <a:cs typeface="Courier New" pitchFamily="49" charset="0"/>
              </a:endParaRPr>
            </a:p>
            <a:p>
              <a:pPr>
                <a:tabLst>
                  <a:tab pos="452438" algn="l"/>
                </a:tabLst>
              </a:pPr>
              <a:r>
                <a:rPr lang="en-AU" sz="1600" dirty="0" smtClean="0">
                  <a:solidFill>
                    <a:srgbClr val="008000"/>
                  </a:solidFill>
                  <a:latin typeface="Courier New" pitchFamily="49" charset="0"/>
                  <a:cs typeface="Courier New" pitchFamily="49" charset="0"/>
                </a:rPr>
                <a:t>''' multi</a:t>
              </a:r>
            </a:p>
            <a:p>
              <a:pPr>
                <a:tabLst>
                  <a:tab pos="452438" algn="l"/>
                </a:tabLst>
              </a:pPr>
              <a:r>
                <a:rPr lang="en-AU" sz="1600" dirty="0">
                  <a:solidFill>
                    <a:srgbClr val="008000"/>
                  </a:solidFill>
                  <a:latin typeface="Courier New" pitchFamily="49" charset="0"/>
                  <a:cs typeface="Courier New" pitchFamily="49" charset="0"/>
                </a:rPr>
                <a:t> </a:t>
              </a:r>
              <a:r>
                <a:rPr lang="en-AU" sz="1600" dirty="0" smtClean="0">
                  <a:solidFill>
                    <a:srgbClr val="008000"/>
                  </a:solidFill>
                  <a:latin typeface="Courier New" pitchFamily="49" charset="0"/>
                  <a:cs typeface="Courier New" pitchFamily="49" charset="0"/>
                </a:rPr>
                <a:t>   line</a:t>
              </a:r>
            </a:p>
            <a:p>
              <a:pPr>
                <a:tabLst>
                  <a:tab pos="452438" algn="l"/>
                </a:tabLst>
              </a:pPr>
              <a:r>
                <a:rPr lang="en-AU" sz="1600" dirty="0">
                  <a:solidFill>
                    <a:srgbClr val="008000"/>
                  </a:solidFill>
                  <a:latin typeface="Courier New" pitchFamily="49" charset="0"/>
                  <a:cs typeface="Courier New" pitchFamily="49" charset="0"/>
                </a:rPr>
                <a:t> </a:t>
              </a:r>
              <a:r>
                <a:rPr lang="en-AU" sz="1600" dirty="0" smtClean="0">
                  <a:solidFill>
                    <a:srgbClr val="008000"/>
                  </a:solidFill>
                  <a:latin typeface="Courier New" pitchFamily="49" charset="0"/>
                  <a:cs typeface="Courier New" pitchFamily="49" charset="0"/>
                </a:rPr>
                <a:t>   comment</a:t>
              </a:r>
            </a:p>
            <a:p>
              <a:pPr>
                <a:tabLst>
                  <a:tab pos="452438" algn="l"/>
                </a:tabLst>
              </a:pPr>
              <a:r>
                <a:rPr lang="en-AU" sz="1600" dirty="0">
                  <a:solidFill>
                    <a:srgbClr val="008000"/>
                  </a:solidFill>
                  <a:latin typeface="Courier New" pitchFamily="49" charset="0"/>
                  <a:cs typeface="Courier New" pitchFamily="49" charset="0"/>
                </a:rPr>
                <a:t>'''</a:t>
              </a:r>
            </a:p>
          </p:txBody>
        </p:sp>
        <p:sp>
          <p:nvSpPr>
            <p:cNvPr id="6" name="TextBox 5"/>
            <p:cNvSpPr txBox="1"/>
            <p:nvPr/>
          </p:nvSpPr>
          <p:spPr>
            <a:xfrm>
              <a:off x="8282130"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grpSp>
        <p:nvGrpSpPr>
          <p:cNvPr id="7" name="Group 6"/>
          <p:cNvGrpSpPr/>
          <p:nvPr/>
        </p:nvGrpSpPr>
        <p:grpSpPr>
          <a:xfrm>
            <a:off x="4695864" y="5013176"/>
            <a:ext cx="4176000" cy="1550031"/>
            <a:chOff x="4958108" y="3389511"/>
            <a:chExt cx="3904828" cy="1550755"/>
          </a:xfrm>
        </p:grpSpPr>
        <p:sp>
          <p:nvSpPr>
            <p:cNvPr id="8" name="TextBox 7"/>
            <p:cNvSpPr txBox="1"/>
            <p:nvPr/>
          </p:nvSpPr>
          <p:spPr>
            <a:xfrm>
              <a:off x="4958108" y="3389511"/>
              <a:ext cx="3904828" cy="1550755"/>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dirty="0" smtClean="0">
                  <a:solidFill>
                    <a:srgbClr val="008000"/>
                  </a:solidFill>
                  <a:latin typeface="Courier New" pitchFamily="49" charset="0"/>
                  <a:cs typeface="Courier New" pitchFamily="49" charset="0"/>
                </a:rPr>
                <a:t>// </a:t>
              </a:r>
              <a:r>
                <a:rPr lang="en-AU" sz="1600" dirty="0">
                  <a:solidFill>
                    <a:srgbClr val="008000"/>
                  </a:solidFill>
                  <a:latin typeface="Courier New" pitchFamily="49" charset="0"/>
                  <a:cs typeface="Courier New" pitchFamily="49" charset="0"/>
                </a:rPr>
                <a:t>single line </a:t>
              </a:r>
              <a:r>
                <a:rPr lang="en-AU" sz="1600" dirty="0" smtClean="0">
                  <a:solidFill>
                    <a:srgbClr val="008000"/>
                  </a:solidFill>
                  <a:latin typeface="Courier New" pitchFamily="49" charset="0"/>
                  <a:cs typeface="Courier New" pitchFamily="49" charset="0"/>
                </a:rPr>
                <a:t>comment</a:t>
              </a:r>
            </a:p>
            <a:p>
              <a:pPr>
                <a:tabLst>
                  <a:tab pos="452438" algn="l"/>
                </a:tabLst>
              </a:pPr>
              <a:endParaRPr lang="en-AU" sz="1600" dirty="0" smtClean="0">
                <a:solidFill>
                  <a:srgbClr val="008000"/>
                </a:solidFill>
                <a:latin typeface="Courier New" pitchFamily="49" charset="0"/>
                <a:cs typeface="Courier New" pitchFamily="49" charset="0"/>
              </a:endParaRPr>
            </a:p>
            <a:p>
              <a:pPr>
                <a:tabLst>
                  <a:tab pos="452438" algn="l"/>
                </a:tabLst>
              </a:pPr>
              <a:r>
                <a:rPr lang="en-AU" sz="1600" dirty="0" smtClean="0">
                  <a:solidFill>
                    <a:srgbClr val="008000"/>
                  </a:solidFill>
                  <a:latin typeface="Courier New" pitchFamily="49" charset="0"/>
                  <a:cs typeface="Courier New" pitchFamily="49" charset="0"/>
                </a:rPr>
                <a:t>/* multi</a:t>
              </a:r>
            </a:p>
            <a:p>
              <a:pPr>
                <a:tabLst>
                  <a:tab pos="452438" algn="l"/>
                </a:tabLst>
              </a:pPr>
              <a:r>
                <a:rPr lang="en-AU" sz="1600" dirty="0" smtClean="0">
                  <a:solidFill>
                    <a:srgbClr val="008000"/>
                  </a:solidFill>
                  <a:latin typeface="Courier New" pitchFamily="49" charset="0"/>
                  <a:cs typeface="Courier New" pitchFamily="49" charset="0"/>
                </a:rPr>
                <a:t>   line</a:t>
              </a:r>
              <a:endParaRPr lang="en-AU" sz="1600" dirty="0">
                <a:solidFill>
                  <a:srgbClr val="008000"/>
                </a:solidFill>
                <a:latin typeface="Courier New" pitchFamily="49" charset="0"/>
                <a:cs typeface="Courier New" pitchFamily="49" charset="0"/>
              </a:endParaRPr>
            </a:p>
            <a:p>
              <a:pPr>
                <a:tabLst>
                  <a:tab pos="452438" algn="l"/>
                </a:tabLst>
              </a:pPr>
              <a:r>
                <a:rPr lang="en-AU" sz="1600" dirty="0" smtClean="0">
                  <a:solidFill>
                    <a:srgbClr val="008000"/>
                  </a:solidFill>
                  <a:latin typeface="Courier New" pitchFamily="49" charset="0"/>
                  <a:cs typeface="Courier New" pitchFamily="49" charset="0"/>
                </a:rPr>
                <a:t>   comment</a:t>
              </a:r>
            </a:p>
            <a:p>
              <a:pPr>
                <a:tabLst>
                  <a:tab pos="452438" algn="l"/>
                </a:tabLst>
              </a:pPr>
              <a:r>
                <a:rPr lang="en-AU" sz="1600" dirty="0">
                  <a:solidFill>
                    <a:srgbClr val="008000"/>
                  </a:solidFill>
                  <a:latin typeface="Courier New" pitchFamily="49" charset="0"/>
                  <a:cs typeface="Courier New" pitchFamily="49" charset="0"/>
                </a:rPr>
                <a:t>*/</a:t>
              </a:r>
            </a:p>
          </p:txBody>
        </p:sp>
        <p:sp>
          <p:nvSpPr>
            <p:cNvPr id="9" name="TextBox 8"/>
            <p:cNvSpPr txBox="1"/>
            <p:nvPr/>
          </p:nvSpPr>
          <p:spPr>
            <a:xfrm>
              <a:off x="7670235" y="3389511"/>
              <a:ext cx="1192701" cy="523464"/>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Most Other Languages</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80035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Simple Program</a:t>
            </a:r>
          </a:p>
        </p:txBody>
      </p:sp>
      <p:sp>
        <p:nvSpPr>
          <p:cNvPr id="3" name="Content Placeholder 2"/>
          <p:cNvSpPr>
            <a:spLocks noGrp="1"/>
          </p:cNvSpPr>
          <p:nvPr>
            <p:ph idx="1"/>
          </p:nvPr>
        </p:nvSpPr>
        <p:spPr>
          <a:xfrm>
            <a:off x="285720" y="1000108"/>
            <a:ext cx="8678768" cy="5643601"/>
          </a:xfrm>
        </p:spPr>
        <p:txBody>
          <a:bodyPr/>
          <a:lstStyle/>
          <a:p>
            <a:r>
              <a:rPr lang="en-AU" dirty="0" smtClean="0"/>
              <a:t>Let’s get back to our simple program…</a:t>
            </a:r>
          </a:p>
          <a:p>
            <a:pPr lvl="2"/>
            <a:endParaRPr lang="en-AU" dirty="0"/>
          </a:p>
          <a:p>
            <a:pPr lvl="1"/>
            <a:endParaRPr lang="en-AU" dirty="0" smtClean="0"/>
          </a:p>
          <a:p>
            <a:pPr lvl="2"/>
            <a:endParaRPr lang="en-AU" dirty="0"/>
          </a:p>
          <a:p>
            <a:r>
              <a:rPr lang="en-AU" dirty="0" smtClean="0"/>
              <a:t>In each statement, we have used one of the many built-in functions of Python – </a:t>
            </a:r>
            <a:r>
              <a:rPr lang="en-AU" dirty="0" smtClean="0">
                <a:latin typeface="Courier New" panose="02070309020205020404" pitchFamily="49" charset="0"/>
                <a:cs typeface="Courier New" panose="02070309020205020404" pitchFamily="49" charset="0"/>
              </a:rPr>
              <a:t>input()</a:t>
            </a:r>
            <a:r>
              <a:rPr lang="en-AU" dirty="0" smtClean="0"/>
              <a:t>, </a:t>
            </a:r>
            <a:r>
              <a:rPr lang="en-AU" dirty="0" smtClean="0">
                <a:latin typeface="Courier New" panose="02070309020205020404" pitchFamily="49" charset="0"/>
                <a:cs typeface="Courier New" panose="02070309020205020404" pitchFamily="49" charset="0"/>
              </a:rPr>
              <a:t>float()</a:t>
            </a:r>
            <a:r>
              <a:rPr lang="en-AU" dirty="0" smtClean="0"/>
              <a:t> and </a:t>
            </a:r>
            <a:r>
              <a:rPr lang="en-AU" dirty="0">
                <a:latin typeface="Courier New" panose="02070309020205020404" pitchFamily="49" charset="0"/>
                <a:cs typeface="Courier New" panose="02070309020205020404" pitchFamily="49" charset="0"/>
              </a:rPr>
              <a:t>print()</a:t>
            </a:r>
          </a:p>
          <a:p>
            <a:pPr lvl="1"/>
            <a:r>
              <a:rPr lang="en-AU" b="1" dirty="0" smtClean="0"/>
              <a:t>Functions</a:t>
            </a:r>
            <a:r>
              <a:rPr lang="en-AU" dirty="0" smtClean="0"/>
              <a:t> are the commands of a language used to do things</a:t>
            </a:r>
          </a:p>
          <a:p>
            <a:pPr lvl="2"/>
            <a:r>
              <a:rPr lang="en-AU" sz="2400" dirty="0">
                <a:latin typeface="Courier New" panose="02070309020205020404" pitchFamily="49" charset="0"/>
                <a:cs typeface="Courier New" panose="02070309020205020404" pitchFamily="49" charset="0"/>
              </a:rPr>
              <a:t>input()</a:t>
            </a:r>
            <a:r>
              <a:rPr lang="en-AU" dirty="0"/>
              <a:t> shows a prompt </a:t>
            </a:r>
            <a:r>
              <a:rPr lang="en-AU" dirty="0" smtClean="0"/>
              <a:t>to the user for input</a:t>
            </a:r>
          </a:p>
          <a:p>
            <a:pPr lvl="2"/>
            <a:r>
              <a:rPr lang="en-AU" sz="2400" dirty="0" smtClean="0">
                <a:latin typeface="Courier New" panose="02070309020205020404" pitchFamily="49" charset="0"/>
                <a:cs typeface="Courier New" panose="02070309020205020404" pitchFamily="49" charset="0"/>
              </a:rPr>
              <a:t>float()</a:t>
            </a:r>
            <a:r>
              <a:rPr lang="en-AU" sz="2400" dirty="0" smtClean="0">
                <a:cs typeface="Courier New" panose="02070309020205020404" pitchFamily="49" charset="0"/>
              </a:rPr>
              <a:t> </a:t>
            </a:r>
            <a:r>
              <a:rPr lang="en-AU" dirty="0" smtClean="0"/>
              <a:t>converts a value to a floating point number</a:t>
            </a:r>
            <a:endParaRPr lang="en-AU" dirty="0"/>
          </a:p>
          <a:p>
            <a:pPr lvl="2"/>
            <a:r>
              <a:rPr lang="en-AU" sz="2400" dirty="0" smtClean="0">
                <a:latin typeface="Courier New" panose="02070309020205020404" pitchFamily="49" charset="0"/>
                <a:cs typeface="Courier New" panose="02070309020205020404" pitchFamily="49" charset="0"/>
              </a:rPr>
              <a:t>print()</a:t>
            </a:r>
            <a:r>
              <a:rPr lang="en-AU" dirty="0"/>
              <a:t> </a:t>
            </a:r>
            <a:r>
              <a:rPr lang="en-AU" dirty="0" smtClean="0"/>
              <a:t>displays text on the screen</a:t>
            </a:r>
            <a:endParaRPr lang="en-AU" dirty="0"/>
          </a:p>
          <a:p>
            <a:pPr lvl="4"/>
            <a:endParaRPr lang="en-AU" dirty="0" smtClean="0"/>
          </a:p>
          <a:p>
            <a:pPr lvl="1"/>
            <a:r>
              <a:rPr lang="en-AU" dirty="0" smtClean="0"/>
              <a:t>The parentheses let you provide data for the function to do something with (prompt text, value to convert, text to show…)</a:t>
            </a:r>
          </a:p>
          <a:p>
            <a:pPr lvl="1"/>
            <a:r>
              <a:rPr lang="en-AU" dirty="0" smtClean="0"/>
              <a:t>Functions often </a:t>
            </a:r>
            <a:r>
              <a:rPr lang="en-AU" i="1" dirty="0" smtClean="0"/>
              <a:t>return</a:t>
            </a:r>
            <a:r>
              <a:rPr lang="en-AU" dirty="0" smtClean="0"/>
              <a:t> </a:t>
            </a:r>
            <a:r>
              <a:rPr lang="en-AU" i="1" dirty="0" smtClean="0"/>
              <a:t>a value </a:t>
            </a:r>
            <a:r>
              <a:rPr lang="en-AU" dirty="0" smtClean="0"/>
              <a:t>(input from the user, float value)</a:t>
            </a:r>
          </a:p>
        </p:txBody>
      </p:sp>
      <p:grpSp>
        <p:nvGrpSpPr>
          <p:cNvPr id="4" name="Group 3"/>
          <p:cNvGrpSpPr/>
          <p:nvPr/>
        </p:nvGrpSpPr>
        <p:grpSpPr>
          <a:xfrm>
            <a:off x="285805" y="1484784"/>
            <a:ext cx="8568952" cy="1057588"/>
            <a:chOff x="293984" y="3389511"/>
            <a:chExt cx="8568952" cy="1057588"/>
          </a:xfrm>
        </p:grpSpPr>
        <p:sp>
          <p:nvSpPr>
            <p:cNvPr id="5" name="TextBox 4"/>
            <p:cNvSpPr txBox="1"/>
            <p:nvPr/>
          </p:nvSpPr>
          <p:spPr>
            <a:xfrm>
              <a:off x="293984" y="3389511"/>
              <a:ext cx="8568952" cy="1057588"/>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dirty="0" smtClean="0">
                  <a:solidFill>
                    <a:srgbClr val="008000"/>
                  </a:solidFill>
                  <a:latin typeface="Courier New" pitchFamily="49" charset="0"/>
                  <a:cs typeface="Courier New" pitchFamily="49" charset="0"/>
                </a:rPr>
                <a:t># convert </a:t>
              </a:r>
              <a:r>
                <a:rPr lang="en-AU" sz="1600" dirty="0">
                  <a:solidFill>
                    <a:srgbClr val="008000"/>
                  </a:solidFill>
                  <a:latin typeface="Courier New" pitchFamily="49" charset="0"/>
                  <a:cs typeface="Courier New" pitchFamily="49" charset="0"/>
                </a:rPr>
                <a:t>pounds to kilograms</a:t>
              </a:r>
            </a:p>
            <a:p>
              <a:pPr>
                <a:tabLst>
                  <a:tab pos="452438" algn="l"/>
                </a:tabLst>
              </a:pPr>
              <a:r>
                <a:rPr lang="en-AU" sz="1600" b="1" dirty="0">
                  <a:latin typeface="Courier New" pitchFamily="49" charset="0"/>
                  <a:cs typeface="Courier New" pitchFamily="49" charset="0"/>
                </a:rPr>
                <a:t>value = input</a:t>
              </a:r>
              <a:r>
                <a:rPr lang="en-AU" sz="1600" b="1" dirty="0" smtClean="0">
                  <a:latin typeface="Courier New" pitchFamily="49" charset="0"/>
                  <a:cs typeface="Courier New" pitchFamily="49" charset="0"/>
                </a:rPr>
                <a:t>('Enter </a:t>
              </a:r>
              <a:r>
                <a:rPr lang="en-AU" sz="1600" b="1" dirty="0">
                  <a:latin typeface="Courier New" pitchFamily="49" charset="0"/>
                  <a:cs typeface="Courier New" pitchFamily="49" charset="0"/>
                </a:rPr>
                <a:t>a value in pounds: </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result = float(value) * 0.454</a:t>
              </a:r>
            </a:p>
            <a:p>
              <a:pPr>
                <a:tabLst>
                  <a:tab pos="452438" algn="l"/>
                </a:tabLst>
              </a:pPr>
              <a:r>
                <a:rPr lang="en-AU" sz="1600" b="1" dirty="0" smtClean="0">
                  <a:latin typeface="Courier New" pitchFamily="49" charset="0"/>
                  <a:cs typeface="Courier New" pitchFamily="49" charset="0"/>
                </a:rPr>
                <a:t>print(value</a:t>
              </a: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'pounds is', </a:t>
              </a:r>
              <a:r>
                <a:rPr lang="en-AU" sz="1600" b="1" dirty="0">
                  <a:latin typeface="Courier New" pitchFamily="49" charset="0"/>
                  <a:cs typeface="Courier New" pitchFamily="49" charset="0"/>
                </a:rPr>
                <a:t>result, </a:t>
              </a:r>
              <a:r>
                <a:rPr lang="en-AU" sz="1600" b="1" dirty="0" smtClean="0">
                  <a:latin typeface="Courier New" pitchFamily="49" charset="0"/>
                  <a:cs typeface="Courier New" pitchFamily="49" charset="0"/>
                </a:rPr>
                <a:t>'kilograms')</a:t>
              </a:r>
              <a:endParaRPr lang="en-AU" sz="1600" b="1" dirty="0">
                <a:latin typeface="Courier New" pitchFamily="49" charset="0"/>
                <a:cs typeface="Courier New" pitchFamily="49" charset="0"/>
              </a:endParaRPr>
            </a:p>
          </p:txBody>
        </p:sp>
        <p:sp>
          <p:nvSpPr>
            <p:cNvPr id="6" name="TextBox 5"/>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416485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Simple Program</a:t>
            </a:r>
          </a:p>
        </p:txBody>
      </p:sp>
      <p:sp>
        <p:nvSpPr>
          <p:cNvPr id="3" name="Content Placeholder 2"/>
          <p:cNvSpPr>
            <a:spLocks noGrp="1"/>
          </p:cNvSpPr>
          <p:nvPr>
            <p:ph idx="1"/>
          </p:nvPr>
        </p:nvSpPr>
        <p:spPr>
          <a:xfrm>
            <a:off x="285720" y="1000108"/>
            <a:ext cx="8678768" cy="5643601"/>
          </a:xfrm>
        </p:spPr>
        <p:txBody>
          <a:bodyPr/>
          <a:lstStyle/>
          <a:p>
            <a:r>
              <a:rPr lang="en-AU" dirty="0" smtClean="0"/>
              <a:t>We now have a good understanding of the program code…</a:t>
            </a:r>
          </a:p>
          <a:p>
            <a:pPr lvl="4"/>
            <a:endParaRPr lang="en-AU" dirty="0"/>
          </a:p>
          <a:p>
            <a:pPr lvl="4"/>
            <a:endParaRPr lang="en-AU" dirty="0" smtClean="0"/>
          </a:p>
          <a:p>
            <a:pPr lvl="4"/>
            <a:endParaRPr lang="en-AU" dirty="0"/>
          </a:p>
          <a:p>
            <a:pPr marL="2228850" lvl="4" indent="-457200">
              <a:buFont typeface="+mj-lt"/>
              <a:buAutoNum type="arabicPeriod"/>
            </a:pPr>
            <a:endParaRPr lang="en-AU" dirty="0" smtClean="0"/>
          </a:p>
          <a:p>
            <a:pPr marL="914400" lvl="1" indent="-457200">
              <a:buFont typeface="+mj-lt"/>
              <a:buAutoNum type="arabicPeriod"/>
            </a:pPr>
            <a:r>
              <a:rPr lang="en-AU" dirty="0" smtClean="0"/>
              <a:t>Use the </a:t>
            </a:r>
            <a:r>
              <a:rPr lang="en-AU" dirty="0" smtClean="0">
                <a:latin typeface="Courier New" panose="02070309020205020404" pitchFamily="49" charset="0"/>
                <a:cs typeface="Courier New" panose="02070309020205020404" pitchFamily="49" charset="0"/>
              </a:rPr>
              <a:t>input()</a:t>
            </a:r>
            <a:r>
              <a:rPr lang="en-AU" dirty="0" smtClean="0">
                <a:cs typeface="Courier New" panose="02070309020205020404" pitchFamily="49" charset="0"/>
              </a:rPr>
              <a:t> </a:t>
            </a:r>
            <a:r>
              <a:rPr lang="en-AU" dirty="0" smtClean="0"/>
              <a:t>function to prompt the user for a value, and store that value in a variable named “value”</a:t>
            </a:r>
          </a:p>
          <a:p>
            <a:pPr marL="914400" lvl="1" indent="-457200">
              <a:buFont typeface="+mj-lt"/>
              <a:buAutoNum type="arabicPeriod"/>
            </a:pPr>
            <a:r>
              <a:rPr lang="en-AU" dirty="0" smtClean="0"/>
              <a:t>Use the </a:t>
            </a:r>
            <a:r>
              <a:rPr lang="en-AU" dirty="0" smtClean="0">
                <a:latin typeface="Courier New" panose="02070309020205020404" pitchFamily="49" charset="0"/>
                <a:cs typeface="Courier New" panose="02070309020205020404" pitchFamily="49" charset="0"/>
              </a:rPr>
              <a:t>float()</a:t>
            </a:r>
            <a:r>
              <a:rPr lang="en-AU" dirty="0" smtClean="0"/>
              <a:t> function </a:t>
            </a:r>
            <a:r>
              <a:rPr lang="en-AU" dirty="0"/>
              <a:t>to convert the value to a floating point number, multiple that by </a:t>
            </a:r>
            <a:r>
              <a:rPr lang="en-AU" dirty="0" smtClean="0"/>
              <a:t>0.454 and store the result in a variable named “result”</a:t>
            </a:r>
          </a:p>
          <a:p>
            <a:pPr marL="914400" lvl="1" indent="-457200">
              <a:buFont typeface="+mj-lt"/>
              <a:buAutoNum type="arabicPeriod"/>
            </a:pPr>
            <a:r>
              <a:rPr lang="en-AU" dirty="0" smtClean="0"/>
              <a:t>Use the </a:t>
            </a:r>
            <a:r>
              <a:rPr lang="en-AU" dirty="0">
                <a:latin typeface="Courier New" panose="02070309020205020404" pitchFamily="49" charset="0"/>
                <a:cs typeface="Courier New" panose="02070309020205020404" pitchFamily="49" charset="0"/>
              </a:rPr>
              <a:t>print()</a:t>
            </a:r>
            <a:r>
              <a:rPr lang="en-AU" dirty="0" smtClean="0"/>
              <a:t> function to display the result in a user friendly way, including the input value</a:t>
            </a:r>
          </a:p>
        </p:txBody>
      </p:sp>
      <p:grpSp>
        <p:nvGrpSpPr>
          <p:cNvPr id="4" name="Group 3"/>
          <p:cNvGrpSpPr/>
          <p:nvPr/>
        </p:nvGrpSpPr>
        <p:grpSpPr>
          <a:xfrm>
            <a:off x="285805" y="1484784"/>
            <a:ext cx="8568952" cy="1057588"/>
            <a:chOff x="293984" y="3389511"/>
            <a:chExt cx="8568952" cy="1057588"/>
          </a:xfrm>
        </p:grpSpPr>
        <p:sp>
          <p:nvSpPr>
            <p:cNvPr id="5" name="TextBox 4"/>
            <p:cNvSpPr txBox="1"/>
            <p:nvPr/>
          </p:nvSpPr>
          <p:spPr>
            <a:xfrm>
              <a:off x="293984" y="3389511"/>
              <a:ext cx="8568952" cy="1057588"/>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dirty="0" smtClean="0">
                  <a:solidFill>
                    <a:srgbClr val="008000"/>
                  </a:solidFill>
                  <a:latin typeface="Courier New" pitchFamily="49" charset="0"/>
                  <a:cs typeface="Courier New" pitchFamily="49" charset="0"/>
                </a:rPr>
                <a:t># convert </a:t>
              </a:r>
              <a:r>
                <a:rPr lang="en-AU" sz="1600" dirty="0">
                  <a:solidFill>
                    <a:srgbClr val="008000"/>
                  </a:solidFill>
                  <a:latin typeface="Courier New" pitchFamily="49" charset="0"/>
                  <a:cs typeface="Courier New" pitchFamily="49" charset="0"/>
                </a:rPr>
                <a:t>pounds to kilograms</a:t>
              </a:r>
            </a:p>
            <a:p>
              <a:pPr>
                <a:tabLst>
                  <a:tab pos="452438" algn="l"/>
                </a:tabLst>
              </a:pPr>
              <a:r>
                <a:rPr lang="en-AU" sz="1600" b="1" dirty="0">
                  <a:latin typeface="Courier New" pitchFamily="49" charset="0"/>
                  <a:cs typeface="Courier New" pitchFamily="49" charset="0"/>
                </a:rPr>
                <a:t>value = input</a:t>
              </a:r>
              <a:r>
                <a:rPr lang="en-AU" sz="1600" b="1" dirty="0" smtClean="0">
                  <a:latin typeface="Courier New" pitchFamily="49" charset="0"/>
                  <a:cs typeface="Courier New" pitchFamily="49" charset="0"/>
                </a:rPr>
                <a:t>('Enter </a:t>
              </a:r>
              <a:r>
                <a:rPr lang="en-AU" sz="1600" b="1" dirty="0">
                  <a:latin typeface="Courier New" pitchFamily="49" charset="0"/>
                  <a:cs typeface="Courier New" pitchFamily="49" charset="0"/>
                </a:rPr>
                <a:t>a value in pounds: </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result = float(value) * 0.454</a:t>
              </a:r>
            </a:p>
            <a:p>
              <a:pPr>
                <a:tabLst>
                  <a:tab pos="452438" algn="l"/>
                </a:tabLst>
              </a:pPr>
              <a:r>
                <a:rPr lang="en-AU" sz="1600" b="1" dirty="0" smtClean="0">
                  <a:latin typeface="Courier New" pitchFamily="49" charset="0"/>
                  <a:cs typeface="Courier New" pitchFamily="49" charset="0"/>
                </a:rPr>
                <a:t>print(value</a:t>
              </a: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'pounds is', result, 'kilograms')</a:t>
              </a:r>
              <a:endParaRPr lang="en-AU" sz="1600" b="1" dirty="0">
                <a:latin typeface="Courier New" pitchFamily="49" charset="0"/>
                <a:cs typeface="Courier New" pitchFamily="49" charset="0"/>
              </a:endParaRPr>
            </a:p>
          </p:txBody>
        </p:sp>
        <p:sp>
          <p:nvSpPr>
            <p:cNvPr id="6" name="TextBox 5"/>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
        <p:nvSpPr>
          <p:cNvPr id="7" name="Rectangle 6"/>
          <p:cNvSpPr/>
          <p:nvPr/>
        </p:nvSpPr>
        <p:spPr>
          <a:xfrm>
            <a:off x="2051720" y="5550331"/>
            <a:ext cx="5976664" cy="830997"/>
          </a:xfrm>
          <a:prstGeom prst="rect">
            <a:avLst/>
          </a:prstGeom>
        </p:spPr>
        <p:txBody>
          <a:bodyPr wrap="square">
            <a:spAutoFit/>
          </a:bodyPr>
          <a:lstStyle/>
          <a:p>
            <a:r>
              <a:rPr lang="en-AU" sz="2400" b="1" dirty="0">
                <a:solidFill>
                  <a:srgbClr val="0070C0"/>
                </a:solidFill>
                <a:latin typeface="Courier New" panose="02070309020205020404" pitchFamily="49" charset="0"/>
                <a:cs typeface="Courier New" panose="02070309020205020404" pitchFamily="49" charset="0"/>
              </a:rPr>
              <a:t>Enter a value in pounds</a:t>
            </a:r>
            <a:r>
              <a:rPr lang="en-AU" sz="2400" b="1" dirty="0" smtClean="0">
                <a:solidFill>
                  <a:srgbClr val="0070C0"/>
                </a:solidFill>
                <a:latin typeface="Courier New" panose="02070309020205020404" pitchFamily="49" charset="0"/>
                <a:cs typeface="Courier New" panose="02070309020205020404" pitchFamily="49" charset="0"/>
              </a:rPr>
              <a:t>:</a:t>
            </a:r>
            <a:endParaRPr lang="en-AU" sz="2400" b="1" dirty="0">
              <a:solidFill>
                <a:srgbClr val="C00000"/>
              </a:solidFill>
              <a:latin typeface="Courier New" panose="02070309020205020404" pitchFamily="49" charset="0"/>
              <a:cs typeface="Courier New" panose="02070309020205020404" pitchFamily="49" charset="0"/>
            </a:endParaRPr>
          </a:p>
          <a:p>
            <a:r>
              <a:rPr lang="en-AU" sz="2400" b="1" dirty="0">
                <a:solidFill>
                  <a:srgbClr val="0070C0"/>
                </a:solidFill>
                <a:latin typeface="Courier New" panose="02070309020205020404" pitchFamily="49" charset="0"/>
                <a:cs typeface="Courier New" panose="02070309020205020404" pitchFamily="49" charset="0"/>
              </a:rPr>
              <a:t>2 pounds is </a:t>
            </a:r>
            <a:r>
              <a:rPr lang="en-AU" sz="2400" b="1" dirty="0" smtClean="0">
                <a:solidFill>
                  <a:srgbClr val="0070C0"/>
                </a:solidFill>
                <a:latin typeface="Courier New" panose="02070309020205020404" pitchFamily="49" charset="0"/>
                <a:cs typeface="Courier New" panose="02070309020205020404" pitchFamily="49" charset="0"/>
              </a:rPr>
              <a:t>0.908 </a:t>
            </a:r>
            <a:r>
              <a:rPr lang="en-AU" sz="2400" b="1" dirty="0">
                <a:solidFill>
                  <a:srgbClr val="0070C0"/>
                </a:solidFill>
                <a:latin typeface="Courier New" panose="02070309020205020404" pitchFamily="49" charset="0"/>
                <a:cs typeface="Courier New" panose="02070309020205020404" pitchFamily="49" charset="0"/>
              </a:rPr>
              <a:t>kilograms</a:t>
            </a:r>
          </a:p>
        </p:txBody>
      </p:sp>
      <p:sp>
        <p:nvSpPr>
          <p:cNvPr id="8" name="Rectangle 7"/>
          <p:cNvSpPr/>
          <p:nvPr/>
        </p:nvSpPr>
        <p:spPr>
          <a:xfrm>
            <a:off x="6651260" y="5550331"/>
            <a:ext cx="369012" cy="461665"/>
          </a:xfrm>
          <a:prstGeom prst="rect">
            <a:avLst/>
          </a:prstGeom>
        </p:spPr>
        <p:txBody>
          <a:bodyPr wrap="none">
            <a:spAutoFit/>
          </a:bodyPr>
          <a:lstStyle/>
          <a:p>
            <a:r>
              <a:rPr lang="en-AU" sz="2400" b="1" dirty="0">
                <a:latin typeface="Courier New" panose="02070309020205020404" pitchFamily="49" charset="0"/>
                <a:cs typeface="Courier New" panose="02070309020205020404" pitchFamily="49" charset="0"/>
              </a:rPr>
              <a:t>2</a:t>
            </a:r>
            <a:endParaRPr lang="en-AU" sz="2400" dirty="0"/>
          </a:p>
        </p:txBody>
      </p:sp>
    </p:spTree>
    <p:extLst>
      <p:ext uri="{BB962C8B-B14F-4D97-AF65-F5344CB8AC3E}">
        <p14:creationId xmlns:p14="http://schemas.microsoft.com/office/powerpoint/2010/main" val="92622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50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Concatenation &amp; the Print Function</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It is worthwhile to look a little closer at the </a:t>
            </a:r>
            <a:r>
              <a:rPr lang="en-AU" dirty="0">
                <a:latin typeface="Courier New" panose="02070309020205020404" pitchFamily="49" charset="0"/>
                <a:cs typeface="Courier New" panose="02070309020205020404" pitchFamily="49" charset="0"/>
              </a:rPr>
              <a:t>print</a:t>
            </a:r>
            <a:r>
              <a:rPr lang="en-AU" dirty="0" smtClean="0">
                <a:latin typeface="Courier New" panose="02070309020205020404" pitchFamily="49" charset="0"/>
                <a:cs typeface="Courier New" panose="02070309020205020404" pitchFamily="49" charset="0"/>
              </a:rPr>
              <a:t>()</a:t>
            </a:r>
            <a:r>
              <a:rPr lang="en-AU" dirty="0" smtClean="0"/>
              <a:t>function</a:t>
            </a:r>
          </a:p>
          <a:p>
            <a:pPr marL="1314450" lvl="2" indent="-457200">
              <a:buFont typeface="+mj-lt"/>
              <a:buAutoNum type="arabicPeriod"/>
            </a:pPr>
            <a:endParaRPr lang="en-AU" sz="2400" dirty="0" smtClean="0"/>
          </a:p>
          <a:p>
            <a:r>
              <a:rPr lang="en-AU" dirty="0" smtClean="0"/>
              <a:t>The </a:t>
            </a:r>
            <a:r>
              <a:rPr lang="en-AU" dirty="0">
                <a:latin typeface="Courier New" panose="02070309020205020404" pitchFamily="49" charset="0"/>
                <a:cs typeface="Courier New" panose="02070309020205020404" pitchFamily="49" charset="0"/>
              </a:rPr>
              <a:t>print()</a:t>
            </a:r>
            <a:r>
              <a:rPr lang="en-AU" dirty="0"/>
              <a:t> function </a:t>
            </a:r>
            <a:r>
              <a:rPr lang="en-AU" dirty="0" smtClean="0"/>
              <a:t>in Python allows you to give it as many values (“parameters”) as you want</a:t>
            </a:r>
          </a:p>
          <a:p>
            <a:pPr lvl="1"/>
            <a:r>
              <a:rPr lang="en-AU" dirty="0" smtClean="0"/>
              <a:t>The code above gives it both variables and two strings of text</a:t>
            </a:r>
          </a:p>
          <a:p>
            <a:pPr lvl="1"/>
            <a:r>
              <a:rPr lang="en-AU" dirty="0" smtClean="0"/>
              <a:t>The parameters will all be converted to strings (text) if needed, and then joined together with a space between each one</a:t>
            </a:r>
          </a:p>
          <a:p>
            <a:pPr lvl="4"/>
            <a:endParaRPr lang="en-AU" dirty="0" smtClean="0"/>
          </a:p>
          <a:p>
            <a:r>
              <a:rPr lang="en-AU" dirty="0" smtClean="0"/>
              <a:t>In most languages, joining together (“concatenating”) strings and other values is a more manual process, often requiring you to convert non-string values before concatenating them</a:t>
            </a:r>
          </a:p>
          <a:p>
            <a:pPr lvl="1"/>
            <a:r>
              <a:rPr lang="en-AU" dirty="0" smtClean="0"/>
              <a:t>This is also supported in Python – use whichever way you like</a:t>
            </a:r>
          </a:p>
          <a:p>
            <a:pPr lvl="1"/>
            <a:endParaRPr lang="en-AU" dirty="0"/>
          </a:p>
          <a:p>
            <a:pPr lvl="1"/>
            <a:r>
              <a:rPr lang="en-AU" dirty="0" smtClean="0"/>
              <a:t>The </a:t>
            </a:r>
            <a:r>
              <a:rPr lang="en-AU" sz="2000" dirty="0" err="1" smtClean="0">
                <a:latin typeface="Courier New" panose="02070309020205020404" pitchFamily="49" charset="0"/>
                <a:cs typeface="Courier New" panose="02070309020205020404" pitchFamily="49" charset="0"/>
              </a:rPr>
              <a:t>str</a:t>
            </a:r>
            <a:r>
              <a:rPr lang="en-AU" sz="2000" dirty="0" smtClean="0">
                <a:latin typeface="Courier New" panose="02070309020205020404" pitchFamily="49" charset="0"/>
                <a:cs typeface="Courier New" panose="02070309020205020404" pitchFamily="49" charset="0"/>
              </a:rPr>
              <a:t>()</a:t>
            </a:r>
            <a:r>
              <a:rPr lang="en-AU" sz="2000" dirty="0" smtClean="0">
                <a:cs typeface="Courier New" panose="02070309020205020404" pitchFamily="49" charset="0"/>
              </a:rPr>
              <a:t> </a:t>
            </a:r>
            <a:r>
              <a:rPr lang="en-AU" dirty="0"/>
              <a:t>function</a:t>
            </a:r>
            <a:r>
              <a:rPr lang="en-AU" sz="2000" dirty="0" smtClean="0">
                <a:cs typeface="Courier New" panose="02070309020205020404" pitchFamily="49" charset="0"/>
              </a:rPr>
              <a:t> </a:t>
            </a:r>
            <a:r>
              <a:rPr lang="en-AU" dirty="0" smtClean="0"/>
              <a:t>converts </a:t>
            </a:r>
            <a:r>
              <a:rPr lang="en-AU" dirty="0"/>
              <a:t>a value to a </a:t>
            </a:r>
            <a:r>
              <a:rPr lang="en-AU" dirty="0" smtClean="0"/>
              <a:t>string</a:t>
            </a:r>
          </a:p>
        </p:txBody>
      </p:sp>
      <p:grpSp>
        <p:nvGrpSpPr>
          <p:cNvPr id="4" name="Group 3"/>
          <p:cNvGrpSpPr/>
          <p:nvPr/>
        </p:nvGrpSpPr>
        <p:grpSpPr>
          <a:xfrm>
            <a:off x="285805" y="1453894"/>
            <a:ext cx="8568952" cy="318924"/>
            <a:chOff x="293984" y="3389506"/>
            <a:chExt cx="8568952" cy="330474"/>
          </a:xfrm>
        </p:grpSpPr>
        <p:sp>
          <p:nvSpPr>
            <p:cNvPr id="5" name="TextBox 4"/>
            <p:cNvSpPr txBox="1"/>
            <p:nvPr/>
          </p:nvSpPr>
          <p:spPr>
            <a:xfrm>
              <a:off x="293984" y="3389506"/>
              <a:ext cx="8568952" cy="330474"/>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b="1" dirty="0">
                  <a:latin typeface="Courier New" pitchFamily="49" charset="0"/>
                  <a:cs typeface="Courier New" pitchFamily="49" charset="0"/>
                </a:rPr>
                <a:t>print(value, </a:t>
              </a:r>
              <a:r>
                <a:rPr lang="en-AU" sz="1600" b="1" dirty="0" smtClean="0">
                  <a:latin typeface="Courier New" pitchFamily="49" charset="0"/>
                  <a:cs typeface="Courier New" pitchFamily="49" charset="0"/>
                </a:rPr>
                <a:t>'pounds is', </a:t>
              </a:r>
              <a:r>
                <a:rPr lang="en-AU" sz="1600" b="1" dirty="0">
                  <a:latin typeface="Courier New" pitchFamily="49" charset="0"/>
                  <a:cs typeface="Courier New" pitchFamily="49" charset="0"/>
                </a:rPr>
                <a:t>result, </a:t>
              </a:r>
              <a:r>
                <a:rPr lang="en-AU" sz="1600" b="1" dirty="0" smtClean="0">
                  <a:latin typeface="Courier New" pitchFamily="49" charset="0"/>
                  <a:cs typeface="Courier New" pitchFamily="49" charset="0"/>
                </a:rPr>
                <a:t>'kilograms')</a:t>
              </a:r>
              <a:endParaRPr lang="en-AU" sz="1600" b="1" dirty="0">
                <a:latin typeface="Courier New" pitchFamily="49" charset="0"/>
                <a:cs typeface="Courier New" pitchFamily="49" charset="0"/>
              </a:endParaRPr>
            </a:p>
          </p:txBody>
        </p:sp>
        <p:sp>
          <p:nvSpPr>
            <p:cNvPr id="6" name="TextBox 5"/>
            <p:cNvSpPr txBox="1"/>
            <p:nvPr/>
          </p:nvSpPr>
          <p:spPr>
            <a:xfrm>
              <a:off x="8028384" y="3389508"/>
              <a:ext cx="834552" cy="330472"/>
            </a:xfrm>
            <a:prstGeom prst="rect">
              <a:avLst/>
            </a:prstGeom>
            <a:solidFill>
              <a:schemeClr val="accent2"/>
            </a:solidFill>
            <a:ln>
              <a:solidFill>
                <a:schemeClr val="accent2"/>
              </a:solidFill>
              <a:prstDash val="solid"/>
            </a:ln>
          </p:spPr>
          <p:txBody>
            <a:bodyPr wrap="square" rtlCol="0">
              <a:no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grpSp>
        <p:nvGrpSpPr>
          <p:cNvPr id="9" name="Group 8"/>
          <p:cNvGrpSpPr/>
          <p:nvPr/>
        </p:nvGrpSpPr>
        <p:grpSpPr>
          <a:xfrm>
            <a:off x="285805" y="5774372"/>
            <a:ext cx="8568952" cy="318924"/>
            <a:chOff x="293984" y="3389511"/>
            <a:chExt cx="8568952" cy="318924"/>
          </a:xfrm>
        </p:grpSpPr>
        <p:sp>
          <p:nvSpPr>
            <p:cNvPr id="10" name="TextBox 9"/>
            <p:cNvSpPr txBox="1"/>
            <p:nvPr/>
          </p:nvSpPr>
          <p:spPr>
            <a:xfrm>
              <a:off x="293984" y="3389511"/>
              <a:ext cx="8568952" cy="318924"/>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b="1" dirty="0" smtClean="0">
                  <a:latin typeface="Courier New" pitchFamily="49" charset="0"/>
                  <a:cs typeface="Courier New" pitchFamily="49" charset="0"/>
                </a:rPr>
                <a:t>print(</a:t>
              </a:r>
              <a:r>
                <a:rPr lang="en-AU" sz="1600" b="1" dirty="0" err="1" smtClean="0">
                  <a:latin typeface="Courier New" pitchFamily="49" charset="0"/>
                  <a:cs typeface="Courier New" pitchFamily="49" charset="0"/>
                </a:rPr>
                <a:t>str</a:t>
              </a:r>
              <a:r>
                <a:rPr lang="en-AU" sz="1600" b="1" dirty="0" smtClean="0">
                  <a:latin typeface="Courier New" pitchFamily="49" charset="0"/>
                  <a:cs typeface="Courier New" pitchFamily="49" charset="0"/>
                </a:rPr>
                <a:t>(value) + ' pounds is ' + </a:t>
              </a:r>
              <a:r>
                <a:rPr lang="en-AU" sz="1600" b="1" dirty="0" err="1" smtClean="0">
                  <a:latin typeface="Courier New" pitchFamily="49" charset="0"/>
                  <a:cs typeface="Courier New" pitchFamily="49" charset="0"/>
                </a:rPr>
                <a:t>str</a:t>
              </a:r>
              <a:r>
                <a:rPr lang="en-AU" sz="1600" b="1" dirty="0" smtClean="0">
                  <a:latin typeface="Courier New" pitchFamily="49" charset="0"/>
                  <a:cs typeface="Courier New" pitchFamily="49" charset="0"/>
                </a:rPr>
                <a:t>(result) + ' kilograms')</a:t>
              </a:r>
              <a:endParaRPr lang="en-AU" sz="1600" b="1" dirty="0">
                <a:latin typeface="Courier New" pitchFamily="49" charset="0"/>
                <a:cs typeface="Courier New" pitchFamily="49" charset="0"/>
              </a:endParaRPr>
            </a:p>
          </p:txBody>
        </p:sp>
        <p:sp>
          <p:nvSpPr>
            <p:cNvPr id="11" name="TextBox 10"/>
            <p:cNvSpPr txBox="1"/>
            <p:nvPr/>
          </p:nvSpPr>
          <p:spPr>
            <a:xfrm>
              <a:off x="8028384" y="3389511"/>
              <a:ext cx="834552" cy="318924"/>
            </a:xfrm>
            <a:prstGeom prst="rect">
              <a:avLst/>
            </a:prstGeom>
            <a:solidFill>
              <a:schemeClr val="accent2"/>
            </a:solidFill>
            <a:ln>
              <a:solidFill>
                <a:schemeClr val="accent2"/>
              </a:solidFill>
              <a:prstDash val="solid"/>
            </a:ln>
          </p:spPr>
          <p:txBody>
            <a:bodyPr wrap="square" rtlCol="0">
              <a:no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299668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a:t>
            </a:r>
            <a:endParaRPr lang="en-AU" dirty="0"/>
          </a:p>
        </p:txBody>
      </p:sp>
      <p:sp>
        <p:nvSpPr>
          <p:cNvPr id="3" name="Content Placeholder 2"/>
          <p:cNvSpPr>
            <a:spLocks noGrp="1"/>
          </p:cNvSpPr>
          <p:nvPr>
            <p:ph idx="1"/>
          </p:nvPr>
        </p:nvSpPr>
        <p:spPr>
          <a:xfrm>
            <a:off x="285720" y="1000108"/>
            <a:ext cx="8750776" cy="5643601"/>
          </a:xfrm>
        </p:spPr>
        <p:txBody>
          <a:bodyPr/>
          <a:lstStyle/>
          <a:p>
            <a:r>
              <a:rPr lang="en-AU" dirty="0" smtClean="0"/>
              <a:t>A lot of this lecture covered </a:t>
            </a:r>
            <a:r>
              <a:rPr lang="en-AU" b="1" dirty="0" smtClean="0"/>
              <a:t>preliminary information</a:t>
            </a:r>
          </a:p>
          <a:p>
            <a:pPr lvl="1"/>
            <a:r>
              <a:rPr lang="en-AU" dirty="0" smtClean="0"/>
              <a:t>The concept of programming and reasons for learning it</a:t>
            </a:r>
          </a:p>
          <a:p>
            <a:pPr lvl="1"/>
            <a:r>
              <a:rPr lang="en-AU" dirty="0" smtClean="0"/>
              <a:t>Program implementation</a:t>
            </a:r>
          </a:p>
          <a:p>
            <a:pPr lvl="1"/>
            <a:r>
              <a:rPr lang="en-AU" dirty="0" smtClean="0"/>
              <a:t>History of programming languages and design focus</a:t>
            </a:r>
          </a:p>
          <a:p>
            <a:pPr lvl="4"/>
            <a:endParaRPr lang="en-AU" dirty="0"/>
          </a:p>
          <a:p>
            <a:r>
              <a:rPr lang="en-AU" dirty="0" smtClean="0"/>
              <a:t>We introduced the important concept of </a:t>
            </a:r>
            <a:r>
              <a:rPr lang="en-AU" b="1" dirty="0" smtClean="0"/>
              <a:t>program design</a:t>
            </a:r>
          </a:p>
          <a:p>
            <a:pPr lvl="1"/>
            <a:r>
              <a:rPr lang="en-AU" dirty="0" smtClean="0"/>
              <a:t>Using pseudocode and flowcharts to design and depict code</a:t>
            </a:r>
          </a:p>
          <a:p>
            <a:pPr lvl="4"/>
            <a:endParaRPr lang="en-AU" dirty="0"/>
          </a:p>
          <a:p>
            <a:r>
              <a:rPr lang="en-AU" dirty="0" smtClean="0"/>
              <a:t>We became familiar with the </a:t>
            </a:r>
            <a:r>
              <a:rPr lang="en-AU" b="1" dirty="0" smtClean="0"/>
              <a:t>Python</a:t>
            </a:r>
            <a:r>
              <a:rPr lang="en-AU" dirty="0" smtClean="0"/>
              <a:t> programming language</a:t>
            </a:r>
          </a:p>
          <a:p>
            <a:pPr lvl="1"/>
            <a:r>
              <a:rPr lang="en-AU" dirty="0" smtClean="0"/>
              <a:t>History, design and philosophy and the IDLE environment</a:t>
            </a:r>
          </a:p>
          <a:p>
            <a:pPr lvl="4"/>
            <a:endParaRPr lang="en-AU" dirty="0" smtClean="0"/>
          </a:p>
          <a:p>
            <a:r>
              <a:rPr lang="en-AU" dirty="0" smtClean="0"/>
              <a:t>We looked at a simple program that introduced concepts of </a:t>
            </a:r>
            <a:r>
              <a:rPr lang="en-AU" b="1" dirty="0" smtClean="0"/>
              <a:t>statements</a:t>
            </a:r>
            <a:r>
              <a:rPr lang="en-AU" dirty="0" smtClean="0"/>
              <a:t>, </a:t>
            </a:r>
            <a:r>
              <a:rPr lang="en-AU" b="1" dirty="0" smtClean="0"/>
              <a:t>variables</a:t>
            </a:r>
            <a:r>
              <a:rPr lang="en-AU" dirty="0" smtClean="0"/>
              <a:t>, </a:t>
            </a:r>
            <a:r>
              <a:rPr lang="en-AU" b="1" dirty="0" smtClean="0"/>
              <a:t>comments</a:t>
            </a:r>
            <a:r>
              <a:rPr lang="en-AU" dirty="0" smtClean="0"/>
              <a:t> and built-in </a:t>
            </a:r>
            <a:r>
              <a:rPr lang="en-AU" b="1" dirty="0" smtClean="0"/>
              <a:t>functions</a:t>
            </a:r>
          </a:p>
          <a:p>
            <a:pPr lvl="1"/>
            <a:r>
              <a:rPr lang="en-AU" dirty="0" smtClean="0"/>
              <a:t>We discussed how </a:t>
            </a:r>
            <a:r>
              <a:rPr lang="en-AU" b="1" dirty="0" smtClean="0"/>
              <a:t>concatenation </a:t>
            </a:r>
            <a:r>
              <a:rPr lang="en-AU" dirty="0" smtClean="0"/>
              <a:t>is handled in languages</a:t>
            </a:r>
          </a:p>
        </p:txBody>
      </p:sp>
    </p:spTree>
    <p:extLst>
      <p:ext uri="{BB962C8B-B14F-4D97-AF65-F5344CB8AC3E}">
        <p14:creationId xmlns:p14="http://schemas.microsoft.com/office/powerpoint/2010/main" val="800351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to the Unit</a:t>
            </a:r>
            <a:endParaRPr lang="en-AU" dirty="0"/>
          </a:p>
        </p:txBody>
      </p:sp>
      <p:sp>
        <p:nvSpPr>
          <p:cNvPr id="3" name="Content Placeholder 2"/>
          <p:cNvSpPr>
            <a:spLocks noGrp="1"/>
          </p:cNvSpPr>
          <p:nvPr>
            <p:ph idx="1"/>
          </p:nvPr>
        </p:nvSpPr>
        <p:spPr>
          <a:xfrm>
            <a:off x="285720" y="1000108"/>
            <a:ext cx="8750776" cy="5643601"/>
          </a:xfrm>
        </p:spPr>
        <p:txBody>
          <a:bodyPr/>
          <a:lstStyle/>
          <a:p>
            <a:r>
              <a:rPr lang="en-AU" dirty="0" smtClean="0"/>
              <a:t>This unit aims to teach you introductory programming</a:t>
            </a:r>
          </a:p>
          <a:p>
            <a:pPr lvl="1"/>
            <a:r>
              <a:rPr lang="en-AU" dirty="0" smtClean="0"/>
              <a:t>It does </a:t>
            </a:r>
            <a:r>
              <a:rPr lang="en-AU" i="1" dirty="0" smtClean="0"/>
              <a:t>not</a:t>
            </a:r>
            <a:r>
              <a:rPr lang="en-AU" dirty="0" smtClean="0"/>
              <a:t> aim to teach you “programming </a:t>
            </a:r>
            <a:r>
              <a:rPr lang="en-AU" i="1" dirty="0" smtClean="0"/>
              <a:t>in Python</a:t>
            </a:r>
            <a:r>
              <a:rPr lang="en-AU" dirty="0" smtClean="0"/>
              <a:t>”</a:t>
            </a:r>
          </a:p>
          <a:p>
            <a:pPr lvl="4"/>
            <a:endParaRPr lang="en-AU" dirty="0" smtClean="0"/>
          </a:p>
          <a:p>
            <a:r>
              <a:rPr lang="en-AU" dirty="0" smtClean="0"/>
              <a:t>The language you happen to use when learning to program is not the focus or goal, it is simply the tool you are using</a:t>
            </a:r>
          </a:p>
          <a:p>
            <a:pPr lvl="1"/>
            <a:r>
              <a:rPr lang="en-AU" dirty="0" smtClean="0"/>
              <a:t>When you learn to drive, you learn to drive a </a:t>
            </a:r>
            <a:r>
              <a:rPr lang="en-AU" i="1" dirty="0" smtClean="0"/>
              <a:t>car</a:t>
            </a:r>
            <a:r>
              <a:rPr lang="en-AU" dirty="0" smtClean="0"/>
              <a:t> – not a dark red 1997 Ford </a:t>
            </a:r>
            <a:r>
              <a:rPr lang="en-AU" dirty="0" err="1" smtClean="0"/>
              <a:t>Festiva</a:t>
            </a:r>
            <a:r>
              <a:rPr lang="en-AU" dirty="0" smtClean="0"/>
              <a:t> Trio</a:t>
            </a:r>
          </a:p>
          <a:p>
            <a:pPr lvl="4"/>
            <a:endParaRPr lang="en-AU" dirty="0"/>
          </a:p>
          <a:p>
            <a:r>
              <a:rPr lang="en-AU" dirty="0" smtClean="0"/>
              <a:t>We will focus on the core </a:t>
            </a:r>
            <a:r>
              <a:rPr lang="en-AU" i="1" dirty="0" smtClean="0"/>
              <a:t>concepts</a:t>
            </a:r>
            <a:r>
              <a:rPr lang="en-AU" dirty="0" smtClean="0"/>
              <a:t> of programming</a:t>
            </a:r>
          </a:p>
          <a:p>
            <a:pPr lvl="1"/>
            <a:r>
              <a:rPr lang="en-AU" dirty="0" smtClean="0"/>
              <a:t>What they entail</a:t>
            </a:r>
          </a:p>
          <a:p>
            <a:pPr lvl="1"/>
            <a:r>
              <a:rPr lang="en-AU" dirty="0" smtClean="0"/>
              <a:t>Why they are necessary, important or desirable</a:t>
            </a:r>
          </a:p>
          <a:p>
            <a:pPr lvl="1"/>
            <a:r>
              <a:rPr lang="en-AU" dirty="0" smtClean="0"/>
              <a:t>How (and why) their implementations differ between languages</a:t>
            </a:r>
          </a:p>
          <a:p>
            <a:pPr lvl="1"/>
            <a:r>
              <a:rPr lang="en-AU" dirty="0" smtClean="0"/>
              <a:t>Most of the examples, and your lab work, will just happen to use the Python programming language</a:t>
            </a:r>
            <a:endParaRPr lang="en-AU" dirty="0"/>
          </a:p>
        </p:txBody>
      </p:sp>
    </p:spTree>
    <p:extLst>
      <p:ext uri="{BB962C8B-B14F-4D97-AF65-F5344CB8AC3E}">
        <p14:creationId xmlns:p14="http://schemas.microsoft.com/office/powerpoint/2010/main" val="226428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Approach to the Unit</a:t>
            </a:r>
          </a:p>
        </p:txBody>
      </p:sp>
      <p:sp>
        <p:nvSpPr>
          <p:cNvPr id="3" name="Content Placeholder 2"/>
          <p:cNvSpPr>
            <a:spLocks noGrp="1"/>
          </p:cNvSpPr>
          <p:nvPr>
            <p:ph idx="1"/>
          </p:nvPr>
        </p:nvSpPr>
        <p:spPr>
          <a:xfrm>
            <a:off x="285720" y="1000108"/>
            <a:ext cx="8678768" cy="5643601"/>
          </a:xfrm>
        </p:spPr>
        <p:txBody>
          <a:bodyPr/>
          <a:lstStyle/>
          <a:p>
            <a:r>
              <a:rPr lang="en-AU" dirty="0" smtClean="0"/>
              <a:t>While Python is the programming language we focus on, this unit will discuss and demonstrate other languages</a:t>
            </a:r>
          </a:p>
          <a:p>
            <a:pPr lvl="1"/>
            <a:r>
              <a:rPr lang="en-AU" dirty="0" smtClean="0"/>
              <a:t>This is to keep you focused upon the </a:t>
            </a:r>
            <a:r>
              <a:rPr lang="en-AU" i="1" dirty="0" smtClean="0"/>
              <a:t>concepts </a:t>
            </a:r>
            <a:r>
              <a:rPr lang="en-AU" dirty="0" smtClean="0"/>
              <a:t>being covered, rather than their specific implementation in Python</a:t>
            </a:r>
          </a:p>
          <a:p>
            <a:pPr lvl="4"/>
            <a:endParaRPr lang="en-AU" sz="1400" dirty="0"/>
          </a:p>
          <a:p>
            <a:r>
              <a:rPr lang="en-AU" dirty="0" smtClean="0"/>
              <a:t>Code samples written in Python will look like this:</a:t>
            </a:r>
          </a:p>
          <a:p>
            <a:endParaRPr lang="en-AU" dirty="0"/>
          </a:p>
          <a:p>
            <a:endParaRPr lang="en-AU" dirty="0" smtClean="0"/>
          </a:p>
          <a:p>
            <a:r>
              <a:rPr lang="en-AU" dirty="0" smtClean="0"/>
              <a:t>Code samples written </a:t>
            </a:r>
            <a:r>
              <a:rPr lang="en-AU" dirty="0"/>
              <a:t>in </a:t>
            </a:r>
            <a:r>
              <a:rPr lang="en-AU" dirty="0" smtClean="0"/>
              <a:t>other languages will </a:t>
            </a:r>
            <a:r>
              <a:rPr lang="en-AU" dirty="0"/>
              <a:t>look like this:</a:t>
            </a:r>
          </a:p>
          <a:p>
            <a:endParaRPr lang="en-AU" dirty="0"/>
          </a:p>
        </p:txBody>
      </p:sp>
      <p:grpSp>
        <p:nvGrpSpPr>
          <p:cNvPr id="7" name="Group 6"/>
          <p:cNvGrpSpPr/>
          <p:nvPr/>
        </p:nvGrpSpPr>
        <p:grpSpPr>
          <a:xfrm>
            <a:off x="293984" y="3284984"/>
            <a:ext cx="8568952" cy="584775"/>
            <a:chOff x="293984" y="3389511"/>
            <a:chExt cx="8568952" cy="584775"/>
          </a:xfrm>
        </p:grpSpPr>
        <p:sp>
          <p:nvSpPr>
            <p:cNvPr id="5" name="TextBox 4"/>
            <p:cNvSpPr txBox="1"/>
            <p:nvPr/>
          </p:nvSpPr>
          <p:spPr>
            <a:xfrm>
              <a:off x="293984" y="3389511"/>
              <a:ext cx="8568952" cy="584775"/>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dirty="0" smtClean="0">
                  <a:solidFill>
                    <a:srgbClr val="006600"/>
                  </a:solidFill>
                  <a:latin typeface="Courier New" pitchFamily="49" charset="0"/>
                  <a:cs typeface="Courier New" pitchFamily="49" charset="0"/>
                </a:rPr>
                <a:t># print "Hello </a:t>
              </a:r>
              <a:r>
                <a:rPr lang="en-AU" sz="1600" dirty="0">
                  <a:solidFill>
                    <a:srgbClr val="006600"/>
                  </a:solidFill>
                  <a:latin typeface="Courier New" pitchFamily="49" charset="0"/>
                  <a:cs typeface="Courier New" pitchFamily="49" charset="0"/>
                </a:rPr>
                <a:t>world</a:t>
              </a:r>
              <a:r>
                <a:rPr lang="en-AU" sz="1600" dirty="0" smtClean="0">
                  <a:solidFill>
                    <a:srgbClr val="006600"/>
                  </a:solidFill>
                  <a:latin typeface="Courier New" pitchFamily="49" charset="0"/>
                  <a:cs typeface="Courier New" pitchFamily="49" charset="0"/>
                </a:rPr>
                <a:t>!" to the screen </a:t>
              </a:r>
            </a:p>
            <a:p>
              <a:pPr>
                <a:tabLst>
                  <a:tab pos="452438" algn="l"/>
                </a:tabLst>
              </a:pPr>
              <a:r>
                <a:rPr lang="en-AU" sz="1600" b="1" dirty="0" smtClean="0">
                  <a:latin typeface="Courier New" pitchFamily="49" charset="0"/>
                  <a:cs typeface="Courier New" pitchFamily="49" charset="0"/>
                </a:rPr>
                <a:t>print('Hello world!')</a:t>
              </a:r>
              <a:endParaRPr lang="en-AU" sz="1600" b="1" dirty="0">
                <a:latin typeface="Courier New" pitchFamily="49" charset="0"/>
                <a:cs typeface="Courier New" pitchFamily="49" charset="0"/>
              </a:endParaRPr>
            </a:p>
          </p:txBody>
        </p:sp>
        <p:sp>
          <p:nvSpPr>
            <p:cNvPr id="6" name="TextBox 5"/>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grpSp>
        <p:nvGrpSpPr>
          <p:cNvPr id="9" name="Group 8"/>
          <p:cNvGrpSpPr/>
          <p:nvPr/>
        </p:nvGrpSpPr>
        <p:grpSpPr>
          <a:xfrm>
            <a:off x="293984" y="4581128"/>
            <a:ext cx="8568952" cy="2123658"/>
            <a:chOff x="293984" y="3389511"/>
            <a:chExt cx="8568952" cy="2123658"/>
          </a:xfrm>
        </p:grpSpPr>
        <p:sp>
          <p:nvSpPr>
            <p:cNvPr id="10" name="TextBox 9"/>
            <p:cNvSpPr txBox="1"/>
            <p:nvPr/>
          </p:nvSpPr>
          <p:spPr>
            <a:xfrm>
              <a:off x="293984" y="3389511"/>
              <a:ext cx="8568952" cy="2123658"/>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dirty="0" smtClean="0">
                  <a:solidFill>
                    <a:srgbClr val="006600"/>
                  </a:solidFill>
                  <a:latin typeface="Courier New" pitchFamily="49" charset="0"/>
                  <a:cs typeface="Courier New" pitchFamily="49" charset="0"/>
                </a:rPr>
                <a:t>// print "Hello </a:t>
              </a:r>
              <a:r>
                <a:rPr lang="en-AU" sz="1600" dirty="0">
                  <a:solidFill>
                    <a:srgbClr val="006600"/>
                  </a:solidFill>
                  <a:latin typeface="Courier New" pitchFamily="49" charset="0"/>
                  <a:cs typeface="Courier New" pitchFamily="49" charset="0"/>
                </a:rPr>
                <a:t>world</a:t>
              </a:r>
              <a:r>
                <a:rPr lang="en-AU" sz="1600" dirty="0" smtClean="0">
                  <a:solidFill>
                    <a:srgbClr val="006600"/>
                  </a:solidFill>
                  <a:latin typeface="Courier New" pitchFamily="49" charset="0"/>
                  <a:cs typeface="Courier New" pitchFamily="49" charset="0"/>
                </a:rPr>
                <a:t>!" to the screen </a:t>
              </a:r>
            </a:p>
            <a:p>
              <a:pPr>
                <a:tabLst>
                  <a:tab pos="452438" algn="l"/>
                </a:tabLst>
              </a:pPr>
              <a:r>
                <a:rPr lang="en-AU" sz="1600" b="1" dirty="0">
                  <a:latin typeface="Courier New" pitchFamily="49" charset="0"/>
                  <a:cs typeface="Courier New" pitchFamily="49" charset="0"/>
                </a:rPr>
                <a:t>class </a:t>
              </a:r>
              <a:r>
                <a:rPr lang="en-AU" sz="1600" b="1" dirty="0" err="1" smtClean="0">
                  <a:latin typeface="Courier New" pitchFamily="49" charset="0"/>
                  <a:cs typeface="Courier New" pitchFamily="49" charset="0"/>
                </a:rPr>
                <a:t>HelloWorld</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public static void main(String[] </a:t>
              </a:r>
              <a:r>
                <a:rPr lang="en-AU" sz="1600" b="1" dirty="0" err="1">
                  <a:latin typeface="Courier New" pitchFamily="49" charset="0"/>
                  <a:cs typeface="Courier New" pitchFamily="49" charset="0"/>
                </a:rPr>
                <a:t>args</a:t>
              </a:r>
              <a:r>
                <a:rPr lang="en-AU" sz="1600" b="1" dirty="0">
                  <a:latin typeface="Courier New" pitchFamily="49" charset="0"/>
                  <a:cs typeface="Courier New" pitchFamily="49" charset="0"/>
                </a:rPr>
                <a:t>) </a:t>
              </a:r>
              <a:endParaRPr lang="en-AU" sz="1600" b="1" dirty="0" smtClean="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a:t>
              </a:r>
              <a:r>
                <a:rPr lang="en-AU" sz="1600" b="1" dirty="0" err="1">
                  <a:latin typeface="Courier New" pitchFamily="49" charset="0"/>
                  <a:cs typeface="Courier New" pitchFamily="49" charset="0"/>
                </a:rPr>
                <a:t>System.out.println</a:t>
              </a:r>
              <a:r>
                <a:rPr lang="en-AU" sz="1600" b="1" dirty="0" smtClean="0">
                  <a:latin typeface="Courier New" pitchFamily="49" charset="0"/>
                  <a:cs typeface="Courier New" pitchFamily="49" charset="0"/>
                </a:rPr>
                <a:t>("Hello world!"); </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a:t>
              </a:r>
            </a:p>
            <a:p>
              <a:pPr>
                <a:tabLst>
                  <a:tab pos="452438" algn="l"/>
                </a:tabLst>
              </a:pPr>
              <a:r>
                <a:rPr lang="en-AU" sz="1600" b="1" dirty="0">
                  <a:latin typeface="Courier New" pitchFamily="49" charset="0"/>
                  <a:cs typeface="Courier New" pitchFamily="49" charset="0"/>
                </a:rPr>
                <a:t>}</a:t>
              </a:r>
            </a:p>
          </p:txBody>
        </p:sp>
        <p:sp>
          <p:nvSpPr>
            <p:cNvPr id="11" name="TextBox 10"/>
            <p:cNvSpPr txBox="1"/>
            <p:nvPr/>
          </p:nvSpPr>
          <p:spPr>
            <a:xfrm>
              <a:off x="8028384" y="3389511"/>
              <a:ext cx="834552"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Java</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226428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Programming?</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Let us first consider “What is a computer?”  </a:t>
            </a:r>
          </a:p>
          <a:p>
            <a:pPr lvl="3"/>
            <a:endParaRPr lang="en-AU" dirty="0"/>
          </a:p>
          <a:p>
            <a:r>
              <a:rPr lang="en-AU" dirty="0" smtClean="0"/>
              <a:t>A computer is a device with a few basic components:</a:t>
            </a:r>
          </a:p>
          <a:p>
            <a:pPr lvl="1"/>
            <a:r>
              <a:rPr lang="en-AU" dirty="0" smtClean="0"/>
              <a:t>A processor (CPU) which can execute basic instructions</a:t>
            </a:r>
          </a:p>
          <a:p>
            <a:pPr lvl="1"/>
            <a:r>
              <a:rPr lang="en-AU" dirty="0" smtClean="0"/>
              <a:t>Memory to store data and instructions that are in use</a:t>
            </a:r>
          </a:p>
          <a:p>
            <a:pPr lvl="1"/>
            <a:r>
              <a:rPr lang="en-AU" dirty="0" smtClean="0"/>
              <a:t>Storage for ongoing retention of data and programs</a:t>
            </a:r>
          </a:p>
          <a:p>
            <a:pPr lvl="1"/>
            <a:r>
              <a:rPr lang="en-AU" dirty="0" smtClean="0"/>
              <a:t>Input and output devices to communicate/interact with users</a:t>
            </a:r>
          </a:p>
          <a:p>
            <a:pPr lvl="3"/>
            <a:endParaRPr lang="en-AU" dirty="0" smtClean="0"/>
          </a:p>
          <a:p>
            <a:r>
              <a:rPr lang="en-AU" dirty="0" smtClean="0"/>
              <a:t>Computers exist to be useful;  To do things for us</a:t>
            </a:r>
          </a:p>
          <a:p>
            <a:pPr lvl="1"/>
            <a:r>
              <a:rPr lang="en-AU" dirty="0" smtClean="0"/>
              <a:t>e.g. Automation of a manual process, or making something possible that would otherwise be impossible or unfeasible</a:t>
            </a:r>
          </a:p>
          <a:p>
            <a:pPr lvl="1"/>
            <a:r>
              <a:rPr lang="en-AU" dirty="0" smtClean="0"/>
              <a:t>Computers need to be told exactly </a:t>
            </a:r>
            <a:r>
              <a:rPr lang="en-AU" i="1" dirty="0" smtClean="0"/>
              <a:t>how </a:t>
            </a:r>
            <a:r>
              <a:rPr lang="en-AU" dirty="0" smtClean="0"/>
              <a:t>to do things</a:t>
            </a:r>
          </a:p>
          <a:p>
            <a:pPr lvl="1"/>
            <a:r>
              <a:rPr lang="en-AU" dirty="0" smtClean="0"/>
              <a:t>This must be written in a way that a computer can understand i.e. they must follow a pre-defined set of rules</a:t>
            </a:r>
            <a:endParaRPr lang="en-AU" dirty="0"/>
          </a:p>
        </p:txBody>
      </p:sp>
    </p:spTree>
    <p:extLst>
      <p:ext uri="{BB962C8B-B14F-4D97-AF65-F5344CB8AC3E}">
        <p14:creationId xmlns:p14="http://schemas.microsoft.com/office/powerpoint/2010/main" val="29653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Operating Systems</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Operating systems such as Windows, Mac OS or Linux sit between the hardware and the programs on a computer</a:t>
            </a:r>
          </a:p>
          <a:p>
            <a:pPr lvl="4"/>
            <a:endParaRPr lang="en-AU" sz="1400" dirty="0"/>
          </a:p>
          <a:p>
            <a:r>
              <a:rPr lang="en-AU" dirty="0" smtClean="0"/>
              <a:t>Operating Systems are responsible for:</a:t>
            </a:r>
          </a:p>
          <a:p>
            <a:pPr lvl="1"/>
            <a:r>
              <a:rPr lang="en-AU" dirty="0" smtClean="0"/>
              <a:t>Interfacing with the hardware of a computer and making it available for programs to interact with</a:t>
            </a:r>
          </a:p>
          <a:p>
            <a:pPr lvl="1"/>
            <a:r>
              <a:rPr lang="en-AU" dirty="0" smtClean="0"/>
              <a:t>Managing the storage and organisation of data and programs</a:t>
            </a:r>
          </a:p>
          <a:p>
            <a:pPr lvl="1"/>
            <a:r>
              <a:rPr lang="en-AU" dirty="0" smtClean="0"/>
              <a:t>Allocating and scheduling the usage of the computer’s processor, memory, </a:t>
            </a:r>
            <a:r>
              <a:rPr lang="en-AU" dirty="0" err="1" smtClean="0"/>
              <a:t>etc</a:t>
            </a:r>
            <a:r>
              <a:rPr lang="en-AU" dirty="0" smtClean="0"/>
              <a:t>, so that everything can run smoothly</a:t>
            </a:r>
          </a:p>
          <a:p>
            <a:pPr lvl="1"/>
            <a:r>
              <a:rPr lang="en-AU" dirty="0" smtClean="0"/>
              <a:t>Managing users and security</a:t>
            </a:r>
          </a:p>
          <a:p>
            <a:pPr lvl="4"/>
            <a:endParaRPr lang="en-AU" sz="1400" dirty="0"/>
          </a:p>
          <a:p>
            <a:r>
              <a:rPr lang="en-AU" dirty="0" smtClean="0"/>
              <a:t>This provides a layer of abstraction, so that programs can interact with hardware and resources in a consistent way</a:t>
            </a:r>
          </a:p>
          <a:p>
            <a:pPr lvl="1"/>
            <a:r>
              <a:rPr lang="en-AU" dirty="0" smtClean="0"/>
              <a:t>Hence programming languages / programmers do not need to implement things “from the ground up” every time</a:t>
            </a:r>
          </a:p>
        </p:txBody>
      </p:sp>
    </p:spTree>
    <p:extLst>
      <p:ext uri="{BB962C8B-B14F-4D97-AF65-F5344CB8AC3E}">
        <p14:creationId xmlns:p14="http://schemas.microsoft.com/office/powerpoint/2010/main" val="173016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Storage &amp; Binary</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All data in a computer’s memory is stored in small storage locations named “bytes”, which consist of 8 “bits”</a:t>
            </a:r>
          </a:p>
          <a:p>
            <a:pPr lvl="1"/>
            <a:r>
              <a:rPr lang="en-AU" dirty="0" smtClean="0"/>
              <a:t>A bit can contain either 0 or 1 (binary)</a:t>
            </a:r>
          </a:p>
          <a:p>
            <a:pPr lvl="1"/>
            <a:r>
              <a:rPr lang="en-AU" dirty="0" smtClean="0"/>
              <a:t>There are 256 possible combinations of bits in a byte:</a:t>
            </a:r>
          </a:p>
          <a:p>
            <a:pPr lvl="2"/>
            <a:r>
              <a:rPr lang="en-AU" b="1" dirty="0" smtClean="0">
                <a:latin typeface="Courier New" panose="02070309020205020404" pitchFamily="49" charset="0"/>
                <a:cs typeface="Courier New" panose="02070309020205020404" pitchFamily="49" charset="0"/>
              </a:rPr>
              <a:t>00000000</a:t>
            </a:r>
            <a:r>
              <a:rPr lang="en-AU" dirty="0" smtClean="0">
                <a:cs typeface="Courier New" panose="02070309020205020404" pitchFamily="49" charset="0"/>
              </a:rPr>
              <a:t>, </a:t>
            </a:r>
            <a:r>
              <a:rPr lang="en-AU" b="1" dirty="0" smtClean="0">
                <a:latin typeface="Courier New" panose="02070309020205020404" pitchFamily="49" charset="0"/>
                <a:cs typeface="Courier New" panose="02070309020205020404" pitchFamily="49" charset="0"/>
              </a:rPr>
              <a:t>00000001</a:t>
            </a:r>
            <a:r>
              <a:rPr lang="en-AU" dirty="0" smtClean="0">
                <a:cs typeface="Courier New" panose="02070309020205020404" pitchFamily="49" charset="0"/>
              </a:rPr>
              <a:t>, </a:t>
            </a:r>
            <a:r>
              <a:rPr lang="en-AU" b="1" dirty="0" smtClean="0">
                <a:latin typeface="Courier New" panose="02070309020205020404" pitchFamily="49" charset="0"/>
                <a:cs typeface="Courier New" panose="02070309020205020404" pitchFamily="49" charset="0"/>
              </a:rPr>
              <a:t>00000010</a:t>
            </a:r>
            <a:r>
              <a:rPr lang="en-AU" dirty="0" smtClean="0">
                <a:cs typeface="Courier New" panose="02070309020205020404" pitchFamily="49" charset="0"/>
              </a:rPr>
              <a:t>, </a:t>
            </a:r>
            <a:r>
              <a:rPr lang="en-AU" b="1" dirty="0" smtClean="0">
                <a:latin typeface="Courier New" panose="02070309020205020404" pitchFamily="49" charset="0"/>
                <a:cs typeface="Courier New" panose="02070309020205020404" pitchFamily="49" charset="0"/>
              </a:rPr>
              <a:t>00000011</a:t>
            </a:r>
            <a:r>
              <a:rPr lang="en-AU" dirty="0" smtClean="0">
                <a:cs typeface="Courier New" panose="02070309020205020404" pitchFamily="49" charset="0"/>
              </a:rPr>
              <a:t>, </a:t>
            </a:r>
            <a:r>
              <a:rPr lang="en-AU" b="1" dirty="0" smtClean="0">
                <a:latin typeface="Courier New" panose="02070309020205020404" pitchFamily="49" charset="0"/>
                <a:cs typeface="Courier New" panose="02070309020205020404" pitchFamily="49" charset="0"/>
              </a:rPr>
              <a:t>00000100</a:t>
            </a:r>
            <a:r>
              <a:rPr lang="en-AU" dirty="0" smtClean="0">
                <a:cs typeface="Courier New" panose="02070309020205020404" pitchFamily="49" charset="0"/>
              </a:rPr>
              <a:t>...</a:t>
            </a:r>
            <a:endParaRPr lang="en-AU" dirty="0" smtClean="0"/>
          </a:p>
          <a:p>
            <a:pPr lvl="3"/>
            <a:endParaRPr lang="en-AU" sz="1400" dirty="0" smtClean="0"/>
          </a:p>
          <a:p>
            <a:pPr lvl="1"/>
            <a:r>
              <a:rPr lang="en-AU" dirty="0" smtClean="0"/>
              <a:t>You can read numbers in binary using powers of 2, right to left</a:t>
            </a:r>
          </a:p>
          <a:p>
            <a:pPr lvl="1"/>
            <a:r>
              <a:rPr lang="en-AU" dirty="0" smtClean="0"/>
              <a:t>e.g.</a:t>
            </a:r>
          </a:p>
          <a:p>
            <a:pPr lvl="1"/>
            <a:endParaRPr lang="en-AU" dirty="0"/>
          </a:p>
          <a:p>
            <a:pPr lvl="1"/>
            <a:endParaRPr lang="en-AU" dirty="0" smtClean="0"/>
          </a:p>
          <a:p>
            <a:pPr lvl="1"/>
            <a:endParaRPr lang="en-AU" dirty="0"/>
          </a:p>
          <a:p>
            <a:pPr lvl="1"/>
            <a:endParaRPr lang="en-AU" sz="1200" dirty="0" smtClean="0"/>
          </a:p>
          <a:p>
            <a:pPr lvl="1"/>
            <a:r>
              <a:rPr lang="en-AU" dirty="0" smtClean="0"/>
              <a:t>Storing letters characters (e.g. letters) involves mapping them to a numeric code (e.g. A = 65), which is stored in binary</a:t>
            </a:r>
            <a:endParaRPr lang="en-AU" dirty="0"/>
          </a:p>
          <a:p>
            <a:pPr lvl="2"/>
            <a:r>
              <a:rPr lang="en-AU" dirty="0" smtClean="0"/>
              <a:t>ASCII and Unicode are the two main coding schemes in use</a:t>
            </a:r>
          </a:p>
        </p:txBody>
      </p:sp>
      <p:graphicFrame>
        <p:nvGraphicFramePr>
          <p:cNvPr id="5" name="Table 4"/>
          <p:cNvGraphicFramePr>
            <a:graphicFrameLocks noGrp="1"/>
          </p:cNvGraphicFramePr>
          <p:nvPr>
            <p:extLst>
              <p:ext uri="{D42A27DB-BD31-4B8C-83A1-F6EECF244321}">
                <p14:modId xmlns:p14="http://schemas.microsoft.com/office/powerpoint/2010/main" val="731654290"/>
              </p:ext>
            </p:extLst>
          </p:nvPr>
        </p:nvGraphicFramePr>
        <p:xfrm>
          <a:off x="1691680" y="3645024"/>
          <a:ext cx="6096000" cy="1188720"/>
        </p:xfrm>
        <a:graphic>
          <a:graphicData uri="http://schemas.openxmlformats.org/drawingml/2006/table">
            <a:tbl>
              <a:tblPr firstRow="1" bandRow="1">
                <a:tableStyleId>{F5AB1C69-6EDB-4FF4-983F-18BD219EF322}</a:tableStyleId>
              </a:tblPr>
              <a:tblGrid>
                <a:gridCol w="762000"/>
                <a:gridCol w="762000"/>
                <a:gridCol w="762000"/>
                <a:gridCol w="762000"/>
                <a:gridCol w="762000"/>
                <a:gridCol w="762000"/>
                <a:gridCol w="762000"/>
                <a:gridCol w="762000"/>
              </a:tblGrid>
              <a:tr h="360040">
                <a:tc>
                  <a:txBody>
                    <a:bodyPr/>
                    <a:lstStyle/>
                    <a:p>
                      <a:pPr algn="ctr"/>
                      <a:r>
                        <a:rPr lang="en-AU" sz="2400" dirty="0" smtClean="0">
                          <a:solidFill>
                            <a:schemeClr val="tx1"/>
                          </a:solidFill>
                          <a:latin typeface="Courier New" panose="02070309020205020404" pitchFamily="49" charset="0"/>
                          <a:cs typeface="Courier New" panose="02070309020205020404" pitchFamily="49" charset="0"/>
                        </a:rPr>
                        <a:t>1</a:t>
                      </a:r>
                      <a:endParaRPr lang="en-AU" sz="2400" dirty="0">
                        <a:solidFill>
                          <a:schemeClr val="tx1"/>
                        </a:solidFill>
                        <a:latin typeface="Courier New" panose="02070309020205020404" pitchFamily="49" charset="0"/>
                        <a:cs typeface="Courier New" panose="02070309020205020404" pitchFamily="49" charset="0"/>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AU" sz="2400" dirty="0" smtClean="0">
                          <a:solidFill>
                            <a:schemeClr val="tx1"/>
                          </a:solidFill>
                          <a:latin typeface="Courier New" panose="02070309020205020404" pitchFamily="49" charset="0"/>
                          <a:cs typeface="Courier New" panose="02070309020205020404" pitchFamily="49" charset="0"/>
                        </a:rPr>
                        <a:t>0</a:t>
                      </a:r>
                      <a:endParaRPr lang="en-AU" sz="2400" dirty="0">
                        <a:solidFill>
                          <a:schemeClr val="tx1"/>
                        </a:solidFill>
                        <a:latin typeface="Courier New" panose="02070309020205020404" pitchFamily="49" charset="0"/>
                        <a:cs typeface="Courier New" panose="02070309020205020404" pitchFamily="49" charset="0"/>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AU" sz="2400" dirty="0" smtClean="0">
                          <a:solidFill>
                            <a:schemeClr val="tx1"/>
                          </a:solidFill>
                          <a:latin typeface="Courier New" panose="02070309020205020404" pitchFamily="49" charset="0"/>
                          <a:cs typeface="Courier New" panose="02070309020205020404" pitchFamily="49" charset="0"/>
                        </a:rPr>
                        <a:t>1</a:t>
                      </a:r>
                      <a:endParaRPr lang="en-AU" sz="2400" dirty="0">
                        <a:solidFill>
                          <a:schemeClr val="tx1"/>
                        </a:solidFill>
                        <a:latin typeface="Courier New" panose="02070309020205020404" pitchFamily="49" charset="0"/>
                        <a:cs typeface="Courier New" panose="02070309020205020404" pitchFamily="49" charset="0"/>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AU" sz="2400" dirty="0" smtClean="0">
                          <a:solidFill>
                            <a:schemeClr val="tx1"/>
                          </a:solidFill>
                          <a:latin typeface="Courier New" panose="02070309020205020404" pitchFamily="49" charset="0"/>
                          <a:cs typeface="Courier New" panose="02070309020205020404" pitchFamily="49" charset="0"/>
                        </a:rPr>
                        <a:t>1</a:t>
                      </a:r>
                      <a:endParaRPr lang="en-AU" sz="2400" dirty="0">
                        <a:solidFill>
                          <a:schemeClr val="tx1"/>
                        </a:solidFill>
                        <a:latin typeface="Courier New" panose="02070309020205020404" pitchFamily="49" charset="0"/>
                        <a:cs typeface="Courier New" panose="02070309020205020404" pitchFamily="49" charset="0"/>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AU" sz="2400" dirty="0" smtClean="0">
                          <a:solidFill>
                            <a:schemeClr val="tx1"/>
                          </a:solidFill>
                          <a:latin typeface="Courier New" panose="02070309020205020404" pitchFamily="49" charset="0"/>
                          <a:cs typeface="Courier New" panose="02070309020205020404" pitchFamily="49" charset="0"/>
                        </a:rPr>
                        <a:t>0</a:t>
                      </a:r>
                      <a:endParaRPr lang="en-AU" sz="2400" dirty="0">
                        <a:solidFill>
                          <a:schemeClr val="tx1"/>
                        </a:solidFill>
                        <a:latin typeface="Courier New" panose="02070309020205020404" pitchFamily="49" charset="0"/>
                        <a:cs typeface="Courier New" panose="02070309020205020404" pitchFamily="49" charset="0"/>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AU" sz="2400" dirty="0" smtClean="0">
                          <a:solidFill>
                            <a:schemeClr val="tx1"/>
                          </a:solidFill>
                          <a:latin typeface="Courier New" panose="02070309020205020404" pitchFamily="49" charset="0"/>
                          <a:cs typeface="Courier New" panose="02070309020205020404" pitchFamily="49" charset="0"/>
                        </a:rPr>
                        <a:t>0</a:t>
                      </a:r>
                      <a:endParaRPr lang="en-AU" sz="2400" dirty="0">
                        <a:solidFill>
                          <a:schemeClr val="tx1"/>
                        </a:solidFill>
                        <a:latin typeface="Courier New" panose="02070309020205020404" pitchFamily="49" charset="0"/>
                        <a:cs typeface="Courier New" panose="02070309020205020404" pitchFamily="49" charset="0"/>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AU" sz="2400" dirty="0" smtClean="0">
                          <a:solidFill>
                            <a:schemeClr val="tx1"/>
                          </a:solidFill>
                          <a:latin typeface="Courier New" panose="02070309020205020404" pitchFamily="49" charset="0"/>
                          <a:cs typeface="Courier New" panose="02070309020205020404" pitchFamily="49" charset="0"/>
                        </a:rPr>
                        <a:t>1</a:t>
                      </a:r>
                      <a:endParaRPr lang="en-AU" sz="2400" dirty="0">
                        <a:solidFill>
                          <a:schemeClr val="tx1"/>
                        </a:solidFill>
                        <a:latin typeface="Courier New" panose="02070309020205020404" pitchFamily="49" charset="0"/>
                        <a:cs typeface="Courier New" panose="02070309020205020404" pitchFamily="49" charset="0"/>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AU" sz="2400" dirty="0" smtClean="0">
                          <a:solidFill>
                            <a:schemeClr val="tx1"/>
                          </a:solidFill>
                          <a:latin typeface="Courier New" panose="02070309020205020404" pitchFamily="49" charset="0"/>
                          <a:cs typeface="Courier New" panose="02070309020205020404" pitchFamily="49" charset="0"/>
                        </a:rPr>
                        <a:t>1</a:t>
                      </a:r>
                      <a:endParaRPr lang="en-AU" sz="2400" dirty="0">
                        <a:solidFill>
                          <a:schemeClr val="tx1"/>
                        </a:solidFill>
                        <a:latin typeface="Courier New" panose="02070309020205020404" pitchFamily="49" charset="0"/>
                        <a:cs typeface="Courier New" panose="02070309020205020404" pitchFamily="49" charset="0"/>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r>
              <a:tr h="273928">
                <a:tc>
                  <a:txBody>
                    <a:bodyPr/>
                    <a:lstStyle/>
                    <a:p>
                      <a:pPr algn="ctr"/>
                      <a:r>
                        <a:rPr lang="en-AU" sz="1800" dirty="0" smtClean="0">
                          <a:solidFill>
                            <a:schemeClr val="tx1">
                              <a:lumMod val="65000"/>
                              <a:lumOff val="35000"/>
                            </a:schemeClr>
                          </a:solidFill>
                        </a:rPr>
                        <a:t>2</a:t>
                      </a:r>
                      <a:r>
                        <a:rPr lang="en-AU" sz="1800" baseline="30000" dirty="0" smtClean="0">
                          <a:solidFill>
                            <a:schemeClr val="tx1">
                              <a:lumMod val="65000"/>
                              <a:lumOff val="35000"/>
                            </a:schemeClr>
                          </a:solidFill>
                        </a:rPr>
                        <a:t>7</a:t>
                      </a:r>
                      <a:endParaRPr lang="en-AU" sz="1800" dirty="0">
                        <a:solidFill>
                          <a:schemeClr val="tx1">
                            <a:lumMod val="65000"/>
                            <a:lumOff val="35000"/>
                          </a:schemeClr>
                        </a:solidFill>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AU" sz="1800" dirty="0" smtClean="0">
                          <a:solidFill>
                            <a:schemeClr val="tx1">
                              <a:lumMod val="65000"/>
                              <a:lumOff val="35000"/>
                            </a:schemeClr>
                          </a:solidFill>
                        </a:rPr>
                        <a:t>2</a:t>
                      </a:r>
                      <a:r>
                        <a:rPr lang="en-AU" sz="1800" baseline="30000" dirty="0" smtClean="0">
                          <a:solidFill>
                            <a:schemeClr val="tx1">
                              <a:lumMod val="65000"/>
                              <a:lumOff val="35000"/>
                            </a:schemeClr>
                          </a:solidFill>
                        </a:rPr>
                        <a:t>6</a:t>
                      </a:r>
                      <a:endParaRPr lang="en-AU" sz="1800" dirty="0">
                        <a:solidFill>
                          <a:schemeClr val="tx1">
                            <a:lumMod val="65000"/>
                            <a:lumOff val="35000"/>
                          </a:schemeClr>
                        </a:solidFill>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AU" sz="1800" dirty="0" smtClean="0">
                          <a:solidFill>
                            <a:schemeClr val="tx1">
                              <a:lumMod val="65000"/>
                              <a:lumOff val="35000"/>
                            </a:schemeClr>
                          </a:solidFill>
                        </a:rPr>
                        <a:t>2</a:t>
                      </a:r>
                      <a:r>
                        <a:rPr lang="en-AU" sz="1800" baseline="30000" dirty="0" smtClean="0">
                          <a:solidFill>
                            <a:schemeClr val="tx1">
                              <a:lumMod val="65000"/>
                              <a:lumOff val="35000"/>
                            </a:schemeClr>
                          </a:solidFill>
                        </a:rPr>
                        <a:t>5</a:t>
                      </a:r>
                      <a:endParaRPr lang="en-AU" sz="1800" dirty="0">
                        <a:solidFill>
                          <a:schemeClr val="tx1">
                            <a:lumMod val="65000"/>
                            <a:lumOff val="35000"/>
                          </a:schemeClr>
                        </a:solidFill>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AU" sz="1800" dirty="0" smtClean="0">
                          <a:solidFill>
                            <a:schemeClr val="tx1">
                              <a:lumMod val="65000"/>
                              <a:lumOff val="35000"/>
                            </a:schemeClr>
                          </a:solidFill>
                        </a:rPr>
                        <a:t>2</a:t>
                      </a:r>
                      <a:r>
                        <a:rPr lang="en-AU" sz="1800" baseline="30000" dirty="0" smtClean="0">
                          <a:solidFill>
                            <a:schemeClr val="tx1">
                              <a:lumMod val="65000"/>
                              <a:lumOff val="35000"/>
                            </a:schemeClr>
                          </a:solidFill>
                        </a:rPr>
                        <a:t>4</a:t>
                      </a:r>
                      <a:endParaRPr lang="en-AU" sz="1800" dirty="0">
                        <a:solidFill>
                          <a:schemeClr val="tx1">
                            <a:lumMod val="65000"/>
                            <a:lumOff val="35000"/>
                          </a:schemeClr>
                        </a:solidFill>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AU" sz="1800" dirty="0" smtClean="0">
                          <a:solidFill>
                            <a:schemeClr val="tx1">
                              <a:lumMod val="65000"/>
                              <a:lumOff val="35000"/>
                            </a:schemeClr>
                          </a:solidFill>
                        </a:rPr>
                        <a:t>2</a:t>
                      </a:r>
                      <a:r>
                        <a:rPr lang="en-AU" sz="1800" baseline="30000" dirty="0" smtClean="0">
                          <a:solidFill>
                            <a:schemeClr val="tx1">
                              <a:lumMod val="65000"/>
                              <a:lumOff val="35000"/>
                            </a:schemeClr>
                          </a:solidFill>
                        </a:rPr>
                        <a:t>3</a:t>
                      </a:r>
                      <a:endParaRPr lang="en-AU" sz="1800" dirty="0">
                        <a:solidFill>
                          <a:schemeClr val="tx1">
                            <a:lumMod val="65000"/>
                            <a:lumOff val="35000"/>
                          </a:schemeClr>
                        </a:solidFill>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AU" sz="1800" dirty="0" smtClean="0">
                          <a:solidFill>
                            <a:schemeClr val="tx1">
                              <a:lumMod val="65000"/>
                              <a:lumOff val="35000"/>
                            </a:schemeClr>
                          </a:solidFill>
                        </a:rPr>
                        <a:t>2</a:t>
                      </a:r>
                      <a:r>
                        <a:rPr lang="en-AU" sz="1800" baseline="30000" dirty="0" smtClean="0">
                          <a:solidFill>
                            <a:schemeClr val="tx1">
                              <a:lumMod val="65000"/>
                              <a:lumOff val="35000"/>
                            </a:schemeClr>
                          </a:solidFill>
                        </a:rPr>
                        <a:t>2</a:t>
                      </a:r>
                      <a:endParaRPr lang="en-AU" sz="1800" dirty="0">
                        <a:solidFill>
                          <a:schemeClr val="tx1">
                            <a:lumMod val="65000"/>
                            <a:lumOff val="35000"/>
                          </a:schemeClr>
                        </a:solidFill>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AU" sz="1800" dirty="0" smtClean="0">
                          <a:solidFill>
                            <a:schemeClr val="tx1">
                              <a:lumMod val="65000"/>
                              <a:lumOff val="35000"/>
                            </a:schemeClr>
                          </a:solidFill>
                        </a:rPr>
                        <a:t>2</a:t>
                      </a:r>
                      <a:r>
                        <a:rPr lang="en-AU" sz="1800" baseline="30000" dirty="0" smtClean="0">
                          <a:solidFill>
                            <a:schemeClr val="tx1">
                              <a:lumMod val="65000"/>
                              <a:lumOff val="35000"/>
                            </a:schemeClr>
                          </a:solidFill>
                        </a:rPr>
                        <a:t>1</a:t>
                      </a: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AU" sz="1800" dirty="0" smtClean="0">
                          <a:solidFill>
                            <a:schemeClr val="tx1">
                              <a:lumMod val="65000"/>
                              <a:lumOff val="35000"/>
                            </a:schemeClr>
                          </a:solidFill>
                        </a:rPr>
                        <a:t>2</a:t>
                      </a:r>
                      <a:r>
                        <a:rPr lang="en-AU" sz="1800" baseline="30000" dirty="0" smtClean="0">
                          <a:solidFill>
                            <a:schemeClr val="tx1">
                              <a:lumMod val="65000"/>
                              <a:lumOff val="35000"/>
                            </a:schemeClr>
                          </a:solidFill>
                        </a:rPr>
                        <a:t>0</a:t>
                      </a:r>
                      <a:endParaRPr lang="en-AU" sz="1800" baseline="30000" dirty="0">
                        <a:solidFill>
                          <a:schemeClr val="tx1">
                            <a:lumMod val="65000"/>
                            <a:lumOff val="35000"/>
                          </a:schemeClr>
                        </a:solidFill>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r>
              <a:tr h="285755">
                <a:tc>
                  <a:txBody>
                    <a:bodyPr/>
                    <a:lstStyle/>
                    <a:p>
                      <a:pPr algn="ctr"/>
                      <a:r>
                        <a:rPr lang="en-AU" sz="1800" dirty="0" smtClean="0">
                          <a:solidFill>
                            <a:schemeClr val="tx1">
                              <a:lumMod val="65000"/>
                              <a:lumOff val="35000"/>
                            </a:schemeClr>
                          </a:solidFill>
                        </a:rPr>
                        <a:t>128</a:t>
                      </a:r>
                      <a:endParaRPr lang="en-AU" sz="1800" dirty="0">
                        <a:solidFill>
                          <a:schemeClr val="tx1">
                            <a:lumMod val="65000"/>
                            <a:lumOff val="35000"/>
                          </a:schemeClr>
                        </a:solidFill>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AU" sz="1800" dirty="0" smtClean="0">
                          <a:solidFill>
                            <a:schemeClr val="tx1">
                              <a:lumMod val="65000"/>
                              <a:lumOff val="35000"/>
                            </a:schemeClr>
                          </a:solidFill>
                        </a:rPr>
                        <a:t>64</a:t>
                      </a:r>
                      <a:endParaRPr lang="en-AU" sz="1800" dirty="0">
                        <a:solidFill>
                          <a:schemeClr val="tx1">
                            <a:lumMod val="65000"/>
                            <a:lumOff val="35000"/>
                          </a:schemeClr>
                        </a:solidFill>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AU" sz="1800" dirty="0" smtClean="0">
                          <a:solidFill>
                            <a:schemeClr val="tx1">
                              <a:lumMod val="65000"/>
                              <a:lumOff val="35000"/>
                            </a:schemeClr>
                          </a:solidFill>
                        </a:rPr>
                        <a:t>32</a:t>
                      </a:r>
                      <a:endParaRPr lang="en-AU" sz="1800" dirty="0">
                        <a:solidFill>
                          <a:schemeClr val="tx1">
                            <a:lumMod val="65000"/>
                            <a:lumOff val="35000"/>
                          </a:schemeClr>
                        </a:solidFill>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AU" sz="1800" dirty="0" smtClean="0">
                          <a:solidFill>
                            <a:schemeClr val="tx1">
                              <a:lumMod val="65000"/>
                              <a:lumOff val="35000"/>
                            </a:schemeClr>
                          </a:solidFill>
                        </a:rPr>
                        <a:t>16</a:t>
                      </a:r>
                      <a:endParaRPr lang="en-AU" sz="1800" dirty="0">
                        <a:solidFill>
                          <a:schemeClr val="tx1">
                            <a:lumMod val="65000"/>
                            <a:lumOff val="35000"/>
                          </a:schemeClr>
                        </a:solidFill>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AU" sz="1800" dirty="0" smtClean="0">
                          <a:solidFill>
                            <a:schemeClr val="tx1">
                              <a:lumMod val="65000"/>
                              <a:lumOff val="35000"/>
                            </a:schemeClr>
                          </a:solidFill>
                        </a:rPr>
                        <a:t>8</a:t>
                      </a:r>
                      <a:endParaRPr lang="en-AU" sz="1800" dirty="0">
                        <a:solidFill>
                          <a:schemeClr val="tx1">
                            <a:lumMod val="65000"/>
                            <a:lumOff val="35000"/>
                          </a:schemeClr>
                        </a:solidFill>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AU" sz="1800" dirty="0" smtClean="0">
                          <a:solidFill>
                            <a:schemeClr val="tx1">
                              <a:lumMod val="65000"/>
                              <a:lumOff val="35000"/>
                            </a:schemeClr>
                          </a:solidFill>
                        </a:rPr>
                        <a:t>4</a:t>
                      </a:r>
                      <a:endParaRPr lang="en-AU" sz="1800" dirty="0">
                        <a:solidFill>
                          <a:schemeClr val="tx1">
                            <a:lumMod val="65000"/>
                            <a:lumOff val="35000"/>
                          </a:schemeClr>
                        </a:solidFill>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AU" sz="1800" dirty="0" smtClean="0">
                          <a:solidFill>
                            <a:schemeClr val="tx1">
                              <a:lumMod val="65000"/>
                              <a:lumOff val="35000"/>
                            </a:schemeClr>
                          </a:solidFill>
                        </a:rPr>
                        <a:t>2</a:t>
                      </a:r>
                      <a:endParaRPr lang="en-AU" sz="1800" dirty="0">
                        <a:solidFill>
                          <a:schemeClr val="tx1">
                            <a:lumMod val="65000"/>
                            <a:lumOff val="35000"/>
                          </a:schemeClr>
                        </a:solidFill>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AU" sz="1800" dirty="0" smtClean="0">
                          <a:solidFill>
                            <a:schemeClr val="tx1">
                              <a:lumMod val="65000"/>
                              <a:lumOff val="35000"/>
                            </a:schemeClr>
                          </a:solidFill>
                        </a:rPr>
                        <a:t>1</a:t>
                      </a:r>
                      <a:endParaRPr lang="en-AU" sz="1800" dirty="0">
                        <a:solidFill>
                          <a:schemeClr val="tx1">
                            <a:lumMod val="65000"/>
                            <a:lumOff val="35000"/>
                          </a:schemeClr>
                        </a:solidFill>
                      </a:endParaRPr>
                    </a:p>
                  </a:txBody>
                  <a:tcP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8" name="Rectangle 7"/>
          <p:cNvSpPr/>
          <p:nvPr/>
        </p:nvSpPr>
        <p:spPr>
          <a:xfrm>
            <a:off x="2660700" y="4859868"/>
            <a:ext cx="319318" cy="369332"/>
          </a:xfrm>
          <a:prstGeom prst="rect">
            <a:avLst/>
          </a:prstGeom>
        </p:spPr>
        <p:txBody>
          <a:bodyPr wrap="none">
            <a:spAutoFit/>
          </a:bodyPr>
          <a:lstStyle/>
          <a:p>
            <a:r>
              <a:rPr lang="en-AU" b="1" dirty="0" smtClean="0">
                <a:solidFill>
                  <a:srgbClr val="000000">
                    <a:lumMod val="65000"/>
                    <a:lumOff val="35000"/>
                  </a:srgbClr>
                </a:solidFill>
              </a:rPr>
              <a:t>+</a:t>
            </a:r>
            <a:endParaRPr lang="en-AU" sz="2000" dirty="0"/>
          </a:p>
        </p:txBody>
      </p:sp>
      <p:sp>
        <p:nvSpPr>
          <p:cNvPr id="9" name="Rectangle 8"/>
          <p:cNvSpPr/>
          <p:nvPr/>
        </p:nvSpPr>
        <p:spPr>
          <a:xfrm>
            <a:off x="3825168" y="4859868"/>
            <a:ext cx="319318" cy="369332"/>
          </a:xfrm>
          <a:prstGeom prst="rect">
            <a:avLst/>
          </a:prstGeom>
        </p:spPr>
        <p:txBody>
          <a:bodyPr wrap="none">
            <a:spAutoFit/>
          </a:bodyPr>
          <a:lstStyle/>
          <a:p>
            <a:r>
              <a:rPr lang="en-AU" b="1" dirty="0" smtClean="0">
                <a:solidFill>
                  <a:srgbClr val="000000">
                    <a:lumMod val="65000"/>
                    <a:lumOff val="35000"/>
                  </a:srgbClr>
                </a:solidFill>
              </a:rPr>
              <a:t>+</a:t>
            </a:r>
            <a:endParaRPr lang="en-AU" dirty="0"/>
          </a:p>
        </p:txBody>
      </p:sp>
      <p:sp>
        <p:nvSpPr>
          <p:cNvPr id="10" name="Rectangle 9"/>
          <p:cNvSpPr/>
          <p:nvPr/>
        </p:nvSpPr>
        <p:spPr>
          <a:xfrm>
            <a:off x="5345772" y="4859868"/>
            <a:ext cx="319318" cy="369332"/>
          </a:xfrm>
          <a:prstGeom prst="rect">
            <a:avLst/>
          </a:prstGeom>
        </p:spPr>
        <p:txBody>
          <a:bodyPr wrap="none">
            <a:spAutoFit/>
          </a:bodyPr>
          <a:lstStyle/>
          <a:p>
            <a:r>
              <a:rPr lang="en-AU" b="1" dirty="0" smtClean="0">
                <a:solidFill>
                  <a:srgbClr val="000000">
                    <a:lumMod val="65000"/>
                    <a:lumOff val="35000"/>
                  </a:srgbClr>
                </a:solidFill>
              </a:rPr>
              <a:t>+</a:t>
            </a:r>
            <a:endParaRPr lang="en-AU" dirty="0"/>
          </a:p>
        </p:txBody>
      </p:sp>
      <p:sp>
        <p:nvSpPr>
          <p:cNvPr id="11" name="Rectangle 10"/>
          <p:cNvSpPr/>
          <p:nvPr/>
        </p:nvSpPr>
        <p:spPr>
          <a:xfrm>
            <a:off x="6864756" y="4859868"/>
            <a:ext cx="319318" cy="369332"/>
          </a:xfrm>
          <a:prstGeom prst="rect">
            <a:avLst/>
          </a:prstGeom>
        </p:spPr>
        <p:txBody>
          <a:bodyPr wrap="none">
            <a:spAutoFit/>
          </a:bodyPr>
          <a:lstStyle/>
          <a:p>
            <a:r>
              <a:rPr lang="en-AU" b="1" dirty="0" smtClean="0">
                <a:solidFill>
                  <a:srgbClr val="000000">
                    <a:lumMod val="65000"/>
                    <a:lumOff val="35000"/>
                  </a:srgbClr>
                </a:solidFill>
              </a:rPr>
              <a:t>+</a:t>
            </a:r>
            <a:endParaRPr lang="en-AU" dirty="0"/>
          </a:p>
        </p:txBody>
      </p:sp>
      <p:sp>
        <p:nvSpPr>
          <p:cNvPr id="13" name="Rectangle 12"/>
          <p:cNvSpPr/>
          <p:nvPr/>
        </p:nvSpPr>
        <p:spPr>
          <a:xfrm>
            <a:off x="7996081" y="4859868"/>
            <a:ext cx="896399" cy="369332"/>
          </a:xfrm>
          <a:prstGeom prst="rect">
            <a:avLst/>
          </a:prstGeom>
        </p:spPr>
        <p:txBody>
          <a:bodyPr wrap="none">
            <a:spAutoFit/>
          </a:bodyPr>
          <a:lstStyle/>
          <a:p>
            <a:r>
              <a:rPr lang="en-AU" b="1" dirty="0" smtClean="0">
                <a:solidFill>
                  <a:srgbClr val="000000">
                    <a:lumMod val="65000"/>
                    <a:lumOff val="35000"/>
                  </a:srgbClr>
                </a:solidFill>
              </a:rPr>
              <a:t>=   179</a:t>
            </a:r>
            <a:endParaRPr lang="en-AU" dirty="0"/>
          </a:p>
        </p:txBody>
      </p:sp>
      <p:sp>
        <p:nvSpPr>
          <p:cNvPr id="15" name="Rectangle 14"/>
          <p:cNvSpPr/>
          <p:nvPr/>
        </p:nvSpPr>
        <p:spPr>
          <a:xfrm>
            <a:off x="1785391" y="4859868"/>
            <a:ext cx="569387" cy="369332"/>
          </a:xfrm>
          <a:prstGeom prst="rect">
            <a:avLst/>
          </a:prstGeom>
        </p:spPr>
        <p:txBody>
          <a:bodyPr wrap="none">
            <a:spAutoFit/>
          </a:bodyPr>
          <a:lstStyle/>
          <a:p>
            <a:r>
              <a:rPr lang="en-AU" b="1" dirty="0">
                <a:solidFill>
                  <a:srgbClr val="000000">
                    <a:lumMod val="65000"/>
                    <a:lumOff val="35000"/>
                  </a:srgbClr>
                </a:solidFill>
              </a:rPr>
              <a:t>128</a:t>
            </a:r>
            <a:endParaRPr lang="en-AU" dirty="0"/>
          </a:p>
        </p:txBody>
      </p:sp>
      <p:sp>
        <p:nvSpPr>
          <p:cNvPr id="17" name="Rectangle 16"/>
          <p:cNvSpPr/>
          <p:nvPr/>
        </p:nvSpPr>
        <p:spPr>
          <a:xfrm>
            <a:off x="3369012" y="4859868"/>
            <a:ext cx="441146" cy="369332"/>
          </a:xfrm>
          <a:prstGeom prst="rect">
            <a:avLst/>
          </a:prstGeom>
        </p:spPr>
        <p:txBody>
          <a:bodyPr wrap="none">
            <a:spAutoFit/>
          </a:bodyPr>
          <a:lstStyle/>
          <a:p>
            <a:r>
              <a:rPr lang="en-AU" b="1" dirty="0">
                <a:solidFill>
                  <a:srgbClr val="000000">
                    <a:lumMod val="65000"/>
                    <a:lumOff val="35000"/>
                  </a:srgbClr>
                </a:solidFill>
              </a:rPr>
              <a:t>32</a:t>
            </a:r>
            <a:endParaRPr lang="en-AU" dirty="0"/>
          </a:p>
        </p:txBody>
      </p:sp>
      <p:sp>
        <p:nvSpPr>
          <p:cNvPr id="19" name="Rectangle 18"/>
          <p:cNvSpPr/>
          <p:nvPr/>
        </p:nvSpPr>
        <p:spPr>
          <a:xfrm>
            <a:off x="4130854" y="4859868"/>
            <a:ext cx="441146" cy="369332"/>
          </a:xfrm>
          <a:prstGeom prst="rect">
            <a:avLst/>
          </a:prstGeom>
        </p:spPr>
        <p:txBody>
          <a:bodyPr wrap="none">
            <a:spAutoFit/>
          </a:bodyPr>
          <a:lstStyle/>
          <a:p>
            <a:r>
              <a:rPr lang="en-AU" b="1" dirty="0">
                <a:solidFill>
                  <a:srgbClr val="000000">
                    <a:lumMod val="65000"/>
                    <a:lumOff val="35000"/>
                  </a:srgbClr>
                </a:solidFill>
              </a:rPr>
              <a:t>16</a:t>
            </a:r>
            <a:endParaRPr lang="en-AU" dirty="0"/>
          </a:p>
        </p:txBody>
      </p:sp>
      <p:sp>
        <p:nvSpPr>
          <p:cNvPr id="21" name="Rectangle 20"/>
          <p:cNvSpPr/>
          <p:nvPr/>
        </p:nvSpPr>
        <p:spPr>
          <a:xfrm>
            <a:off x="6491342" y="4859868"/>
            <a:ext cx="312906" cy="369332"/>
          </a:xfrm>
          <a:prstGeom prst="rect">
            <a:avLst/>
          </a:prstGeom>
        </p:spPr>
        <p:txBody>
          <a:bodyPr wrap="none">
            <a:spAutoFit/>
          </a:bodyPr>
          <a:lstStyle/>
          <a:p>
            <a:pPr lvl="0" algn="ctr" defTabSz="457200"/>
            <a:r>
              <a:rPr lang="en-AU" b="1" dirty="0">
                <a:solidFill>
                  <a:srgbClr val="000000">
                    <a:lumMod val="65000"/>
                    <a:lumOff val="35000"/>
                  </a:srgbClr>
                </a:solidFill>
              </a:rPr>
              <a:t>2</a:t>
            </a:r>
          </a:p>
        </p:txBody>
      </p:sp>
      <p:sp>
        <p:nvSpPr>
          <p:cNvPr id="23" name="Rectangle 22"/>
          <p:cNvSpPr/>
          <p:nvPr/>
        </p:nvSpPr>
        <p:spPr>
          <a:xfrm>
            <a:off x="7253704" y="4843926"/>
            <a:ext cx="312906" cy="369332"/>
          </a:xfrm>
          <a:prstGeom prst="rect">
            <a:avLst/>
          </a:prstGeom>
        </p:spPr>
        <p:txBody>
          <a:bodyPr wrap="none">
            <a:spAutoFit/>
          </a:bodyPr>
          <a:lstStyle/>
          <a:p>
            <a:pPr lvl="0" algn="ctr" defTabSz="457200"/>
            <a:r>
              <a:rPr lang="en-AU" b="1" dirty="0">
                <a:solidFill>
                  <a:srgbClr val="000000">
                    <a:lumMod val="65000"/>
                    <a:lumOff val="35000"/>
                  </a:srgbClr>
                </a:solidFill>
              </a:rPr>
              <a:t>1</a:t>
            </a:r>
          </a:p>
        </p:txBody>
      </p:sp>
    </p:spTree>
    <p:extLst>
      <p:ext uri="{BB962C8B-B14F-4D97-AF65-F5344CB8AC3E}">
        <p14:creationId xmlns:p14="http://schemas.microsoft.com/office/powerpoint/2010/main" val="28106722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150"/>
                                        <p:tgtEl>
                                          <p:spTgt spid="15"/>
                                        </p:tgtEl>
                                      </p:cBhvr>
                                    </p:animEffect>
                                  </p:childTnLst>
                                </p:cTn>
                              </p:par>
                            </p:childTnLst>
                          </p:cTn>
                        </p:par>
                        <p:par>
                          <p:cTn id="26" fill="hold">
                            <p:stCondLst>
                              <p:cond delay="1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150"/>
                                        <p:tgtEl>
                                          <p:spTgt spid="8"/>
                                        </p:tgtEl>
                                      </p:cBhvr>
                                    </p:animEffect>
                                  </p:childTnLst>
                                </p:cTn>
                              </p:par>
                            </p:childTnLst>
                          </p:cTn>
                        </p:par>
                        <p:par>
                          <p:cTn id="30" fill="hold">
                            <p:stCondLst>
                              <p:cond delay="3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150"/>
                                        <p:tgtEl>
                                          <p:spTgt spid="17"/>
                                        </p:tgtEl>
                                      </p:cBhvr>
                                    </p:animEffect>
                                  </p:childTnLst>
                                </p:cTn>
                              </p:par>
                            </p:childTnLst>
                          </p:cTn>
                        </p:par>
                        <p:par>
                          <p:cTn id="34" fill="hold">
                            <p:stCondLst>
                              <p:cond delay="450"/>
                            </p:stCondLst>
                            <p:childTnLst>
                              <p:par>
                                <p:cTn id="35" presetID="22" presetClass="entr" presetSubtype="8"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150"/>
                                        <p:tgtEl>
                                          <p:spTgt spid="9"/>
                                        </p:tgtEl>
                                      </p:cBhvr>
                                    </p:animEffect>
                                  </p:childTnLst>
                                </p:cTn>
                              </p:par>
                            </p:childTnLst>
                          </p:cTn>
                        </p:par>
                        <p:par>
                          <p:cTn id="38" fill="hold">
                            <p:stCondLst>
                              <p:cond delay="600"/>
                            </p:stCondLst>
                            <p:childTnLst>
                              <p:par>
                                <p:cTn id="39" presetID="22" presetClass="entr" presetSubtype="8"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150"/>
                                        <p:tgtEl>
                                          <p:spTgt spid="19"/>
                                        </p:tgtEl>
                                      </p:cBhvr>
                                    </p:animEffect>
                                  </p:childTnLst>
                                </p:cTn>
                              </p:par>
                            </p:childTnLst>
                          </p:cTn>
                        </p:par>
                        <p:par>
                          <p:cTn id="42" fill="hold">
                            <p:stCondLst>
                              <p:cond delay="750"/>
                            </p:stCondLst>
                            <p:childTnLst>
                              <p:par>
                                <p:cTn id="43" presetID="22" presetClass="entr" presetSubtype="8"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150"/>
                                        <p:tgtEl>
                                          <p:spTgt spid="10"/>
                                        </p:tgtEl>
                                      </p:cBhvr>
                                    </p:animEffect>
                                  </p:childTnLst>
                                </p:cTn>
                              </p:par>
                            </p:childTnLst>
                          </p:cTn>
                        </p:par>
                        <p:par>
                          <p:cTn id="46" fill="hold">
                            <p:stCondLst>
                              <p:cond delay="900"/>
                            </p:stCondLst>
                            <p:childTnLst>
                              <p:par>
                                <p:cTn id="47" presetID="22" presetClass="entr" presetSubtype="8"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150"/>
                                        <p:tgtEl>
                                          <p:spTgt spid="21"/>
                                        </p:tgtEl>
                                      </p:cBhvr>
                                    </p:animEffect>
                                  </p:childTnLst>
                                </p:cTn>
                              </p:par>
                            </p:childTnLst>
                          </p:cTn>
                        </p:par>
                        <p:par>
                          <p:cTn id="50" fill="hold">
                            <p:stCondLst>
                              <p:cond delay="1050"/>
                            </p:stCondLst>
                            <p:childTnLst>
                              <p:par>
                                <p:cTn id="51" presetID="22" presetClass="entr" presetSubtype="8"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left)">
                                      <p:cBhvr>
                                        <p:cTn id="53" dur="150"/>
                                        <p:tgtEl>
                                          <p:spTgt spid="11"/>
                                        </p:tgtEl>
                                      </p:cBhvr>
                                    </p:animEffect>
                                  </p:childTnLst>
                                </p:cTn>
                              </p:par>
                            </p:childTnLst>
                          </p:cTn>
                        </p:par>
                        <p:par>
                          <p:cTn id="54" fill="hold">
                            <p:stCondLst>
                              <p:cond delay="1200"/>
                            </p:stCondLst>
                            <p:childTnLst>
                              <p:par>
                                <p:cTn id="55" presetID="22" presetClass="entr" presetSubtype="8"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150"/>
                                        <p:tgtEl>
                                          <p:spTgt spid="23"/>
                                        </p:tgtEl>
                                      </p:cBhvr>
                                    </p:animEffect>
                                  </p:childTnLst>
                                </p:cTn>
                              </p:par>
                            </p:childTnLst>
                          </p:cTn>
                        </p:par>
                        <p:par>
                          <p:cTn id="58" fill="hold">
                            <p:stCondLst>
                              <p:cond delay="1350"/>
                            </p:stCondLst>
                            <p:childTnLst>
                              <p:par>
                                <p:cTn id="59" presetID="22" presetClass="entr" presetSubtype="8"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left)">
                                      <p:cBhvr>
                                        <p:cTn id="61" dur="15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grpId="1" nodeType="clickEffect">
                                  <p:stCondLst>
                                    <p:cond delay="0"/>
                                  </p:stCondLst>
                                  <p:childTnLst>
                                    <p:animMotion origin="layout" path="M 2.5E-6 3.33333E-6 L 2.5E-6 -0.17246 " pathEditMode="relative" rAng="0" ptsTypes="AA">
                                      <p:cBhvr>
                                        <p:cTn id="65" dur="750" fill="hold"/>
                                        <p:tgtEl>
                                          <p:spTgt spid="13"/>
                                        </p:tgtEl>
                                        <p:attrNameLst>
                                          <p:attrName>ppt_x</p:attrName>
                                          <p:attrName>ppt_y</p:attrName>
                                        </p:attrNameLst>
                                      </p:cBhvr>
                                      <p:rCtr x="0" y="-8634"/>
                                    </p:animMotion>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P spid="13" grpId="1"/>
      <p:bldP spid="15" grpId="0"/>
      <p:bldP spid="17" grpId="0"/>
      <p:bldP spid="19" grpId="0"/>
      <p:bldP spid="21" grpId="0"/>
      <p:bldP spid="23" grpId="0"/>
    </p:bldLst>
  </p:timing>
</p:sld>
</file>

<file path=ppt/theme/theme1.xml><?xml version="1.0" encoding="utf-8"?>
<a:theme xmlns:a="http://schemas.openxmlformats.org/drawingml/2006/main" name="ecu_ppt4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ecu_ppt4_blue</Template>
  <TotalTime>8706</TotalTime>
  <Words>9426</Words>
  <Application>Microsoft Office PowerPoint</Application>
  <PresentationFormat>On-screen Show (4:3)</PresentationFormat>
  <Paragraphs>918</Paragraphs>
  <Slides>49</Slides>
  <Notes>44</Notes>
  <HiddenSlides>2</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ecu_ppt4_blue</vt:lpstr>
      <vt:lpstr>CSP1150/CSP5110: Programming Principles</vt:lpstr>
      <vt:lpstr>This Lecture</vt:lpstr>
      <vt:lpstr>Textbook</vt:lpstr>
      <vt:lpstr>Establishing a Context</vt:lpstr>
      <vt:lpstr>Approach to the Unit</vt:lpstr>
      <vt:lpstr>Approach to the Unit</vt:lpstr>
      <vt:lpstr>What is Programming?</vt:lpstr>
      <vt:lpstr>Operating Systems</vt:lpstr>
      <vt:lpstr>Data Storage &amp; Binary</vt:lpstr>
      <vt:lpstr>What is Programming?</vt:lpstr>
      <vt:lpstr>Why Learn Programming?</vt:lpstr>
      <vt:lpstr>Program Implementation</vt:lpstr>
      <vt:lpstr>Program Implementation</vt:lpstr>
      <vt:lpstr>Program Implementation</vt:lpstr>
      <vt:lpstr>Source Code</vt:lpstr>
      <vt:lpstr>Source Code</vt:lpstr>
      <vt:lpstr>Walking Exercise</vt:lpstr>
      <vt:lpstr>Walking Exercise</vt:lpstr>
      <vt:lpstr>Program Design</vt:lpstr>
      <vt:lpstr>Program Design</vt:lpstr>
      <vt:lpstr>Program Design</vt:lpstr>
      <vt:lpstr>Flowchart Symbols</vt:lpstr>
      <vt:lpstr>Pseudocode and Flowchart Examples</vt:lpstr>
      <vt:lpstr>Pseudocode and Flowchart Examples</vt:lpstr>
      <vt:lpstr>Pseudocode and Flowchart Examples</vt:lpstr>
      <vt:lpstr>Software Engineering &amp; Program Design</vt:lpstr>
      <vt:lpstr>Writing Good Code…</vt:lpstr>
      <vt:lpstr>A Brief History of  Programming Languages</vt:lpstr>
      <vt:lpstr>Early High-Level Languages</vt:lpstr>
      <vt:lpstr>Programming Languages, 1960s – 1980s</vt:lpstr>
      <vt:lpstr>Programming Languages, 1990s and Beyond</vt:lpstr>
      <vt:lpstr>Programming Language Design Focus</vt:lpstr>
      <vt:lpstr>Introduction to Python</vt:lpstr>
      <vt:lpstr>Introduction to Python</vt:lpstr>
      <vt:lpstr>The Philosophy of Python</vt:lpstr>
      <vt:lpstr>Features and Design of Python</vt:lpstr>
      <vt:lpstr>Our Programming Environment</vt:lpstr>
      <vt:lpstr>Our Programming Environment</vt:lpstr>
      <vt:lpstr>A Simple Program</vt:lpstr>
      <vt:lpstr>Variables</vt:lpstr>
      <vt:lpstr>Variables</vt:lpstr>
      <vt:lpstr>Variable Assignment Shortcuts</vt:lpstr>
      <vt:lpstr>Variables</vt:lpstr>
      <vt:lpstr>Variables</vt:lpstr>
      <vt:lpstr>Comments</vt:lpstr>
      <vt:lpstr>A Simple Program</vt:lpstr>
      <vt:lpstr>A Simple Program</vt:lpstr>
      <vt:lpstr>Concatenation &amp; the Print Function</vt:lpstr>
      <vt:lpstr>Conclusion</vt:lpstr>
    </vt:vector>
  </TitlesOfParts>
  <Company>Edith Cowan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CSP1150/CSP5110: Lecture 1</dc:title>
  <dc:creator>Greg Baatard</dc:creator>
  <cp:lastModifiedBy>Greg Baatard</cp:lastModifiedBy>
  <cp:revision>339</cp:revision>
  <dcterms:created xsi:type="dcterms:W3CDTF">2010-02-19T04:37:55Z</dcterms:created>
  <dcterms:modified xsi:type="dcterms:W3CDTF">2015-03-13T03:52:11Z</dcterms:modified>
</cp:coreProperties>
</file>