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61" r:id="rId3"/>
    <p:sldId id="410" r:id="rId4"/>
    <p:sldId id="377" r:id="rId5"/>
    <p:sldId id="448" r:id="rId6"/>
    <p:sldId id="449" r:id="rId7"/>
    <p:sldId id="450" r:id="rId8"/>
    <p:sldId id="451" r:id="rId9"/>
    <p:sldId id="453" r:id="rId10"/>
    <p:sldId id="460" r:id="rId11"/>
    <p:sldId id="454" r:id="rId12"/>
    <p:sldId id="456" r:id="rId13"/>
    <p:sldId id="457" r:id="rId14"/>
    <p:sldId id="447" r:id="rId15"/>
    <p:sldId id="413" r:id="rId16"/>
    <p:sldId id="414" r:id="rId17"/>
    <p:sldId id="425" r:id="rId18"/>
    <p:sldId id="415" r:id="rId19"/>
    <p:sldId id="463" r:id="rId20"/>
    <p:sldId id="416" r:id="rId21"/>
    <p:sldId id="417" r:id="rId22"/>
    <p:sldId id="428" r:id="rId23"/>
    <p:sldId id="429" r:id="rId24"/>
    <p:sldId id="464" r:id="rId25"/>
    <p:sldId id="461" r:id="rId26"/>
    <p:sldId id="434" r:id="rId27"/>
    <p:sldId id="436" r:id="rId28"/>
    <p:sldId id="465" r:id="rId29"/>
    <p:sldId id="435" r:id="rId30"/>
    <p:sldId id="462" r:id="rId31"/>
    <p:sldId id="418" r:id="rId32"/>
    <p:sldId id="426" r:id="rId33"/>
    <p:sldId id="431" r:id="rId34"/>
    <p:sldId id="432" r:id="rId35"/>
    <p:sldId id="421" r:id="rId36"/>
    <p:sldId id="438" r:id="rId37"/>
    <p:sldId id="446" r:id="rId38"/>
    <p:sldId id="443" r:id="rId39"/>
    <p:sldId id="445" r:id="rId40"/>
    <p:sldId id="444" r:id="rId41"/>
    <p:sldId id="422" r:id="rId42"/>
    <p:sldId id="440" r:id="rId43"/>
    <p:sldId id="437" r:id="rId44"/>
    <p:sldId id="458" r:id="rId45"/>
    <p:sldId id="441" r:id="rId46"/>
    <p:sldId id="459" r:id="rId47"/>
    <p:sldId id="31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535A1"/>
    <a:srgbClr val="FFFFFF"/>
    <a:srgbClr val="6161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98" autoAdjust="0"/>
    <p:restoredTop sz="96593" autoAdjust="0"/>
  </p:normalViewPr>
  <p:slideViewPr>
    <p:cSldViewPr>
      <p:cViewPr varScale="1">
        <p:scale>
          <a:sx n="116" d="100"/>
          <a:sy n="116" d="100"/>
        </p:scale>
        <p:origin x="102" y="23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18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66E4F0-04F0-43F2-9CB9-99B552783FAC}" type="datetimeFigureOut">
              <a:rPr lang="en-US" smtClean="0"/>
              <a:pPr/>
              <a:t>7/10/2019</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772DE0-A19C-4245-86C7-48F0AFB112D9}" type="slidenum">
              <a:rPr lang="en-AU" smtClean="0"/>
              <a:pPr/>
              <a:t>‹#›</a:t>
            </a:fld>
            <a:endParaRPr lang="en-AU"/>
          </a:p>
        </p:txBody>
      </p:sp>
    </p:spTree>
    <p:extLst>
      <p:ext uri="{BB962C8B-B14F-4D97-AF65-F5344CB8AC3E}">
        <p14:creationId xmlns:p14="http://schemas.microsoft.com/office/powerpoint/2010/main" val="980151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53772DE0-A19C-4245-86C7-48F0AFB112D9}" type="slidenum">
              <a:rPr lang="en-AU" smtClean="0"/>
              <a:pPr/>
              <a:t>1</a:t>
            </a:fld>
            <a:endParaRPr lang="en-AU"/>
          </a:p>
        </p:txBody>
      </p:sp>
    </p:spTree>
    <p:extLst>
      <p:ext uri="{BB962C8B-B14F-4D97-AF65-F5344CB8AC3E}">
        <p14:creationId xmlns:p14="http://schemas.microsoft.com/office/powerpoint/2010/main" val="2527624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53772DE0-A19C-4245-86C7-48F0AFB112D9}" type="slidenum">
              <a:rPr lang="en-AU" smtClean="0"/>
              <a:pPr/>
              <a:t>10</a:t>
            </a:fld>
            <a:endParaRPr lang="en-AU"/>
          </a:p>
        </p:txBody>
      </p:sp>
    </p:spTree>
    <p:extLst>
      <p:ext uri="{BB962C8B-B14F-4D97-AF65-F5344CB8AC3E}">
        <p14:creationId xmlns:p14="http://schemas.microsoft.com/office/powerpoint/2010/main" val="824104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dirty="0" smtClean="0"/>
              <a:t>In</a:t>
            </a:r>
            <a:r>
              <a:rPr lang="en-AU" baseline="0" dirty="0" smtClean="0"/>
              <a:t> Workshop 2 we introduced “string methods” – i.e. functions that are defined as part of the string data type itself, since it only makes sense to do those things on string values.  As such, you attach the function name to the end of the string value/variable with a “.”, e.g. </a:t>
            </a:r>
            <a:r>
              <a:rPr lang="en-AU" baseline="0" dirty="0" err="1" smtClean="0"/>
              <a:t>myString.isupper</a:t>
            </a:r>
            <a:r>
              <a:rPr lang="en-AU" baseline="0" dirty="0" smtClean="0"/>
              <a:t>() will give you a True or False depending on whether </a:t>
            </a:r>
            <a:r>
              <a:rPr lang="en-AU" baseline="0" dirty="0" err="1" smtClean="0"/>
              <a:t>myString</a:t>
            </a:r>
            <a:r>
              <a:rPr lang="en-AU" baseline="0" dirty="0" smtClean="0"/>
              <a:t> is all uppercase or not.</a:t>
            </a:r>
          </a:p>
          <a:p>
            <a:pPr algn="l"/>
            <a:endParaRPr lang="en-AU" baseline="0" dirty="0" smtClean="0"/>
          </a:p>
          <a:p>
            <a:pPr algn="l"/>
            <a:r>
              <a:rPr lang="en-AU" baseline="0" dirty="0" smtClean="0"/>
              <a:t>List methods are the same concept, but applied to the list data structure – they are ways of manipulating lists.  Note however that since lists are mutable (i.e. can be changed), list methods that modify the list (e.g. append, insert and remove) will actually change the list variable rather than returning a modified version of the list.</a:t>
            </a:r>
            <a:endParaRPr lang="en-AU" dirty="0" smtClean="0"/>
          </a:p>
          <a:p>
            <a:endParaRPr lang="en-AU" dirty="0" smtClean="0"/>
          </a:p>
          <a:p>
            <a:r>
              <a:rPr lang="en-AU" dirty="0" smtClean="0"/>
              <a:t>The documentation for these methods can be found at https://docs.python.org/3/tutorial/datastructures.html#more-on-lists</a:t>
            </a:r>
          </a:p>
          <a:p>
            <a:endParaRPr lang="en-AU" dirty="0" smtClean="0"/>
          </a:p>
          <a:p>
            <a:r>
              <a:rPr lang="en-AU" dirty="0" smtClean="0"/>
              <a:t>The methods that don’t change anything</a:t>
            </a:r>
            <a:r>
              <a:rPr lang="en-AU" baseline="0" dirty="0" smtClean="0"/>
              <a:t> can also be used on tuples – e.g. </a:t>
            </a:r>
            <a:r>
              <a:rPr lang="en-AU" baseline="0" dirty="0" err="1" smtClean="0"/>
              <a:t>len</a:t>
            </a:r>
            <a:r>
              <a:rPr lang="en-AU" baseline="0" dirty="0" smtClean="0"/>
              <a:t>(), count() and index().</a:t>
            </a:r>
          </a:p>
          <a:p>
            <a:endParaRPr lang="en-AU" baseline="0" dirty="0" smtClean="0"/>
          </a:p>
          <a:p>
            <a:r>
              <a:rPr lang="en-AU" baseline="0" dirty="0" smtClean="0"/>
              <a:t>There are also built-in functions named min(), max() and sum() which do exactly what you would expect.  They can only be used on lists/tuples if all of the items are of comparable/orderable types. i.e. you can only determine the min or max item if they are all numbers (</a:t>
            </a:r>
            <a:r>
              <a:rPr lang="en-AU" baseline="0" dirty="0" err="1" smtClean="0"/>
              <a:t>int</a:t>
            </a:r>
            <a:r>
              <a:rPr lang="en-AU" baseline="0" dirty="0" smtClean="0"/>
              <a:t> or float) or if they are all strings.  Sum() only works on lists/tuples of numbers.</a:t>
            </a:r>
          </a:p>
        </p:txBody>
      </p:sp>
      <p:sp>
        <p:nvSpPr>
          <p:cNvPr id="4" name="Slide Number Placeholder 3"/>
          <p:cNvSpPr>
            <a:spLocks noGrp="1"/>
          </p:cNvSpPr>
          <p:nvPr>
            <p:ph type="sldNum" sz="quarter" idx="10"/>
          </p:nvPr>
        </p:nvSpPr>
        <p:spPr/>
        <p:txBody>
          <a:bodyPr/>
          <a:lstStyle/>
          <a:p>
            <a:fld id="{53772DE0-A19C-4245-86C7-48F0AFB112D9}" type="slidenum">
              <a:rPr lang="en-AU" smtClean="0"/>
              <a:pPr/>
              <a:t>11</a:t>
            </a:fld>
            <a:endParaRPr lang="en-AU"/>
          </a:p>
        </p:txBody>
      </p:sp>
    </p:spTree>
    <p:extLst>
      <p:ext uri="{BB962C8B-B14F-4D97-AF65-F5344CB8AC3E}">
        <p14:creationId xmlns:p14="http://schemas.microsoft.com/office/powerpoint/2010/main" val="927621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You can even use “in” on strings, making it unnecessary to include functions to</a:t>
            </a:r>
            <a:r>
              <a:rPr lang="en-AU" baseline="0" dirty="0" smtClean="0"/>
              <a:t> find strings in strings and so on in Python.  You aren’t even limited to searching for a single character, either – </a:t>
            </a:r>
            <a:r>
              <a:rPr lang="en-AU" b="1" baseline="0" dirty="0" smtClean="0"/>
              <a:t>"cat" in "I have a catapult"</a:t>
            </a:r>
            <a:r>
              <a:rPr lang="en-AU" baseline="0" dirty="0" smtClean="0"/>
              <a:t> will return true.</a:t>
            </a:r>
          </a:p>
        </p:txBody>
      </p:sp>
      <p:sp>
        <p:nvSpPr>
          <p:cNvPr id="4" name="Slide Number Placeholder 3"/>
          <p:cNvSpPr>
            <a:spLocks noGrp="1"/>
          </p:cNvSpPr>
          <p:nvPr>
            <p:ph type="sldNum" sz="quarter" idx="10"/>
          </p:nvPr>
        </p:nvSpPr>
        <p:spPr/>
        <p:txBody>
          <a:bodyPr/>
          <a:lstStyle/>
          <a:p>
            <a:fld id="{53772DE0-A19C-4245-86C7-48F0AFB112D9}" type="slidenum">
              <a:rPr lang="en-AU" smtClean="0"/>
              <a:pPr/>
              <a:t>12</a:t>
            </a:fld>
            <a:endParaRPr lang="en-AU"/>
          </a:p>
        </p:txBody>
      </p:sp>
    </p:spTree>
    <p:extLst>
      <p:ext uri="{BB962C8B-B14F-4D97-AF65-F5344CB8AC3E}">
        <p14:creationId xmlns:p14="http://schemas.microsoft.com/office/powerpoint/2010/main" val="4206868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53772DE0-A19C-4245-86C7-48F0AFB112D9}" type="slidenum">
              <a:rPr lang="en-AU" smtClean="0"/>
              <a:pPr/>
              <a:t>13</a:t>
            </a:fld>
            <a:endParaRPr lang="en-AU"/>
          </a:p>
        </p:txBody>
      </p:sp>
    </p:spTree>
    <p:extLst>
      <p:ext uri="{BB962C8B-B14F-4D97-AF65-F5344CB8AC3E}">
        <p14:creationId xmlns:p14="http://schemas.microsoft.com/office/powerpoint/2010/main" val="1763956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53772DE0-A19C-4245-86C7-48F0AFB112D9}" type="slidenum">
              <a:rPr lang="en-AU" smtClean="0"/>
              <a:pPr/>
              <a:t>14</a:t>
            </a:fld>
            <a:endParaRPr lang="en-AU"/>
          </a:p>
        </p:txBody>
      </p:sp>
    </p:spTree>
    <p:extLst>
      <p:ext uri="{BB962C8B-B14F-4D97-AF65-F5344CB8AC3E}">
        <p14:creationId xmlns:p14="http://schemas.microsoft.com/office/powerpoint/2010/main" val="2117547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15</a:t>
            </a:fld>
            <a:endParaRPr lang="en-AU"/>
          </a:p>
        </p:txBody>
      </p:sp>
    </p:spTree>
    <p:extLst>
      <p:ext uri="{BB962C8B-B14F-4D97-AF65-F5344CB8AC3E}">
        <p14:creationId xmlns:p14="http://schemas.microsoft.com/office/powerpoint/2010/main" val="1159164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loop</a:t>
            </a:r>
            <a:r>
              <a:rPr lang="en-AU" baseline="0" dirty="0" smtClean="0"/>
              <a:t> condition is simply a </a:t>
            </a:r>
            <a:r>
              <a:rPr lang="en-AU" baseline="0" dirty="0" err="1" smtClean="0"/>
              <a:t>boolean</a:t>
            </a:r>
            <a:r>
              <a:rPr lang="en-AU" baseline="0" dirty="0" smtClean="0"/>
              <a:t> expression – which we covered last week.  A </a:t>
            </a:r>
            <a:r>
              <a:rPr lang="en-AU" baseline="0" dirty="0" err="1" smtClean="0"/>
              <a:t>boolean</a:t>
            </a:r>
            <a:r>
              <a:rPr lang="en-AU" baseline="0" dirty="0" smtClean="0"/>
              <a:t> expression is an expression that will be evaluated to either True or False.</a:t>
            </a:r>
          </a:p>
          <a:p>
            <a:r>
              <a:rPr lang="en-AU" baseline="0" dirty="0" smtClean="0"/>
              <a:t>When a loop ends, the code of the program continues from the next statement after the loop/loop body.</a:t>
            </a:r>
          </a:p>
          <a:p>
            <a:endParaRPr lang="en-AU" baseline="0" dirty="0" smtClean="0"/>
          </a:p>
          <a:p>
            <a:r>
              <a:rPr lang="en-AU" baseline="0" dirty="0" smtClean="0"/>
              <a:t>As usual in languages which use curly brackets, they are optional if the loop body consists of only one statement.  It can be clearer to include them regardless, though.</a:t>
            </a:r>
          </a:p>
          <a:p>
            <a:r>
              <a:rPr lang="en-AU" baseline="0" dirty="0" smtClean="0"/>
              <a:t>The body of a loop in Python is indented, just like when using selection statements.</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16</a:t>
            </a:fld>
            <a:endParaRPr lang="en-AU"/>
          </a:p>
        </p:txBody>
      </p:sp>
    </p:spTree>
    <p:extLst>
      <p:ext uri="{BB962C8B-B14F-4D97-AF65-F5344CB8AC3E}">
        <p14:creationId xmlns:p14="http://schemas.microsoft.com/office/powerpoint/2010/main" val="656765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program would print:</a:t>
            </a:r>
          </a:p>
          <a:p>
            <a:r>
              <a:rPr lang="en-AU" dirty="0" smtClean="0"/>
              <a:t>10</a:t>
            </a:r>
          </a:p>
          <a:p>
            <a:r>
              <a:rPr lang="en-AU" dirty="0" smtClean="0"/>
              <a:t>9</a:t>
            </a:r>
          </a:p>
          <a:p>
            <a:r>
              <a:rPr lang="en-AU" dirty="0" smtClean="0"/>
              <a:t>8</a:t>
            </a:r>
          </a:p>
          <a:p>
            <a:r>
              <a:rPr lang="en-AU" dirty="0" smtClean="0"/>
              <a:t>7</a:t>
            </a:r>
          </a:p>
          <a:p>
            <a:r>
              <a:rPr lang="en-AU" dirty="0" smtClean="0"/>
              <a:t>6</a:t>
            </a:r>
          </a:p>
          <a:p>
            <a:r>
              <a:rPr lang="en-AU" dirty="0" smtClean="0"/>
              <a:t>5</a:t>
            </a:r>
          </a:p>
          <a:p>
            <a:r>
              <a:rPr lang="en-AU" dirty="0" smtClean="0"/>
              <a:t>4</a:t>
            </a:r>
          </a:p>
          <a:p>
            <a:r>
              <a:rPr lang="en-AU" dirty="0" smtClean="0"/>
              <a:t>3</a:t>
            </a:r>
          </a:p>
          <a:p>
            <a:r>
              <a:rPr lang="en-AU" dirty="0" smtClean="0"/>
              <a:t>2</a:t>
            </a:r>
          </a:p>
          <a:p>
            <a:r>
              <a:rPr lang="en-AU" dirty="0" smtClean="0"/>
              <a:t>1</a:t>
            </a:r>
          </a:p>
          <a:p>
            <a:r>
              <a:rPr lang="en-AU" dirty="0" smtClean="0"/>
              <a:t>0</a:t>
            </a:r>
          </a:p>
          <a:p>
            <a:r>
              <a:rPr lang="en-AU" dirty="0" smtClean="0"/>
              <a:t>Lift-off!</a:t>
            </a:r>
          </a:p>
          <a:p>
            <a:endParaRPr lang="en-AU" dirty="0" smtClean="0"/>
          </a:p>
          <a:p>
            <a:r>
              <a:rPr lang="en-AU" dirty="0" smtClean="0"/>
              <a:t>Without using a loop, it</a:t>
            </a:r>
            <a:r>
              <a:rPr lang="en-AU" baseline="0" dirty="0" smtClean="0"/>
              <a:t> would involve printing 12 things.  Using a loop, the entire program takes 5 lines of code.</a:t>
            </a:r>
          </a:p>
          <a:p>
            <a:r>
              <a:rPr lang="en-AU" baseline="0" dirty="0" smtClean="0"/>
              <a:t>Using a loop also means that if we want to make the countdown start from 100, we just change the 10 to 100 – we don’t need to write another 90 print statements.</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17</a:t>
            </a:fld>
            <a:endParaRPr lang="en-AU"/>
          </a:p>
        </p:txBody>
      </p:sp>
    </p:spTree>
    <p:extLst>
      <p:ext uri="{BB962C8B-B14F-4D97-AF65-F5344CB8AC3E}">
        <p14:creationId xmlns:p14="http://schemas.microsoft.com/office/powerpoint/2010/main" val="2858141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 are all easy mistakes to make, so it’s important that you keep an eye out for them and test your code thoroughly to make sure it is working as intended.</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18</a:t>
            </a:fld>
            <a:endParaRPr lang="en-AU"/>
          </a:p>
        </p:txBody>
      </p:sp>
    </p:spTree>
    <p:extLst>
      <p:ext uri="{BB962C8B-B14F-4D97-AF65-F5344CB8AC3E}">
        <p14:creationId xmlns:p14="http://schemas.microsoft.com/office/powerpoint/2010/main" val="3119002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smtClean="0"/>
              <a:t>Hurrrrrrrrrrr</a:t>
            </a:r>
            <a:r>
              <a:rPr lang="en-AU" dirty="0" smtClean="0"/>
              <a:t> :P</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solidFill>
                  <a:prstClr val="black"/>
                </a:solidFill>
              </a:rPr>
              <a:pPr/>
              <a:t>19</a:t>
            </a:fld>
            <a:endParaRPr lang="en-AU">
              <a:solidFill>
                <a:prstClr val="black"/>
              </a:solidFill>
            </a:endParaRPr>
          </a:p>
        </p:txBody>
      </p:sp>
    </p:spTree>
    <p:extLst>
      <p:ext uri="{BB962C8B-B14F-4D97-AF65-F5344CB8AC3E}">
        <p14:creationId xmlns:p14="http://schemas.microsoft.com/office/powerpoint/2010/main" val="3501456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53772DE0-A19C-4245-86C7-48F0AFB112D9}" type="slidenum">
              <a:rPr lang="en-AU" smtClean="0"/>
              <a:pPr/>
              <a:t>2</a:t>
            </a:fld>
            <a:endParaRPr lang="en-AU"/>
          </a:p>
        </p:txBody>
      </p:sp>
    </p:spTree>
    <p:extLst>
      <p:ext uri="{BB962C8B-B14F-4D97-AF65-F5344CB8AC3E}">
        <p14:creationId xmlns:p14="http://schemas.microsoft.com/office/powerpoint/2010/main" val="4047019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None (note the capital N) is a value that you can give to a variable to represent the absence of a value – e.g. to</a:t>
            </a:r>
            <a:r>
              <a:rPr lang="en-AU" baseline="0" dirty="0" smtClean="0"/>
              <a:t> </a:t>
            </a:r>
            <a:r>
              <a:rPr lang="en-AU" dirty="0" smtClean="0"/>
              <a:t>“leave it empty” for all intents and purposes.</a:t>
            </a:r>
          </a:p>
          <a:p>
            <a:r>
              <a:rPr lang="en-AU" dirty="0" smtClean="0"/>
              <a:t>This</a:t>
            </a:r>
            <a:r>
              <a:rPr lang="en-AU" baseline="0" dirty="0" smtClean="0"/>
              <a:t> is just done so that when the while loop tries to check the value of the number variable for the first time, the variable actually exists – otherwise the program would crash.</a:t>
            </a:r>
          </a:p>
          <a:p>
            <a:r>
              <a:rPr lang="en-AU" baseline="0" dirty="0" smtClean="0"/>
              <a:t>Once inside the loop, the number variable will be given a value of what the user enters.</a:t>
            </a:r>
            <a:endParaRPr lang="en-AU" dirty="0" smtClean="0"/>
          </a:p>
          <a:p>
            <a:endParaRPr lang="en-AU" dirty="0" smtClean="0"/>
          </a:p>
          <a:p>
            <a:r>
              <a:rPr lang="en-AU" baseline="0" dirty="0" smtClean="0"/>
              <a:t>The previous loop examples were controlled by a simple counter variable – we could tell exactly how many times the loop would run by looking at the variable, the condition and the way the variable was changed in the loop body.  In this example, the loop condition involves a variable that the user sets the value of via an input statement… We have no way of knowing how many times it will run.</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20</a:t>
            </a:fld>
            <a:endParaRPr lang="en-AU"/>
          </a:p>
        </p:txBody>
      </p:sp>
    </p:spTree>
    <p:extLst>
      <p:ext uri="{BB962C8B-B14F-4D97-AF65-F5344CB8AC3E}">
        <p14:creationId xmlns:p14="http://schemas.microsoft.com/office/powerpoint/2010/main" val="2337246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 this example, the</a:t>
            </a:r>
            <a:r>
              <a:rPr lang="en-AU" baseline="0" dirty="0" smtClean="0"/>
              <a:t> while loop’s condition is that the text variable has a length of less than or equal to 10.</a:t>
            </a:r>
          </a:p>
          <a:p>
            <a:r>
              <a:rPr lang="en-AU" baseline="0" dirty="0" smtClean="0"/>
              <a:t>The body of the loop prints a prompt for the user to type something, then concatenates what they type to the end of the text variable, before printing out the variable and its length.</a:t>
            </a:r>
          </a:p>
          <a:p>
            <a:endParaRPr lang="en-AU" baseline="0" dirty="0" smtClean="0"/>
          </a:p>
          <a:p>
            <a:r>
              <a:rPr lang="en-AU" baseline="0" dirty="0" smtClean="0"/>
              <a:t>As you can see, once the length of the variable exceeds 10 the loop will end since the condition is no longer met.</a:t>
            </a:r>
          </a:p>
        </p:txBody>
      </p:sp>
      <p:sp>
        <p:nvSpPr>
          <p:cNvPr id="4" name="Slide Number Placeholder 3"/>
          <p:cNvSpPr>
            <a:spLocks noGrp="1"/>
          </p:cNvSpPr>
          <p:nvPr>
            <p:ph type="sldNum" sz="quarter" idx="10"/>
          </p:nvPr>
        </p:nvSpPr>
        <p:spPr/>
        <p:txBody>
          <a:bodyPr/>
          <a:lstStyle/>
          <a:p>
            <a:fld id="{53772DE0-A19C-4245-86C7-48F0AFB112D9}" type="slidenum">
              <a:rPr lang="en-AU" smtClean="0"/>
              <a:pPr/>
              <a:t>21</a:t>
            </a:fld>
            <a:endParaRPr lang="en-AU"/>
          </a:p>
        </p:txBody>
      </p:sp>
    </p:spTree>
    <p:extLst>
      <p:ext uri="{BB962C8B-B14F-4D97-AF65-F5344CB8AC3E}">
        <p14:creationId xmlns:p14="http://schemas.microsoft.com/office/powerpoint/2010/main" val="2442190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It only really makes sense to use break or continue in a selection statement within a loop body – otherwise</a:t>
            </a:r>
            <a:r>
              <a:rPr lang="en-AU" baseline="0" dirty="0" smtClean="0"/>
              <a:t> the loop will </a:t>
            </a:r>
            <a:r>
              <a:rPr lang="en-AU" i="1" baseline="0" dirty="0" smtClean="0"/>
              <a:t>always </a:t>
            </a:r>
            <a:r>
              <a:rPr lang="en-AU" i="0" baseline="0" dirty="0" smtClean="0"/>
              <a:t>break or continue when it hits that part of the loop body.  You will only ever want to break or continue the loop </a:t>
            </a:r>
            <a:r>
              <a:rPr lang="en-AU" i="1" baseline="0" dirty="0" smtClean="0"/>
              <a:t>when a certain condition is met</a:t>
            </a:r>
            <a:r>
              <a:rPr lang="en-AU" i="0" baseline="0" dirty="0" smtClean="0"/>
              <a:t>.</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22</a:t>
            </a:fld>
            <a:endParaRPr lang="en-AU"/>
          </a:p>
        </p:txBody>
      </p:sp>
    </p:spTree>
    <p:extLst>
      <p:ext uri="{BB962C8B-B14F-4D97-AF65-F5344CB8AC3E}">
        <p14:creationId xmlns:p14="http://schemas.microsoft.com/office/powerpoint/2010/main" val="3762430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 the rewritten</a:t>
            </a:r>
            <a:r>
              <a:rPr lang="en-AU" baseline="0" dirty="0" smtClean="0"/>
              <a:t> example, the number gets added to the total </a:t>
            </a:r>
            <a:r>
              <a:rPr lang="en-AU" i="1" baseline="0" dirty="0" smtClean="0"/>
              <a:t>after</a:t>
            </a:r>
            <a:r>
              <a:rPr lang="en-AU" i="0" baseline="0" dirty="0" smtClean="0"/>
              <a:t> the if-then statement checks for 0.</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23</a:t>
            </a:fld>
            <a:endParaRPr lang="en-AU"/>
          </a:p>
        </p:txBody>
      </p:sp>
    </p:spTree>
    <p:extLst>
      <p:ext uri="{BB962C8B-B14F-4D97-AF65-F5344CB8AC3E}">
        <p14:creationId xmlns:p14="http://schemas.microsoft.com/office/powerpoint/2010/main" val="2184982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24</a:t>
            </a:fld>
            <a:endParaRPr lang="en-AU"/>
          </a:p>
        </p:txBody>
      </p:sp>
    </p:spTree>
    <p:extLst>
      <p:ext uri="{BB962C8B-B14F-4D97-AF65-F5344CB8AC3E}">
        <p14:creationId xmlns:p14="http://schemas.microsoft.com/office/powerpoint/2010/main" val="63074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program could also be implemented without using an endless loop, by</a:t>
            </a:r>
            <a:r>
              <a:rPr lang="en-US" baseline="0" dirty="0" smtClean="0"/>
              <a:t> following the approach at the top of the previous slide.</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25</a:t>
            </a:fld>
            <a:endParaRPr lang="en-AU"/>
          </a:p>
        </p:txBody>
      </p:sp>
    </p:spTree>
    <p:extLst>
      <p:ext uri="{BB962C8B-B14F-4D97-AF65-F5344CB8AC3E}">
        <p14:creationId xmlns:p14="http://schemas.microsoft.com/office/powerpoint/2010/main" val="21849828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26</a:t>
            </a:fld>
            <a:endParaRPr lang="en-AU"/>
          </a:p>
        </p:txBody>
      </p:sp>
    </p:spTree>
    <p:extLst>
      <p:ext uri="{BB962C8B-B14F-4D97-AF65-F5344CB8AC3E}">
        <p14:creationId xmlns:p14="http://schemas.microsoft.com/office/powerpoint/2010/main" val="2184982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example introduces something known as “exception handling”, covered</a:t>
            </a:r>
            <a:r>
              <a:rPr lang="en-AU" baseline="0" dirty="0" smtClean="0"/>
              <a:t> formally in Module 6</a:t>
            </a:r>
            <a:r>
              <a:rPr lang="en-AU" dirty="0" smtClean="0"/>
              <a:t>.</a:t>
            </a:r>
            <a:r>
              <a:rPr lang="en-AU" baseline="0" dirty="0" smtClean="0"/>
              <a:t>  It essentially involves attempting to run a statement that </a:t>
            </a:r>
            <a:r>
              <a:rPr lang="en-AU" i="1" baseline="0" dirty="0" smtClean="0"/>
              <a:t>may</a:t>
            </a:r>
            <a:r>
              <a:rPr lang="en-AU" i="0" baseline="0" dirty="0" smtClean="0"/>
              <a:t> result in an exception or error occurring, and defining what to do if that exception occurs.</a:t>
            </a:r>
          </a:p>
          <a:p>
            <a:r>
              <a:rPr lang="en-AU" i="0" baseline="0" dirty="0" smtClean="0"/>
              <a:t>In this case, we try to run the statement which converts the input from a string to a float –if the string does not contain a value which can be converted to a float, then this will fail and cause a “</a:t>
            </a:r>
            <a:r>
              <a:rPr lang="en-AU" i="0" baseline="0" dirty="0" err="1" smtClean="0"/>
              <a:t>ValueError</a:t>
            </a:r>
            <a:r>
              <a:rPr lang="en-AU" i="0" baseline="0" dirty="0" smtClean="0"/>
              <a:t>” exception.</a:t>
            </a:r>
          </a:p>
          <a:p>
            <a:r>
              <a:rPr lang="en-AU" i="0" baseline="0" dirty="0" smtClean="0"/>
              <a:t>We have defined an exception handler for that type of exception that will print an error message and continue to the next iteration of the loop.</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27</a:t>
            </a:fld>
            <a:endParaRPr lang="en-AU"/>
          </a:p>
        </p:txBody>
      </p:sp>
    </p:spTree>
    <p:extLst>
      <p:ext uri="{BB962C8B-B14F-4D97-AF65-F5344CB8AC3E}">
        <p14:creationId xmlns:p14="http://schemas.microsoft.com/office/powerpoint/2010/main" val="21849828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example introduces something known as “exception handling”, covered</a:t>
            </a:r>
            <a:r>
              <a:rPr lang="en-AU" baseline="0" dirty="0" smtClean="0"/>
              <a:t> formally in Module 6</a:t>
            </a:r>
            <a:r>
              <a:rPr lang="en-AU" dirty="0" smtClean="0"/>
              <a:t>.</a:t>
            </a:r>
            <a:r>
              <a:rPr lang="en-AU" baseline="0" dirty="0" smtClean="0"/>
              <a:t>  It essentially involves attempting to run a statement that </a:t>
            </a:r>
            <a:r>
              <a:rPr lang="en-AU" i="1" baseline="0" dirty="0" smtClean="0"/>
              <a:t>may</a:t>
            </a:r>
            <a:r>
              <a:rPr lang="en-AU" i="0" baseline="0" dirty="0" smtClean="0"/>
              <a:t> result in an exception or error occurring, and defining what to do if that exception occurs.</a:t>
            </a:r>
          </a:p>
          <a:p>
            <a:r>
              <a:rPr lang="en-AU" i="0" baseline="0" dirty="0" smtClean="0"/>
              <a:t>In this case, we try to run the statement which converts the input from a string to a float –if the string does not contain a value which can be converted to a float, then this will fail and cause a “</a:t>
            </a:r>
            <a:r>
              <a:rPr lang="en-AU" i="0" baseline="0" dirty="0" err="1" smtClean="0"/>
              <a:t>ValueError</a:t>
            </a:r>
            <a:r>
              <a:rPr lang="en-AU" i="0" baseline="0" dirty="0" smtClean="0"/>
              <a:t>” exception.</a:t>
            </a:r>
          </a:p>
          <a:p>
            <a:r>
              <a:rPr lang="en-AU" i="0" baseline="0" dirty="0" smtClean="0"/>
              <a:t>We have defined an exception handler for that type of exception that will print an error message and continue to the next iteration of the loop.</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28</a:t>
            </a:fld>
            <a:endParaRPr lang="en-AU"/>
          </a:p>
        </p:txBody>
      </p:sp>
    </p:spTree>
    <p:extLst>
      <p:ext uri="{BB962C8B-B14F-4D97-AF65-F5344CB8AC3E}">
        <p14:creationId xmlns:p14="http://schemas.microsoft.com/office/powerpoint/2010/main" val="8987643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code that would be involved in these examples is beyond what we have covered, so I’m only including the pseudocode versions – they should</a:t>
            </a:r>
            <a:r>
              <a:rPr lang="en-AU" baseline="0" dirty="0" smtClean="0"/>
              <a:t> be enough to demonstrate situations where a continue statement can be useful.</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29</a:t>
            </a:fld>
            <a:endParaRPr lang="en-AU"/>
          </a:p>
        </p:txBody>
      </p:sp>
    </p:spTree>
    <p:extLst>
      <p:ext uri="{BB962C8B-B14F-4D97-AF65-F5344CB8AC3E}">
        <p14:creationId xmlns:p14="http://schemas.microsoft.com/office/powerpoint/2010/main" val="2184982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Note that since the textbook only formally introduces lists and tuples in Chapter 7, the</a:t>
            </a:r>
            <a:r>
              <a:rPr lang="en-AU" baseline="0" dirty="0" smtClean="0"/>
              <a:t> chapter will include things that we have not yet covered – writing functions, handling exceptions, writing to files, etc.  For the most part, it should be quite easy for you to ignore these things and focus on learning about lists and tuples.</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3</a:t>
            </a:fld>
            <a:endParaRPr lang="en-AU"/>
          </a:p>
        </p:txBody>
      </p:sp>
    </p:spTree>
    <p:extLst>
      <p:ext uri="{BB962C8B-B14F-4D97-AF65-F5344CB8AC3E}">
        <p14:creationId xmlns:p14="http://schemas.microsoft.com/office/powerpoint/2010/main" val="2951434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an endless loop and break</a:t>
            </a:r>
            <a:r>
              <a:rPr lang="en-US" baseline="0" dirty="0" smtClean="0"/>
              <a:t> statement</a:t>
            </a:r>
            <a:r>
              <a:rPr lang="en-US" dirty="0" smtClean="0"/>
              <a:t> is</a:t>
            </a:r>
            <a:r>
              <a:rPr lang="en-US" baseline="0" dirty="0" smtClean="0"/>
              <a:t> not the only way to implement this – the textbook takes a different approach.</a:t>
            </a:r>
          </a:p>
          <a:p>
            <a:r>
              <a:rPr lang="en-US" baseline="0" dirty="0" smtClean="0"/>
              <a:t>There is some debate in programming communities regarding the appropriateness of endless loops and using break/continue:</a:t>
            </a:r>
          </a:p>
          <a:p>
            <a:r>
              <a:rPr lang="en-US" baseline="0" dirty="0" smtClean="0"/>
              <a:t>Some people strongly discourage their use, while others are fine with it.</a:t>
            </a:r>
          </a:p>
          <a:p>
            <a:r>
              <a:rPr lang="en-US" baseline="0" dirty="0" smtClean="0"/>
              <a:t>There are some pros and cons to either approach, but at the end of the day it’s up to the person writing the code to write it in a way that is robust, reliable and readable.</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30</a:t>
            </a:fld>
            <a:endParaRPr lang="en-AU"/>
          </a:p>
        </p:txBody>
      </p:sp>
    </p:spTree>
    <p:extLst>
      <p:ext uri="{BB962C8B-B14F-4D97-AF65-F5344CB8AC3E}">
        <p14:creationId xmlns:p14="http://schemas.microsoft.com/office/powerpoint/2010/main" val="21849828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 examples in the previous slides where</a:t>
            </a:r>
            <a:r>
              <a:rPr lang="en-US" baseline="0" dirty="0" smtClean="0"/>
              <a:t> the condition of the loop depended on a value that was set inside the loop body could be rewritten to use a do-while loop.</a:t>
            </a:r>
            <a:endParaRPr lang="en-AU" dirty="0" smtClean="0"/>
          </a:p>
          <a:p>
            <a:r>
              <a:rPr lang="en-AU" dirty="0" smtClean="0"/>
              <a:t>As the animation</a:t>
            </a:r>
            <a:r>
              <a:rPr lang="en-AU" baseline="0" dirty="0" smtClean="0"/>
              <a:t> in the slide illustrates, a do-while loop is often written in a more concise way.</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31</a:t>
            </a:fld>
            <a:endParaRPr lang="en-AU"/>
          </a:p>
        </p:txBody>
      </p:sp>
    </p:spTree>
    <p:extLst>
      <p:ext uri="{BB962C8B-B14F-4D97-AF65-F5344CB8AC3E}">
        <p14:creationId xmlns:p14="http://schemas.microsoft.com/office/powerpoint/2010/main" val="4948371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32</a:t>
            </a:fld>
            <a:endParaRPr lang="en-AU"/>
          </a:p>
        </p:txBody>
      </p:sp>
    </p:spTree>
    <p:extLst>
      <p:ext uri="{BB962C8B-B14F-4D97-AF65-F5344CB8AC3E}">
        <p14:creationId xmlns:p14="http://schemas.microsoft.com/office/powerpoint/2010/main" val="21631682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Not including a do-while loop</a:t>
            </a:r>
            <a:r>
              <a:rPr lang="en-AU" baseline="0" dirty="0" smtClean="0"/>
              <a:t> falls in line with Python’s principle of only offering one way to do things.  By giving you a smaller set of building blocks there is less to learn, and it becomes more important for you to understand how to use them well in order to build different or more complex behaviour into your programs.</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34</a:t>
            </a:fld>
            <a:endParaRPr lang="en-AU"/>
          </a:p>
        </p:txBody>
      </p:sp>
    </p:spTree>
    <p:extLst>
      <p:ext uri="{BB962C8B-B14F-4D97-AF65-F5344CB8AC3E}">
        <p14:creationId xmlns:p14="http://schemas.microsoft.com/office/powerpoint/2010/main" val="2154377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As you should expect by now, the exact syntax is</a:t>
            </a:r>
            <a:r>
              <a:rPr lang="en-AU" baseline="0" dirty="0" smtClean="0"/>
              <a:t> likely to vary between languages, but the concept remains the same.</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35</a:t>
            </a:fld>
            <a:endParaRPr lang="en-AU"/>
          </a:p>
        </p:txBody>
      </p:sp>
    </p:spTree>
    <p:extLst>
      <p:ext uri="{BB962C8B-B14F-4D97-AF65-F5344CB8AC3E}">
        <p14:creationId xmlns:p14="http://schemas.microsoft.com/office/powerpoint/2010/main" val="22073625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Something is “</a:t>
            </a:r>
            <a:r>
              <a:rPr lang="en-AU" dirty="0" err="1" smtClean="0"/>
              <a:t>iterable</a:t>
            </a:r>
            <a:r>
              <a:rPr lang="en-AU" dirty="0" smtClean="0"/>
              <a:t>” if you can successively work your way through each item in it until you hit the end.  Most</a:t>
            </a:r>
            <a:r>
              <a:rPr lang="en-AU" baseline="0" dirty="0" smtClean="0"/>
              <a:t> of the time it’s a list (one of the data structures we covered earlier)</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36</a:t>
            </a:fld>
            <a:endParaRPr lang="en-AU"/>
          </a:p>
        </p:txBody>
      </p:sp>
    </p:spTree>
    <p:extLst>
      <p:ext uri="{BB962C8B-B14F-4D97-AF65-F5344CB8AC3E}">
        <p14:creationId xmlns:p14="http://schemas.microsoft.com/office/powerpoint/2010/main" val="30846445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first Python</a:t>
            </a:r>
            <a:r>
              <a:rPr lang="en-AU" baseline="0" dirty="0" smtClean="0"/>
              <a:t> example is a very simple “go through every number from X to Y” – Note that it actually goes until Y-1, so if you want to print up to and including the number 10, you need to make a range that goes to 11.</a:t>
            </a:r>
          </a:p>
          <a:p>
            <a:r>
              <a:rPr lang="en-AU" baseline="0" dirty="0" smtClean="0"/>
              <a:t>The second Python example demonstrates the ability to just specify the end number – the range will automatically begin at 0 if you do this.  Again, the range ends at the number </a:t>
            </a:r>
            <a:r>
              <a:rPr lang="en-AU" i="1" baseline="0" dirty="0" smtClean="0"/>
              <a:t>before </a:t>
            </a:r>
            <a:r>
              <a:rPr lang="en-AU" i="0" baseline="0" dirty="0" smtClean="0"/>
              <a:t>the number you specify.</a:t>
            </a:r>
          </a:p>
          <a:p>
            <a:r>
              <a:rPr lang="en-AU" i="0" baseline="0" dirty="0" smtClean="0"/>
              <a:t>The third Python example demonstrates the ability to specify a “step size” – i.e. the number to increment by each time.  With a step size of three and a starting number of 5, the loop goes from 5, to 8, to 11, to 14…</a:t>
            </a:r>
          </a:p>
          <a:p>
            <a:r>
              <a:rPr lang="en-AU" i="0" baseline="0" dirty="0" smtClean="0"/>
              <a:t>The fourth Python example demonstrates a range that counts downwards, by specifying a starting value that is higher than the ending value, and a negative step size.  Again, to end on 1 we need to specify an end number of 0.</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38</a:t>
            </a:fld>
            <a:endParaRPr lang="en-AU"/>
          </a:p>
        </p:txBody>
      </p:sp>
    </p:spTree>
    <p:extLst>
      <p:ext uri="{BB962C8B-B14F-4D97-AF65-F5344CB8AC3E}">
        <p14:creationId xmlns:p14="http://schemas.microsoft.com/office/powerpoint/2010/main" val="33622417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39</a:t>
            </a:fld>
            <a:endParaRPr lang="en-AU"/>
          </a:p>
        </p:txBody>
      </p:sp>
    </p:spTree>
    <p:extLst>
      <p:ext uri="{BB962C8B-B14F-4D97-AF65-F5344CB8AC3E}">
        <p14:creationId xmlns:p14="http://schemas.microsoft.com/office/powerpoint/2010/main" val="3362241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We’ve specified two variable</a:t>
            </a:r>
            <a:r>
              <a:rPr lang="en-AU" baseline="0" dirty="0" smtClean="0"/>
              <a:t> names after the word “for” – the variable to store the index, followed by the variable to store the value.</a:t>
            </a:r>
          </a:p>
          <a:p>
            <a:r>
              <a:rPr lang="en-AU" baseline="0" dirty="0" smtClean="0"/>
              <a:t>We’ve then wrapped the sequence we’re iterating through (</a:t>
            </a:r>
            <a:r>
              <a:rPr lang="en-AU" baseline="0" dirty="0" err="1" smtClean="0"/>
              <a:t>listVar</a:t>
            </a:r>
            <a:r>
              <a:rPr lang="en-AU" baseline="0" dirty="0" smtClean="0"/>
              <a:t>) in the enumerate() function.</a:t>
            </a:r>
            <a:endParaRPr lang="en-AU" dirty="0" smtClean="0"/>
          </a:p>
          <a:p>
            <a:endParaRPr lang="en-AU" dirty="0" smtClean="0"/>
          </a:p>
          <a:p>
            <a:r>
              <a:rPr lang="en-AU" dirty="0" smtClean="0"/>
              <a:t>If</a:t>
            </a:r>
            <a:r>
              <a:rPr lang="en-AU" baseline="0" dirty="0" smtClean="0"/>
              <a:t> you want an idea of what enumerate() actually </a:t>
            </a:r>
            <a:r>
              <a:rPr lang="en-AU" i="1" baseline="0" dirty="0" smtClean="0"/>
              <a:t>does</a:t>
            </a:r>
            <a:r>
              <a:rPr lang="en-AU" baseline="0" dirty="0" smtClean="0"/>
              <a:t>… It takes the sequence you give it, and creates a sequence where each item is now a tuple containing an index number and the corresponding value.  </a:t>
            </a:r>
          </a:p>
          <a:p>
            <a:r>
              <a:rPr lang="en-AU" baseline="0" dirty="0" smtClean="0"/>
              <a:t>e.g. if you pass it a list of </a:t>
            </a:r>
            <a:r>
              <a:rPr lang="en-AU" sz="1200" b="1" dirty="0" smtClean="0">
                <a:solidFill>
                  <a:srgbClr val="000000"/>
                </a:solidFill>
                <a:latin typeface="Courier New" pitchFamily="49" charset="0"/>
                <a:cs typeface="Courier New" pitchFamily="49" charset="0"/>
              </a:rPr>
              <a:t>['Huey', 'Dewey', 'Louie']</a:t>
            </a:r>
            <a:r>
              <a:rPr lang="en-AU" sz="1200" b="0" dirty="0" smtClean="0">
                <a:solidFill>
                  <a:srgbClr val="000000"/>
                </a:solidFill>
                <a:latin typeface="Courier New" pitchFamily="49" charset="0"/>
                <a:cs typeface="Courier New" pitchFamily="49" charset="0"/>
              </a:rPr>
              <a:t>,</a:t>
            </a:r>
            <a:r>
              <a:rPr lang="en-AU" sz="1200" b="0" baseline="0" dirty="0" smtClean="0">
                <a:solidFill>
                  <a:srgbClr val="000000"/>
                </a:solidFill>
                <a:latin typeface="Courier New" pitchFamily="49" charset="0"/>
                <a:cs typeface="Courier New" pitchFamily="49" charset="0"/>
              </a:rPr>
              <a:t> it creates results in </a:t>
            </a:r>
            <a:r>
              <a:rPr lang="en-AU" sz="1200" b="1" dirty="0" smtClean="0">
                <a:solidFill>
                  <a:srgbClr val="000000"/>
                </a:solidFill>
                <a:latin typeface="Courier New" pitchFamily="49" charset="0"/>
                <a:cs typeface="Courier New" pitchFamily="49" charset="0"/>
              </a:rPr>
              <a:t>[(0, 'Huey'), (1, 'Dewey'), (2, 'Louie')]</a:t>
            </a:r>
          </a:p>
          <a:p>
            <a:r>
              <a:rPr lang="en-AU" sz="1200" b="0" dirty="0" smtClean="0">
                <a:solidFill>
                  <a:srgbClr val="000000"/>
                </a:solidFill>
                <a:latin typeface="Courier New" pitchFamily="49" charset="0"/>
                <a:cs typeface="Courier New" pitchFamily="49" charset="0"/>
              </a:rPr>
              <a:t>Now, when the for loop iterates through this</a:t>
            </a:r>
            <a:r>
              <a:rPr lang="en-AU" sz="1200" b="0" baseline="0" dirty="0" smtClean="0">
                <a:solidFill>
                  <a:srgbClr val="000000"/>
                </a:solidFill>
                <a:latin typeface="Courier New" pitchFamily="49" charset="0"/>
                <a:cs typeface="Courier New" pitchFamily="49" charset="0"/>
              </a:rPr>
              <a:t> list, each item consists of two, not one, values… hence we specify two, not one, variables for them to go into – one for the index number, one for the value.</a:t>
            </a:r>
            <a:endParaRPr lang="en-AU" b="0" dirty="0" smtClean="0"/>
          </a:p>
          <a:p>
            <a:r>
              <a:rPr lang="en-AU" dirty="0" smtClean="0"/>
              <a:t>You can read more about enumerate() here -</a:t>
            </a:r>
            <a:r>
              <a:rPr lang="en-AU" baseline="0" dirty="0" smtClean="0"/>
              <a:t> https://docs.python.org/3/library/functions.html#enumerate</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40</a:t>
            </a:fld>
            <a:endParaRPr lang="en-AU"/>
          </a:p>
        </p:txBody>
      </p:sp>
    </p:spTree>
    <p:extLst>
      <p:ext uri="{BB962C8B-B14F-4D97-AF65-F5344CB8AC3E}">
        <p14:creationId xmlns:p14="http://schemas.microsoft.com/office/powerpoint/2010/main" val="18561494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While</a:t>
            </a:r>
            <a:r>
              <a:rPr lang="en-AU" baseline="0" dirty="0" smtClean="0"/>
              <a:t> the slide describes the common usage of the for loop, it’s actually a lot more generic than that:</a:t>
            </a:r>
          </a:p>
          <a:p>
            <a:r>
              <a:rPr lang="en-AU" baseline="0" dirty="0" smtClean="0"/>
              <a:t>&lt;initialisation&gt; is simply “this code gets run once, at the very start of the loop”</a:t>
            </a:r>
          </a:p>
          <a:p>
            <a:r>
              <a:rPr lang="en-AU" baseline="0" dirty="0" smtClean="0"/>
              <a:t>&lt;condition&gt; is simply “this is evaluated before each iteration – if True, loop body runs, if False, loop ends”</a:t>
            </a:r>
          </a:p>
          <a:p>
            <a:r>
              <a:rPr lang="en-AU" baseline="0" dirty="0" smtClean="0"/>
              <a:t>&lt;increment&gt; is simply “this code is run at the end of every iteration, after the loop body”</a:t>
            </a:r>
          </a:p>
          <a:p>
            <a:endParaRPr lang="en-AU" baseline="0" dirty="0" smtClean="0"/>
          </a:p>
          <a:p>
            <a:r>
              <a:rPr lang="en-AU" baseline="0" dirty="0" smtClean="0"/>
              <a:t>Each of them can actually be left blank, e.g. for (;;) will create an endless loop, and each of them can contain multiple statements that do whatever you want, not just create and increment a counter.  This gives the loop the power and flexibility to do all sorts of things…  But 99% of the time it is used in the way the slide describes.</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41</a:t>
            </a:fld>
            <a:endParaRPr lang="en-AU"/>
          </a:p>
        </p:txBody>
      </p:sp>
    </p:spTree>
    <p:extLst>
      <p:ext uri="{BB962C8B-B14F-4D97-AF65-F5344CB8AC3E}">
        <p14:creationId xmlns:p14="http://schemas.microsoft.com/office/powerpoint/2010/main" val="3044980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53772DE0-A19C-4245-86C7-48F0AFB112D9}" type="slidenum">
              <a:rPr lang="en-AU" smtClean="0"/>
              <a:pPr/>
              <a:t>4</a:t>
            </a:fld>
            <a:endParaRPr lang="en-AU"/>
          </a:p>
        </p:txBody>
      </p:sp>
    </p:spTree>
    <p:extLst>
      <p:ext uri="{BB962C8B-B14F-4D97-AF65-F5344CB8AC3E}">
        <p14:creationId xmlns:p14="http://schemas.microsoft.com/office/powerpoint/2010/main" val="30814007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I’ve tweaked the bolding and spacing</a:t>
            </a:r>
            <a:r>
              <a:rPr lang="en-AU" baseline="0" dirty="0" smtClean="0"/>
              <a:t> in these examples to make the different parts of the for loop easier to distinguish.</a:t>
            </a:r>
          </a:p>
          <a:p>
            <a:endParaRPr lang="en-AU" baseline="0" dirty="0" smtClean="0"/>
          </a:p>
          <a:p>
            <a:r>
              <a:rPr lang="en-AU" b="1" baseline="0" dirty="0" smtClean="0"/>
              <a:t>Example 1:  </a:t>
            </a:r>
            <a:r>
              <a:rPr lang="en-AU" baseline="0" dirty="0" smtClean="0"/>
              <a:t>Earlier versions of C require the counter variable to be declared in advance, rather than inside the for loop.  This is not required by most languages, or newer versions of C.</a:t>
            </a:r>
          </a:p>
          <a:p>
            <a:endParaRPr lang="en-AU" dirty="0" smtClean="0"/>
          </a:p>
          <a:p>
            <a:r>
              <a:rPr lang="en-AU" b="1" dirty="0" smtClean="0"/>
              <a:t>Example 2:  </a:t>
            </a:r>
            <a:r>
              <a:rPr lang="en-AU" dirty="0" smtClean="0"/>
              <a:t>The initialisation, condition and increment can</a:t>
            </a:r>
            <a:r>
              <a:rPr lang="en-AU" baseline="0" dirty="0" smtClean="0"/>
              <a:t> vary as needed.  In this version, we start it at 15 and go down by 2 while it remains at least 5.</a:t>
            </a:r>
          </a:p>
          <a:p>
            <a:endParaRPr lang="en-AU" baseline="0" dirty="0" smtClean="0"/>
          </a:p>
          <a:p>
            <a:r>
              <a:rPr lang="en-AU" b="1" baseline="0" dirty="0" smtClean="0"/>
              <a:t>Example 3:</a:t>
            </a:r>
            <a:r>
              <a:rPr lang="en-AU" baseline="0" dirty="0" smtClean="0"/>
              <a:t>  This example contains who very simple for loops that go from 1 to 10, but we’ve nested them within one another.  Notice the different counter variable names.</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43</a:t>
            </a:fld>
            <a:endParaRPr lang="en-AU"/>
          </a:p>
        </p:txBody>
      </p:sp>
    </p:spTree>
    <p:extLst>
      <p:ext uri="{BB962C8B-B14F-4D97-AF65-F5344CB8AC3E}">
        <p14:creationId xmlns:p14="http://schemas.microsoft.com/office/powerpoint/2010/main" val="33103107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Here are Python versions of the examples on the previous</a:t>
            </a:r>
            <a:r>
              <a:rPr lang="en-AU" baseline="0" dirty="0" smtClean="0"/>
              <a:t> slide.</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44</a:t>
            </a:fld>
            <a:endParaRPr lang="en-AU"/>
          </a:p>
        </p:txBody>
      </p:sp>
    </p:spTree>
    <p:extLst>
      <p:ext uri="{BB962C8B-B14F-4D97-AF65-F5344CB8AC3E}">
        <p14:creationId xmlns:p14="http://schemas.microsoft.com/office/powerpoint/2010/main" val="33103107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loop would output:</a:t>
            </a:r>
          </a:p>
          <a:p>
            <a:r>
              <a:rPr lang="en-AU" b="1" dirty="0" smtClean="0"/>
              <a:t>Item 0 is Huey</a:t>
            </a:r>
          </a:p>
          <a:p>
            <a:r>
              <a:rPr lang="en-AU" b="1" dirty="0" smtClean="0"/>
              <a:t>Item 1 is Dewey</a:t>
            </a:r>
          </a:p>
          <a:p>
            <a:r>
              <a:rPr lang="en-AU" b="1" dirty="0" smtClean="0"/>
              <a:t>Item 2 is Louie</a:t>
            </a:r>
          </a:p>
        </p:txBody>
      </p:sp>
      <p:sp>
        <p:nvSpPr>
          <p:cNvPr id="4" name="Slide Number Placeholder 3"/>
          <p:cNvSpPr>
            <a:spLocks noGrp="1"/>
          </p:cNvSpPr>
          <p:nvPr>
            <p:ph type="sldNum" sz="quarter" idx="10"/>
          </p:nvPr>
        </p:nvSpPr>
        <p:spPr/>
        <p:txBody>
          <a:bodyPr/>
          <a:lstStyle/>
          <a:p>
            <a:fld id="{53772DE0-A19C-4245-86C7-48F0AFB112D9}" type="slidenum">
              <a:rPr lang="en-AU" smtClean="0"/>
              <a:pPr/>
              <a:t>45</a:t>
            </a:fld>
            <a:endParaRPr lang="en-AU"/>
          </a:p>
        </p:txBody>
      </p:sp>
    </p:spTree>
    <p:extLst>
      <p:ext uri="{BB962C8B-B14F-4D97-AF65-F5344CB8AC3E}">
        <p14:creationId xmlns:p14="http://schemas.microsoft.com/office/powerpoint/2010/main" val="42432174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first version</a:t>
            </a:r>
            <a:r>
              <a:rPr lang="en-AU" baseline="0" dirty="0" smtClean="0"/>
              <a:t> of the </a:t>
            </a:r>
            <a:r>
              <a:rPr lang="en-AU" baseline="0" dirty="0" err="1" smtClean="0"/>
              <a:t>foreach</a:t>
            </a:r>
            <a:r>
              <a:rPr lang="en-AU" baseline="0" dirty="0" smtClean="0"/>
              <a:t> loop works its way through $</a:t>
            </a:r>
            <a:r>
              <a:rPr lang="en-AU" baseline="0" dirty="0" err="1" smtClean="0"/>
              <a:t>nameArray</a:t>
            </a:r>
            <a:r>
              <a:rPr lang="en-AU" baseline="0" dirty="0" smtClean="0"/>
              <a:t>, storing the current name in $name each time – pretty much exactly what Python does in its for loop.</a:t>
            </a:r>
          </a:p>
          <a:p>
            <a:endParaRPr lang="en-AU" baseline="0" dirty="0" smtClean="0"/>
          </a:p>
          <a:p>
            <a:r>
              <a:rPr lang="en-AU" baseline="0" dirty="0" smtClean="0"/>
              <a:t>The second version gets a little fancier, specifying two variables in the loop – one for the value and one for the index.  The output of this version is the same as the output of the Java example on the previous slide.</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46</a:t>
            </a:fld>
            <a:endParaRPr lang="en-AU"/>
          </a:p>
        </p:txBody>
      </p:sp>
    </p:spTree>
    <p:extLst>
      <p:ext uri="{BB962C8B-B14F-4D97-AF65-F5344CB8AC3E}">
        <p14:creationId xmlns:p14="http://schemas.microsoft.com/office/powerpoint/2010/main" val="1448621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53772DE0-A19C-4245-86C7-48F0AFB112D9}" type="slidenum">
              <a:rPr lang="en-AU" smtClean="0"/>
              <a:pPr/>
              <a:t>5</a:t>
            </a:fld>
            <a:endParaRPr lang="en-AU"/>
          </a:p>
        </p:txBody>
      </p:sp>
    </p:spTree>
    <p:extLst>
      <p:ext uri="{BB962C8B-B14F-4D97-AF65-F5344CB8AC3E}">
        <p14:creationId xmlns:p14="http://schemas.microsoft.com/office/powerpoint/2010/main" val="2111025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syntax used to define an array differs</a:t>
            </a:r>
            <a:r>
              <a:rPr lang="en-AU" baseline="0" dirty="0" smtClean="0"/>
              <a:t> between languages.</a:t>
            </a:r>
          </a:p>
          <a:p>
            <a:endParaRPr lang="en-AU" baseline="0" dirty="0" smtClean="0"/>
          </a:p>
          <a:p>
            <a:r>
              <a:rPr lang="en-AU" baseline="0" dirty="0" smtClean="0"/>
              <a:t>Arrays are always ordered in the sense that their index numbers go from 0 to 1 to 2, etc.</a:t>
            </a:r>
          </a:p>
          <a:p>
            <a:r>
              <a:rPr lang="en-AU" baseline="0" dirty="0" smtClean="0"/>
              <a:t>So an array of 4 items will have indexes of 0, 1, 2 and 3.  If you delete the first item in the array, you have indexes of 0, 1 and 2 – not 1, 2 and 3.  The values all “move up” one.</a:t>
            </a:r>
          </a:p>
          <a:p>
            <a:endParaRPr lang="en-AU" baseline="0" dirty="0" smtClean="0"/>
          </a:p>
          <a:p>
            <a:r>
              <a:rPr lang="en-AU" baseline="0" dirty="0" smtClean="0"/>
              <a:t>Think of it as a line of people, rather than a bunch of people just milling about in a room.  When people are in a line, you are able to refer to them easily – “third person in the line”, “last person in the line”, etc.</a:t>
            </a:r>
          </a:p>
        </p:txBody>
      </p:sp>
      <p:sp>
        <p:nvSpPr>
          <p:cNvPr id="4" name="Slide Number Placeholder 3"/>
          <p:cNvSpPr>
            <a:spLocks noGrp="1"/>
          </p:cNvSpPr>
          <p:nvPr>
            <p:ph type="sldNum" sz="quarter" idx="10"/>
          </p:nvPr>
        </p:nvSpPr>
        <p:spPr/>
        <p:txBody>
          <a:bodyPr/>
          <a:lstStyle/>
          <a:p>
            <a:fld id="{53772DE0-A19C-4245-86C7-48F0AFB112D9}" type="slidenum">
              <a:rPr lang="en-AU" smtClean="0"/>
              <a:pPr/>
              <a:t>6</a:t>
            </a:fld>
            <a:endParaRPr lang="en-AU"/>
          </a:p>
        </p:txBody>
      </p:sp>
    </p:spTree>
    <p:extLst>
      <p:ext uri="{BB962C8B-B14F-4D97-AF65-F5344CB8AC3E}">
        <p14:creationId xmlns:p14="http://schemas.microsoft.com/office/powerpoint/2010/main" val="102880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When you refer to an item</a:t>
            </a:r>
            <a:r>
              <a:rPr lang="en-AU" baseline="0" dirty="0" smtClean="0"/>
              <a:t> in an array, you are essentially referring to a variable – i.e. a single piece of data.  You can use it in any way that you would normally use a variable.</a:t>
            </a:r>
          </a:p>
          <a:p>
            <a:endParaRPr lang="en-AU" baseline="0" dirty="0" smtClean="0"/>
          </a:p>
          <a:p>
            <a:r>
              <a:rPr lang="en-AU" baseline="0" dirty="0" smtClean="0"/>
              <a:t>e.g.</a:t>
            </a:r>
          </a:p>
          <a:p>
            <a:r>
              <a:rPr lang="en-AU" b="1" baseline="0" dirty="0" smtClean="0"/>
              <a:t>total = values[3] + 6</a:t>
            </a:r>
          </a:p>
          <a:p>
            <a:endParaRPr lang="en-AU" dirty="0" smtClean="0"/>
          </a:p>
          <a:p>
            <a:r>
              <a:rPr lang="en-AU" b="0" dirty="0" smtClean="0"/>
              <a:t>This would add</a:t>
            </a:r>
            <a:r>
              <a:rPr lang="en-AU" b="0" baseline="0" dirty="0" smtClean="0"/>
              <a:t> 6 to the value in index 3 of values and store the result in total.</a:t>
            </a:r>
            <a:endParaRPr lang="en-AU" b="0"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7</a:t>
            </a:fld>
            <a:endParaRPr lang="en-AU"/>
          </a:p>
        </p:txBody>
      </p:sp>
    </p:spTree>
    <p:extLst>
      <p:ext uri="{BB962C8B-B14F-4D97-AF65-F5344CB8AC3E}">
        <p14:creationId xmlns:p14="http://schemas.microsoft.com/office/powerpoint/2010/main" val="3519502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Note that while it is </a:t>
            </a:r>
            <a:r>
              <a:rPr lang="en-AU" i="1" dirty="0" smtClean="0"/>
              <a:t>possible </a:t>
            </a:r>
            <a:r>
              <a:rPr lang="en-AU" i="0" dirty="0" smtClean="0"/>
              <a:t>for a list or</a:t>
            </a:r>
            <a:r>
              <a:rPr lang="en-AU" i="0" baseline="0" dirty="0" smtClean="0"/>
              <a:t> a tuple to contain values of different types, e.g. ('A', 2, 5.6, True, 'Duck') or ['A', 2, 5.6, True, 'Duck'], it is rather unlikely that you will need or desire this due to the nature of what you tend to use lists and tuples to store.</a:t>
            </a:r>
          </a:p>
          <a:p>
            <a:endParaRPr lang="en-AU" i="0" baseline="0" dirty="0" smtClean="0"/>
          </a:p>
          <a:p>
            <a:r>
              <a:rPr lang="en-AU" i="0" baseline="0" dirty="0" smtClean="0"/>
              <a:t>See the reading on Blackboard for some discussion about the </a:t>
            </a:r>
            <a:r>
              <a:rPr lang="en-AU" i="1" baseline="0" dirty="0" smtClean="0"/>
              <a:t>semantic</a:t>
            </a:r>
            <a:r>
              <a:rPr lang="en-AU" i="0" baseline="0" dirty="0" smtClean="0"/>
              <a:t> differences between lists and tuples.</a:t>
            </a:r>
            <a:endParaRPr lang="en-AU" dirty="0"/>
          </a:p>
        </p:txBody>
      </p:sp>
      <p:sp>
        <p:nvSpPr>
          <p:cNvPr id="4" name="Slide Number Placeholder 3"/>
          <p:cNvSpPr>
            <a:spLocks noGrp="1"/>
          </p:cNvSpPr>
          <p:nvPr>
            <p:ph type="sldNum" sz="quarter" idx="10"/>
          </p:nvPr>
        </p:nvSpPr>
        <p:spPr/>
        <p:txBody>
          <a:bodyPr/>
          <a:lstStyle/>
          <a:p>
            <a:fld id="{53772DE0-A19C-4245-86C7-48F0AFB112D9}" type="slidenum">
              <a:rPr lang="en-AU" smtClean="0"/>
              <a:pPr/>
              <a:t>8</a:t>
            </a:fld>
            <a:endParaRPr lang="en-AU"/>
          </a:p>
        </p:txBody>
      </p:sp>
    </p:spTree>
    <p:extLst>
      <p:ext uri="{BB962C8B-B14F-4D97-AF65-F5344CB8AC3E}">
        <p14:creationId xmlns:p14="http://schemas.microsoft.com/office/powerpoint/2010/main" val="3162535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cs typeface="+mn-cs"/>
              </a:rPr>
              <a:t>Since lists are mutable, you can overwrite the value</a:t>
            </a:r>
            <a:r>
              <a:rPr lang="en-AU" baseline="0" dirty="0" smtClean="0">
                <a:cs typeface="+mn-cs"/>
              </a:rPr>
              <a:t> of an item in a list by assigning a value to it as you would a normal variable.  You cannot do this with something like a tuple, since they are immutable.</a:t>
            </a:r>
            <a:endParaRPr lang="en-AU" dirty="0" smtClean="0"/>
          </a:p>
          <a:p>
            <a:endParaRPr lang="en-AU" dirty="0" smtClean="0"/>
          </a:p>
          <a:p>
            <a:r>
              <a:rPr lang="en-AU" dirty="0" smtClean="0"/>
              <a:t>Referring to multiple items in a data structure essentially</a:t>
            </a:r>
            <a:r>
              <a:rPr lang="en-AU" baseline="0" dirty="0" smtClean="0"/>
              <a:t> creates another copy of that data structure containing the subset you’re referring to.  e.g.</a:t>
            </a:r>
            <a:br>
              <a:rPr lang="en-AU" baseline="0" dirty="0" smtClean="0"/>
            </a:br>
            <a:r>
              <a:rPr lang="en-AU" dirty="0" smtClean="0">
                <a:latin typeface="Courier New" panose="02070309020205020404" pitchFamily="49" charset="0"/>
                <a:cs typeface="Courier New" panose="02070309020205020404" pitchFamily="49" charset="0"/>
              </a:rPr>
              <a:t>timestamp = (2015, 12, 31, 23, 59, 59) # this tuple contains</a:t>
            </a:r>
            <a:r>
              <a:rPr lang="en-AU" baseline="0" dirty="0" smtClean="0">
                <a:latin typeface="Courier New" panose="02070309020205020404" pitchFamily="49" charset="0"/>
                <a:cs typeface="Courier New" panose="02070309020205020404" pitchFamily="49" charset="0"/>
              </a:rPr>
              <a:t> year, month, day, hour, minute, second</a:t>
            </a:r>
            <a:endParaRPr lang="en-AU" dirty="0" smtClean="0">
              <a:latin typeface="Courier New" panose="02070309020205020404" pitchFamily="49" charset="0"/>
              <a:cs typeface="Courier New" panose="02070309020205020404" pitchFamily="49" charset="0"/>
            </a:endParaRPr>
          </a:p>
          <a:p>
            <a:r>
              <a:rPr lang="en-AU" dirty="0" smtClean="0">
                <a:latin typeface="Courier New" panose="02070309020205020404" pitchFamily="49" charset="0"/>
                <a:cs typeface="Courier New" panose="02070309020205020404" pitchFamily="49" charset="0"/>
              </a:rPr>
              <a:t>date = timestamp[:3] # this tuple contains just year, month, day (first three items from timestamp)</a:t>
            </a:r>
          </a:p>
          <a:p>
            <a:r>
              <a:rPr lang="en-AU" dirty="0" smtClean="0">
                <a:latin typeface="Courier New" panose="02070309020205020404" pitchFamily="49" charset="0"/>
                <a:cs typeface="Courier New" panose="02070309020205020404" pitchFamily="49" charset="0"/>
              </a:rPr>
              <a:t>time = timestamp[-3:] #</a:t>
            </a:r>
            <a:r>
              <a:rPr lang="en-AU" baseline="0" dirty="0" smtClean="0">
                <a:latin typeface="Courier New" panose="02070309020205020404" pitchFamily="49" charset="0"/>
                <a:cs typeface="Courier New" panose="02070309020205020404" pitchFamily="49" charset="0"/>
              </a:rPr>
              <a:t> this tuple contains just hour, minute, second (last three items from timestamp)</a:t>
            </a:r>
            <a:endParaRPr lang="en-AU"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53772DE0-A19C-4245-86C7-48F0AFB112D9}" type="slidenum">
              <a:rPr lang="en-AU" smtClean="0"/>
              <a:pPr/>
              <a:t>9</a:t>
            </a:fld>
            <a:endParaRPr lang="en-AU"/>
          </a:p>
        </p:txBody>
      </p:sp>
    </p:spTree>
    <p:extLst>
      <p:ext uri="{BB962C8B-B14F-4D97-AF65-F5344CB8AC3E}">
        <p14:creationId xmlns:p14="http://schemas.microsoft.com/office/powerpoint/2010/main" val="824104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b="1">
                <a:solidFill>
                  <a:schemeClr val="accent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9075" y="0"/>
            <a:ext cx="2128838" cy="6165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9388" y="0"/>
            <a:ext cx="6237287" cy="6165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none" baseline="0">
                <a:solidFill>
                  <a:schemeClr val="accent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swirl.png"/>
          <p:cNvPicPr>
            <a:picLocks noChangeAspect="1"/>
          </p:cNvPicPr>
          <p:nvPr/>
        </p:nvPicPr>
        <p:blipFill>
          <a:blip r:embed="rId13" cstate="print"/>
          <a:srcRect/>
          <a:stretch>
            <a:fillRect/>
          </a:stretch>
        </p:blipFill>
        <p:spPr bwMode="auto">
          <a:xfrm>
            <a:off x="0" y="776288"/>
            <a:ext cx="5638800" cy="6081712"/>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285720" y="1000108"/>
            <a:ext cx="8572560" cy="56436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smtClean="0"/>
          </a:p>
        </p:txBody>
      </p:sp>
      <p:sp>
        <p:nvSpPr>
          <p:cNvPr id="1034" name="Rectangle 10"/>
          <p:cNvSpPr>
            <a:spLocks noChangeArrowheads="1"/>
          </p:cNvSpPr>
          <p:nvPr/>
        </p:nvSpPr>
        <p:spPr bwMode="auto">
          <a:xfrm>
            <a:off x="0" y="0"/>
            <a:ext cx="8123238" cy="715963"/>
          </a:xfrm>
          <a:prstGeom prst="rect">
            <a:avLst/>
          </a:prstGeom>
          <a:solidFill>
            <a:srgbClr val="004B85"/>
          </a:solidFill>
          <a:ln w="9525">
            <a:noFill/>
            <a:miter lim="800000"/>
            <a:headEnd/>
            <a:tailEnd/>
          </a:ln>
          <a:effectLst/>
        </p:spPr>
        <p:txBody>
          <a:bodyPr wrap="none" anchor="ctr"/>
          <a:lstStyle/>
          <a:p>
            <a:endParaRPr lang="en-US"/>
          </a:p>
        </p:txBody>
      </p:sp>
      <p:sp>
        <p:nvSpPr>
          <p:cNvPr id="1029" name="Rectangle 2"/>
          <p:cNvSpPr>
            <a:spLocks noGrp="1" noChangeArrowheads="1"/>
          </p:cNvSpPr>
          <p:nvPr>
            <p:ph type="title"/>
          </p:nvPr>
        </p:nvSpPr>
        <p:spPr bwMode="auto">
          <a:xfrm>
            <a:off x="381000" y="0"/>
            <a:ext cx="76962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dirty="0" smtClean="0"/>
              <a:t>Heading Goes Here</a:t>
            </a:r>
          </a:p>
        </p:txBody>
      </p:sp>
      <p:pic>
        <p:nvPicPr>
          <p:cNvPr id="1030" name="Picture 15" descr="ECU_AUS_logo_C"/>
          <p:cNvPicPr>
            <a:picLocks noChangeAspect="1" noChangeArrowheads="1"/>
          </p:cNvPicPr>
          <p:nvPr/>
        </p:nvPicPr>
        <p:blipFill>
          <a:blip r:embed="rId14" cstate="print"/>
          <a:srcRect/>
          <a:stretch>
            <a:fillRect/>
          </a:stretch>
        </p:blipFill>
        <p:spPr bwMode="auto">
          <a:xfrm>
            <a:off x="8129588" y="0"/>
            <a:ext cx="1014412" cy="750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000">
          <a:solidFill>
            <a:schemeClr val="bg1"/>
          </a:solidFill>
          <a:latin typeface="Arial Narrow"/>
          <a:ea typeface="ＭＳ Ｐゴシック" pitchFamily="-65" charset="-128"/>
          <a:cs typeface="+mj-cs"/>
        </a:defRPr>
      </a:lvl1pPr>
      <a:lvl2pPr algn="l" rtl="0" eaLnBrk="1" fontAlgn="base" hangingPunct="1">
        <a:spcBef>
          <a:spcPct val="0"/>
        </a:spcBef>
        <a:spcAft>
          <a:spcPct val="0"/>
        </a:spcAft>
        <a:defRPr sz="3000">
          <a:solidFill>
            <a:schemeClr val="bg1"/>
          </a:solidFill>
          <a:latin typeface="Arial Narrow" pitchFamily="-65" charset="0"/>
          <a:ea typeface="ＭＳ Ｐゴシック" pitchFamily="-65" charset="-128"/>
        </a:defRPr>
      </a:lvl2pPr>
      <a:lvl3pPr algn="l" rtl="0" eaLnBrk="1" fontAlgn="base" hangingPunct="1">
        <a:spcBef>
          <a:spcPct val="0"/>
        </a:spcBef>
        <a:spcAft>
          <a:spcPct val="0"/>
        </a:spcAft>
        <a:defRPr sz="3000">
          <a:solidFill>
            <a:schemeClr val="bg1"/>
          </a:solidFill>
          <a:latin typeface="Arial Narrow" pitchFamily="-65" charset="0"/>
          <a:ea typeface="ＭＳ Ｐゴシック" pitchFamily="-65" charset="-128"/>
        </a:defRPr>
      </a:lvl3pPr>
      <a:lvl4pPr algn="l" rtl="0" eaLnBrk="1" fontAlgn="base" hangingPunct="1">
        <a:spcBef>
          <a:spcPct val="0"/>
        </a:spcBef>
        <a:spcAft>
          <a:spcPct val="0"/>
        </a:spcAft>
        <a:defRPr sz="3000">
          <a:solidFill>
            <a:schemeClr val="bg1"/>
          </a:solidFill>
          <a:latin typeface="Arial Narrow" pitchFamily="-65" charset="0"/>
          <a:ea typeface="ＭＳ Ｐゴシック" pitchFamily="-65" charset="-128"/>
        </a:defRPr>
      </a:lvl4pPr>
      <a:lvl5pPr algn="l" rtl="0" eaLnBrk="1" fontAlgn="base" hangingPunct="1">
        <a:spcBef>
          <a:spcPct val="0"/>
        </a:spcBef>
        <a:spcAft>
          <a:spcPct val="0"/>
        </a:spcAft>
        <a:defRPr sz="3000">
          <a:solidFill>
            <a:schemeClr val="bg1"/>
          </a:solidFill>
          <a:latin typeface="Arial Narrow" pitchFamily="-65" charset="0"/>
          <a:ea typeface="ＭＳ Ｐゴシック" pitchFamily="-65" charset="-128"/>
        </a:defRPr>
      </a:lvl5pPr>
      <a:lvl6pPr marL="457200" algn="l" rtl="0" eaLnBrk="1" fontAlgn="base" hangingPunct="1">
        <a:spcBef>
          <a:spcPct val="0"/>
        </a:spcBef>
        <a:spcAft>
          <a:spcPct val="0"/>
        </a:spcAft>
        <a:defRPr sz="3200">
          <a:solidFill>
            <a:schemeClr val="bg1"/>
          </a:solidFill>
          <a:latin typeface="Arial" pitchFamily="-65" charset="0"/>
        </a:defRPr>
      </a:lvl6pPr>
      <a:lvl7pPr marL="914400" algn="l" rtl="0" eaLnBrk="1" fontAlgn="base" hangingPunct="1">
        <a:spcBef>
          <a:spcPct val="0"/>
        </a:spcBef>
        <a:spcAft>
          <a:spcPct val="0"/>
        </a:spcAft>
        <a:defRPr sz="3200">
          <a:solidFill>
            <a:schemeClr val="bg1"/>
          </a:solidFill>
          <a:latin typeface="Arial" pitchFamily="-65" charset="0"/>
        </a:defRPr>
      </a:lvl7pPr>
      <a:lvl8pPr marL="1371600" algn="l" rtl="0" eaLnBrk="1" fontAlgn="base" hangingPunct="1">
        <a:spcBef>
          <a:spcPct val="0"/>
        </a:spcBef>
        <a:spcAft>
          <a:spcPct val="0"/>
        </a:spcAft>
        <a:defRPr sz="3200">
          <a:solidFill>
            <a:schemeClr val="bg1"/>
          </a:solidFill>
          <a:latin typeface="Arial" pitchFamily="-65" charset="0"/>
        </a:defRPr>
      </a:lvl8pPr>
      <a:lvl9pPr marL="1828800" algn="l" rtl="0" eaLnBrk="1" fontAlgn="base" hangingPunct="1">
        <a:spcBef>
          <a:spcPct val="0"/>
        </a:spcBef>
        <a:spcAft>
          <a:spcPct val="0"/>
        </a:spcAft>
        <a:defRPr sz="3200">
          <a:solidFill>
            <a:schemeClr val="bg1"/>
          </a:solidFill>
          <a:latin typeface="Arial" pitchFamily="-65" charset="0"/>
        </a:defRPr>
      </a:lvl9pPr>
    </p:titleStyle>
    <p:bodyStyle>
      <a:lvl1pPr marL="342900" indent="-342900" algn="l" rtl="0" eaLnBrk="1" fontAlgn="base" hangingPunct="1">
        <a:spcBef>
          <a:spcPct val="20000"/>
        </a:spcBef>
        <a:spcAft>
          <a:spcPct val="0"/>
        </a:spcAft>
        <a:buClr>
          <a:schemeClr val="accent6"/>
        </a:buClr>
        <a:buChar char="•"/>
        <a:defRPr sz="2400">
          <a:solidFill>
            <a:schemeClr val="tx1"/>
          </a:solidFill>
          <a:latin typeface="+mn-lt"/>
          <a:ea typeface="ＭＳ Ｐゴシック" pitchFamily="-65" charset="-128"/>
          <a:cs typeface="+mn-cs"/>
        </a:defRPr>
      </a:lvl1pPr>
      <a:lvl2pPr marL="742950" indent="-285750" algn="l" rtl="0" eaLnBrk="1" fontAlgn="base" hangingPunct="1">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lr>
          <a:schemeClr val="accent6"/>
        </a:buClr>
        <a:buChar char="•"/>
        <a:defRPr sz="2000">
          <a:solidFill>
            <a:schemeClr val="tx1"/>
          </a:solidFill>
          <a:latin typeface="+mn-lt"/>
          <a:ea typeface="ＭＳ Ｐゴシック" pitchFamily="-65" charset="-128"/>
        </a:defRPr>
      </a:lvl3pPr>
      <a:lvl4pPr marL="1600200" indent="-228600" algn="l" rtl="0" eaLnBrk="1" fontAlgn="base" hangingPunct="1">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1" fontAlgn="base" hangingPunct="1">
        <a:spcBef>
          <a:spcPct val="20000"/>
        </a:spcBef>
        <a:spcAft>
          <a:spcPct val="0"/>
        </a:spcAft>
        <a:buClr>
          <a:schemeClr val="accent6"/>
        </a:buClr>
        <a:buChar char="»"/>
        <a:defRPr sz="18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CSP1150/CSP5110:</a:t>
            </a:r>
            <a:br>
              <a:rPr lang="en-AU" dirty="0" smtClean="0"/>
            </a:br>
            <a:r>
              <a:rPr lang="en-AU" dirty="0" smtClean="0"/>
              <a:t>Programming Principles</a:t>
            </a:r>
            <a:endParaRPr lang="en-AU" dirty="0"/>
          </a:p>
        </p:txBody>
      </p:sp>
      <p:sp>
        <p:nvSpPr>
          <p:cNvPr id="3" name="Subtitle 2"/>
          <p:cNvSpPr>
            <a:spLocks noGrp="1"/>
          </p:cNvSpPr>
          <p:nvPr>
            <p:ph type="subTitle" idx="1"/>
          </p:nvPr>
        </p:nvSpPr>
        <p:spPr>
          <a:xfrm>
            <a:off x="428596" y="3886200"/>
            <a:ext cx="8286808" cy="1752600"/>
          </a:xfrm>
        </p:spPr>
        <p:txBody>
          <a:bodyPr/>
          <a:lstStyle/>
          <a:p>
            <a:r>
              <a:rPr lang="en-AU" dirty="0" smtClean="0"/>
              <a:t>Lecture 3:  Data Structures and Iteration</a:t>
            </a:r>
            <a:endParaRPr lang="en-A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Referring to Items</a:t>
            </a:r>
            <a:endParaRPr lang="en-AU" dirty="0"/>
          </a:p>
        </p:txBody>
      </p:sp>
      <p:sp>
        <p:nvSpPr>
          <p:cNvPr id="2" name="Content Placeholder 1"/>
          <p:cNvSpPr>
            <a:spLocks noGrp="1"/>
          </p:cNvSpPr>
          <p:nvPr>
            <p:ph idx="1"/>
          </p:nvPr>
        </p:nvSpPr>
        <p:spPr>
          <a:xfrm>
            <a:off x="285720" y="1000108"/>
            <a:ext cx="8572560" cy="916723"/>
          </a:xfrm>
        </p:spPr>
        <p:txBody>
          <a:bodyPr/>
          <a:lstStyle/>
          <a:p>
            <a:r>
              <a:rPr lang="en-AU" dirty="0" smtClean="0"/>
              <a:t>It may help to think of the index as the left edge of a box containing the item – i.e. the index is “between” the items</a:t>
            </a:r>
            <a:endParaRPr lang="en-AU" dirty="0"/>
          </a:p>
        </p:txBody>
      </p:sp>
      <p:sp>
        <p:nvSpPr>
          <p:cNvPr id="3" name="Rectangle 2"/>
          <p:cNvSpPr/>
          <p:nvPr/>
        </p:nvSpPr>
        <p:spPr>
          <a:xfrm>
            <a:off x="3098730" y="2859720"/>
            <a:ext cx="1008112" cy="1008112"/>
          </a:xfrm>
          <a:prstGeom prst="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n-AU" sz="4000" b="1" dirty="0">
                <a:latin typeface="Courier New" panose="02070309020205020404" pitchFamily="49" charset="0"/>
                <a:cs typeface="Courier New" panose="02070309020205020404" pitchFamily="49" charset="0"/>
              </a:rPr>
              <a:t>h</a:t>
            </a:r>
          </a:p>
        </p:txBody>
      </p:sp>
      <p:sp>
        <p:nvSpPr>
          <p:cNvPr id="10" name="Rectangle 9"/>
          <p:cNvSpPr/>
          <p:nvPr/>
        </p:nvSpPr>
        <p:spPr>
          <a:xfrm>
            <a:off x="4106842" y="2859720"/>
            <a:ext cx="1008112" cy="1008112"/>
          </a:xfrm>
          <a:prstGeom prst="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n-AU" sz="4000" b="1" dirty="0" smtClean="0">
                <a:latin typeface="Courier New" panose="02070309020205020404" pitchFamily="49" charset="0"/>
                <a:cs typeface="Courier New" panose="02070309020205020404" pitchFamily="49" charset="0"/>
              </a:rPr>
              <a:t>o</a:t>
            </a:r>
            <a:endParaRPr lang="en-AU" sz="4000" b="1" dirty="0">
              <a:latin typeface="Courier New" panose="02070309020205020404" pitchFamily="49" charset="0"/>
              <a:cs typeface="Courier New" panose="02070309020205020404" pitchFamily="49" charset="0"/>
            </a:endParaRPr>
          </a:p>
        </p:txBody>
      </p:sp>
      <p:sp>
        <p:nvSpPr>
          <p:cNvPr id="11" name="Rectangle 10"/>
          <p:cNvSpPr/>
          <p:nvPr/>
        </p:nvSpPr>
        <p:spPr>
          <a:xfrm>
            <a:off x="5114954" y="2859720"/>
            <a:ext cx="1008112" cy="1008112"/>
          </a:xfrm>
          <a:prstGeom prst="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n-AU" sz="4000" b="1" dirty="0" smtClean="0">
                <a:latin typeface="Courier New" panose="02070309020205020404" pitchFamily="49" charset="0"/>
                <a:cs typeface="Courier New" panose="02070309020205020404" pitchFamily="49" charset="0"/>
              </a:rPr>
              <a:t>r</a:t>
            </a:r>
            <a:endParaRPr lang="en-AU" sz="4000" b="1" dirty="0">
              <a:latin typeface="Courier New" panose="02070309020205020404" pitchFamily="49" charset="0"/>
              <a:cs typeface="Courier New" panose="02070309020205020404" pitchFamily="49" charset="0"/>
            </a:endParaRPr>
          </a:p>
        </p:txBody>
      </p:sp>
      <p:sp>
        <p:nvSpPr>
          <p:cNvPr id="12" name="Rectangle 11"/>
          <p:cNvSpPr/>
          <p:nvPr/>
        </p:nvSpPr>
        <p:spPr>
          <a:xfrm>
            <a:off x="6123066" y="2859720"/>
            <a:ext cx="1008112" cy="1008112"/>
          </a:xfrm>
          <a:prstGeom prst="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n-AU" sz="4000" b="1" dirty="0" smtClean="0">
                <a:latin typeface="Courier New" panose="02070309020205020404" pitchFamily="49" charset="0"/>
                <a:cs typeface="Courier New" panose="02070309020205020404" pitchFamily="49" charset="0"/>
              </a:rPr>
              <a:t>s</a:t>
            </a:r>
            <a:endParaRPr lang="en-AU" sz="4000" b="1" dirty="0">
              <a:latin typeface="Courier New" panose="02070309020205020404" pitchFamily="49" charset="0"/>
              <a:cs typeface="Courier New" panose="02070309020205020404" pitchFamily="49" charset="0"/>
            </a:endParaRPr>
          </a:p>
        </p:txBody>
      </p:sp>
      <p:sp>
        <p:nvSpPr>
          <p:cNvPr id="13" name="Rectangle 12"/>
          <p:cNvSpPr/>
          <p:nvPr/>
        </p:nvSpPr>
        <p:spPr>
          <a:xfrm>
            <a:off x="7131178" y="2859720"/>
            <a:ext cx="1008112" cy="1008112"/>
          </a:xfrm>
          <a:prstGeom prst="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n-AU" sz="4000" b="1" dirty="0" smtClean="0">
                <a:latin typeface="Courier New" panose="02070309020205020404" pitchFamily="49" charset="0"/>
                <a:cs typeface="Courier New" panose="02070309020205020404" pitchFamily="49" charset="0"/>
              </a:rPr>
              <a:t>e</a:t>
            </a:r>
            <a:endParaRPr lang="en-AU" sz="4000" b="1" dirty="0">
              <a:latin typeface="Courier New" panose="02070309020205020404" pitchFamily="49" charset="0"/>
              <a:cs typeface="Courier New" panose="02070309020205020404" pitchFamily="49" charset="0"/>
            </a:endParaRPr>
          </a:p>
        </p:txBody>
      </p:sp>
      <p:grpSp>
        <p:nvGrpSpPr>
          <p:cNvPr id="103" name="Group 102"/>
          <p:cNvGrpSpPr/>
          <p:nvPr/>
        </p:nvGrpSpPr>
        <p:grpSpPr>
          <a:xfrm>
            <a:off x="2902444" y="2132856"/>
            <a:ext cx="399468" cy="649167"/>
            <a:chOff x="2922338" y="2132856"/>
            <a:chExt cx="399468" cy="649167"/>
          </a:xfrm>
        </p:grpSpPr>
        <p:cxnSp>
          <p:nvCxnSpPr>
            <p:cNvPr id="20" name="Straight Connector 19"/>
            <p:cNvCxnSpPr/>
            <p:nvPr/>
          </p:nvCxnSpPr>
          <p:spPr>
            <a:xfrm flipV="1">
              <a:off x="3118624" y="2573537"/>
              <a:ext cx="0" cy="208486"/>
            </a:xfrm>
            <a:prstGeom prst="line">
              <a:avLst/>
            </a:prstGeom>
            <a:ln w="28575" cap="rnd">
              <a:solidFill>
                <a:srgbClr val="0070C0"/>
              </a:solidFill>
            </a:ln>
          </p:spPr>
          <p:style>
            <a:lnRef idx="1">
              <a:schemeClr val="accent4"/>
            </a:lnRef>
            <a:fillRef idx="0">
              <a:schemeClr val="accent4"/>
            </a:fillRef>
            <a:effectRef idx="0">
              <a:schemeClr val="accent4"/>
            </a:effectRef>
            <a:fontRef idx="minor">
              <a:schemeClr val="tx1"/>
            </a:fontRef>
          </p:style>
        </p:cxnSp>
        <p:sp>
          <p:nvSpPr>
            <p:cNvPr id="37" name="Rectangle 36"/>
            <p:cNvSpPr/>
            <p:nvPr/>
          </p:nvSpPr>
          <p:spPr>
            <a:xfrm>
              <a:off x="2922338" y="2132856"/>
              <a:ext cx="399468" cy="523220"/>
            </a:xfrm>
            <a:prstGeom prst="rect">
              <a:avLst/>
            </a:prstGeom>
          </p:spPr>
          <p:txBody>
            <a:bodyPr wrap="none">
              <a:spAutoFit/>
            </a:bodyPr>
            <a:lstStyle/>
            <a:p>
              <a:r>
                <a:rPr lang="en-AU" sz="2800" b="1" dirty="0">
                  <a:solidFill>
                    <a:srgbClr val="0070C0"/>
                  </a:solidFill>
                  <a:latin typeface="Courier New" panose="02070309020205020404" pitchFamily="49" charset="0"/>
                  <a:cs typeface="Courier New" panose="02070309020205020404" pitchFamily="49" charset="0"/>
                </a:rPr>
                <a:t>0</a:t>
              </a:r>
              <a:endParaRPr lang="en-AU" dirty="0">
                <a:solidFill>
                  <a:srgbClr val="0070C0"/>
                </a:solidFill>
              </a:endParaRPr>
            </a:p>
          </p:txBody>
        </p:sp>
      </p:grpSp>
      <p:sp>
        <p:nvSpPr>
          <p:cNvPr id="85" name="Rectangle 84"/>
          <p:cNvSpPr/>
          <p:nvPr/>
        </p:nvSpPr>
        <p:spPr>
          <a:xfrm>
            <a:off x="395536" y="3040610"/>
            <a:ext cx="2403222" cy="646331"/>
          </a:xfrm>
          <a:prstGeom prst="rect">
            <a:avLst/>
          </a:prstGeom>
        </p:spPr>
        <p:txBody>
          <a:bodyPr wrap="none">
            <a:spAutoFit/>
          </a:bodyPr>
          <a:lstStyle/>
          <a:p>
            <a:pPr lvl="0" algn="ctr"/>
            <a:r>
              <a:rPr lang="en-AU" sz="3600" dirty="0" smtClean="0">
                <a:solidFill>
                  <a:srgbClr val="000000"/>
                </a:solidFill>
                <a:latin typeface="Courier New" panose="02070309020205020404" pitchFamily="49" charset="0"/>
                <a:cs typeface="Courier New" panose="02070309020205020404" pitchFamily="49" charset="0"/>
              </a:rPr>
              <a:t>values =</a:t>
            </a:r>
            <a:endParaRPr lang="en-AU" sz="3600" dirty="0">
              <a:solidFill>
                <a:srgbClr val="000000"/>
              </a:solidFill>
              <a:latin typeface="Courier New" panose="02070309020205020404" pitchFamily="49" charset="0"/>
              <a:cs typeface="Courier New" panose="02070309020205020404" pitchFamily="49" charset="0"/>
            </a:endParaRPr>
          </a:p>
        </p:txBody>
      </p:sp>
      <p:sp>
        <p:nvSpPr>
          <p:cNvPr id="86" name="Rectangle 85"/>
          <p:cNvSpPr/>
          <p:nvPr/>
        </p:nvSpPr>
        <p:spPr>
          <a:xfrm>
            <a:off x="415430" y="4929336"/>
            <a:ext cx="4421730" cy="1384995"/>
          </a:xfrm>
          <a:prstGeom prst="rect">
            <a:avLst/>
          </a:prstGeom>
        </p:spPr>
        <p:txBody>
          <a:bodyPr wrap="square">
            <a:spAutoFit/>
          </a:bodyPr>
          <a:lstStyle/>
          <a:p>
            <a:pPr marL="0" lvl="2" indent="0">
              <a:buNone/>
              <a:tabLst>
                <a:tab pos="539750" algn="l"/>
              </a:tabLst>
            </a:pPr>
            <a:r>
              <a:rPr lang="en-AU" sz="2800" b="1" dirty="0">
                <a:latin typeface="Courier New" panose="02070309020205020404" pitchFamily="49" charset="0"/>
                <a:cs typeface="Courier New" panose="02070309020205020404" pitchFamily="49" charset="0"/>
              </a:rPr>
              <a:t>v</a:t>
            </a:r>
            <a:r>
              <a:rPr lang="en-AU" sz="2800" b="1" dirty="0" smtClean="0">
                <a:latin typeface="Courier New" panose="02070309020205020404" pitchFamily="49" charset="0"/>
                <a:cs typeface="Courier New" panose="02070309020205020404" pitchFamily="49" charset="0"/>
              </a:rPr>
              <a:t>alues[2]  </a:t>
            </a:r>
            <a:r>
              <a:rPr lang="en-AU" sz="2800" dirty="0" smtClean="0">
                <a:solidFill>
                  <a:srgbClr val="008000"/>
                </a:solidFill>
                <a:latin typeface="Courier New" panose="02070309020205020404" pitchFamily="49" charset="0"/>
                <a:cs typeface="Courier New" panose="02070309020205020404" pitchFamily="49" charset="0"/>
              </a:rPr>
              <a:t># r</a:t>
            </a:r>
          </a:p>
          <a:p>
            <a:pPr marL="0" lvl="2" indent="0">
              <a:buNone/>
              <a:tabLst>
                <a:tab pos="539750" algn="l"/>
              </a:tabLst>
            </a:pPr>
            <a:r>
              <a:rPr lang="en-AU" sz="2800" b="1" dirty="0" smtClean="0">
                <a:latin typeface="Courier New" panose="02070309020205020404" pitchFamily="49" charset="0"/>
                <a:cs typeface="Courier New" panose="02070309020205020404" pitchFamily="49" charset="0"/>
              </a:rPr>
              <a:t>values[-2] </a:t>
            </a:r>
            <a:r>
              <a:rPr lang="en-AU" sz="2800" dirty="0" smtClean="0">
                <a:solidFill>
                  <a:srgbClr val="008000"/>
                </a:solidFill>
                <a:latin typeface="Courier New" panose="02070309020205020404" pitchFamily="49" charset="0"/>
                <a:cs typeface="Courier New" panose="02070309020205020404" pitchFamily="49" charset="0"/>
              </a:rPr>
              <a:t># s</a:t>
            </a:r>
          </a:p>
          <a:p>
            <a:pPr marL="0" lvl="2" indent="0">
              <a:buNone/>
              <a:tabLst>
                <a:tab pos="539750" algn="l"/>
              </a:tabLst>
            </a:pPr>
            <a:r>
              <a:rPr lang="en-AU" sz="2800" b="1" dirty="0" smtClean="0">
                <a:latin typeface="Courier New" panose="02070309020205020404" pitchFamily="49" charset="0"/>
                <a:cs typeface="Courier New" panose="02070309020205020404" pitchFamily="49" charset="0"/>
              </a:rPr>
              <a:t>values[5]  </a:t>
            </a:r>
            <a:r>
              <a:rPr lang="en-AU" sz="2800" dirty="0" smtClean="0">
                <a:solidFill>
                  <a:srgbClr val="C00000"/>
                </a:solidFill>
                <a:latin typeface="Courier New" panose="02070309020205020404" pitchFamily="49" charset="0"/>
                <a:cs typeface="Courier New" panose="02070309020205020404" pitchFamily="49" charset="0"/>
              </a:rPr>
              <a:t># error!</a:t>
            </a:r>
            <a:endParaRPr lang="en-AU" sz="2800" dirty="0">
              <a:solidFill>
                <a:srgbClr val="C00000"/>
              </a:solidFill>
              <a:latin typeface="Courier New" panose="02070309020205020404" pitchFamily="49" charset="0"/>
              <a:cs typeface="Courier New" panose="02070309020205020404" pitchFamily="49" charset="0"/>
            </a:endParaRPr>
          </a:p>
        </p:txBody>
      </p:sp>
      <p:grpSp>
        <p:nvGrpSpPr>
          <p:cNvPr id="104" name="Group 103"/>
          <p:cNvGrpSpPr/>
          <p:nvPr/>
        </p:nvGrpSpPr>
        <p:grpSpPr>
          <a:xfrm>
            <a:off x="3907108" y="2138434"/>
            <a:ext cx="399468" cy="643589"/>
            <a:chOff x="3927002" y="2138434"/>
            <a:chExt cx="399468" cy="643589"/>
          </a:xfrm>
        </p:grpSpPr>
        <p:sp>
          <p:nvSpPr>
            <p:cNvPr id="41" name="Rectangle 40"/>
            <p:cNvSpPr/>
            <p:nvPr/>
          </p:nvSpPr>
          <p:spPr>
            <a:xfrm>
              <a:off x="3927002" y="2138434"/>
              <a:ext cx="399468" cy="523220"/>
            </a:xfrm>
            <a:prstGeom prst="rect">
              <a:avLst/>
            </a:prstGeom>
          </p:spPr>
          <p:txBody>
            <a:bodyPr wrap="none">
              <a:spAutoFit/>
            </a:bodyPr>
            <a:lstStyle/>
            <a:p>
              <a:r>
                <a:rPr lang="en-AU" sz="2800" b="1" dirty="0" smtClean="0">
                  <a:solidFill>
                    <a:srgbClr val="0070C0"/>
                  </a:solidFill>
                  <a:latin typeface="Courier New" panose="02070309020205020404" pitchFamily="49" charset="0"/>
                  <a:cs typeface="Courier New" panose="02070309020205020404" pitchFamily="49" charset="0"/>
                </a:rPr>
                <a:t>1</a:t>
              </a:r>
              <a:endParaRPr lang="en-AU" dirty="0">
                <a:solidFill>
                  <a:srgbClr val="0070C0"/>
                </a:solidFill>
              </a:endParaRPr>
            </a:p>
          </p:txBody>
        </p:sp>
        <p:cxnSp>
          <p:nvCxnSpPr>
            <p:cNvPr id="88" name="Straight Connector 87"/>
            <p:cNvCxnSpPr/>
            <p:nvPr/>
          </p:nvCxnSpPr>
          <p:spPr>
            <a:xfrm flipV="1">
              <a:off x="4126736" y="2573537"/>
              <a:ext cx="0" cy="208486"/>
            </a:xfrm>
            <a:prstGeom prst="line">
              <a:avLst/>
            </a:prstGeom>
            <a:ln w="28575" cap="rnd">
              <a:solidFill>
                <a:srgbClr val="0070C0"/>
              </a:solidFill>
            </a:ln>
          </p:spPr>
          <p:style>
            <a:lnRef idx="1">
              <a:schemeClr val="accent4"/>
            </a:lnRef>
            <a:fillRef idx="0">
              <a:schemeClr val="accent4"/>
            </a:fillRef>
            <a:effectRef idx="0">
              <a:schemeClr val="accent4"/>
            </a:effectRef>
            <a:fontRef idx="minor">
              <a:schemeClr val="tx1"/>
            </a:fontRef>
          </p:style>
        </p:cxnSp>
      </p:grpSp>
      <p:grpSp>
        <p:nvGrpSpPr>
          <p:cNvPr id="105" name="Group 104"/>
          <p:cNvGrpSpPr/>
          <p:nvPr/>
        </p:nvGrpSpPr>
        <p:grpSpPr>
          <a:xfrm>
            <a:off x="4924669" y="2136738"/>
            <a:ext cx="399468" cy="637015"/>
            <a:chOff x="4944563" y="2136738"/>
            <a:chExt cx="399468" cy="637015"/>
          </a:xfrm>
        </p:grpSpPr>
        <p:sp>
          <p:nvSpPr>
            <p:cNvPr id="46" name="Rectangle 45"/>
            <p:cNvSpPr/>
            <p:nvPr/>
          </p:nvSpPr>
          <p:spPr>
            <a:xfrm>
              <a:off x="4944563" y="2136738"/>
              <a:ext cx="399468" cy="523220"/>
            </a:xfrm>
            <a:prstGeom prst="rect">
              <a:avLst/>
            </a:prstGeom>
          </p:spPr>
          <p:txBody>
            <a:bodyPr wrap="none">
              <a:spAutoFit/>
            </a:bodyPr>
            <a:lstStyle/>
            <a:p>
              <a:r>
                <a:rPr lang="en-AU" sz="2800" b="1" dirty="0" smtClean="0">
                  <a:solidFill>
                    <a:srgbClr val="0070C0"/>
                  </a:solidFill>
                  <a:latin typeface="Courier New" panose="02070309020205020404" pitchFamily="49" charset="0"/>
                  <a:cs typeface="Courier New" panose="02070309020205020404" pitchFamily="49" charset="0"/>
                </a:rPr>
                <a:t>2</a:t>
              </a:r>
              <a:endParaRPr lang="en-AU" dirty="0">
                <a:solidFill>
                  <a:srgbClr val="0070C0"/>
                </a:solidFill>
              </a:endParaRPr>
            </a:p>
          </p:txBody>
        </p:sp>
        <p:cxnSp>
          <p:nvCxnSpPr>
            <p:cNvPr id="94" name="Straight Connector 93"/>
            <p:cNvCxnSpPr/>
            <p:nvPr/>
          </p:nvCxnSpPr>
          <p:spPr>
            <a:xfrm flipV="1">
              <a:off x="5134858" y="2565267"/>
              <a:ext cx="0" cy="208486"/>
            </a:xfrm>
            <a:prstGeom prst="line">
              <a:avLst/>
            </a:prstGeom>
            <a:ln w="28575" cap="rnd">
              <a:solidFill>
                <a:srgbClr val="0070C0"/>
              </a:solidFill>
            </a:ln>
          </p:spPr>
          <p:style>
            <a:lnRef idx="1">
              <a:schemeClr val="accent4"/>
            </a:lnRef>
            <a:fillRef idx="0">
              <a:schemeClr val="accent4"/>
            </a:fillRef>
            <a:effectRef idx="0">
              <a:schemeClr val="accent4"/>
            </a:effectRef>
            <a:fontRef idx="minor">
              <a:schemeClr val="tx1"/>
            </a:fontRef>
          </p:style>
        </p:cxnSp>
      </p:grpSp>
      <p:grpSp>
        <p:nvGrpSpPr>
          <p:cNvPr id="106" name="Group 105"/>
          <p:cNvGrpSpPr/>
          <p:nvPr/>
        </p:nvGrpSpPr>
        <p:grpSpPr>
          <a:xfrm>
            <a:off x="5923332" y="2135042"/>
            <a:ext cx="399468" cy="638711"/>
            <a:chOff x="5943226" y="2135042"/>
            <a:chExt cx="399468" cy="638711"/>
          </a:xfrm>
        </p:grpSpPr>
        <p:sp>
          <p:nvSpPr>
            <p:cNvPr id="51" name="Rectangle 50"/>
            <p:cNvSpPr/>
            <p:nvPr/>
          </p:nvSpPr>
          <p:spPr>
            <a:xfrm>
              <a:off x="5943226" y="2135042"/>
              <a:ext cx="399468" cy="523220"/>
            </a:xfrm>
            <a:prstGeom prst="rect">
              <a:avLst/>
            </a:prstGeom>
          </p:spPr>
          <p:txBody>
            <a:bodyPr wrap="none">
              <a:spAutoFit/>
            </a:bodyPr>
            <a:lstStyle/>
            <a:p>
              <a:r>
                <a:rPr lang="en-AU" sz="2800" b="1" dirty="0" smtClean="0">
                  <a:solidFill>
                    <a:srgbClr val="0070C0"/>
                  </a:solidFill>
                  <a:latin typeface="Courier New" panose="02070309020205020404" pitchFamily="49" charset="0"/>
                  <a:cs typeface="Courier New" panose="02070309020205020404" pitchFamily="49" charset="0"/>
                </a:rPr>
                <a:t>3</a:t>
              </a:r>
              <a:endParaRPr lang="en-AU" dirty="0">
                <a:solidFill>
                  <a:srgbClr val="0070C0"/>
                </a:solidFill>
              </a:endParaRPr>
            </a:p>
          </p:txBody>
        </p:sp>
        <p:cxnSp>
          <p:nvCxnSpPr>
            <p:cNvPr id="95" name="Straight Connector 94"/>
            <p:cNvCxnSpPr/>
            <p:nvPr/>
          </p:nvCxnSpPr>
          <p:spPr>
            <a:xfrm flipV="1">
              <a:off x="6142970" y="2565267"/>
              <a:ext cx="0" cy="208486"/>
            </a:xfrm>
            <a:prstGeom prst="line">
              <a:avLst/>
            </a:prstGeom>
            <a:ln w="28575" cap="rnd">
              <a:solidFill>
                <a:srgbClr val="0070C0"/>
              </a:solidFill>
            </a:ln>
          </p:spPr>
          <p:style>
            <a:lnRef idx="1">
              <a:schemeClr val="accent4"/>
            </a:lnRef>
            <a:fillRef idx="0">
              <a:schemeClr val="accent4"/>
            </a:fillRef>
            <a:effectRef idx="0">
              <a:schemeClr val="accent4"/>
            </a:effectRef>
            <a:fontRef idx="minor">
              <a:schemeClr val="tx1"/>
            </a:fontRef>
          </p:style>
        </p:cxnSp>
      </p:grpSp>
      <p:grpSp>
        <p:nvGrpSpPr>
          <p:cNvPr id="107" name="Group 106"/>
          <p:cNvGrpSpPr/>
          <p:nvPr/>
        </p:nvGrpSpPr>
        <p:grpSpPr>
          <a:xfrm>
            <a:off x="6931444" y="2132856"/>
            <a:ext cx="399468" cy="640897"/>
            <a:chOff x="6951338" y="2132856"/>
            <a:chExt cx="399468" cy="640897"/>
          </a:xfrm>
        </p:grpSpPr>
        <p:sp>
          <p:nvSpPr>
            <p:cNvPr id="56" name="Rectangle 55"/>
            <p:cNvSpPr/>
            <p:nvPr/>
          </p:nvSpPr>
          <p:spPr>
            <a:xfrm>
              <a:off x="6951338" y="2132856"/>
              <a:ext cx="399468" cy="523220"/>
            </a:xfrm>
            <a:prstGeom prst="rect">
              <a:avLst/>
            </a:prstGeom>
          </p:spPr>
          <p:txBody>
            <a:bodyPr wrap="none">
              <a:spAutoFit/>
            </a:bodyPr>
            <a:lstStyle/>
            <a:p>
              <a:r>
                <a:rPr lang="en-AU" sz="2800" b="1" dirty="0" smtClean="0">
                  <a:solidFill>
                    <a:srgbClr val="0070C0"/>
                  </a:solidFill>
                  <a:latin typeface="Courier New" panose="02070309020205020404" pitchFamily="49" charset="0"/>
                  <a:cs typeface="Courier New" panose="02070309020205020404" pitchFamily="49" charset="0"/>
                </a:rPr>
                <a:t>4</a:t>
              </a:r>
              <a:endParaRPr lang="en-AU" dirty="0">
                <a:solidFill>
                  <a:srgbClr val="0070C0"/>
                </a:solidFill>
              </a:endParaRPr>
            </a:p>
          </p:txBody>
        </p:sp>
        <p:cxnSp>
          <p:nvCxnSpPr>
            <p:cNvPr id="96" name="Straight Connector 95"/>
            <p:cNvCxnSpPr/>
            <p:nvPr/>
          </p:nvCxnSpPr>
          <p:spPr>
            <a:xfrm flipV="1">
              <a:off x="7151072" y="2565267"/>
              <a:ext cx="0" cy="208486"/>
            </a:xfrm>
            <a:prstGeom prst="line">
              <a:avLst/>
            </a:prstGeom>
            <a:ln w="28575" cap="rnd">
              <a:solidFill>
                <a:srgbClr val="0070C0"/>
              </a:solidFill>
            </a:ln>
          </p:spPr>
          <p:style>
            <a:lnRef idx="1">
              <a:schemeClr val="accent4"/>
            </a:lnRef>
            <a:fillRef idx="0">
              <a:schemeClr val="accent4"/>
            </a:fillRef>
            <a:effectRef idx="0">
              <a:schemeClr val="accent4"/>
            </a:effectRef>
            <a:fontRef idx="minor">
              <a:schemeClr val="tx1"/>
            </a:fontRef>
          </p:style>
        </p:cxnSp>
      </p:grpSp>
      <p:grpSp>
        <p:nvGrpSpPr>
          <p:cNvPr id="108" name="Group 107"/>
          <p:cNvGrpSpPr/>
          <p:nvPr/>
        </p:nvGrpSpPr>
        <p:grpSpPr>
          <a:xfrm>
            <a:off x="2791594" y="3936120"/>
            <a:ext cx="614271" cy="678125"/>
            <a:chOff x="2811488" y="3936120"/>
            <a:chExt cx="614271" cy="678125"/>
          </a:xfrm>
        </p:grpSpPr>
        <p:sp>
          <p:nvSpPr>
            <p:cNvPr id="61" name="Rectangle 60"/>
            <p:cNvSpPr/>
            <p:nvPr/>
          </p:nvSpPr>
          <p:spPr>
            <a:xfrm rot="10800000" flipV="1">
              <a:off x="2811488" y="4091025"/>
              <a:ext cx="614271" cy="523220"/>
            </a:xfrm>
            <a:prstGeom prst="rect">
              <a:avLst/>
            </a:prstGeom>
          </p:spPr>
          <p:txBody>
            <a:bodyPr wrap="none">
              <a:spAutoFit/>
            </a:bodyPr>
            <a:lstStyle/>
            <a:p>
              <a:r>
                <a:rPr lang="en-AU" sz="2800" b="1" dirty="0" smtClean="0">
                  <a:solidFill>
                    <a:srgbClr val="0070C0"/>
                  </a:solidFill>
                  <a:latin typeface="Courier New" panose="02070309020205020404" pitchFamily="49" charset="0"/>
                  <a:cs typeface="Courier New" panose="02070309020205020404" pitchFamily="49" charset="0"/>
                </a:rPr>
                <a:t>-5</a:t>
              </a:r>
              <a:endParaRPr lang="en-AU" dirty="0">
                <a:solidFill>
                  <a:srgbClr val="0070C0"/>
                </a:solidFill>
              </a:endParaRPr>
            </a:p>
          </p:txBody>
        </p:sp>
        <p:cxnSp>
          <p:nvCxnSpPr>
            <p:cNvPr id="97" name="Straight Connector 96"/>
            <p:cNvCxnSpPr/>
            <p:nvPr/>
          </p:nvCxnSpPr>
          <p:spPr>
            <a:xfrm flipV="1">
              <a:off x="3118624" y="3936120"/>
              <a:ext cx="0" cy="208486"/>
            </a:xfrm>
            <a:prstGeom prst="line">
              <a:avLst/>
            </a:prstGeom>
            <a:ln w="28575" cap="rnd">
              <a:solidFill>
                <a:srgbClr val="0070C0"/>
              </a:solidFill>
            </a:ln>
          </p:spPr>
          <p:style>
            <a:lnRef idx="1">
              <a:schemeClr val="accent4"/>
            </a:lnRef>
            <a:fillRef idx="0">
              <a:schemeClr val="accent4"/>
            </a:fillRef>
            <a:effectRef idx="0">
              <a:schemeClr val="accent4"/>
            </a:effectRef>
            <a:fontRef idx="minor">
              <a:schemeClr val="tx1"/>
            </a:fontRef>
          </p:style>
        </p:cxnSp>
      </p:grpSp>
      <p:grpSp>
        <p:nvGrpSpPr>
          <p:cNvPr id="109" name="Group 108"/>
          <p:cNvGrpSpPr/>
          <p:nvPr/>
        </p:nvGrpSpPr>
        <p:grpSpPr>
          <a:xfrm>
            <a:off x="3799706" y="3936120"/>
            <a:ext cx="614271" cy="678125"/>
            <a:chOff x="3819600" y="3936120"/>
            <a:chExt cx="614271" cy="678125"/>
          </a:xfrm>
        </p:grpSpPr>
        <p:sp>
          <p:nvSpPr>
            <p:cNvPr id="66" name="Rectangle 65"/>
            <p:cNvSpPr/>
            <p:nvPr/>
          </p:nvSpPr>
          <p:spPr>
            <a:xfrm rot="10800000" flipV="1">
              <a:off x="3819600" y="4091025"/>
              <a:ext cx="614271" cy="523220"/>
            </a:xfrm>
            <a:prstGeom prst="rect">
              <a:avLst/>
            </a:prstGeom>
          </p:spPr>
          <p:txBody>
            <a:bodyPr wrap="none">
              <a:spAutoFit/>
            </a:bodyPr>
            <a:lstStyle/>
            <a:p>
              <a:r>
                <a:rPr lang="en-AU" sz="2800" b="1" dirty="0" smtClean="0">
                  <a:solidFill>
                    <a:srgbClr val="0070C0"/>
                  </a:solidFill>
                  <a:latin typeface="Courier New" panose="02070309020205020404" pitchFamily="49" charset="0"/>
                  <a:cs typeface="Courier New" panose="02070309020205020404" pitchFamily="49" charset="0"/>
                </a:rPr>
                <a:t>-4</a:t>
              </a:r>
              <a:endParaRPr lang="en-AU" dirty="0">
                <a:solidFill>
                  <a:srgbClr val="0070C0"/>
                </a:solidFill>
              </a:endParaRPr>
            </a:p>
          </p:txBody>
        </p:sp>
        <p:cxnSp>
          <p:nvCxnSpPr>
            <p:cNvPr id="98" name="Straight Connector 97"/>
            <p:cNvCxnSpPr/>
            <p:nvPr/>
          </p:nvCxnSpPr>
          <p:spPr>
            <a:xfrm flipV="1">
              <a:off x="4126736" y="3936120"/>
              <a:ext cx="0" cy="208486"/>
            </a:xfrm>
            <a:prstGeom prst="line">
              <a:avLst/>
            </a:prstGeom>
            <a:ln w="28575" cap="rnd">
              <a:solidFill>
                <a:srgbClr val="0070C0"/>
              </a:solidFill>
            </a:ln>
          </p:spPr>
          <p:style>
            <a:lnRef idx="1">
              <a:schemeClr val="accent4"/>
            </a:lnRef>
            <a:fillRef idx="0">
              <a:schemeClr val="accent4"/>
            </a:fillRef>
            <a:effectRef idx="0">
              <a:schemeClr val="accent4"/>
            </a:effectRef>
            <a:fontRef idx="minor">
              <a:schemeClr val="tx1"/>
            </a:fontRef>
          </p:style>
        </p:cxnSp>
      </p:grpSp>
      <p:grpSp>
        <p:nvGrpSpPr>
          <p:cNvPr id="110" name="Group 109"/>
          <p:cNvGrpSpPr/>
          <p:nvPr/>
        </p:nvGrpSpPr>
        <p:grpSpPr>
          <a:xfrm>
            <a:off x="4817267" y="3927850"/>
            <a:ext cx="614271" cy="686395"/>
            <a:chOff x="4837161" y="3927850"/>
            <a:chExt cx="614271" cy="686395"/>
          </a:xfrm>
        </p:grpSpPr>
        <p:sp>
          <p:nvSpPr>
            <p:cNvPr id="71" name="Rectangle 70"/>
            <p:cNvSpPr/>
            <p:nvPr/>
          </p:nvSpPr>
          <p:spPr>
            <a:xfrm rot="10800000" flipV="1">
              <a:off x="4837161" y="4091025"/>
              <a:ext cx="614271" cy="523220"/>
            </a:xfrm>
            <a:prstGeom prst="rect">
              <a:avLst/>
            </a:prstGeom>
          </p:spPr>
          <p:txBody>
            <a:bodyPr wrap="none">
              <a:spAutoFit/>
            </a:bodyPr>
            <a:lstStyle/>
            <a:p>
              <a:r>
                <a:rPr lang="en-AU" sz="2800" b="1" dirty="0" smtClean="0">
                  <a:solidFill>
                    <a:srgbClr val="0070C0"/>
                  </a:solidFill>
                  <a:latin typeface="Courier New" panose="02070309020205020404" pitchFamily="49" charset="0"/>
                  <a:cs typeface="Courier New" panose="02070309020205020404" pitchFamily="49" charset="0"/>
                </a:rPr>
                <a:t>-3</a:t>
              </a:r>
              <a:endParaRPr lang="en-AU" dirty="0">
                <a:solidFill>
                  <a:srgbClr val="0070C0"/>
                </a:solidFill>
              </a:endParaRPr>
            </a:p>
          </p:txBody>
        </p:sp>
        <p:cxnSp>
          <p:nvCxnSpPr>
            <p:cNvPr id="99" name="Straight Connector 98"/>
            <p:cNvCxnSpPr/>
            <p:nvPr/>
          </p:nvCxnSpPr>
          <p:spPr>
            <a:xfrm flipV="1">
              <a:off x="5134858" y="3927850"/>
              <a:ext cx="0" cy="208486"/>
            </a:xfrm>
            <a:prstGeom prst="line">
              <a:avLst/>
            </a:prstGeom>
            <a:ln w="28575" cap="rnd">
              <a:solidFill>
                <a:srgbClr val="0070C0"/>
              </a:solidFill>
            </a:ln>
          </p:spPr>
          <p:style>
            <a:lnRef idx="1">
              <a:schemeClr val="accent4"/>
            </a:lnRef>
            <a:fillRef idx="0">
              <a:schemeClr val="accent4"/>
            </a:fillRef>
            <a:effectRef idx="0">
              <a:schemeClr val="accent4"/>
            </a:effectRef>
            <a:fontRef idx="minor">
              <a:schemeClr val="tx1"/>
            </a:fontRef>
          </p:style>
        </p:cxnSp>
      </p:grpSp>
      <p:grpSp>
        <p:nvGrpSpPr>
          <p:cNvPr id="111" name="Group 110"/>
          <p:cNvGrpSpPr/>
          <p:nvPr/>
        </p:nvGrpSpPr>
        <p:grpSpPr>
          <a:xfrm>
            <a:off x="5815930" y="3927850"/>
            <a:ext cx="614271" cy="686395"/>
            <a:chOff x="5835824" y="3927850"/>
            <a:chExt cx="614271" cy="686395"/>
          </a:xfrm>
        </p:grpSpPr>
        <p:sp>
          <p:nvSpPr>
            <p:cNvPr id="76" name="Rectangle 75"/>
            <p:cNvSpPr/>
            <p:nvPr/>
          </p:nvSpPr>
          <p:spPr>
            <a:xfrm rot="10800000" flipV="1">
              <a:off x="5835824" y="4091025"/>
              <a:ext cx="614271" cy="523220"/>
            </a:xfrm>
            <a:prstGeom prst="rect">
              <a:avLst/>
            </a:prstGeom>
          </p:spPr>
          <p:txBody>
            <a:bodyPr wrap="none">
              <a:spAutoFit/>
            </a:bodyPr>
            <a:lstStyle/>
            <a:p>
              <a:r>
                <a:rPr lang="en-AU" sz="2800" b="1" dirty="0" smtClean="0">
                  <a:solidFill>
                    <a:srgbClr val="0070C0"/>
                  </a:solidFill>
                  <a:latin typeface="Courier New" panose="02070309020205020404" pitchFamily="49" charset="0"/>
                  <a:cs typeface="Courier New" panose="02070309020205020404" pitchFamily="49" charset="0"/>
                </a:rPr>
                <a:t>-2</a:t>
              </a:r>
              <a:endParaRPr lang="en-AU" dirty="0">
                <a:solidFill>
                  <a:srgbClr val="0070C0"/>
                </a:solidFill>
              </a:endParaRPr>
            </a:p>
          </p:txBody>
        </p:sp>
        <p:cxnSp>
          <p:nvCxnSpPr>
            <p:cNvPr id="100" name="Straight Connector 99"/>
            <p:cNvCxnSpPr/>
            <p:nvPr/>
          </p:nvCxnSpPr>
          <p:spPr>
            <a:xfrm flipV="1">
              <a:off x="6142970" y="3927850"/>
              <a:ext cx="0" cy="208486"/>
            </a:xfrm>
            <a:prstGeom prst="line">
              <a:avLst/>
            </a:prstGeom>
            <a:ln w="28575" cap="rnd">
              <a:solidFill>
                <a:srgbClr val="0070C0"/>
              </a:solidFill>
            </a:ln>
          </p:spPr>
          <p:style>
            <a:lnRef idx="1">
              <a:schemeClr val="accent4"/>
            </a:lnRef>
            <a:fillRef idx="0">
              <a:schemeClr val="accent4"/>
            </a:fillRef>
            <a:effectRef idx="0">
              <a:schemeClr val="accent4"/>
            </a:effectRef>
            <a:fontRef idx="minor">
              <a:schemeClr val="tx1"/>
            </a:fontRef>
          </p:style>
        </p:cxnSp>
      </p:grpSp>
      <p:grpSp>
        <p:nvGrpSpPr>
          <p:cNvPr id="112" name="Group 111"/>
          <p:cNvGrpSpPr/>
          <p:nvPr/>
        </p:nvGrpSpPr>
        <p:grpSpPr>
          <a:xfrm>
            <a:off x="6824042" y="3927850"/>
            <a:ext cx="614271" cy="686396"/>
            <a:chOff x="6843936" y="3927850"/>
            <a:chExt cx="614271" cy="686396"/>
          </a:xfrm>
        </p:grpSpPr>
        <p:sp>
          <p:nvSpPr>
            <p:cNvPr id="81" name="Rectangle 80"/>
            <p:cNvSpPr/>
            <p:nvPr/>
          </p:nvSpPr>
          <p:spPr>
            <a:xfrm rot="10800000" flipV="1">
              <a:off x="6843936" y="4091026"/>
              <a:ext cx="614271" cy="523220"/>
            </a:xfrm>
            <a:prstGeom prst="rect">
              <a:avLst/>
            </a:prstGeom>
          </p:spPr>
          <p:txBody>
            <a:bodyPr wrap="none">
              <a:spAutoFit/>
            </a:bodyPr>
            <a:lstStyle/>
            <a:p>
              <a:r>
                <a:rPr lang="en-AU" sz="2800" b="1" dirty="0" smtClean="0">
                  <a:solidFill>
                    <a:srgbClr val="0070C0"/>
                  </a:solidFill>
                  <a:latin typeface="Courier New" panose="02070309020205020404" pitchFamily="49" charset="0"/>
                  <a:cs typeface="Courier New" panose="02070309020205020404" pitchFamily="49" charset="0"/>
                </a:rPr>
                <a:t>-1</a:t>
              </a:r>
              <a:endParaRPr lang="en-AU" dirty="0">
                <a:solidFill>
                  <a:srgbClr val="0070C0"/>
                </a:solidFill>
              </a:endParaRPr>
            </a:p>
          </p:txBody>
        </p:sp>
        <p:cxnSp>
          <p:nvCxnSpPr>
            <p:cNvPr id="101" name="Straight Connector 100"/>
            <p:cNvCxnSpPr/>
            <p:nvPr/>
          </p:nvCxnSpPr>
          <p:spPr>
            <a:xfrm flipV="1">
              <a:off x="7151072" y="3927850"/>
              <a:ext cx="0" cy="208486"/>
            </a:xfrm>
            <a:prstGeom prst="line">
              <a:avLst/>
            </a:prstGeom>
            <a:ln w="28575" cap="rnd">
              <a:solidFill>
                <a:srgbClr val="0070C0"/>
              </a:solidFill>
            </a:ln>
          </p:spPr>
          <p:style>
            <a:lnRef idx="1">
              <a:schemeClr val="accent4"/>
            </a:lnRef>
            <a:fillRef idx="0">
              <a:schemeClr val="accent4"/>
            </a:fillRef>
            <a:effectRef idx="0">
              <a:schemeClr val="accent4"/>
            </a:effectRef>
            <a:fontRef idx="minor">
              <a:schemeClr val="tx1"/>
            </a:fontRef>
          </p:style>
        </p:cxnSp>
      </p:grpSp>
      <p:sp>
        <p:nvSpPr>
          <p:cNvPr id="102" name="Rectangle 101"/>
          <p:cNvSpPr/>
          <p:nvPr/>
        </p:nvSpPr>
        <p:spPr>
          <a:xfrm>
            <a:off x="4929115" y="4929335"/>
            <a:ext cx="3829640" cy="1384995"/>
          </a:xfrm>
          <a:prstGeom prst="rect">
            <a:avLst/>
          </a:prstGeom>
        </p:spPr>
        <p:txBody>
          <a:bodyPr wrap="square">
            <a:spAutoFit/>
          </a:bodyPr>
          <a:lstStyle/>
          <a:p>
            <a:pPr marL="0" lvl="2" indent="0">
              <a:buNone/>
              <a:tabLst>
                <a:tab pos="539750" algn="l"/>
              </a:tabLst>
            </a:pPr>
            <a:r>
              <a:rPr lang="en-AU" sz="2800" b="1" dirty="0">
                <a:latin typeface="Courier New" panose="02070309020205020404" pitchFamily="49" charset="0"/>
                <a:cs typeface="Courier New" panose="02070309020205020404" pitchFamily="49" charset="0"/>
              </a:rPr>
              <a:t>values[1:3] </a:t>
            </a:r>
            <a:r>
              <a:rPr lang="en-AU" sz="2800" dirty="0">
                <a:solidFill>
                  <a:srgbClr val="008000"/>
                </a:solidFill>
                <a:latin typeface="Courier New" panose="02070309020205020404" pitchFamily="49" charset="0"/>
                <a:cs typeface="Courier New" panose="02070309020205020404" pitchFamily="49" charset="0"/>
              </a:rPr>
              <a:t>#</a:t>
            </a:r>
            <a:r>
              <a:rPr lang="en-AU" sz="2800" b="1" dirty="0">
                <a:solidFill>
                  <a:srgbClr val="008000"/>
                </a:solidFill>
                <a:latin typeface="Courier New" panose="02070309020205020404" pitchFamily="49" charset="0"/>
                <a:cs typeface="Courier New" panose="02070309020205020404" pitchFamily="49" charset="0"/>
              </a:rPr>
              <a:t> </a:t>
            </a:r>
            <a:r>
              <a:rPr lang="en-AU" sz="2800" dirty="0">
                <a:solidFill>
                  <a:srgbClr val="008000"/>
                </a:solidFill>
                <a:latin typeface="Courier New" panose="02070309020205020404" pitchFamily="49" charset="0"/>
                <a:cs typeface="Courier New" panose="02070309020205020404" pitchFamily="49" charset="0"/>
              </a:rPr>
              <a:t>or</a:t>
            </a:r>
          </a:p>
          <a:p>
            <a:pPr marL="0" lvl="2" indent="0">
              <a:buNone/>
              <a:tabLst>
                <a:tab pos="539750" algn="l"/>
              </a:tabLst>
            </a:pPr>
            <a:r>
              <a:rPr lang="en-AU" sz="2800" b="1" dirty="0">
                <a:latin typeface="Courier New" panose="02070309020205020404" pitchFamily="49" charset="0"/>
                <a:cs typeface="Courier New" panose="02070309020205020404" pitchFamily="49" charset="0"/>
              </a:rPr>
              <a:t>values[:3</a:t>
            </a:r>
            <a:r>
              <a:rPr lang="en-AU" sz="2800" b="1" dirty="0" smtClean="0">
                <a:latin typeface="Courier New" panose="02070309020205020404" pitchFamily="49" charset="0"/>
                <a:cs typeface="Courier New" panose="02070309020205020404" pitchFamily="49" charset="0"/>
              </a:rPr>
              <a:t>]  </a:t>
            </a:r>
            <a:r>
              <a:rPr lang="en-AU" sz="2800" dirty="0">
                <a:solidFill>
                  <a:srgbClr val="008000"/>
                </a:solidFill>
                <a:latin typeface="Courier New" panose="02070309020205020404" pitchFamily="49" charset="0"/>
                <a:cs typeface="Courier New" panose="02070309020205020404" pitchFamily="49" charset="0"/>
              </a:rPr>
              <a:t># </a:t>
            </a:r>
            <a:r>
              <a:rPr lang="en-AU" sz="2800" dirty="0" err="1">
                <a:solidFill>
                  <a:srgbClr val="008000"/>
                </a:solidFill>
                <a:latin typeface="Courier New" panose="02070309020205020404" pitchFamily="49" charset="0"/>
                <a:cs typeface="Courier New" panose="02070309020205020404" pitchFamily="49" charset="0"/>
              </a:rPr>
              <a:t>hor</a:t>
            </a:r>
            <a:endParaRPr lang="en-AU" sz="2800" dirty="0">
              <a:solidFill>
                <a:srgbClr val="008000"/>
              </a:solidFill>
              <a:latin typeface="Courier New" panose="02070309020205020404" pitchFamily="49" charset="0"/>
              <a:cs typeface="Courier New" panose="02070309020205020404" pitchFamily="49" charset="0"/>
            </a:endParaRPr>
          </a:p>
          <a:p>
            <a:pPr marL="0" lvl="2" indent="0">
              <a:buNone/>
              <a:tabLst>
                <a:tab pos="539750" algn="l"/>
              </a:tabLst>
            </a:pPr>
            <a:r>
              <a:rPr lang="en-AU" sz="2800" b="1" dirty="0">
                <a:latin typeface="Courier New" panose="02070309020205020404" pitchFamily="49" charset="0"/>
                <a:cs typeface="Courier New" panose="02070309020205020404" pitchFamily="49" charset="0"/>
              </a:rPr>
              <a:t>values[3:] </a:t>
            </a:r>
            <a:r>
              <a:rPr lang="en-AU" sz="2800" b="1" dirty="0" smtClean="0">
                <a:latin typeface="Courier New" panose="02070309020205020404" pitchFamily="49" charset="0"/>
                <a:cs typeface="Courier New" panose="02070309020205020404" pitchFamily="49" charset="0"/>
              </a:rPr>
              <a:t> </a:t>
            </a:r>
            <a:r>
              <a:rPr lang="en-AU" sz="2800" dirty="0" smtClean="0">
                <a:solidFill>
                  <a:srgbClr val="008000"/>
                </a:solidFill>
                <a:latin typeface="Courier New" panose="02070309020205020404" pitchFamily="49" charset="0"/>
                <a:cs typeface="Courier New" panose="02070309020205020404" pitchFamily="49" charset="0"/>
              </a:rPr>
              <a:t># </a:t>
            </a:r>
            <a:r>
              <a:rPr lang="en-AU" sz="2800" dirty="0">
                <a:solidFill>
                  <a:srgbClr val="008000"/>
                </a:solidFill>
                <a:latin typeface="Courier New" panose="02070309020205020404" pitchFamily="49" charset="0"/>
                <a:cs typeface="Courier New" panose="02070309020205020404" pitchFamily="49" charset="0"/>
              </a:rPr>
              <a:t>se</a:t>
            </a:r>
            <a:endParaRPr lang="en-AU" sz="2800" dirty="0">
              <a:solidFill>
                <a:srgbClr val="008000"/>
              </a:solidFill>
            </a:endParaRPr>
          </a:p>
        </p:txBody>
      </p:sp>
      <p:grpSp>
        <p:nvGrpSpPr>
          <p:cNvPr id="113" name="Group 112"/>
          <p:cNvGrpSpPr/>
          <p:nvPr/>
        </p:nvGrpSpPr>
        <p:grpSpPr>
          <a:xfrm>
            <a:off x="7939556" y="2141126"/>
            <a:ext cx="399468" cy="640897"/>
            <a:chOff x="6951338" y="2132856"/>
            <a:chExt cx="399468" cy="640897"/>
          </a:xfrm>
        </p:grpSpPr>
        <p:sp>
          <p:nvSpPr>
            <p:cNvPr id="114" name="Rectangle 113"/>
            <p:cNvSpPr/>
            <p:nvPr/>
          </p:nvSpPr>
          <p:spPr>
            <a:xfrm>
              <a:off x="6951338" y="2132856"/>
              <a:ext cx="399468" cy="523220"/>
            </a:xfrm>
            <a:prstGeom prst="rect">
              <a:avLst/>
            </a:prstGeom>
          </p:spPr>
          <p:txBody>
            <a:bodyPr wrap="none">
              <a:spAutoFit/>
            </a:bodyPr>
            <a:lstStyle/>
            <a:p>
              <a:r>
                <a:rPr lang="en-AU" sz="2800" b="1" dirty="0" smtClean="0">
                  <a:solidFill>
                    <a:srgbClr val="C00000"/>
                  </a:solidFill>
                  <a:latin typeface="Courier New" panose="02070309020205020404" pitchFamily="49" charset="0"/>
                  <a:cs typeface="Courier New" panose="02070309020205020404" pitchFamily="49" charset="0"/>
                </a:rPr>
                <a:t>5</a:t>
              </a:r>
              <a:endParaRPr lang="en-AU" dirty="0">
                <a:solidFill>
                  <a:srgbClr val="C00000"/>
                </a:solidFill>
              </a:endParaRPr>
            </a:p>
          </p:txBody>
        </p:sp>
        <p:cxnSp>
          <p:nvCxnSpPr>
            <p:cNvPr id="115" name="Straight Connector 114"/>
            <p:cNvCxnSpPr/>
            <p:nvPr/>
          </p:nvCxnSpPr>
          <p:spPr>
            <a:xfrm flipV="1">
              <a:off x="7151072" y="2565267"/>
              <a:ext cx="0" cy="208486"/>
            </a:xfrm>
            <a:prstGeom prst="line">
              <a:avLst/>
            </a:prstGeom>
            <a:ln w="28575" cap="rnd">
              <a:solidFill>
                <a:srgbClr val="C00000"/>
              </a:solidFill>
            </a:ln>
          </p:spPr>
          <p:style>
            <a:lnRef idx="1">
              <a:schemeClr val="accent4"/>
            </a:lnRef>
            <a:fillRef idx="0">
              <a:schemeClr val="accent4"/>
            </a:fillRef>
            <a:effectRef idx="0">
              <a:schemeClr val="accent4"/>
            </a:effectRef>
            <a:fontRef idx="minor">
              <a:schemeClr val="tx1"/>
            </a:fontRef>
          </p:style>
        </p:cxnSp>
      </p:grpSp>
      <p:sp>
        <p:nvSpPr>
          <p:cNvPr id="117" name="Rectangle 116"/>
          <p:cNvSpPr/>
          <p:nvPr/>
        </p:nvSpPr>
        <p:spPr>
          <a:xfrm>
            <a:off x="8244408" y="3009833"/>
            <a:ext cx="699230" cy="707886"/>
          </a:xfrm>
          <a:prstGeom prst="rect">
            <a:avLst/>
          </a:prstGeom>
        </p:spPr>
        <p:txBody>
          <a:bodyPr wrap="none">
            <a:spAutoFit/>
          </a:bodyPr>
          <a:lstStyle/>
          <a:p>
            <a:pPr lvl="0" algn="ctr"/>
            <a:r>
              <a:rPr lang="en-AU" sz="4000" b="1" dirty="0">
                <a:solidFill>
                  <a:srgbClr val="C00000"/>
                </a:solidFill>
                <a:latin typeface="Courier New" panose="02070309020205020404" pitchFamily="49" charset="0"/>
                <a:cs typeface="Courier New" panose="02070309020205020404" pitchFamily="49" charset="0"/>
              </a:rPr>
              <a:t>✗</a:t>
            </a:r>
          </a:p>
        </p:txBody>
      </p:sp>
      <p:sp>
        <p:nvSpPr>
          <p:cNvPr id="118" name="Rectangle 117"/>
          <p:cNvSpPr/>
          <p:nvPr/>
        </p:nvSpPr>
        <p:spPr>
          <a:xfrm>
            <a:off x="7726389" y="2211086"/>
            <a:ext cx="825802" cy="612000"/>
          </a:xfrm>
          <a:prstGeom prst="rect">
            <a:avLst/>
          </a:prstGeom>
          <a:ln w="28575">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sz="4000" b="1" dirty="0">
              <a:latin typeface="Courier New" panose="02070309020205020404" pitchFamily="49" charset="0"/>
              <a:cs typeface="Courier New" panose="02070309020205020404" pitchFamily="49" charset="0"/>
            </a:endParaRPr>
          </a:p>
        </p:txBody>
      </p:sp>
      <p:sp>
        <p:nvSpPr>
          <p:cNvPr id="119" name="Rectangle 118"/>
          <p:cNvSpPr/>
          <p:nvPr/>
        </p:nvSpPr>
        <p:spPr>
          <a:xfrm>
            <a:off x="8249688" y="3040611"/>
            <a:ext cx="727483" cy="570938"/>
          </a:xfrm>
          <a:prstGeom prst="rect">
            <a:avLst/>
          </a:prstGeom>
          <a:ln w="28575">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sz="4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229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25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fade">
                                      <p:cBhvr>
                                        <p:cTn id="12" dur="300"/>
                                        <p:tgtEl>
                                          <p:spTgt spid="104"/>
                                        </p:tgtEl>
                                      </p:cBhvr>
                                    </p:animEffect>
                                  </p:childTnLst>
                                </p:cTn>
                              </p:par>
                            </p:childTnLst>
                          </p:cTn>
                        </p:par>
                        <p:par>
                          <p:cTn id="13" fill="hold">
                            <p:stCondLst>
                              <p:cond delay="300"/>
                            </p:stCondLst>
                            <p:childTnLst>
                              <p:par>
                                <p:cTn id="14" presetID="10" presetClass="entr" presetSubtype="0" fill="hold" nodeType="afterEffect">
                                  <p:stCondLst>
                                    <p:cond delay="25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250"/>
                                        <p:tgtEl>
                                          <p:spTgt spid="105"/>
                                        </p:tgtEl>
                                      </p:cBhvr>
                                    </p:animEffect>
                                  </p:childTnLst>
                                </p:cTn>
                              </p:par>
                            </p:childTnLst>
                          </p:cTn>
                        </p:par>
                        <p:par>
                          <p:cTn id="17" fill="hold">
                            <p:stCondLst>
                              <p:cond delay="800"/>
                            </p:stCondLst>
                            <p:childTnLst>
                              <p:par>
                                <p:cTn id="18" presetID="10" presetClass="entr" presetSubtype="0" fill="hold" nodeType="afterEffect">
                                  <p:stCondLst>
                                    <p:cond delay="250"/>
                                  </p:stCondLst>
                                  <p:childTnLst>
                                    <p:set>
                                      <p:cBhvr>
                                        <p:cTn id="19" dur="1" fill="hold">
                                          <p:stCondLst>
                                            <p:cond delay="0"/>
                                          </p:stCondLst>
                                        </p:cTn>
                                        <p:tgtEl>
                                          <p:spTgt spid="106"/>
                                        </p:tgtEl>
                                        <p:attrNameLst>
                                          <p:attrName>style.visibility</p:attrName>
                                        </p:attrNameLst>
                                      </p:cBhvr>
                                      <p:to>
                                        <p:strVal val="visible"/>
                                      </p:to>
                                    </p:set>
                                    <p:animEffect transition="in" filter="fade">
                                      <p:cBhvr>
                                        <p:cTn id="20" dur="250"/>
                                        <p:tgtEl>
                                          <p:spTgt spid="106"/>
                                        </p:tgtEl>
                                      </p:cBhvr>
                                    </p:animEffect>
                                  </p:childTnLst>
                                </p:cTn>
                              </p:par>
                            </p:childTnLst>
                          </p:cTn>
                        </p:par>
                        <p:par>
                          <p:cTn id="21" fill="hold">
                            <p:stCondLst>
                              <p:cond delay="1300"/>
                            </p:stCondLst>
                            <p:childTnLst>
                              <p:par>
                                <p:cTn id="22" presetID="10" presetClass="entr" presetSubtype="0" fill="hold" nodeType="afterEffect">
                                  <p:stCondLst>
                                    <p:cond delay="250"/>
                                  </p:stCondLst>
                                  <p:childTnLst>
                                    <p:set>
                                      <p:cBhvr>
                                        <p:cTn id="23" dur="1" fill="hold">
                                          <p:stCondLst>
                                            <p:cond delay="0"/>
                                          </p:stCondLst>
                                        </p:cTn>
                                        <p:tgtEl>
                                          <p:spTgt spid="107"/>
                                        </p:tgtEl>
                                        <p:attrNameLst>
                                          <p:attrName>style.visibility</p:attrName>
                                        </p:attrNameLst>
                                      </p:cBhvr>
                                      <p:to>
                                        <p:strVal val="visible"/>
                                      </p:to>
                                    </p:set>
                                    <p:animEffect transition="in" filter="fade">
                                      <p:cBhvr>
                                        <p:cTn id="24" dur="250"/>
                                        <p:tgtEl>
                                          <p:spTgt spid="10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12"/>
                                        </p:tgtEl>
                                        <p:attrNameLst>
                                          <p:attrName>style.visibility</p:attrName>
                                        </p:attrNameLst>
                                      </p:cBhvr>
                                      <p:to>
                                        <p:strVal val="visible"/>
                                      </p:to>
                                    </p:set>
                                    <p:animEffect transition="in" filter="fade">
                                      <p:cBhvr>
                                        <p:cTn id="29" dur="250"/>
                                        <p:tgtEl>
                                          <p:spTgt spid="1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11"/>
                                        </p:tgtEl>
                                        <p:attrNameLst>
                                          <p:attrName>style.visibility</p:attrName>
                                        </p:attrNameLst>
                                      </p:cBhvr>
                                      <p:to>
                                        <p:strVal val="visible"/>
                                      </p:to>
                                    </p:set>
                                    <p:animEffect transition="in" filter="fade">
                                      <p:cBhvr>
                                        <p:cTn id="34" dur="250"/>
                                        <p:tgtEl>
                                          <p:spTgt spid="111"/>
                                        </p:tgtEl>
                                      </p:cBhvr>
                                    </p:animEffect>
                                  </p:childTnLst>
                                </p:cTn>
                              </p:par>
                            </p:childTnLst>
                          </p:cTn>
                        </p:par>
                        <p:par>
                          <p:cTn id="35" fill="hold">
                            <p:stCondLst>
                              <p:cond delay="250"/>
                            </p:stCondLst>
                            <p:childTnLst>
                              <p:par>
                                <p:cTn id="36" presetID="10" presetClass="entr" presetSubtype="0" fill="hold" nodeType="afterEffect">
                                  <p:stCondLst>
                                    <p:cond delay="250"/>
                                  </p:stCondLst>
                                  <p:childTnLst>
                                    <p:set>
                                      <p:cBhvr>
                                        <p:cTn id="37" dur="1" fill="hold">
                                          <p:stCondLst>
                                            <p:cond delay="0"/>
                                          </p:stCondLst>
                                        </p:cTn>
                                        <p:tgtEl>
                                          <p:spTgt spid="110"/>
                                        </p:tgtEl>
                                        <p:attrNameLst>
                                          <p:attrName>style.visibility</p:attrName>
                                        </p:attrNameLst>
                                      </p:cBhvr>
                                      <p:to>
                                        <p:strVal val="visible"/>
                                      </p:to>
                                    </p:set>
                                    <p:animEffect transition="in" filter="fade">
                                      <p:cBhvr>
                                        <p:cTn id="38" dur="250"/>
                                        <p:tgtEl>
                                          <p:spTgt spid="110"/>
                                        </p:tgtEl>
                                      </p:cBhvr>
                                    </p:animEffect>
                                  </p:childTnLst>
                                </p:cTn>
                              </p:par>
                            </p:childTnLst>
                          </p:cTn>
                        </p:par>
                        <p:par>
                          <p:cTn id="39" fill="hold">
                            <p:stCondLst>
                              <p:cond delay="750"/>
                            </p:stCondLst>
                            <p:childTnLst>
                              <p:par>
                                <p:cTn id="40" presetID="10" presetClass="entr" presetSubtype="0" fill="hold" nodeType="afterEffect">
                                  <p:stCondLst>
                                    <p:cond delay="250"/>
                                  </p:stCondLst>
                                  <p:childTnLst>
                                    <p:set>
                                      <p:cBhvr>
                                        <p:cTn id="41" dur="1" fill="hold">
                                          <p:stCondLst>
                                            <p:cond delay="0"/>
                                          </p:stCondLst>
                                        </p:cTn>
                                        <p:tgtEl>
                                          <p:spTgt spid="109"/>
                                        </p:tgtEl>
                                        <p:attrNameLst>
                                          <p:attrName>style.visibility</p:attrName>
                                        </p:attrNameLst>
                                      </p:cBhvr>
                                      <p:to>
                                        <p:strVal val="visible"/>
                                      </p:to>
                                    </p:set>
                                    <p:animEffect transition="in" filter="fade">
                                      <p:cBhvr>
                                        <p:cTn id="42" dur="250"/>
                                        <p:tgtEl>
                                          <p:spTgt spid="109"/>
                                        </p:tgtEl>
                                      </p:cBhvr>
                                    </p:animEffect>
                                  </p:childTnLst>
                                </p:cTn>
                              </p:par>
                            </p:childTnLst>
                          </p:cTn>
                        </p:par>
                        <p:par>
                          <p:cTn id="43" fill="hold">
                            <p:stCondLst>
                              <p:cond delay="1250"/>
                            </p:stCondLst>
                            <p:childTnLst>
                              <p:par>
                                <p:cTn id="44" presetID="10" presetClass="entr" presetSubtype="0" fill="hold" nodeType="afterEffect">
                                  <p:stCondLst>
                                    <p:cond delay="250"/>
                                  </p:stCondLst>
                                  <p:childTnLst>
                                    <p:set>
                                      <p:cBhvr>
                                        <p:cTn id="45" dur="1" fill="hold">
                                          <p:stCondLst>
                                            <p:cond delay="0"/>
                                          </p:stCondLst>
                                        </p:cTn>
                                        <p:tgtEl>
                                          <p:spTgt spid="108"/>
                                        </p:tgtEl>
                                        <p:attrNameLst>
                                          <p:attrName>style.visibility</p:attrName>
                                        </p:attrNameLst>
                                      </p:cBhvr>
                                      <p:to>
                                        <p:strVal val="visible"/>
                                      </p:to>
                                    </p:set>
                                    <p:animEffect transition="in" filter="fade">
                                      <p:cBhvr>
                                        <p:cTn id="46" dur="250"/>
                                        <p:tgtEl>
                                          <p:spTgt spid="108"/>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6" presetClass="emph" presetSubtype="0" fill="hold" nodeType="clickEffect">
                                  <p:stCondLst>
                                    <p:cond delay="0"/>
                                  </p:stCondLst>
                                  <p:childTnLst>
                                    <p:animEffect transition="out" filter="fade">
                                      <p:cBhvr>
                                        <p:cTn id="54" dur="500" tmFilter="0, 0; .2, .5; .8, .5; 1, 0"/>
                                        <p:tgtEl>
                                          <p:spTgt spid="105"/>
                                        </p:tgtEl>
                                      </p:cBhvr>
                                    </p:animEffect>
                                    <p:animScale>
                                      <p:cBhvr>
                                        <p:cTn id="55" dur="250" autoRev="1" fill="hold"/>
                                        <p:tgtEl>
                                          <p:spTgt spid="105"/>
                                        </p:tgtEl>
                                      </p:cBhvr>
                                      <p:by x="105000" y="105000"/>
                                    </p:animScale>
                                  </p:childTnLst>
                                </p:cTn>
                              </p:par>
                              <p:par>
                                <p:cTn id="56" presetID="26" presetClass="emph" presetSubtype="0" fill="hold" grpId="0" nodeType="withEffect">
                                  <p:stCondLst>
                                    <p:cond delay="0"/>
                                  </p:stCondLst>
                                  <p:childTnLst>
                                    <p:animEffect transition="out" filter="fade">
                                      <p:cBhvr>
                                        <p:cTn id="57" dur="500" tmFilter="0, 0; .2, .5; .8, .5; 1, 0"/>
                                        <p:tgtEl>
                                          <p:spTgt spid="11"/>
                                        </p:tgtEl>
                                      </p:cBhvr>
                                    </p:animEffect>
                                    <p:animScale>
                                      <p:cBhvr>
                                        <p:cTn id="58" dur="250" autoRev="1" fill="hold"/>
                                        <p:tgtEl>
                                          <p:spTgt spid="11"/>
                                        </p:tgtEl>
                                      </p:cBhvr>
                                      <p:by x="105000" y="105000"/>
                                    </p:animScale>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6">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6" presetClass="emph" presetSubtype="0" fill="hold" nodeType="clickEffect">
                                  <p:stCondLst>
                                    <p:cond delay="0"/>
                                  </p:stCondLst>
                                  <p:childTnLst>
                                    <p:animEffect transition="out" filter="fade">
                                      <p:cBhvr>
                                        <p:cTn id="66" dur="500" tmFilter="0, 0; .2, .5; .8, .5; 1, 0"/>
                                        <p:tgtEl>
                                          <p:spTgt spid="111"/>
                                        </p:tgtEl>
                                      </p:cBhvr>
                                    </p:animEffect>
                                    <p:animScale>
                                      <p:cBhvr>
                                        <p:cTn id="67" dur="250" autoRev="1" fill="hold"/>
                                        <p:tgtEl>
                                          <p:spTgt spid="111"/>
                                        </p:tgtEl>
                                      </p:cBhvr>
                                      <p:by x="105000" y="105000"/>
                                    </p:animScale>
                                  </p:childTnLst>
                                </p:cTn>
                              </p:par>
                              <p:par>
                                <p:cTn id="68" presetID="26" presetClass="emph" presetSubtype="0" fill="hold" grpId="0" nodeType="withEffect">
                                  <p:stCondLst>
                                    <p:cond delay="0"/>
                                  </p:stCondLst>
                                  <p:childTnLst>
                                    <p:animEffect transition="out" filter="fade">
                                      <p:cBhvr>
                                        <p:cTn id="69" dur="500" tmFilter="0, 0; .2, .5; .8, .5; 1, 0"/>
                                        <p:tgtEl>
                                          <p:spTgt spid="12"/>
                                        </p:tgtEl>
                                      </p:cBhvr>
                                    </p:animEffect>
                                    <p:animScale>
                                      <p:cBhvr>
                                        <p:cTn id="70" dur="250" autoRev="1" fill="hold"/>
                                        <p:tgtEl>
                                          <p:spTgt spid="12"/>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6">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0" nodeType="clickEffect">
                                  <p:stCondLst>
                                    <p:cond delay="0"/>
                                  </p:stCondLst>
                                  <p:childTnLst>
                                    <p:animEffect transition="out" filter="fade">
                                      <p:cBhvr>
                                        <p:cTn id="78" dur="250"/>
                                        <p:tgtEl>
                                          <p:spTgt spid="118"/>
                                        </p:tgtEl>
                                      </p:cBhvr>
                                    </p:animEffect>
                                    <p:set>
                                      <p:cBhvr>
                                        <p:cTn id="79" dur="1" fill="hold">
                                          <p:stCondLst>
                                            <p:cond delay="249"/>
                                          </p:stCondLst>
                                        </p:cTn>
                                        <p:tgtEl>
                                          <p:spTgt spid="118"/>
                                        </p:tgtEl>
                                        <p:attrNameLst>
                                          <p:attrName>style.visibility</p:attrName>
                                        </p:attrNameLst>
                                      </p:cBhvr>
                                      <p:to>
                                        <p:strVal val="hidden"/>
                                      </p:to>
                                    </p:set>
                                  </p:childTnLst>
                                </p:cTn>
                              </p:par>
                              <p:par>
                                <p:cTn id="80" presetID="10" presetClass="exit" presetSubtype="0" fill="hold" grpId="0" nodeType="withEffect">
                                  <p:stCondLst>
                                    <p:cond delay="0"/>
                                  </p:stCondLst>
                                  <p:childTnLst>
                                    <p:animEffect transition="out" filter="fade">
                                      <p:cBhvr>
                                        <p:cTn id="81" dur="250"/>
                                        <p:tgtEl>
                                          <p:spTgt spid="119"/>
                                        </p:tgtEl>
                                      </p:cBhvr>
                                    </p:animEffect>
                                    <p:set>
                                      <p:cBhvr>
                                        <p:cTn id="82" dur="1" fill="hold">
                                          <p:stCondLst>
                                            <p:cond delay="249"/>
                                          </p:stCondLst>
                                        </p:cTn>
                                        <p:tgtEl>
                                          <p:spTgt spid="119"/>
                                        </p:tgtEl>
                                        <p:attrNameLst>
                                          <p:attrName>style.visibility</p:attrName>
                                        </p:attrNameLst>
                                      </p:cBhvr>
                                      <p:to>
                                        <p:strVal val="hidden"/>
                                      </p:to>
                                    </p:set>
                                  </p:childTnLst>
                                </p:cTn>
                              </p:par>
                            </p:childTnLst>
                          </p:cTn>
                        </p:par>
                        <p:par>
                          <p:cTn id="83" fill="hold">
                            <p:stCondLst>
                              <p:cond delay="250"/>
                            </p:stCondLst>
                            <p:childTnLst>
                              <p:par>
                                <p:cTn id="84" presetID="10" presetClass="entr" presetSubtype="0" fill="hold" grpId="1" nodeType="afterEffect">
                                  <p:stCondLst>
                                    <p:cond delay="0"/>
                                  </p:stCondLst>
                                  <p:childTnLst>
                                    <p:set>
                                      <p:cBhvr>
                                        <p:cTn id="85" dur="1" fill="hold">
                                          <p:stCondLst>
                                            <p:cond delay="0"/>
                                          </p:stCondLst>
                                        </p:cTn>
                                        <p:tgtEl>
                                          <p:spTgt spid="118"/>
                                        </p:tgtEl>
                                        <p:attrNameLst>
                                          <p:attrName>style.visibility</p:attrName>
                                        </p:attrNameLst>
                                      </p:cBhvr>
                                      <p:to>
                                        <p:strVal val="visible"/>
                                      </p:to>
                                    </p:set>
                                    <p:animEffect transition="in" filter="fade">
                                      <p:cBhvr>
                                        <p:cTn id="86" dur="250"/>
                                        <p:tgtEl>
                                          <p:spTgt spid="118"/>
                                        </p:tgtEl>
                                      </p:cBhvr>
                                    </p:animEffect>
                                  </p:childTnLst>
                                </p:cTn>
                              </p:par>
                              <p:par>
                                <p:cTn id="87" presetID="10" presetClass="entr" presetSubtype="0" fill="hold" grpId="1" nodeType="withEffect">
                                  <p:stCondLst>
                                    <p:cond delay="0"/>
                                  </p:stCondLst>
                                  <p:childTnLst>
                                    <p:set>
                                      <p:cBhvr>
                                        <p:cTn id="88" dur="1" fill="hold">
                                          <p:stCondLst>
                                            <p:cond delay="0"/>
                                          </p:stCondLst>
                                        </p:cTn>
                                        <p:tgtEl>
                                          <p:spTgt spid="119"/>
                                        </p:tgtEl>
                                        <p:attrNameLst>
                                          <p:attrName>style.visibility</p:attrName>
                                        </p:attrNameLst>
                                      </p:cBhvr>
                                      <p:to>
                                        <p:strVal val="visible"/>
                                      </p:to>
                                    </p:set>
                                    <p:animEffect transition="in" filter="fade">
                                      <p:cBhvr>
                                        <p:cTn id="89" dur="250"/>
                                        <p:tgtEl>
                                          <p:spTgt spid="119"/>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6" presetClass="emph" presetSubtype="0" fill="hold" nodeType="clickEffect">
                                  <p:stCondLst>
                                    <p:cond delay="0"/>
                                  </p:stCondLst>
                                  <p:childTnLst>
                                    <p:animEffect transition="out" filter="fade">
                                      <p:cBhvr>
                                        <p:cTn id="97" dur="500" tmFilter="0, 0; .2, .5; .8, .5; 1, 0"/>
                                        <p:tgtEl>
                                          <p:spTgt spid="104"/>
                                        </p:tgtEl>
                                      </p:cBhvr>
                                    </p:animEffect>
                                    <p:animScale>
                                      <p:cBhvr>
                                        <p:cTn id="98" dur="250" autoRev="1" fill="hold"/>
                                        <p:tgtEl>
                                          <p:spTgt spid="104"/>
                                        </p:tgtEl>
                                      </p:cBhvr>
                                      <p:by x="105000" y="105000"/>
                                    </p:animScale>
                                  </p:childTnLst>
                                </p:cTn>
                              </p:par>
                              <p:par>
                                <p:cTn id="99" presetID="26" presetClass="emph" presetSubtype="0" fill="hold" nodeType="withEffect">
                                  <p:stCondLst>
                                    <p:cond delay="0"/>
                                  </p:stCondLst>
                                  <p:childTnLst>
                                    <p:animEffect transition="out" filter="fade">
                                      <p:cBhvr>
                                        <p:cTn id="100" dur="500" tmFilter="0, 0; .2, .5; .8, .5; 1, 0"/>
                                        <p:tgtEl>
                                          <p:spTgt spid="105"/>
                                        </p:tgtEl>
                                      </p:cBhvr>
                                    </p:animEffect>
                                    <p:animScale>
                                      <p:cBhvr>
                                        <p:cTn id="101" dur="250" autoRev="1" fill="hold"/>
                                        <p:tgtEl>
                                          <p:spTgt spid="105"/>
                                        </p:tgtEl>
                                      </p:cBhvr>
                                      <p:by x="105000" y="105000"/>
                                    </p:animScale>
                                  </p:childTnLst>
                                </p:cTn>
                              </p:par>
                              <p:par>
                                <p:cTn id="102" presetID="26" presetClass="emph" presetSubtype="0" fill="hold" nodeType="withEffect">
                                  <p:stCondLst>
                                    <p:cond delay="0"/>
                                  </p:stCondLst>
                                  <p:childTnLst>
                                    <p:animEffect transition="out" filter="fade">
                                      <p:cBhvr>
                                        <p:cTn id="103" dur="500" tmFilter="0, 0; .2, .5; .8, .5; 1, 0"/>
                                        <p:tgtEl>
                                          <p:spTgt spid="106"/>
                                        </p:tgtEl>
                                      </p:cBhvr>
                                    </p:animEffect>
                                    <p:animScale>
                                      <p:cBhvr>
                                        <p:cTn id="104" dur="250" autoRev="1" fill="hold"/>
                                        <p:tgtEl>
                                          <p:spTgt spid="106"/>
                                        </p:tgtEl>
                                      </p:cBhvr>
                                      <p:by x="105000" y="105000"/>
                                    </p:animScale>
                                  </p:childTnLst>
                                </p:cTn>
                              </p:par>
                              <p:par>
                                <p:cTn id="105" presetID="26" presetClass="emph" presetSubtype="0" fill="hold" grpId="1" nodeType="withEffect">
                                  <p:stCondLst>
                                    <p:cond delay="0"/>
                                  </p:stCondLst>
                                  <p:childTnLst>
                                    <p:animEffect transition="out" filter="fade">
                                      <p:cBhvr>
                                        <p:cTn id="106" dur="500" tmFilter="0, 0; .2, .5; .8, .5; 1, 0"/>
                                        <p:tgtEl>
                                          <p:spTgt spid="11"/>
                                        </p:tgtEl>
                                      </p:cBhvr>
                                    </p:animEffect>
                                    <p:animScale>
                                      <p:cBhvr>
                                        <p:cTn id="107" dur="250" autoRev="1" fill="hold"/>
                                        <p:tgtEl>
                                          <p:spTgt spid="11"/>
                                        </p:tgtEl>
                                      </p:cBhvr>
                                      <p:by x="105000" y="105000"/>
                                    </p:animScale>
                                  </p:childTnLst>
                                </p:cTn>
                              </p:par>
                              <p:par>
                                <p:cTn id="108" presetID="26" presetClass="emph" presetSubtype="0" fill="hold" grpId="0" nodeType="withEffect">
                                  <p:stCondLst>
                                    <p:cond delay="0"/>
                                  </p:stCondLst>
                                  <p:childTnLst>
                                    <p:animEffect transition="out" filter="fade">
                                      <p:cBhvr>
                                        <p:cTn id="109" dur="500" tmFilter="0, 0; .2, .5; .8, .5; 1, 0"/>
                                        <p:tgtEl>
                                          <p:spTgt spid="10"/>
                                        </p:tgtEl>
                                      </p:cBhvr>
                                    </p:animEffect>
                                    <p:animScale>
                                      <p:cBhvr>
                                        <p:cTn id="110" dur="250" autoRev="1" fill="hold"/>
                                        <p:tgtEl>
                                          <p:spTgt spid="10"/>
                                        </p:tgtEl>
                                      </p:cBhvr>
                                      <p:by x="105000" y="105000"/>
                                    </p:animScale>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6" presetClass="emph" presetSubtype="0" fill="hold" nodeType="clickEffect">
                                  <p:stCondLst>
                                    <p:cond delay="0"/>
                                  </p:stCondLst>
                                  <p:childTnLst>
                                    <p:animEffect transition="out" filter="fade">
                                      <p:cBhvr>
                                        <p:cTn id="118" dur="500" tmFilter="0, 0; .2, .5; .8, .5; 1, 0"/>
                                        <p:tgtEl>
                                          <p:spTgt spid="103"/>
                                        </p:tgtEl>
                                      </p:cBhvr>
                                    </p:animEffect>
                                    <p:animScale>
                                      <p:cBhvr>
                                        <p:cTn id="119" dur="250" autoRev="1" fill="hold"/>
                                        <p:tgtEl>
                                          <p:spTgt spid="103"/>
                                        </p:tgtEl>
                                      </p:cBhvr>
                                      <p:by x="105000" y="105000"/>
                                    </p:animScale>
                                  </p:childTnLst>
                                </p:cTn>
                              </p:par>
                              <p:par>
                                <p:cTn id="120" presetID="26" presetClass="emph" presetSubtype="0" fill="hold" nodeType="withEffect">
                                  <p:stCondLst>
                                    <p:cond delay="0"/>
                                  </p:stCondLst>
                                  <p:childTnLst>
                                    <p:animEffect transition="out" filter="fade">
                                      <p:cBhvr>
                                        <p:cTn id="121" dur="500" tmFilter="0, 0; .2, .5; .8, .5; 1, 0"/>
                                        <p:tgtEl>
                                          <p:spTgt spid="104"/>
                                        </p:tgtEl>
                                      </p:cBhvr>
                                    </p:animEffect>
                                    <p:animScale>
                                      <p:cBhvr>
                                        <p:cTn id="122" dur="250" autoRev="1" fill="hold"/>
                                        <p:tgtEl>
                                          <p:spTgt spid="104"/>
                                        </p:tgtEl>
                                      </p:cBhvr>
                                      <p:by x="105000" y="105000"/>
                                    </p:animScale>
                                  </p:childTnLst>
                                </p:cTn>
                              </p:par>
                              <p:par>
                                <p:cTn id="123" presetID="26" presetClass="emph" presetSubtype="0" fill="hold" nodeType="withEffect">
                                  <p:stCondLst>
                                    <p:cond delay="0"/>
                                  </p:stCondLst>
                                  <p:childTnLst>
                                    <p:animEffect transition="out" filter="fade">
                                      <p:cBhvr>
                                        <p:cTn id="124" dur="500" tmFilter="0, 0; .2, .5; .8, .5; 1, 0"/>
                                        <p:tgtEl>
                                          <p:spTgt spid="105"/>
                                        </p:tgtEl>
                                      </p:cBhvr>
                                    </p:animEffect>
                                    <p:animScale>
                                      <p:cBhvr>
                                        <p:cTn id="125" dur="250" autoRev="1" fill="hold"/>
                                        <p:tgtEl>
                                          <p:spTgt spid="105"/>
                                        </p:tgtEl>
                                      </p:cBhvr>
                                      <p:by x="105000" y="105000"/>
                                    </p:animScale>
                                  </p:childTnLst>
                                </p:cTn>
                              </p:par>
                              <p:par>
                                <p:cTn id="126" presetID="26" presetClass="emph" presetSubtype="0" fill="hold" nodeType="withEffect">
                                  <p:stCondLst>
                                    <p:cond delay="0"/>
                                  </p:stCondLst>
                                  <p:childTnLst>
                                    <p:animEffect transition="out" filter="fade">
                                      <p:cBhvr>
                                        <p:cTn id="127" dur="500" tmFilter="0, 0; .2, .5; .8, .5; 1, 0"/>
                                        <p:tgtEl>
                                          <p:spTgt spid="106"/>
                                        </p:tgtEl>
                                      </p:cBhvr>
                                    </p:animEffect>
                                    <p:animScale>
                                      <p:cBhvr>
                                        <p:cTn id="128" dur="250" autoRev="1" fill="hold"/>
                                        <p:tgtEl>
                                          <p:spTgt spid="106"/>
                                        </p:tgtEl>
                                      </p:cBhvr>
                                      <p:by x="105000" y="105000"/>
                                    </p:animScale>
                                  </p:childTnLst>
                                </p:cTn>
                              </p:par>
                              <p:par>
                                <p:cTn id="129" presetID="26" presetClass="emph" presetSubtype="0" fill="hold" grpId="2" nodeType="withEffect">
                                  <p:stCondLst>
                                    <p:cond delay="0"/>
                                  </p:stCondLst>
                                  <p:childTnLst>
                                    <p:animEffect transition="out" filter="fade">
                                      <p:cBhvr>
                                        <p:cTn id="130" dur="500" tmFilter="0, 0; .2, .5; .8, .5; 1, 0"/>
                                        <p:tgtEl>
                                          <p:spTgt spid="11"/>
                                        </p:tgtEl>
                                      </p:cBhvr>
                                    </p:animEffect>
                                    <p:animScale>
                                      <p:cBhvr>
                                        <p:cTn id="131" dur="250" autoRev="1" fill="hold"/>
                                        <p:tgtEl>
                                          <p:spTgt spid="11"/>
                                        </p:tgtEl>
                                      </p:cBhvr>
                                      <p:by x="105000" y="105000"/>
                                    </p:animScale>
                                  </p:childTnLst>
                                </p:cTn>
                              </p:par>
                              <p:par>
                                <p:cTn id="132" presetID="26" presetClass="emph" presetSubtype="0" fill="hold" grpId="1" nodeType="withEffect">
                                  <p:stCondLst>
                                    <p:cond delay="0"/>
                                  </p:stCondLst>
                                  <p:childTnLst>
                                    <p:animEffect transition="out" filter="fade">
                                      <p:cBhvr>
                                        <p:cTn id="133" dur="500" tmFilter="0, 0; .2, .5; .8, .5; 1, 0"/>
                                        <p:tgtEl>
                                          <p:spTgt spid="10"/>
                                        </p:tgtEl>
                                      </p:cBhvr>
                                    </p:animEffect>
                                    <p:animScale>
                                      <p:cBhvr>
                                        <p:cTn id="134" dur="250" autoRev="1" fill="hold"/>
                                        <p:tgtEl>
                                          <p:spTgt spid="10"/>
                                        </p:tgtEl>
                                      </p:cBhvr>
                                      <p:by x="105000" y="105000"/>
                                    </p:animScale>
                                  </p:childTnLst>
                                </p:cTn>
                              </p:par>
                              <p:par>
                                <p:cTn id="135" presetID="26" presetClass="emph" presetSubtype="0" fill="hold" grpId="0" nodeType="withEffect">
                                  <p:stCondLst>
                                    <p:cond delay="0"/>
                                  </p:stCondLst>
                                  <p:childTnLst>
                                    <p:animEffect transition="out" filter="fade">
                                      <p:cBhvr>
                                        <p:cTn id="136" dur="500" tmFilter="0, 0; .2, .5; .8, .5; 1, 0"/>
                                        <p:tgtEl>
                                          <p:spTgt spid="3"/>
                                        </p:tgtEl>
                                      </p:cBhvr>
                                    </p:animEffect>
                                    <p:animScale>
                                      <p:cBhvr>
                                        <p:cTn id="137" dur="250" autoRev="1" fill="hold"/>
                                        <p:tgtEl>
                                          <p:spTgt spid="3"/>
                                        </p:tgtEl>
                                      </p:cBhvr>
                                      <p:by x="105000" y="105000"/>
                                    </p:animScale>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102">
                                            <p:txEl>
                                              <p:pRg st="2" end="2"/>
                                            </p:txEl>
                                          </p:spTgt>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26" presetClass="emph" presetSubtype="0" fill="hold" nodeType="clickEffect">
                                  <p:stCondLst>
                                    <p:cond delay="0"/>
                                  </p:stCondLst>
                                  <p:childTnLst>
                                    <p:animEffect transition="out" filter="fade">
                                      <p:cBhvr>
                                        <p:cTn id="145" dur="500" tmFilter="0, 0; .2, .5; .8, .5; 1, 0"/>
                                        <p:tgtEl>
                                          <p:spTgt spid="106"/>
                                        </p:tgtEl>
                                      </p:cBhvr>
                                    </p:animEffect>
                                    <p:animScale>
                                      <p:cBhvr>
                                        <p:cTn id="146" dur="250" autoRev="1" fill="hold"/>
                                        <p:tgtEl>
                                          <p:spTgt spid="106"/>
                                        </p:tgtEl>
                                      </p:cBhvr>
                                      <p:by x="105000" y="105000"/>
                                    </p:animScale>
                                  </p:childTnLst>
                                </p:cTn>
                              </p:par>
                              <p:par>
                                <p:cTn id="147" presetID="26" presetClass="emph" presetSubtype="0" fill="hold" nodeType="withEffect">
                                  <p:stCondLst>
                                    <p:cond delay="0"/>
                                  </p:stCondLst>
                                  <p:childTnLst>
                                    <p:animEffect transition="out" filter="fade">
                                      <p:cBhvr>
                                        <p:cTn id="148" dur="500" tmFilter="0, 0; .2, .5; .8, .5; 1, 0"/>
                                        <p:tgtEl>
                                          <p:spTgt spid="107"/>
                                        </p:tgtEl>
                                      </p:cBhvr>
                                    </p:animEffect>
                                    <p:animScale>
                                      <p:cBhvr>
                                        <p:cTn id="149" dur="250" autoRev="1" fill="hold"/>
                                        <p:tgtEl>
                                          <p:spTgt spid="107"/>
                                        </p:tgtEl>
                                      </p:cBhvr>
                                      <p:by x="105000" y="105000"/>
                                    </p:animScale>
                                  </p:childTnLst>
                                </p:cTn>
                              </p:par>
                              <p:par>
                                <p:cTn id="150" presetID="26" presetClass="emph" presetSubtype="0" fill="hold" grpId="1" nodeType="withEffect">
                                  <p:stCondLst>
                                    <p:cond delay="0"/>
                                  </p:stCondLst>
                                  <p:childTnLst>
                                    <p:animEffect transition="out" filter="fade">
                                      <p:cBhvr>
                                        <p:cTn id="151" dur="500" tmFilter="0, 0; .2, .5; .8, .5; 1, 0"/>
                                        <p:tgtEl>
                                          <p:spTgt spid="12"/>
                                        </p:tgtEl>
                                      </p:cBhvr>
                                    </p:animEffect>
                                    <p:animScale>
                                      <p:cBhvr>
                                        <p:cTn id="152" dur="250" autoRev="1" fill="hold"/>
                                        <p:tgtEl>
                                          <p:spTgt spid="12"/>
                                        </p:tgtEl>
                                      </p:cBhvr>
                                      <p:by x="105000" y="105000"/>
                                    </p:animScale>
                                  </p:childTnLst>
                                </p:cTn>
                              </p:par>
                              <p:par>
                                <p:cTn id="153" presetID="26" presetClass="emph" presetSubtype="0" fill="hold" grpId="0" nodeType="withEffect">
                                  <p:stCondLst>
                                    <p:cond delay="0"/>
                                  </p:stCondLst>
                                  <p:childTnLst>
                                    <p:animEffect transition="out" filter="fade">
                                      <p:cBhvr>
                                        <p:cTn id="154" dur="500" tmFilter="0, 0; .2, .5; .8, .5; 1, 0"/>
                                        <p:tgtEl>
                                          <p:spTgt spid="13"/>
                                        </p:tgtEl>
                                      </p:cBhvr>
                                    </p:animEffect>
                                    <p:animScale>
                                      <p:cBhvr>
                                        <p:cTn id="155"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0" grpId="1" animBg="1"/>
      <p:bldP spid="11" grpId="0" animBg="1"/>
      <p:bldP spid="11" grpId="1" animBg="1"/>
      <p:bldP spid="11" grpId="2" animBg="1"/>
      <p:bldP spid="12" grpId="0" animBg="1"/>
      <p:bldP spid="12" grpId="1" animBg="1"/>
      <p:bldP spid="13" grpId="0" animBg="1"/>
      <p:bldP spid="118" grpId="0" animBg="1"/>
      <p:bldP spid="118" grpId="1" animBg="1"/>
      <p:bldP spid="119" grpId="0" animBg="1"/>
      <p:bldP spid="11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List Methods</a:t>
            </a:r>
            <a:endParaRPr lang="en-AU" dirty="0"/>
          </a:p>
        </p:txBody>
      </p:sp>
      <p:sp>
        <p:nvSpPr>
          <p:cNvPr id="5" name="Content Placeholder 4"/>
          <p:cNvSpPr>
            <a:spLocks noGrp="1"/>
          </p:cNvSpPr>
          <p:nvPr>
            <p:ph idx="1"/>
          </p:nvPr>
        </p:nvSpPr>
        <p:spPr/>
        <p:txBody>
          <a:bodyPr/>
          <a:lstStyle/>
          <a:p>
            <a:r>
              <a:rPr lang="en-AU" dirty="0"/>
              <a:t>T</a:t>
            </a:r>
            <a:r>
              <a:rPr lang="en-AU" dirty="0" smtClean="0"/>
              <a:t>here are a number of “methods” (similar to functions) you can use to interact with and manipulate lists:</a:t>
            </a:r>
          </a:p>
        </p:txBody>
      </p:sp>
      <p:sp>
        <p:nvSpPr>
          <p:cNvPr id="7" name="TextBox 6"/>
          <p:cNvSpPr txBox="1"/>
          <p:nvPr/>
        </p:nvSpPr>
        <p:spPr>
          <a:xfrm>
            <a:off x="323528" y="1844824"/>
            <a:ext cx="8496944" cy="4812462"/>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fi-FI" sz="1600" b="1" dirty="0">
                <a:latin typeface="Courier New" pitchFamily="49" charset="0"/>
                <a:cs typeface="Courier New" pitchFamily="49" charset="0"/>
              </a:rPr>
              <a:t>myList = [1, 42, -9000, 3.14</a:t>
            </a:r>
            <a:r>
              <a:rPr lang="fi-FI" sz="1600" b="1" dirty="0" smtClean="0">
                <a:latin typeface="Courier New" pitchFamily="49" charset="0"/>
                <a:cs typeface="Courier New" pitchFamily="49" charset="0"/>
              </a:rPr>
              <a:t>] </a:t>
            </a:r>
            <a:r>
              <a:rPr lang="fi-FI" sz="1600" dirty="0" smtClean="0">
                <a:solidFill>
                  <a:srgbClr val="008000"/>
                </a:solidFill>
                <a:latin typeface="Courier New" pitchFamily="49" charset="0"/>
                <a:cs typeface="Courier New" pitchFamily="49" charset="0"/>
              </a:rPr>
              <a:t># create a list of 4 numbers</a:t>
            </a:r>
            <a:endParaRPr lang="fi-FI" sz="1600" dirty="0">
              <a:solidFill>
                <a:srgbClr val="008000"/>
              </a:solidFill>
              <a:latin typeface="Courier New" pitchFamily="49" charset="0"/>
              <a:cs typeface="Courier New" pitchFamily="49" charset="0"/>
            </a:endParaRPr>
          </a:p>
          <a:p>
            <a:pPr>
              <a:spcAft>
                <a:spcPts val="300"/>
              </a:spcAft>
              <a:tabLst>
                <a:tab pos="452438" algn="l"/>
              </a:tabLst>
            </a:pPr>
            <a:r>
              <a:rPr lang="fi-FI" sz="1600" b="1" dirty="0" smtClean="0">
                <a:solidFill>
                  <a:srgbClr val="0070C0"/>
                </a:solidFill>
                <a:latin typeface="Courier New" pitchFamily="49" charset="0"/>
                <a:cs typeface="Courier New" pitchFamily="49" charset="0"/>
              </a:rPr>
              <a:t>[</a:t>
            </a:r>
            <a:r>
              <a:rPr lang="fi-FI" sz="1600" b="1" dirty="0">
                <a:solidFill>
                  <a:srgbClr val="0070C0"/>
                </a:solidFill>
                <a:latin typeface="Courier New" pitchFamily="49" charset="0"/>
                <a:cs typeface="Courier New" pitchFamily="49" charset="0"/>
              </a:rPr>
              <a:t>1, 42, -9000, 3.14</a:t>
            </a:r>
            <a:r>
              <a:rPr lang="fi-FI" sz="1600" b="1" dirty="0" smtClean="0">
                <a:solidFill>
                  <a:srgbClr val="0070C0"/>
                </a:solidFill>
                <a:latin typeface="Courier New" pitchFamily="49" charset="0"/>
                <a:cs typeface="Courier New" pitchFamily="49" charset="0"/>
              </a:rPr>
              <a:t>]</a:t>
            </a:r>
          </a:p>
          <a:p>
            <a:pPr>
              <a:tabLst>
                <a:tab pos="452438" algn="l"/>
              </a:tabLst>
            </a:pPr>
            <a:r>
              <a:rPr lang="fi-FI" sz="1600" b="1" dirty="0" smtClean="0">
                <a:latin typeface="Courier New" pitchFamily="49" charset="0"/>
                <a:cs typeface="Courier New" pitchFamily="49" charset="0"/>
              </a:rPr>
              <a:t>len(myList) </a:t>
            </a:r>
            <a:r>
              <a:rPr lang="fi-FI" sz="1600" dirty="0" smtClean="0">
                <a:solidFill>
                  <a:srgbClr val="008000"/>
                </a:solidFill>
                <a:latin typeface="Courier New" pitchFamily="49" charset="0"/>
                <a:cs typeface="Courier New" pitchFamily="49" charset="0"/>
              </a:rPr>
              <a:t># count how many items are in myList</a:t>
            </a:r>
            <a:endParaRPr lang="fi-FI" sz="1600" dirty="0">
              <a:solidFill>
                <a:srgbClr val="008000"/>
              </a:solidFill>
              <a:latin typeface="Courier New" pitchFamily="49" charset="0"/>
              <a:cs typeface="Courier New" pitchFamily="49" charset="0"/>
            </a:endParaRPr>
          </a:p>
          <a:p>
            <a:pPr>
              <a:spcAft>
                <a:spcPts val="300"/>
              </a:spcAft>
              <a:tabLst>
                <a:tab pos="452438" algn="l"/>
              </a:tabLst>
            </a:pPr>
            <a:r>
              <a:rPr lang="fi-FI" sz="1600" b="1" dirty="0" smtClean="0">
                <a:solidFill>
                  <a:srgbClr val="0070C0"/>
                </a:solidFill>
                <a:latin typeface="Courier New" pitchFamily="49" charset="0"/>
                <a:cs typeface="Courier New" pitchFamily="49" charset="0"/>
              </a:rPr>
              <a:t>4</a:t>
            </a:r>
          </a:p>
          <a:p>
            <a:pPr>
              <a:tabLst>
                <a:tab pos="452438" algn="l"/>
              </a:tabLst>
            </a:pPr>
            <a:r>
              <a:rPr lang="fi-FI" sz="1600" b="1" dirty="0" smtClean="0">
                <a:latin typeface="Courier New" pitchFamily="49" charset="0"/>
                <a:cs typeface="Courier New" pitchFamily="49" charset="0"/>
              </a:rPr>
              <a:t>myList.append(42) </a:t>
            </a:r>
            <a:r>
              <a:rPr lang="fi-FI" sz="1600" dirty="0" smtClean="0">
                <a:solidFill>
                  <a:srgbClr val="008000"/>
                </a:solidFill>
                <a:latin typeface="Courier New" pitchFamily="49" charset="0"/>
                <a:cs typeface="Courier New" pitchFamily="49" charset="0"/>
              </a:rPr>
              <a:t># add an item of 42 to the end of myList</a:t>
            </a:r>
            <a:endParaRPr lang="fi-FI" sz="1600" dirty="0">
              <a:solidFill>
                <a:srgbClr val="008000"/>
              </a:solidFill>
              <a:latin typeface="Courier New" pitchFamily="49" charset="0"/>
              <a:cs typeface="Courier New" pitchFamily="49" charset="0"/>
            </a:endParaRPr>
          </a:p>
          <a:p>
            <a:pPr>
              <a:spcAft>
                <a:spcPts val="300"/>
              </a:spcAft>
              <a:tabLst>
                <a:tab pos="452438" algn="l"/>
              </a:tabLst>
            </a:pPr>
            <a:r>
              <a:rPr lang="fi-FI" sz="1600" b="1" dirty="0">
                <a:solidFill>
                  <a:srgbClr val="0070C0"/>
                </a:solidFill>
                <a:latin typeface="Courier New" pitchFamily="49" charset="0"/>
                <a:cs typeface="Courier New" pitchFamily="49" charset="0"/>
              </a:rPr>
              <a:t>[1, 42, -9000, 3.14, </a:t>
            </a:r>
            <a:r>
              <a:rPr lang="fi-FI" sz="1600" b="1" dirty="0" smtClean="0">
                <a:solidFill>
                  <a:srgbClr val="0070C0"/>
                </a:solidFill>
                <a:latin typeface="Courier New" pitchFamily="49" charset="0"/>
                <a:cs typeface="Courier New" pitchFamily="49" charset="0"/>
              </a:rPr>
              <a:t>42]</a:t>
            </a:r>
          </a:p>
          <a:p>
            <a:pPr>
              <a:tabLst>
                <a:tab pos="452438" algn="l"/>
              </a:tabLst>
            </a:pPr>
            <a:r>
              <a:rPr lang="fi-FI" sz="1600" b="1" dirty="0" smtClean="0">
                <a:latin typeface="Courier New" pitchFamily="49" charset="0"/>
                <a:cs typeface="Courier New" pitchFamily="49" charset="0"/>
              </a:rPr>
              <a:t>myList.count(42) </a:t>
            </a:r>
            <a:r>
              <a:rPr lang="fi-FI" sz="1600" dirty="0" smtClean="0">
                <a:solidFill>
                  <a:srgbClr val="008000"/>
                </a:solidFill>
                <a:latin typeface="Courier New" pitchFamily="49" charset="0"/>
                <a:cs typeface="Courier New" pitchFamily="49" charset="0"/>
              </a:rPr>
              <a:t># count how many items in myList are equal to 42</a:t>
            </a:r>
            <a:endParaRPr lang="fi-FI" sz="1600" dirty="0">
              <a:solidFill>
                <a:srgbClr val="008000"/>
              </a:solidFill>
              <a:latin typeface="Courier New" pitchFamily="49" charset="0"/>
              <a:cs typeface="Courier New" pitchFamily="49" charset="0"/>
            </a:endParaRPr>
          </a:p>
          <a:p>
            <a:pPr>
              <a:spcAft>
                <a:spcPts val="300"/>
              </a:spcAft>
              <a:tabLst>
                <a:tab pos="452438" algn="l"/>
              </a:tabLst>
            </a:pPr>
            <a:r>
              <a:rPr lang="en-AU" sz="1600" b="1" dirty="0" smtClean="0">
                <a:solidFill>
                  <a:srgbClr val="0070C0"/>
                </a:solidFill>
                <a:latin typeface="Courier New" pitchFamily="49" charset="0"/>
                <a:cs typeface="Courier New" pitchFamily="49" charset="0"/>
              </a:rPr>
              <a:t>2</a:t>
            </a:r>
            <a:endParaRPr lang="en-AU" sz="1600" b="1" dirty="0">
              <a:solidFill>
                <a:srgbClr val="0070C0"/>
              </a:solidFill>
              <a:latin typeface="Courier New" pitchFamily="49" charset="0"/>
              <a:cs typeface="Courier New" pitchFamily="49" charset="0"/>
            </a:endParaRPr>
          </a:p>
          <a:p>
            <a:pPr>
              <a:tabLst>
                <a:tab pos="452438" algn="l"/>
              </a:tabLst>
            </a:pPr>
            <a:r>
              <a:rPr lang="fi-FI" sz="1600" b="1" dirty="0" smtClean="0">
                <a:latin typeface="Courier New" pitchFamily="49" charset="0"/>
                <a:cs typeface="Courier New" pitchFamily="49" charset="0"/>
              </a:rPr>
              <a:t>myList.insert(2, 18) </a:t>
            </a:r>
            <a:r>
              <a:rPr lang="fi-FI" sz="1600" dirty="0" smtClean="0">
                <a:solidFill>
                  <a:srgbClr val="008000"/>
                </a:solidFill>
                <a:latin typeface="Courier New" pitchFamily="49" charset="0"/>
                <a:cs typeface="Courier New" pitchFamily="49" charset="0"/>
              </a:rPr>
              <a:t># insert an item of 18 at index 2 of myList</a:t>
            </a:r>
            <a:endParaRPr lang="fi-FI" sz="1600" dirty="0">
              <a:solidFill>
                <a:srgbClr val="008000"/>
              </a:solidFill>
              <a:latin typeface="Courier New" pitchFamily="49" charset="0"/>
              <a:cs typeface="Courier New" pitchFamily="49" charset="0"/>
            </a:endParaRPr>
          </a:p>
          <a:p>
            <a:pPr>
              <a:spcAft>
                <a:spcPts val="300"/>
              </a:spcAft>
              <a:tabLst>
                <a:tab pos="452438" algn="l"/>
              </a:tabLst>
            </a:pPr>
            <a:r>
              <a:rPr lang="fi-FI" sz="1600" b="1" dirty="0">
                <a:solidFill>
                  <a:srgbClr val="0070C0"/>
                </a:solidFill>
                <a:latin typeface="Courier New" pitchFamily="49" charset="0"/>
                <a:cs typeface="Courier New" pitchFamily="49" charset="0"/>
              </a:rPr>
              <a:t>[1, 42, 18, -9000, 3.14, 42] </a:t>
            </a:r>
            <a:endParaRPr lang="fi-FI" sz="1600" b="1" dirty="0" smtClean="0">
              <a:solidFill>
                <a:srgbClr val="0070C0"/>
              </a:solidFill>
              <a:latin typeface="Courier New" pitchFamily="49" charset="0"/>
              <a:cs typeface="Courier New" pitchFamily="49" charset="0"/>
            </a:endParaRPr>
          </a:p>
          <a:p>
            <a:pPr>
              <a:tabLst>
                <a:tab pos="452438" algn="l"/>
              </a:tabLst>
            </a:pPr>
            <a:r>
              <a:rPr lang="fi-FI" sz="1600" b="1" dirty="0" smtClean="0">
                <a:latin typeface="Courier New" pitchFamily="49" charset="0"/>
                <a:cs typeface="Courier New" pitchFamily="49" charset="0"/>
              </a:rPr>
              <a:t>myList.index(42) </a:t>
            </a:r>
            <a:r>
              <a:rPr lang="fi-FI" sz="1600" dirty="0" smtClean="0">
                <a:solidFill>
                  <a:srgbClr val="008000"/>
                </a:solidFill>
                <a:latin typeface="Courier New" pitchFamily="49" charset="0"/>
                <a:cs typeface="Courier New" pitchFamily="49" charset="0"/>
              </a:rPr>
              <a:t># return the index of first item with a value of 42</a:t>
            </a:r>
            <a:endParaRPr lang="fi-FI" sz="1600" dirty="0">
              <a:solidFill>
                <a:srgbClr val="008000"/>
              </a:solidFill>
              <a:latin typeface="Courier New" pitchFamily="49" charset="0"/>
              <a:cs typeface="Courier New" pitchFamily="49" charset="0"/>
            </a:endParaRPr>
          </a:p>
          <a:p>
            <a:pPr>
              <a:spcAft>
                <a:spcPts val="300"/>
              </a:spcAft>
              <a:tabLst>
                <a:tab pos="452438" algn="l"/>
              </a:tabLst>
            </a:pPr>
            <a:r>
              <a:rPr lang="fi-FI" sz="1600" b="1" dirty="0" smtClean="0">
                <a:solidFill>
                  <a:srgbClr val="0070C0"/>
                </a:solidFill>
                <a:latin typeface="Courier New" pitchFamily="49" charset="0"/>
                <a:cs typeface="Courier New" pitchFamily="49" charset="0"/>
              </a:rPr>
              <a:t>1</a:t>
            </a:r>
          </a:p>
          <a:p>
            <a:pPr>
              <a:tabLst>
                <a:tab pos="452438" algn="l"/>
              </a:tabLst>
            </a:pPr>
            <a:r>
              <a:rPr lang="fi-FI" sz="1600" b="1" dirty="0">
                <a:latin typeface="Courier New" pitchFamily="49" charset="0"/>
                <a:cs typeface="Courier New" pitchFamily="49" charset="0"/>
              </a:rPr>
              <a:t>myList.remove(42) </a:t>
            </a:r>
            <a:r>
              <a:rPr lang="fi-FI" sz="1600" dirty="0">
                <a:solidFill>
                  <a:srgbClr val="008000"/>
                </a:solidFill>
                <a:latin typeface="Courier New" pitchFamily="49" charset="0"/>
                <a:cs typeface="Courier New" pitchFamily="49" charset="0"/>
              </a:rPr>
              <a:t># remove </a:t>
            </a:r>
            <a:r>
              <a:rPr lang="fi-FI" sz="1600" dirty="0" smtClean="0">
                <a:solidFill>
                  <a:srgbClr val="008000"/>
                </a:solidFill>
                <a:latin typeface="Courier New" pitchFamily="49" charset="0"/>
                <a:cs typeface="Courier New" pitchFamily="49" charset="0"/>
              </a:rPr>
              <a:t>the first </a:t>
            </a:r>
            <a:r>
              <a:rPr lang="fi-FI" sz="1600" dirty="0">
                <a:solidFill>
                  <a:srgbClr val="008000"/>
                </a:solidFill>
                <a:latin typeface="Courier New" pitchFamily="49" charset="0"/>
                <a:cs typeface="Courier New" pitchFamily="49" charset="0"/>
              </a:rPr>
              <a:t>item </a:t>
            </a:r>
            <a:r>
              <a:rPr lang="fi-FI" sz="1600" dirty="0" smtClean="0">
                <a:solidFill>
                  <a:srgbClr val="008000"/>
                </a:solidFill>
                <a:latin typeface="Courier New" pitchFamily="49" charset="0"/>
                <a:cs typeface="Courier New" pitchFamily="49" charset="0"/>
              </a:rPr>
              <a:t>with </a:t>
            </a:r>
            <a:r>
              <a:rPr lang="fi-FI" sz="1600" dirty="0">
                <a:solidFill>
                  <a:srgbClr val="008000"/>
                </a:solidFill>
                <a:latin typeface="Courier New" pitchFamily="49" charset="0"/>
                <a:cs typeface="Courier New" pitchFamily="49" charset="0"/>
              </a:rPr>
              <a:t>a value of 42</a:t>
            </a:r>
          </a:p>
          <a:p>
            <a:pPr>
              <a:spcAft>
                <a:spcPts val="300"/>
              </a:spcAft>
              <a:tabLst>
                <a:tab pos="452438" algn="l"/>
              </a:tabLst>
            </a:pPr>
            <a:r>
              <a:rPr lang="fi-FI" sz="1600" b="1" dirty="0">
                <a:solidFill>
                  <a:srgbClr val="0070C0"/>
                </a:solidFill>
                <a:latin typeface="Courier New" pitchFamily="49" charset="0"/>
                <a:cs typeface="Courier New" pitchFamily="49" charset="0"/>
              </a:rPr>
              <a:t>[1, 18, -9000, 3.14, 42</a:t>
            </a:r>
            <a:r>
              <a:rPr lang="fi-FI" sz="1600" b="1" dirty="0" smtClean="0">
                <a:solidFill>
                  <a:srgbClr val="0070C0"/>
                </a:solidFill>
                <a:latin typeface="Courier New" pitchFamily="49" charset="0"/>
                <a:cs typeface="Courier New" pitchFamily="49" charset="0"/>
              </a:rPr>
              <a:t>]</a:t>
            </a:r>
          </a:p>
          <a:p>
            <a:pPr>
              <a:tabLst>
                <a:tab pos="452438" algn="l"/>
              </a:tabLst>
            </a:pPr>
            <a:r>
              <a:rPr lang="fi-FI" sz="1600" b="1" dirty="0">
                <a:latin typeface="Courier New" pitchFamily="49" charset="0"/>
                <a:cs typeface="Courier New" pitchFamily="49" charset="0"/>
              </a:rPr>
              <a:t>del myList[1] </a:t>
            </a:r>
            <a:r>
              <a:rPr lang="fi-FI" sz="1600" dirty="0">
                <a:solidFill>
                  <a:srgbClr val="008000"/>
                </a:solidFill>
                <a:latin typeface="Courier New" pitchFamily="49" charset="0"/>
                <a:cs typeface="Courier New" pitchFamily="49" charset="0"/>
              </a:rPr>
              <a:t># remove the item with an index of 1 from myList</a:t>
            </a:r>
          </a:p>
          <a:p>
            <a:pPr>
              <a:spcAft>
                <a:spcPts val="300"/>
              </a:spcAft>
              <a:tabLst>
                <a:tab pos="452438" algn="l"/>
              </a:tabLst>
            </a:pPr>
            <a:r>
              <a:rPr lang="fi-FI" sz="1600" b="1" dirty="0">
                <a:solidFill>
                  <a:srgbClr val="0070C0"/>
                </a:solidFill>
                <a:latin typeface="Courier New" pitchFamily="49" charset="0"/>
                <a:cs typeface="Courier New" pitchFamily="49" charset="0"/>
              </a:rPr>
              <a:t>[1, -9000, 3.14, 42]</a:t>
            </a:r>
            <a:endParaRPr lang="en-AU" sz="1600" b="1" dirty="0">
              <a:solidFill>
                <a:srgbClr val="0070C0"/>
              </a:solidFill>
              <a:latin typeface="Courier New" pitchFamily="49" charset="0"/>
              <a:cs typeface="Courier New" pitchFamily="49" charset="0"/>
            </a:endParaRPr>
          </a:p>
          <a:p>
            <a:pPr>
              <a:tabLst>
                <a:tab pos="452438" algn="l"/>
              </a:tabLst>
            </a:pPr>
            <a:r>
              <a:rPr lang="fi-FI" sz="1600" b="1" dirty="0" smtClean="0">
                <a:latin typeface="Courier New" pitchFamily="49" charset="0"/>
                <a:cs typeface="Courier New" pitchFamily="49" charset="0"/>
              </a:rPr>
              <a:t>myList.sort() </a:t>
            </a:r>
            <a:r>
              <a:rPr lang="fi-FI" sz="1600" dirty="0">
                <a:solidFill>
                  <a:srgbClr val="008000"/>
                </a:solidFill>
                <a:latin typeface="Courier New" pitchFamily="49" charset="0"/>
                <a:cs typeface="Courier New" pitchFamily="49" charset="0"/>
              </a:rPr>
              <a:t># </a:t>
            </a:r>
            <a:r>
              <a:rPr lang="fi-FI" sz="1600" dirty="0" smtClean="0">
                <a:solidFill>
                  <a:srgbClr val="008000"/>
                </a:solidFill>
                <a:latin typeface="Courier New" pitchFamily="49" charset="0"/>
                <a:cs typeface="Courier New" pitchFamily="49" charset="0"/>
              </a:rPr>
              <a:t>sort the items in myList</a:t>
            </a:r>
            <a:endParaRPr lang="fi-FI" sz="1600" dirty="0">
              <a:solidFill>
                <a:srgbClr val="008000"/>
              </a:solidFill>
              <a:latin typeface="Courier New" pitchFamily="49" charset="0"/>
              <a:cs typeface="Courier New" pitchFamily="49" charset="0"/>
            </a:endParaRPr>
          </a:p>
          <a:p>
            <a:pPr>
              <a:spcAft>
                <a:spcPts val="300"/>
              </a:spcAft>
              <a:tabLst>
                <a:tab pos="452438" algn="l"/>
              </a:tabLst>
            </a:pPr>
            <a:r>
              <a:rPr lang="fi-FI" sz="1600" b="1" dirty="0">
                <a:solidFill>
                  <a:srgbClr val="0070C0"/>
                </a:solidFill>
                <a:latin typeface="Courier New" pitchFamily="49" charset="0"/>
                <a:cs typeface="Courier New" pitchFamily="49" charset="0"/>
              </a:rPr>
              <a:t>[-9000, 1, 3.14, 42]</a:t>
            </a:r>
            <a:endParaRPr lang="fi-FI" sz="1600" b="1" dirty="0" smtClean="0">
              <a:solidFill>
                <a:srgbClr val="0070C0"/>
              </a:solidFill>
              <a:latin typeface="Courier New" pitchFamily="49" charset="0"/>
              <a:cs typeface="Courier New" pitchFamily="49" charset="0"/>
            </a:endParaRPr>
          </a:p>
        </p:txBody>
      </p:sp>
      <p:sp>
        <p:nvSpPr>
          <p:cNvPr id="8" name="TextBox 7"/>
          <p:cNvSpPr txBox="1"/>
          <p:nvPr/>
        </p:nvSpPr>
        <p:spPr>
          <a:xfrm>
            <a:off x="7985920" y="1844824"/>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79385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The “in” Comparison Operator</a:t>
            </a:r>
            <a:endParaRPr lang="en-AU" dirty="0"/>
          </a:p>
        </p:txBody>
      </p:sp>
      <p:sp>
        <p:nvSpPr>
          <p:cNvPr id="5" name="Content Placeholder 4"/>
          <p:cNvSpPr>
            <a:spLocks noGrp="1"/>
          </p:cNvSpPr>
          <p:nvPr>
            <p:ph idx="1"/>
          </p:nvPr>
        </p:nvSpPr>
        <p:spPr/>
        <p:txBody>
          <a:bodyPr/>
          <a:lstStyle/>
          <a:p>
            <a:r>
              <a:rPr lang="en-AU" dirty="0" smtClean="0"/>
              <a:t>We discussed comparison operators last week:</a:t>
            </a:r>
          </a:p>
          <a:p>
            <a:pPr lvl="1"/>
            <a:r>
              <a:rPr lang="en-AU" dirty="0" smtClean="0"/>
              <a:t>Operators which allow you to compare values and receive a True or False result, e.g. </a:t>
            </a:r>
            <a:r>
              <a:rPr lang="en-AU" b="1" dirty="0" smtClean="0">
                <a:latin typeface="Courier New" panose="02070309020205020404" pitchFamily="49" charset="0"/>
                <a:cs typeface="Courier New" panose="02070309020205020404" pitchFamily="49" charset="0"/>
              </a:rPr>
              <a:t>==</a:t>
            </a:r>
            <a:r>
              <a:rPr lang="en-AU" dirty="0" smtClean="0"/>
              <a:t>, </a:t>
            </a:r>
            <a:r>
              <a:rPr lang="en-AU" b="1" dirty="0" smtClean="0">
                <a:latin typeface="Courier New" panose="02070309020205020404" pitchFamily="49" charset="0"/>
                <a:cs typeface="Courier New" panose="02070309020205020404" pitchFamily="49" charset="0"/>
              </a:rPr>
              <a:t>!=</a:t>
            </a:r>
            <a:r>
              <a:rPr lang="en-AU" dirty="0" smtClean="0"/>
              <a:t>, </a:t>
            </a:r>
            <a:r>
              <a:rPr lang="en-AU" b="1" dirty="0" smtClean="0">
                <a:latin typeface="Courier New" panose="02070309020205020404" pitchFamily="49" charset="0"/>
                <a:cs typeface="Courier New" panose="02070309020205020404" pitchFamily="49" charset="0"/>
              </a:rPr>
              <a:t>&gt;</a:t>
            </a:r>
            <a:r>
              <a:rPr lang="en-AU" dirty="0" smtClean="0"/>
              <a:t>, </a:t>
            </a:r>
            <a:r>
              <a:rPr lang="en-AU" b="1" dirty="0" smtClean="0">
                <a:latin typeface="Courier New" panose="02070309020205020404" pitchFamily="49" charset="0"/>
                <a:cs typeface="Courier New" panose="02070309020205020404" pitchFamily="49" charset="0"/>
              </a:rPr>
              <a:t>&lt;</a:t>
            </a:r>
            <a:r>
              <a:rPr lang="en-AU" dirty="0" smtClean="0"/>
              <a:t>…</a:t>
            </a:r>
          </a:p>
          <a:p>
            <a:pPr lvl="4"/>
            <a:endParaRPr lang="en-AU" dirty="0"/>
          </a:p>
          <a:p>
            <a:r>
              <a:rPr lang="en-AU" dirty="0" smtClean="0"/>
              <a:t>The “</a:t>
            </a:r>
            <a:r>
              <a:rPr lang="en-AU" b="1" dirty="0" smtClean="0"/>
              <a:t>in</a:t>
            </a:r>
            <a:r>
              <a:rPr lang="en-AU" dirty="0" smtClean="0"/>
              <a:t>” comparison operator allows you to check if a value exists in a data structure (e.g. list or tuple – even a string)</a:t>
            </a:r>
          </a:p>
          <a:p>
            <a:pPr lvl="1"/>
            <a:r>
              <a:rPr lang="en-AU" dirty="0" smtClean="0"/>
              <a:t>You can use “not in” to check if a value is </a:t>
            </a:r>
            <a:r>
              <a:rPr lang="en-AU" i="1" dirty="0" smtClean="0"/>
              <a:t>not</a:t>
            </a:r>
            <a:r>
              <a:rPr lang="en-AU" dirty="0" smtClean="0"/>
              <a:t> in it</a:t>
            </a:r>
          </a:p>
          <a:p>
            <a:endParaRPr lang="en-AU" dirty="0"/>
          </a:p>
          <a:p>
            <a:endParaRPr lang="en-AU" sz="2800" dirty="0" smtClean="0"/>
          </a:p>
          <a:p>
            <a:endParaRPr lang="en-AU" dirty="0"/>
          </a:p>
          <a:p>
            <a:endParaRPr lang="en-AU" dirty="0" smtClean="0"/>
          </a:p>
          <a:p>
            <a:r>
              <a:rPr lang="en-AU" dirty="0" smtClean="0"/>
              <a:t>Other languages typically either have a function such as PHP’s “</a:t>
            </a:r>
            <a:r>
              <a:rPr lang="en-AU" dirty="0" err="1" smtClean="0"/>
              <a:t>in_array</a:t>
            </a:r>
            <a:r>
              <a:rPr lang="en-AU" dirty="0" smtClean="0"/>
              <a:t>()” or require you to iterate over each item</a:t>
            </a:r>
            <a:endParaRPr lang="en-AU" dirty="0"/>
          </a:p>
        </p:txBody>
      </p:sp>
      <p:grpSp>
        <p:nvGrpSpPr>
          <p:cNvPr id="6" name="Group 5"/>
          <p:cNvGrpSpPr/>
          <p:nvPr/>
        </p:nvGrpSpPr>
        <p:grpSpPr>
          <a:xfrm>
            <a:off x="4283968" y="3833058"/>
            <a:ext cx="4536504" cy="1365365"/>
            <a:chOff x="4326432" y="3389511"/>
            <a:chExt cx="4536504" cy="1365365"/>
          </a:xfrm>
        </p:grpSpPr>
        <p:sp>
          <p:nvSpPr>
            <p:cNvPr id="7" name="TextBox 6"/>
            <p:cNvSpPr txBox="1"/>
            <p:nvPr/>
          </p:nvSpPr>
          <p:spPr>
            <a:xfrm>
              <a:off x="4326432" y="3389511"/>
              <a:ext cx="4536504" cy="1365365"/>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en-AU" sz="1400" b="1" dirty="0">
                  <a:latin typeface="Courier New" pitchFamily="49" charset="0"/>
                  <a:cs typeface="Courier New" pitchFamily="49" charset="0"/>
                </a:rPr>
                <a:t>text = </a:t>
              </a:r>
              <a:r>
                <a:rPr lang="en-AU" sz="1400" b="1" dirty="0" smtClean="0">
                  <a:latin typeface="Courier New" pitchFamily="49" charset="0"/>
                  <a:cs typeface="Courier New" pitchFamily="49" charset="0"/>
                </a:rPr>
                <a:t>'example'</a:t>
              </a:r>
              <a:endParaRPr lang="en-AU" sz="1400" b="1" dirty="0">
                <a:latin typeface="Courier New" pitchFamily="49" charset="0"/>
                <a:cs typeface="Courier New" pitchFamily="49" charset="0"/>
              </a:endParaRPr>
            </a:p>
            <a:p>
              <a:pPr>
                <a:tabLst>
                  <a:tab pos="452438" algn="l"/>
                </a:tabLst>
              </a:pPr>
              <a:endParaRPr lang="en-AU" sz="1400" b="1" dirty="0">
                <a:latin typeface="Courier New" pitchFamily="49" charset="0"/>
                <a:cs typeface="Courier New" pitchFamily="49" charset="0"/>
              </a:endParaRPr>
            </a:p>
            <a:p>
              <a:pPr>
                <a:tabLst>
                  <a:tab pos="452438" algn="l"/>
                </a:tabLst>
              </a:pPr>
              <a:r>
                <a:rPr lang="en-AU" sz="1400" b="1" dirty="0">
                  <a:latin typeface="Courier New" pitchFamily="49" charset="0"/>
                  <a:cs typeface="Courier New" pitchFamily="49" charset="0"/>
                </a:rPr>
                <a:t>if </a:t>
              </a:r>
              <a:r>
                <a:rPr lang="en-AU" sz="1400" b="1" dirty="0" smtClean="0">
                  <a:latin typeface="Courier New" pitchFamily="49" charset="0"/>
                  <a:cs typeface="Courier New" pitchFamily="49" charset="0"/>
                </a:rPr>
                <a:t>'x' </a:t>
              </a:r>
              <a:r>
                <a:rPr lang="en-AU" sz="1400" b="1" dirty="0">
                  <a:latin typeface="Courier New" pitchFamily="49" charset="0"/>
                  <a:cs typeface="Courier New" pitchFamily="49" charset="0"/>
                </a:rPr>
                <a:t>not in text:</a:t>
              </a:r>
            </a:p>
            <a:p>
              <a:pPr>
                <a:tabLst>
                  <a:tab pos="452438" algn="l"/>
                </a:tabLst>
              </a:pPr>
              <a:r>
                <a:rPr lang="en-AU" sz="1400" b="1" dirty="0">
                  <a:latin typeface="Courier New" pitchFamily="49" charset="0"/>
                  <a:cs typeface="Courier New" pitchFamily="49" charset="0"/>
                </a:rPr>
                <a:t>    print</a:t>
              </a:r>
              <a:r>
                <a:rPr lang="en-AU" sz="1400" b="1" dirty="0" smtClean="0">
                  <a:latin typeface="Courier New" pitchFamily="49" charset="0"/>
                  <a:cs typeface="Courier New" pitchFamily="49" charset="0"/>
                </a:rPr>
                <a:t>('Text does not contain </a:t>
              </a:r>
              <a:r>
                <a:rPr lang="en-AU" sz="1400" b="1" dirty="0">
                  <a:latin typeface="Courier New" pitchFamily="49" charset="0"/>
                  <a:cs typeface="Courier New" pitchFamily="49" charset="0"/>
                </a:rPr>
                <a:t>an </a:t>
              </a:r>
              <a:r>
                <a:rPr lang="en-AU" sz="1400" b="1" dirty="0" smtClean="0">
                  <a:latin typeface="Courier New" pitchFamily="49" charset="0"/>
                  <a:cs typeface="Courier New" pitchFamily="49" charset="0"/>
                </a:rPr>
                <a:t>"x"')</a:t>
              </a:r>
              <a:endParaRPr lang="en-AU" sz="1400" b="1" dirty="0">
                <a:latin typeface="Courier New" pitchFamily="49" charset="0"/>
                <a:cs typeface="Courier New" pitchFamily="49" charset="0"/>
              </a:endParaRPr>
            </a:p>
            <a:p>
              <a:pPr>
                <a:tabLst>
                  <a:tab pos="452438" algn="l"/>
                </a:tabLst>
              </a:pPr>
              <a:r>
                <a:rPr lang="en-AU" sz="1400" b="1" dirty="0">
                  <a:latin typeface="Courier New" pitchFamily="49" charset="0"/>
                  <a:cs typeface="Courier New" pitchFamily="49" charset="0"/>
                </a:rPr>
                <a:t>else:</a:t>
              </a:r>
            </a:p>
            <a:p>
              <a:pPr>
                <a:tabLst>
                  <a:tab pos="452438" algn="l"/>
                </a:tabLst>
              </a:pPr>
              <a:r>
                <a:rPr lang="en-AU" sz="1400" b="1" dirty="0">
                  <a:latin typeface="Courier New" pitchFamily="49" charset="0"/>
                  <a:cs typeface="Courier New" pitchFamily="49" charset="0"/>
                </a:rPr>
                <a:t>    print</a:t>
              </a:r>
              <a:r>
                <a:rPr lang="en-AU" sz="1400" b="1" dirty="0" smtClean="0">
                  <a:latin typeface="Courier New" pitchFamily="49" charset="0"/>
                  <a:cs typeface="Courier New" pitchFamily="49" charset="0"/>
                </a:rPr>
                <a:t>('Text </a:t>
              </a:r>
              <a:r>
                <a:rPr lang="en-AU" sz="1400" b="1" dirty="0">
                  <a:latin typeface="Courier New" pitchFamily="49" charset="0"/>
                  <a:cs typeface="Courier New" pitchFamily="49" charset="0"/>
                </a:rPr>
                <a:t>contains an </a:t>
              </a:r>
              <a:r>
                <a:rPr lang="en-AU" sz="1400" b="1" dirty="0" smtClean="0">
                  <a:latin typeface="Courier New" pitchFamily="49" charset="0"/>
                  <a:cs typeface="Courier New" pitchFamily="49" charset="0"/>
                </a:rPr>
                <a:t>"x"')</a:t>
              </a:r>
              <a:endParaRPr lang="en-AU" sz="1400" b="1" dirty="0">
                <a:latin typeface="Courier New" pitchFamily="49" charset="0"/>
                <a:cs typeface="Courier New" pitchFamily="49" charset="0"/>
              </a:endParaRPr>
            </a:p>
          </p:txBody>
        </p:sp>
        <p:sp>
          <p:nvSpPr>
            <p:cNvPr id="8" name="TextBox 7"/>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grpSp>
        <p:nvGrpSpPr>
          <p:cNvPr id="9" name="Group 8"/>
          <p:cNvGrpSpPr/>
          <p:nvPr/>
        </p:nvGrpSpPr>
        <p:grpSpPr>
          <a:xfrm>
            <a:off x="323528" y="3833058"/>
            <a:ext cx="3744416" cy="1396142"/>
            <a:chOff x="4830488" y="3389511"/>
            <a:chExt cx="3744416" cy="1396142"/>
          </a:xfrm>
        </p:grpSpPr>
        <p:sp>
          <p:nvSpPr>
            <p:cNvPr id="10" name="TextBox 9"/>
            <p:cNvSpPr txBox="1"/>
            <p:nvPr/>
          </p:nvSpPr>
          <p:spPr>
            <a:xfrm>
              <a:off x="4830488" y="3389511"/>
              <a:ext cx="3744416" cy="1396142"/>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en-AU" sz="1600" b="1" dirty="0" smtClean="0">
                  <a:latin typeface="Courier New" pitchFamily="49" charset="0"/>
                  <a:cs typeface="Courier New" pitchFamily="49" charset="0"/>
                </a:rPr>
                <a:t>numbers </a:t>
              </a: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[2, 4, 6, 8]</a:t>
              </a:r>
              <a:endParaRPr lang="en-AU" sz="1600" b="1" dirty="0">
                <a:latin typeface="Courier New" pitchFamily="49" charset="0"/>
                <a:cs typeface="Courier New" pitchFamily="49" charset="0"/>
              </a:endParaRPr>
            </a:p>
            <a:p>
              <a:pPr>
                <a:tabLst>
                  <a:tab pos="452438" algn="l"/>
                </a:tabLst>
              </a:pPr>
              <a:endParaRPr lang="en-AU" sz="1400" b="1" dirty="0" smtClean="0">
                <a:latin typeface="Courier New" pitchFamily="49" charset="0"/>
                <a:cs typeface="Courier New" pitchFamily="49" charset="0"/>
              </a:endParaRPr>
            </a:p>
            <a:p>
              <a:pPr>
                <a:tabLst>
                  <a:tab pos="452438" algn="l"/>
                </a:tabLst>
              </a:pPr>
              <a:r>
                <a:rPr lang="en-AU" sz="1400" b="1" dirty="0" smtClean="0">
                  <a:latin typeface="Courier New" pitchFamily="49" charset="0"/>
                  <a:cs typeface="Courier New" pitchFamily="49" charset="0"/>
                </a:rPr>
                <a:t>if 4 in numbers:</a:t>
              </a:r>
            </a:p>
            <a:p>
              <a:pPr>
                <a:tabLst>
                  <a:tab pos="452438" algn="l"/>
                </a:tabLst>
              </a:pPr>
              <a:r>
                <a:rPr lang="en-AU" sz="1400" b="1" dirty="0">
                  <a:latin typeface="Courier New" pitchFamily="49" charset="0"/>
                  <a:cs typeface="Courier New" pitchFamily="49" charset="0"/>
                </a:rPr>
                <a:t> </a:t>
              </a:r>
              <a:r>
                <a:rPr lang="en-AU" sz="1400" b="1" dirty="0" smtClean="0">
                  <a:latin typeface="Courier New" pitchFamily="49" charset="0"/>
                  <a:cs typeface="Courier New" pitchFamily="49" charset="0"/>
                </a:rPr>
                <a:t>   print('4 is in the list')</a:t>
              </a:r>
            </a:p>
            <a:p>
              <a:pPr>
                <a:tabLst>
                  <a:tab pos="452438" algn="l"/>
                </a:tabLst>
              </a:pPr>
              <a:r>
                <a:rPr lang="en-AU" sz="1400" b="1" dirty="0" smtClean="0">
                  <a:latin typeface="Courier New" pitchFamily="49" charset="0"/>
                  <a:cs typeface="Courier New" pitchFamily="49" charset="0"/>
                </a:rPr>
                <a:t>else:</a:t>
              </a:r>
            </a:p>
            <a:p>
              <a:pPr>
                <a:tabLst>
                  <a:tab pos="452438" algn="l"/>
                </a:tabLst>
              </a:pPr>
              <a:r>
                <a:rPr lang="en-AU" sz="1400" b="1" dirty="0" smtClean="0">
                  <a:latin typeface="Courier New" pitchFamily="49" charset="0"/>
                  <a:cs typeface="Courier New" pitchFamily="49" charset="0"/>
                </a:rPr>
                <a:t>    print('4 is not in the list')</a:t>
              </a:r>
              <a:endParaRPr lang="en-AU" sz="1400" b="1" dirty="0">
                <a:latin typeface="Courier New" pitchFamily="49" charset="0"/>
                <a:cs typeface="Courier New" pitchFamily="49" charset="0"/>
              </a:endParaRPr>
            </a:p>
          </p:txBody>
        </p:sp>
        <p:sp>
          <p:nvSpPr>
            <p:cNvPr id="11" name="TextBox 10"/>
            <p:cNvSpPr txBox="1"/>
            <p:nvPr/>
          </p:nvSpPr>
          <p:spPr>
            <a:xfrm>
              <a:off x="7740352"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Tree>
    <p:extLst>
      <p:ext uri="{BB962C8B-B14F-4D97-AF65-F5344CB8AC3E}">
        <p14:creationId xmlns:p14="http://schemas.microsoft.com/office/powerpoint/2010/main" val="79385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Data Structures Summary</a:t>
            </a:r>
            <a:endParaRPr lang="en-AU" dirty="0"/>
          </a:p>
        </p:txBody>
      </p:sp>
      <p:sp>
        <p:nvSpPr>
          <p:cNvPr id="5" name="Content Placeholder 4"/>
          <p:cNvSpPr>
            <a:spLocks noGrp="1"/>
          </p:cNvSpPr>
          <p:nvPr>
            <p:ph idx="1"/>
          </p:nvPr>
        </p:nvSpPr>
        <p:spPr>
          <a:xfrm>
            <a:off x="285720" y="1000108"/>
            <a:ext cx="8750776" cy="5643601"/>
          </a:xfrm>
        </p:spPr>
        <p:txBody>
          <a:bodyPr/>
          <a:lstStyle/>
          <a:p>
            <a:r>
              <a:rPr lang="en-AU" dirty="0" smtClean="0"/>
              <a:t>Data structures allow you to store </a:t>
            </a:r>
            <a:r>
              <a:rPr lang="en-AU" i="1" dirty="0" smtClean="0"/>
              <a:t>multiple pieces of data    </a:t>
            </a:r>
            <a:r>
              <a:rPr lang="en-AU" dirty="0" smtClean="0"/>
              <a:t>as items in a single unit, in </a:t>
            </a:r>
            <a:r>
              <a:rPr lang="en-AU" dirty="0"/>
              <a:t>an organised </a:t>
            </a:r>
            <a:r>
              <a:rPr lang="en-AU" dirty="0" smtClean="0"/>
              <a:t>way</a:t>
            </a:r>
          </a:p>
          <a:p>
            <a:pPr lvl="3"/>
            <a:endParaRPr lang="en-AU" dirty="0" smtClean="0"/>
          </a:p>
          <a:p>
            <a:r>
              <a:rPr lang="en-AU" dirty="0" smtClean="0"/>
              <a:t>An “</a:t>
            </a:r>
            <a:r>
              <a:rPr lang="en-AU" i="1" dirty="0" smtClean="0"/>
              <a:t>array</a:t>
            </a:r>
            <a:r>
              <a:rPr lang="en-AU" dirty="0" smtClean="0"/>
              <a:t>” is simply an ordered collection of values</a:t>
            </a:r>
          </a:p>
          <a:p>
            <a:pPr lvl="1"/>
            <a:r>
              <a:rPr lang="en-AU" dirty="0" smtClean="0"/>
              <a:t>Refer to an item in an array by its index, e.g. </a:t>
            </a:r>
            <a:r>
              <a:rPr lang="en-AU" dirty="0" smtClean="0">
                <a:latin typeface="Courier New" panose="02070309020205020404" pitchFamily="49" charset="0"/>
                <a:cs typeface="Courier New" panose="02070309020205020404" pitchFamily="49" charset="0"/>
              </a:rPr>
              <a:t>values[3]</a:t>
            </a:r>
            <a:endParaRPr lang="en-AU" dirty="0" smtClean="0"/>
          </a:p>
          <a:p>
            <a:pPr lvl="3"/>
            <a:endParaRPr lang="en-AU" dirty="0">
              <a:latin typeface="Courier New" panose="02070309020205020404" pitchFamily="49" charset="0"/>
              <a:cs typeface="Courier New" panose="02070309020205020404" pitchFamily="49" charset="0"/>
            </a:endParaRPr>
          </a:p>
          <a:p>
            <a:r>
              <a:rPr lang="en-AU" dirty="0" smtClean="0">
                <a:cs typeface="Courier New" panose="02070309020205020404" pitchFamily="49" charset="0"/>
              </a:rPr>
              <a:t>Python provides two array-like data structures:</a:t>
            </a:r>
          </a:p>
          <a:p>
            <a:pPr lvl="1"/>
            <a:r>
              <a:rPr lang="en-AU" dirty="0" smtClean="0">
                <a:cs typeface="Courier New" panose="02070309020205020404" pitchFamily="49" charset="0"/>
              </a:rPr>
              <a:t>A “</a:t>
            </a:r>
            <a:r>
              <a:rPr lang="en-AU" i="1" dirty="0" smtClean="0">
                <a:cs typeface="Courier New" panose="02070309020205020404" pitchFamily="49" charset="0"/>
              </a:rPr>
              <a:t>list</a:t>
            </a:r>
            <a:r>
              <a:rPr lang="en-AU" dirty="0" smtClean="0">
                <a:cs typeface="Courier New" panose="02070309020205020404" pitchFamily="49" charset="0"/>
              </a:rPr>
              <a:t>” is mutable (changeable) and created with []</a:t>
            </a:r>
          </a:p>
          <a:p>
            <a:pPr lvl="1"/>
            <a:r>
              <a:rPr lang="en-AU" dirty="0">
                <a:cs typeface="Courier New" panose="02070309020205020404" pitchFamily="49" charset="0"/>
              </a:rPr>
              <a:t>A </a:t>
            </a:r>
            <a:r>
              <a:rPr lang="en-AU" dirty="0" smtClean="0">
                <a:cs typeface="Courier New" panose="02070309020205020404" pitchFamily="49" charset="0"/>
              </a:rPr>
              <a:t>“</a:t>
            </a:r>
            <a:r>
              <a:rPr lang="en-AU" i="1" dirty="0" smtClean="0">
                <a:cs typeface="Courier New" panose="02070309020205020404" pitchFamily="49" charset="0"/>
              </a:rPr>
              <a:t>tuple</a:t>
            </a:r>
            <a:r>
              <a:rPr lang="en-AU" dirty="0" smtClean="0">
                <a:cs typeface="Courier New" panose="02070309020205020404" pitchFamily="49" charset="0"/>
              </a:rPr>
              <a:t>” </a:t>
            </a:r>
            <a:r>
              <a:rPr lang="en-AU" dirty="0">
                <a:cs typeface="Courier New" panose="02070309020205020404" pitchFamily="49" charset="0"/>
              </a:rPr>
              <a:t>is </a:t>
            </a:r>
            <a:r>
              <a:rPr lang="en-AU" dirty="0" smtClean="0">
                <a:cs typeface="Courier New" panose="02070309020205020404" pitchFamily="49" charset="0"/>
              </a:rPr>
              <a:t>immutable (fixed) </a:t>
            </a:r>
            <a:r>
              <a:rPr lang="en-AU" dirty="0">
                <a:cs typeface="Courier New" panose="02070309020205020404" pitchFamily="49" charset="0"/>
              </a:rPr>
              <a:t>and created with </a:t>
            </a:r>
            <a:r>
              <a:rPr lang="en-AU" dirty="0" smtClean="0">
                <a:cs typeface="Courier New" panose="02070309020205020404" pitchFamily="49" charset="0"/>
              </a:rPr>
              <a:t>()</a:t>
            </a:r>
          </a:p>
          <a:p>
            <a:pPr lvl="2"/>
            <a:r>
              <a:rPr lang="en-AU" dirty="0" smtClean="0">
                <a:cs typeface="Courier New" panose="02070309020205020404" pitchFamily="49" charset="0"/>
              </a:rPr>
              <a:t>Strings share a number of similarities with these data structures</a:t>
            </a:r>
            <a:endParaRPr lang="en-AU" dirty="0">
              <a:cs typeface="Courier New" panose="02070309020205020404" pitchFamily="49" charset="0"/>
            </a:endParaRPr>
          </a:p>
          <a:p>
            <a:pPr lvl="3"/>
            <a:endParaRPr lang="en-AU" dirty="0" smtClean="0">
              <a:cs typeface="Courier New" panose="02070309020205020404" pitchFamily="49" charset="0"/>
            </a:endParaRPr>
          </a:p>
          <a:p>
            <a:r>
              <a:rPr lang="en-AU" dirty="0" smtClean="0">
                <a:cs typeface="Courier New" panose="02070309020205020404" pitchFamily="49" charset="0"/>
              </a:rPr>
              <a:t>Data structures allow you to </a:t>
            </a:r>
            <a:r>
              <a:rPr lang="en-AU" i="1" dirty="0" smtClean="0">
                <a:cs typeface="Courier New" panose="02070309020205020404" pitchFamily="49" charset="0"/>
              </a:rPr>
              <a:t>manipulate collections of values</a:t>
            </a:r>
          </a:p>
          <a:p>
            <a:pPr lvl="1"/>
            <a:r>
              <a:rPr lang="en-AU" dirty="0" smtClean="0">
                <a:cs typeface="Courier New" panose="02070309020205020404" pitchFamily="49" charset="0"/>
              </a:rPr>
              <a:t>Sorting, counting, searching, determining min/max, etc.</a:t>
            </a:r>
          </a:p>
          <a:p>
            <a:pPr lvl="1"/>
            <a:r>
              <a:rPr lang="en-AU" dirty="0" smtClean="0">
                <a:cs typeface="Courier New" panose="02070309020205020404" pitchFamily="49" charset="0"/>
              </a:rPr>
              <a:t>Data structures are often</a:t>
            </a:r>
            <a:r>
              <a:rPr lang="en-AU" i="1" dirty="0" smtClean="0">
                <a:cs typeface="Courier New" panose="02070309020205020404" pitchFamily="49" charset="0"/>
              </a:rPr>
              <a:t> iterated through</a:t>
            </a:r>
            <a:r>
              <a:rPr lang="en-AU" dirty="0" smtClean="0">
                <a:cs typeface="Courier New" panose="02070309020205020404" pitchFamily="49" charset="0"/>
              </a:rPr>
              <a:t> – covered next!</a:t>
            </a:r>
            <a:endParaRPr lang="en-AU" dirty="0">
              <a:cs typeface="Courier New" panose="02070309020205020404" pitchFamily="49" charset="0"/>
            </a:endParaRPr>
          </a:p>
        </p:txBody>
      </p:sp>
    </p:spTree>
    <p:extLst>
      <p:ext uri="{BB962C8B-B14F-4D97-AF65-F5344CB8AC3E}">
        <p14:creationId xmlns:p14="http://schemas.microsoft.com/office/powerpoint/2010/main" val="79385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Iteration</a:t>
            </a:r>
            <a:br>
              <a:rPr lang="en-AU" dirty="0" smtClean="0"/>
            </a:br>
            <a:r>
              <a:rPr lang="en-AU" dirty="0" smtClean="0"/>
              <a:t>(Loops)</a:t>
            </a:r>
            <a:endParaRPr lang="en-AU" dirty="0"/>
          </a:p>
        </p:txBody>
      </p:sp>
    </p:spTree>
    <p:extLst>
      <p:ext uri="{BB962C8B-B14F-4D97-AF65-F5344CB8AC3E}">
        <p14:creationId xmlns:p14="http://schemas.microsoft.com/office/powerpoint/2010/main" val="32501952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Iteration</a:t>
            </a:r>
            <a:endParaRPr lang="en-AU" dirty="0"/>
          </a:p>
        </p:txBody>
      </p:sp>
      <p:sp>
        <p:nvSpPr>
          <p:cNvPr id="3" name="Content Placeholder 2"/>
          <p:cNvSpPr>
            <a:spLocks noGrp="1"/>
          </p:cNvSpPr>
          <p:nvPr>
            <p:ph idx="1"/>
          </p:nvPr>
        </p:nvSpPr>
        <p:spPr>
          <a:xfrm>
            <a:off x="285720" y="1000108"/>
            <a:ext cx="8750776" cy="5643601"/>
          </a:xfrm>
        </p:spPr>
        <p:txBody>
          <a:bodyPr>
            <a:noAutofit/>
          </a:bodyPr>
          <a:lstStyle/>
          <a:p>
            <a:r>
              <a:rPr lang="en-AU" dirty="0" smtClean="0"/>
              <a:t>Last week we </a:t>
            </a:r>
            <a:r>
              <a:rPr lang="en-AU" dirty="0"/>
              <a:t>introduced </a:t>
            </a:r>
            <a:r>
              <a:rPr lang="en-AU" dirty="0" smtClean="0"/>
              <a:t>selection statements</a:t>
            </a:r>
          </a:p>
          <a:p>
            <a:pPr lvl="1"/>
            <a:r>
              <a:rPr lang="en-AU" dirty="0" smtClean="0"/>
              <a:t>Statements that let your code choose between different paths</a:t>
            </a:r>
          </a:p>
          <a:p>
            <a:pPr lvl="4"/>
            <a:endParaRPr lang="en-AU" dirty="0" smtClean="0"/>
          </a:p>
          <a:p>
            <a:r>
              <a:rPr lang="en-AU" dirty="0" smtClean="0"/>
              <a:t>Selection statements like if-then are “</a:t>
            </a:r>
            <a:r>
              <a:rPr lang="en-AU" b="1" dirty="0" smtClean="0"/>
              <a:t>control structures</a:t>
            </a:r>
            <a:r>
              <a:rPr lang="en-AU" dirty="0" smtClean="0"/>
              <a:t>”</a:t>
            </a:r>
          </a:p>
          <a:p>
            <a:pPr lvl="1"/>
            <a:r>
              <a:rPr lang="en-AU" dirty="0" smtClean="0"/>
              <a:t>Statements that control the flow of execution of your code</a:t>
            </a:r>
          </a:p>
          <a:p>
            <a:pPr lvl="1"/>
            <a:r>
              <a:rPr lang="en-AU" dirty="0" smtClean="0"/>
              <a:t>i.e. Statements that make the code deviate from the basic   flow of top-to-bottom execution of statements (“sequence”)</a:t>
            </a:r>
          </a:p>
          <a:p>
            <a:pPr lvl="4"/>
            <a:endParaRPr lang="en-AU" dirty="0"/>
          </a:p>
          <a:p>
            <a:r>
              <a:rPr lang="en-AU" b="1" dirty="0" smtClean="0"/>
              <a:t>Loops</a:t>
            </a:r>
            <a:r>
              <a:rPr lang="en-AU" dirty="0" smtClean="0"/>
              <a:t>, or “</a:t>
            </a:r>
            <a:r>
              <a:rPr lang="en-AU" b="1" dirty="0" smtClean="0"/>
              <a:t>iteration statements</a:t>
            </a:r>
            <a:r>
              <a:rPr lang="en-AU" dirty="0" smtClean="0"/>
              <a:t>”, are also control structures</a:t>
            </a:r>
          </a:p>
          <a:p>
            <a:pPr lvl="1"/>
            <a:r>
              <a:rPr lang="en-AU" dirty="0" smtClean="0"/>
              <a:t>Loops allow the program to repeatedly run a block of code</a:t>
            </a:r>
          </a:p>
          <a:p>
            <a:pPr lvl="2"/>
            <a:r>
              <a:rPr lang="en-AU" dirty="0" smtClean="0"/>
              <a:t>The code that is repeatedly run is known as the “body” of the loop</a:t>
            </a:r>
          </a:p>
          <a:p>
            <a:pPr lvl="1"/>
            <a:r>
              <a:rPr lang="en-AU" dirty="0" smtClean="0"/>
              <a:t>Loops are typically controlled by either a counter or a condition</a:t>
            </a:r>
          </a:p>
          <a:p>
            <a:pPr lvl="2"/>
            <a:r>
              <a:rPr lang="en-AU" dirty="0" smtClean="0"/>
              <a:t>i.e. They run a certain number of times, or while a condition is met</a:t>
            </a:r>
          </a:p>
          <a:p>
            <a:pPr lvl="1"/>
            <a:r>
              <a:rPr lang="en-AU" dirty="0" smtClean="0"/>
              <a:t>Python offers two loop statements – “</a:t>
            </a:r>
            <a:r>
              <a:rPr lang="en-AU" b="1" dirty="0" smtClean="0"/>
              <a:t>while</a:t>
            </a:r>
            <a:r>
              <a:rPr lang="en-AU" dirty="0" smtClean="0"/>
              <a:t>” and “</a:t>
            </a:r>
            <a:r>
              <a:rPr lang="en-AU" b="1" dirty="0" smtClean="0"/>
              <a:t>for</a:t>
            </a:r>
            <a:r>
              <a:rPr lang="en-AU" dirty="0" smtClean="0"/>
              <a:t>”</a:t>
            </a:r>
          </a:p>
        </p:txBody>
      </p:sp>
    </p:spTree>
    <p:extLst>
      <p:ext uri="{BB962C8B-B14F-4D97-AF65-F5344CB8AC3E}">
        <p14:creationId xmlns:p14="http://schemas.microsoft.com/office/powerpoint/2010/main" val="68090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While Loops</a:t>
            </a:r>
            <a:endParaRPr lang="en-AU" dirty="0"/>
          </a:p>
        </p:txBody>
      </p:sp>
      <p:sp>
        <p:nvSpPr>
          <p:cNvPr id="3" name="Content Placeholder 2"/>
          <p:cNvSpPr>
            <a:spLocks noGrp="1"/>
          </p:cNvSpPr>
          <p:nvPr>
            <p:ph idx="1"/>
          </p:nvPr>
        </p:nvSpPr>
        <p:spPr/>
        <p:txBody>
          <a:bodyPr/>
          <a:lstStyle/>
          <a:p>
            <a:r>
              <a:rPr lang="en-AU" dirty="0" smtClean="0"/>
              <a:t>A </a:t>
            </a:r>
            <a:r>
              <a:rPr lang="en-AU" b="1" dirty="0" smtClean="0"/>
              <a:t>while loop </a:t>
            </a:r>
            <a:r>
              <a:rPr lang="en-AU" dirty="0" smtClean="0"/>
              <a:t>is condition-controlled loop</a:t>
            </a:r>
          </a:p>
          <a:p>
            <a:pPr lvl="1"/>
            <a:r>
              <a:rPr lang="en-AU" dirty="0" smtClean="0"/>
              <a:t>It repeats the loop body </a:t>
            </a:r>
            <a:r>
              <a:rPr lang="en-AU" i="1" dirty="0" smtClean="0"/>
              <a:t>while the loop condition is True</a:t>
            </a:r>
          </a:p>
          <a:p>
            <a:pPr lvl="1"/>
            <a:r>
              <a:rPr lang="en-AU" dirty="0" smtClean="0"/>
              <a:t>The condition is checked </a:t>
            </a:r>
            <a:r>
              <a:rPr lang="en-AU" i="1" dirty="0" smtClean="0"/>
              <a:t>before</a:t>
            </a:r>
            <a:r>
              <a:rPr lang="en-AU" dirty="0" smtClean="0"/>
              <a:t> each repetition of the body</a:t>
            </a:r>
          </a:p>
          <a:p>
            <a:pPr lvl="1"/>
            <a:r>
              <a:rPr lang="en-AU" dirty="0" smtClean="0"/>
              <a:t>If the condition is False, the body is not run and the loop ends</a:t>
            </a:r>
          </a:p>
          <a:p>
            <a:pPr lvl="4"/>
            <a:endParaRPr lang="en-AU" sz="1400" dirty="0"/>
          </a:p>
          <a:p>
            <a:pPr lvl="1"/>
            <a:r>
              <a:rPr lang="en-AU" dirty="0"/>
              <a:t>Most languages:</a:t>
            </a:r>
          </a:p>
          <a:p>
            <a:pPr marL="457200" lvl="1" indent="0">
              <a:buNone/>
            </a:pPr>
            <a:r>
              <a:rPr lang="en-AU" b="1" dirty="0">
                <a:latin typeface="Courier New" panose="02070309020205020404" pitchFamily="49" charset="0"/>
                <a:cs typeface="Courier New" panose="02070309020205020404" pitchFamily="49" charset="0"/>
              </a:rPr>
              <a:t>	</a:t>
            </a:r>
            <a:r>
              <a:rPr lang="en-AU" b="1" dirty="0" smtClean="0">
                <a:latin typeface="Courier New" panose="02070309020205020404" pitchFamily="49" charset="0"/>
                <a:cs typeface="Courier New" panose="02070309020205020404" pitchFamily="49" charset="0"/>
              </a:rPr>
              <a:t>while (</a:t>
            </a:r>
            <a:r>
              <a:rPr lang="en-AU" dirty="0" smtClean="0">
                <a:latin typeface="Courier New" panose="02070309020205020404" pitchFamily="49" charset="0"/>
                <a:cs typeface="Courier New" panose="02070309020205020404" pitchFamily="49" charset="0"/>
              </a:rPr>
              <a:t>&lt;loop condition&gt;</a:t>
            </a:r>
            <a:r>
              <a:rPr lang="en-AU" b="1" dirty="0" smtClean="0">
                <a:latin typeface="Courier New" panose="02070309020205020404" pitchFamily="49" charset="0"/>
                <a:cs typeface="Courier New" panose="02070309020205020404" pitchFamily="49" charset="0"/>
              </a:rPr>
              <a:t>)</a:t>
            </a:r>
            <a:endParaRPr lang="en-AU" b="1" dirty="0">
              <a:latin typeface="Courier New" panose="02070309020205020404" pitchFamily="49" charset="0"/>
              <a:cs typeface="Courier New" panose="02070309020205020404" pitchFamily="49" charset="0"/>
            </a:endParaRPr>
          </a:p>
          <a:p>
            <a:pPr marL="457200" lvl="1" indent="0">
              <a:buNone/>
            </a:pPr>
            <a:r>
              <a:rPr lang="en-AU" b="1" dirty="0">
                <a:latin typeface="Courier New" panose="02070309020205020404" pitchFamily="49" charset="0"/>
                <a:cs typeface="Courier New" panose="02070309020205020404" pitchFamily="49" charset="0"/>
              </a:rPr>
              <a:t>	{</a:t>
            </a:r>
          </a:p>
          <a:p>
            <a:pPr marL="457200" lvl="1" indent="0">
              <a:buNone/>
            </a:pPr>
            <a:r>
              <a:rPr lang="en-AU" dirty="0">
                <a:latin typeface="Courier New" panose="02070309020205020404" pitchFamily="49" charset="0"/>
                <a:cs typeface="Courier New" panose="02070309020205020404" pitchFamily="49" charset="0"/>
              </a:rPr>
              <a:t>	    </a:t>
            </a:r>
            <a:r>
              <a:rPr lang="en-AU" dirty="0" smtClean="0">
                <a:latin typeface="Courier New" panose="02070309020205020404" pitchFamily="49" charset="0"/>
                <a:cs typeface="Courier New" panose="02070309020205020404" pitchFamily="49" charset="0"/>
              </a:rPr>
              <a:t>&lt;loop body&gt;</a:t>
            </a:r>
            <a:endParaRPr lang="en-AU" dirty="0">
              <a:latin typeface="Courier New" panose="02070309020205020404" pitchFamily="49" charset="0"/>
              <a:cs typeface="Courier New" panose="02070309020205020404" pitchFamily="49" charset="0"/>
            </a:endParaRPr>
          </a:p>
          <a:p>
            <a:pPr marL="457200" lvl="1" indent="0">
              <a:buNone/>
            </a:pPr>
            <a:r>
              <a:rPr lang="en-AU" b="1" dirty="0">
                <a:latin typeface="Courier New" panose="02070309020205020404" pitchFamily="49" charset="0"/>
                <a:cs typeface="Courier New" panose="02070309020205020404" pitchFamily="49" charset="0"/>
              </a:rPr>
              <a:t>	}</a:t>
            </a:r>
          </a:p>
          <a:p>
            <a:pPr marL="57150" indent="0">
              <a:buNone/>
            </a:pPr>
            <a:endParaRPr lang="en-AU" sz="1400" dirty="0"/>
          </a:p>
          <a:p>
            <a:pPr lvl="1"/>
            <a:r>
              <a:rPr lang="en-AU" dirty="0"/>
              <a:t>Python:</a:t>
            </a:r>
          </a:p>
          <a:p>
            <a:pPr marL="457200" lvl="1" indent="0">
              <a:buNone/>
            </a:pPr>
            <a:r>
              <a:rPr lang="en-AU" b="1" dirty="0">
                <a:latin typeface="Courier New" panose="02070309020205020404" pitchFamily="49" charset="0"/>
                <a:cs typeface="Courier New" panose="02070309020205020404" pitchFamily="49" charset="0"/>
              </a:rPr>
              <a:t>	</a:t>
            </a:r>
            <a:r>
              <a:rPr lang="en-AU" b="1" dirty="0" smtClean="0">
                <a:latin typeface="Courier New" panose="02070309020205020404" pitchFamily="49" charset="0"/>
                <a:cs typeface="Courier New" panose="02070309020205020404" pitchFamily="49" charset="0"/>
              </a:rPr>
              <a:t>while </a:t>
            </a:r>
            <a:r>
              <a:rPr lang="en-AU" dirty="0" smtClean="0">
                <a:latin typeface="Courier New" panose="02070309020205020404" pitchFamily="49" charset="0"/>
                <a:cs typeface="Courier New" panose="02070309020205020404" pitchFamily="49" charset="0"/>
              </a:rPr>
              <a:t>&lt;loop condition&gt;</a:t>
            </a:r>
            <a:r>
              <a:rPr lang="en-AU" b="1" dirty="0" smtClean="0">
                <a:latin typeface="Courier New" panose="02070309020205020404" pitchFamily="49" charset="0"/>
                <a:cs typeface="Courier New" panose="02070309020205020404" pitchFamily="49" charset="0"/>
              </a:rPr>
              <a:t>:</a:t>
            </a:r>
            <a:endParaRPr lang="en-AU" b="1" dirty="0">
              <a:latin typeface="Courier New" panose="02070309020205020404" pitchFamily="49" charset="0"/>
              <a:cs typeface="Courier New" panose="02070309020205020404" pitchFamily="49" charset="0"/>
            </a:endParaRPr>
          </a:p>
          <a:p>
            <a:pPr marL="457200" lvl="1" indent="0">
              <a:buNone/>
            </a:pPr>
            <a:r>
              <a:rPr lang="en-AU" dirty="0">
                <a:latin typeface="Courier New" panose="02070309020205020404" pitchFamily="49" charset="0"/>
                <a:cs typeface="Courier New" panose="02070309020205020404" pitchFamily="49" charset="0"/>
              </a:rPr>
              <a:t>	    </a:t>
            </a:r>
            <a:r>
              <a:rPr lang="en-AU" dirty="0" smtClean="0">
                <a:latin typeface="Courier New" panose="02070309020205020404" pitchFamily="49" charset="0"/>
                <a:cs typeface="Courier New" panose="02070309020205020404" pitchFamily="49" charset="0"/>
              </a:rPr>
              <a:t>&lt;loop body&gt;</a:t>
            </a:r>
            <a:endParaRPr lang="en-AU" b="1" dirty="0">
              <a:latin typeface="Courier New" panose="02070309020205020404" pitchFamily="49" charset="0"/>
              <a:cs typeface="Courier New" panose="02070309020205020404" pitchFamily="49" charset="0"/>
            </a:endParaRPr>
          </a:p>
          <a:p>
            <a:pPr lvl="1"/>
            <a:endParaRPr lang="en-AU" dirty="0"/>
          </a:p>
        </p:txBody>
      </p:sp>
      <p:sp>
        <p:nvSpPr>
          <p:cNvPr id="16" name="TextBox 15"/>
          <p:cNvSpPr txBox="1"/>
          <p:nvPr/>
        </p:nvSpPr>
        <p:spPr>
          <a:xfrm>
            <a:off x="6228184" y="4149080"/>
            <a:ext cx="2730822" cy="923330"/>
          </a:xfrm>
          <a:prstGeom prst="rect">
            <a:avLst/>
          </a:prstGeom>
          <a:noFill/>
        </p:spPr>
        <p:txBody>
          <a:bodyPr wrap="square" rtlCol="0">
            <a:spAutoFit/>
          </a:bodyPr>
          <a:lstStyle/>
          <a:p>
            <a:r>
              <a:rPr lang="en-AU" dirty="0" smtClean="0">
                <a:solidFill>
                  <a:srgbClr val="C00000"/>
                </a:solidFill>
              </a:rPr>
              <a:t>The loop condition is just a </a:t>
            </a:r>
            <a:r>
              <a:rPr lang="en-AU" b="1" dirty="0" err="1" smtClean="0">
                <a:solidFill>
                  <a:srgbClr val="C00000"/>
                </a:solidFill>
              </a:rPr>
              <a:t>boolean</a:t>
            </a:r>
            <a:r>
              <a:rPr lang="en-AU" b="1" dirty="0" smtClean="0">
                <a:solidFill>
                  <a:srgbClr val="C00000"/>
                </a:solidFill>
              </a:rPr>
              <a:t> expression</a:t>
            </a:r>
            <a:r>
              <a:rPr lang="en-AU" dirty="0" smtClean="0">
                <a:solidFill>
                  <a:srgbClr val="C00000"/>
                </a:solidFill>
              </a:rPr>
              <a:t>, covered last lecture</a:t>
            </a:r>
            <a:endParaRPr lang="en-AU" dirty="0">
              <a:solidFill>
                <a:srgbClr val="C00000"/>
              </a:solidFill>
            </a:endParaRPr>
          </a:p>
        </p:txBody>
      </p:sp>
      <p:sp>
        <p:nvSpPr>
          <p:cNvPr id="18" name="Arc 17"/>
          <p:cNvSpPr/>
          <p:nvPr/>
        </p:nvSpPr>
        <p:spPr>
          <a:xfrm flipV="1">
            <a:off x="5058054" y="4626386"/>
            <a:ext cx="2340260" cy="2475022"/>
          </a:xfrm>
          <a:prstGeom prst="arc">
            <a:avLst>
              <a:gd name="adj1" fmla="val 5408907"/>
              <a:gd name="adj2" fmla="val 9097989"/>
            </a:avLst>
          </a:prstGeom>
          <a:ln w="19050">
            <a:solidFill>
              <a:srgbClr val="C00000"/>
            </a:solidFill>
            <a:prstDash val="solid"/>
            <a:tailEnd type="arrow"/>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
        <p:nvSpPr>
          <p:cNvPr id="20" name="Arc 19"/>
          <p:cNvSpPr/>
          <p:nvPr/>
        </p:nvSpPr>
        <p:spPr>
          <a:xfrm>
            <a:off x="5058054" y="2151364"/>
            <a:ext cx="2340260" cy="2475022"/>
          </a:xfrm>
          <a:prstGeom prst="arc">
            <a:avLst>
              <a:gd name="adj1" fmla="val 5408907"/>
              <a:gd name="adj2" fmla="val 9097989"/>
            </a:avLst>
          </a:prstGeom>
          <a:ln w="19050">
            <a:solidFill>
              <a:srgbClr val="C00000"/>
            </a:solidFill>
            <a:prstDash val="solid"/>
            <a:tailEnd type="arrow"/>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spTree>
    <p:extLst>
      <p:ext uri="{BB962C8B-B14F-4D97-AF65-F5344CB8AC3E}">
        <p14:creationId xmlns:p14="http://schemas.microsoft.com/office/powerpoint/2010/main" val="248407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250"/>
                                        <p:tgtEl>
                                          <p:spTgt spid="16"/>
                                        </p:tgtEl>
                                      </p:cBhvr>
                                    </p:animEffect>
                                  </p:childTnLst>
                                </p:cTn>
                              </p:par>
                            </p:childTnLst>
                          </p:cTn>
                        </p:par>
                        <p:par>
                          <p:cTn id="36" fill="hold">
                            <p:stCondLst>
                              <p:cond delay="250"/>
                            </p:stCondLst>
                            <p:childTnLst>
                              <p:par>
                                <p:cTn id="37" presetID="22" presetClass="entr" presetSubtype="2"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right)">
                                      <p:cBhvr>
                                        <p:cTn id="39" dur="250"/>
                                        <p:tgtEl>
                                          <p:spTgt spid="18"/>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right)">
                                      <p:cBhvr>
                                        <p:cTn id="42"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While Loops</a:t>
            </a:r>
            <a:endParaRPr lang="en-AU" dirty="0"/>
          </a:p>
        </p:txBody>
      </p:sp>
      <p:sp>
        <p:nvSpPr>
          <p:cNvPr id="3" name="Content Placeholder 2"/>
          <p:cNvSpPr>
            <a:spLocks noGrp="1"/>
          </p:cNvSpPr>
          <p:nvPr>
            <p:ph idx="1"/>
          </p:nvPr>
        </p:nvSpPr>
        <p:spPr/>
        <p:txBody>
          <a:bodyPr/>
          <a:lstStyle/>
          <a:p>
            <a:r>
              <a:rPr lang="en-AU" dirty="0" smtClean="0"/>
              <a:t>The loop body should do something that will eventually make the condition False, otherwise the loop will never end</a:t>
            </a:r>
          </a:p>
          <a:p>
            <a:r>
              <a:rPr lang="en-AU" dirty="0" smtClean="0"/>
              <a:t>If the condition is initially False, the loop body is never run</a:t>
            </a:r>
            <a:endParaRPr lang="en-AU" dirty="0"/>
          </a:p>
        </p:txBody>
      </p:sp>
      <p:grpSp>
        <p:nvGrpSpPr>
          <p:cNvPr id="4" name="Group 3"/>
          <p:cNvGrpSpPr/>
          <p:nvPr/>
        </p:nvGrpSpPr>
        <p:grpSpPr>
          <a:xfrm>
            <a:off x="3491880" y="2492896"/>
            <a:ext cx="5272184" cy="1796252"/>
            <a:chOff x="3590752" y="3389511"/>
            <a:chExt cx="5272184" cy="1796252"/>
          </a:xfrm>
        </p:grpSpPr>
        <p:sp>
          <p:nvSpPr>
            <p:cNvPr id="5" name="TextBox 4"/>
            <p:cNvSpPr txBox="1"/>
            <p:nvPr/>
          </p:nvSpPr>
          <p:spPr>
            <a:xfrm>
              <a:off x="3590752" y="3389511"/>
              <a:ext cx="5272183" cy="1796252"/>
            </a:xfrm>
            <a:prstGeom prst="rect">
              <a:avLst/>
            </a:prstGeom>
            <a:solidFill>
              <a:schemeClr val="bg1"/>
            </a:solidFill>
            <a:ln>
              <a:solidFill>
                <a:srgbClr val="00B050"/>
              </a:solidFill>
              <a:prstDash val="solid"/>
            </a:ln>
          </p:spPr>
          <p:txBody>
            <a:bodyPr wrap="square" lIns="72000" tIns="36000" rIns="72000" bIns="36000" rtlCol="0">
              <a:spAutoFit/>
            </a:bodyPr>
            <a:lstStyle/>
            <a:p>
              <a:pPr>
                <a:tabLst>
                  <a:tab pos="452438" algn="l"/>
                </a:tabLst>
              </a:pPr>
              <a:r>
                <a:rPr lang="en-AU" sz="1600" b="1" dirty="0" smtClean="0">
                  <a:latin typeface="Courier New" pitchFamily="49" charset="0"/>
                  <a:cs typeface="Courier New" pitchFamily="49" charset="0"/>
                </a:rPr>
                <a:t>SET count to 10</a:t>
              </a:r>
            </a:p>
            <a:p>
              <a:pPr>
                <a:tabLst>
                  <a:tab pos="452438" algn="l"/>
                </a:tabLst>
              </a:pPr>
              <a:endParaRPr lang="en-AU" sz="1600" b="1" dirty="0" smtClean="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WHILE count &gt;= 0</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   </a:t>
              </a:r>
              <a:r>
                <a:rPr lang="en-AU" sz="1600" b="1" dirty="0">
                  <a:latin typeface="Courier New" pitchFamily="49" charset="0"/>
                  <a:cs typeface="Courier New" pitchFamily="49" charset="0"/>
                </a:rPr>
                <a:t>PRINT </a:t>
              </a:r>
              <a:r>
                <a:rPr lang="en-AU" sz="1600" b="1" dirty="0" smtClean="0">
                  <a:latin typeface="Courier New" pitchFamily="49" charset="0"/>
                  <a:cs typeface="Courier New" pitchFamily="49" charset="0"/>
                </a:rPr>
                <a:t>count</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   SET count to count – 1</a:t>
              </a:r>
            </a:p>
            <a:p>
              <a:pPr>
                <a:tabLst>
                  <a:tab pos="452438" algn="l"/>
                </a:tabLst>
              </a:pP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PRINT </a:t>
              </a:r>
              <a:r>
                <a:rPr lang="en-AU" sz="1600" b="1" dirty="0" smtClean="0">
                  <a:latin typeface="Courier New" pitchFamily="49" charset="0"/>
                  <a:cs typeface="Courier New" pitchFamily="49" charset="0"/>
                </a:rPr>
                <a:t>'Lift-off!'</a:t>
              </a:r>
              <a:endParaRPr lang="en-AU" sz="1600" b="1" dirty="0">
                <a:latin typeface="Courier New" pitchFamily="49" charset="0"/>
                <a:cs typeface="Courier New" pitchFamily="49" charset="0"/>
              </a:endParaRPr>
            </a:p>
          </p:txBody>
        </p:sp>
        <p:sp>
          <p:nvSpPr>
            <p:cNvPr id="6" name="TextBox 5"/>
            <p:cNvSpPr txBox="1"/>
            <p:nvPr/>
          </p:nvSpPr>
          <p:spPr>
            <a:xfrm>
              <a:off x="7503703" y="3389511"/>
              <a:ext cx="1359233" cy="307777"/>
            </a:xfrm>
            <a:prstGeom prst="rect">
              <a:avLst/>
            </a:prstGeom>
            <a:solidFill>
              <a:srgbClr val="00B050"/>
            </a:solidFill>
            <a:ln>
              <a:solidFill>
                <a:srgbClr val="00B050"/>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Pseudocode</a:t>
              </a:r>
              <a:endParaRPr lang="en-AU" sz="1700" b="1" dirty="0">
                <a:solidFill>
                  <a:schemeClr val="bg1"/>
                </a:solidFill>
                <a:latin typeface="Courier New" pitchFamily="49" charset="0"/>
                <a:cs typeface="Courier New" pitchFamily="49" charset="0"/>
              </a:endParaRPr>
            </a:p>
          </p:txBody>
        </p:sp>
      </p:grpSp>
      <p:grpSp>
        <p:nvGrpSpPr>
          <p:cNvPr id="41" name="Group 40"/>
          <p:cNvGrpSpPr/>
          <p:nvPr/>
        </p:nvGrpSpPr>
        <p:grpSpPr>
          <a:xfrm>
            <a:off x="673160" y="2636912"/>
            <a:ext cx="2436800" cy="3655914"/>
            <a:chOff x="899592" y="3366864"/>
            <a:chExt cx="2057246" cy="3086472"/>
          </a:xfrm>
        </p:grpSpPr>
        <p:grpSp>
          <p:nvGrpSpPr>
            <p:cNvPr id="40" name="Group 39"/>
            <p:cNvGrpSpPr/>
            <p:nvPr/>
          </p:nvGrpSpPr>
          <p:grpSpPr>
            <a:xfrm>
              <a:off x="899592" y="3366864"/>
              <a:ext cx="2057246" cy="3086472"/>
              <a:chOff x="899592" y="3366864"/>
              <a:chExt cx="2057246" cy="3086472"/>
            </a:xfrm>
          </p:grpSpPr>
          <p:sp>
            <p:nvSpPr>
              <p:cNvPr id="8" name="Flowchart: Decision 7"/>
              <p:cNvSpPr/>
              <p:nvPr/>
            </p:nvSpPr>
            <p:spPr>
              <a:xfrm>
                <a:off x="899592" y="3772765"/>
                <a:ext cx="1701272" cy="1069981"/>
              </a:xfrm>
              <a:prstGeom prst="flowChartDecision">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lIns="0" rIns="0" rtlCol="0" anchor="ctr"/>
              <a:lstStyle/>
              <a:p>
                <a:pPr algn="ctr"/>
                <a:r>
                  <a:rPr lang="en-AU" dirty="0" smtClean="0"/>
                  <a:t>condition</a:t>
                </a:r>
                <a:endParaRPr lang="en-AU" sz="1600" dirty="0">
                  <a:solidFill>
                    <a:schemeClr val="tx1"/>
                  </a:solidFill>
                </a:endParaRPr>
              </a:p>
            </p:txBody>
          </p:sp>
          <p:cxnSp>
            <p:nvCxnSpPr>
              <p:cNvPr id="9" name="Straight Arrow Connector 8"/>
              <p:cNvCxnSpPr>
                <a:stCxn id="8" idx="2"/>
                <a:endCxn id="13" idx="0"/>
              </p:cNvCxnSpPr>
              <p:nvPr/>
            </p:nvCxnSpPr>
            <p:spPr>
              <a:xfrm>
                <a:off x="1750228" y="4842746"/>
                <a:ext cx="0" cy="458462"/>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200995" y="4842746"/>
                <a:ext cx="549232" cy="311805"/>
              </a:xfrm>
              <a:prstGeom prst="rect">
                <a:avLst/>
              </a:prstGeom>
            </p:spPr>
            <p:txBody>
              <a:bodyPr wrap="none">
                <a:spAutoFit/>
              </a:bodyPr>
              <a:lstStyle/>
              <a:p>
                <a:pPr algn="r"/>
                <a:r>
                  <a:rPr lang="en-AU" dirty="0" smtClean="0">
                    <a:solidFill>
                      <a:srgbClr val="000000"/>
                    </a:solidFill>
                  </a:rPr>
                  <a:t>True</a:t>
                </a:r>
                <a:endParaRPr lang="en-AU" dirty="0"/>
              </a:p>
            </p:txBody>
          </p:sp>
          <p:sp>
            <p:nvSpPr>
              <p:cNvPr id="11" name="Rectangle 10"/>
              <p:cNvSpPr/>
              <p:nvPr/>
            </p:nvSpPr>
            <p:spPr>
              <a:xfrm>
                <a:off x="2324567" y="4842746"/>
                <a:ext cx="632271" cy="311805"/>
              </a:xfrm>
              <a:prstGeom prst="rect">
                <a:avLst/>
              </a:prstGeom>
            </p:spPr>
            <p:txBody>
              <a:bodyPr wrap="none">
                <a:spAutoFit/>
              </a:bodyPr>
              <a:lstStyle/>
              <a:p>
                <a:pPr algn="r"/>
                <a:r>
                  <a:rPr lang="en-AU" dirty="0" smtClean="0">
                    <a:solidFill>
                      <a:srgbClr val="000000"/>
                    </a:solidFill>
                  </a:rPr>
                  <a:t>False</a:t>
                </a:r>
                <a:endParaRPr lang="en-AU" dirty="0"/>
              </a:p>
            </p:txBody>
          </p:sp>
          <p:cxnSp>
            <p:nvCxnSpPr>
              <p:cNvPr id="12" name="Straight Arrow Connector 26"/>
              <p:cNvCxnSpPr>
                <a:stCxn id="8" idx="3"/>
              </p:cNvCxnSpPr>
              <p:nvPr/>
            </p:nvCxnSpPr>
            <p:spPr>
              <a:xfrm flipH="1">
                <a:off x="1750229" y="4307756"/>
                <a:ext cx="850635" cy="2145580"/>
              </a:xfrm>
              <a:prstGeom prst="bentConnector4">
                <a:avLst>
                  <a:gd name="adj1" fmla="val -41207"/>
                  <a:gd name="adj2" fmla="val 84385"/>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13" name="Parallelogram 12"/>
              <p:cNvSpPr/>
              <p:nvPr/>
            </p:nvSpPr>
            <p:spPr>
              <a:xfrm>
                <a:off x="899592" y="5301208"/>
                <a:ext cx="1701271" cy="493883"/>
              </a:xfrm>
              <a:prstGeom prst="parallelogram">
                <a:avLst>
                  <a:gd name="adj" fmla="val 0"/>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lIns="36000" rIns="36000" rtlCol="0" anchor="ctr"/>
              <a:lstStyle/>
              <a:p>
                <a:pPr algn="ctr"/>
                <a:r>
                  <a:rPr lang="en-AU" dirty="0" smtClean="0"/>
                  <a:t>loop body</a:t>
                </a:r>
                <a:endParaRPr lang="en-AU" dirty="0">
                  <a:solidFill>
                    <a:schemeClr val="tx1"/>
                  </a:solidFill>
                </a:endParaRPr>
              </a:p>
            </p:txBody>
          </p:sp>
          <p:cxnSp>
            <p:nvCxnSpPr>
              <p:cNvPr id="15" name="Straight Arrow Connector 14"/>
              <p:cNvCxnSpPr>
                <a:endCxn id="8" idx="0"/>
              </p:cNvCxnSpPr>
              <p:nvPr/>
            </p:nvCxnSpPr>
            <p:spPr>
              <a:xfrm>
                <a:off x="1750227" y="3366864"/>
                <a:ext cx="1" cy="405901"/>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grpSp>
        <p:cxnSp>
          <p:nvCxnSpPr>
            <p:cNvPr id="22" name="Straight Arrow Connector 26"/>
            <p:cNvCxnSpPr>
              <a:stCxn id="13" idx="5"/>
              <a:endCxn id="8" idx="1"/>
            </p:cNvCxnSpPr>
            <p:nvPr/>
          </p:nvCxnSpPr>
          <p:spPr>
            <a:xfrm rot="10800000">
              <a:off x="899592" y="4307755"/>
              <a:ext cx="10722" cy="1240394"/>
            </a:xfrm>
            <a:prstGeom prst="bentConnector3">
              <a:avLst>
                <a:gd name="adj1" fmla="val 1800000"/>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491880" y="4657084"/>
            <a:ext cx="5272184" cy="1796252"/>
            <a:chOff x="3590752" y="3389511"/>
            <a:chExt cx="5272184" cy="1796252"/>
          </a:xfrm>
        </p:grpSpPr>
        <p:sp>
          <p:nvSpPr>
            <p:cNvPr id="46" name="TextBox 45"/>
            <p:cNvSpPr txBox="1"/>
            <p:nvPr/>
          </p:nvSpPr>
          <p:spPr>
            <a:xfrm>
              <a:off x="3590752" y="3389511"/>
              <a:ext cx="5272184" cy="1796252"/>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en-AU" sz="1600" b="1" dirty="0">
                  <a:latin typeface="Courier New" pitchFamily="49" charset="0"/>
                  <a:cs typeface="Courier New" pitchFamily="49" charset="0"/>
                </a:rPr>
                <a:t>count = </a:t>
              </a:r>
              <a:r>
                <a:rPr lang="en-AU" sz="1600" b="1" dirty="0" smtClean="0">
                  <a:latin typeface="Courier New" pitchFamily="49" charset="0"/>
                  <a:cs typeface="Courier New" pitchFamily="49" charset="0"/>
                </a:rPr>
                <a:t>10</a:t>
              </a:r>
            </a:p>
            <a:p>
              <a:pPr>
                <a:tabLst>
                  <a:tab pos="452438" algn="l"/>
                </a:tabLst>
              </a:pP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while count &gt;= 0:</a:t>
              </a:r>
            </a:p>
            <a:p>
              <a:pPr>
                <a:tabLst>
                  <a:tab pos="452438" algn="l"/>
                </a:tabLst>
              </a:pPr>
              <a:r>
                <a:rPr lang="en-AU" sz="1600" b="1" dirty="0">
                  <a:latin typeface="Courier New" pitchFamily="49" charset="0"/>
                  <a:cs typeface="Courier New" pitchFamily="49" charset="0"/>
                </a:rPr>
                <a:t>    print(count)</a:t>
              </a:r>
            </a:p>
            <a:p>
              <a:pPr>
                <a:tabLst>
                  <a:tab pos="452438" algn="l"/>
                </a:tabLst>
              </a:pPr>
              <a:r>
                <a:rPr lang="en-AU" sz="1600" b="1" dirty="0">
                  <a:latin typeface="Courier New" pitchFamily="49" charset="0"/>
                  <a:cs typeface="Courier New" pitchFamily="49" charset="0"/>
                </a:rPr>
                <a:t>    count = count - 1</a:t>
              </a:r>
            </a:p>
            <a:p>
              <a:pPr>
                <a:tabLst>
                  <a:tab pos="452438" algn="l"/>
                </a:tabLst>
              </a:pP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print</a:t>
              </a:r>
              <a:r>
                <a:rPr lang="en-AU" sz="1600" b="1" dirty="0" smtClean="0">
                  <a:latin typeface="Courier New" pitchFamily="49" charset="0"/>
                  <a:cs typeface="Courier New" pitchFamily="49" charset="0"/>
                </a:rPr>
                <a:t>('Lift-off!')</a:t>
              </a:r>
              <a:endParaRPr lang="en-AU" sz="1600" b="1" dirty="0">
                <a:latin typeface="Courier New" pitchFamily="49" charset="0"/>
                <a:cs typeface="Courier New" pitchFamily="49" charset="0"/>
              </a:endParaRPr>
            </a:p>
          </p:txBody>
        </p:sp>
        <p:sp>
          <p:nvSpPr>
            <p:cNvPr id="47" name="TextBox 46"/>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Tree>
    <p:extLst>
      <p:ext uri="{BB962C8B-B14F-4D97-AF65-F5344CB8AC3E}">
        <p14:creationId xmlns:p14="http://schemas.microsoft.com/office/powerpoint/2010/main" val="24521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Common Loop Errors</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These are some common mistakes people make with loops:</a:t>
            </a:r>
          </a:p>
          <a:p>
            <a:pPr lvl="1"/>
            <a:r>
              <a:rPr lang="en-AU" dirty="0" smtClean="0"/>
              <a:t>“</a:t>
            </a:r>
            <a:r>
              <a:rPr lang="en-AU" b="1" dirty="0" smtClean="0"/>
              <a:t>Off by one</a:t>
            </a:r>
            <a:r>
              <a:rPr lang="en-AU" dirty="0" smtClean="0"/>
              <a:t>” errors in the loop condition</a:t>
            </a:r>
          </a:p>
          <a:p>
            <a:pPr lvl="2"/>
            <a:endParaRPr lang="en-AU" dirty="0"/>
          </a:p>
          <a:p>
            <a:pPr lvl="3"/>
            <a:endParaRPr lang="en-AU" dirty="0" smtClean="0"/>
          </a:p>
          <a:p>
            <a:pPr lvl="3"/>
            <a:endParaRPr lang="en-AU" dirty="0" smtClean="0"/>
          </a:p>
          <a:p>
            <a:pPr lvl="3"/>
            <a:endParaRPr lang="en-AU" dirty="0"/>
          </a:p>
          <a:p>
            <a:pPr lvl="2"/>
            <a:endParaRPr lang="en-AU" dirty="0" smtClean="0"/>
          </a:p>
          <a:p>
            <a:pPr lvl="1"/>
            <a:r>
              <a:rPr lang="en-AU" b="1" dirty="0" smtClean="0"/>
              <a:t>Incorrect statements in or out the loop body</a:t>
            </a:r>
          </a:p>
          <a:p>
            <a:pPr lvl="2"/>
            <a:r>
              <a:rPr lang="en-AU" dirty="0" smtClean="0"/>
              <a:t>Make sure you’re repeating what you need to repeat, and not repeating what you only need to run once!</a:t>
            </a:r>
            <a:endParaRPr lang="en-AU" dirty="0"/>
          </a:p>
          <a:p>
            <a:pPr lvl="1"/>
            <a:endParaRPr lang="en-AU" dirty="0" smtClean="0"/>
          </a:p>
        </p:txBody>
      </p:sp>
      <p:grpSp>
        <p:nvGrpSpPr>
          <p:cNvPr id="4" name="Group 3"/>
          <p:cNvGrpSpPr/>
          <p:nvPr/>
        </p:nvGrpSpPr>
        <p:grpSpPr>
          <a:xfrm>
            <a:off x="539552" y="1844824"/>
            <a:ext cx="3255960" cy="1503864"/>
            <a:chOff x="5606976" y="3389511"/>
            <a:chExt cx="3255960" cy="1503864"/>
          </a:xfrm>
        </p:grpSpPr>
        <p:sp>
          <p:nvSpPr>
            <p:cNvPr id="5" name="TextBox 4"/>
            <p:cNvSpPr txBox="1"/>
            <p:nvPr/>
          </p:nvSpPr>
          <p:spPr>
            <a:xfrm>
              <a:off x="5606976" y="3389511"/>
              <a:ext cx="3255960" cy="1503864"/>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en-AU" sz="1600" b="1" dirty="0">
                  <a:latin typeface="Courier New" pitchFamily="49" charset="0"/>
                  <a:cs typeface="Courier New" pitchFamily="49" charset="0"/>
                </a:rPr>
                <a:t>count = </a:t>
              </a:r>
              <a:r>
                <a:rPr lang="en-AU" sz="1600" b="1" dirty="0" smtClean="0">
                  <a:latin typeface="Courier New" pitchFamily="49" charset="0"/>
                  <a:cs typeface="Courier New" pitchFamily="49" charset="0"/>
                </a:rPr>
                <a:t>10</a:t>
              </a:r>
            </a:p>
            <a:p>
              <a:pPr>
                <a:tabLst>
                  <a:tab pos="452438" algn="l"/>
                </a:tabLst>
              </a:pPr>
              <a:endParaRPr lang="en-AU" sz="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while count </a:t>
              </a:r>
              <a:r>
                <a:rPr lang="en-AU" sz="1600" b="1" dirty="0" smtClean="0">
                  <a:latin typeface="Courier New" pitchFamily="49" charset="0"/>
                  <a:cs typeface="Courier New" pitchFamily="49" charset="0"/>
                </a:rPr>
                <a:t>&gt; </a:t>
              </a:r>
              <a:r>
                <a:rPr lang="en-AU" sz="1600" b="1" dirty="0">
                  <a:latin typeface="Courier New" pitchFamily="49" charset="0"/>
                  <a:cs typeface="Courier New" pitchFamily="49" charset="0"/>
                </a:rPr>
                <a:t>0:</a:t>
              </a:r>
            </a:p>
            <a:p>
              <a:pPr>
                <a:tabLst>
                  <a:tab pos="452438" algn="l"/>
                </a:tabLst>
              </a:pPr>
              <a:r>
                <a:rPr lang="en-AU" sz="1600" b="1" dirty="0">
                  <a:latin typeface="Courier New" pitchFamily="49" charset="0"/>
                  <a:cs typeface="Courier New" pitchFamily="49" charset="0"/>
                </a:rPr>
                <a:t>    print(count)</a:t>
              </a:r>
            </a:p>
            <a:p>
              <a:pPr>
                <a:tabLst>
                  <a:tab pos="452438" algn="l"/>
                </a:tabLst>
              </a:pPr>
              <a:r>
                <a:rPr lang="en-AU" sz="1600" b="1" dirty="0">
                  <a:latin typeface="Courier New" pitchFamily="49" charset="0"/>
                  <a:cs typeface="Courier New" pitchFamily="49" charset="0"/>
                </a:rPr>
                <a:t>    count = count - 1</a:t>
              </a:r>
            </a:p>
            <a:p>
              <a:pPr>
                <a:tabLst>
                  <a:tab pos="452438" algn="l"/>
                </a:tabLst>
              </a:pPr>
              <a:endParaRPr lang="en-AU" sz="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print</a:t>
              </a:r>
              <a:r>
                <a:rPr lang="en-AU" sz="1600" b="1" dirty="0" smtClean="0">
                  <a:latin typeface="Courier New" pitchFamily="49" charset="0"/>
                  <a:cs typeface="Courier New" pitchFamily="49" charset="0"/>
                </a:rPr>
                <a:t>('Lift-off!')</a:t>
              </a:r>
              <a:endParaRPr lang="en-AU" sz="1600" b="1" dirty="0">
                <a:latin typeface="Courier New" pitchFamily="49" charset="0"/>
                <a:cs typeface="Courier New" pitchFamily="49" charset="0"/>
              </a:endParaRPr>
            </a:p>
          </p:txBody>
        </p:sp>
        <p:sp>
          <p:nvSpPr>
            <p:cNvPr id="6" name="TextBox 5"/>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
        <p:nvSpPr>
          <p:cNvPr id="9" name="Content Placeholder 2"/>
          <p:cNvSpPr txBox="1">
            <a:spLocks/>
          </p:cNvSpPr>
          <p:nvPr/>
        </p:nvSpPr>
        <p:spPr bwMode="auto">
          <a:xfrm>
            <a:off x="2960960" y="1772816"/>
            <a:ext cx="6183040" cy="16561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6"/>
              </a:buClr>
              <a:buChar char="•"/>
              <a:defRPr sz="2400">
                <a:solidFill>
                  <a:schemeClr val="tx1"/>
                </a:solidFill>
                <a:latin typeface="+mn-lt"/>
                <a:ea typeface="ＭＳ Ｐゴシック" pitchFamily="-65" charset="-128"/>
                <a:cs typeface="+mn-cs"/>
              </a:defRPr>
            </a:lvl1pPr>
            <a:lvl2pPr marL="742950" indent="-285750" algn="l" rtl="0" eaLnBrk="1" fontAlgn="base" hangingPunct="1">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lr>
                <a:schemeClr val="accent6"/>
              </a:buClr>
              <a:buChar char="•"/>
              <a:defRPr sz="2000">
                <a:solidFill>
                  <a:schemeClr val="tx1"/>
                </a:solidFill>
                <a:latin typeface="+mn-lt"/>
                <a:ea typeface="ＭＳ Ｐゴシック" pitchFamily="-65" charset="-128"/>
              </a:defRPr>
            </a:lvl3pPr>
            <a:lvl4pPr marL="1600200" indent="-228600" algn="l" rtl="0" eaLnBrk="1" fontAlgn="base" hangingPunct="1">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1" fontAlgn="base" hangingPunct="1">
              <a:spcBef>
                <a:spcPct val="20000"/>
              </a:spcBef>
              <a:spcAft>
                <a:spcPct val="0"/>
              </a:spcAft>
              <a:buClr>
                <a:schemeClr val="accent6"/>
              </a:buClr>
              <a:buChar char="»"/>
              <a:defRPr sz="18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a:lstStyle>
          <a:p>
            <a:pPr lvl="2"/>
            <a:r>
              <a:rPr lang="en-AU" dirty="0"/>
              <a:t>Often occurs when the condition involves &lt;, &gt;, &lt;= or &gt;=</a:t>
            </a:r>
          </a:p>
          <a:p>
            <a:pPr lvl="2"/>
            <a:r>
              <a:rPr lang="en-AU" kern="0" dirty="0" smtClean="0"/>
              <a:t>This loop doesn’t print 0 since the condition needs count to be </a:t>
            </a:r>
            <a:r>
              <a:rPr lang="en-AU" i="1" kern="0" dirty="0" smtClean="0"/>
              <a:t>greater than </a:t>
            </a:r>
            <a:r>
              <a:rPr lang="en-AU" kern="0" dirty="0" smtClean="0"/>
              <a:t>0</a:t>
            </a:r>
          </a:p>
        </p:txBody>
      </p:sp>
      <p:grpSp>
        <p:nvGrpSpPr>
          <p:cNvPr id="10" name="Group 9"/>
          <p:cNvGrpSpPr/>
          <p:nvPr/>
        </p:nvGrpSpPr>
        <p:grpSpPr>
          <a:xfrm>
            <a:off x="539552" y="4725144"/>
            <a:ext cx="3255960" cy="1503864"/>
            <a:chOff x="5606976" y="3389511"/>
            <a:chExt cx="3255960" cy="1503864"/>
          </a:xfrm>
        </p:grpSpPr>
        <p:sp>
          <p:nvSpPr>
            <p:cNvPr id="11" name="TextBox 10"/>
            <p:cNvSpPr txBox="1"/>
            <p:nvPr/>
          </p:nvSpPr>
          <p:spPr>
            <a:xfrm>
              <a:off x="5606976" y="3389511"/>
              <a:ext cx="3255960" cy="1503864"/>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en-AU" sz="1600" b="1" dirty="0">
                  <a:latin typeface="Courier New" pitchFamily="49" charset="0"/>
                  <a:cs typeface="Courier New" pitchFamily="49" charset="0"/>
                </a:rPr>
                <a:t>count = </a:t>
              </a:r>
              <a:r>
                <a:rPr lang="en-AU" sz="1600" b="1" dirty="0" smtClean="0">
                  <a:latin typeface="Courier New" pitchFamily="49" charset="0"/>
                  <a:cs typeface="Courier New" pitchFamily="49" charset="0"/>
                </a:rPr>
                <a:t>10</a:t>
              </a:r>
            </a:p>
            <a:p>
              <a:pPr>
                <a:tabLst>
                  <a:tab pos="452438" algn="l"/>
                </a:tabLst>
              </a:pPr>
              <a:endParaRPr lang="en-AU" sz="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while count </a:t>
              </a:r>
              <a:r>
                <a:rPr lang="en-AU" sz="1600" b="1" dirty="0" smtClean="0">
                  <a:latin typeface="Courier New" pitchFamily="49" charset="0"/>
                  <a:cs typeface="Courier New" pitchFamily="49" charset="0"/>
                </a:rPr>
                <a:t>&gt;= </a:t>
              </a:r>
              <a:r>
                <a:rPr lang="en-AU" sz="1600" b="1" dirty="0">
                  <a:latin typeface="Courier New" pitchFamily="49" charset="0"/>
                  <a:cs typeface="Courier New" pitchFamily="49" charset="0"/>
                </a:rPr>
                <a:t>0:</a:t>
              </a:r>
            </a:p>
            <a:p>
              <a:pPr>
                <a:tabLst>
                  <a:tab pos="452438" algn="l"/>
                </a:tabLst>
              </a:pPr>
              <a:r>
                <a:rPr lang="en-AU" sz="1600" b="1" dirty="0">
                  <a:latin typeface="Courier New" pitchFamily="49" charset="0"/>
                  <a:cs typeface="Courier New" pitchFamily="49" charset="0"/>
                </a:rPr>
                <a:t>    print(count)</a:t>
              </a:r>
            </a:p>
            <a:p>
              <a:pPr>
                <a:tabLst>
                  <a:tab pos="452438" algn="l"/>
                </a:tabLst>
              </a:pPr>
              <a:r>
                <a:rPr lang="en-AU" sz="1600" b="1" dirty="0" smtClean="0">
                  <a:latin typeface="Courier New" pitchFamily="49" charset="0"/>
                  <a:cs typeface="Courier New" pitchFamily="49" charset="0"/>
                </a:rPr>
                <a:t>count </a:t>
              </a:r>
              <a:r>
                <a:rPr lang="en-AU" sz="1600" b="1" dirty="0">
                  <a:latin typeface="Courier New" pitchFamily="49" charset="0"/>
                  <a:cs typeface="Courier New" pitchFamily="49" charset="0"/>
                </a:rPr>
                <a:t>= count - 1</a:t>
              </a:r>
            </a:p>
            <a:p>
              <a:pPr>
                <a:tabLst>
                  <a:tab pos="452438" algn="l"/>
                </a:tabLst>
              </a:pPr>
              <a:endParaRPr lang="en-AU" sz="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print</a:t>
              </a:r>
              <a:r>
                <a:rPr lang="en-AU" sz="1600" b="1" dirty="0" smtClean="0">
                  <a:latin typeface="Courier New" pitchFamily="49" charset="0"/>
                  <a:cs typeface="Courier New" pitchFamily="49" charset="0"/>
                </a:rPr>
                <a:t>('Lift-off!')</a:t>
              </a:r>
              <a:endParaRPr lang="en-AU" sz="1600" b="1" dirty="0">
                <a:latin typeface="Courier New" pitchFamily="49" charset="0"/>
                <a:cs typeface="Courier New" pitchFamily="49" charset="0"/>
              </a:endParaRPr>
            </a:p>
          </p:txBody>
        </p:sp>
        <p:sp>
          <p:nvSpPr>
            <p:cNvPr id="12" name="TextBox 11"/>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grpSp>
        <p:nvGrpSpPr>
          <p:cNvPr id="13" name="Group 12"/>
          <p:cNvGrpSpPr/>
          <p:nvPr/>
        </p:nvGrpSpPr>
        <p:grpSpPr>
          <a:xfrm>
            <a:off x="4499992" y="4725144"/>
            <a:ext cx="3255960" cy="1503864"/>
            <a:chOff x="5606976" y="3389511"/>
            <a:chExt cx="3255960" cy="1503864"/>
          </a:xfrm>
        </p:grpSpPr>
        <p:sp>
          <p:nvSpPr>
            <p:cNvPr id="14" name="TextBox 13"/>
            <p:cNvSpPr txBox="1"/>
            <p:nvPr/>
          </p:nvSpPr>
          <p:spPr>
            <a:xfrm>
              <a:off x="5606976" y="3389511"/>
              <a:ext cx="3255960" cy="1503864"/>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en-AU" sz="1600" b="1" dirty="0">
                  <a:latin typeface="Courier New" pitchFamily="49" charset="0"/>
                  <a:cs typeface="Courier New" pitchFamily="49" charset="0"/>
                </a:rPr>
                <a:t>count = </a:t>
              </a:r>
              <a:r>
                <a:rPr lang="en-AU" sz="1600" b="1" dirty="0" smtClean="0">
                  <a:latin typeface="Courier New" pitchFamily="49" charset="0"/>
                  <a:cs typeface="Courier New" pitchFamily="49" charset="0"/>
                </a:rPr>
                <a:t>10</a:t>
              </a:r>
            </a:p>
            <a:p>
              <a:pPr>
                <a:tabLst>
                  <a:tab pos="452438" algn="l"/>
                </a:tabLst>
              </a:pPr>
              <a:endParaRPr lang="en-AU" sz="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while count </a:t>
              </a:r>
              <a:r>
                <a:rPr lang="en-AU" sz="1600" b="1" dirty="0" smtClean="0">
                  <a:latin typeface="Courier New" pitchFamily="49" charset="0"/>
                  <a:cs typeface="Courier New" pitchFamily="49" charset="0"/>
                </a:rPr>
                <a:t>&gt;= </a:t>
              </a:r>
              <a:r>
                <a:rPr lang="en-AU" sz="1600" b="1" dirty="0">
                  <a:latin typeface="Courier New" pitchFamily="49" charset="0"/>
                  <a:cs typeface="Courier New" pitchFamily="49" charset="0"/>
                </a:rPr>
                <a:t>0:</a:t>
              </a:r>
            </a:p>
            <a:p>
              <a:pPr>
                <a:tabLst>
                  <a:tab pos="452438" algn="l"/>
                </a:tabLst>
              </a:pPr>
              <a:r>
                <a:rPr lang="en-AU" sz="1600" b="1" dirty="0">
                  <a:latin typeface="Courier New" pitchFamily="49" charset="0"/>
                  <a:cs typeface="Courier New" pitchFamily="49" charset="0"/>
                </a:rPr>
                <a:t>    print(count)</a:t>
              </a:r>
            </a:p>
            <a:p>
              <a:pPr>
                <a:tabLst>
                  <a:tab pos="452438" algn="l"/>
                </a:tabLst>
              </a:pPr>
              <a:r>
                <a:rPr lang="en-AU" sz="1600" b="1" dirty="0" smtClean="0">
                  <a:latin typeface="Courier New" pitchFamily="49" charset="0"/>
                  <a:cs typeface="Courier New" pitchFamily="49" charset="0"/>
                </a:rPr>
                <a:t>    count </a:t>
              </a:r>
              <a:r>
                <a:rPr lang="en-AU" sz="1600" b="1" dirty="0">
                  <a:latin typeface="Courier New" pitchFamily="49" charset="0"/>
                  <a:cs typeface="Courier New" pitchFamily="49" charset="0"/>
                </a:rPr>
                <a:t>= count - 1</a:t>
              </a:r>
            </a:p>
            <a:p>
              <a:pPr>
                <a:tabLst>
                  <a:tab pos="452438" algn="l"/>
                </a:tabLst>
              </a:pPr>
              <a:endParaRPr lang="en-AU" sz="6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print('Lift-off!')</a:t>
              </a:r>
              <a:endParaRPr lang="en-AU" sz="1600" b="1" dirty="0">
                <a:latin typeface="Courier New" pitchFamily="49" charset="0"/>
                <a:cs typeface="Courier New" pitchFamily="49" charset="0"/>
              </a:endParaRPr>
            </a:p>
          </p:txBody>
        </p:sp>
        <p:sp>
          <p:nvSpPr>
            <p:cNvPr id="15" name="TextBox 14"/>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
        <p:nvSpPr>
          <p:cNvPr id="16" name="Content Placeholder 2"/>
          <p:cNvSpPr txBox="1">
            <a:spLocks/>
          </p:cNvSpPr>
          <p:nvPr/>
        </p:nvSpPr>
        <p:spPr bwMode="auto">
          <a:xfrm>
            <a:off x="539552" y="6251456"/>
            <a:ext cx="3672408" cy="4086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6"/>
              </a:buClr>
              <a:buChar char="•"/>
              <a:defRPr sz="2400">
                <a:solidFill>
                  <a:schemeClr val="tx1"/>
                </a:solidFill>
                <a:latin typeface="+mn-lt"/>
                <a:ea typeface="ＭＳ Ｐゴシック" pitchFamily="-65" charset="-128"/>
                <a:cs typeface="+mn-cs"/>
              </a:defRPr>
            </a:lvl1pPr>
            <a:lvl2pPr marL="742950" indent="-285750" algn="l" rtl="0" eaLnBrk="1" fontAlgn="base" hangingPunct="1">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lr>
                <a:schemeClr val="accent6"/>
              </a:buClr>
              <a:buChar char="•"/>
              <a:defRPr sz="2000">
                <a:solidFill>
                  <a:schemeClr val="tx1"/>
                </a:solidFill>
                <a:latin typeface="+mn-lt"/>
                <a:ea typeface="ＭＳ Ｐゴシック" pitchFamily="-65" charset="-128"/>
              </a:defRPr>
            </a:lvl3pPr>
            <a:lvl4pPr marL="1600200" indent="-228600" algn="l" rtl="0" eaLnBrk="1" fontAlgn="base" hangingPunct="1">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1" fontAlgn="base" hangingPunct="1">
              <a:spcBef>
                <a:spcPct val="20000"/>
              </a:spcBef>
              <a:spcAft>
                <a:spcPct val="0"/>
              </a:spcAft>
              <a:buClr>
                <a:schemeClr val="accent6"/>
              </a:buClr>
              <a:buChar char="»"/>
              <a:defRPr sz="18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a:lstStyle>
          <a:p>
            <a:pPr marL="266700" lvl="2" indent="-266700"/>
            <a:r>
              <a:rPr lang="en-AU" dirty="0" smtClean="0"/>
              <a:t>Infinite loop printing “10”!</a:t>
            </a:r>
            <a:endParaRPr lang="en-AU" kern="0" dirty="0" smtClean="0"/>
          </a:p>
        </p:txBody>
      </p:sp>
      <p:sp>
        <p:nvSpPr>
          <p:cNvPr id="17" name="Content Placeholder 2"/>
          <p:cNvSpPr txBox="1">
            <a:spLocks/>
          </p:cNvSpPr>
          <p:nvPr/>
        </p:nvSpPr>
        <p:spPr bwMode="auto">
          <a:xfrm>
            <a:off x="4499992" y="6251456"/>
            <a:ext cx="4320480" cy="4086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6"/>
              </a:buClr>
              <a:buChar char="•"/>
              <a:defRPr sz="2400">
                <a:solidFill>
                  <a:schemeClr val="tx1"/>
                </a:solidFill>
                <a:latin typeface="+mn-lt"/>
                <a:ea typeface="ＭＳ Ｐゴシック" pitchFamily="-65" charset="-128"/>
                <a:cs typeface="+mn-cs"/>
              </a:defRPr>
            </a:lvl1pPr>
            <a:lvl2pPr marL="742950" indent="-285750" algn="l" rtl="0" eaLnBrk="1" fontAlgn="base" hangingPunct="1">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lr>
                <a:schemeClr val="accent6"/>
              </a:buClr>
              <a:buChar char="•"/>
              <a:defRPr sz="2000">
                <a:solidFill>
                  <a:schemeClr val="tx1"/>
                </a:solidFill>
                <a:latin typeface="+mn-lt"/>
                <a:ea typeface="ＭＳ Ｐゴシック" pitchFamily="-65" charset="-128"/>
              </a:defRPr>
            </a:lvl3pPr>
            <a:lvl4pPr marL="1600200" indent="-228600" algn="l" rtl="0" eaLnBrk="1" fontAlgn="base" hangingPunct="1">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1" fontAlgn="base" hangingPunct="1">
              <a:spcBef>
                <a:spcPct val="20000"/>
              </a:spcBef>
              <a:spcAft>
                <a:spcPct val="0"/>
              </a:spcAft>
              <a:buClr>
                <a:schemeClr val="accent6"/>
              </a:buClr>
              <a:buChar char="»"/>
              <a:defRPr sz="18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a:lstStyle>
          <a:p>
            <a:pPr marL="266700" lvl="2" indent="-266700"/>
            <a:r>
              <a:rPr lang="en-AU" dirty="0" smtClean="0"/>
              <a:t>Prints “Lift-off!” after each number!</a:t>
            </a:r>
            <a:endParaRPr lang="en-AU" kern="0" dirty="0" smtClean="0"/>
          </a:p>
        </p:txBody>
      </p:sp>
    </p:spTree>
    <p:extLst>
      <p:ext uri="{BB962C8B-B14F-4D97-AF65-F5344CB8AC3E}">
        <p14:creationId xmlns:p14="http://schemas.microsoft.com/office/powerpoint/2010/main" val="361159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Terrible Programmer Joke Break!</a:t>
            </a:r>
            <a:endParaRPr lang="en-AU" dirty="0"/>
          </a:p>
        </p:txBody>
      </p:sp>
      <p:sp>
        <p:nvSpPr>
          <p:cNvPr id="3" name="Content Placeholder 2"/>
          <p:cNvSpPr>
            <a:spLocks noGrp="1"/>
          </p:cNvSpPr>
          <p:nvPr>
            <p:ph idx="1"/>
          </p:nvPr>
        </p:nvSpPr>
        <p:spPr/>
        <p:txBody>
          <a:bodyPr/>
          <a:lstStyle/>
          <a:p>
            <a:pPr marL="0" indent="0" algn="ctr">
              <a:buNone/>
            </a:pPr>
            <a:endParaRPr lang="en-AU" sz="1400" dirty="0" smtClean="0"/>
          </a:p>
          <a:p>
            <a:pPr marL="0" indent="0" algn="ctr">
              <a:buNone/>
            </a:pPr>
            <a:endParaRPr lang="en-AU" sz="1400" dirty="0"/>
          </a:p>
          <a:p>
            <a:pPr marL="0" indent="0" algn="ctr">
              <a:buNone/>
            </a:pPr>
            <a:endParaRPr lang="en-AU" sz="1600" dirty="0" smtClean="0"/>
          </a:p>
          <a:p>
            <a:pPr marL="0" indent="0" algn="ctr">
              <a:buNone/>
            </a:pPr>
            <a:endParaRPr lang="en-AU" sz="1600" dirty="0" smtClean="0"/>
          </a:p>
          <a:p>
            <a:pPr marL="0" indent="0" algn="ctr">
              <a:buNone/>
            </a:pPr>
            <a:r>
              <a:rPr lang="en-AU" dirty="0" smtClean="0"/>
              <a:t>Why did the programmer get stuck in the shower?</a:t>
            </a:r>
          </a:p>
          <a:p>
            <a:pPr marL="0" indent="0" algn="ctr">
              <a:buNone/>
            </a:pPr>
            <a:endParaRPr lang="en-AU" dirty="0"/>
          </a:p>
          <a:p>
            <a:pPr marL="0" indent="0" algn="ctr">
              <a:buNone/>
            </a:pPr>
            <a:r>
              <a:rPr lang="en-AU" i="1" dirty="0" smtClean="0"/>
              <a:t>Because the instructions on the shampoo bottle said             “Lather, Rinse, Repeat”</a:t>
            </a:r>
          </a:p>
        </p:txBody>
      </p:sp>
      <p:pic>
        <p:nvPicPr>
          <p:cNvPr id="1026" name="Picture 2" descr="http://db2.stb.s-msn.com/i/9B/1C2986DB5621C9E3BE48D0B4427B_h416_w622_m2_q80_chlNasCS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4891202"/>
            <a:ext cx="2508393" cy="1672262"/>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362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This Lecture</a:t>
            </a:r>
            <a:endParaRPr lang="en-AU" dirty="0"/>
          </a:p>
        </p:txBody>
      </p:sp>
      <p:sp>
        <p:nvSpPr>
          <p:cNvPr id="3" name="Content Placeholder 2"/>
          <p:cNvSpPr>
            <a:spLocks noGrp="1"/>
          </p:cNvSpPr>
          <p:nvPr>
            <p:ph idx="1"/>
          </p:nvPr>
        </p:nvSpPr>
        <p:spPr/>
        <p:txBody>
          <a:bodyPr>
            <a:normAutofit/>
          </a:bodyPr>
          <a:lstStyle/>
          <a:p>
            <a:r>
              <a:rPr lang="en-AU" dirty="0" smtClean="0"/>
              <a:t>Data structures</a:t>
            </a:r>
          </a:p>
          <a:p>
            <a:pPr lvl="1"/>
            <a:r>
              <a:rPr lang="en-AU" dirty="0" smtClean="0"/>
              <a:t>Concept of arrays</a:t>
            </a:r>
          </a:p>
          <a:p>
            <a:pPr lvl="1"/>
            <a:r>
              <a:rPr lang="en-AU" dirty="0" smtClean="0"/>
              <a:t>Lists and tuples in Python</a:t>
            </a:r>
          </a:p>
          <a:p>
            <a:pPr lvl="1"/>
            <a:r>
              <a:rPr lang="en-AU" dirty="0" smtClean="0"/>
              <a:t>Interacting with data structures</a:t>
            </a:r>
          </a:p>
          <a:p>
            <a:endParaRPr lang="en-AU" dirty="0"/>
          </a:p>
          <a:p>
            <a:r>
              <a:rPr lang="en-AU" dirty="0" smtClean="0"/>
              <a:t>Iteration</a:t>
            </a:r>
            <a:r>
              <a:rPr lang="en-AU" dirty="0"/>
              <a:t> </a:t>
            </a:r>
            <a:r>
              <a:rPr lang="en-AU" dirty="0" smtClean="0"/>
              <a:t>(loops)</a:t>
            </a:r>
          </a:p>
          <a:p>
            <a:pPr lvl="1"/>
            <a:r>
              <a:rPr lang="en-AU" dirty="0" smtClean="0"/>
              <a:t>Concept of iteration</a:t>
            </a:r>
          </a:p>
          <a:p>
            <a:pPr lvl="1"/>
            <a:r>
              <a:rPr lang="en-AU" dirty="0" smtClean="0"/>
              <a:t>While and do-while loops</a:t>
            </a:r>
          </a:p>
          <a:p>
            <a:pPr lvl="1"/>
            <a:r>
              <a:rPr lang="en-AU" dirty="0" smtClean="0"/>
              <a:t>Common loop errors</a:t>
            </a:r>
          </a:p>
          <a:p>
            <a:pPr lvl="1"/>
            <a:r>
              <a:rPr lang="en-AU" dirty="0"/>
              <a:t>Break and </a:t>
            </a:r>
            <a:r>
              <a:rPr lang="en-AU" dirty="0" smtClean="0"/>
              <a:t>continue</a:t>
            </a:r>
            <a:endParaRPr lang="en-AU" dirty="0"/>
          </a:p>
          <a:p>
            <a:pPr lvl="1"/>
            <a:r>
              <a:rPr lang="en-AU" dirty="0" smtClean="0"/>
              <a:t>For loops (counter-controlled </a:t>
            </a:r>
            <a:r>
              <a:rPr lang="en-AU" dirty="0"/>
              <a:t>and </a:t>
            </a:r>
            <a:r>
              <a:rPr lang="en-AU" dirty="0" smtClean="0"/>
              <a:t>C-style)</a:t>
            </a:r>
          </a:p>
          <a:p>
            <a:pPr lvl="1"/>
            <a:r>
              <a:rPr lang="en-AU" dirty="0" smtClean="0"/>
              <a:t>Loops and data structures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While Example 1</a:t>
            </a:r>
            <a:endParaRPr lang="en-AU" dirty="0"/>
          </a:p>
        </p:txBody>
      </p:sp>
      <p:sp>
        <p:nvSpPr>
          <p:cNvPr id="3" name="Content Placeholder 2"/>
          <p:cNvSpPr>
            <a:spLocks noGrp="1"/>
          </p:cNvSpPr>
          <p:nvPr>
            <p:ph idx="1"/>
          </p:nvPr>
        </p:nvSpPr>
        <p:spPr>
          <a:xfrm>
            <a:off x="285720" y="1000108"/>
            <a:ext cx="8606760" cy="5643601"/>
          </a:xfrm>
        </p:spPr>
        <p:txBody>
          <a:bodyPr/>
          <a:lstStyle/>
          <a:p>
            <a:r>
              <a:rPr lang="en-AU" dirty="0" smtClean="0"/>
              <a:t>Repeatedly prompt for numbers to add until 0 is entered:</a:t>
            </a:r>
          </a:p>
          <a:p>
            <a:pPr lvl="1"/>
            <a:endParaRPr lang="en-AU" dirty="0"/>
          </a:p>
          <a:p>
            <a:pPr lvl="1"/>
            <a:endParaRPr lang="en-AU" dirty="0" smtClean="0"/>
          </a:p>
          <a:p>
            <a:pPr lvl="1"/>
            <a:endParaRPr lang="en-AU" dirty="0"/>
          </a:p>
          <a:p>
            <a:pPr lvl="1"/>
            <a:endParaRPr lang="en-AU" sz="1800" dirty="0" smtClean="0"/>
          </a:p>
          <a:p>
            <a:pPr lvl="1"/>
            <a:endParaRPr lang="en-AU" dirty="0"/>
          </a:p>
          <a:p>
            <a:pPr lvl="1">
              <a:buFont typeface="Arial" panose="020B0604020202020204" pitchFamily="34" charset="0"/>
              <a:buChar char="–"/>
            </a:pPr>
            <a:r>
              <a:rPr lang="en-AU" dirty="0" smtClean="0">
                <a:latin typeface="Courier New" panose="02070309020205020404" pitchFamily="49" charset="0"/>
                <a:cs typeface="Courier New" panose="02070309020205020404" pitchFamily="49" charset="0"/>
              </a:rPr>
              <a:t>number</a:t>
            </a:r>
            <a:r>
              <a:rPr lang="en-AU" dirty="0" smtClean="0"/>
              <a:t> must exist before the loop, for the condition to be checked, so we’ve given it a value of </a:t>
            </a:r>
            <a:r>
              <a:rPr lang="en-AU" dirty="0" smtClean="0">
                <a:latin typeface="Courier New" panose="02070309020205020404" pitchFamily="49" charset="0"/>
                <a:cs typeface="Courier New" panose="02070309020205020404" pitchFamily="49" charset="0"/>
              </a:rPr>
              <a:t>None</a:t>
            </a:r>
            <a:r>
              <a:rPr lang="en-AU" dirty="0" smtClean="0"/>
              <a:t> – nothing / empty</a:t>
            </a:r>
          </a:p>
          <a:p>
            <a:pPr lvl="4"/>
            <a:endParaRPr lang="en-AU" sz="1600" dirty="0" smtClean="0"/>
          </a:p>
          <a:p>
            <a:pPr lvl="1"/>
            <a:r>
              <a:rPr lang="en-AU" dirty="0" smtClean="0"/>
              <a:t>Example of program execution:</a:t>
            </a:r>
            <a:endParaRPr lang="en-AU" dirty="0"/>
          </a:p>
          <a:p>
            <a:pPr marL="457200" lvl="1" indent="0">
              <a:buNone/>
            </a:pPr>
            <a:r>
              <a:rPr lang="en-AU" sz="1800" b="1" kern="1200" dirty="0" smtClean="0">
                <a:solidFill>
                  <a:srgbClr val="000000"/>
                </a:solidFill>
                <a:latin typeface="Courier New" pitchFamily="49" charset="0"/>
                <a:ea typeface="+mn-ea"/>
                <a:cs typeface="Courier New" pitchFamily="49" charset="0"/>
              </a:rPr>
              <a:t>	</a:t>
            </a:r>
            <a:r>
              <a:rPr lang="en-AU" sz="1800" b="1" kern="1200" dirty="0">
                <a:solidFill>
                  <a:srgbClr val="0070C0"/>
                </a:solidFill>
                <a:latin typeface="Courier New" pitchFamily="49" charset="0"/>
                <a:cs typeface="Courier New" pitchFamily="49" charset="0"/>
              </a:rPr>
              <a:t>Enter a number (0 to exit): </a:t>
            </a:r>
            <a:endParaRPr lang="en-AU" sz="1800" b="1" kern="1200" dirty="0" smtClean="0">
              <a:latin typeface="Courier New" pitchFamily="49" charset="0"/>
              <a:cs typeface="Courier New" pitchFamily="49" charset="0"/>
            </a:endParaRPr>
          </a:p>
          <a:p>
            <a:pPr marL="457200" lvl="1" indent="0">
              <a:buNone/>
            </a:pPr>
            <a:r>
              <a:rPr lang="en-AU" sz="1800" b="1" kern="1200" dirty="0" smtClean="0">
                <a:solidFill>
                  <a:srgbClr val="0070C0"/>
                </a:solidFill>
                <a:latin typeface="Courier New" pitchFamily="49" charset="0"/>
                <a:cs typeface="Courier New" pitchFamily="49" charset="0"/>
              </a:rPr>
              <a:t>	Enter a number (0 to exit): </a:t>
            </a:r>
            <a:endParaRPr lang="en-AU" sz="1800" b="1" kern="1200" dirty="0" smtClean="0">
              <a:latin typeface="Courier New" pitchFamily="49" charset="0"/>
              <a:cs typeface="Courier New" pitchFamily="49" charset="0"/>
            </a:endParaRPr>
          </a:p>
          <a:p>
            <a:pPr marL="457200" lvl="1" indent="0">
              <a:buNone/>
            </a:pPr>
            <a:r>
              <a:rPr lang="en-AU" sz="1800" b="1" kern="1200" dirty="0" smtClean="0">
                <a:solidFill>
                  <a:srgbClr val="0070C0"/>
                </a:solidFill>
                <a:latin typeface="Courier New" pitchFamily="49" charset="0"/>
                <a:cs typeface="Courier New" pitchFamily="49" charset="0"/>
              </a:rPr>
              <a:t>	Enter a number (0 to exit): </a:t>
            </a:r>
            <a:endParaRPr lang="en-AU" sz="1800" b="1" kern="1200" dirty="0" smtClean="0">
              <a:latin typeface="Courier New" pitchFamily="49" charset="0"/>
              <a:cs typeface="Courier New" pitchFamily="49" charset="0"/>
            </a:endParaRPr>
          </a:p>
          <a:p>
            <a:pPr marL="457200" lvl="1" indent="0">
              <a:buNone/>
            </a:pPr>
            <a:r>
              <a:rPr lang="en-AU" sz="1800" b="1" kern="1200" dirty="0">
                <a:solidFill>
                  <a:srgbClr val="0070C0"/>
                </a:solidFill>
                <a:latin typeface="Courier New" pitchFamily="49" charset="0"/>
                <a:cs typeface="Courier New" pitchFamily="49" charset="0"/>
              </a:rPr>
              <a:t>	Enter a number (0 to exit): </a:t>
            </a:r>
            <a:endParaRPr lang="en-AU" sz="1800" b="1" kern="1200" dirty="0">
              <a:latin typeface="Courier New" pitchFamily="49" charset="0"/>
              <a:cs typeface="Courier New" pitchFamily="49" charset="0"/>
            </a:endParaRPr>
          </a:p>
          <a:p>
            <a:pPr marL="457200" lvl="1" indent="0">
              <a:buNone/>
            </a:pPr>
            <a:r>
              <a:rPr lang="en-AU" sz="1800" b="1" kern="1200" dirty="0" smtClean="0">
                <a:solidFill>
                  <a:srgbClr val="0070C0"/>
                </a:solidFill>
                <a:latin typeface="Courier New" pitchFamily="49" charset="0"/>
                <a:cs typeface="Courier New" pitchFamily="49" charset="0"/>
              </a:rPr>
              <a:t>	The </a:t>
            </a:r>
            <a:r>
              <a:rPr lang="en-AU" sz="1800" b="1" kern="1200" dirty="0">
                <a:solidFill>
                  <a:srgbClr val="0070C0"/>
                </a:solidFill>
                <a:latin typeface="Courier New" pitchFamily="49" charset="0"/>
                <a:cs typeface="Courier New" pitchFamily="49" charset="0"/>
              </a:rPr>
              <a:t>total is: 15</a:t>
            </a:r>
          </a:p>
          <a:p>
            <a:pPr marL="457200" lvl="1" indent="0">
              <a:buNone/>
            </a:pPr>
            <a:endParaRPr lang="en-AU" sz="1600" b="1" kern="1200" dirty="0" smtClean="0">
              <a:solidFill>
                <a:srgbClr val="0070C0"/>
              </a:solidFill>
              <a:latin typeface="Courier New" pitchFamily="49" charset="0"/>
              <a:ea typeface="+mn-ea"/>
              <a:cs typeface="Courier New" pitchFamily="49" charset="0"/>
            </a:endParaRPr>
          </a:p>
        </p:txBody>
      </p:sp>
      <p:grpSp>
        <p:nvGrpSpPr>
          <p:cNvPr id="7" name="Group 6"/>
          <p:cNvGrpSpPr/>
          <p:nvPr/>
        </p:nvGrpSpPr>
        <p:grpSpPr>
          <a:xfrm>
            <a:off x="323528" y="1458535"/>
            <a:ext cx="8496944" cy="1903974"/>
            <a:chOff x="365992" y="3389511"/>
            <a:chExt cx="8496944" cy="1903974"/>
          </a:xfrm>
        </p:grpSpPr>
        <p:sp>
          <p:nvSpPr>
            <p:cNvPr id="8" name="TextBox 7"/>
            <p:cNvSpPr txBox="1"/>
            <p:nvPr/>
          </p:nvSpPr>
          <p:spPr>
            <a:xfrm>
              <a:off x="365992" y="3389511"/>
              <a:ext cx="8496944" cy="1903974"/>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en-AU" sz="1600" b="1" dirty="0">
                  <a:latin typeface="Courier New" pitchFamily="49" charset="0"/>
                  <a:cs typeface="Courier New" pitchFamily="49" charset="0"/>
                </a:rPr>
                <a:t>number = </a:t>
              </a:r>
              <a:r>
                <a:rPr lang="en-AU" sz="1600" b="1" dirty="0" smtClean="0">
                  <a:latin typeface="Courier New" pitchFamily="49" charset="0"/>
                  <a:cs typeface="Courier New" pitchFamily="49" charset="0"/>
                </a:rPr>
                <a:t>None </a:t>
              </a:r>
              <a:r>
                <a:rPr lang="en-AU" sz="1600" dirty="0" smtClean="0">
                  <a:solidFill>
                    <a:srgbClr val="008000"/>
                  </a:solidFill>
                  <a:latin typeface="Courier New" pitchFamily="49" charset="0"/>
                  <a:cs typeface="Courier New" pitchFamily="49" charset="0"/>
                </a:rPr>
                <a:t># initialise number with None to leave it empty</a:t>
              </a:r>
              <a:endParaRPr lang="en-AU" sz="1600" dirty="0">
                <a:solidFill>
                  <a:srgbClr val="008000"/>
                </a:solidFill>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total = </a:t>
              </a:r>
              <a:r>
                <a:rPr lang="en-AU" sz="1600" b="1" dirty="0" smtClean="0">
                  <a:latin typeface="Courier New" pitchFamily="49" charset="0"/>
                  <a:cs typeface="Courier New" pitchFamily="49" charset="0"/>
                </a:rPr>
                <a:t>0     </a:t>
              </a:r>
              <a:r>
                <a:rPr lang="en-AU" sz="1600" dirty="0">
                  <a:solidFill>
                    <a:srgbClr val="008000"/>
                  </a:solidFill>
                  <a:latin typeface="Courier New" pitchFamily="49" charset="0"/>
                  <a:cs typeface="Courier New" pitchFamily="49" charset="0"/>
                </a:rPr>
                <a:t># initialise total to 0 so we can add to it later</a:t>
              </a:r>
            </a:p>
            <a:p>
              <a:pPr>
                <a:tabLst>
                  <a:tab pos="452438" algn="l"/>
                </a:tabLst>
              </a:pPr>
              <a:endParaRPr lang="en-AU" sz="11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while number != 0:</a:t>
              </a:r>
            </a:p>
            <a:p>
              <a:pPr>
                <a:tabLst>
                  <a:tab pos="452438" algn="l"/>
                </a:tabLst>
              </a:pPr>
              <a:r>
                <a:rPr lang="en-AU" sz="1600" b="1" dirty="0">
                  <a:latin typeface="Courier New" pitchFamily="49" charset="0"/>
                  <a:cs typeface="Courier New" pitchFamily="49" charset="0"/>
                </a:rPr>
                <a:t>    number = </a:t>
              </a:r>
              <a:r>
                <a:rPr lang="en-AU" sz="1600" b="1" dirty="0" err="1">
                  <a:latin typeface="Courier New" pitchFamily="49" charset="0"/>
                  <a:cs typeface="Courier New" pitchFamily="49" charset="0"/>
                </a:rPr>
                <a:t>int</a:t>
              </a:r>
              <a:r>
                <a:rPr lang="en-AU" sz="1600" b="1" dirty="0">
                  <a:latin typeface="Courier New" pitchFamily="49" charset="0"/>
                  <a:cs typeface="Courier New" pitchFamily="49" charset="0"/>
                </a:rPr>
                <a:t>(input</a:t>
              </a:r>
              <a:r>
                <a:rPr lang="en-AU" sz="1600" b="1" dirty="0" smtClean="0">
                  <a:latin typeface="Courier New" pitchFamily="49" charset="0"/>
                  <a:cs typeface="Courier New" pitchFamily="49" charset="0"/>
                </a:rPr>
                <a:t>('Enter </a:t>
              </a:r>
              <a:r>
                <a:rPr lang="en-AU" sz="1600" b="1" dirty="0">
                  <a:latin typeface="Courier New" pitchFamily="49" charset="0"/>
                  <a:cs typeface="Courier New" pitchFamily="49" charset="0"/>
                </a:rPr>
                <a:t>a number (0 to exit): </a:t>
              </a: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total </a:t>
              </a:r>
              <a:r>
                <a:rPr lang="en-AU" sz="1600" b="1" dirty="0" smtClean="0">
                  <a:latin typeface="Courier New" pitchFamily="49" charset="0"/>
                  <a:cs typeface="Courier New" pitchFamily="49" charset="0"/>
                </a:rPr>
                <a:t>= total + number </a:t>
              </a:r>
              <a:r>
                <a:rPr lang="en-AU" sz="1600" dirty="0" smtClean="0">
                  <a:solidFill>
                    <a:srgbClr val="008000"/>
                  </a:solidFill>
                  <a:latin typeface="Courier New" pitchFamily="49" charset="0"/>
                  <a:cs typeface="Courier New" pitchFamily="49" charset="0"/>
                </a:rPr>
                <a:t># add the entered number to the total</a:t>
              </a:r>
              <a:endParaRPr lang="en-AU" sz="1600" dirty="0">
                <a:solidFill>
                  <a:srgbClr val="008000"/>
                </a:solidFill>
                <a:latin typeface="Courier New" pitchFamily="49" charset="0"/>
                <a:cs typeface="Courier New" pitchFamily="49" charset="0"/>
              </a:endParaRPr>
            </a:p>
            <a:p>
              <a:pPr>
                <a:tabLst>
                  <a:tab pos="452438" algn="l"/>
                </a:tabLst>
              </a:pPr>
              <a:endParaRPr lang="en-AU" sz="12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print</a:t>
              </a:r>
              <a:r>
                <a:rPr lang="en-AU" sz="1600" b="1" dirty="0" smtClean="0">
                  <a:latin typeface="Courier New" pitchFamily="49" charset="0"/>
                  <a:cs typeface="Courier New" pitchFamily="49" charset="0"/>
                </a:rPr>
                <a:t>('The </a:t>
              </a:r>
              <a:r>
                <a:rPr lang="en-AU" sz="1600" b="1" dirty="0">
                  <a:latin typeface="Courier New" pitchFamily="49" charset="0"/>
                  <a:cs typeface="Courier New" pitchFamily="49" charset="0"/>
                </a:rPr>
                <a:t>total is</a:t>
              </a:r>
              <a:r>
                <a:rPr lang="en-AU" sz="1600" b="1" dirty="0" smtClean="0">
                  <a:latin typeface="Courier New" pitchFamily="49" charset="0"/>
                  <a:cs typeface="Courier New" pitchFamily="49" charset="0"/>
                </a:rPr>
                <a:t>:', </a:t>
              </a:r>
              <a:r>
                <a:rPr lang="en-AU" sz="1600" b="1" dirty="0">
                  <a:latin typeface="Courier New" pitchFamily="49" charset="0"/>
                  <a:cs typeface="Courier New" pitchFamily="49" charset="0"/>
                </a:rPr>
                <a:t>total)</a:t>
              </a:r>
            </a:p>
          </p:txBody>
        </p:sp>
        <p:sp>
          <p:nvSpPr>
            <p:cNvPr id="9" name="TextBox 8"/>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
        <p:nvSpPr>
          <p:cNvPr id="10" name="Rectangle 9"/>
          <p:cNvSpPr/>
          <p:nvPr/>
        </p:nvSpPr>
        <p:spPr>
          <a:xfrm>
            <a:off x="5028609" y="4801163"/>
            <a:ext cx="407479" cy="360000"/>
          </a:xfrm>
          <a:prstGeom prst="rect">
            <a:avLst/>
          </a:prstGeom>
        </p:spPr>
        <p:txBody>
          <a:bodyPr wrap="square">
            <a:spAutoFit/>
          </a:bodyPr>
          <a:lstStyle/>
          <a:p>
            <a:pPr marL="0" lvl="1"/>
            <a:r>
              <a:rPr lang="en-AU" b="1" dirty="0" smtClean="0">
                <a:latin typeface="Courier New" pitchFamily="49" charset="0"/>
                <a:cs typeface="Courier New" pitchFamily="49" charset="0"/>
              </a:rPr>
              <a:t>5</a:t>
            </a:r>
            <a:endParaRPr lang="en-AU" b="1" dirty="0">
              <a:latin typeface="Courier New" pitchFamily="49" charset="0"/>
              <a:cs typeface="Courier New" pitchFamily="49" charset="0"/>
            </a:endParaRPr>
          </a:p>
        </p:txBody>
      </p:sp>
      <p:sp>
        <p:nvSpPr>
          <p:cNvPr id="12" name="Rectangle 11"/>
          <p:cNvSpPr/>
          <p:nvPr/>
        </p:nvSpPr>
        <p:spPr>
          <a:xfrm>
            <a:off x="5028612" y="5123394"/>
            <a:ext cx="407479" cy="369332"/>
          </a:xfrm>
          <a:prstGeom prst="rect">
            <a:avLst/>
          </a:prstGeom>
        </p:spPr>
        <p:txBody>
          <a:bodyPr wrap="square">
            <a:spAutoFit/>
          </a:bodyPr>
          <a:lstStyle/>
          <a:p>
            <a:pPr marL="0" lvl="1"/>
            <a:r>
              <a:rPr lang="en-AU" b="1" dirty="0" smtClean="0">
                <a:latin typeface="Courier New" pitchFamily="49" charset="0"/>
                <a:cs typeface="Courier New" pitchFamily="49" charset="0"/>
              </a:rPr>
              <a:t>2</a:t>
            </a:r>
            <a:endParaRPr lang="en-AU" b="1" dirty="0">
              <a:latin typeface="Courier New" pitchFamily="49" charset="0"/>
              <a:cs typeface="Courier New" pitchFamily="49" charset="0"/>
            </a:endParaRPr>
          </a:p>
        </p:txBody>
      </p:sp>
      <p:sp>
        <p:nvSpPr>
          <p:cNvPr id="13" name="Rectangle 12"/>
          <p:cNvSpPr/>
          <p:nvPr/>
        </p:nvSpPr>
        <p:spPr>
          <a:xfrm>
            <a:off x="5028610" y="5458294"/>
            <a:ext cx="407479" cy="369332"/>
          </a:xfrm>
          <a:prstGeom prst="rect">
            <a:avLst/>
          </a:prstGeom>
        </p:spPr>
        <p:txBody>
          <a:bodyPr wrap="square">
            <a:spAutoFit/>
          </a:bodyPr>
          <a:lstStyle/>
          <a:p>
            <a:pPr marL="0" lvl="1"/>
            <a:r>
              <a:rPr lang="en-AU" b="1" dirty="0" smtClean="0">
                <a:latin typeface="Courier New" pitchFamily="49" charset="0"/>
                <a:cs typeface="Courier New" pitchFamily="49" charset="0"/>
              </a:rPr>
              <a:t>8</a:t>
            </a:r>
            <a:endParaRPr lang="en-AU" b="1" dirty="0">
              <a:latin typeface="Courier New" pitchFamily="49" charset="0"/>
              <a:cs typeface="Courier New" pitchFamily="49" charset="0"/>
            </a:endParaRPr>
          </a:p>
        </p:txBody>
      </p:sp>
      <p:sp>
        <p:nvSpPr>
          <p:cNvPr id="14" name="Rectangle 13"/>
          <p:cNvSpPr/>
          <p:nvPr/>
        </p:nvSpPr>
        <p:spPr>
          <a:xfrm>
            <a:off x="5028613" y="5789494"/>
            <a:ext cx="407479" cy="369332"/>
          </a:xfrm>
          <a:prstGeom prst="rect">
            <a:avLst/>
          </a:prstGeom>
        </p:spPr>
        <p:txBody>
          <a:bodyPr wrap="square">
            <a:spAutoFit/>
          </a:bodyPr>
          <a:lstStyle/>
          <a:p>
            <a:pPr marL="0" lvl="1"/>
            <a:r>
              <a:rPr lang="en-AU" b="1" dirty="0" smtClean="0">
                <a:latin typeface="Courier New" pitchFamily="49" charset="0"/>
                <a:cs typeface="Courier New" pitchFamily="49" charset="0"/>
              </a:rPr>
              <a:t>0</a:t>
            </a:r>
            <a:endParaRPr lang="en-AU" b="1" dirty="0">
              <a:latin typeface="Courier New" pitchFamily="49" charset="0"/>
              <a:cs typeface="Courier New" pitchFamily="49" charset="0"/>
            </a:endParaRPr>
          </a:p>
        </p:txBody>
      </p:sp>
    </p:spTree>
    <p:extLst>
      <p:ext uri="{BB962C8B-B14F-4D97-AF65-F5344CB8AC3E}">
        <p14:creationId xmlns:p14="http://schemas.microsoft.com/office/powerpoint/2010/main" val="361159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25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25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25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25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While Example 2</a:t>
            </a:r>
            <a:endParaRPr lang="en-AU" dirty="0"/>
          </a:p>
        </p:txBody>
      </p:sp>
      <p:sp>
        <p:nvSpPr>
          <p:cNvPr id="3" name="Content Placeholder 2"/>
          <p:cNvSpPr>
            <a:spLocks noGrp="1"/>
          </p:cNvSpPr>
          <p:nvPr>
            <p:ph idx="1"/>
          </p:nvPr>
        </p:nvSpPr>
        <p:spPr>
          <a:xfrm>
            <a:off x="285720" y="1000108"/>
            <a:ext cx="8572560" cy="5597244"/>
          </a:xfrm>
        </p:spPr>
        <p:txBody>
          <a:bodyPr/>
          <a:lstStyle/>
          <a:p>
            <a:r>
              <a:rPr lang="en-AU" dirty="0"/>
              <a:t>Repeatedly prompt for </a:t>
            </a:r>
            <a:r>
              <a:rPr lang="en-AU" dirty="0" smtClean="0"/>
              <a:t>text and concatenate it until the length of the concatenated text exceeds 10 characters:</a:t>
            </a:r>
          </a:p>
          <a:p>
            <a:pPr lvl="2"/>
            <a:endParaRPr lang="en-AU" dirty="0"/>
          </a:p>
          <a:p>
            <a:pPr lvl="2"/>
            <a:endParaRPr lang="en-AU" dirty="0" smtClean="0"/>
          </a:p>
          <a:p>
            <a:pPr lvl="2"/>
            <a:endParaRPr lang="en-AU" dirty="0"/>
          </a:p>
          <a:p>
            <a:pPr lvl="2"/>
            <a:endParaRPr lang="en-AU" dirty="0" smtClean="0"/>
          </a:p>
          <a:p>
            <a:pPr lvl="2"/>
            <a:endParaRPr lang="en-AU" dirty="0"/>
          </a:p>
          <a:p>
            <a:pPr lvl="1"/>
            <a:endParaRPr lang="en-AU" dirty="0" smtClean="0"/>
          </a:p>
          <a:p>
            <a:pPr lvl="2"/>
            <a:endParaRPr lang="en-AU" dirty="0"/>
          </a:p>
          <a:p>
            <a:pPr lvl="1"/>
            <a:r>
              <a:rPr lang="en-AU" dirty="0"/>
              <a:t>Example of program execution:</a:t>
            </a:r>
          </a:p>
          <a:p>
            <a:pPr marL="457200" lvl="1" indent="0">
              <a:buNone/>
            </a:pPr>
            <a:r>
              <a:rPr lang="en-AU" sz="1600" b="1" kern="1200" dirty="0" smtClean="0">
                <a:solidFill>
                  <a:srgbClr val="0070C0"/>
                </a:solidFill>
                <a:latin typeface="Courier New" pitchFamily="49" charset="0"/>
                <a:cs typeface="Courier New" pitchFamily="49" charset="0"/>
              </a:rPr>
              <a:t>	Type </a:t>
            </a:r>
            <a:r>
              <a:rPr lang="en-AU" sz="1600" b="1" kern="1200" dirty="0">
                <a:solidFill>
                  <a:srgbClr val="0070C0"/>
                </a:solidFill>
                <a:latin typeface="Courier New" pitchFamily="49" charset="0"/>
                <a:cs typeface="Courier New" pitchFamily="49" charset="0"/>
              </a:rPr>
              <a:t>something: </a:t>
            </a:r>
          </a:p>
          <a:p>
            <a:pPr marL="457200" lvl="1" indent="0">
              <a:buNone/>
            </a:pPr>
            <a:r>
              <a:rPr lang="en-AU" sz="1600" b="1" kern="1200" dirty="0" smtClean="0">
                <a:solidFill>
                  <a:srgbClr val="0070C0"/>
                </a:solidFill>
                <a:latin typeface="Courier New" pitchFamily="49" charset="0"/>
                <a:cs typeface="Courier New" pitchFamily="49" charset="0"/>
              </a:rPr>
              <a:t>	The </a:t>
            </a:r>
            <a:r>
              <a:rPr lang="en-AU" sz="1600" b="1" kern="1200" dirty="0">
                <a:solidFill>
                  <a:srgbClr val="0070C0"/>
                </a:solidFill>
                <a:latin typeface="Courier New" pitchFamily="49" charset="0"/>
                <a:cs typeface="Courier New" pitchFamily="49" charset="0"/>
              </a:rPr>
              <a:t>text is now woof (Length: 4)</a:t>
            </a:r>
          </a:p>
          <a:p>
            <a:pPr marL="457200" lvl="1" indent="0">
              <a:buNone/>
            </a:pPr>
            <a:r>
              <a:rPr lang="en-AU" sz="1600" b="1" kern="1200" dirty="0" smtClean="0">
                <a:solidFill>
                  <a:srgbClr val="0070C0"/>
                </a:solidFill>
                <a:latin typeface="Courier New" pitchFamily="49" charset="0"/>
                <a:cs typeface="Courier New" pitchFamily="49" charset="0"/>
              </a:rPr>
              <a:t>	Type </a:t>
            </a:r>
            <a:r>
              <a:rPr lang="en-AU" sz="1600" b="1" kern="1200" dirty="0">
                <a:solidFill>
                  <a:srgbClr val="0070C0"/>
                </a:solidFill>
                <a:latin typeface="Courier New" pitchFamily="49" charset="0"/>
                <a:cs typeface="Courier New" pitchFamily="49" charset="0"/>
              </a:rPr>
              <a:t>something: </a:t>
            </a:r>
          </a:p>
          <a:p>
            <a:pPr marL="457200" lvl="1" indent="0">
              <a:buNone/>
            </a:pPr>
            <a:r>
              <a:rPr lang="en-AU" sz="1600" b="1" kern="1200" dirty="0" smtClean="0">
                <a:solidFill>
                  <a:srgbClr val="0070C0"/>
                </a:solidFill>
                <a:latin typeface="Courier New" pitchFamily="49" charset="0"/>
                <a:cs typeface="Courier New" pitchFamily="49" charset="0"/>
              </a:rPr>
              <a:t>	The </a:t>
            </a:r>
            <a:r>
              <a:rPr lang="en-AU" sz="1600" b="1" kern="1200" dirty="0">
                <a:solidFill>
                  <a:srgbClr val="0070C0"/>
                </a:solidFill>
                <a:latin typeface="Courier New" pitchFamily="49" charset="0"/>
                <a:cs typeface="Courier New" pitchFamily="49" charset="0"/>
              </a:rPr>
              <a:t>text is now </a:t>
            </a:r>
            <a:r>
              <a:rPr lang="en-AU" sz="1600" b="1" kern="1200" dirty="0" err="1">
                <a:solidFill>
                  <a:srgbClr val="0070C0"/>
                </a:solidFill>
                <a:latin typeface="Courier New" pitchFamily="49" charset="0"/>
                <a:cs typeface="Courier New" pitchFamily="49" charset="0"/>
              </a:rPr>
              <a:t>woofmeow</a:t>
            </a:r>
            <a:r>
              <a:rPr lang="en-AU" sz="1600" b="1" kern="1200" dirty="0">
                <a:solidFill>
                  <a:srgbClr val="0070C0"/>
                </a:solidFill>
                <a:latin typeface="Courier New" pitchFamily="49" charset="0"/>
                <a:cs typeface="Courier New" pitchFamily="49" charset="0"/>
              </a:rPr>
              <a:t> (Length: 8)</a:t>
            </a:r>
          </a:p>
          <a:p>
            <a:pPr marL="457200" lvl="1" indent="0">
              <a:buNone/>
            </a:pPr>
            <a:r>
              <a:rPr lang="en-AU" sz="1600" b="1" kern="1200" dirty="0" smtClean="0">
                <a:solidFill>
                  <a:srgbClr val="0070C0"/>
                </a:solidFill>
                <a:latin typeface="Courier New" pitchFamily="49" charset="0"/>
                <a:cs typeface="Courier New" pitchFamily="49" charset="0"/>
              </a:rPr>
              <a:t>	Type </a:t>
            </a:r>
            <a:r>
              <a:rPr lang="en-AU" sz="1600" b="1" kern="1200" dirty="0">
                <a:solidFill>
                  <a:srgbClr val="0070C0"/>
                </a:solidFill>
                <a:latin typeface="Courier New" pitchFamily="49" charset="0"/>
                <a:cs typeface="Courier New" pitchFamily="49" charset="0"/>
              </a:rPr>
              <a:t>something: </a:t>
            </a:r>
          </a:p>
          <a:p>
            <a:pPr marL="457200" lvl="1" indent="0">
              <a:buNone/>
            </a:pPr>
            <a:r>
              <a:rPr lang="en-AU" sz="1600" b="1" kern="1200" dirty="0" smtClean="0">
                <a:solidFill>
                  <a:srgbClr val="0070C0"/>
                </a:solidFill>
                <a:latin typeface="Courier New" pitchFamily="49" charset="0"/>
                <a:cs typeface="Courier New" pitchFamily="49" charset="0"/>
              </a:rPr>
              <a:t>	The </a:t>
            </a:r>
            <a:r>
              <a:rPr lang="en-AU" sz="1600" b="1" kern="1200" dirty="0">
                <a:solidFill>
                  <a:srgbClr val="0070C0"/>
                </a:solidFill>
                <a:latin typeface="Courier New" pitchFamily="49" charset="0"/>
                <a:cs typeface="Courier New" pitchFamily="49" charset="0"/>
              </a:rPr>
              <a:t>text is now </a:t>
            </a:r>
            <a:r>
              <a:rPr lang="en-AU" sz="1600" b="1" kern="1200" dirty="0" err="1">
                <a:solidFill>
                  <a:srgbClr val="0070C0"/>
                </a:solidFill>
                <a:latin typeface="Courier New" pitchFamily="49" charset="0"/>
                <a:cs typeface="Courier New" pitchFamily="49" charset="0"/>
              </a:rPr>
              <a:t>woofmeowsquawk</a:t>
            </a:r>
            <a:r>
              <a:rPr lang="en-AU" sz="1600" b="1" kern="1200" dirty="0">
                <a:solidFill>
                  <a:srgbClr val="0070C0"/>
                </a:solidFill>
                <a:latin typeface="Courier New" pitchFamily="49" charset="0"/>
                <a:cs typeface="Courier New" pitchFamily="49" charset="0"/>
              </a:rPr>
              <a:t> (Length: 14</a:t>
            </a:r>
            <a:r>
              <a:rPr lang="en-AU" sz="1600" b="1" kern="1200" dirty="0" smtClean="0">
                <a:solidFill>
                  <a:srgbClr val="0070C0"/>
                </a:solidFill>
                <a:latin typeface="Courier New" pitchFamily="49" charset="0"/>
                <a:cs typeface="Courier New" pitchFamily="49" charset="0"/>
              </a:rPr>
              <a:t>)</a:t>
            </a:r>
            <a:endParaRPr lang="en-AU" sz="1400" b="1" kern="1200" dirty="0" smtClean="0">
              <a:solidFill>
                <a:srgbClr val="0070C0"/>
              </a:solidFill>
              <a:latin typeface="Courier New" pitchFamily="49" charset="0"/>
              <a:cs typeface="Courier New" pitchFamily="49" charset="0"/>
            </a:endParaRPr>
          </a:p>
        </p:txBody>
      </p:sp>
      <p:grpSp>
        <p:nvGrpSpPr>
          <p:cNvPr id="7" name="Group 6"/>
          <p:cNvGrpSpPr/>
          <p:nvPr/>
        </p:nvGrpSpPr>
        <p:grpSpPr>
          <a:xfrm>
            <a:off x="323528" y="1844824"/>
            <a:ext cx="8496944" cy="2534916"/>
            <a:chOff x="365992" y="3389511"/>
            <a:chExt cx="8496944" cy="2534916"/>
          </a:xfrm>
        </p:grpSpPr>
        <p:sp>
          <p:nvSpPr>
            <p:cNvPr id="8" name="TextBox 7"/>
            <p:cNvSpPr txBox="1"/>
            <p:nvPr/>
          </p:nvSpPr>
          <p:spPr>
            <a:xfrm>
              <a:off x="365992" y="3389511"/>
              <a:ext cx="8496944" cy="2534916"/>
            </a:xfrm>
            <a:prstGeom prst="rect">
              <a:avLst/>
            </a:prstGeom>
            <a:solidFill>
              <a:schemeClr val="bg1"/>
            </a:solidFill>
            <a:ln>
              <a:solidFill>
                <a:schemeClr val="tx1">
                  <a:lumMod val="65000"/>
                  <a:lumOff val="35000"/>
                </a:schemeClr>
              </a:solidFill>
              <a:prstDash val="solid"/>
            </a:ln>
          </p:spPr>
          <p:txBody>
            <a:bodyPr wrap="square" lIns="72000" tIns="36000" rIns="72000" bIns="36000" rtlCol="0">
              <a:spAutoFit/>
            </a:bodyPr>
            <a:lstStyle/>
            <a:p>
              <a:pPr>
                <a:tabLst>
                  <a:tab pos="452438" algn="l"/>
                </a:tabLst>
              </a:pPr>
              <a:r>
                <a:rPr lang="en-AU" sz="1600" b="1" dirty="0">
                  <a:latin typeface="Courier New" pitchFamily="49" charset="0"/>
                  <a:cs typeface="Courier New" pitchFamily="49" charset="0"/>
                </a:rPr>
                <a:t>Scanner </a:t>
              </a:r>
              <a:r>
                <a:rPr lang="en-AU" sz="1600" b="1" dirty="0" err="1">
                  <a:latin typeface="Courier New" pitchFamily="49" charset="0"/>
                  <a:cs typeface="Courier New" pitchFamily="49" charset="0"/>
                </a:rPr>
                <a:t>scanner</a:t>
              </a:r>
              <a:r>
                <a:rPr lang="en-AU" sz="1600" b="1" dirty="0">
                  <a:latin typeface="Courier New" pitchFamily="49" charset="0"/>
                  <a:cs typeface="Courier New" pitchFamily="49" charset="0"/>
                </a:rPr>
                <a:t> = new </a:t>
              </a:r>
              <a:r>
                <a:rPr lang="en-AU" sz="1600" b="1" dirty="0" smtClean="0">
                  <a:latin typeface="Courier New" pitchFamily="49" charset="0"/>
                  <a:cs typeface="Courier New" pitchFamily="49" charset="0"/>
                </a:rPr>
                <a:t>Scanner(System.in); </a:t>
              </a:r>
            </a:p>
            <a:p>
              <a:pPr>
                <a:tabLst>
                  <a:tab pos="452438" algn="l"/>
                </a:tabLst>
              </a:pPr>
              <a:r>
                <a:rPr lang="en-AU" sz="1600" b="1" dirty="0" smtClean="0">
                  <a:latin typeface="Courier New" pitchFamily="49" charset="0"/>
                  <a:cs typeface="Courier New" pitchFamily="49" charset="0"/>
                </a:rPr>
                <a:t>String text = "";</a:t>
              </a:r>
            </a:p>
            <a:p>
              <a:pPr>
                <a:tabLst>
                  <a:tab pos="452438" algn="l"/>
                </a:tabLst>
              </a:pPr>
              <a:endParaRPr lang="en-AU" sz="8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while (</a:t>
              </a:r>
              <a:r>
                <a:rPr lang="en-AU" sz="1600" b="1" dirty="0" err="1">
                  <a:latin typeface="Courier New" pitchFamily="49" charset="0"/>
                  <a:cs typeface="Courier New" pitchFamily="49" charset="0"/>
                </a:rPr>
                <a:t>text.length</a:t>
              </a:r>
              <a:r>
                <a:rPr lang="en-AU" sz="1600" b="1" dirty="0">
                  <a:latin typeface="Courier New" pitchFamily="49" charset="0"/>
                  <a:cs typeface="Courier New" pitchFamily="49" charset="0"/>
                </a:rPr>
                <a:t>() &lt;= 10)</a:t>
              </a:r>
            </a:p>
            <a:p>
              <a:pPr>
                <a:tabLst>
                  <a:tab pos="452438" algn="l"/>
                </a:tabLst>
              </a:pPr>
              <a:r>
                <a:rPr lang="en-AU" sz="1600" b="1" dirty="0" smtClean="0">
                  <a:latin typeface="Courier New" pitchFamily="49" charset="0"/>
                  <a:cs typeface="Courier New" pitchFamily="49" charset="0"/>
                </a:rPr>
                <a:t>{</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   </a:t>
              </a:r>
              <a:r>
                <a:rPr lang="en-AU" sz="1600" b="1" dirty="0" err="1" smtClean="0">
                  <a:latin typeface="Courier New" pitchFamily="49" charset="0"/>
                  <a:cs typeface="Courier New" pitchFamily="49" charset="0"/>
                </a:rPr>
                <a:t>System.out.println</a:t>
              </a:r>
              <a:r>
                <a:rPr lang="en-AU" sz="1600" b="1" dirty="0" smtClean="0">
                  <a:latin typeface="Courier New" pitchFamily="49" charset="0"/>
                  <a:cs typeface="Courier New" pitchFamily="49" charset="0"/>
                </a:rPr>
                <a:t>("Type something: ");</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text += </a:t>
              </a:r>
              <a:r>
                <a:rPr lang="en-AU" sz="1600" b="1" dirty="0" err="1">
                  <a:latin typeface="Courier New" pitchFamily="49" charset="0"/>
                  <a:cs typeface="Courier New" pitchFamily="49" charset="0"/>
                </a:rPr>
                <a:t>scanner.next</a:t>
              </a:r>
              <a:r>
                <a:rPr lang="en-AU" sz="1600" b="1" dirty="0" smtClean="0">
                  <a:latin typeface="Courier New" pitchFamily="49" charset="0"/>
                  <a:cs typeface="Courier New" pitchFamily="49" charset="0"/>
                </a:rPr>
                <a:t>(); </a:t>
              </a:r>
              <a:r>
                <a:rPr lang="en-AU" sz="1600" dirty="0" smtClean="0">
                  <a:solidFill>
                    <a:srgbClr val="008000"/>
                  </a:solidFill>
                  <a:latin typeface="Courier New" pitchFamily="49" charset="0"/>
                  <a:cs typeface="Courier New" pitchFamily="49" charset="0"/>
                </a:rPr>
                <a:t>// read input, concatenate to text </a:t>
              </a:r>
              <a:r>
                <a:rPr lang="en-AU" sz="1600" dirty="0" err="1" smtClean="0">
                  <a:solidFill>
                    <a:srgbClr val="008000"/>
                  </a:solidFill>
                  <a:latin typeface="Courier New" pitchFamily="49" charset="0"/>
                  <a:cs typeface="Courier New" pitchFamily="49" charset="0"/>
                </a:rPr>
                <a:t>var</a:t>
              </a:r>
              <a:endParaRPr lang="en-AU" sz="1600" dirty="0" smtClean="0">
                <a:solidFill>
                  <a:srgbClr val="008000"/>
                </a:solidFill>
                <a:latin typeface="Courier New" pitchFamily="49" charset="0"/>
                <a:cs typeface="Courier New" pitchFamily="49" charset="0"/>
              </a:endParaRPr>
            </a:p>
            <a:p>
              <a:pPr>
                <a:tabLst>
                  <a:tab pos="452438" algn="l"/>
                </a:tabLst>
              </a:pPr>
              <a:endParaRPr lang="en-AU" sz="8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a:t>
              </a:r>
              <a:r>
                <a:rPr lang="en-AU" sz="1600" b="1" dirty="0" err="1">
                  <a:latin typeface="Courier New" pitchFamily="49" charset="0"/>
                  <a:cs typeface="Courier New" pitchFamily="49" charset="0"/>
                </a:rPr>
                <a:t>System.out.print</a:t>
              </a:r>
              <a:r>
                <a:rPr lang="en-AU" sz="1600" b="1" dirty="0" smtClean="0">
                  <a:latin typeface="Courier New" pitchFamily="49" charset="0"/>
                  <a:cs typeface="Courier New" pitchFamily="49" charset="0"/>
                </a:rPr>
                <a:t>("The </a:t>
              </a:r>
              <a:r>
                <a:rPr lang="en-AU" sz="1600" b="1" dirty="0">
                  <a:latin typeface="Courier New" pitchFamily="49" charset="0"/>
                  <a:cs typeface="Courier New" pitchFamily="49" charset="0"/>
                </a:rPr>
                <a:t>text is now </a:t>
              </a:r>
              <a:r>
                <a:rPr lang="en-AU" sz="1600" b="1" dirty="0" smtClean="0">
                  <a:latin typeface="Courier New" pitchFamily="49" charset="0"/>
                  <a:cs typeface="Courier New" pitchFamily="49" charset="0"/>
                </a:rPr>
                <a:t>" </a:t>
              </a:r>
              <a:r>
                <a:rPr lang="en-AU" sz="1600" b="1" dirty="0">
                  <a:latin typeface="Courier New" pitchFamily="49" charset="0"/>
                  <a:cs typeface="Courier New" pitchFamily="49" charset="0"/>
                </a:rPr>
                <a:t>+ text);</a:t>
              </a:r>
            </a:p>
            <a:p>
              <a:pPr>
                <a:tabLst>
                  <a:tab pos="452438" algn="l"/>
                </a:tabLst>
              </a:pPr>
              <a:r>
                <a:rPr lang="en-AU" sz="1600" b="1" dirty="0">
                  <a:latin typeface="Courier New" pitchFamily="49" charset="0"/>
                  <a:cs typeface="Courier New" pitchFamily="49" charset="0"/>
                </a:rPr>
                <a:t>    </a:t>
              </a:r>
              <a:r>
                <a:rPr lang="en-AU" sz="1600" b="1" dirty="0" err="1">
                  <a:latin typeface="Courier New" pitchFamily="49" charset="0"/>
                  <a:cs typeface="Courier New" pitchFamily="49" charset="0"/>
                </a:rPr>
                <a:t>System.out.println</a:t>
              </a:r>
              <a:r>
                <a:rPr lang="en-AU" sz="1600" b="1" dirty="0" smtClean="0">
                  <a:latin typeface="Courier New" pitchFamily="49" charset="0"/>
                  <a:cs typeface="Courier New" pitchFamily="49" charset="0"/>
                </a:rPr>
                <a:t>(" </a:t>
              </a:r>
              <a:r>
                <a:rPr lang="en-AU" sz="1600" b="1" dirty="0">
                  <a:latin typeface="Courier New" pitchFamily="49" charset="0"/>
                  <a:cs typeface="Courier New" pitchFamily="49" charset="0"/>
                </a:rPr>
                <a:t>(Length: </a:t>
              </a:r>
              <a:r>
                <a:rPr lang="en-AU" sz="1600" b="1" dirty="0" smtClean="0">
                  <a:latin typeface="Courier New" pitchFamily="49" charset="0"/>
                  <a:cs typeface="Courier New" pitchFamily="49" charset="0"/>
                </a:rPr>
                <a:t>" </a:t>
              </a:r>
              <a:r>
                <a:rPr lang="en-AU" sz="1600" b="1" dirty="0">
                  <a:latin typeface="Courier New" pitchFamily="49" charset="0"/>
                  <a:cs typeface="Courier New" pitchFamily="49" charset="0"/>
                </a:rPr>
                <a:t>+ </a:t>
              </a:r>
              <a:r>
                <a:rPr lang="en-AU" sz="1600" b="1" dirty="0" err="1">
                  <a:latin typeface="Courier New" pitchFamily="49" charset="0"/>
                  <a:cs typeface="Courier New" pitchFamily="49" charset="0"/>
                </a:rPr>
                <a:t>text.length</a:t>
              </a:r>
              <a:r>
                <a:rPr lang="en-AU" sz="1600" b="1" dirty="0">
                  <a:latin typeface="Courier New" pitchFamily="49" charset="0"/>
                  <a:cs typeface="Courier New" pitchFamily="49" charset="0"/>
                </a:rPr>
                <a:t>() + </a:t>
              </a: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a:t>
              </a:r>
            </a:p>
          </p:txBody>
        </p:sp>
        <p:sp>
          <p:nvSpPr>
            <p:cNvPr id="9" name="TextBox 8"/>
            <p:cNvSpPr txBox="1"/>
            <p:nvPr/>
          </p:nvSpPr>
          <p:spPr>
            <a:xfrm>
              <a:off x="8028384" y="3389511"/>
              <a:ext cx="834552" cy="307777"/>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Java</a:t>
              </a:r>
              <a:endParaRPr lang="en-AU" sz="1700" b="1" dirty="0">
                <a:solidFill>
                  <a:schemeClr val="bg1"/>
                </a:solidFill>
                <a:latin typeface="Courier New" pitchFamily="49" charset="0"/>
                <a:cs typeface="Courier New" pitchFamily="49" charset="0"/>
              </a:endParaRPr>
            </a:p>
          </p:txBody>
        </p:sp>
      </p:grpSp>
      <p:sp>
        <p:nvSpPr>
          <p:cNvPr id="11" name="Rectangle 10"/>
          <p:cNvSpPr/>
          <p:nvPr/>
        </p:nvSpPr>
        <p:spPr>
          <a:xfrm>
            <a:off x="3150000" y="4777200"/>
            <a:ext cx="1872208" cy="338554"/>
          </a:xfrm>
          <a:prstGeom prst="rect">
            <a:avLst/>
          </a:prstGeom>
        </p:spPr>
        <p:txBody>
          <a:bodyPr wrap="square">
            <a:spAutoFit/>
          </a:bodyPr>
          <a:lstStyle/>
          <a:p>
            <a:pPr marL="0" lvl="1"/>
            <a:r>
              <a:rPr lang="en-AU" sz="1600" b="1" dirty="0" smtClean="0">
                <a:latin typeface="Courier New" pitchFamily="49" charset="0"/>
                <a:cs typeface="Courier New" pitchFamily="49" charset="0"/>
              </a:rPr>
              <a:t>woof</a:t>
            </a:r>
            <a:endParaRPr lang="en-AU" b="1" dirty="0">
              <a:latin typeface="Courier New" pitchFamily="49" charset="0"/>
              <a:cs typeface="Courier New" pitchFamily="49" charset="0"/>
            </a:endParaRPr>
          </a:p>
        </p:txBody>
      </p:sp>
      <p:sp>
        <p:nvSpPr>
          <p:cNvPr id="12" name="Rectangle 11"/>
          <p:cNvSpPr/>
          <p:nvPr/>
        </p:nvSpPr>
        <p:spPr>
          <a:xfrm>
            <a:off x="3150000" y="5364000"/>
            <a:ext cx="1872211" cy="338554"/>
          </a:xfrm>
          <a:prstGeom prst="rect">
            <a:avLst/>
          </a:prstGeom>
        </p:spPr>
        <p:txBody>
          <a:bodyPr wrap="square">
            <a:spAutoFit/>
          </a:bodyPr>
          <a:lstStyle/>
          <a:p>
            <a:pPr marL="0" lvl="1"/>
            <a:r>
              <a:rPr lang="en-AU" sz="1600" b="1" dirty="0" smtClean="0">
                <a:latin typeface="Courier New" pitchFamily="49" charset="0"/>
                <a:cs typeface="Courier New" pitchFamily="49" charset="0"/>
              </a:rPr>
              <a:t>meow</a:t>
            </a:r>
            <a:endParaRPr lang="en-AU" b="1" dirty="0">
              <a:latin typeface="Courier New" pitchFamily="49" charset="0"/>
              <a:cs typeface="Courier New" pitchFamily="49" charset="0"/>
            </a:endParaRPr>
          </a:p>
        </p:txBody>
      </p:sp>
      <p:sp>
        <p:nvSpPr>
          <p:cNvPr id="13" name="Rectangle 12"/>
          <p:cNvSpPr/>
          <p:nvPr/>
        </p:nvSpPr>
        <p:spPr>
          <a:xfrm>
            <a:off x="3150000" y="5947200"/>
            <a:ext cx="1872210" cy="338554"/>
          </a:xfrm>
          <a:prstGeom prst="rect">
            <a:avLst/>
          </a:prstGeom>
        </p:spPr>
        <p:txBody>
          <a:bodyPr wrap="square">
            <a:spAutoFit/>
          </a:bodyPr>
          <a:lstStyle/>
          <a:p>
            <a:pPr marL="0" lvl="1"/>
            <a:r>
              <a:rPr lang="en-AU" sz="1600" b="1" dirty="0" smtClean="0">
                <a:latin typeface="Courier New" pitchFamily="49" charset="0"/>
                <a:cs typeface="Courier New" pitchFamily="49" charset="0"/>
              </a:rPr>
              <a:t>squawk</a:t>
            </a:r>
            <a:endParaRPr lang="en-AU" b="1" dirty="0">
              <a:latin typeface="Courier New" pitchFamily="49" charset="0"/>
              <a:cs typeface="Courier New" pitchFamily="49" charset="0"/>
            </a:endParaRPr>
          </a:p>
        </p:txBody>
      </p:sp>
    </p:spTree>
    <p:extLst>
      <p:ext uri="{BB962C8B-B14F-4D97-AF65-F5344CB8AC3E}">
        <p14:creationId xmlns:p14="http://schemas.microsoft.com/office/powerpoint/2010/main" val="361159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25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25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250"/>
                                  </p:stCondLst>
                                  <p:childTnLst>
                                    <p:set>
                                      <p:cBhvr>
                                        <p:cTn id="21" dur="1" fill="hold">
                                          <p:stCondLst>
                                            <p:cond delay="0"/>
                                          </p:stCondLst>
                                        </p:cTn>
                                        <p:tgtEl>
                                          <p:spTgt spid="3">
                                            <p:txEl>
                                              <p:pRg st="12" end="12"/>
                                            </p:txEl>
                                          </p:spTgt>
                                        </p:tgtEl>
                                        <p:attrNameLst>
                                          <p:attrName>style.visibility</p:attrName>
                                        </p:attrNameLst>
                                      </p:cBhvr>
                                      <p:to>
                                        <p:strVal val="visible"/>
                                      </p:to>
                                    </p:set>
                                  </p:childTnLst>
                                </p:cTn>
                              </p:par>
                            </p:childTnLst>
                          </p:cTn>
                        </p:par>
                        <p:par>
                          <p:cTn id="22" fill="hold">
                            <p:stCondLst>
                              <p:cond delay="250"/>
                            </p:stCondLst>
                            <p:childTnLst>
                              <p:par>
                                <p:cTn id="23" presetID="1" presetClass="entr" presetSubtype="0" fill="hold" nodeType="after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25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Break and Continue</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Two special statements can be used </a:t>
            </a:r>
            <a:r>
              <a:rPr lang="en-AU" i="1" dirty="0" smtClean="0"/>
              <a:t>in a loop body</a:t>
            </a:r>
            <a:r>
              <a:rPr lang="en-AU" dirty="0" smtClean="0"/>
              <a:t>:</a:t>
            </a:r>
          </a:p>
          <a:p>
            <a:pPr lvl="1">
              <a:buFont typeface="Arial" panose="020B0604020202020204" pitchFamily="34" charset="0"/>
              <a:buChar char="–"/>
            </a:pPr>
            <a:r>
              <a:rPr lang="en-AU" b="1" dirty="0" smtClean="0">
                <a:latin typeface="Courier New" panose="02070309020205020404" pitchFamily="49" charset="0"/>
                <a:cs typeface="Courier New" panose="02070309020205020404" pitchFamily="49" charset="0"/>
              </a:rPr>
              <a:t>break</a:t>
            </a:r>
            <a:r>
              <a:rPr lang="en-AU" b="1" dirty="0" smtClean="0"/>
              <a:t> </a:t>
            </a:r>
            <a:r>
              <a:rPr lang="en-AU" dirty="0" smtClean="0"/>
              <a:t>ends the loop right away, moving on to the next statement after the loop</a:t>
            </a:r>
            <a:endParaRPr lang="en-AU" b="1" dirty="0" smtClean="0"/>
          </a:p>
          <a:p>
            <a:pPr lvl="1">
              <a:buFont typeface="Arial" panose="020B0604020202020204" pitchFamily="34" charset="0"/>
              <a:buChar char="–"/>
            </a:pPr>
            <a:r>
              <a:rPr lang="en-AU" b="1" dirty="0" smtClean="0">
                <a:latin typeface="Courier New" panose="02070309020205020404" pitchFamily="49" charset="0"/>
                <a:cs typeface="Courier New" panose="02070309020205020404" pitchFamily="49" charset="0"/>
              </a:rPr>
              <a:t>continue</a:t>
            </a:r>
            <a:r>
              <a:rPr lang="en-AU" b="1" dirty="0" smtClean="0"/>
              <a:t> </a:t>
            </a:r>
            <a:r>
              <a:rPr lang="en-AU" dirty="0" smtClean="0"/>
              <a:t>skips the rest of the loop body and then continues with the next iteration (test condition, run loop body if True…)</a:t>
            </a:r>
          </a:p>
          <a:p>
            <a:pPr lvl="2"/>
            <a:endParaRPr lang="en-AU" b="1" dirty="0"/>
          </a:p>
          <a:p>
            <a:r>
              <a:rPr lang="en-AU" dirty="0" smtClean="0"/>
              <a:t>These statements are always used </a:t>
            </a:r>
            <a:r>
              <a:rPr lang="en-AU" i="1" dirty="0" smtClean="0"/>
              <a:t>within a selection statement </a:t>
            </a:r>
            <a:r>
              <a:rPr lang="en-AU" dirty="0" smtClean="0"/>
              <a:t>(e.g. an if-then) in the body of a loop</a:t>
            </a:r>
          </a:p>
          <a:p>
            <a:pPr lvl="1"/>
            <a:r>
              <a:rPr lang="en-AU" dirty="0" smtClean="0"/>
              <a:t>i.e.  To break out of the loop or skip a the body</a:t>
            </a:r>
            <a:r>
              <a:rPr lang="en-AU" i="1" dirty="0" smtClean="0"/>
              <a:t> on a condition</a:t>
            </a:r>
          </a:p>
          <a:p>
            <a:pPr lvl="2"/>
            <a:endParaRPr lang="en-AU" dirty="0"/>
          </a:p>
          <a:p>
            <a:r>
              <a:rPr lang="en-AU" dirty="0" smtClean="0"/>
              <a:t>Break and continue can be used in any type of loop (not just a while loop), and is supported by just about every language</a:t>
            </a:r>
          </a:p>
          <a:p>
            <a:pPr lvl="2"/>
            <a:endParaRPr lang="en-AU" dirty="0" smtClean="0"/>
          </a:p>
          <a:p>
            <a:r>
              <a:rPr lang="en-AU" dirty="0" smtClean="0"/>
              <a:t>Break is often used to end an otherwise infinite loop</a:t>
            </a:r>
          </a:p>
        </p:txBody>
      </p:sp>
    </p:spTree>
    <p:extLst>
      <p:ext uri="{BB962C8B-B14F-4D97-AF65-F5344CB8AC3E}">
        <p14:creationId xmlns:p14="http://schemas.microsoft.com/office/powerpoint/2010/main" val="91003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Break Example 1</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This previous example…</a:t>
            </a:r>
          </a:p>
          <a:p>
            <a:pPr lvl="3"/>
            <a:endParaRPr lang="en-AU" dirty="0"/>
          </a:p>
          <a:p>
            <a:pPr lvl="3"/>
            <a:endParaRPr lang="en-AU" dirty="0" smtClean="0"/>
          </a:p>
          <a:p>
            <a:pPr lvl="3"/>
            <a:endParaRPr lang="en-AU" dirty="0"/>
          </a:p>
          <a:p>
            <a:pPr lvl="3"/>
            <a:endParaRPr lang="en-AU" dirty="0" smtClean="0"/>
          </a:p>
          <a:p>
            <a:pPr lvl="2"/>
            <a:endParaRPr lang="en-AU" dirty="0" smtClean="0"/>
          </a:p>
          <a:p>
            <a:pPr lvl="2"/>
            <a:endParaRPr lang="en-AU" dirty="0"/>
          </a:p>
          <a:p>
            <a:r>
              <a:rPr lang="en-AU" dirty="0" smtClean="0"/>
              <a:t>…Could be rewritten using break:</a:t>
            </a:r>
          </a:p>
        </p:txBody>
      </p:sp>
      <p:grpSp>
        <p:nvGrpSpPr>
          <p:cNvPr id="4" name="Group 3"/>
          <p:cNvGrpSpPr/>
          <p:nvPr/>
        </p:nvGrpSpPr>
        <p:grpSpPr>
          <a:xfrm>
            <a:off x="323528" y="1458535"/>
            <a:ext cx="8496944" cy="1919363"/>
            <a:chOff x="365992" y="3389511"/>
            <a:chExt cx="8496944" cy="1919363"/>
          </a:xfrm>
        </p:grpSpPr>
        <p:sp>
          <p:nvSpPr>
            <p:cNvPr id="5" name="TextBox 4"/>
            <p:cNvSpPr txBox="1"/>
            <p:nvPr/>
          </p:nvSpPr>
          <p:spPr>
            <a:xfrm>
              <a:off x="365992" y="3389511"/>
              <a:ext cx="8496944" cy="1919363"/>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en-AU" sz="1600" b="1" dirty="0">
                  <a:latin typeface="Courier New" pitchFamily="49" charset="0"/>
                  <a:cs typeface="Courier New" pitchFamily="49" charset="0"/>
                </a:rPr>
                <a:t>number = </a:t>
              </a:r>
              <a:r>
                <a:rPr lang="en-AU" sz="1600" b="1" dirty="0" smtClean="0">
                  <a:latin typeface="Courier New" pitchFamily="49" charset="0"/>
                  <a:cs typeface="Courier New" pitchFamily="49" charset="0"/>
                </a:rPr>
                <a:t>None </a:t>
              </a:r>
              <a:r>
                <a:rPr lang="en-AU" sz="1600" dirty="0" smtClean="0">
                  <a:solidFill>
                    <a:srgbClr val="008000"/>
                  </a:solidFill>
                  <a:latin typeface="Courier New" pitchFamily="49" charset="0"/>
                  <a:cs typeface="Courier New" pitchFamily="49" charset="0"/>
                </a:rPr>
                <a:t># initialise number with None to leave it empty</a:t>
              </a:r>
              <a:endParaRPr lang="en-AU" sz="1600" dirty="0">
                <a:solidFill>
                  <a:srgbClr val="008000"/>
                </a:solidFill>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total = </a:t>
              </a:r>
              <a:r>
                <a:rPr lang="en-AU" sz="1600" b="1" dirty="0" smtClean="0">
                  <a:latin typeface="Courier New" pitchFamily="49" charset="0"/>
                  <a:cs typeface="Courier New" pitchFamily="49" charset="0"/>
                </a:rPr>
                <a:t>0     </a:t>
              </a:r>
              <a:r>
                <a:rPr lang="en-AU" sz="1600" dirty="0">
                  <a:solidFill>
                    <a:srgbClr val="008000"/>
                  </a:solidFill>
                  <a:latin typeface="Courier New" pitchFamily="49" charset="0"/>
                  <a:cs typeface="Courier New" pitchFamily="49" charset="0"/>
                </a:rPr>
                <a:t># initialise total to 0 so we can add to it </a:t>
              </a:r>
              <a:r>
                <a:rPr lang="en-AU" sz="1600" dirty="0" smtClean="0">
                  <a:solidFill>
                    <a:srgbClr val="008000"/>
                  </a:solidFill>
                  <a:latin typeface="Courier New" pitchFamily="49" charset="0"/>
                  <a:cs typeface="Courier New" pitchFamily="49" charset="0"/>
                </a:rPr>
                <a:t>later</a:t>
              </a:r>
              <a:endParaRPr lang="en-AU" sz="1600" b="1" dirty="0">
                <a:latin typeface="Courier New" pitchFamily="49" charset="0"/>
                <a:cs typeface="Courier New" pitchFamily="49" charset="0"/>
              </a:endParaRPr>
            </a:p>
            <a:p>
              <a:pPr>
                <a:tabLst>
                  <a:tab pos="452438" algn="l"/>
                </a:tabLst>
              </a:pPr>
              <a:endParaRPr lang="en-AU" sz="12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while number != 0:</a:t>
              </a:r>
            </a:p>
            <a:p>
              <a:pPr>
                <a:tabLst>
                  <a:tab pos="452438" algn="l"/>
                </a:tabLst>
              </a:pPr>
              <a:r>
                <a:rPr lang="en-AU" sz="1600" b="1" dirty="0">
                  <a:latin typeface="Courier New" pitchFamily="49" charset="0"/>
                  <a:cs typeface="Courier New" pitchFamily="49" charset="0"/>
                </a:rPr>
                <a:t>    number = </a:t>
              </a:r>
              <a:r>
                <a:rPr lang="en-AU" sz="1600" b="1" dirty="0" err="1">
                  <a:latin typeface="Courier New" pitchFamily="49" charset="0"/>
                  <a:cs typeface="Courier New" pitchFamily="49" charset="0"/>
                </a:rPr>
                <a:t>int</a:t>
              </a:r>
              <a:r>
                <a:rPr lang="en-AU" sz="1600" b="1" dirty="0">
                  <a:latin typeface="Courier New" pitchFamily="49" charset="0"/>
                  <a:cs typeface="Courier New" pitchFamily="49" charset="0"/>
                </a:rPr>
                <a:t>(input</a:t>
              </a:r>
              <a:r>
                <a:rPr lang="en-AU" sz="1600" b="1" dirty="0" smtClean="0">
                  <a:latin typeface="Courier New" pitchFamily="49" charset="0"/>
                  <a:cs typeface="Courier New" pitchFamily="49" charset="0"/>
                </a:rPr>
                <a:t>('Enter </a:t>
              </a:r>
              <a:r>
                <a:rPr lang="en-AU" sz="1600" b="1" dirty="0">
                  <a:latin typeface="Courier New" pitchFamily="49" charset="0"/>
                  <a:cs typeface="Courier New" pitchFamily="49" charset="0"/>
                </a:rPr>
                <a:t>a number (0 to exit): </a:t>
              </a: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total += </a:t>
              </a:r>
              <a:r>
                <a:rPr lang="en-AU" sz="1600" b="1" dirty="0" smtClean="0">
                  <a:latin typeface="Courier New" pitchFamily="49" charset="0"/>
                  <a:cs typeface="Courier New" pitchFamily="49" charset="0"/>
                </a:rPr>
                <a:t>number </a:t>
              </a:r>
              <a:r>
                <a:rPr lang="en-AU" sz="1600" dirty="0" smtClean="0">
                  <a:solidFill>
                    <a:srgbClr val="008000"/>
                  </a:solidFill>
                  <a:latin typeface="Courier New" pitchFamily="49" charset="0"/>
                  <a:cs typeface="Courier New" pitchFamily="49" charset="0"/>
                </a:rPr>
                <a:t># add the entered number to the total</a:t>
              </a:r>
              <a:endParaRPr lang="en-AU" sz="1600" dirty="0">
                <a:solidFill>
                  <a:srgbClr val="008000"/>
                </a:solidFill>
                <a:latin typeface="Courier New" pitchFamily="49" charset="0"/>
                <a:cs typeface="Courier New" pitchFamily="49" charset="0"/>
              </a:endParaRPr>
            </a:p>
            <a:p>
              <a:pPr>
                <a:tabLst>
                  <a:tab pos="452438" algn="l"/>
                </a:tabLst>
              </a:pPr>
              <a:endParaRPr lang="en-AU" sz="12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print</a:t>
              </a:r>
              <a:r>
                <a:rPr lang="en-AU" sz="1600" b="1" dirty="0" smtClean="0">
                  <a:latin typeface="Courier New" pitchFamily="49" charset="0"/>
                  <a:cs typeface="Courier New" pitchFamily="49" charset="0"/>
                </a:rPr>
                <a:t>('The </a:t>
              </a:r>
              <a:r>
                <a:rPr lang="en-AU" sz="1600" b="1" dirty="0">
                  <a:latin typeface="Courier New" pitchFamily="49" charset="0"/>
                  <a:cs typeface="Courier New" pitchFamily="49" charset="0"/>
                </a:rPr>
                <a:t>total is</a:t>
              </a:r>
              <a:r>
                <a:rPr lang="en-AU" sz="1600" b="1" dirty="0" smtClean="0">
                  <a:latin typeface="Courier New" pitchFamily="49" charset="0"/>
                  <a:cs typeface="Courier New" pitchFamily="49" charset="0"/>
                </a:rPr>
                <a:t>:', </a:t>
              </a:r>
              <a:r>
                <a:rPr lang="en-AU" sz="1600" b="1" dirty="0">
                  <a:latin typeface="Courier New" pitchFamily="49" charset="0"/>
                  <a:cs typeface="Courier New" pitchFamily="49" charset="0"/>
                </a:rPr>
                <a:t>total)</a:t>
              </a:r>
            </a:p>
          </p:txBody>
        </p:sp>
        <p:sp>
          <p:nvSpPr>
            <p:cNvPr id="6" name="TextBox 5"/>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grpSp>
        <p:nvGrpSpPr>
          <p:cNvPr id="7" name="Group 6"/>
          <p:cNvGrpSpPr/>
          <p:nvPr/>
        </p:nvGrpSpPr>
        <p:grpSpPr>
          <a:xfrm>
            <a:off x="323528" y="4031659"/>
            <a:ext cx="8496944" cy="2534916"/>
            <a:chOff x="365992" y="3389511"/>
            <a:chExt cx="8496944" cy="2534916"/>
          </a:xfrm>
        </p:grpSpPr>
        <p:sp>
          <p:nvSpPr>
            <p:cNvPr id="8" name="TextBox 7"/>
            <p:cNvSpPr txBox="1"/>
            <p:nvPr/>
          </p:nvSpPr>
          <p:spPr>
            <a:xfrm>
              <a:off x="365992" y="3389511"/>
              <a:ext cx="8496944" cy="2534916"/>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en-AU" sz="1600" b="1" dirty="0">
                  <a:latin typeface="Courier New" pitchFamily="49" charset="0"/>
                  <a:cs typeface="Courier New" pitchFamily="49" charset="0"/>
                </a:rPr>
                <a:t>total = </a:t>
              </a:r>
              <a:r>
                <a:rPr lang="en-AU" sz="1600" b="1" dirty="0" smtClean="0">
                  <a:latin typeface="Courier New" pitchFamily="49" charset="0"/>
                  <a:cs typeface="Courier New" pitchFamily="49" charset="0"/>
                </a:rPr>
                <a:t>0 </a:t>
              </a:r>
              <a:r>
                <a:rPr lang="en-AU" sz="1600" dirty="0">
                  <a:solidFill>
                    <a:srgbClr val="008000"/>
                  </a:solidFill>
                  <a:latin typeface="Courier New" pitchFamily="49" charset="0"/>
                  <a:cs typeface="Courier New" pitchFamily="49" charset="0"/>
                </a:rPr>
                <a:t># initialise total to 0 so we can add to it </a:t>
              </a:r>
              <a:r>
                <a:rPr lang="en-AU" sz="1600" dirty="0" smtClean="0">
                  <a:solidFill>
                    <a:srgbClr val="008000"/>
                  </a:solidFill>
                  <a:latin typeface="Courier New" pitchFamily="49" charset="0"/>
                  <a:cs typeface="Courier New" pitchFamily="49" charset="0"/>
                </a:rPr>
                <a:t>later</a:t>
              </a:r>
              <a:endParaRPr lang="en-AU" sz="1600" b="1" dirty="0">
                <a:latin typeface="Courier New" pitchFamily="49" charset="0"/>
                <a:cs typeface="Courier New" pitchFamily="49" charset="0"/>
              </a:endParaRPr>
            </a:p>
            <a:p>
              <a:pPr>
                <a:tabLst>
                  <a:tab pos="452438" algn="l"/>
                </a:tabLst>
              </a:pPr>
              <a:endParaRPr lang="en-AU" sz="12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while True: </a:t>
              </a:r>
              <a:r>
                <a:rPr lang="en-AU" sz="1600" dirty="0">
                  <a:solidFill>
                    <a:srgbClr val="008000"/>
                  </a:solidFill>
                  <a:latin typeface="Courier New" pitchFamily="49" charset="0"/>
                  <a:cs typeface="Courier New" pitchFamily="49" charset="0"/>
                </a:rPr>
                <a:t># </a:t>
              </a:r>
              <a:r>
                <a:rPr lang="en-AU" sz="1600" dirty="0" smtClean="0">
                  <a:solidFill>
                    <a:srgbClr val="008000"/>
                  </a:solidFill>
                  <a:latin typeface="Courier New" pitchFamily="49" charset="0"/>
                  <a:cs typeface="Courier New" pitchFamily="49" charset="0"/>
                </a:rPr>
                <a:t>True will </a:t>
              </a:r>
              <a:r>
                <a:rPr lang="en-AU" sz="1600" dirty="0">
                  <a:solidFill>
                    <a:srgbClr val="008000"/>
                  </a:solidFill>
                  <a:latin typeface="Courier New" pitchFamily="49" charset="0"/>
                  <a:cs typeface="Courier New" pitchFamily="49" charset="0"/>
                </a:rPr>
                <a:t>always be </a:t>
              </a:r>
              <a:r>
                <a:rPr lang="en-AU" sz="1600" dirty="0" smtClean="0">
                  <a:solidFill>
                    <a:srgbClr val="008000"/>
                  </a:solidFill>
                  <a:latin typeface="Courier New" pitchFamily="49" charset="0"/>
                  <a:cs typeface="Courier New" pitchFamily="49" charset="0"/>
                </a:rPr>
                <a:t>True – infinite loop</a:t>
              </a:r>
              <a:endParaRPr lang="en-AU" sz="1600" dirty="0">
                <a:solidFill>
                  <a:srgbClr val="008000"/>
                </a:solidFill>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number = </a:t>
              </a:r>
              <a:r>
                <a:rPr lang="en-AU" sz="1600" b="1" dirty="0" err="1">
                  <a:latin typeface="Courier New" pitchFamily="49" charset="0"/>
                  <a:cs typeface="Courier New" pitchFamily="49" charset="0"/>
                </a:rPr>
                <a:t>int</a:t>
              </a:r>
              <a:r>
                <a:rPr lang="en-AU" sz="1600" b="1" dirty="0">
                  <a:latin typeface="Courier New" pitchFamily="49" charset="0"/>
                  <a:cs typeface="Courier New" pitchFamily="49" charset="0"/>
                </a:rPr>
                <a:t>(input</a:t>
              </a:r>
              <a:r>
                <a:rPr lang="en-AU" sz="1600" b="1" dirty="0" smtClean="0">
                  <a:latin typeface="Courier New" pitchFamily="49" charset="0"/>
                  <a:cs typeface="Courier New" pitchFamily="49" charset="0"/>
                </a:rPr>
                <a:t>('Enter </a:t>
              </a:r>
              <a:r>
                <a:rPr lang="en-AU" sz="1600" b="1" dirty="0">
                  <a:latin typeface="Courier New" pitchFamily="49" charset="0"/>
                  <a:cs typeface="Courier New" pitchFamily="49" charset="0"/>
                </a:rPr>
                <a:t>a number (0 to exit): </a:t>
              </a: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a:p>
              <a:pPr>
                <a:tabLst>
                  <a:tab pos="452438" algn="l"/>
                </a:tabLst>
              </a:pPr>
              <a:endParaRPr lang="en-AU" sz="12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if number == 0:</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break </a:t>
              </a:r>
              <a:r>
                <a:rPr lang="en-AU" sz="1600" dirty="0" smtClean="0">
                  <a:solidFill>
                    <a:srgbClr val="008000"/>
                  </a:solidFill>
                  <a:latin typeface="Courier New" pitchFamily="49" charset="0"/>
                  <a:cs typeface="Courier New" pitchFamily="49" charset="0"/>
                </a:rPr>
                <a:t># if the number is 0, end the loop immediately</a:t>
              </a:r>
              <a:endParaRPr lang="en-AU" sz="1600" dirty="0">
                <a:solidFill>
                  <a:srgbClr val="008000"/>
                </a:solidFill>
                <a:latin typeface="Courier New" pitchFamily="49" charset="0"/>
                <a:cs typeface="Courier New" pitchFamily="49" charset="0"/>
              </a:endParaRPr>
            </a:p>
            <a:p>
              <a:pPr>
                <a:tabLst>
                  <a:tab pos="452438" algn="l"/>
                </a:tabLst>
              </a:pPr>
              <a:endParaRPr lang="en-AU" sz="12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total </a:t>
              </a:r>
              <a:r>
                <a:rPr lang="en-AU" sz="1600" b="1" dirty="0" smtClean="0">
                  <a:latin typeface="Courier New" pitchFamily="49" charset="0"/>
                  <a:cs typeface="Courier New" pitchFamily="49" charset="0"/>
                </a:rPr>
                <a:t>= total + number </a:t>
              </a:r>
              <a:r>
                <a:rPr lang="en-AU" sz="1600" dirty="0">
                  <a:solidFill>
                    <a:srgbClr val="008000"/>
                  </a:solidFill>
                  <a:latin typeface="Courier New" pitchFamily="49" charset="0"/>
                  <a:cs typeface="Courier New" pitchFamily="49" charset="0"/>
                </a:rPr>
                <a:t># add the entered number to the </a:t>
              </a:r>
              <a:r>
                <a:rPr lang="en-AU" sz="1600" dirty="0" smtClean="0">
                  <a:solidFill>
                    <a:srgbClr val="008000"/>
                  </a:solidFill>
                  <a:latin typeface="Courier New" pitchFamily="49" charset="0"/>
                  <a:cs typeface="Courier New" pitchFamily="49" charset="0"/>
                </a:rPr>
                <a:t>total</a:t>
              </a:r>
            </a:p>
            <a:p>
              <a:pPr>
                <a:tabLst>
                  <a:tab pos="452438" algn="l"/>
                </a:tabLst>
              </a:pPr>
              <a:endParaRPr lang="en-AU" sz="1200" dirty="0" smtClean="0">
                <a:solidFill>
                  <a:srgbClr val="008000"/>
                </a:solidFill>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print</a:t>
              </a:r>
              <a:r>
                <a:rPr lang="en-AU" sz="1600" b="1" dirty="0" smtClean="0">
                  <a:latin typeface="Courier New" pitchFamily="49" charset="0"/>
                  <a:cs typeface="Courier New" pitchFamily="49" charset="0"/>
                </a:rPr>
                <a:t>('The </a:t>
              </a:r>
              <a:r>
                <a:rPr lang="en-AU" sz="1600" b="1" dirty="0">
                  <a:latin typeface="Courier New" pitchFamily="49" charset="0"/>
                  <a:cs typeface="Courier New" pitchFamily="49" charset="0"/>
                </a:rPr>
                <a:t>total is</a:t>
              </a:r>
              <a:r>
                <a:rPr lang="en-AU" sz="1600" b="1" dirty="0" smtClean="0">
                  <a:latin typeface="Courier New" pitchFamily="49" charset="0"/>
                  <a:cs typeface="Courier New" pitchFamily="49" charset="0"/>
                </a:rPr>
                <a:t>:', </a:t>
              </a:r>
              <a:r>
                <a:rPr lang="en-AU" sz="1600" b="1" dirty="0">
                  <a:latin typeface="Courier New" pitchFamily="49" charset="0"/>
                  <a:cs typeface="Courier New" pitchFamily="49" charset="0"/>
                </a:rPr>
                <a:t>total)</a:t>
              </a:r>
            </a:p>
          </p:txBody>
        </p:sp>
        <p:sp>
          <p:nvSpPr>
            <p:cNvPr id="9" name="TextBox 8"/>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Tree>
    <p:extLst>
      <p:ext uri="{BB962C8B-B14F-4D97-AF65-F5344CB8AC3E}">
        <p14:creationId xmlns:p14="http://schemas.microsoft.com/office/powerpoint/2010/main" val="395646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Break Example </a:t>
            </a:r>
            <a:r>
              <a:rPr lang="en-AU" dirty="0" smtClean="0"/>
              <a:t>1 (improved version)</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…but doesn’t need to be:</a:t>
            </a:r>
          </a:p>
          <a:p>
            <a:endParaRPr lang="en-AU" dirty="0"/>
          </a:p>
          <a:p>
            <a:endParaRPr lang="en-AU" dirty="0" smtClean="0"/>
          </a:p>
          <a:p>
            <a:endParaRPr lang="en-AU" dirty="0"/>
          </a:p>
          <a:p>
            <a:endParaRPr lang="en-AU" dirty="0" smtClean="0"/>
          </a:p>
          <a:p>
            <a:endParaRPr lang="en-AU" dirty="0"/>
          </a:p>
          <a:p>
            <a:r>
              <a:rPr lang="en-AU" dirty="0" smtClean="0"/>
              <a:t>We don’t need a while True either…</a:t>
            </a:r>
          </a:p>
        </p:txBody>
      </p:sp>
      <p:grpSp>
        <p:nvGrpSpPr>
          <p:cNvPr id="7" name="Group 6"/>
          <p:cNvGrpSpPr/>
          <p:nvPr/>
        </p:nvGrpSpPr>
        <p:grpSpPr>
          <a:xfrm>
            <a:off x="285720" y="1412776"/>
            <a:ext cx="8496944" cy="2104028"/>
            <a:chOff x="365992" y="3389511"/>
            <a:chExt cx="8496944" cy="2104028"/>
          </a:xfrm>
        </p:grpSpPr>
        <p:sp>
          <p:nvSpPr>
            <p:cNvPr id="8" name="TextBox 7"/>
            <p:cNvSpPr txBox="1"/>
            <p:nvPr/>
          </p:nvSpPr>
          <p:spPr>
            <a:xfrm>
              <a:off x="365992" y="3389511"/>
              <a:ext cx="8496944" cy="2104028"/>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en-AU" sz="1600" b="1" dirty="0" smtClean="0">
                  <a:latin typeface="Courier New" pitchFamily="49" charset="0"/>
                  <a:cs typeface="Courier New" pitchFamily="49" charset="0"/>
                </a:rPr>
                <a:t>total = 0 </a:t>
              </a:r>
              <a:r>
                <a:rPr lang="en-AU" sz="1600" dirty="0" smtClean="0">
                  <a:solidFill>
                    <a:srgbClr val="008000"/>
                  </a:solidFill>
                  <a:latin typeface="Courier New" pitchFamily="49" charset="0"/>
                  <a:cs typeface="Courier New" pitchFamily="49" charset="0"/>
                </a:rPr>
                <a:t># initialise total to 0 so we can add to it later</a:t>
              </a:r>
              <a:endParaRPr lang="en-AU" sz="1600" b="1" dirty="0" smtClean="0">
                <a:latin typeface="Courier New" pitchFamily="49" charset="0"/>
                <a:cs typeface="Courier New" pitchFamily="49" charset="0"/>
              </a:endParaRPr>
            </a:p>
            <a:p>
              <a:pPr>
                <a:tabLst>
                  <a:tab pos="452438" algn="l"/>
                </a:tabLst>
              </a:pPr>
              <a:endParaRPr lang="en-AU" sz="1200" b="1" dirty="0" smtClean="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while True: </a:t>
              </a:r>
              <a:r>
                <a:rPr lang="en-AU" sz="1600" dirty="0" smtClean="0">
                  <a:solidFill>
                    <a:srgbClr val="008000"/>
                  </a:solidFill>
                  <a:latin typeface="Courier New" pitchFamily="49" charset="0"/>
                  <a:cs typeface="Courier New" pitchFamily="49" charset="0"/>
                </a:rPr>
                <a:t># True will always be True – infinite loop</a:t>
              </a:r>
            </a:p>
            <a:p>
              <a:pPr>
                <a:tabLst>
                  <a:tab pos="452438" algn="l"/>
                </a:tabLst>
              </a:pPr>
              <a:r>
                <a:rPr lang="en-AU" sz="1600" b="1" dirty="0" smtClean="0">
                  <a:latin typeface="Courier New" pitchFamily="49" charset="0"/>
                  <a:cs typeface="Courier New" pitchFamily="49" charset="0"/>
                </a:rPr>
                <a:t>    number = </a:t>
              </a:r>
              <a:r>
                <a:rPr lang="en-AU" sz="1600" b="1" dirty="0" err="1" smtClean="0">
                  <a:latin typeface="Courier New" pitchFamily="49" charset="0"/>
                  <a:cs typeface="Courier New" pitchFamily="49" charset="0"/>
                </a:rPr>
                <a:t>int</a:t>
              </a:r>
              <a:r>
                <a:rPr lang="en-AU" sz="1600" b="1" dirty="0" smtClean="0">
                  <a:latin typeface="Courier New" pitchFamily="49" charset="0"/>
                  <a:cs typeface="Courier New" pitchFamily="49" charset="0"/>
                </a:rPr>
                <a:t>(input('Enter a number (0 to exit): '))</a:t>
              </a:r>
            </a:p>
            <a:p>
              <a:pPr>
                <a:tabLst>
                  <a:tab pos="452438" algn="l"/>
                </a:tabLst>
              </a:pPr>
              <a:endParaRPr lang="en-AU" sz="1200" b="1" dirty="0" smtClean="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if number != 0:</a:t>
              </a:r>
            </a:p>
            <a:p>
              <a:pPr>
                <a:tabLst>
                  <a:tab pos="452438" algn="l"/>
                </a:tabLst>
              </a:pPr>
              <a:r>
                <a:rPr lang="en-AU" sz="1600" b="1" dirty="0" smtClean="0">
                  <a:latin typeface="Courier New" pitchFamily="49" charset="0"/>
                  <a:cs typeface="Courier New" pitchFamily="49" charset="0"/>
                </a:rPr>
                <a:t>        total = total + number </a:t>
              </a:r>
              <a:r>
                <a:rPr lang="en-AU" sz="1600" dirty="0" smtClean="0">
                  <a:solidFill>
                    <a:srgbClr val="008000"/>
                  </a:solidFill>
                  <a:latin typeface="Courier New" pitchFamily="49" charset="0"/>
                  <a:cs typeface="Courier New" pitchFamily="49" charset="0"/>
                </a:rPr>
                <a:t># only add if NOT 0</a:t>
              </a:r>
            </a:p>
            <a:p>
              <a:pPr>
                <a:tabLst>
                  <a:tab pos="452438" algn="l"/>
                </a:tabLst>
              </a:pPr>
              <a:endParaRPr lang="en-AU" sz="1200" dirty="0" smtClean="0">
                <a:solidFill>
                  <a:srgbClr val="008000"/>
                </a:solidFill>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print('The total is:', total)</a:t>
              </a:r>
              <a:endParaRPr lang="en-AU" sz="1600" b="1" dirty="0">
                <a:latin typeface="Courier New" pitchFamily="49" charset="0"/>
                <a:cs typeface="Courier New" pitchFamily="49" charset="0"/>
              </a:endParaRPr>
            </a:p>
          </p:txBody>
        </p:sp>
        <p:sp>
          <p:nvSpPr>
            <p:cNvPr id="9" name="TextBox 8"/>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grpSp>
        <p:nvGrpSpPr>
          <p:cNvPr id="10" name="Group 9"/>
          <p:cNvGrpSpPr/>
          <p:nvPr/>
        </p:nvGrpSpPr>
        <p:grpSpPr>
          <a:xfrm>
            <a:off x="285720" y="4077071"/>
            <a:ext cx="8496944" cy="2350250"/>
            <a:chOff x="365992" y="3389511"/>
            <a:chExt cx="8496944" cy="2256153"/>
          </a:xfrm>
        </p:grpSpPr>
        <p:sp>
          <p:nvSpPr>
            <p:cNvPr id="11" name="TextBox 10"/>
            <p:cNvSpPr txBox="1"/>
            <p:nvPr/>
          </p:nvSpPr>
          <p:spPr>
            <a:xfrm>
              <a:off x="365992" y="3389511"/>
              <a:ext cx="8496944" cy="2256153"/>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en-AU" sz="1600" b="1" dirty="0" smtClean="0">
                  <a:latin typeface="Courier New" pitchFamily="49" charset="0"/>
                  <a:cs typeface="Courier New" pitchFamily="49" charset="0"/>
                </a:rPr>
                <a:t>total = 0  </a:t>
              </a:r>
              <a:r>
                <a:rPr lang="en-AU" sz="1600" dirty="0" smtClean="0">
                  <a:solidFill>
                    <a:srgbClr val="008000"/>
                  </a:solidFill>
                  <a:latin typeface="Courier New" pitchFamily="49" charset="0"/>
                  <a:cs typeface="Courier New" pitchFamily="49" charset="0"/>
                </a:rPr>
                <a:t># </a:t>
              </a:r>
              <a:r>
                <a:rPr lang="en-AU" sz="1600" dirty="0">
                  <a:solidFill>
                    <a:srgbClr val="008000"/>
                  </a:solidFill>
                  <a:latin typeface="Courier New" pitchFamily="49" charset="0"/>
                  <a:cs typeface="Courier New" pitchFamily="49" charset="0"/>
                </a:rPr>
                <a:t>initialise total to 0 so we can add to it later</a:t>
              </a:r>
              <a:endParaRPr lang="en-AU" sz="1600" b="1" dirty="0" smtClean="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n</a:t>
              </a:r>
              <a:r>
                <a:rPr lang="en-AU" sz="1600" b="1" dirty="0" smtClean="0">
                  <a:latin typeface="Courier New" pitchFamily="49" charset="0"/>
                  <a:cs typeface="Courier New" pitchFamily="49" charset="0"/>
                </a:rPr>
                <a:t>umber = None </a:t>
              </a:r>
              <a:r>
                <a:rPr lang="en-AU" sz="1600" dirty="0">
                  <a:solidFill>
                    <a:srgbClr val="008000"/>
                  </a:solidFill>
                  <a:latin typeface="Courier New" pitchFamily="49" charset="0"/>
                  <a:cs typeface="Courier New" pitchFamily="49" charset="0"/>
                </a:rPr>
                <a:t># initialise </a:t>
              </a:r>
              <a:r>
                <a:rPr lang="en-AU" sz="1600" dirty="0" smtClean="0">
                  <a:solidFill>
                    <a:srgbClr val="008000"/>
                  </a:solidFill>
                  <a:latin typeface="Courier New" pitchFamily="49" charset="0"/>
                  <a:cs typeface="Courier New" pitchFamily="49" charset="0"/>
                </a:rPr>
                <a:t>number to anything other than 0  </a:t>
              </a:r>
              <a:endParaRPr lang="en-AU" sz="1600" b="1" dirty="0" smtClean="0">
                <a:latin typeface="Courier New" pitchFamily="49" charset="0"/>
                <a:cs typeface="Courier New" pitchFamily="49" charset="0"/>
              </a:endParaRPr>
            </a:p>
            <a:p>
              <a:pPr>
                <a:tabLst>
                  <a:tab pos="452438" algn="l"/>
                </a:tabLst>
              </a:pPr>
              <a:endParaRPr lang="en-AU" sz="1200" b="1" dirty="0" smtClean="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while number !=0: </a:t>
              </a:r>
              <a:r>
                <a:rPr lang="en-AU" sz="1600" dirty="0" smtClean="0">
                  <a:solidFill>
                    <a:srgbClr val="008000"/>
                  </a:solidFill>
                  <a:latin typeface="Courier New" pitchFamily="49" charset="0"/>
                  <a:cs typeface="Courier New" pitchFamily="49" charset="0"/>
                </a:rPr>
                <a:t># True will always be True – infinite loop</a:t>
              </a:r>
            </a:p>
            <a:p>
              <a:pPr>
                <a:tabLst>
                  <a:tab pos="452438" algn="l"/>
                </a:tabLst>
              </a:pPr>
              <a:r>
                <a:rPr lang="en-AU" sz="1600" b="1" dirty="0" smtClean="0">
                  <a:latin typeface="Courier New" pitchFamily="49" charset="0"/>
                  <a:cs typeface="Courier New" pitchFamily="49" charset="0"/>
                </a:rPr>
                <a:t>    number = </a:t>
              </a:r>
              <a:r>
                <a:rPr lang="en-AU" sz="1600" b="1" dirty="0" err="1" smtClean="0">
                  <a:latin typeface="Courier New" pitchFamily="49" charset="0"/>
                  <a:cs typeface="Courier New" pitchFamily="49" charset="0"/>
                </a:rPr>
                <a:t>int</a:t>
              </a:r>
              <a:r>
                <a:rPr lang="en-AU" sz="1600" b="1" dirty="0" smtClean="0">
                  <a:latin typeface="Courier New" pitchFamily="49" charset="0"/>
                  <a:cs typeface="Courier New" pitchFamily="49" charset="0"/>
                </a:rPr>
                <a:t>(input('Enter a number (0 to exit): '))</a:t>
              </a:r>
            </a:p>
            <a:p>
              <a:pPr>
                <a:tabLst>
                  <a:tab pos="452438" algn="l"/>
                </a:tabLst>
              </a:pPr>
              <a:endParaRPr lang="en-AU" sz="1200" b="1" dirty="0" smtClean="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if number != 0:</a:t>
              </a:r>
            </a:p>
            <a:p>
              <a:pPr>
                <a:tabLst>
                  <a:tab pos="452438" algn="l"/>
                </a:tabLst>
              </a:pPr>
              <a:r>
                <a:rPr lang="en-AU" sz="1600" b="1" dirty="0" smtClean="0">
                  <a:latin typeface="Courier New" pitchFamily="49" charset="0"/>
                  <a:cs typeface="Courier New" pitchFamily="49" charset="0"/>
                </a:rPr>
                <a:t>        total = total + number </a:t>
              </a:r>
              <a:r>
                <a:rPr lang="en-AU" sz="1600" dirty="0" smtClean="0">
                  <a:solidFill>
                    <a:srgbClr val="008000"/>
                  </a:solidFill>
                  <a:latin typeface="Courier New" pitchFamily="49" charset="0"/>
                  <a:cs typeface="Courier New" pitchFamily="49" charset="0"/>
                </a:rPr>
                <a:t># only add if NOT 0</a:t>
              </a:r>
            </a:p>
            <a:p>
              <a:pPr>
                <a:tabLst>
                  <a:tab pos="452438" algn="l"/>
                </a:tabLst>
              </a:pPr>
              <a:endParaRPr lang="en-AU" sz="1200" dirty="0" smtClean="0">
                <a:solidFill>
                  <a:srgbClr val="008000"/>
                </a:solidFill>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print('The total is:', total)</a:t>
              </a:r>
              <a:endParaRPr lang="en-AU" sz="1600" b="1" dirty="0">
                <a:latin typeface="Courier New" pitchFamily="49" charset="0"/>
                <a:cs typeface="Courier New" pitchFamily="49" charset="0"/>
              </a:endParaRPr>
            </a:p>
          </p:txBody>
        </p:sp>
        <p:sp>
          <p:nvSpPr>
            <p:cNvPr id="12" name="TextBox 11"/>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Tree>
    <p:extLst>
      <p:ext uri="{BB962C8B-B14F-4D97-AF65-F5344CB8AC3E}">
        <p14:creationId xmlns:p14="http://schemas.microsoft.com/office/powerpoint/2010/main" val="273582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Break Example 2</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Break can be used to control an endless loop – exiting when a </a:t>
            </a:r>
            <a:r>
              <a:rPr lang="en-AU" smtClean="0"/>
              <a:t>specific condition is met:</a:t>
            </a:r>
            <a:endParaRPr lang="en-AU" dirty="0" smtClean="0"/>
          </a:p>
          <a:p>
            <a:pPr lvl="3"/>
            <a:endParaRPr lang="en-AU" dirty="0"/>
          </a:p>
          <a:p>
            <a:pPr lvl="3"/>
            <a:endParaRPr lang="en-AU" dirty="0" smtClean="0"/>
          </a:p>
          <a:p>
            <a:pPr lvl="3"/>
            <a:endParaRPr lang="en-AU" dirty="0"/>
          </a:p>
          <a:p>
            <a:pPr lvl="3"/>
            <a:endParaRPr lang="en-AU" dirty="0" smtClean="0"/>
          </a:p>
        </p:txBody>
      </p:sp>
      <p:grpSp>
        <p:nvGrpSpPr>
          <p:cNvPr id="4" name="Group 3"/>
          <p:cNvGrpSpPr/>
          <p:nvPr/>
        </p:nvGrpSpPr>
        <p:grpSpPr>
          <a:xfrm>
            <a:off x="323528" y="4157792"/>
            <a:ext cx="8496944" cy="2133352"/>
            <a:chOff x="365992" y="3389511"/>
            <a:chExt cx="8496944" cy="2133352"/>
          </a:xfrm>
        </p:grpSpPr>
        <p:sp>
          <p:nvSpPr>
            <p:cNvPr id="5" name="TextBox 4"/>
            <p:cNvSpPr txBox="1"/>
            <p:nvPr/>
          </p:nvSpPr>
          <p:spPr>
            <a:xfrm>
              <a:off x="365992" y="3389511"/>
              <a:ext cx="8496944" cy="2133352"/>
            </a:xfrm>
            <a:prstGeom prst="rect">
              <a:avLst/>
            </a:prstGeom>
            <a:solidFill>
              <a:schemeClr val="bg1"/>
            </a:solidFill>
            <a:ln>
              <a:solidFill>
                <a:schemeClr val="accent2"/>
              </a:solidFill>
              <a:prstDash val="solid"/>
            </a:ln>
          </p:spPr>
          <p:txBody>
            <a:bodyPr wrap="square" lIns="72000" tIns="90000" rIns="72000" bIns="72000" rtlCol="0">
              <a:spAutoFit/>
            </a:bodyPr>
            <a:lstStyle/>
            <a:p>
              <a:pPr>
                <a:tabLst>
                  <a:tab pos="452438" algn="l"/>
                </a:tabLst>
              </a:pPr>
              <a:r>
                <a:rPr lang="en-AU" sz="1600" b="1" dirty="0">
                  <a:latin typeface="Courier New" pitchFamily="49" charset="0"/>
                  <a:cs typeface="Courier New" pitchFamily="49" charset="0"/>
                </a:rPr>
                <a:t>while True:</a:t>
              </a:r>
            </a:p>
            <a:p>
              <a:pPr>
                <a:tabLst>
                  <a:tab pos="452438" algn="l"/>
                </a:tabLst>
              </a:pPr>
              <a:r>
                <a:rPr lang="en-AU" sz="1600" b="1" dirty="0">
                  <a:latin typeface="Courier New" pitchFamily="49" charset="0"/>
                  <a:cs typeface="Courier New" pitchFamily="49" charset="0"/>
                </a:rPr>
                <a:t>    value = input</a:t>
              </a:r>
              <a:r>
                <a:rPr lang="en-AU" sz="1600" b="1" dirty="0" smtClean="0">
                  <a:latin typeface="Courier New" pitchFamily="49" charset="0"/>
                  <a:cs typeface="Courier New" pitchFamily="49" charset="0"/>
                </a:rPr>
                <a:t>('Enter </a:t>
              </a:r>
              <a:r>
                <a:rPr lang="en-AU" sz="1600" b="1" dirty="0">
                  <a:latin typeface="Courier New" pitchFamily="49" charset="0"/>
                  <a:cs typeface="Courier New" pitchFamily="49" charset="0"/>
                </a:rPr>
                <a:t>a value in pounds (type </a:t>
              </a:r>
              <a:r>
                <a:rPr lang="en-AU" sz="1600" b="1" dirty="0" smtClean="0">
                  <a:latin typeface="Courier New" pitchFamily="49" charset="0"/>
                  <a:cs typeface="Courier New" pitchFamily="49" charset="0"/>
                </a:rPr>
                <a:t>"x" </a:t>
              </a:r>
              <a:r>
                <a:rPr lang="en-AU" sz="1600" b="1" dirty="0">
                  <a:latin typeface="Courier New" pitchFamily="49" charset="0"/>
                  <a:cs typeface="Courier New" pitchFamily="49" charset="0"/>
                </a:rPr>
                <a:t>to exit): </a:t>
              </a: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a:p>
              <a:pPr>
                <a:tabLst>
                  <a:tab pos="452438" algn="l"/>
                </a:tabLst>
              </a:pP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if value == </a:t>
              </a:r>
              <a:r>
                <a:rPr lang="en-AU" sz="1600" b="1" dirty="0" smtClean="0">
                  <a:latin typeface="Courier New" pitchFamily="49" charset="0"/>
                  <a:cs typeface="Courier New" pitchFamily="49" charset="0"/>
                </a:rPr>
                <a:t>'x':</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break</a:t>
              </a:r>
            </a:p>
            <a:p>
              <a:pPr>
                <a:tabLst>
                  <a:tab pos="452438" algn="l"/>
                </a:tabLst>
              </a:pPr>
              <a:r>
                <a:rPr lang="en-AU" sz="1600" b="1" dirty="0">
                  <a:latin typeface="Courier New" pitchFamily="49" charset="0"/>
                  <a:cs typeface="Courier New" pitchFamily="49" charset="0"/>
                </a:rPr>
                <a:t>    </a:t>
              </a:r>
            </a:p>
            <a:p>
              <a:pPr>
                <a:tabLst>
                  <a:tab pos="452438" algn="l"/>
                </a:tabLst>
              </a:pPr>
              <a:r>
                <a:rPr lang="en-AU" sz="1600" b="1" dirty="0">
                  <a:latin typeface="Courier New" pitchFamily="49" charset="0"/>
                  <a:cs typeface="Courier New" pitchFamily="49" charset="0"/>
                </a:rPr>
                <a:t>    result = float(value) * 0.454</a:t>
              </a:r>
            </a:p>
            <a:p>
              <a:pPr>
                <a:tabLst>
                  <a:tab pos="452438" algn="l"/>
                </a:tabLst>
              </a:pPr>
              <a:r>
                <a:rPr lang="en-AU" sz="1600" b="1" dirty="0">
                  <a:latin typeface="Courier New" pitchFamily="49" charset="0"/>
                  <a:cs typeface="Courier New" pitchFamily="49" charset="0"/>
                </a:rPr>
                <a:t>    print(value, </a:t>
              </a:r>
              <a:r>
                <a:rPr lang="en-AU" sz="1600" b="1" dirty="0" smtClean="0">
                  <a:latin typeface="Courier New" pitchFamily="49" charset="0"/>
                  <a:cs typeface="Courier New" pitchFamily="49" charset="0"/>
                </a:rPr>
                <a:t>'pounds is', </a:t>
              </a:r>
              <a:r>
                <a:rPr lang="en-AU" sz="1600" b="1" dirty="0">
                  <a:latin typeface="Courier New" pitchFamily="49" charset="0"/>
                  <a:cs typeface="Courier New" pitchFamily="49" charset="0"/>
                </a:rPr>
                <a:t>result, </a:t>
              </a:r>
              <a:r>
                <a:rPr lang="en-AU" sz="1600" b="1" dirty="0" smtClean="0">
                  <a:latin typeface="Courier New" pitchFamily="49" charset="0"/>
                  <a:cs typeface="Courier New" pitchFamily="49" charset="0"/>
                </a:rPr>
                <a:t>'kilograms')</a:t>
              </a:r>
              <a:endParaRPr lang="en-AU" sz="1600" b="1" dirty="0">
                <a:latin typeface="Courier New" pitchFamily="49" charset="0"/>
                <a:cs typeface="Courier New" pitchFamily="49" charset="0"/>
              </a:endParaRPr>
            </a:p>
          </p:txBody>
        </p:sp>
        <p:sp>
          <p:nvSpPr>
            <p:cNvPr id="6" name="TextBox 5"/>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grpSp>
        <p:nvGrpSpPr>
          <p:cNvPr id="10" name="Group 9"/>
          <p:cNvGrpSpPr/>
          <p:nvPr/>
        </p:nvGrpSpPr>
        <p:grpSpPr>
          <a:xfrm>
            <a:off x="323529" y="1916832"/>
            <a:ext cx="8496944" cy="1873196"/>
            <a:chOff x="-2084954" y="3389511"/>
            <a:chExt cx="8496944" cy="1873196"/>
          </a:xfrm>
        </p:grpSpPr>
        <p:sp>
          <p:nvSpPr>
            <p:cNvPr id="11" name="TextBox 10"/>
            <p:cNvSpPr txBox="1"/>
            <p:nvPr/>
          </p:nvSpPr>
          <p:spPr>
            <a:xfrm>
              <a:off x="-2084954" y="3389511"/>
              <a:ext cx="8496944" cy="1873196"/>
            </a:xfrm>
            <a:prstGeom prst="rect">
              <a:avLst/>
            </a:prstGeom>
            <a:solidFill>
              <a:schemeClr val="bg1"/>
            </a:solidFill>
            <a:ln>
              <a:solidFill>
                <a:srgbClr val="00B050"/>
              </a:solidFill>
              <a:prstDash val="solid"/>
            </a:ln>
          </p:spPr>
          <p:txBody>
            <a:bodyPr wrap="square" lIns="72000" tIns="36000" rIns="72000" bIns="36000" rtlCol="0">
              <a:spAutoFit/>
            </a:bodyPr>
            <a:lstStyle/>
            <a:p>
              <a:pPr>
                <a:tabLst>
                  <a:tab pos="452438" algn="l"/>
                </a:tabLst>
              </a:pPr>
              <a:r>
                <a:rPr lang="en-AU" sz="1600" b="1" dirty="0" smtClean="0">
                  <a:latin typeface="Courier New" pitchFamily="49" charset="0"/>
                  <a:cs typeface="Courier New" pitchFamily="49" charset="0"/>
                </a:rPr>
                <a:t>Endless Loop</a:t>
              </a:r>
            </a:p>
            <a:p>
              <a:pPr>
                <a:tabLst>
                  <a:tab pos="452438" algn="l"/>
                </a:tabLst>
              </a:pPr>
              <a:r>
                <a:rPr lang="en-AU" sz="1600" b="1" dirty="0" smtClean="0">
                  <a:latin typeface="Courier New" pitchFamily="49" charset="0"/>
                  <a:cs typeface="Courier New" pitchFamily="49" charset="0"/>
                </a:rPr>
                <a:t>    Prompt the user </a:t>
              </a:r>
              <a:r>
                <a:rPr lang="en-AU" sz="1600" b="1" dirty="0">
                  <a:latin typeface="Courier New" pitchFamily="49" charset="0"/>
                  <a:cs typeface="Courier New" pitchFamily="49" charset="0"/>
                </a:rPr>
                <a:t>for </a:t>
              </a:r>
              <a:r>
                <a:rPr lang="en-AU" sz="1600" b="1" dirty="0" smtClean="0">
                  <a:latin typeface="Courier New" pitchFamily="49" charset="0"/>
                  <a:cs typeface="Courier New" pitchFamily="49" charset="0"/>
                </a:rPr>
                <a:t>a value in pounds (x to exit)</a:t>
              </a:r>
            </a:p>
            <a:p>
              <a:pPr>
                <a:tabLst>
                  <a:tab pos="452438" algn="l"/>
                </a:tabLst>
              </a:pPr>
              <a:endParaRPr lang="en-AU" sz="11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If value is 'x'</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       Break out of loop</a:t>
              </a:r>
            </a:p>
            <a:p>
              <a:pPr>
                <a:tabLst>
                  <a:tab pos="452438" algn="l"/>
                </a:tabLst>
              </a:pPr>
              <a:endParaRPr lang="en-AU" sz="11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Multiply the value </a:t>
              </a:r>
              <a:r>
                <a:rPr lang="en-AU" sz="1600" b="1" dirty="0">
                  <a:latin typeface="Courier New" pitchFamily="49" charset="0"/>
                  <a:cs typeface="Courier New" pitchFamily="49" charset="0"/>
                </a:rPr>
                <a:t>by 0.454</a:t>
              </a:r>
            </a:p>
            <a:p>
              <a:pPr>
                <a:tabLst>
                  <a:tab pos="452438" algn="l"/>
                </a:tabLst>
              </a:pPr>
              <a:r>
                <a:rPr lang="en-AU" sz="1600" b="1" dirty="0" smtClean="0">
                  <a:latin typeface="Courier New" pitchFamily="49" charset="0"/>
                  <a:cs typeface="Courier New" pitchFamily="49" charset="0"/>
                </a:rPr>
                <a:t>    Show the result on the screen</a:t>
              </a:r>
              <a:endParaRPr lang="en-AU" sz="1600" b="1" dirty="0">
                <a:latin typeface="Courier New" pitchFamily="49" charset="0"/>
                <a:cs typeface="Courier New" pitchFamily="49" charset="0"/>
              </a:endParaRPr>
            </a:p>
          </p:txBody>
        </p:sp>
        <p:sp>
          <p:nvSpPr>
            <p:cNvPr id="12" name="TextBox 11"/>
            <p:cNvSpPr txBox="1"/>
            <p:nvPr/>
          </p:nvSpPr>
          <p:spPr>
            <a:xfrm>
              <a:off x="5072839" y="3389511"/>
              <a:ext cx="1330428" cy="307777"/>
            </a:xfrm>
            <a:prstGeom prst="rect">
              <a:avLst/>
            </a:prstGeom>
            <a:solidFill>
              <a:srgbClr val="00B050"/>
            </a:solidFill>
            <a:ln>
              <a:solidFill>
                <a:srgbClr val="00B050"/>
              </a:solidFill>
              <a:prstDash val="solid"/>
            </a:ln>
          </p:spPr>
          <p:txBody>
            <a:bodyPr wrap="square" rtlCol="0">
              <a:spAutoFit/>
            </a:bodyPr>
            <a:lstStyle/>
            <a:p>
              <a:pPr algn="ctr">
                <a:tabLst>
                  <a:tab pos="452438" algn="l"/>
                </a:tabLst>
              </a:pPr>
              <a:r>
                <a:rPr lang="en-AU" sz="1400" b="1" dirty="0">
                  <a:solidFill>
                    <a:schemeClr val="bg1"/>
                  </a:solidFill>
                  <a:latin typeface="Courier New" pitchFamily="49" charset="0"/>
                  <a:cs typeface="Courier New" pitchFamily="49" charset="0"/>
                </a:rPr>
                <a:t>Pseudocode</a:t>
              </a:r>
            </a:p>
          </p:txBody>
        </p:sp>
      </p:grpSp>
    </p:spTree>
    <p:extLst>
      <p:ext uri="{BB962C8B-B14F-4D97-AF65-F5344CB8AC3E}">
        <p14:creationId xmlns:p14="http://schemas.microsoft.com/office/powerpoint/2010/main" val="57367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Continue Example 1</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We can enhance the previous example so that it ignores invalid input (anything that isn’t a number or “x”):</a:t>
            </a:r>
          </a:p>
          <a:p>
            <a:endParaRPr lang="en-AU" dirty="0"/>
          </a:p>
          <a:p>
            <a:endParaRPr lang="en-AU" dirty="0" smtClean="0"/>
          </a:p>
          <a:p>
            <a:pPr lvl="1"/>
            <a:endParaRPr lang="en-AU" dirty="0"/>
          </a:p>
          <a:p>
            <a:endParaRPr lang="en-AU" dirty="0" smtClean="0"/>
          </a:p>
          <a:p>
            <a:pPr lvl="1"/>
            <a:endParaRPr lang="en-AU" dirty="0"/>
          </a:p>
          <a:p>
            <a:pPr lvl="1"/>
            <a:endParaRPr lang="en-AU" dirty="0" smtClean="0"/>
          </a:p>
          <a:p>
            <a:pPr lvl="1"/>
            <a:endParaRPr lang="en-AU" dirty="0"/>
          </a:p>
          <a:p>
            <a:pPr lvl="1"/>
            <a:endParaRPr lang="en-AU" dirty="0" smtClean="0"/>
          </a:p>
          <a:p>
            <a:pPr lvl="1">
              <a:buFont typeface="Arial" panose="020B0604020202020204" pitchFamily="34" charset="0"/>
              <a:buChar char="–"/>
            </a:pPr>
            <a:r>
              <a:rPr lang="en-AU" dirty="0" smtClean="0"/>
              <a:t>If an “x” is entered, </a:t>
            </a:r>
            <a:r>
              <a:rPr lang="en-AU" b="1" dirty="0">
                <a:latin typeface="Courier New" panose="02070309020205020404" pitchFamily="49" charset="0"/>
                <a:cs typeface="Courier New" panose="02070309020205020404" pitchFamily="49" charset="0"/>
              </a:rPr>
              <a:t>break</a:t>
            </a:r>
            <a:r>
              <a:rPr lang="en-AU" dirty="0"/>
              <a:t> is used to exit the loop </a:t>
            </a:r>
            <a:endParaRPr lang="en-AU" dirty="0" smtClean="0"/>
          </a:p>
          <a:p>
            <a:pPr lvl="4">
              <a:buFont typeface="Arial" panose="020B0604020202020204" pitchFamily="34" charset="0"/>
              <a:buChar char="–"/>
            </a:pPr>
            <a:endParaRPr lang="en-AU" sz="1400" dirty="0" smtClean="0"/>
          </a:p>
          <a:p>
            <a:pPr lvl="1">
              <a:buFont typeface="Arial" panose="020B0604020202020204" pitchFamily="34" charset="0"/>
              <a:buChar char="–"/>
            </a:pPr>
            <a:r>
              <a:rPr lang="en-AU" dirty="0" smtClean="0"/>
              <a:t>If anything other than a number is entered, an error message is shown </a:t>
            </a:r>
            <a:r>
              <a:rPr lang="en-AU" b="1" dirty="0" smtClean="0">
                <a:latin typeface="Courier New" panose="02070309020205020404" pitchFamily="49" charset="0"/>
                <a:cs typeface="Courier New" panose="02070309020205020404" pitchFamily="49" charset="0"/>
              </a:rPr>
              <a:t>continue</a:t>
            </a:r>
            <a:r>
              <a:rPr lang="en-AU" dirty="0" smtClean="0"/>
              <a:t> is used to skip back to the prompt</a:t>
            </a:r>
          </a:p>
        </p:txBody>
      </p:sp>
      <p:grpSp>
        <p:nvGrpSpPr>
          <p:cNvPr id="10" name="Group 9"/>
          <p:cNvGrpSpPr/>
          <p:nvPr/>
        </p:nvGrpSpPr>
        <p:grpSpPr>
          <a:xfrm>
            <a:off x="323529" y="1916832"/>
            <a:ext cx="8496944" cy="3118237"/>
            <a:chOff x="-2084954" y="3389511"/>
            <a:chExt cx="8496944" cy="3118237"/>
          </a:xfrm>
        </p:grpSpPr>
        <p:sp>
          <p:nvSpPr>
            <p:cNvPr id="11" name="TextBox 10"/>
            <p:cNvSpPr txBox="1"/>
            <p:nvPr/>
          </p:nvSpPr>
          <p:spPr>
            <a:xfrm>
              <a:off x="-2084954" y="3389511"/>
              <a:ext cx="8496944" cy="3118237"/>
            </a:xfrm>
            <a:prstGeom prst="rect">
              <a:avLst/>
            </a:prstGeom>
            <a:solidFill>
              <a:schemeClr val="bg1"/>
            </a:solidFill>
            <a:ln>
              <a:solidFill>
                <a:srgbClr val="00B050"/>
              </a:solidFill>
              <a:prstDash val="solid"/>
            </a:ln>
          </p:spPr>
          <p:txBody>
            <a:bodyPr wrap="square" lIns="72000" tIns="90000" rIns="72000" bIns="72000" rtlCol="0">
              <a:spAutoFit/>
            </a:bodyPr>
            <a:lstStyle/>
            <a:p>
              <a:pPr>
                <a:tabLst>
                  <a:tab pos="452438" algn="l"/>
                </a:tabLst>
              </a:pPr>
              <a:r>
                <a:rPr lang="en-AU" sz="1600" b="1" dirty="0" smtClean="0">
                  <a:latin typeface="Courier New" pitchFamily="49" charset="0"/>
                  <a:cs typeface="Courier New" pitchFamily="49" charset="0"/>
                </a:rPr>
                <a:t>Endless Loop</a:t>
              </a:r>
            </a:p>
            <a:p>
              <a:pPr>
                <a:tabLst>
                  <a:tab pos="452438" algn="l"/>
                </a:tabLst>
              </a:pPr>
              <a:r>
                <a:rPr lang="en-AU" sz="1600" b="1" dirty="0" smtClean="0">
                  <a:latin typeface="Courier New" pitchFamily="49" charset="0"/>
                  <a:cs typeface="Courier New" pitchFamily="49" charset="0"/>
                </a:rPr>
                <a:t>    Prompt the user </a:t>
              </a:r>
              <a:r>
                <a:rPr lang="en-AU" sz="1600" b="1" dirty="0">
                  <a:latin typeface="Courier New" pitchFamily="49" charset="0"/>
                  <a:cs typeface="Courier New" pitchFamily="49" charset="0"/>
                </a:rPr>
                <a:t>for value in pounds (x to exit</a:t>
              </a:r>
              <a:r>
                <a:rPr lang="en-AU" sz="1600" b="1" dirty="0" smtClean="0">
                  <a:latin typeface="Courier New" pitchFamily="49" charset="0"/>
                  <a:cs typeface="Courier New" pitchFamily="49" charset="0"/>
                </a:rPr>
                <a:t>)</a:t>
              </a:r>
            </a:p>
            <a:p>
              <a:pPr>
                <a:tabLst>
                  <a:tab pos="452438" algn="l"/>
                </a:tabLst>
              </a:pPr>
              <a:endParaRPr lang="en-AU" sz="16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If value is 'x'</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       Break out of loop</a:t>
              </a:r>
            </a:p>
            <a:p>
              <a:pPr>
                <a:tabLst>
                  <a:tab pos="452438" algn="l"/>
                </a:tabLst>
              </a:pPr>
              <a:r>
                <a:rPr lang="en-AU" sz="1600" b="1" dirty="0" smtClean="0">
                  <a:latin typeface="Courier New" pitchFamily="49" charset="0"/>
                  <a:cs typeface="Courier New" pitchFamily="49" charset="0"/>
                </a:rPr>
                <a:t>   </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   If value is not a number</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       Print 'Invalid input - Try again' message</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       Continue</a:t>
              </a:r>
            </a:p>
            <a:p>
              <a:pPr>
                <a:tabLst>
                  <a:tab pos="452438" algn="l"/>
                </a:tabLst>
              </a:pPr>
              <a:r>
                <a:rPr lang="en-AU" sz="1600" b="1" dirty="0" smtClean="0">
                  <a:latin typeface="Courier New" pitchFamily="49" charset="0"/>
                  <a:cs typeface="Courier New" pitchFamily="49" charset="0"/>
                </a:rPr>
                <a:t>    </a:t>
              </a:r>
            </a:p>
            <a:p>
              <a:pPr>
                <a:tabLst>
                  <a:tab pos="452438" algn="l"/>
                </a:tabLst>
              </a:pPr>
              <a:r>
                <a:rPr lang="en-AU" sz="1600" b="1" dirty="0">
                  <a:latin typeface="Courier New" pitchFamily="49" charset="0"/>
                  <a:cs typeface="Courier New" pitchFamily="49" charset="0"/>
                </a:rPr>
                <a:t>    Multiply the value by 0.454</a:t>
              </a:r>
            </a:p>
            <a:p>
              <a:pPr>
                <a:tabLst>
                  <a:tab pos="452438" algn="l"/>
                </a:tabLst>
              </a:pPr>
              <a:r>
                <a:rPr lang="en-AU" sz="1600" b="1" dirty="0">
                  <a:latin typeface="Courier New" pitchFamily="49" charset="0"/>
                  <a:cs typeface="Courier New" pitchFamily="49" charset="0"/>
                </a:rPr>
                <a:t>    Show the result on the screen</a:t>
              </a:r>
            </a:p>
          </p:txBody>
        </p:sp>
        <p:sp>
          <p:nvSpPr>
            <p:cNvPr id="12" name="TextBox 11"/>
            <p:cNvSpPr txBox="1"/>
            <p:nvPr/>
          </p:nvSpPr>
          <p:spPr>
            <a:xfrm>
              <a:off x="5072839" y="3389511"/>
              <a:ext cx="1330428" cy="307777"/>
            </a:xfrm>
            <a:prstGeom prst="rect">
              <a:avLst/>
            </a:prstGeom>
            <a:solidFill>
              <a:srgbClr val="00B050"/>
            </a:solidFill>
            <a:ln>
              <a:solidFill>
                <a:srgbClr val="00B050"/>
              </a:solidFill>
              <a:prstDash val="solid"/>
            </a:ln>
          </p:spPr>
          <p:txBody>
            <a:bodyPr wrap="square" rtlCol="0">
              <a:spAutoFit/>
            </a:bodyPr>
            <a:lstStyle/>
            <a:p>
              <a:pPr algn="ctr">
                <a:tabLst>
                  <a:tab pos="452438" algn="l"/>
                </a:tabLst>
              </a:pPr>
              <a:r>
                <a:rPr lang="en-AU" sz="1400" b="1" dirty="0">
                  <a:solidFill>
                    <a:schemeClr val="bg1"/>
                  </a:solidFill>
                  <a:latin typeface="Courier New" pitchFamily="49" charset="0"/>
                  <a:cs typeface="Courier New" pitchFamily="49" charset="0"/>
                </a:rPr>
                <a:t>Pseudocode</a:t>
              </a:r>
            </a:p>
          </p:txBody>
        </p:sp>
      </p:grpSp>
    </p:spTree>
    <p:extLst>
      <p:ext uri="{BB962C8B-B14F-4D97-AF65-F5344CB8AC3E}">
        <p14:creationId xmlns:p14="http://schemas.microsoft.com/office/powerpoint/2010/main" val="90788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Continue Example 1</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We can enhance the previous example so that it ignores invalid input (anything that isn’t a number or “x”):</a:t>
            </a:r>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pPr lvl="1"/>
            <a:endParaRPr lang="en-AU" dirty="0"/>
          </a:p>
          <a:p>
            <a:pPr lvl="1"/>
            <a:r>
              <a:rPr lang="en-AU" dirty="0" smtClean="0"/>
              <a:t>The pseudocode might not match the exact look of the actual code, but the logic of the design has been implemented</a:t>
            </a:r>
          </a:p>
        </p:txBody>
      </p:sp>
      <p:sp>
        <p:nvSpPr>
          <p:cNvPr id="8" name="TextBox 7"/>
          <p:cNvSpPr txBox="1"/>
          <p:nvPr/>
        </p:nvSpPr>
        <p:spPr>
          <a:xfrm>
            <a:off x="323529" y="1916832"/>
            <a:ext cx="8496944" cy="3610680"/>
          </a:xfrm>
          <a:prstGeom prst="rect">
            <a:avLst/>
          </a:prstGeom>
          <a:solidFill>
            <a:schemeClr val="bg1"/>
          </a:solidFill>
          <a:ln>
            <a:solidFill>
              <a:schemeClr val="accent2"/>
            </a:solidFill>
            <a:prstDash val="solid"/>
          </a:ln>
        </p:spPr>
        <p:txBody>
          <a:bodyPr wrap="square" lIns="72000" tIns="90000" rIns="72000" bIns="72000" rtlCol="0">
            <a:spAutoFit/>
          </a:bodyPr>
          <a:lstStyle/>
          <a:p>
            <a:pPr>
              <a:tabLst>
                <a:tab pos="452438" algn="l"/>
              </a:tabLst>
            </a:pPr>
            <a:r>
              <a:rPr lang="en-AU" sz="1600" b="1" dirty="0" smtClean="0">
                <a:latin typeface="Courier New" pitchFamily="49" charset="0"/>
                <a:cs typeface="Courier New" pitchFamily="49" charset="0"/>
              </a:rPr>
              <a:t>while True:</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value = input</a:t>
            </a:r>
            <a:r>
              <a:rPr lang="en-AU" sz="1600" b="1" dirty="0" smtClean="0">
                <a:latin typeface="Courier New" pitchFamily="49" charset="0"/>
                <a:cs typeface="Courier New" pitchFamily="49" charset="0"/>
              </a:rPr>
              <a:t>('Enter </a:t>
            </a:r>
            <a:r>
              <a:rPr lang="en-AU" sz="1600" b="1" dirty="0">
                <a:latin typeface="Courier New" pitchFamily="49" charset="0"/>
                <a:cs typeface="Courier New" pitchFamily="49" charset="0"/>
              </a:rPr>
              <a:t>a value in pounds (type </a:t>
            </a:r>
            <a:r>
              <a:rPr lang="en-AU" sz="1600" b="1" dirty="0" smtClean="0">
                <a:latin typeface="Courier New" pitchFamily="49" charset="0"/>
                <a:cs typeface="Courier New" pitchFamily="49" charset="0"/>
              </a:rPr>
              <a:t>\'x\' </a:t>
            </a:r>
            <a:r>
              <a:rPr lang="en-AU" sz="1600" b="1" dirty="0">
                <a:latin typeface="Courier New" pitchFamily="49" charset="0"/>
                <a:cs typeface="Courier New" pitchFamily="49" charset="0"/>
              </a:rPr>
              <a:t>to exit): </a:t>
            </a: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a:p>
            <a:pPr>
              <a:tabLst>
                <a:tab pos="452438" algn="l"/>
              </a:tabLst>
            </a:pP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if value </a:t>
            </a:r>
            <a:r>
              <a:rPr lang="en-AU" sz="1600" b="1" dirty="0" smtClean="0">
                <a:latin typeface="Courier New" pitchFamily="49" charset="0"/>
                <a:cs typeface="Courier New" pitchFamily="49" charset="0"/>
              </a:rPr>
              <a:t>== </a:t>
            </a:r>
            <a:r>
              <a:rPr lang="en-AU" sz="1600" b="1" dirty="0" smtClean="0">
                <a:latin typeface="Courier New" pitchFamily="49" charset="0"/>
                <a:cs typeface="Courier New" pitchFamily="49" charset="0"/>
              </a:rPr>
              <a:t>'x':</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break</a:t>
            </a:r>
            <a:endParaRPr lang="en-AU" sz="1600" b="1" dirty="0">
              <a:latin typeface="Courier New" pitchFamily="49" charset="0"/>
              <a:cs typeface="Courier New" pitchFamily="49" charset="0"/>
            </a:endParaRPr>
          </a:p>
          <a:p>
            <a:pPr>
              <a:tabLst>
                <a:tab pos="452438" algn="l"/>
              </a:tabLst>
            </a:pP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try:</a:t>
            </a:r>
          </a:p>
          <a:p>
            <a:pPr>
              <a:tabLst>
                <a:tab pos="452438" algn="l"/>
              </a:tabLst>
            </a:pPr>
            <a:r>
              <a:rPr lang="en-AU" sz="1600" b="1" dirty="0">
                <a:latin typeface="Courier New" pitchFamily="49" charset="0"/>
                <a:cs typeface="Courier New" pitchFamily="49" charset="0"/>
              </a:rPr>
              <a:t>        result = float(value) * 0.454</a:t>
            </a:r>
          </a:p>
          <a:p>
            <a:pPr>
              <a:tabLst>
                <a:tab pos="452438" algn="l"/>
              </a:tabLst>
            </a:pPr>
            <a:r>
              <a:rPr lang="en-AU" sz="1600" b="1" dirty="0">
                <a:latin typeface="Courier New" pitchFamily="49" charset="0"/>
                <a:cs typeface="Courier New" pitchFamily="49" charset="0"/>
              </a:rPr>
              <a:t>       </a:t>
            </a:r>
          </a:p>
          <a:p>
            <a:pPr>
              <a:tabLst>
                <a:tab pos="452438" algn="l"/>
              </a:tabLst>
            </a:pPr>
            <a:r>
              <a:rPr lang="en-AU" sz="1600" b="1" dirty="0">
                <a:latin typeface="Courier New" pitchFamily="49" charset="0"/>
                <a:cs typeface="Courier New" pitchFamily="49" charset="0"/>
              </a:rPr>
              <a:t>    except </a:t>
            </a:r>
            <a:r>
              <a:rPr lang="en-AU" sz="1600" b="1" dirty="0" err="1">
                <a:latin typeface="Courier New" pitchFamily="49" charset="0"/>
                <a:cs typeface="Courier New" pitchFamily="49" charset="0"/>
              </a:rPr>
              <a:t>ValueError</a:t>
            </a:r>
            <a:r>
              <a:rPr lang="en-AU" sz="1600" b="1" dirty="0">
                <a:latin typeface="Courier New" pitchFamily="49" charset="0"/>
                <a:cs typeface="Courier New" pitchFamily="49" charset="0"/>
              </a:rPr>
              <a:t>:</a:t>
            </a:r>
          </a:p>
          <a:p>
            <a:pPr>
              <a:tabLst>
                <a:tab pos="452438" algn="l"/>
              </a:tabLst>
            </a:pPr>
            <a:r>
              <a:rPr lang="en-AU" sz="1600" b="1" dirty="0">
                <a:latin typeface="Courier New" pitchFamily="49" charset="0"/>
                <a:cs typeface="Courier New" pitchFamily="49" charset="0"/>
              </a:rPr>
              <a:t>        print</a:t>
            </a:r>
            <a:r>
              <a:rPr lang="en-AU" sz="1600" b="1" dirty="0" smtClean="0">
                <a:latin typeface="Courier New" pitchFamily="49" charset="0"/>
                <a:cs typeface="Courier New" pitchFamily="49" charset="0"/>
              </a:rPr>
              <a:t>('Invalid </a:t>
            </a:r>
            <a:r>
              <a:rPr lang="en-AU" sz="1600" b="1" dirty="0">
                <a:latin typeface="Courier New" pitchFamily="49" charset="0"/>
                <a:cs typeface="Courier New" pitchFamily="49" charset="0"/>
              </a:rPr>
              <a:t>input - Try again</a:t>
            </a: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continue</a:t>
            </a:r>
          </a:p>
          <a:p>
            <a:pPr>
              <a:tabLst>
                <a:tab pos="452438" algn="l"/>
              </a:tabLst>
            </a:pP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print(value, </a:t>
            </a:r>
            <a:r>
              <a:rPr lang="en-AU" sz="1600" b="1" dirty="0" smtClean="0">
                <a:latin typeface="Courier New" pitchFamily="49" charset="0"/>
                <a:cs typeface="Courier New" pitchFamily="49" charset="0"/>
              </a:rPr>
              <a:t>'pounds is', </a:t>
            </a:r>
            <a:r>
              <a:rPr lang="en-AU" sz="1600" b="1" dirty="0">
                <a:latin typeface="Courier New" pitchFamily="49" charset="0"/>
                <a:cs typeface="Courier New" pitchFamily="49" charset="0"/>
              </a:rPr>
              <a:t>result, </a:t>
            </a:r>
            <a:r>
              <a:rPr lang="en-AU" sz="1600" b="1" dirty="0" smtClean="0">
                <a:latin typeface="Courier New" pitchFamily="49" charset="0"/>
                <a:cs typeface="Courier New" pitchFamily="49" charset="0"/>
              </a:rPr>
              <a:t>'kilograms')</a:t>
            </a:r>
            <a:endParaRPr lang="en-AU" sz="1600" b="1" dirty="0">
              <a:latin typeface="Courier New" pitchFamily="49" charset="0"/>
              <a:cs typeface="Courier New" pitchFamily="49" charset="0"/>
            </a:endParaRPr>
          </a:p>
        </p:txBody>
      </p:sp>
      <p:sp>
        <p:nvSpPr>
          <p:cNvPr id="9" name="TextBox 8"/>
          <p:cNvSpPr txBox="1"/>
          <p:nvPr/>
        </p:nvSpPr>
        <p:spPr>
          <a:xfrm>
            <a:off x="7985921" y="1916832"/>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sp>
        <p:nvSpPr>
          <p:cNvPr id="4" name="Right Brace 3"/>
          <p:cNvSpPr/>
          <p:nvPr/>
        </p:nvSpPr>
        <p:spPr>
          <a:xfrm>
            <a:off x="5652120" y="3443844"/>
            <a:ext cx="180020" cy="432048"/>
          </a:xfrm>
          <a:prstGeom prst="rightBrac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3" name="Right Brace 12"/>
          <p:cNvSpPr/>
          <p:nvPr/>
        </p:nvSpPr>
        <p:spPr>
          <a:xfrm>
            <a:off x="5652120" y="4221088"/>
            <a:ext cx="180020" cy="648072"/>
          </a:xfrm>
          <a:prstGeom prst="rightBrac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4" name="TextBox 13"/>
          <p:cNvSpPr txBox="1"/>
          <p:nvPr/>
        </p:nvSpPr>
        <p:spPr>
          <a:xfrm>
            <a:off x="5873210" y="3336701"/>
            <a:ext cx="2916324" cy="646331"/>
          </a:xfrm>
          <a:prstGeom prst="rect">
            <a:avLst/>
          </a:prstGeom>
          <a:noFill/>
        </p:spPr>
        <p:txBody>
          <a:bodyPr wrap="square" rtlCol="0">
            <a:spAutoFit/>
          </a:bodyPr>
          <a:lstStyle/>
          <a:p>
            <a:r>
              <a:rPr lang="en-AU" dirty="0" smtClean="0">
                <a:solidFill>
                  <a:srgbClr val="C00000"/>
                </a:solidFill>
              </a:rPr>
              <a:t>Try to execute this statement…</a:t>
            </a:r>
            <a:endParaRPr lang="en-AU" dirty="0">
              <a:solidFill>
                <a:srgbClr val="C00000"/>
              </a:solidFill>
            </a:endParaRPr>
          </a:p>
        </p:txBody>
      </p:sp>
      <p:sp>
        <p:nvSpPr>
          <p:cNvPr id="15" name="TextBox 14"/>
          <p:cNvSpPr txBox="1"/>
          <p:nvPr/>
        </p:nvSpPr>
        <p:spPr>
          <a:xfrm>
            <a:off x="5873210" y="4083458"/>
            <a:ext cx="2916324" cy="923330"/>
          </a:xfrm>
          <a:prstGeom prst="rect">
            <a:avLst/>
          </a:prstGeom>
          <a:noFill/>
        </p:spPr>
        <p:txBody>
          <a:bodyPr wrap="square" rtlCol="0">
            <a:spAutoFit/>
          </a:bodyPr>
          <a:lstStyle/>
          <a:p>
            <a:r>
              <a:rPr lang="en-AU" dirty="0" smtClean="0">
                <a:solidFill>
                  <a:srgbClr val="C00000"/>
                </a:solidFill>
              </a:rPr>
              <a:t>Do this if an error occurs when trying to convert the value to a float…</a:t>
            </a:r>
            <a:endParaRPr lang="en-AU" dirty="0">
              <a:solidFill>
                <a:srgbClr val="C00000"/>
              </a:solidFill>
            </a:endParaRPr>
          </a:p>
        </p:txBody>
      </p:sp>
    </p:spTree>
    <p:extLst>
      <p:ext uri="{BB962C8B-B14F-4D97-AF65-F5344CB8AC3E}">
        <p14:creationId xmlns:p14="http://schemas.microsoft.com/office/powerpoint/2010/main" val="367795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5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5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Continue Example 1</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Can we do this a better way?:</a:t>
            </a:r>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pPr lvl="1"/>
            <a:endParaRPr lang="en-AU" dirty="0"/>
          </a:p>
          <a:p>
            <a:pPr lvl="1"/>
            <a:r>
              <a:rPr lang="en-AU" dirty="0" smtClean="0"/>
              <a:t>There is no need for the continue OR break if we think about our structure </a:t>
            </a:r>
            <a:endParaRPr lang="en-AU" dirty="0" smtClean="0"/>
          </a:p>
        </p:txBody>
      </p:sp>
      <p:sp>
        <p:nvSpPr>
          <p:cNvPr id="8" name="TextBox 7"/>
          <p:cNvSpPr txBox="1"/>
          <p:nvPr/>
        </p:nvSpPr>
        <p:spPr>
          <a:xfrm>
            <a:off x="323529" y="1700808"/>
            <a:ext cx="8496944" cy="3610680"/>
          </a:xfrm>
          <a:prstGeom prst="rect">
            <a:avLst/>
          </a:prstGeom>
          <a:solidFill>
            <a:schemeClr val="bg1"/>
          </a:solidFill>
          <a:ln>
            <a:solidFill>
              <a:schemeClr val="accent2"/>
            </a:solidFill>
            <a:prstDash val="solid"/>
          </a:ln>
        </p:spPr>
        <p:txBody>
          <a:bodyPr wrap="square" lIns="72000" tIns="90000" rIns="72000" bIns="72000" rtlCol="0">
            <a:spAutoFit/>
          </a:bodyPr>
          <a:lstStyle/>
          <a:p>
            <a:pPr>
              <a:tabLst>
                <a:tab pos="452438" algn="l"/>
              </a:tabLst>
            </a:pPr>
            <a:r>
              <a:rPr lang="en-AU" sz="1600" b="1" dirty="0">
                <a:latin typeface="Courier New" pitchFamily="49" charset="0"/>
                <a:cs typeface="Courier New" pitchFamily="49" charset="0"/>
              </a:rPr>
              <a:t>v</a:t>
            </a:r>
            <a:r>
              <a:rPr lang="en-AU" sz="1600" b="1" dirty="0" smtClean="0">
                <a:latin typeface="Courier New" pitchFamily="49" charset="0"/>
                <a:cs typeface="Courier New" pitchFamily="49" charset="0"/>
              </a:rPr>
              <a:t>alue = None</a:t>
            </a:r>
          </a:p>
          <a:p>
            <a:pPr>
              <a:tabLst>
                <a:tab pos="452438" algn="l"/>
              </a:tabLst>
            </a:pPr>
            <a:r>
              <a:rPr lang="en-AU" sz="1600" b="1" dirty="0" smtClean="0">
                <a:latin typeface="Courier New" pitchFamily="49" charset="0"/>
                <a:cs typeface="Courier New" pitchFamily="49" charset="0"/>
              </a:rPr>
              <a:t>while </a:t>
            </a:r>
            <a:r>
              <a:rPr lang="en-AU" sz="1600" b="1" dirty="0">
                <a:latin typeface="Courier New" pitchFamily="49" charset="0"/>
                <a:cs typeface="Courier New" pitchFamily="49" charset="0"/>
              </a:rPr>
              <a:t>value </a:t>
            </a:r>
            <a:r>
              <a:rPr lang="en-AU" sz="1600" b="1" dirty="0" smtClean="0">
                <a:latin typeface="Courier New" pitchFamily="49" charset="0"/>
                <a:cs typeface="Courier New" pitchFamily="49" charset="0"/>
              </a:rPr>
              <a:t>!= </a:t>
            </a:r>
            <a:r>
              <a:rPr lang="en-AU" sz="1600" b="1" dirty="0">
                <a:latin typeface="Courier New" pitchFamily="49" charset="0"/>
                <a:cs typeface="Courier New" pitchFamily="49" charset="0"/>
              </a:rPr>
              <a:t>'x</a:t>
            </a: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value = input</a:t>
            </a:r>
            <a:r>
              <a:rPr lang="en-AU" sz="1600" b="1" dirty="0" smtClean="0">
                <a:latin typeface="Courier New" pitchFamily="49" charset="0"/>
                <a:cs typeface="Courier New" pitchFamily="49" charset="0"/>
              </a:rPr>
              <a:t>('Enter </a:t>
            </a:r>
            <a:r>
              <a:rPr lang="en-AU" sz="1600" b="1" dirty="0">
                <a:latin typeface="Courier New" pitchFamily="49" charset="0"/>
                <a:cs typeface="Courier New" pitchFamily="49" charset="0"/>
              </a:rPr>
              <a:t>a value in pounds (type </a:t>
            </a:r>
            <a:r>
              <a:rPr lang="en-AU" sz="1600" b="1" dirty="0" smtClean="0">
                <a:latin typeface="Courier New" pitchFamily="49" charset="0"/>
                <a:cs typeface="Courier New" pitchFamily="49" charset="0"/>
              </a:rPr>
              <a:t>\'x\' </a:t>
            </a:r>
            <a:r>
              <a:rPr lang="en-AU" sz="1600" b="1" dirty="0">
                <a:latin typeface="Courier New" pitchFamily="49" charset="0"/>
                <a:cs typeface="Courier New" pitchFamily="49" charset="0"/>
              </a:rPr>
              <a:t>to exit): </a:t>
            </a: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a:p>
            <a:pPr>
              <a:tabLst>
                <a:tab pos="452438" algn="l"/>
              </a:tabLst>
            </a:pP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 if </a:t>
            </a:r>
            <a:r>
              <a:rPr lang="en-AU" sz="1600" b="1" dirty="0">
                <a:latin typeface="Courier New" pitchFamily="49" charset="0"/>
                <a:cs typeface="Courier New" pitchFamily="49" charset="0"/>
              </a:rPr>
              <a:t>value </a:t>
            </a:r>
            <a:r>
              <a:rPr lang="en-AU" sz="1600" b="1" dirty="0" smtClean="0">
                <a:latin typeface="Courier New" pitchFamily="49" charset="0"/>
                <a:cs typeface="Courier New" pitchFamily="49" charset="0"/>
              </a:rPr>
              <a:t>!= </a:t>
            </a:r>
            <a:r>
              <a:rPr lang="en-AU" sz="1600" b="1" dirty="0" smtClean="0">
                <a:latin typeface="Courier New" pitchFamily="49" charset="0"/>
                <a:cs typeface="Courier New" pitchFamily="49" charset="0"/>
              </a:rPr>
              <a:t>'x':</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a:t>
            </a:r>
          </a:p>
          <a:p>
            <a:pPr>
              <a:tabLst>
                <a:tab pos="452438" algn="l"/>
              </a:tabLst>
            </a:pPr>
            <a:r>
              <a:rPr lang="en-AU" sz="1600" b="1" dirty="0">
                <a:latin typeface="Courier New" pitchFamily="49" charset="0"/>
                <a:cs typeface="Courier New" pitchFamily="49" charset="0"/>
              </a:rPr>
              <a:t>    </a:t>
            </a: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   </a:t>
            </a:r>
            <a:r>
              <a:rPr lang="en-AU" sz="1600" b="1" dirty="0" smtClean="0">
                <a:latin typeface="Courier New" pitchFamily="49" charset="0"/>
                <a:cs typeface="Courier New" pitchFamily="49" charset="0"/>
              </a:rPr>
              <a:t>try</a:t>
            </a:r>
            <a:r>
              <a:rPr lang="en-AU" sz="1600" b="1" dirty="0">
                <a:latin typeface="Courier New" pitchFamily="49" charset="0"/>
                <a:cs typeface="Courier New" pitchFamily="49" charset="0"/>
              </a:rPr>
              <a:t>:</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    result </a:t>
            </a:r>
            <a:r>
              <a:rPr lang="en-AU" sz="1600" b="1" dirty="0">
                <a:latin typeface="Courier New" pitchFamily="49" charset="0"/>
                <a:cs typeface="Courier New" pitchFamily="49" charset="0"/>
              </a:rPr>
              <a:t>= float(value) * 0.454</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           </a:t>
            </a:r>
            <a:r>
              <a:rPr lang="en-AU" sz="1600" b="1" dirty="0" smtClean="0">
                <a:latin typeface="Courier New" pitchFamily="49" charset="0"/>
                <a:cs typeface="Courier New" pitchFamily="49" charset="0"/>
              </a:rPr>
              <a:t>print(value</a:t>
            </a:r>
            <a:r>
              <a:rPr lang="en-AU" sz="1600" b="1" dirty="0">
                <a:latin typeface="Courier New" pitchFamily="49" charset="0"/>
                <a:cs typeface="Courier New" pitchFamily="49" charset="0"/>
              </a:rPr>
              <a:t>, 'pounds is', result, 'kilograms')</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a:t>
            </a: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   </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       except </a:t>
            </a:r>
            <a:r>
              <a:rPr lang="en-AU" sz="1600" b="1" dirty="0" err="1">
                <a:latin typeface="Courier New" pitchFamily="49" charset="0"/>
                <a:cs typeface="Courier New" pitchFamily="49" charset="0"/>
              </a:rPr>
              <a:t>ValueError</a:t>
            </a:r>
            <a:r>
              <a:rPr lang="en-AU" sz="1600" b="1" dirty="0">
                <a:latin typeface="Courier New" pitchFamily="49" charset="0"/>
                <a:cs typeface="Courier New" pitchFamily="49" charset="0"/>
              </a:rPr>
              <a:t>:</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    print</a:t>
            </a:r>
            <a:r>
              <a:rPr lang="en-AU" sz="1600" b="1" dirty="0" smtClean="0">
                <a:latin typeface="Courier New" pitchFamily="49" charset="0"/>
                <a:cs typeface="Courier New" pitchFamily="49" charset="0"/>
              </a:rPr>
              <a:t>('Invalid </a:t>
            </a:r>
            <a:r>
              <a:rPr lang="en-AU" sz="1600" b="1" dirty="0">
                <a:latin typeface="Courier New" pitchFamily="49" charset="0"/>
                <a:cs typeface="Courier New" pitchFamily="49" charset="0"/>
              </a:rPr>
              <a:t>input - Try again</a:t>
            </a: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a:p>
            <a:pPr>
              <a:tabLst>
                <a:tab pos="452438" algn="l"/>
              </a:tabLst>
            </a:pP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a:t>
            </a:r>
          </a:p>
        </p:txBody>
      </p:sp>
      <p:sp>
        <p:nvSpPr>
          <p:cNvPr id="9" name="TextBox 8"/>
          <p:cNvSpPr txBox="1"/>
          <p:nvPr/>
        </p:nvSpPr>
        <p:spPr>
          <a:xfrm>
            <a:off x="7985921" y="1916832"/>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1228128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Continue Example 2</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Continue can be an elegant way to skip an iteration of a loop when something is irrelevant or inapplicable:</a:t>
            </a:r>
          </a:p>
          <a:p>
            <a:pPr lvl="3"/>
            <a:endParaRPr lang="en-AU" dirty="0"/>
          </a:p>
          <a:p>
            <a:pPr lvl="3"/>
            <a:endParaRPr lang="en-AU" dirty="0" smtClean="0"/>
          </a:p>
          <a:p>
            <a:pPr lvl="3"/>
            <a:endParaRPr lang="en-AU" dirty="0"/>
          </a:p>
          <a:p>
            <a:pPr lvl="3"/>
            <a:endParaRPr lang="en-AU" dirty="0" smtClean="0"/>
          </a:p>
        </p:txBody>
      </p:sp>
      <p:grpSp>
        <p:nvGrpSpPr>
          <p:cNvPr id="10" name="Group 9"/>
          <p:cNvGrpSpPr/>
          <p:nvPr/>
        </p:nvGrpSpPr>
        <p:grpSpPr>
          <a:xfrm>
            <a:off x="323529" y="1916832"/>
            <a:ext cx="8496944" cy="2111723"/>
            <a:chOff x="-2084954" y="3389511"/>
            <a:chExt cx="8496944" cy="2111723"/>
          </a:xfrm>
        </p:grpSpPr>
        <p:sp>
          <p:nvSpPr>
            <p:cNvPr id="11" name="TextBox 10"/>
            <p:cNvSpPr txBox="1"/>
            <p:nvPr/>
          </p:nvSpPr>
          <p:spPr>
            <a:xfrm>
              <a:off x="-2084954" y="3389511"/>
              <a:ext cx="8496944" cy="2111723"/>
            </a:xfrm>
            <a:prstGeom prst="rect">
              <a:avLst/>
            </a:prstGeom>
            <a:solidFill>
              <a:schemeClr val="bg1"/>
            </a:solidFill>
            <a:ln>
              <a:solidFill>
                <a:srgbClr val="00B050"/>
              </a:solidFill>
              <a:prstDash val="solid"/>
            </a:ln>
          </p:spPr>
          <p:txBody>
            <a:bodyPr wrap="square" lIns="72000" tIns="36000" rIns="72000" bIns="36000" rtlCol="0">
              <a:spAutoFit/>
            </a:bodyPr>
            <a:lstStyle/>
            <a:p>
              <a:pPr>
                <a:tabLst>
                  <a:tab pos="452438" algn="l"/>
                </a:tabLst>
              </a:pPr>
              <a:r>
                <a:rPr lang="en-AU" sz="1600" dirty="0" smtClean="0">
                  <a:solidFill>
                    <a:srgbClr val="008000"/>
                  </a:solidFill>
                  <a:latin typeface="Courier New" pitchFamily="49" charset="0"/>
                  <a:cs typeface="Courier New" pitchFamily="49" charset="0"/>
                </a:rPr>
                <a:t>// process student results</a:t>
              </a:r>
            </a:p>
            <a:p>
              <a:pPr>
                <a:tabLst>
                  <a:tab pos="452438" algn="l"/>
                </a:tabLst>
              </a:pPr>
              <a:r>
                <a:rPr lang="en-AU" sz="1600" b="1" dirty="0" smtClean="0">
                  <a:latin typeface="Courier New" pitchFamily="49" charset="0"/>
                  <a:cs typeface="Courier New" pitchFamily="49" charset="0"/>
                </a:rPr>
                <a:t>Open student result file</a:t>
              </a:r>
            </a:p>
            <a:p>
              <a:pPr>
                <a:tabLst>
                  <a:tab pos="452438" algn="l"/>
                </a:tabLst>
              </a:pPr>
              <a:endParaRPr lang="en-AU" sz="10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For each student</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   If exam status is 'Deferred'</a:t>
              </a:r>
            </a:p>
            <a:p>
              <a:pPr>
                <a:tabLst>
                  <a:tab pos="452438" algn="l"/>
                </a:tabLst>
              </a:pPr>
              <a:r>
                <a:rPr lang="en-AU" sz="1600" b="1" dirty="0" smtClean="0">
                  <a:latin typeface="Courier New" pitchFamily="49" charset="0"/>
                  <a:cs typeface="Courier New" pitchFamily="49" charset="0"/>
                </a:rPr>
                <a:t>        Continue to next student</a:t>
              </a:r>
            </a:p>
            <a:p>
              <a:pPr>
                <a:tabLst>
                  <a:tab pos="452438" algn="l"/>
                </a:tabLst>
              </a:pPr>
              <a:endParaRPr lang="en-AU" sz="10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Calculate student's final grade </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   </a:t>
              </a:r>
              <a:r>
                <a:rPr lang="en-AU" sz="1600" b="1" dirty="0">
                  <a:latin typeface="Courier New" pitchFamily="49" charset="0"/>
                  <a:cs typeface="Courier New" pitchFamily="49" charset="0"/>
                </a:rPr>
                <a:t>Show student's final </a:t>
              </a:r>
              <a:r>
                <a:rPr lang="en-AU" sz="1600" b="1" dirty="0" smtClean="0">
                  <a:latin typeface="Courier New" pitchFamily="49" charset="0"/>
                  <a:cs typeface="Courier New" pitchFamily="49" charset="0"/>
                </a:rPr>
                <a:t>grade</a:t>
              </a:r>
              <a:endParaRPr lang="en-AU" sz="1600" b="1" dirty="0">
                <a:latin typeface="Courier New" pitchFamily="49" charset="0"/>
                <a:cs typeface="Courier New" pitchFamily="49" charset="0"/>
              </a:endParaRPr>
            </a:p>
          </p:txBody>
        </p:sp>
        <p:sp>
          <p:nvSpPr>
            <p:cNvPr id="12" name="TextBox 11"/>
            <p:cNvSpPr txBox="1"/>
            <p:nvPr/>
          </p:nvSpPr>
          <p:spPr>
            <a:xfrm>
              <a:off x="5072839" y="3389511"/>
              <a:ext cx="1330428" cy="307777"/>
            </a:xfrm>
            <a:prstGeom prst="rect">
              <a:avLst/>
            </a:prstGeom>
            <a:solidFill>
              <a:srgbClr val="00B050"/>
            </a:solidFill>
            <a:ln>
              <a:solidFill>
                <a:srgbClr val="00B050"/>
              </a:solidFill>
              <a:prstDash val="solid"/>
            </a:ln>
          </p:spPr>
          <p:txBody>
            <a:bodyPr wrap="square" rtlCol="0">
              <a:spAutoFit/>
            </a:bodyPr>
            <a:lstStyle/>
            <a:p>
              <a:pPr algn="ctr">
                <a:tabLst>
                  <a:tab pos="452438" algn="l"/>
                </a:tabLst>
              </a:pPr>
              <a:r>
                <a:rPr lang="en-AU" sz="1400" b="1" dirty="0">
                  <a:solidFill>
                    <a:schemeClr val="bg1"/>
                  </a:solidFill>
                  <a:latin typeface="Courier New" pitchFamily="49" charset="0"/>
                  <a:cs typeface="Courier New" pitchFamily="49" charset="0"/>
                </a:rPr>
                <a:t>Pseudocode</a:t>
              </a:r>
            </a:p>
          </p:txBody>
        </p:sp>
      </p:grpSp>
      <p:grpSp>
        <p:nvGrpSpPr>
          <p:cNvPr id="13" name="Group 12"/>
          <p:cNvGrpSpPr/>
          <p:nvPr/>
        </p:nvGrpSpPr>
        <p:grpSpPr>
          <a:xfrm>
            <a:off x="323529" y="4293096"/>
            <a:ext cx="8496944" cy="2227139"/>
            <a:chOff x="-2084954" y="3389511"/>
            <a:chExt cx="8496944" cy="2227139"/>
          </a:xfrm>
        </p:grpSpPr>
        <p:sp>
          <p:nvSpPr>
            <p:cNvPr id="14" name="TextBox 13"/>
            <p:cNvSpPr txBox="1"/>
            <p:nvPr/>
          </p:nvSpPr>
          <p:spPr>
            <a:xfrm>
              <a:off x="-2084954" y="3389511"/>
              <a:ext cx="8496944" cy="2227139"/>
            </a:xfrm>
            <a:prstGeom prst="rect">
              <a:avLst/>
            </a:prstGeom>
            <a:solidFill>
              <a:schemeClr val="bg1"/>
            </a:solidFill>
            <a:ln>
              <a:solidFill>
                <a:srgbClr val="00B050"/>
              </a:solidFill>
              <a:prstDash val="solid"/>
            </a:ln>
          </p:spPr>
          <p:txBody>
            <a:bodyPr wrap="square" lIns="72000" tIns="36000" rIns="72000" bIns="36000" rtlCol="0">
              <a:spAutoFit/>
            </a:bodyPr>
            <a:lstStyle/>
            <a:p>
              <a:pPr>
                <a:tabLst>
                  <a:tab pos="452438" algn="l"/>
                </a:tabLst>
              </a:pPr>
              <a:r>
                <a:rPr lang="en-AU" sz="1600" dirty="0" smtClean="0">
                  <a:solidFill>
                    <a:srgbClr val="008000"/>
                  </a:solidFill>
                  <a:latin typeface="Courier New" pitchFamily="49" charset="0"/>
                  <a:cs typeface="Courier New" pitchFamily="49" charset="0"/>
                </a:rPr>
                <a:t>// print timetable of units</a:t>
              </a:r>
            </a:p>
            <a:p>
              <a:pPr>
                <a:tabLst>
                  <a:tab pos="452438" algn="l"/>
                </a:tabLst>
              </a:pPr>
              <a:r>
                <a:rPr lang="en-AU" sz="1600" b="1" dirty="0" smtClean="0">
                  <a:latin typeface="Courier New" pitchFamily="49" charset="0"/>
                  <a:cs typeface="Courier New" pitchFamily="49" charset="0"/>
                </a:rPr>
                <a:t>Retrieve unit information</a:t>
              </a:r>
            </a:p>
            <a:p>
              <a:pPr>
                <a:tabLst>
                  <a:tab pos="452438" algn="l"/>
                </a:tabLst>
              </a:pPr>
              <a:endParaRPr lang="en-AU" sz="9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For each unit</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   If unit is online</a:t>
              </a:r>
            </a:p>
            <a:p>
              <a:pPr>
                <a:tabLst>
                  <a:tab pos="452438" algn="l"/>
                </a:tabLst>
              </a:pPr>
              <a:r>
                <a:rPr lang="en-AU" sz="1600" b="1" dirty="0" smtClean="0">
                  <a:latin typeface="Courier New" pitchFamily="49" charset="0"/>
                  <a:cs typeface="Courier New" pitchFamily="49" charset="0"/>
                </a:rPr>
                <a:t>        Continue to next unit</a:t>
              </a:r>
            </a:p>
            <a:p>
              <a:pPr>
                <a:tabLst>
                  <a:tab pos="452438" algn="l"/>
                </a:tabLst>
              </a:pPr>
              <a:endParaRPr lang="en-AU" sz="9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Add unit to timetable</a:t>
              </a:r>
            </a:p>
            <a:p>
              <a:pPr>
                <a:tabLst>
                  <a:tab pos="452438" algn="l"/>
                </a:tabLst>
              </a:pPr>
              <a:endParaRPr lang="en-AU" sz="10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Show timetable</a:t>
              </a:r>
              <a:endParaRPr lang="en-AU" sz="1600" b="1" dirty="0">
                <a:latin typeface="Courier New" pitchFamily="49" charset="0"/>
                <a:cs typeface="Courier New" pitchFamily="49" charset="0"/>
              </a:endParaRPr>
            </a:p>
          </p:txBody>
        </p:sp>
        <p:sp>
          <p:nvSpPr>
            <p:cNvPr id="15" name="TextBox 14"/>
            <p:cNvSpPr txBox="1"/>
            <p:nvPr/>
          </p:nvSpPr>
          <p:spPr>
            <a:xfrm>
              <a:off x="5072839" y="3389511"/>
              <a:ext cx="1330428" cy="307777"/>
            </a:xfrm>
            <a:prstGeom prst="rect">
              <a:avLst/>
            </a:prstGeom>
            <a:solidFill>
              <a:srgbClr val="00B050"/>
            </a:solidFill>
            <a:ln>
              <a:solidFill>
                <a:srgbClr val="00B050"/>
              </a:solidFill>
              <a:prstDash val="solid"/>
            </a:ln>
          </p:spPr>
          <p:txBody>
            <a:bodyPr wrap="square" rtlCol="0">
              <a:spAutoFit/>
            </a:bodyPr>
            <a:lstStyle/>
            <a:p>
              <a:pPr algn="ctr">
                <a:tabLst>
                  <a:tab pos="452438" algn="l"/>
                </a:tabLst>
              </a:pPr>
              <a:r>
                <a:rPr lang="en-AU" sz="1400" b="1" dirty="0">
                  <a:solidFill>
                    <a:schemeClr val="bg1"/>
                  </a:solidFill>
                  <a:latin typeface="Courier New" pitchFamily="49" charset="0"/>
                  <a:cs typeface="Courier New" pitchFamily="49" charset="0"/>
                </a:rPr>
                <a:t>Pseudocode</a:t>
              </a:r>
            </a:p>
          </p:txBody>
        </p:sp>
      </p:grpSp>
    </p:spTree>
    <p:extLst>
      <p:ext uri="{BB962C8B-B14F-4D97-AF65-F5344CB8AC3E}">
        <p14:creationId xmlns:p14="http://schemas.microsoft.com/office/powerpoint/2010/main" val="222369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Textbook</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a:t>Starting Out with Python, 3</a:t>
            </a:r>
            <a:r>
              <a:rPr lang="en-AU" baseline="30000" dirty="0"/>
              <a:t>rd</a:t>
            </a:r>
            <a:r>
              <a:rPr lang="en-AU" dirty="0"/>
              <a:t> Edition</a:t>
            </a:r>
          </a:p>
          <a:p>
            <a:pPr lvl="1"/>
            <a:r>
              <a:rPr lang="en-AU" dirty="0"/>
              <a:t>Tony Gaddis</a:t>
            </a:r>
          </a:p>
          <a:p>
            <a:pPr lvl="2"/>
            <a:endParaRPr lang="en-AU" dirty="0" smtClean="0"/>
          </a:p>
          <a:p>
            <a:pPr lvl="2"/>
            <a:endParaRPr lang="en-AU" dirty="0"/>
          </a:p>
          <a:p>
            <a:r>
              <a:rPr lang="en-AU" dirty="0"/>
              <a:t>Reading the chapter(s) is required</a:t>
            </a:r>
          </a:p>
          <a:p>
            <a:pPr lvl="1"/>
            <a:r>
              <a:rPr lang="en-AU" dirty="0" smtClean="0"/>
              <a:t>Read the indicated </a:t>
            </a:r>
            <a:r>
              <a:rPr lang="en-AU" dirty="0"/>
              <a:t>chapter(s) </a:t>
            </a:r>
            <a:r>
              <a:rPr lang="en-AU" i="1" dirty="0"/>
              <a:t>before</a:t>
            </a:r>
            <a:r>
              <a:rPr lang="en-AU" dirty="0"/>
              <a:t> class</a:t>
            </a:r>
          </a:p>
          <a:p>
            <a:pPr lvl="2"/>
            <a:endParaRPr lang="en-AU" dirty="0" smtClean="0"/>
          </a:p>
          <a:p>
            <a:pPr lvl="2"/>
            <a:endParaRPr lang="en-AU" dirty="0"/>
          </a:p>
          <a:p>
            <a:r>
              <a:rPr lang="en-AU" dirty="0"/>
              <a:t>This week covers the following textbook chapter(s):</a:t>
            </a:r>
          </a:p>
          <a:p>
            <a:pPr lvl="1"/>
            <a:r>
              <a:rPr lang="en-US" b="1" dirty="0" smtClean="0"/>
              <a:t>Chapter 4 – Repetition Structures</a:t>
            </a:r>
          </a:p>
          <a:p>
            <a:pPr lvl="2"/>
            <a:r>
              <a:rPr lang="en-US" b="1" dirty="0"/>
              <a:t>Entire chapter</a:t>
            </a:r>
          </a:p>
          <a:p>
            <a:pPr lvl="1"/>
            <a:r>
              <a:rPr lang="en-US" b="1" dirty="0" smtClean="0"/>
              <a:t>Chapter 7 </a:t>
            </a:r>
            <a:r>
              <a:rPr lang="en-US" b="1" dirty="0"/>
              <a:t>– </a:t>
            </a:r>
            <a:r>
              <a:rPr lang="en-US" b="1" dirty="0" smtClean="0"/>
              <a:t>Lists and Tuples</a:t>
            </a:r>
            <a:endParaRPr lang="en-US" b="1" dirty="0"/>
          </a:p>
          <a:p>
            <a:pPr lvl="2"/>
            <a:r>
              <a:rPr lang="en-US" b="1" dirty="0"/>
              <a:t>Entire chapter</a:t>
            </a:r>
          </a:p>
        </p:txBody>
      </p:sp>
      <p:pic>
        <p:nvPicPr>
          <p:cNvPr id="5" name="Picture 2" descr="H:\CSP1150 - Python Edition\Misc Resources\Gaddis Resources\co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060" y="1052736"/>
            <a:ext cx="1843404" cy="2304256"/>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5333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Validating Input using While, Try </a:t>
            </a:r>
            <a:r>
              <a:rPr lang="en-AU" smtClean="0"/>
              <a:t>and Break</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An endless while loop with a try/except and a break can be used to ensure that input is of an appropriate data type:</a:t>
            </a:r>
          </a:p>
          <a:p>
            <a:pPr lvl="3"/>
            <a:endParaRPr lang="en-AU" dirty="0"/>
          </a:p>
          <a:p>
            <a:pPr lvl="3"/>
            <a:endParaRPr lang="en-AU" dirty="0" smtClean="0"/>
          </a:p>
          <a:p>
            <a:pPr lvl="3"/>
            <a:endParaRPr lang="en-AU" dirty="0"/>
          </a:p>
          <a:p>
            <a:pPr lvl="3"/>
            <a:endParaRPr lang="en-AU" dirty="0" smtClean="0"/>
          </a:p>
          <a:p>
            <a:pPr lvl="2"/>
            <a:endParaRPr lang="en-AU" dirty="0"/>
          </a:p>
          <a:p>
            <a:pPr lvl="2"/>
            <a:endParaRPr lang="en-AU" dirty="0" smtClean="0"/>
          </a:p>
          <a:p>
            <a:pPr lvl="1"/>
            <a:r>
              <a:rPr lang="en-AU" dirty="0" smtClean="0"/>
              <a:t>The loop is endless, so a break is needed to end it</a:t>
            </a:r>
          </a:p>
          <a:p>
            <a:pPr lvl="2"/>
            <a:endParaRPr lang="en-AU" dirty="0" smtClean="0"/>
          </a:p>
          <a:p>
            <a:pPr lvl="1"/>
            <a:r>
              <a:rPr lang="en-AU" dirty="0" smtClean="0"/>
              <a:t>The code attempts to convert the input to a float</a:t>
            </a:r>
          </a:p>
          <a:p>
            <a:pPr lvl="2"/>
            <a:r>
              <a:rPr lang="en-AU" dirty="0" smtClean="0"/>
              <a:t>If this fails (due to the input not being a number), the exception occurs and the error message is printed – the loop repeats</a:t>
            </a:r>
          </a:p>
          <a:p>
            <a:pPr lvl="2"/>
            <a:r>
              <a:rPr lang="en-AU" dirty="0" smtClean="0"/>
              <a:t>If this succeeds (due to the input being a number), the code continues to the break statement and the loop ends</a:t>
            </a:r>
          </a:p>
        </p:txBody>
      </p:sp>
      <p:grpSp>
        <p:nvGrpSpPr>
          <p:cNvPr id="4" name="Group 3"/>
          <p:cNvGrpSpPr/>
          <p:nvPr/>
        </p:nvGrpSpPr>
        <p:grpSpPr>
          <a:xfrm>
            <a:off x="323528" y="1916832"/>
            <a:ext cx="8496944" cy="1887131"/>
            <a:chOff x="365992" y="3389511"/>
            <a:chExt cx="8496944" cy="1887131"/>
          </a:xfrm>
        </p:grpSpPr>
        <p:sp>
          <p:nvSpPr>
            <p:cNvPr id="5" name="TextBox 4"/>
            <p:cNvSpPr txBox="1"/>
            <p:nvPr/>
          </p:nvSpPr>
          <p:spPr>
            <a:xfrm>
              <a:off x="365992" y="3389511"/>
              <a:ext cx="8496944" cy="1887131"/>
            </a:xfrm>
            <a:prstGeom prst="rect">
              <a:avLst/>
            </a:prstGeom>
            <a:solidFill>
              <a:schemeClr val="bg1"/>
            </a:solidFill>
            <a:ln>
              <a:solidFill>
                <a:schemeClr val="accent2"/>
              </a:solidFill>
              <a:prstDash val="solid"/>
            </a:ln>
          </p:spPr>
          <p:txBody>
            <a:bodyPr wrap="square" lIns="72000" tIns="90000" rIns="72000" bIns="72000" rtlCol="0">
              <a:spAutoFit/>
            </a:bodyPr>
            <a:lstStyle/>
            <a:p>
              <a:pPr>
                <a:tabLst>
                  <a:tab pos="452438" algn="l"/>
                </a:tabLst>
              </a:pPr>
              <a:r>
                <a:rPr lang="en-AU" sz="1600" b="1" dirty="0">
                  <a:latin typeface="Courier New" pitchFamily="49" charset="0"/>
                  <a:cs typeface="Courier New" pitchFamily="49" charset="0"/>
                </a:rPr>
                <a:t>while True: </a:t>
              </a:r>
            </a:p>
            <a:p>
              <a:pPr>
                <a:tabLst>
                  <a:tab pos="452438" algn="l"/>
                </a:tabLst>
              </a:pPr>
              <a:r>
                <a:rPr lang="en-AU" sz="1600" b="1" dirty="0">
                  <a:latin typeface="Courier New" pitchFamily="49" charset="0"/>
                  <a:cs typeface="Courier New" pitchFamily="49" charset="0"/>
                </a:rPr>
                <a:t>    try: </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value = </a:t>
              </a:r>
              <a:r>
                <a:rPr lang="en-AU" sz="1600" b="1" dirty="0">
                  <a:latin typeface="Courier New" pitchFamily="49" charset="0"/>
                  <a:cs typeface="Courier New" pitchFamily="49" charset="0"/>
                </a:rPr>
                <a:t>float(input</a:t>
              </a:r>
              <a:r>
                <a:rPr lang="en-AU" sz="1600" b="1" dirty="0" smtClean="0">
                  <a:latin typeface="Courier New" pitchFamily="49" charset="0"/>
                  <a:cs typeface="Courier New" pitchFamily="49" charset="0"/>
                </a:rPr>
                <a:t>('Enter a number: ')) </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break </a:t>
              </a:r>
              <a:endParaRPr lang="en-AU" sz="1600" b="1" dirty="0" smtClean="0">
                <a:latin typeface="Courier New" pitchFamily="49" charset="0"/>
                <a:cs typeface="Courier New" pitchFamily="49" charset="0"/>
              </a:endParaRPr>
            </a:p>
            <a:p>
              <a:pPr>
                <a:tabLst>
                  <a:tab pos="452438" algn="l"/>
                </a:tabLst>
              </a:pP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except </a:t>
              </a:r>
              <a:r>
                <a:rPr lang="en-AU" sz="1600" b="1" dirty="0" err="1">
                  <a:latin typeface="Courier New" pitchFamily="49" charset="0"/>
                  <a:cs typeface="Courier New" pitchFamily="49" charset="0"/>
                </a:rPr>
                <a:t>ValueError</a:t>
              </a:r>
              <a:r>
                <a:rPr lang="en-AU" sz="1600" b="1" dirty="0">
                  <a:latin typeface="Courier New" pitchFamily="49" charset="0"/>
                  <a:cs typeface="Courier New" pitchFamily="49" charset="0"/>
                </a:rPr>
                <a:t>: </a:t>
              </a:r>
            </a:p>
            <a:p>
              <a:pPr>
                <a:tabLst>
                  <a:tab pos="452438" algn="l"/>
                </a:tabLst>
              </a:pPr>
              <a:r>
                <a:rPr lang="en-AU" sz="1600" b="1" dirty="0">
                  <a:latin typeface="Courier New" pitchFamily="49" charset="0"/>
                  <a:cs typeface="Courier New" pitchFamily="49" charset="0"/>
                </a:rPr>
                <a:t>        print</a:t>
              </a:r>
              <a:r>
                <a:rPr lang="en-AU" sz="1600" b="1" dirty="0" smtClean="0">
                  <a:latin typeface="Courier New" pitchFamily="49" charset="0"/>
                  <a:cs typeface="Courier New" pitchFamily="49" charset="0"/>
                </a:rPr>
                <a:t>('Invalid input. Enter a number.')</a:t>
              </a:r>
              <a:endParaRPr lang="en-AU" sz="1600" b="1" dirty="0">
                <a:latin typeface="Courier New" pitchFamily="49" charset="0"/>
                <a:cs typeface="Courier New" pitchFamily="49" charset="0"/>
              </a:endParaRPr>
            </a:p>
          </p:txBody>
        </p:sp>
        <p:sp>
          <p:nvSpPr>
            <p:cNvPr id="6" name="TextBox 5"/>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Tree>
    <p:extLst>
      <p:ext uri="{BB962C8B-B14F-4D97-AF65-F5344CB8AC3E}">
        <p14:creationId xmlns:p14="http://schemas.microsoft.com/office/powerpoint/2010/main" val="95116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Do-While Loops</a:t>
            </a:r>
            <a:endParaRPr lang="en-AU" dirty="0"/>
          </a:p>
        </p:txBody>
      </p:sp>
      <p:sp>
        <p:nvSpPr>
          <p:cNvPr id="3" name="Content Placeholder 2"/>
          <p:cNvSpPr>
            <a:spLocks noGrp="1"/>
          </p:cNvSpPr>
          <p:nvPr>
            <p:ph idx="1"/>
          </p:nvPr>
        </p:nvSpPr>
        <p:spPr/>
        <p:txBody>
          <a:bodyPr/>
          <a:lstStyle/>
          <a:p>
            <a:r>
              <a:rPr lang="en-AU" dirty="0" smtClean="0"/>
              <a:t>While loops test the condition </a:t>
            </a:r>
            <a:r>
              <a:rPr lang="en-AU" i="1" dirty="0" smtClean="0"/>
              <a:t>before </a:t>
            </a:r>
            <a:r>
              <a:rPr lang="en-AU" dirty="0" smtClean="0"/>
              <a:t>running the loop body</a:t>
            </a:r>
          </a:p>
          <a:p>
            <a:pPr lvl="1"/>
            <a:r>
              <a:rPr lang="en-AU" dirty="0" smtClean="0"/>
              <a:t>If the condition is False when the loop is reached, the loop body is never run – which is perfectly fine in most situations</a:t>
            </a:r>
          </a:p>
          <a:p>
            <a:pPr lvl="1"/>
            <a:r>
              <a:rPr lang="en-AU" dirty="0" smtClean="0"/>
              <a:t>You may encounter a situation where you want the body of the loop to</a:t>
            </a:r>
            <a:r>
              <a:rPr lang="en-AU" i="1" dirty="0" smtClean="0"/>
              <a:t> run at least once</a:t>
            </a:r>
            <a:r>
              <a:rPr lang="en-AU" dirty="0" smtClean="0"/>
              <a:t>, even if the condition is False</a:t>
            </a:r>
          </a:p>
          <a:p>
            <a:pPr lvl="1"/>
            <a:endParaRPr lang="en-AU" dirty="0"/>
          </a:p>
          <a:p>
            <a:r>
              <a:rPr lang="en-AU" b="1" dirty="0" smtClean="0"/>
              <a:t>Do-While</a:t>
            </a:r>
            <a:r>
              <a:rPr lang="en-AU" dirty="0" smtClean="0"/>
              <a:t> loops check the condition </a:t>
            </a:r>
            <a:r>
              <a:rPr lang="en-AU" i="1" dirty="0" smtClean="0"/>
              <a:t>after</a:t>
            </a:r>
            <a:r>
              <a:rPr lang="en-AU" dirty="0" smtClean="0"/>
              <a:t> the loop body</a:t>
            </a:r>
          </a:p>
          <a:p>
            <a:pPr lvl="1"/>
            <a:r>
              <a:rPr lang="en-AU" dirty="0" smtClean="0"/>
              <a:t>Hence, </a:t>
            </a:r>
            <a:r>
              <a:rPr lang="en-AU" dirty="0"/>
              <a:t>the body is run </a:t>
            </a:r>
            <a:r>
              <a:rPr lang="en-AU" dirty="0" smtClean="0"/>
              <a:t>once – even if the condition is False</a:t>
            </a:r>
          </a:p>
          <a:p>
            <a:pPr lvl="1"/>
            <a:endParaRPr lang="en-AU" dirty="0"/>
          </a:p>
          <a:p>
            <a:r>
              <a:rPr lang="en-AU" dirty="0" smtClean="0"/>
              <a:t>Do-While Syntax:</a:t>
            </a:r>
          </a:p>
          <a:p>
            <a:pPr marL="457200" lvl="1" indent="0">
              <a:buNone/>
            </a:pPr>
            <a:r>
              <a:rPr lang="en-AU" b="1" dirty="0">
                <a:latin typeface="Courier New" panose="02070309020205020404" pitchFamily="49" charset="0"/>
                <a:cs typeface="Courier New" panose="02070309020205020404" pitchFamily="49" charset="0"/>
              </a:rPr>
              <a:t>	</a:t>
            </a:r>
            <a:endParaRPr lang="en-AU" b="1" dirty="0" smtClean="0">
              <a:latin typeface="Courier New" panose="02070309020205020404" pitchFamily="49" charset="0"/>
              <a:cs typeface="Courier New" panose="02070309020205020404" pitchFamily="49" charset="0"/>
            </a:endParaRPr>
          </a:p>
          <a:p>
            <a:pPr marL="457200" lvl="1" indent="0">
              <a:buNone/>
            </a:pPr>
            <a:r>
              <a:rPr lang="en-AU" b="1" dirty="0">
                <a:latin typeface="Courier New" panose="02070309020205020404" pitchFamily="49" charset="0"/>
                <a:cs typeface="Courier New" panose="02070309020205020404" pitchFamily="49" charset="0"/>
              </a:rPr>
              <a:t>	</a:t>
            </a:r>
            <a:r>
              <a:rPr lang="en-AU" dirty="0">
                <a:latin typeface="Courier New" panose="02070309020205020404" pitchFamily="49" charset="0"/>
                <a:cs typeface="Courier New" panose="02070309020205020404" pitchFamily="49" charset="0"/>
              </a:rPr>
              <a:t>	    </a:t>
            </a:r>
            <a:r>
              <a:rPr lang="en-AU" b="1" dirty="0">
                <a:latin typeface="Courier New" panose="02070309020205020404" pitchFamily="49" charset="0"/>
                <a:cs typeface="Courier New" panose="02070309020205020404" pitchFamily="49" charset="0"/>
              </a:rPr>
              <a:t>	</a:t>
            </a:r>
          </a:p>
          <a:p>
            <a:pPr lvl="1"/>
            <a:endParaRPr lang="en-AU" dirty="0"/>
          </a:p>
        </p:txBody>
      </p:sp>
      <p:sp>
        <p:nvSpPr>
          <p:cNvPr id="5" name="Rectangle 4"/>
          <p:cNvSpPr/>
          <p:nvPr/>
        </p:nvSpPr>
        <p:spPr>
          <a:xfrm>
            <a:off x="3902860" y="4581128"/>
            <a:ext cx="553357" cy="461665"/>
          </a:xfrm>
          <a:prstGeom prst="rect">
            <a:avLst/>
          </a:prstGeom>
        </p:spPr>
        <p:txBody>
          <a:bodyPr wrap="none">
            <a:spAutoFit/>
          </a:bodyPr>
          <a:lstStyle/>
          <a:p>
            <a:r>
              <a:rPr lang="en-AU" sz="2400" b="1" kern="0" dirty="0">
                <a:solidFill>
                  <a:srgbClr val="000000"/>
                </a:solidFill>
                <a:latin typeface="Courier New" panose="02070309020205020404" pitchFamily="49" charset="0"/>
                <a:ea typeface="ＭＳ Ｐゴシック" pitchFamily="-65" charset="-128"/>
                <a:cs typeface="Courier New" panose="02070309020205020404" pitchFamily="49" charset="0"/>
              </a:rPr>
              <a:t>do</a:t>
            </a:r>
            <a:endParaRPr lang="en-AU" dirty="0"/>
          </a:p>
        </p:txBody>
      </p:sp>
      <p:sp>
        <p:nvSpPr>
          <p:cNvPr id="7" name="Rectangle 6"/>
          <p:cNvSpPr/>
          <p:nvPr/>
        </p:nvSpPr>
        <p:spPr>
          <a:xfrm>
            <a:off x="3902860" y="4955004"/>
            <a:ext cx="354584" cy="430887"/>
          </a:xfrm>
          <a:prstGeom prst="rect">
            <a:avLst/>
          </a:prstGeom>
        </p:spPr>
        <p:txBody>
          <a:bodyPr wrap="none">
            <a:spAutoFit/>
          </a:bodyPr>
          <a:lstStyle/>
          <a:p>
            <a:pPr lvl="1" indent="-465138" fontAlgn="base">
              <a:spcBef>
                <a:spcPct val="20000"/>
              </a:spcBef>
              <a:spcAft>
                <a:spcPct val="0"/>
              </a:spcAft>
              <a:buClr>
                <a:srgbClr val="808080"/>
              </a:buClr>
            </a:pPr>
            <a:r>
              <a:rPr lang="en-AU" sz="2200" b="1" kern="0" dirty="0">
                <a:solidFill>
                  <a:srgbClr val="000000"/>
                </a:solidFill>
                <a:latin typeface="Courier New" panose="02070309020205020404" pitchFamily="49" charset="0"/>
                <a:ea typeface="ＭＳ Ｐゴシック" pitchFamily="-65" charset="-128"/>
                <a:cs typeface="Courier New" panose="02070309020205020404" pitchFamily="49" charset="0"/>
              </a:rPr>
              <a:t>{</a:t>
            </a:r>
          </a:p>
        </p:txBody>
      </p:sp>
      <p:sp>
        <p:nvSpPr>
          <p:cNvPr id="9" name="Rectangle 8"/>
          <p:cNvSpPr/>
          <p:nvPr/>
        </p:nvSpPr>
        <p:spPr>
          <a:xfrm>
            <a:off x="4571657" y="5320739"/>
            <a:ext cx="2053767" cy="430887"/>
          </a:xfrm>
          <a:prstGeom prst="rect">
            <a:avLst/>
          </a:prstGeom>
        </p:spPr>
        <p:txBody>
          <a:bodyPr wrap="none">
            <a:spAutoFit/>
          </a:bodyPr>
          <a:lstStyle/>
          <a:p>
            <a:pPr marL="0" lvl="1" fontAlgn="base">
              <a:spcBef>
                <a:spcPct val="20000"/>
              </a:spcBef>
              <a:spcAft>
                <a:spcPct val="0"/>
              </a:spcAft>
              <a:buClr>
                <a:srgbClr val="808080"/>
              </a:buClr>
            </a:pPr>
            <a:r>
              <a:rPr lang="en-AU" sz="2200" kern="0" dirty="0">
                <a:solidFill>
                  <a:srgbClr val="000000"/>
                </a:solidFill>
                <a:latin typeface="Courier New" panose="02070309020205020404" pitchFamily="49" charset="0"/>
                <a:ea typeface="ＭＳ Ｐゴシック" pitchFamily="-65" charset="-128"/>
                <a:cs typeface="Courier New" panose="02070309020205020404" pitchFamily="49" charset="0"/>
              </a:rPr>
              <a:t>&lt;loop body&gt;</a:t>
            </a:r>
          </a:p>
        </p:txBody>
      </p:sp>
      <p:sp>
        <p:nvSpPr>
          <p:cNvPr id="11" name="Rectangle 10"/>
          <p:cNvSpPr/>
          <p:nvPr/>
        </p:nvSpPr>
        <p:spPr>
          <a:xfrm>
            <a:off x="3902860" y="5678872"/>
            <a:ext cx="369012" cy="461665"/>
          </a:xfrm>
          <a:prstGeom prst="rect">
            <a:avLst/>
          </a:prstGeom>
        </p:spPr>
        <p:txBody>
          <a:bodyPr wrap="none">
            <a:spAutoFit/>
          </a:bodyPr>
          <a:lstStyle/>
          <a:p>
            <a:r>
              <a:rPr lang="en-AU" sz="2400" b="1" kern="0" dirty="0">
                <a:solidFill>
                  <a:srgbClr val="000000"/>
                </a:solidFill>
                <a:latin typeface="Courier New" panose="02070309020205020404" pitchFamily="49" charset="0"/>
                <a:ea typeface="ＭＳ Ｐゴシック" pitchFamily="-65" charset="-128"/>
                <a:cs typeface="Courier New" panose="02070309020205020404" pitchFamily="49" charset="0"/>
              </a:rPr>
              <a:t>}</a:t>
            </a:r>
            <a:endParaRPr lang="en-AU" dirty="0"/>
          </a:p>
        </p:txBody>
      </p:sp>
      <p:sp>
        <p:nvSpPr>
          <p:cNvPr id="13" name="Rectangle 12"/>
          <p:cNvSpPr/>
          <p:nvPr/>
        </p:nvSpPr>
        <p:spPr>
          <a:xfrm>
            <a:off x="3884058" y="6094456"/>
            <a:ext cx="4572000" cy="430887"/>
          </a:xfrm>
          <a:prstGeom prst="rect">
            <a:avLst/>
          </a:prstGeom>
        </p:spPr>
        <p:txBody>
          <a:bodyPr>
            <a:spAutoFit/>
          </a:bodyPr>
          <a:lstStyle/>
          <a:p>
            <a:pPr marL="0" lvl="1" fontAlgn="base">
              <a:spcBef>
                <a:spcPct val="20000"/>
              </a:spcBef>
              <a:spcAft>
                <a:spcPct val="0"/>
              </a:spcAft>
              <a:buClr>
                <a:srgbClr val="808080"/>
              </a:buClr>
            </a:pPr>
            <a:r>
              <a:rPr lang="en-AU" sz="2200" b="1" kern="0" dirty="0">
                <a:solidFill>
                  <a:srgbClr val="000000"/>
                </a:solidFill>
                <a:latin typeface="Courier New" panose="02070309020205020404" pitchFamily="49" charset="0"/>
                <a:ea typeface="ＭＳ Ｐゴシック" pitchFamily="-65" charset="-128"/>
                <a:cs typeface="Courier New" panose="02070309020205020404" pitchFamily="49" charset="0"/>
              </a:rPr>
              <a:t>while (</a:t>
            </a:r>
            <a:r>
              <a:rPr lang="en-AU" sz="2200" kern="0" dirty="0">
                <a:solidFill>
                  <a:srgbClr val="000000"/>
                </a:solidFill>
                <a:latin typeface="Courier New" panose="02070309020205020404" pitchFamily="49" charset="0"/>
                <a:ea typeface="ＭＳ Ｐゴシック" pitchFamily="-65" charset="-128"/>
                <a:cs typeface="Courier New" panose="02070309020205020404" pitchFamily="49" charset="0"/>
              </a:rPr>
              <a:t>&lt;loop condition</a:t>
            </a:r>
            <a:r>
              <a:rPr lang="en-AU" sz="2200" kern="0" dirty="0" smtClean="0">
                <a:solidFill>
                  <a:srgbClr val="000000"/>
                </a:solidFill>
                <a:latin typeface="Courier New" panose="02070309020205020404" pitchFamily="49" charset="0"/>
                <a:ea typeface="ＭＳ Ｐゴシック" pitchFamily="-65" charset="-128"/>
                <a:cs typeface="Courier New" panose="02070309020205020404" pitchFamily="49" charset="0"/>
              </a:rPr>
              <a:t>&gt;</a:t>
            </a:r>
            <a:r>
              <a:rPr lang="en-AU" sz="2200" b="1" kern="0" dirty="0" smtClean="0">
                <a:solidFill>
                  <a:srgbClr val="000000"/>
                </a:solidFill>
                <a:latin typeface="Courier New" panose="02070309020205020404" pitchFamily="49" charset="0"/>
                <a:ea typeface="ＭＳ Ｐゴシック" pitchFamily="-65" charset="-128"/>
                <a:cs typeface="Courier New" panose="02070309020205020404" pitchFamily="49" charset="0"/>
              </a:rPr>
              <a:t>);</a:t>
            </a:r>
            <a:endParaRPr lang="en-AU" sz="2200" b="1" kern="0" dirty="0">
              <a:solidFill>
                <a:srgbClr val="000000"/>
              </a:solidFill>
              <a:latin typeface="Courier New" panose="02070309020205020404" pitchFamily="49" charset="0"/>
              <a:ea typeface="ＭＳ Ｐゴシック" pitchFamily="-65" charset="-128"/>
              <a:cs typeface="Courier New" panose="02070309020205020404" pitchFamily="49" charset="0"/>
            </a:endParaRPr>
          </a:p>
        </p:txBody>
      </p:sp>
    </p:spTree>
    <p:extLst>
      <p:ext uri="{BB962C8B-B14F-4D97-AF65-F5344CB8AC3E}">
        <p14:creationId xmlns:p14="http://schemas.microsoft.com/office/powerpoint/2010/main" val="361159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1" nodeType="clickEffect">
                                  <p:stCondLst>
                                    <p:cond delay="0"/>
                                  </p:stCondLst>
                                  <p:childTnLst>
                                    <p:animMotion origin="layout" path="M -5.55556E-7 4.81481E-6 L 0.05382 -0.0544 " pathEditMode="relative" rAng="0" ptsTypes="AA">
                                      <p:cBhvr>
                                        <p:cTn id="34" dur="1000" fill="hold"/>
                                        <p:tgtEl>
                                          <p:spTgt spid="7"/>
                                        </p:tgtEl>
                                        <p:attrNameLst>
                                          <p:attrName>ppt_x</p:attrName>
                                          <p:attrName>ppt_y</p:attrName>
                                        </p:attrNameLst>
                                      </p:cBhvr>
                                      <p:rCtr x="2691" y="-2731"/>
                                    </p:animMotion>
                                  </p:childTnLst>
                                </p:cTn>
                              </p:par>
                              <p:par>
                                <p:cTn id="35" presetID="42" presetClass="path" presetSubtype="0" accel="50000" decel="50000" fill="hold" grpId="1" nodeType="withEffect">
                                  <p:stCondLst>
                                    <p:cond delay="0"/>
                                  </p:stCondLst>
                                  <p:childTnLst>
                                    <p:animMotion origin="layout" path="M -2.77778E-6 1.85185E-6 L -2.77778E-6 -0.05232 " pathEditMode="relative" rAng="0" ptsTypes="AA">
                                      <p:cBhvr>
                                        <p:cTn id="36" dur="1000" fill="hold"/>
                                        <p:tgtEl>
                                          <p:spTgt spid="9"/>
                                        </p:tgtEl>
                                        <p:attrNameLst>
                                          <p:attrName>ppt_x</p:attrName>
                                          <p:attrName>ppt_y</p:attrName>
                                        </p:attrNameLst>
                                      </p:cBhvr>
                                      <p:rCtr x="0" y="-2616"/>
                                    </p:animMotion>
                                  </p:childTnLst>
                                </p:cTn>
                              </p:par>
                              <p:par>
                                <p:cTn id="37" presetID="42" presetClass="path" presetSubtype="0" accel="50000" decel="50000" fill="hold" grpId="1" nodeType="withEffect">
                                  <p:stCondLst>
                                    <p:cond delay="0"/>
                                  </p:stCondLst>
                                  <p:childTnLst>
                                    <p:animMotion origin="layout" path="M -1.66667E-6 -1.11111E-6 L -1.66667E-6 -0.05231 " pathEditMode="relative" rAng="0" ptsTypes="AA">
                                      <p:cBhvr>
                                        <p:cTn id="38" dur="1000" fill="hold"/>
                                        <p:tgtEl>
                                          <p:spTgt spid="11"/>
                                        </p:tgtEl>
                                        <p:attrNameLst>
                                          <p:attrName>ppt_x</p:attrName>
                                          <p:attrName>ppt_y</p:attrName>
                                        </p:attrNameLst>
                                      </p:cBhvr>
                                      <p:rCtr x="0" y="-2616"/>
                                    </p:animMotion>
                                  </p:childTnLst>
                                </p:cTn>
                              </p:par>
                              <p:par>
                                <p:cTn id="39" presetID="42" presetClass="path" presetSubtype="0" accel="50000" decel="50000" fill="hold" grpId="1" nodeType="withEffect">
                                  <p:stCondLst>
                                    <p:cond delay="0"/>
                                  </p:stCondLst>
                                  <p:childTnLst>
                                    <p:animMotion origin="layout" path="M -3.88889E-6 2.59259E-6 L 0.03143 -0.10486 " pathEditMode="relative" rAng="0" ptsTypes="AA">
                                      <p:cBhvr>
                                        <p:cTn id="40" dur="1000" fill="hold"/>
                                        <p:tgtEl>
                                          <p:spTgt spid="13"/>
                                        </p:tgtEl>
                                        <p:attrNameLst>
                                          <p:attrName>ppt_x</p:attrName>
                                          <p:attrName>ppt_y</p:attrName>
                                        </p:attrNameLst>
                                      </p:cBhvr>
                                      <p:rCtr x="1563" y="-5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7" grpId="1"/>
      <p:bldP spid="9" grpId="0"/>
      <p:bldP spid="9" grpId="1"/>
      <p:bldP spid="11" grpId="0"/>
      <p:bldP spid="11" grpId="1"/>
      <p:bldP spid="13" grpId="0"/>
      <p:bldP spid="13"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Do-While Example</a:t>
            </a:r>
            <a:endParaRPr lang="en-AU" dirty="0"/>
          </a:p>
        </p:txBody>
      </p:sp>
      <p:sp>
        <p:nvSpPr>
          <p:cNvPr id="3" name="Content Placeholder 2"/>
          <p:cNvSpPr>
            <a:spLocks noGrp="1"/>
          </p:cNvSpPr>
          <p:nvPr>
            <p:ph idx="1"/>
          </p:nvPr>
        </p:nvSpPr>
        <p:spPr/>
        <p:txBody>
          <a:bodyPr/>
          <a:lstStyle/>
          <a:p>
            <a:r>
              <a:rPr lang="en-AU" dirty="0" smtClean="0"/>
              <a:t>This number guessing game requires </a:t>
            </a:r>
            <a:r>
              <a:rPr lang="en-AU" i="1" dirty="0" smtClean="0"/>
              <a:t>at least one </a:t>
            </a:r>
            <a:r>
              <a:rPr lang="en-AU" dirty="0" smtClean="0"/>
              <a:t>guess…</a:t>
            </a:r>
          </a:p>
          <a:p>
            <a:pPr lvl="1"/>
            <a:r>
              <a:rPr lang="en-AU" dirty="0" smtClean="0"/>
              <a:t>Hence, a do-while loop is more appropriate than a while loop</a:t>
            </a:r>
            <a:endParaRPr lang="en-AU" dirty="0"/>
          </a:p>
        </p:txBody>
      </p:sp>
      <p:grpSp>
        <p:nvGrpSpPr>
          <p:cNvPr id="30" name="Group 29"/>
          <p:cNvGrpSpPr/>
          <p:nvPr/>
        </p:nvGrpSpPr>
        <p:grpSpPr>
          <a:xfrm>
            <a:off x="323528" y="1898813"/>
            <a:ext cx="8496944" cy="1703919"/>
            <a:chOff x="422400" y="3389511"/>
            <a:chExt cx="8440536" cy="1703919"/>
          </a:xfrm>
        </p:grpSpPr>
        <p:sp>
          <p:nvSpPr>
            <p:cNvPr id="31" name="TextBox 30"/>
            <p:cNvSpPr txBox="1"/>
            <p:nvPr/>
          </p:nvSpPr>
          <p:spPr>
            <a:xfrm>
              <a:off x="422400" y="3389511"/>
              <a:ext cx="8440535" cy="1703919"/>
            </a:xfrm>
            <a:prstGeom prst="rect">
              <a:avLst/>
            </a:prstGeom>
            <a:solidFill>
              <a:schemeClr val="bg1"/>
            </a:solidFill>
            <a:ln>
              <a:solidFill>
                <a:srgbClr val="00B050"/>
              </a:solidFill>
              <a:prstDash val="solid"/>
            </a:ln>
          </p:spPr>
          <p:txBody>
            <a:bodyPr wrap="square" lIns="72000" tIns="36000" rIns="72000" bIns="36000" rtlCol="0">
              <a:spAutoFit/>
            </a:bodyPr>
            <a:lstStyle/>
            <a:p>
              <a:pPr>
                <a:tabLst>
                  <a:tab pos="452438" algn="l"/>
                </a:tabLst>
              </a:pPr>
              <a:r>
                <a:rPr lang="en-AU" sz="1600" b="1" dirty="0" smtClean="0">
                  <a:latin typeface="Courier New" pitchFamily="49" charset="0"/>
                  <a:cs typeface="Courier New" pitchFamily="49" charset="0"/>
                </a:rPr>
                <a:t>generate a random number between 1 and 5</a:t>
              </a:r>
            </a:p>
            <a:p>
              <a:pPr>
                <a:tabLst>
                  <a:tab pos="452438" algn="l"/>
                </a:tabLst>
              </a:pPr>
              <a:endParaRPr lang="en-AU" sz="1200" b="1" dirty="0" smtClean="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do</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   prompt user for a guess</a:t>
              </a:r>
            </a:p>
            <a:p>
              <a:pPr>
                <a:tabLst>
                  <a:tab pos="452438" algn="l"/>
                </a:tabLst>
              </a:pPr>
              <a:r>
                <a:rPr lang="en-AU" sz="1600" b="1" dirty="0" smtClean="0">
                  <a:latin typeface="Courier New" pitchFamily="49" charset="0"/>
                  <a:cs typeface="Courier New" pitchFamily="49" charset="0"/>
                </a:rPr>
                <a:t>while guess != number</a:t>
              </a:r>
            </a:p>
            <a:p>
              <a:pPr>
                <a:tabLst>
                  <a:tab pos="452438" algn="l"/>
                </a:tabLst>
              </a:pPr>
              <a:endParaRPr lang="en-AU" sz="12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congratulate user</a:t>
              </a:r>
              <a:endParaRPr lang="en-AU" sz="1600" b="1" dirty="0">
                <a:latin typeface="Courier New" pitchFamily="49" charset="0"/>
                <a:cs typeface="Courier New" pitchFamily="49" charset="0"/>
              </a:endParaRPr>
            </a:p>
          </p:txBody>
        </p:sp>
        <p:sp>
          <p:nvSpPr>
            <p:cNvPr id="32" name="TextBox 31"/>
            <p:cNvSpPr txBox="1"/>
            <p:nvPr/>
          </p:nvSpPr>
          <p:spPr>
            <a:xfrm>
              <a:off x="7503703" y="3389511"/>
              <a:ext cx="1359233" cy="307777"/>
            </a:xfrm>
            <a:prstGeom prst="rect">
              <a:avLst/>
            </a:prstGeom>
            <a:solidFill>
              <a:srgbClr val="00B050"/>
            </a:solidFill>
            <a:ln>
              <a:solidFill>
                <a:srgbClr val="00B050"/>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Pseudocode</a:t>
              </a:r>
              <a:endParaRPr lang="en-AU" sz="1700" b="1" dirty="0">
                <a:solidFill>
                  <a:schemeClr val="bg1"/>
                </a:solidFill>
                <a:latin typeface="Courier New" pitchFamily="49" charset="0"/>
                <a:cs typeface="Courier New" pitchFamily="49" charset="0"/>
              </a:endParaRPr>
            </a:p>
          </p:txBody>
        </p:sp>
      </p:grpSp>
      <p:grpSp>
        <p:nvGrpSpPr>
          <p:cNvPr id="33" name="Group 32"/>
          <p:cNvGrpSpPr/>
          <p:nvPr/>
        </p:nvGrpSpPr>
        <p:grpSpPr>
          <a:xfrm>
            <a:off x="323529" y="3867318"/>
            <a:ext cx="8496944" cy="2658026"/>
            <a:chOff x="365993" y="3389511"/>
            <a:chExt cx="8496944" cy="2658026"/>
          </a:xfrm>
        </p:grpSpPr>
        <p:sp>
          <p:nvSpPr>
            <p:cNvPr id="34" name="TextBox 33"/>
            <p:cNvSpPr txBox="1"/>
            <p:nvPr/>
          </p:nvSpPr>
          <p:spPr>
            <a:xfrm>
              <a:off x="365993" y="3389511"/>
              <a:ext cx="8496944" cy="2658026"/>
            </a:xfrm>
            <a:prstGeom prst="rect">
              <a:avLst/>
            </a:prstGeom>
            <a:solidFill>
              <a:schemeClr val="bg1"/>
            </a:solidFill>
            <a:ln>
              <a:solidFill>
                <a:schemeClr val="tx1">
                  <a:lumMod val="65000"/>
                  <a:lumOff val="35000"/>
                </a:schemeClr>
              </a:solidFill>
              <a:prstDash val="solid"/>
            </a:ln>
          </p:spPr>
          <p:txBody>
            <a:bodyPr wrap="square" lIns="72000" tIns="36000" rIns="72000" bIns="36000" rtlCol="0">
              <a:spAutoFit/>
            </a:bodyPr>
            <a:lstStyle/>
            <a:p>
              <a:pPr>
                <a:tabLst>
                  <a:tab pos="452438" algn="l"/>
                </a:tabLst>
              </a:pPr>
              <a:r>
                <a:rPr lang="en-AU" sz="1600" dirty="0">
                  <a:solidFill>
                    <a:srgbClr val="008000"/>
                  </a:solidFill>
                  <a:latin typeface="Courier New" pitchFamily="49" charset="0"/>
                  <a:cs typeface="Courier New" pitchFamily="49" charset="0"/>
                </a:rPr>
                <a:t>// generate random number between 1 and 5</a:t>
              </a:r>
            </a:p>
            <a:p>
              <a:pPr>
                <a:tabLst>
                  <a:tab pos="452438" algn="l"/>
                </a:tabLst>
              </a:pPr>
              <a:r>
                <a:rPr lang="en-AU" sz="1600" b="1" dirty="0" err="1">
                  <a:latin typeface="Courier New" pitchFamily="49" charset="0"/>
                  <a:cs typeface="Courier New" pitchFamily="49" charset="0"/>
                </a:rPr>
                <a:t>var</a:t>
              </a:r>
              <a:r>
                <a:rPr lang="en-AU" sz="1600" b="1" dirty="0">
                  <a:latin typeface="Courier New" pitchFamily="49" charset="0"/>
                  <a:cs typeface="Courier New" pitchFamily="49" charset="0"/>
                </a:rPr>
                <a:t> number = </a:t>
              </a:r>
              <a:r>
                <a:rPr lang="en-AU" sz="1600" b="1" dirty="0" err="1">
                  <a:latin typeface="Courier New" pitchFamily="49" charset="0"/>
                  <a:cs typeface="Courier New" pitchFamily="49" charset="0"/>
                </a:rPr>
                <a:t>Math.floor</a:t>
              </a:r>
              <a:r>
                <a:rPr lang="en-AU" sz="1600" b="1" dirty="0">
                  <a:latin typeface="Courier New" pitchFamily="49" charset="0"/>
                  <a:cs typeface="Courier New" pitchFamily="49" charset="0"/>
                </a:rPr>
                <a:t>(</a:t>
              </a:r>
              <a:r>
                <a:rPr lang="en-AU" sz="1600" b="1" dirty="0" err="1">
                  <a:latin typeface="Courier New" pitchFamily="49" charset="0"/>
                  <a:cs typeface="Courier New" pitchFamily="49" charset="0"/>
                </a:rPr>
                <a:t>Math.random</a:t>
              </a:r>
              <a:r>
                <a:rPr lang="en-AU" sz="1600" b="1" dirty="0">
                  <a:latin typeface="Courier New" pitchFamily="49" charset="0"/>
                  <a:cs typeface="Courier New" pitchFamily="49" charset="0"/>
                </a:rPr>
                <a:t>() * 5) + 1;</a:t>
              </a:r>
            </a:p>
            <a:p>
              <a:pPr>
                <a:tabLst>
                  <a:tab pos="452438" algn="l"/>
                </a:tabLst>
              </a:pPr>
              <a:endParaRPr lang="en-AU" sz="12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do</a:t>
              </a:r>
            </a:p>
            <a:p>
              <a:pPr>
                <a:tabLst>
                  <a:tab pos="452438" algn="l"/>
                </a:tabLst>
              </a:pPr>
              <a:r>
                <a:rPr lang="en-AU" sz="1600" b="1" dirty="0" smtClean="0">
                  <a:latin typeface="Courier New" pitchFamily="49" charset="0"/>
                  <a:cs typeface="Courier New" pitchFamily="49" charset="0"/>
                </a:rPr>
                <a:t>{</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   </a:t>
              </a:r>
              <a:r>
                <a:rPr lang="en-AU" sz="1600" dirty="0" smtClean="0">
                  <a:solidFill>
                    <a:srgbClr val="008000"/>
                  </a:solidFill>
                  <a:latin typeface="Courier New" pitchFamily="49" charset="0"/>
                  <a:cs typeface="Courier New" pitchFamily="49" charset="0"/>
                </a:rPr>
                <a:t>// prompt for a number</a:t>
              </a:r>
              <a:endParaRPr lang="en-AU" sz="1600" dirty="0">
                <a:solidFill>
                  <a:srgbClr val="008000"/>
                </a:solidFill>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a:t>
              </a:r>
              <a:r>
                <a:rPr lang="en-AU" sz="1600" b="1" dirty="0" err="1">
                  <a:latin typeface="Courier New" pitchFamily="49" charset="0"/>
                  <a:cs typeface="Courier New" pitchFamily="49" charset="0"/>
                </a:rPr>
                <a:t>var</a:t>
              </a:r>
              <a:r>
                <a:rPr lang="en-AU" sz="1600" b="1" dirty="0">
                  <a:latin typeface="Courier New" pitchFamily="49" charset="0"/>
                  <a:cs typeface="Courier New" pitchFamily="49" charset="0"/>
                </a:rPr>
                <a:t> guess = prompt</a:t>
              </a:r>
              <a:r>
                <a:rPr lang="en-AU" sz="1600" b="1" dirty="0" smtClean="0">
                  <a:latin typeface="Courier New" pitchFamily="49" charset="0"/>
                  <a:cs typeface="Courier New" pitchFamily="49" charset="0"/>
                </a:rPr>
                <a:t>('Guess </a:t>
              </a:r>
              <a:r>
                <a:rPr lang="en-AU" sz="1600" b="1" dirty="0">
                  <a:latin typeface="Courier New" pitchFamily="49" charset="0"/>
                  <a:cs typeface="Courier New" pitchFamily="49" charset="0"/>
                </a:rPr>
                <a:t>the number! (1-5</a:t>
              </a:r>
              <a:r>
                <a:rPr lang="en-AU" sz="1600" b="1" dirty="0" smtClean="0">
                  <a:latin typeface="Courier New" pitchFamily="49" charset="0"/>
                  <a:cs typeface="Courier New" pitchFamily="49" charset="0"/>
                </a:rPr>
                <a:t>): ', '');</a:t>
              </a: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a:t>
              </a:r>
            </a:p>
            <a:p>
              <a:pPr>
                <a:tabLst>
                  <a:tab pos="452438" algn="l"/>
                </a:tabLst>
              </a:pPr>
              <a:r>
                <a:rPr lang="en-AU" sz="1600" b="1" dirty="0">
                  <a:latin typeface="Courier New" pitchFamily="49" charset="0"/>
                  <a:cs typeface="Courier New" pitchFamily="49" charset="0"/>
                </a:rPr>
                <a:t>while (number != guess);</a:t>
              </a:r>
            </a:p>
            <a:p>
              <a:pPr>
                <a:tabLst>
                  <a:tab pos="452438" algn="l"/>
                </a:tabLst>
              </a:pPr>
              <a:endParaRPr lang="en-AU" sz="1200" b="1" dirty="0">
                <a:latin typeface="Courier New" pitchFamily="49" charset="0"/>
                <a:cs typeface="Courier New" pitchFamily="49" charset="0"/>
              </a:endParaRPr>
            </a:p>
            <a:p>
              <a:pPr>
                <a:tabLst>
                  <a:tab pos="452438" algn="l"/>
                </a:tabLst>
              </a:pPr>
              <a:r>
                <a:rPr lang="en-AU" sz="1600" b="1" dirty="0" err="1">
                  <a:latin typeface="Courier New" pitchFamily="49" charset="0"/>
                  <a:cs typeface="Courier New" pitchFamily="49" charset="0"/>
                </a:rPr>
                <a:t>document.write</a:t>
              </a:r>
              <a:r>
                <a:rPr lang="en-AU" sz="1600" b="1" dirty="0" smtClean="0">
                  <a:latin typeface="Courier New" pitchFamily="49" charset="0"/>
                  <a:cs typeface="Courier New" pitchFamily="49" charset="0"/>
                </a:rPr>
                <a:t>('You </a:t>
              </a:r>
              <a:r>
                <a:rPr lang="en-AU" sz="1600" b="1" dirty="0">
                  <a:latin typeface="Courier New" pitchFamily="49" charset="0"/>
                  <a:cs typeface="Courier New" pitchFamily="49" charset="0"/>
                </a:rPr>
                <a:t>got it</a:t>
              </a: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p:txBody>
        </p:sp>
        <p:sp>
          <p:nvSpPr>
            <p:cNvPr id="35" name="TextBox 34"/>
            <p:cNvSpPr txBox="1"/>
            <p:nvPr/>
          </p:nvSpPr>
          <p:spPr>
            <a:xfrm>
              <a:off x="7503703" y="3389511"/>
              <a:ext cx="1359233" cy="307777"/>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JavaScript</a:t>
              </a:r>
              <a:endParaRPr lang="en-AU" sz="1700" b="1" dirty="0">
                <a:solidFill>
                  <a:schemeClr val="bg1"/>
                </a:solidFill>
                <a:latin typeface="Courier New" pitchFamily="49" charset="0"/>
                <a:cs typeface="Courier New" pitchFamily="49" charset="0"/>
              </a:endParaRPr>
            </a:p>
          </p:txBody>
        </p:sp>
      </p:grpSp>
    </p:spTree>
    <p:extLst>
      <p:ext uri="{BB962C8B-B14F-4D97-AF65-F5344CB8AC3E}">
        <p14:creationId xmlns:p14="http://schemas.microsoft.com/office/powerpoint/2010/main" val="39204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t>Compare the flowcharts of a while loop and a do-while loop</a:t>
            </a:r>
          </a:p>
          <a:p>
            <a:endParaRPr lang="en-AU" dirty="0" smtClean="0"/>
          </a:p>
          <a:p>
            <a:endParaRPr lang="en-AU" dirty="0"/>
          </a:p>
          <a:p>
            <a:pPr lvl="8"/>
            <a:endParaRPr lang="en-AU" dirty="0" smtClean="0"/>
          </a:p>
          <a:p>
            <a:pPr lvl="8"/>
            <a:endParaRPr lang="en-AU" dirty="0" smtClean="0"/>
          </a:p>
          <a:p>
            <a:endParaRPr lang="en-AU" dirty="0"/>
          </a:p>
          <a:p>
            <a:endParaRPr lang="en-AU" dirty="0" smtClean="0"/>
          </a:p>
          <a:p>
            <a:endParaRPr lang="en-AU" dirty="0" smtClean="0"/>
          </a:p>
          <a:p>
            <a:endParaRPr lang="en-AU" dirty="0" smtClean="0"/>
          </a:p>
          <a:p>
            <a:r>
              <a:rPr lang="en-AU" dirty="0" smtClean="0"/>
              <a:t>It is quite rare to </a:t>
            </a:r>
            <a:r>
              <a:rPr lang="en-AU" i="1" dirty="0" smtClean="0"/>
              <a:t>need</a:t>
            </a:r>
            <a:r>
              <a:rPr lang="en-AU" dirty="0" smtClean="0"/>
              <a:t> a do-while rather than a while</a:t>
            </a:r>
          </a:p>
          <a:p>
            <a:pPr lvl="1"/>
            <a:r>
              <a:rPr lang="en-AU" dirty="0" smtClean="0"/>
              <a:t>The behaviour of a do-while can be replicated using a while</a:t>
            </a:r>
          </a:p>
          <a:p>
            <a:pPr lvl="1"/>
            <a:r>
              <a:rPr lang="en-AU" dirty="0" smtClean="0"/>
              <a:t>For this reason, Python does </a:t>
            </a:r>
            <a:r>
              <a:rPr lang="en-AU" i="1" dirty="0" smtClean="0"/>
              <a:t>not</a:t>
            </a:r>
            <a:r>
              <a:rPr lang="en-AU" dirty="0" smtClean="0"/>
              <a:t> provide a do-while loop</a:t>
            </a:r>
          </a:p>
          <a:p>
            <a:pPr lvl="2"/>
            <a:r>
              <a:rPr lang="en-AU" dirty="0" smtClean="0"/>
              <a:t>See the next slide for the code used when one is needed</a:t>
            </a:r>
            <a:endParaRPr lang="en-AU" dirty="0"/>
          </a:p>
        </p:txBody>
      </p:sp>
      <p:sp>
        <p:nvSpPr>
          <p:cNvPr id="2" name="Title 1"/>
          <p:cNvSpPr>
            <a:spLocks noGrp="1"/>
          </p:cNvSpPr>
          <p:nvPr>
            <p:ph type="title"/>
          </p:nvPr>
        </p:nvSpPr>
        <p:spPr/>
        <p:txBody>
          <a:bodyPr/>
          <a:lstStyle/>
          <a:p>
            <a:r>
              <a:rPr lang="en-AU" dirty="0" smtClean="0"/>
              <a:t>While vs. Do-While</a:t>
            </a:r>
            <a:endParaRPr lang="en-AU" dirty="0"/>
          </a:p>
        </p:txBody>
      </p:sp>
      <p:sp>
        <p:nvSpPr>
          <p:cNvPr id="30" name="Content Placeholder 2"/>
          <p:cNvSpPr txBox="1">
            <a:spLocks/>
          </p:cNvSpPr>
          <p:nvPr/>
        </p:nvSpPr>
        <p:spPr bwMode="auto">
          <a:xfrm>
            <a:off x="280800" y="1432800"/>
            <a:ext cx="2520280" cy="435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6"/>
              </a:buClr>
              <a:buChar char="•"/>
              <a:defRPr sz="2400">
                <a:solidFill>
                  <a:schemeClr val="tx1"/>
                </a:solidFill>
                <a:latin typeface="+mn-lt"/>
                <a:ea typeface="ＭＳ Ｐゴシック" pitchFamily="-65" charset="-128"/>
                <a:cs typeface="+mn-cs"/>
              </a:defRPr>
            </a:lvl1pPr>
            <a:lvl2pPr marL="742950" indent="-285750" algn="l" rtl="0" eaLnBrk="1" fontAlgn="base" hangingPunct="1">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lr>
                <a:schemeClr val="accent6"/>
              </a:buClr>
              <a:buChar char="•"/>
              <a:defRPr sz="2000">
                <a:solidFill>
                  <a:schemeClr val="tx1"/>
                </a:solidFill>
                <a:latin typeface="+mn-lt"/>
                <a:ea typeface="ＭＳ Ｐゴシック" pitchFamily="-65" charset="-128"/>
              </a:defRPr>
            </a:lvl3pPr>
            <a:lvl4pPr marL="1600200" indent="-228600" algn="l" rtl="0" eaLnBrk="1" fontAlgn="base" hangingPunct="1">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1" fontAlgn="base" hangingPunct="1">
              <a:spcBef>
                <a:spcPct val="20000"/>
              </a:spcBef>
              <a:spcAft>
                <a:spcPct val="0"/>
              </a:spcAft>
              <a:buClr>
                <a:schemeClr val="accent6"/>
              </a:buClr>
              <a:buChar char="»"/>
              <a:defRPr sz="18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a:lstStyle>
          <a:p>
            <a:pPr lvl="1"/>
            <a:r>
              <a:rPr lang="en-AU" kern="0" dirty="0" smtClean="0"/>
              <a:t>While:</a:t>
            </a:r>
            <a:endParaRPr lang="en-AU" kern="0" dirty="0"/>
          </a:p>
        </p:txBody>
      </p:sp>
      <p:sp>
        <p:nvSpPr>
          <p:cNvPr id="31" name="Content Placeholder 2"/>
          <p:cNvSpPr txBox="1">
            <a:spLocks/>
          </p:cNvSpPr>
          <p:nvPr/>
        </p:nvSpPr>
        <p:spPr bwMode="auto">
          <a:xfrm>
            <a:off x="3779912" y="1432799"/>
            <a:ext cx="2520280" cy="435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6"/>
              </a:buClr>
              <a:buChar char="•"/>
              <a:defRPr sz="2400">
                <a:solidFill>
                  <a:schemeClr val="tx1"/>
                </a:solidFill>
                <a:latin typeface="+mn-lt"/>
                <a:ea typeface="ＭＳ Ｐゴシック" pitchFamily="-65" charset="-128"/>
                <a:cs typeface="+mn-cs"/>
              </a:defRPr>
            </a:lvl1pPr>
            <a:lvl2pPr marL="742950" indent="-285750" algn="l" rtl="0" eaLnBrk="1" fontAlgn="base" hangingPunct="1">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lr>
                <a:schemeClr val="accent6"/>
              </a:buClr>
              <a:buChar char="•"/>
              <a:defRPr sz="2000">
                <a:solidFill>
                  <a:schemeClr val="tx1"/>
                </a:solidFill>
                <a:latin typeface="+mn-lt"/>
                <a:ea typeface="ＭＳ Ｐゴシック" pitchFamily="-65" charset="-128"/>
              </a:defRPr>
            </a:lvl3pPr>
            <a:lvl4pPr marL="1600200" indent="-228600" algn="l" rtl="0" eaLnBrk="1" fontAlgn="base" hangingPunct="1">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1" fontAlgn="base" hangingPunct="1">
              <a:spcBef>
                <a:spcPct val="20000"/>
              </a:spcBef>
              <a:spcAft>
                <a:spcPct val="0"/>
              </a:spcAft>
              <a:buClr>
                <a:schemeClr val="accent6"/>
              </a:buClr>
              <a:buChar char="»"/>
              <a:defRPr sz="18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a:lstStyle>
          <a:p>
            <a:pPr lvl="1"/>
            <a:r>
              <a:rPr lang="en-AU" kern="0" dirty="0" smtClean="0"/>
              <a:t>Do-While:</a:t>
            </a:r>
            <a:endParaRPr lang="en-AU" kern="0" dirty="0"/>
          </a:p>
        </p:txBody>
      </p:sp>
      <p:grpSp>
        <p:nvGrpSpPr>
          <p:cNvPr id="32" name="Group 31"/>
          <p:cNvGrpSpPr/>
          <p:nvPr/>
        </p:nvGrpSpPr>
        <p:grpSpPr>
          <a:xfrm>
            <a:off x="5364087" y="1900139"/>
            <a:ext cx="1918653" cy="2712958"/>
            <a:chOff x="335184" y="2091662"/>
            <a:chExt cx="1937088" cy="2739024"/>
          </a:xfrm>
        </p:grpSpPr>
        <p:sp>
          <p:nvSpPr>
            <p:cNvPr id="33" name="Flowchart: Decision 32"/>
            <p:cNvSpPr/>
            <p:nvPr/>
          </p:nvSpPr>
          <p:spPr>
            <a:xfrm>
              <a:off x="568937" y="3435705"/>
              <a:ext cx="1701272" cy="1069981"/>
            </a:xfrm>
            <a:prstGeom prst="flowChartDecision">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wrap="none" lIns="0" rIns="0" rtlCol="0" anchor="ctr"/>
            <a:lstStyle/>
            <a:p>
              <a:pPr algn="ctr"/>
              <a:r>
                <a:rPr lang="en-AU" sz="1600" dirty="0" smtClean="0"/>
                <a:t>condition</a:t>
              </a:r>
              <a:endParaRPr lang="en-AU" sz="1600" dirty="0">
                <a:solidFill>
                  <a:schemeClr val="tx1"/>
                </a:solidFill>
              </a:endParaRPr>
            </a:p>
          </p:txBody>
        </p:sp>
        <p:cxnSp>
          <p:nvCxnSpPr>
            <p:cNvPr id="34" name="Straight Arrow Connector 33"/>
            <p:cNvCxnSpPr>
              <a:stCxn id="33" idx="2"/>
            </p:cNvCxnSpPr>
            <p:nvPr/>
          </p:nvCxnSpPr>
          <p:spPr>
            <a:xfrm flipH="1">
              <a:off x="1413323" y="4505686"/>
              <a:ext cx="6251" cy="325000"/>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335184" y="3191399"/>
              <a:ext cx="621542" cy="348898"/>
            </a:xfrm>
            <a:prstGeom prst="rect">
              <a:avLst/>
            </a:prstGeom>
          </p:spPr>
          <p:txBody>
            <a:bodyPr wrap="none">
              <a:spAutoFit/>
            </a:bodyPr>
            <a:lstStyle/>
            <a:p>
              <a:r>
                <a:rPr lang="en-AU" sz="1600" dirty="0" smtClean="0">
                  <a:solidFill>
                    <a:srgbClr val="000000"/>
                  </a:solidFill>
                </a:rPr>
                <a:t>True</a:t>
              </a:r>
              <a:endParaRPr lang="en-AU" dirty="0"/>
            </a:p>
          </p:txBody>
        </p:sp>
        <p:sp>
          <p:nvSpPr>
            <p:cNvPr id="36" name="Rectangle 35"/>
            <p:cNvSpPr/>
            <p:nvPr/>
          </p:nvSpPr>
          <p:spPr>
            <a:xfrm>
              <a:off x="1413322" y="4479714"/>
              <a:ext cx="711020" cy="348898"/>
            </a:xfrm>
            <a:prstGeom prst="rect">
              <a:avLst/>
            </a:prstGeom>
          </p:spPr>
          <p:txBody>
            <a:bodyPr wrap="none">
              <a:spAutoFit/>
            </a:bodyPr>
            <a:lstStyle/>
            <a:p>
              <a:r>
                <a:rPr lang="en-AU" sz="1600" dirty="0" smtClean="0">
                  <a:solidFill>
                    <a:srgbClr val="000000"/>
                  </a:solidFill>
                </a:rPr>
                <a:t>False</a:t>
              </a:r>
              <a:endParaRPr lang="en-AU" dirty="0"/>
            </a:p>
          </p:txBody>
        </p:sp>
        <p:sp>
          <p:nvSpPr>
            <p:cNvPr id="37" name="Parallelogram 36"/>
            <p:cNvSpPr/>
            <p:nvPr/>
          </p:nvSpPr>
          <p:spPr>
            <a:xfrm>
              <a:off x="571001" y="2448755"/>
              <a:ext cx="1701271" cy="493883"/>
            </a:xfrm>
            <a:prstGeom prst="parallelogram">
              <a:avLst>
                <a:gd name="adj" fmla="val 0"/>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lIns="36000" rIns="36000" rtlCol="0" anchor="ctr"/>
            <a:lstStyle/>
            <a:p>
              <a:pPr algn="ctr"/>
              <a:r>
                <a:rPr lang="en-AU" sz="1600" dirty="0" smtClean="0"/>
                <a:t>loop body</a:t>
              </a:r>
              <a:endParaRPr lang="en-AU" sz="1600" dirty="0">
                <a:solidFill>
                  <a:schemeClr val="tx1"/>
                </a:solidFill>
              </a:endParaRPr>
            </a:p>
          </p:txBody>
        </p:sp>
        <p:cxnSp>
          <p:nvCxnSpPr>
            <p:cNvPr id="38" name="Straight Arrow Connector 37"/>
            <p:cNvCxnSpPr>
              <a:endCxn id="37" idx="0"/>
            </p:cNvCxnSpPr>
            <p:nvPr/>
          </p:nvCxnSpPr>
          <p:spPr>
            <a:xfrm>
              <a:off x="1421636" y="2091662"/>
              <a:ext cx="0" cy="357092"/>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26"/>
            <p:cNvCxnSpPr>
              <a:stCxn id="33" idx="1"/>
              <a:endCxn id="37" idx="5"/>
            </p:cNvCxnSpPr>
            <p:nvPr/>
          </p:nvCxnSpPr>
          <p:spPr>
            <a:xfrm rot="10800000" flipH="1">
              <a:off x="568937" y="2695696"/>
              <a:ext cx="2064" cy="1274999"/>
            </a:xfrm>
            <a:prstGeom prst="bentConnector3">
              <a:avLst>
                <a:gd name="adj1" fmla="val -12756696"/>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37" idx="3"/>
              <a:endCxn id="33" idx="0"/>
            </p:cNvCxnSpPr>
            <p:nvPr/>
          </p:nvCxnSpPr>
          <p:spPr>
            <a:xfrm flipH="1">
              <a:off x="1419574" y="2942637"/>
              <a:ext cx="2063" cy="493068"/>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grpSp>
      <p:grpSp>
        <p:nvGrpSpPr>
          <p:cNvPr id="41" name="Group 40"/>
          <p:cNvGrpSpPr/>
          <p:nvPr/>
        </p:nvGrpSpPr>
        <p:grpSpPr>
          <a:xfrm>
            <a:off x="1588233" y="1900138"/>
            <a:ext cx="1968066" cy="2712960"/>
            <a:chOff x="912290" y="3600180"/>
            <a:chExt cx="1986975" cy="2739022"/>
          </a:xfrm>
        </p:grpSpPr>
        <p:grpSp>
          <p:nvGrpSpPr>
            <p:cNvPr id="42" name="Group 41"/>
            <p:cNvGrpSpPr/>
            <p:nvPr/>
          </p:nvGrpSpPr>
          <p:grpSpPr>
            <a:xfrm>
              <a:off x="912291" y="3600180"/>
              <a:ext cx="1986974" cy="2739022"/>
              <a:chOff x="912291" y="3600180"/>
              <a:chExt cx="1986974" cy="2739022"/>
            </a:xfrm>
          </p:grpSpPr>
          <p:sp>
            <p:nvSpPr>
              <p:cNvPr id="44" name="Flowchart: Decision 43"/>
              <p:cNvSpPr/>
              <p:nvPr/>
            </p:nvSpPr>
            <p:spPr>
              <a:xfrm>
                <a:off x="912292" y="3857972"/>
                <a:ext cx="1701272" cy="1069981"/>
              </a:xfrm>
              <a:prstGeom prst="flowChartDecision">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wrap="none" lIns="0" rIns="0" rtlCol="0" anchor="ctr"/>
              <a:lstStyle/>
              <a:p>
                <a:pPr algn="ctr"/>
                <a:r>
                  <a:rPr lang="en-AU" sz="1600" dirty="0" smtClean="0"/>
                  <a:t>condition</a:t>
                </a:r>
                <a:endParaRPr lang="en-AU" sz="1600" dirty="0">
                  <a:solidFill>
                    <a:schemeClr val="tx1"/>
                  </a:solidFill>
                </a:endParaRPr>
              </a:p>
            </p:txBody>
          </p:sp>
          <p:cxnSp>
            <p:nvCxnSpPr>
              <p:cNvPr id="45" name="Straight Arrow Connector 44"/>
              <p:cNvCxnSpPr>
                <a:stCxn id="44" idx="2"/>
                <a:endCxn id="49" idx="0"/>
              </p:cNvCxnSpPr>
              <p:nvPr/>
            </p:nvCxnSpPr>
            <p:spPr>
              <a:xfrm>
                <a:off x="1762928" y="4927953"/>
                <a:ext cx="0" cy="373256"/>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1141386" y="4874366"/>
                <a:ext cx="621542" cy="348898"/>
              </a:xfrm>
              <a:prstGeom prst="rect">
                <a:avLst/>
              </a:prstGeom>
            </p:spPr>
            <p:txBody>
              <a:bodyPr wrap="none">
                <a:spAutoFit/>
              </a:bodyPr>
              <a:lstStyle/>
              <a:p>
                <a:pPr algn="r"/>
                <a:r>
                  <a:rPr lang="en-AU" sz="1600" dirty="0" smtClean="0">
                    <a:solidFill>
                      <a:srgbClr val="000000"/>
                    </a:solidFill>
                  </a:rPr>
                  <a:t>True</a:t>
                </a:r>
                <a:endParaRPr lang="en-AU" dirty="0"/>
              </a:p>
            </p:txBody>
          </p:sp>
          <p:sp>
            <p:nvSpPr>
              <p:cNvPr id="47" name="Rectangle 46"/>
              <p:cNvSpPr/>
              <p:nvPr/>
            </p:nvSpPr>
            <p:spPr>
              <a:xfrm>
                <a:off x="2188245" y="4874365"/>
                <a:ext cx="711020" cy="348898"/>
              </a:xfrm>
              <a:prstGeom prst="rect">
                <a:avLst/>
              </a:prstGeom>
            </p:spPr>
            <p:txBody>
              <a:bodyPr wrap="none">
                <a:spAutoFit/>
              </a:bodyPr>
              <a:lstStyle/>
              <a:p>
                <a:pPr algn="r"/>
                <a:r>
                  <a:rPr lang="en-AU" sz="1600" dirty="0" smtClean="0">
                    <a:solidFill>
                      <a:srgbClr val="000000"/>
                    </a:solidFill>
                  </a:rPr>
                  <a:t>False</a:t>
                </a:r>
                <a:endParaRPr lang="en-AU" dirty="0"/>
              </a:p>
            </p:txBody>
          </p:sp>
          <p:cxnSp>
            <p:nvCxnSpPr>
              <p:cNvPr id="48" name="Straight Arrow Connector 26"/>
              <p:cNvCxnSpPr>
                <a:stCxn id="44" idx="3"/>
              </p:cNvCxnSpPr>
              <p:nvPr/>
            </p:nvCxnSpPr>
            <p:spPr>
              <a:xfrm flipH="1">
                <a:off x="1762928" y="4392963"/>
                <a:ext cx="850637" cy="1946239"/>
              </a:xfrm>
              <a:prstGeom prst="bentConnector4">
                <a:avLst>
                  <a:gd name="adj1" fmla="val -30954"/>
                  <a:gd name="adj2" fmla="val 84038"/>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49" name="Parallelogram 48"/>
              <p:cNvSpPr/>
              <p:nvPr/>
            </p:nvSpPr>
            <p:spPr>
              <a:xfrm>
                <a:off x="912291" y="5301208"/>
                <a:ext cx="1701274" cy="493883"/>
              </a:xfrm>
              <a:prstGeom prst="parallelogram">
                <a:avLst>
                  <a:gd name="adj" fmla="val 0"/>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lIns="36000" rIns="36000" rtlCol="0" anchor="ctr"/>
              <a:lstStyle/>
              <a:p>
                <a:pPr algn="ctr"/>
                <a:r>
                  <a:rPr lang="en-AU" sz="1600" dirty="0" smtClean="0"/>
                  <a:t>loop body</a:t>
                </a:r>
                <a:endParaRPr lang="en-AU" sz="1600" dirty="0">
                  <a:solidFill>
                    <a:schemeClr val="tx1"/>
                  </a:solidFill>
                </a:endParaRPr>
              </a:p>
            </p:txBody>
          </p:sp>
          <p:cxnSp>
            <p:nvCxnSpPr>
              <p:cNvPr id="50" name="Straight Arrow Connector 49"/>
              <p:cNvCxnSpPr>
                <a:endCxn id="44" idx="0"/>
              </p:cNvCxnSpPr>
              <p:nvPr/>
            </p:nvCxnSpPr>
            <p:spPr>
              <a:xfrm>
                <a:off x="1762928" y="3600180"/>
                <a:ext cx="0" cy="257792"/>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grpSp>
        <p:cxnSp>
          <p:nvCxnSpPr>
            <p:cNvPr id="43" name="Straight Arrow Connector 26"/>
            <p:cNvCxnSpPr>
              <a:stCxn id="49" idx="5"/>
              <a:endCxn id="44" idx="1"/>
            </p:cNvCxnSpPr>
            <p:nvPr/>
          </p:nvCxnSpPr>
          <p:spPr>
            <a:xfrm rot="10800000" flipH="1">
              <a:off x="912290" y="4392963"/>
              <a:ext cx="1" cy="1155187"/>
            </a:xfrm>
            <a:prstGeom prst="bentConnector3">
              <a:avLst>
                <a:gd name="adj1" fmla="val -22860000000"/>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1050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t>A do-while can be replicated using a while in Python:</a:t>
            </a:r>
          </a:p>
          <a:p>
            <a:endParaRPr lang="en-AU" dirty="0"/>
          </a:p>
          <a:p>
            <a:endParaRPr lang="en-AU" dirty="0" smtClean="0"/>
          </a:p>
          <a:p>
            <a:endParaRPr lang="en-AU" dirty="0"/>
          </a:p>
          <a:p>
            <a:endParaRPr lang="en-AU" dirty="0" smtClean="0"/>
          </a:p>
          <a:p>
            <a:r>
              <a:rPr lang="en-AU" dirty="0" smtClean="0"/>
              <a:t>The logic behind this is very straight forward:</a:t>
            </a:r>
          </a:p>
          <a:p>
            <a:pPr lvl="1"/>
            <a:r>
              <a:rPr lang="en-AU" dirty="0" smtClean="0"/>
              <a:t>The loop is infinite (True will always be True)</a:t>
            </a:r>
          </a:p>
          <a:p>
            <a:pPr lvl="1"/>
            <a:r>
              <a:rPr lang="en-AU" dirty="0" smtClean="0"/>
              <a:t>The last statement of the loop body is an if-then statement which uses </a:t>
            </a:r>
            <a:r>
              <a:rPr lang="en-AU" dirty="0" smtClean="0">
                <a:latin typeface="Courier New" panose="02070309020205020404" pitchFamily="49" charset="0"/>
                <a:cs typeface="Courier New" panose="02070309020205020404" pitchFamily="49" charset="0"/>
              </a:rPr>
              <a:t>break</a:t>
            </a:r>
            <a:r>
              <a:rPr lang="en-AU" dirty="0" smtClean="0"/>
              <a:t> to end the loop if the condition is met</a:t>
            </a:r>
            <a:endParaRPr lang="en-AU" dirty="0"/>
          </a:p>
          <a:p>
            <a:pPr lvl="2"/>
            <a:r>
              <a:rPr lang="en-AU" dirty="0" smtClean="0"/>
              <a:t>The first version breaks if the condition is True, so instead of a condition that </a:t>
            </a:r>
            <a:r>
              <a:rPr lang="en-AU" i="1" dirty="0" smtClean="0"/>
              <a:t>continues</a:t>
            </a:r>
            <a:r>
              <a:rPr lang="en-AU" dirty="0" smtClean="0"/>
              <a:t> the loop, you write one that </a:t>
            </a:r>
            <a:r>
              <a:rPr lang="en-AU" i="1" dirty="0" smtClean="0"/>
              <a:t>ends</a:t>
            </a:r>
            <a:r>
              <a:rPr lang="en-AU" dirty="0" smtClean="0"/>
              <a:t> it</a:t>
            </a:r>
          </a:p>
          <a:p>
            <a:pPr lvl="2"/>
            <a:r>
              <a:rPr lang="en-AU" dirty="0" smtClean="0"/>
              <a:t>The second version uses </a:t>
            </a:r>
            <a:r>
              <a:rPr lang="en-AU" dirty="0" smtClean="0">
                <a:latin typeface="Courier New" panose="02070309020205020404" pitchFamily="49" charset="0"/>
                <a:cs typeface="Courier New" panose="02070309020205020404" pitchFamily="49" charset="0"/>
              </a:rPr>
              <a:t>not</a:t>
            </a:r>
            <a:r>
              <a:rPr lang="en-AU" dirty="0" smtClean="0"/>
              <a:t> to negate the condition, so you can write a loop condition as normal</a:t>
            </a:r>
          </a:p>
        </p:txBody>
      </p:sp>
      <p:sp>
        <p:nvSpPr>
          <p:cNvPr id="2" name="Title 1"/>
          <p:cNvSpPr>
            <a:spLocks noGrp="1"/>
          </p:cNvSpPr>
          <p:nvPr>
            <p:ph type="title"/>
          </p:nvPr>
        </p:nvSpPr>
        <p:spPr/>
        <p:txBody>
          <a:bodyPr/>
          <a:lstStyle/>
          <a:p>
            <a:r>
              <a:rPr lang="en-AU" dirty="0" smtClean="0"/>
              <a:t>While vs. Do-While</a:t>
            </a:r>
            <a:endParaRPr lang="en-AU" dirty="0"/>
          </a:p>
        </p:txBody>
      </p:sp>
      <p:sp>
        <p:nvSpPr>
          <p:cNvPr id="7" name="Rectangle 6"/>
          <p:cNvSpPr/>
          <p:nvPr/>
        </p:nvSpPr>
        <p:spPr>
          <a:xfrm>
            <a:off x="4355976" y="1558416"/>
            <a:ext cx="4680520" cy="1366528"/>
          </a:xfrm>
          <a:prstGeom prst="rect">
            <a:avLst/>
          </a:prstGeom>
        </p:spPr>
        <p:txBody>
          <a:bodyPr wrap="square">
            <a:spAutoFit/>
          </a:bodyPr>
          <a:lstStyle/>
          <a:p>
            <a:pPr lvl="1" fontAlgn="base">
              <a:spcBef>
                <a:spcPct val="20000"/>
              </a:spcBef>
              <a:spcAft>
                <a:spcPct val="0"/>
              </a:spcAft>
              <a:buClr>
                <a:srgbClr val="808080"/>
              </a:buClr>
            </a:pPr>
            <a:r>
              <a:rPr lang="en-AU" b="1" kern="0" dirty="0">
                <a:solidFill>
                  <a:srgbClr val="000000"/>
                </a:solidFill>
                <a:latin typeface="Courier New" panose="02070309020205020404" pitchFamily="49" charset="0"/>
                <a:ea typeface="ＭＳ Ｐゴシック" pitchFamily="-65" charset="-128"/>
                <a:cs typeface="Courier New" panose="02070309020205020404" pitchFamily="49" charset="0"/>
              </a:rPr>
              <a:t>while </a:t>
            </a:r>
            <a:r>
              <a:rPr lang="en-AU" kern="0" dirty="0">
                <a:solidFill>
                  <a:srgbClr val="000000"/>
                </a:solidFill>
                <a:latin typeface="Courier New" panose="02070309020205020404" pitchFamily="49" charset="0"/>
                <a:ea typeface="ＭＳ Ｐゴシック" pitchFamily="-65" charset="-128"/>
                <a:cs typeface="Courier New" panose="02070309020205020404" pitchFamily="49" charset="0"/>
              </a:rPr>
              <a:t>True</a:t>
            </a:r>
            <a:r>
              <a:rPr lang="en-AU" b="1" kern="0" dirty="0">
                <a:solidFill>
                  <a:srgbClr val="000000"/>
                </a:solidFill>
                <a:latin typeface="Courier New" panose="02070309020205020404" pitchFamily="49" charset="0"/>
                <a:ea typeface="ＭＳ Ｐゴシック" pitchFamily="-65" charset="-128"/>
                <a:cs typeface="Courier New" panose="02070309020205020404" pitchFamily="49" charset="0"/>
              </a:rPr>
              <a:t>:</a:t>
            </a:r>
          </a:p>
          <a:p>
            <a:pPr lvl="1" fontAlgn="base">
              <a:spcBef>
                <a:spcPct val="20000"/>
              </a:spcBef>
              <a:spcAft>
                <a:spcPct val="0"/>
              </a:spcAft>
              <a:buClr>
                <a:srgbClr val="808080"/>
              </a:buClr>
            </a:pPr>
            <a:r>
              <a:rPr lang="en-AU" kern="0" dirty="0">
                <a:solidFill>
                  <a:srgbClr val="000000"/>
                </a:solidFill>
                <a:latin typeface="Courier New" panose="02070309020205020404" pitchFamily="49" charset="0"/>
                <a:ea typeface="ＭＳ Ｐゴシック" pitchFamily="-65" charset="-128"/>
                <a:cs typeface="Courier New" panose="02070309020205020404" pitchFamily="49" charset="0"/>
              </a:rPr>
              <a:t>    &lt;loop body&gt;</a:t>
            </a:r>
          </a:p>
          <a:p>
            <a:pPr lvl="1" fontAlgn="base">
              <a:spcBef>
                <a:spcPct val="20000"/>
              </a:spcBef>
              <a:spcAft>
                <a:spcPct val="0"/>
              </a:spcAft>
              <a:buClr>
                <a:srgbClr val="808080"/>
              </a:buClr>
            </a:pPr>
            <a:r>
              <a:rPr lang="en-AU" b="1" kern="0" dirty="0">
                <a:solidFill>
                  <a:srgbClr val="000000"/>
                </a:solidFill>
                <a:latin typeface="Courier New" panose="02070309020205020404" pitchFamily="49" charset="0"/>
                <a:ea typeface="ＭＳ Ｐゴシック" pitchFamily="-65" charset="-128"/>
                <a:cs typeface="Courier New" panose="02070309020205020404" pitchFamily="49" charset="0"/>
              </a:rPr>
              <a:t>    if </a:t>
            </a:r>
            <a:r>
              <a:rPr lang="en-AU" b="1" kern="0" dirty="0" smtClean="0">
                <a:solidFill>
                  <a:srgbClr val="000000"/>
                </a:solidFill>
                <a:latin typeface="Courier New" panose="02070309020205020404" pitchFamily="49" charset="0"/>
                <a:ea typeface="ＭＳ Ｐゴシック" pitchFamily="-65" charset="-128"/>
                <a:cs typeface="Courier New" panose="02070309020205020404" pitchFamily="49" charset="0"/>
              </a:rPr>
              <a:t>not(</a:t>
            </a:r>
            <a:r>
              <a:rPr lang="en-AU" kern="0" dirty="0" smtClean="0">
                <a:solidFill>
                  <a:srgbClr val="000000"/>
                </a:solidFill>
                <a:latin typeface="Courier New" panose="02070309020205020404" pitchFamily="49" charset="0"/>
                <a:ea typeface="ＭＳ Ｐゴシック" pitchFamily="-65" charset="-128"/>
                <a:cs typeface="Courier New" panose="02070309020205020404" pitchFamily="49" charset="0"/>
              </a:rPr>
              <a:t>&lt;loop condition&gt;</a:t>
            </a:r>
            <a:r>
              <a:rPr lang="en-AU" b="1" kern="0" dirty="0" smtClean="0">
                <a:solidFill>
                  <a:srgbClr val="000000"/>
                </a:solidFill>
                <a:latin typeface="Courier New" panose="02070309020205020404" pitchFamily="49" charset="0"/>
                <a:ea typeface="ＭＳ Ｐゴシック" pitchFamily="-65" charset="-128"/>
                <a:cs typeface="Courier New" panose="02070309020205020404" pitchFamily="49" charset="0"/>
              </a:rPr>
              <a:t>)</a:t>
            </a:r>
            <a:r>
              <a:rPr lang="en-AU" kern="0" dirty="0" smtClean="0">
                <a:solidFill>
                  <a:srgbClr val="000000"/>
                </a:solidFill>
                <a:latin typeface="Courier New" panose="02070309020205020404" pitchFamily="49" charset="0"/>
                <a:ea typeface="ＭＳ Ｐゴシック" pitchFamily="-65" charset="-128"/>
                <a:cs typeface="Courier New" panose="02070309020205020404" pitchFamily="49" charset="0"/>
              </a:rPr>
              <a:t>:</a:t>
            </a:r>
            <a:endParaRPr lang="en-AU" kern="0" dirty="0">
              <a:solidFill>
                <a:srgbClr val="000000"/>
              </a:solidFill>
              <a:latin typeface="Courier New" panose="02070309020205020404" pitchFamily="49" charset="0"/>
              <a:ea typeface="ＭＳ Ｐゴシック" pitchFamily="-65" charset="-128"/>
              <a:cs typeface="Courier New" panose="02070309020205020404" pitchFamily="49" charset="0"/>
            </a:endParaRPr>
          </a:p>
          <a:p>
            <a:pPr lvl="1" fontAlgn="base">
              <a:spcBef>
                <a:spcPct val="20000"/>
              </a:spcBef>
              <a:spcAft>
                <a:spcPct val="0"/>
              </a:spcAft>
              <a:buClr>
                <a:srgbClr val="808080"/>
              </a:buClr>
            </a:pPr>
            <a:r>
              <a:rPr lang="en-AU" b="1" kern="0" dirty="0">
                <a:solidFill>
                  <a:srgbClr val="000000"/>
                </a:solidFill>
                <a:latin typeface="Courier New" panose="02070309020205020404" pitchFamily="49" charset="0"/>
                <a:ea typeface="ＭＳ Ｐゴシック" pitchFamily="-65" charset="-128"/>
                <a:cs typeface="Courier New" panose="02070309020205020404" pitchFamily="49" charset="0"/>
              </a:rPr>
              <a:t>        break</a:t>
            </a:r>
          </a:p>
        </p:txBody>
      </p:sp>
      <p:cxnSp>
        <p:nvCxnSpPr>
          <p:cNvPr id="52" name="Straight Connector 51"/>
          <p:cNvCxnSpPr/>
          <p:nvPr/>
        </p:nvCxnSpPr>
        <p:spPr>
          <a:xfrm flipV="1">
            <a:off x="4499992" y="1558416"/>
            <a:ext cx="0" cy="1366528"/>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9" name="Rectangle 8"/>
          <p:cNvSpPr/>
          <p:nvPr/>
        </p:nvSpPr>
        <p:spPr>
          <a:xfrm>
            <a:off x="251520" y="1558416"/>
            <a:ext cx="4067944" cy="1200329"/>
          </a:xfrm>
          <a:prstGeom prst="rect">
            <a:avLst/>
          </a:prstGeom>
        </p:spPr>
        <p:txBody>
          <a:bodyPr wrap="square">
            <a:spAutoFit/>
          </a:bodyPr>
          <a:lstStyle/>
          <a:p>
            <a:pPr marL="357188" lvl="1" indent="0">
              <a:buNone/>
            </a:pPr>
            <a:r>
              <a:rPr lang="en-AU" b="1" dirty="0">
                <a:latin typeface="Courier New" panose="02070309020205020404" pitchFamily="49" charset="0"/>
                <a:cs typeface="Courier New" panose="02070309020205020404" pitchFamily="49" charset="0"/>
              </a:rPr>
              <a:t>while </a:t>
            </a:r>
            <a:r>
              <a:rPr lang="en-AU" dirty="0">
                <a:latin typeface="Courier New" panose="02070309020205020404" pitchFamily="49" charset="0"/>
                <a:cs typeface="Courier New" panose="02070309020205020404" pitchFamily="49" charset="0"/>
              </a:rPr>
              <a:t>True</a:t>
            </a:r>
            <a:r>
              <a:rPr lang="en-AU" b="1" dirty="0">
                <a:latin typeface="Courier New" panose="02070309020205020404" pitchFamily="49" charset="0"/>
                <a:cs typeface="Courier New" panose="02070309020205020404" pitchFamily="49" charset="0"/>
              </a:rPr>
              <a:t>:</a:t>
            </a:r>
          </a:p>
          <a:p>
            <a:pPr marL="357188" lvl="1" indent="0">
              <a:buNone/>
            </a:pPr>
            <a:r>
              <a:rPr lang="en-AU" dirty="0">
                <a:latin typeface="Courier New" panose="02070309020205020404" pitchFamily="49" charset="0"/>
                <a:cs typeface="Courier New" panose="02070309020205020404" pitchFamily="49" charset="0"/>
              </a:rPr>
              <a:t>    &lt;loop body&gt;</a:t>
            </a:r>
          </a:p>
          <a:p>
            <a:pPr marL="357188" lvl="1" indent="0">
              <a:buNone/>
            </a:pPr>
            <a:r>
              <a:rPr lang="en-AU" b="1" dirty="0">
                <a:latin typeface="Courier New" panose="02070309020205020404" pitchFamily="49" charset="0"/>
                <a:cs typeface="Courier New" panose="02070309020205020404" pitchFamily="49" charset="0"/>
              </a:rPr>
              <a:t>    if </a:t>
            </a:r>
            <a:r>
              <a:rPr lang="en-AU" dirty="0">
                <a:latin typeface="Courier New" panose="02070309020205020404" pitchFamily="49" charset="0"/>
                <a:cs typeface="Courier New" panose="02070309020205020404" pitchFamily="49" charset="0"/>
              </a:rPr>
              <a:t>&lt;break condition&gt;:</a:t>
            </a:r>
          </a:p>
          <a:p>
            <a:pPr marL="357188" lvl="1" indent="0">
              <a:buNone/>
            </a:pPr>
            <a:r>
              <a:rPr lang="en-AU" b="1" dirty="0">
                <a:latin typeface="Courier New" panose="02070309020205020404" pitchFamily="49" charset="0"/>
                <a:cs typeface="Courier New" panose="02070309020205020404" pitchFamily="49" charset="0"/>
              </a:rPr>
              <a:t>        break</a:t>
            </a:r>
          </a:p>
        </p:txBody>
      </p:sp>
    </p:spTree>
    <p:extLst>
      <p:ext uri="{BB962C8B-B14F-4D97-AF65-F5344CB8AC3E}">
        <p14:creationId xmlns:p14="http://schemas.microsoft.com/office/powerpoint/2010/main" val="352786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For Loops</a:t>
            </a:r>
            <a:endParaRPr lang="en-AU" dirty="0"/>
          </a:p>
        </p:txBody>
      </p:sp>
      <p:sp>
        <p:nvSpPr>
          <p:cNvPr id="3" name="Content Placeholder 2"/>
          <p:cNvSpPr>
            <a:spLocks noGrp="1"/>
          </p:cNvSpPr>
          <p:nvPr>
            <p:ph idx="1"/>
          </p:nvPr>
        </p:nvSpPr>
        <p:spPr/>
        <p:txBody>
          <a:bodyPr/>
          <a:lstStyle/>
          <a:p>
            <a:r>
              <a:rPr lang="en-AU" dirty="0" smtClean="0"/>
              <a:t>A </a:t>
            </a:r>
            <a:r>
              <a:rPr lang="en-AU" b="1" dirty="0" smtClean="0"/>
              <a:t>for</a:t>
            </a:r>
            <a:r>
              <a:rPr lang="en-AU" dirty="0" smtClean="0"/>
              <a:t> loop is present in almost every language</a:t>
            </a:r>
          </a:p>
          <a:p>
            <a:pPr lvl="1"/>
            <a:r>
              <a:rPr lang="en-AU" dirty="0" smtClean="0"/>
              <a:t>Typically used when the number of iterations is known in advance, i.e. it needs to loop a certain number of times, or once for each item in a data structure</a:t>
            </a:r>
          </a:p>
          <a:p>
            <a:pPr lvl="1"/>
            <a:r>
              <a:rPr lang="en-AU" dirty="0" smtClean="0"/>
              <a:t>Hence, for loops are usually </a:t>
            </a:r>
            <a:r>
              <a:rPr lang="en-AU" b="1" dirty="0" smtClean="0"/>
              <a:t>counter-controlled</a:t>
            </a:r>
          </a:p>
          <a:p>
            <a:endParaRPr lang="en-AU" dirty="0" smtClean="0"/>
          </a:p>
          <a:p>
            <a:r>
              <a:rPr lang="en-AU" dirty="0" smtClean="0"/>
              <a:t>For loops come in two main styles:</a:t>
            </a:r>
          </a:p>
          <a:p>
            <a:pPr lvl="1"/>
            <a:r>
              <a:rPr lang="en-AU" dirty="0"/>
              <a:t>A </a:t>
            </a:r>
            <a:r>
              <a:rPr lang="en-AU" i="1" dirty="0"/>
              <a:t>counter-controlled loop </a:t>
            </a:r>
            <a:r>
              <a:rPr lang="en-AU" dirty="0"/>
              <a:t>which works its way through a sequence</a:t>
            </a:r>
            <a:r>
              <a:rPr lang="en-AU" i="1" dirty="0"/>
              <a:t> </a:t>
            </a:r>
            <a:r>
              <a:rPr lang="en-AU" dirty="0"/>
              <a:t>(Fortran, ALGOL</a:t>
            </a:r>
            <a:r>
              <a:rPr lang="en-AU" dirty="0" smtClean="0"/>
              <a:t>, Ada</a:t>
            </a:r>
            <a:r>
              <a:rPr lang="en-AU" dirty="0"/>
              <a:t>, BASIC</a:t>
            </a:r>
            <a:r>
              <a:rPr lang="en-AU" dirty="0" smtClean="0"/>
              <a:t>, Ruby, </a:t>
            </a:r>
            <a:r>
              <a:rPr lang="en-AU" b="1" dirty="0"/>
              <a:t>Python</a:t>
            </a:r>
            <a:r>
              <a:rPr lang="en-AU" dirty="0"/>
              <a:t>…)</a:t>
            </a:r>
          </a:p>
          <a:p>
            <a:pPr lvl="2"/>
            <a:r>
              <a:rPr lang="en-AU" dirty="0"/>
              <a:t>The original style of for </a:t>
            </a:r>
            <a:r>
              <a:rPr lang="en-AU" dirty="0" smtClean="0"/>
              <a:t>loops</a:t>
            </a:r>
            <a:endParaRPr lang="en-AU" dirty="0"/>
          </a:p>
          <a:p>
            <a:pPr lvl="2"/>
            <a:endParaRPr lang="en-AU" dirty="0" smtClean="0"/>
          </a:p>
          <a:p>
            <a:pPr lvl="1"/>
            <a:r>
              <a:rPr lang="en-AU" dirty="0" smtClean="0"/>
              <a:t>A </a:t>
            </a:r>
            <a:r>
              <a:rPr lang="en-AU" i="1" dirty="0" smtClean="0"/>
              <a:t>generic condition-controlled loop </a:t>
            </a:r>
            <a:r>
              <a:rPr lang="en-AU" dirty="0" smtClean="0"/>
              <a:t>which is usually used in a counter-controlled fashion (C, C++, Java, PHP, JavaScript…)</a:t>
            </a:r>
          </a:p>
          <a:p>
            <a:pPr lvl="2"/>
            <a:r>
              <a:rPr lang="en-AU" dirty="0" smtClean="0"/>
              <a:t>Very common, and sometimes referred to as a “C-style for loop”</a:t>
            </a:r>
          </a:p>
        </p:txBody>
      </p:sp>
    </p:spTree>
    <p:extLst>
      <p:ext uri="{BB962C8B-B14F-4D97-AF65-F5344CB8AC3E}">
        <p14:creationId xmlns:p14="http://schemas.microsoft.com/office/powerpoint/2010/main" val="361159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Counter-Controlled For Loops</a:t>
            </a:r>
            <a:endParaRPr lang="en-AU" dirty="0"/>
          </a:p>
        </p:txBody>
      </p:sp>
      <p:sp>
        <p:nvSpPr>
          <p:cNvPr id="3" name="Content Placeholder 2"/>
          <p:cNvSpPr>
            <a:spLocks noGrp="1"/>
          </p:cNvSpPr>
          <p:nvPr>
            <p:ph idx="1"/>
          </p:nvPr>
        </p:nvSpPr>
        <p:spPr/>
        <p:txBody>
          <a:bodyPr/>
          <a:lstStyle/>
          <a:p>
            <a:r>
              <a:rPr lang="en-AU" dirty="0" smtClean="0"/>
              <a:t>The syntax for counter-controlled for loops varies between languages, but is generally quite similar in functionality</a:t>
            </a:r>
          </a:p>
          <a:p>
            <a:pPr lvl="1"/>
            <a:r>
              <a:rPr lang="en-AU" dirty="0" smtClean="0"/>
              <a:t>In Python, it looks like:</a:t>
            </a:r>
            <a:endParaRPr lang="en-AU" dirty="0"/>
          </a:p>
          <a:p>
            <a:pPr lvl="4"/>
            <a:endParaRPr lang="en-AU" sz="1400" dirty="0"/>
          </a:p>
          <a:p>
            <a:pPr lvl="0">
              <a:buClr>
                <a:srgbClr val="2D2D8A"/>
              </a:buClr>
              <a:buNone/>
            </a:pPr>
            <a:r>
              <a:rPr lang="en-AU" sz="2000" b="1" dirty="0">
                <a:solidFill>
                  <a:srgbClr val="000000"/>
                </a:solidFill>
                <a:latin typeface="Courier New" pitchFamily="49" charset="0"/>
                <a:cs typeface="Courier New" pitchFamily="49" charset="0"/>
              </a:rPr>
              <a:t>     for </a:t>
            </a:r>
            <a:r>
              <a:rPr lang="en-AU" sz="2000" dirty="0" smtClean="0">
                <a:solidFill>
                  <a:srgbClr val="000000"/>
                </a:solidFill>
                <a:latin typeface="Courier New" pitchFamily="49" charset="0"/>
                <a:cs typeface="Courier New" pitchFamily="49" charset="0"/>
              </a:rPr>
              <a:t>&lt;variable&gt;</a:t>
            </a:r>
            <a:r>
              <a:rPr lang="en-AU" sz="2000" b="1" dirty="0" smtClean="0">
                <a:solidFill>
                  <a:srgbClr val="000000"/>
                </a:solidFill>
                <a:latin typeface="Courier New" pitchFamily="49" charset="0"/>
                <a:cs typeface="Courier New" pitchFamily="49" charset="0"/>
              </a:rPr>
              <a:t> in </a:t>
            </a:r>
            <a:r>
              <a:rPr lang="en-AU" sz="2000" dirty="0" smtClean="0">
                <a:solidFill>
                  <a:srgbClr val="000000"/>
                </a:solidFill>
                <a:latin typeface="Courier New" pitchFamily="49" charset="0"/>
                <a:cs typeface="Courier New" pitchFamily="49" charset="0"/>
              </a:rPr>
              <a:t>&lt;sequence&gt;</a:t>
            </a:r>
            <a:r>
              <a:rPr lang="en-AU" sz="2000" b="1" dirty="0" smtClean="0">
                <a:solidFill>
                  <a:srgbClr val="000000"/>
                </a:solidFill>
                <a:latin typeface="Courier New" pitchFamily="49" charset="0"/>
                <a:cs typeface="Courier New" pitchFamily="49" charset="0"/>
              </a:rPr>
              <a:t>:</a:t>
            </a:r>
            <a:endParaRPr lang="en-AU" sz="2000" b="1" dirty="0">
              <a:solidFill>
                <a:srgbClr val="000000"/>
              </a:solidFill>
              <a:latin typeface="Courier New" pitchFamily="49" charset="0"/>
              <a:cs typeface="Courier New" pitchFamily="49" charset="0"/>
            </a:endParaRPr>
          </a:p>
          <a:p>
            <a:pPr lvl="0">
              <a:buClr>
                <a:srgbClr val="2D2D8A"/>
              </a:buClr>
              <a:buNone/>
            </a:pPr>
            <a:r>
              <a:rPr lang="en-AU" sz="2000" dirty="0" smtClean="0">
                <a:solidFill>
                  <a:srgbClr val="000000"/>
                </a:solidFill>
                <a:latin typeface="Courier New" pitchFamily="49" charset="0"/>
                <a:cs typeface="Courier New" pitchFamily="49" charset="0"/>
              </a:rPr>
              <a:t>         &lt;</a:t>
            </a:r>
            <a:r>
              <a:rPr lang="en-AU" sz="2000" dirty="0">
                <a:solidFill>
                  <a:srgbClr val="000000"/>
                </a:solidFill>
                <a:latin typeface="Courier New" pitchFamily="49" charset="0"/>
                <a:cs typeface="Courier New" pitchFamily="49" charset="0"/>
              </a:rPr>
              <a:t>loop body&gt;</a:t>
            </a:r>
          </a:p>
          <a:p>
            <a:pPr lvl="4"/>
            <a:endParaRPr lang="en-AU" dirty="0" smtClean="0"/>
          </a:p>
          <a:p>
            <a:pPr lvl="1"/>
            <a:r>
              <a:rPr lang="en-AU" dirty="0" smtClean="0"/>
              <a:t>The &lt;loop body&gt; will be executed once for each item in the &lt;sequence&gt;, storing the current item </a:t>
            </a:r>
            <a:r>
              <a:rPr lang="en-AU" dirty="0"/>
              <a:t>in &lt;variable&gt; </a:t>
            </a:r>
            <a:r>
              <a:rPr lang="en-AU" dirty="0" smtClean="0"/>
              <a:t>each time</a:t>
            </a:r>
          </a:p>
          <a:p>
            <a:pPr lvl="4"/>
            <a:endParaRPr lang="en-AU" sz="1600" dirty="0" smtClean="0"/>
          </a:p>
          <a:p>
            <a:pPr lvl="2"/>
            <a:r>
              <a:rPr lang="en-AU" b="1" dirty="0" smtClean="0"/>
              <a:t>&lt;sequence&gt; </a:t>
            </a:r>
            <a:r>
              <a:rPr lang="en-AU" dirty="0" smtClean="0"/>
              <a:t>can be any “</a:t>
            </a:r>
            <a:r>
              <a:rPr lang="en-AU" dirty="0" err="1" smtClean="0"/>
              <a:t>iterable</a:t>
            </a:r>
            <a:r>
              <a:rPr lang="en-AU" dirty="0" smtClean="0"/>
              <a:t>” thing – </a:t>
            </a:r>
            <a:r>
              <a:rPr lang="en-AU" dirty="0"/>
              <a:t>a list or </a:t>
            </a:r>
            <a:r>
              <a:rPr lang="en-AU" dirty="0" smtClean="0"/>
              <a:t>tuple, a range of numbers, a string (iterates character by character)…  Whatever you need to work your way through one-by-one!</a:t>
            </a:r>
          </a:p>
          <a:p>
            <a:pPr lvl="4"/>
            <a:endParaRPr lang="en-AU" sz="1600" dirty="0" smtClean="0"/>
          </a:p>
          <a:p>
            <a:pPr lvl="2"/>
            <a:r>
              <a:rPr lang="en-AU" b="1" dirty="0"/>
              <a:t>&lt;variable&gt; </a:t>
            </a:r>
            <a:r>
              <a:rPr lang="en-AU" dirty="0"/>
              <a:t>simply </a:t>
            </a:r>
            <a:r>
              <a:rPr lang="en-AU" dirty="0" smtClean="0"/>
              <a:t>specifies a </a:t>
            </a:r>
            <a:r>
              <a:rPr lang="en-AU" dirty="0"/>
              <a:t>variable name for the current </a:t>
            </a:r>
            <a:r>
              <a:rPr lang="en-AU" dirty="0" smtClean="0"/>
              <a:t>item</a:t>
            </a:r>
          </a:p>
          <a:p>
            <a:pPr lvl="3"/>
            <a:r>
              <a:rPr lang="en-AU" dirty="0" smtClean="0"/>
              <a:t>You can refer to this variable inside the loop body</a:t>
            </a:r>
            <a:endParaRPr lang="en-AU" dirty="0"/>
          </a:p>
        </p:txBody>
      </p:sp>
    </p:spTree>
    <p:extLst>
      <p:ext uri="{BB962C8B-B14F-4D97-AF65-F5344CB8AC3E}">
        <p14:creationId xmlns:p14="http://schemas.microsoft.com/office/powerpoint/2010/main" val="312843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Counter-Controlled For Loops</a:t>
            </a:r>
          </a:p>
        </p:txBody>
      </p:sp>
      <p:grpSp>
        <p:nvGrpSpPr>
          <p:cNvPr id="40" name="Group 39"/>
          <p:cNvGrpSpPr/>
          <p:nvPr/>
        </p:nvGrpSpPr>
        <p:grpSpPr>
          <a:xfrm>
            <a:off x="746678" y="1531923"/>
            <a:ext cx="2169138" cy="4057317"/>
            <a:chOff x="674149" y="2396019"/>
            <a:chExt cx="2169138" cy="4057317"/>
          </a:xfrm>
        </p:grpSpPr>
        <p:sp>
          <p:nvSpPr>
            <p:cNvPr id="5" name="Flowchart: Decision 4"/>
            <p:cNvSpPr/>
            <p:nvPr/>
          </p:nvSpPr>
          <p:spPr>
            <a:xfrm>
              <a:off x="674671" y="2783749"/>
              <a:ext cx="1920134" cy="1126994"/>
            </a:xfrm>
            <a:prstGeom prst="flowChartDecision">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wrap="none" lIns="0" rIns="0" rtlCol="0" anchor="ctr"/>
            <a:lstStyle/>
            <a:p>
              <a:pPr algn="ctr"/>
              <a:r>
                <a:rPr lang="en-AU" sz="1600" dirty="0" smtClean="0"/>
                <a:t>item left in</a:t>
              </a:r>
            </a:p>
            <a:p>
              <a:pPr algn="ctr"/>
              <a:r>
                <a:rPr lang="en-AU" sz="1600" dirty="0" smtClean="0"/>
                <a:t>sequence?</a:t>
              </a:r>
              <a:endParaRPr lang="en-AU" sz="1600" dirty="0">
                <a:solidFill>
                  <a:schemeClr val="tx1"/>
                </a:solidFill>
              </a:endParaRPr>
            </a:p>
          </p:txBody>
        </p:sp>
        <p:cxnSp>
          <p:nvCxnSpPr>
            <p:cNvPr id="6" name="Straight Arrow Connector 5"/>
            <p:cNvCxnSpPr>
              <a:stCxn id="5" idx="2"/>
              <a:endCxn id="10" idx="0"/>
            </p:cNvCxnSpPr>
            <p:nvPr/>
          </p:nvCxnSpPr>
          <p:spPr>
            <a:xfrm flipH="1">
              <a:off x="1634217" y="3910743"/>
              <a:ext cx="521" cy="417219"/>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1035071" y="3924916"/>
              <a:ext cx="598625" cy="338554"/>
            </a:xfrm>
            <a:prstGeom prst="rect">
              <a:avLst/>
            </a:prstGeom>
          </p:spPr>
          <p:txBody>
            <a:bodyPr wrap="none">
              <a:spAutoFit/>
            </a:bodyPr>
            <a:lstStyle/>
            <a:p>
              <a:r>
                <a:rPr lang="en-AU" sz="1600" dirty="0" smtClean="0">
                  <a:solidFill>
                    <a:srgbClr val="000000"/>
                  </a:solidFill>
                </a:rPr>
                <a:t>True</a:t>
              </a:r>
              <a:endParaRPr lang="en-AU" dirty="0"/>
            </a:p>
          </p:txBody>
        </p:sp>
        <p:sp>
          <p:nvSpPr>
            <p:cNvPr id="8" name="Rectangle 7"/>
            <p:cNvSpPr/>
            <p:nvPr/>
          </p:nvSpPr>
          <p:spPr>
            <a:xfrm>
              <a:off x="2158484" y="3924916"/>
              <a:ext cx="684803" cy="338554"/>
            </a:xfrm>
            <a:prstGeom prst="rect">
              <a:avLst/>
            </a:prstGeom>
          </p:spPr>
          <p:txBody>
            <a:bodyPr wrap="none">
              <a:spAutoFit/>
            </a:bodyPr>
            <a:lstStyle/>
            <a:p>
              <a:r>
                <a:rPr lang="en-AU" sz="1600" dirty="0" smtClean="0">
                  <a:solidFill>
                    <a:srgbClr val="000000"/>
                  </a:solidFill>
                </a:rPr>
                <a:t>False</a:t>
              </a:r>
              <a:endParaRPr lang="en-AU" dirty="0"/>
            </a:p>
          </p:txBody>
        </p:sp>
        <p:cxnSp>
          <p:nvCxnSpPr>
            <p:cNvPr id="9" name="Straight Arrow Connector 26"/>
            <p:cNvCxnSpPr>
              <a:stCxn id="5" idx="3"/>
            </p:cNvCxnSpPr>
            <p:nvPr/>
          </p:nvCxnSpPr>
          <p:spPr>
            <a:xfrm flipH="1">
              <a:off x="1634742" y="3347246"/>
              <a:ext cx="960063" cy="3106090"/>
            </a:xfrm>
            <a:prstGeom prst="bentConnector4">
              <a:avLst>
                <a:gd name="adj1" fmla="val -23811"/>
                <a:gd name="adj2" fmla="val 87863"/>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10" name="Parallelogram 9"/>
            <p:cNvSpPr/>
            <p:nvPr/>
          </p:nvSpPr>
          <p:spPr>
            <a:xfrm>
              <a:off x="674149" y="4327962"/>
              <a:ext cx="1920136" cy="559301"/>
            </a:xfrm>
            <a:prstGeom prst="parallelogram">
              <a:avLst>
                <a:gd name="adj" fmla="val 0"/>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lIns="36000" rIns="36000" rtlCol="0" anchor="ctr"/>
            <a:lstStyle/>
            <a:p>
              <a:pPr algn="ctr"/>
              <a:r>
                <a:rPr lang="en-AU" sz="1600" dirty="0" smtClean="0"/>
                <a:t>set variable </a:t>
              </a:r>
            </a:p>
            <a:p>
              <a:pPr algn="ctr"/>
              <a:r>
                <a:rPr lang="en-AU" sz="1600" dirty="0" smtClean="0"/>
                <a:t>to next item</a:t>
              </a:r>
              <a:endParaRPr lang="en-AU" sz="1600" dirty="0">
                <a:solidFill>
                  <a:schemeClr val="tx1"/>
                </a:solidFill>
              </a:endParaRPr>
            </a:p>
          </p:txBody>
        </p:sp>
        <p:cxnSp>
          <p:nvCxnSpPr>
            <p:cNvPr id="11" name="Straight Arrow Connector 10"/>
            <p:cNvCxnSpPr>
              <a:endCxn id="5" idx="0"/>
            </p:cNvCxnSpPr>
            <p:nvPr/>
          </p:nvCxnSpPr>
          <p:spPr>
            <a:xfrm flipH="1">
              <a:off x="1634738" y="2396019"/>
              <a:ext cx="3" cy="387730"/>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26"/>
            <p:cNvCxnSpPr>
              <a:stCxn id="15" idx="5"/>
              <a:endCxn id="5" idx="1"/>
            </p:cNvCxnSpPr>
            <p:nvPr/>
          </p:nvCxnSpPr>
          <p:spPr>
            <a:xfrm rot="10800000">
              <a:off x="674671" y="3347247"/>
              <a:ext cx="6" cy="2223913"/>
            </a:xfrm>
            <a:prstGeom prst="bentConnector3">
              <a:avLst>
                <a:gd name="adj1" fmla="val 3810100000"/>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15" name="Parallelogram 14"/>
            <p:cNvSpPr/>
            <p:nvPr/>
          </p:nvSpPr>
          <p:spPr>
            <a:xfrm>
              <a:off x="674677" y="5301208"/>
              <a:ext cx="1920129" cy="539902"/>
            </a:xfrm>
            <a:prstGeom prst="parallelogram">
              <a:avLst>
                <a:gd name="adj" fmla="val 0"/>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lIns="36000" rIns="36000" rtlCol="0" anchor="ctr"/>
            <a:lstStyle/>
            <a:p>
              <a:pPr algn="ctr"/>
              <a:r>
                <a:rPr lang="en-AU" sz="1600" dirty="0"/>
                <a:t>loop </a:t>
              </a:r>
              <a:r>
                <a:rPr lang="en-AU" sz="1600" dirty="0" smtClean="0"/>
                <a:t>body</a:t>
              </a:r>
              <a:endParaRPr lang="en-AU" sz="1600" dirty="0"/>
            </a:p>
          </p:txBody>
        </p:sp>
        <p:cxnSp>
          <p:nvCxnSpPr>
            <p:cNvPr id="16" name="Straight Arrow Connector 15"/>
            <p:cNvCxnSpPr>
              <a:stCxn id="10" idx="3"/>
              <a:endCxn id="15" idx="0"/>
            </p:cNvCxnSpPr>
            <p:nvPr/>
          </p:nvCxnSpPr>
          <p:spPr>
            <a:xfrm>
              <a:off x="1634217" y="4887263"/>
              <a:ext cx="525" cy="413945"/>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grpSp>
      <p:sp>
        <p:nvSpPr>
          <p:cNvPr id="21" name="Content Placeholder 2"/>
          <p:cNvSpPr txBox="1">
            <a:spLocks/>
          </p:cNvSpPr>
          <p:nvPr/>
        </p:nvSpPr>
        <p:spPr bwMode="auto">
          <a:xfrm>
            <a:off x="2987824" y="1000108"/>
            <a:ext cx="5870456" cy="5525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6"/>
              </a:buClr>
              <a:buChar char="•"/>
              <a:defRPr sz="2400">
                <a:solidFill>
                  <a:schemeClr val="tx1"/>
                </a:solidFill>
                <a:latin typeface="+mn-lt"/>
                <a:ea typeface="ＭＳ Ｐゴシック" pitchFamily="-65" charset="-128"/>
                <a:cs typeface="+mn-cs"/>
              </a:defRPr>
            </a:lvl1pPr>
            <a:lvl2pPr marL="742950" indent="-285750" algn="l" rtl="0" eaLnBrk="1" fontAlgn="base" hangingPunct="1">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lr>
                <a:schemeClr val="accent6"/>
              </a:buClr>
              <a:buChar char="•"/>
              <a:defRPr sz="2000">
                <a:solidFill>
                  <a:schemeClr val="tx1"/>
                </a:solidFill>
                <a:latin typeface="+mn-lt"/>
                <a:ea typeface="ＭＳ Ｐゴシック" pitchFamily="-65" charset="-128"/>
              </a:defRPr>
            </a:lvl3pPr>
            <a:lvl4pPr marL="1600200" indent="-228600" algn="l" rtl="0" eaLnBrk="1" fontAlgn="base" hangingPunct="1">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1" fontAlgn="base" hangingPunct="1">
              <a:spcBef>
                <a:spcPct val="20000"/>
              </a:spcBef>
              <a:spcAft>
                <a:spcPct val="0"/>
              </a:spcAft>
              <a:buClr>
                <a:schemeClr val="accent6"/>
              </a:buClr>
              <a:buChar char="»"/>
              <a:defRPr sz="18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a:lstStyle>
          <a:p>
            <a:r>
              <a:rPr lang="en-AU" kern="0" dirty="0" smtClean="0"/>
              <a:t>As you can see by the flowchart…</a:t>
            </a:r>
          </a:p>
          <a:p>
            <a:pPr lvl="1"/>
            <a:r>
              <a:rPr lang="en-AU" kern="0" dirty="0" smtClean="0"/>
              <a:t>If there is an item left in the </a:t>
            </a:r>
            <a:r>
              <a:rPr lang="en-AU" b="1" kern="0" dirty="0" smtClean="0"/>
              <a:t>sequence</a:t>
            </a:r>
            <a:r>
              <a:rPr lang="en-AU" kern="0" dirty="0" smtClean="0"/>
              <a:t>, the </a:t>
            </a:r>
            <a:r>
              <a:rPr lang="en-AU" b="1" kern="0" dirty="0" smtClean="0"/>
              <a:t>variable</a:t>
            </a:r>
            <a:r>
              <a:rPr lang="en-AU" kern="0" dirty="0" smtClean="0"/>
              <a:t> is set to the next item</a:t>
            </a:r>
          </a:p>
          <a:p>
            <a:pPr lvl="3"/>
            <a:endParaRPr lang="en-AU" kern="0" dirty="0" smtClean="0"/>
          </a:p>
          <a:p>
            <a:pPr lvl="1"/>
            <a:r>
              <a:rPr lang="en-AU" kern="0" dirty="0" smtClean="0"/>
              <a:t>The </a:t>
            </a:r>
            <a:r>
              <a:rPr lang="en-AU" b="1" kern="0" dirty="0" smtClean="0"/>
              <a:t>loop body </a:t>
            </a:r>
            <a:r>
              <a:rPr lang="en-AU" kern="0" dirty="0" smtClean="0"/>
              <a:t>is then executed, typically making use of the </a:t>
            </a:r>
            <a:r>
              <a:rPr lang="en-AU" b="1" kern="0" dirty="0" smtClean="0"/>
              <a:t>variable</a:t>
            </a:r>
          </a:p>
          <a:p>
            <a:pPr lvl="3"/>
            <a:endParaRPr lang="en-AU" kern="0" dirty="0" smtClean="0"/>
          </a:p>
          <a:p>
            <a:pPr lvl="1"/>
            <a:r>
              <a:rPr lang="en-AU" kern="0" dirty="0" smtClean="0"/>
              <a:t>The </a:t>
            </a:r>
            <a:r>
              <a:rPr lang="en-AU" b="1" kern="0" dirty="0" smtClean="0"/>
              <a:t>sequence</a:t>
            </a:r>
            <a:r>
              <a:rPr lang="en-AU" kern="0" dirty="0" smtClean="0"/>
              <a:t> is then checked for another item…</a:t>
            </a:r>
          </a:p>
          <a:p>
            <a:pPr lvl="2"/>
            <a:r>
              <a:rPr lang="en-AU" kern="0" dirty="0" smtClean="0"/>
              <a:t>Once there are no more items left in the sequence, the loop ends</a:t>
            </a:r>
          </a:p>
          <a:p>
            <a:endParaRPr lang="en-AU" sz="3200" kern="0" dirty="0" smtClean="0"/>
          </a:p>
          <a:p>
            <a:pPr marL="114300" indent="0" algn="ctr">
              <a:buFontTx/>
              <a:buNone/>
            </a:pPr>
            <a:r>
              <a:rPr lang="en-AU" sz="2200" kern="0" dirty="0" smtClean="0"/>
              <a:t>The loop will work its way through the sequence, item by item, from start to end</a:t>
            </a:r>
            <a:endParaRPr lang="en-AU" sz="2200" kern="0" dirty="0"/>
          </a:p>
        </p:txBody>
      </p:sp>
    </p:spTree>
    <p:extLst>
      <p:ext uri="{BB962C8B-B14F-4D97-AF65-F5344CB8AC3E}">
        <p14:creationId xmlns:p14="http://schemas.microsoft.com/office/powerpoint/2010/main" val="201823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1">
                                            <p:txEl>
                                              <p:pRg st="8" end="8"/>
                                            </p:txEl>
                                          </p:spTgt>
                                        </p:tgtEl>
                                        <p:attrNameLst>
                                          <p:attrName>style.visibility</p:attrName>
                                        </p:attrNameLst>
                                      </p:cBhvr>
                                      <p:to>
                                        <p:strVal val="visible"/>
                                      </p:to>
                                    </p:set>
                                    <p:animEffect transition="in" filter="fade">
                                      <p:cBhvr>
                                        <p:cTn id="21" dur="250"/>
                                        <p:tgtEl>
                                          <p:spTgt spid="2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Counter-Controlled For Loops</a:t>
            </a:r>
            <a:endParaRPr lang="en-AU" dirty="0"/>
          </a:p>
        </p:txBody>
      </p:sp>
      <p:sp>
        <p:nvSpPr>
          <p:cNvPr id="3" name="Content Placeholder 2"/>
          <p:cNvSpPr>
            <a:spLocks noGrp="1"/>
          </p:cNvSpPr>
          <p:nvPr>
            <p:ph idx="1"/>
          </p:nvPr>
        </p:nvSpPr>
        <p:spPr>
          <a:xfrm>
            <a:off x="285720" y="1000108"/>
            <a:ext cx="8606760" cy="5643601"/>
          </a:xfrm>
        </p:spPr>
        <p:txBody>
          <a:bodyPr/>
          <a:lstStyle/>
          <a:p>
            <a:r>
              <a:rPr lang="en-AU" dirty="0" smtClean="0"/>
              <a:t>For loops are often used to loop through a </a:t>
            </a:r>
            <a:r>
              <a:rPr lang="en-AU" b="1" dirty="0" smtClean="0"/>
              <a:t>set</a:t>
            </a:r>
            <a:r>
              <a:rPr lang="en-AU" dirty="0" smtClean="0"/>
              <a:t> </a:t>
            </a:r>
            <a:r>
              <a:rPr lang="en-AU" b="1" dirty="0" smtClean="0"/>
              <a:t>of numbers</a:t>
            </a:r>
            <a:r>
              <a:rPr lang="en-AU" dirty="0" smtClean="0"/>
              <a:t>, going from a </a:t>
            </a:r>
            <a:r>
              <a:rPr lang="en-AU" i="1" dirty="0" smtClean="0"/>
              <a:t>starting number </a:t>
            </a:r>
            <a:r>
              <a:rPr lang="en-AU" dirty="0" smtClean="0"/>
              <a:t>to an </a:t>
            </a:r>
            <a:r>
              <a:rPr lang="en-AU" i="1" dirty="0" smtClean="0"/>
              <a:t>ending number</a:t>
            </a:r>
            <a:r>
              <a:rPr lang="en-AU" dirty="0" smtClean="0"/>
              <a:t>, e.g.</a:t>
            </a:r>
          </a:p>
          <a:p>
            <a:pPr lvl="2"/>
            <a:endParaRPr lang="en-AU" dirty="0" smtClean="0"/>
          </a:p>
          <a:p>
            <a:pPr lvl="2"/>
            <a:endParaRPr lang="en-AU" dirty="0"/>
          </a:p>
          <a:p>
            <a:pPr lvl="2"/>
            <a:endParaRPr lang="en-AU" dirty="0" smtClean="0"/>
          </a:p>
          <a:p>
            <a:r>
              <a:rPr lang="en-AU" dirty="0" smtClean="0"/>
              <a:t>This can be done in Python using the </a:t>
            </a:r>
            <a:r>
              <a:rPr lang="en-AU" b="1" dirty="0" smtClean="0">
                <a:latin typeface="Courier New" panose="02070309020205020404" pitchFamily="49" charset="0"/>
                <a:cs typeface="Courier New" panose="02070309020205020404" pitchFamily="49" charset="0"/>
              </a:rPr>
              <a:t>range()</a:t>
            </a:r>
            <a:r>
              <a:rPr lang="en-AU" b="1" dirty="0" smtClean="0">
                <a:cs typeface="Courier New" panose="02070309020205020404" pitchFamily="49" charset="0"/>
              </a:rPr>
              <a:t> </a:t>
            </a:r>
            <a:r>
              <a:rPr lang="en-AU" dirty="0" smtClean="0"/>
              <a:t>function:</a:t>
            </a:r>
          </a:p>
          <a:p>
            <a:pPr lvl="1"/>
            <a:endParaRPr lang="en-AU" dirty="0" smtClean="0"/>
          </a:p>
          <a:p>
            <a:pPr lvl="1"/>
            <a:endParaRPr lang="en-AU" dirty="0" smtClean="0"/>
          </a:p>
          <a:p>
            <a:pPr lvl="1"/>
            <a:endParaRPr lang="en-AU" dirty="0"/>
          </a:p>
          <a:p>
            <a:pPr lvl="1"/>
            <a:endParaRPr lang="en-AU" dirty="0" smtClean="0"/>
          </a:p>
          <a:p>
            <a:pPr lvl="1"/>
            <a:endParaRPr lang="en-AU" dirty="0"/>
          </a:p>
          <a:p>
            <a:pPr lvl="1"/>
            <a:endParaRPr lang="en-AU" dirty="0" smtClean="0"/>
          </a:p>
          <a:p>
            <a:pPr lvl="1"/>
            <a:endParaRPr lang="en-AU" dirty="0"/>
          </a:p>
          <a:p>
            <a:pPr lvl="1"/>
            <a:r>
              <a:rPr lang="en-AU" i="1" dirty="0" smtClean="0"/>
              <a:t>Note:  End number of range is not included.  Add 1 as needed</a:t>
            </a:r>
          </a:p>
        </p:txBody>
      </p:sp>
      <p:grpSp>
        <p:nvGrpSpPr>
          <p:cNvPr id="4" name="Group 3"/>
          <p:cNvGrpSpPr/>
          <p:nvPr/>
        </p:nvGrpSpPr>
        <p:grpSpPr>
          <a:xfrm>
            <a:off x="323529" y="1844824"/>
            <a:ext cx="8496944" cy="811367"/>
            <a:chOff x="365993" y="3389511"/>
            <a:chExt cx="8496944" cy="811367"/>
          </a:xfrm>
        </p:grpSpPr>
        <p:sp>
          <p:nvSpPr>
            <p:cNvPr id="5" name="TextBox 4"/>
            <p:cNvSpPr txBox="1"/>
            <p:nvPr/>
          </p:nvSpPr>
          <p:spPr>
            <a:xfrm>
              <a:off x="365993" y="3389511"/>
              <a:ext cx="8496944" cy="811367"/>
            </a:xfrm>
            <a:prstGeom prst="rect">
              <a:avLst/>
            </a:prstGeom>
            <a:solidFill>
              <a:schemeClr val="bg1"/>
            </a:solidFill>
            <a:ln>
              <a:solidFill>
                <a:schemeClr val="tx1">
                  <a:lumMod val="65000"/>
                  <a:lumOff val="35000"/>
                </a:schemeClr>
              </a:solidFill>
              <a:prstDash val="solid"/>
            </a:ln>
          </p:spPr>
          <p:txBody>
            <a:bodyPr wrap="square" lIns="72000" tIns="36000" rIns="72000" bIns="36000" rtlCol="0">
              <a:spAutoFit/>
            </a:bodyPr>
            <a:lstStyle/>
            <a:p>
              <a:pPr>
                <a:tabLst>
                  <a:tab pos="452438" algn="l"/>
                </a:tabLst>
              </a:pPr>
              <a:r>
                <a:rPr lang="en-AU" sz="1600" b="1" dirty="0" smtClean="0">
                  <a:latin typeface="Courier New" pitchFamily="49" charset="0"/>
                  <a:cs typeface="Courier New" pitchFamily="49" charset="0"/>
                </a:rPr>
                <a:t>for </a:t>
              </a:r>
              <a:r>
                <a:rPr lang="en-AU" sz="1600" b="1" dirty="0" err="1">
                  <a:latin typeface="Courier New" pitchFamily="49" charset="0"/>
                  <a:cs typeface="Courier New" pitchFamily="49" charset="0"/>
                </a:rPr>
                <a:t>num</a:t>
              </a:r>
              <a:r>
                <a:rPr lang="en-AU" sz="1600" b="1" dirty="0">
                  <a:latin typeface="Courier New" pitchFamily="49" charset="0"/>
                  <a:cs typeface="Courier New" pitchFamily="49" charset="0"/>
                </a:rPr>
                <a:t> in 0..</a:t>
              </a:r>
              <a:r>
                <a:rPr lang="en-AU" sz="1600" b="1" dirty="0" smtClean="0">
                  <a:latin typeface="Courier New" pitchFamily="49" charset="0"/>
                  <a:cs typeface="Courier New" pitchFamily="49" charset="0"/>
                </a:rPr>
                <a:t>5 </a:t>
              </a:r>
              <a:r>
                <a:rPr lang="en-AU" sz="1600" dirty="0" smtClean="0">
                  <a:solidFill>
                    <a:srgbClr val="008000"/>
                  </a:solidFill>
                  <a:latin typeface="Courier New" pitchFamily="49" charset="0"/>
                  <a:cs typeface="Courier New" pitchFamily="49" charset="0"/>
                </a:rPr>
                <a:t># print </a:t>
              </a:r>
              <a:r>
                <a:rPr lang="en-AU" sz="1600" dirty="0">
                  <a:solidFill>
                    <a:srgbClr val="008000"/>
                  </a:solidFill>
                  <a:latin typeface="Courier New" pitchFamily="49" charset="0"/>
                  <a:cs typeface="Courier New" pitchFamily="49" charset="0"/>
                </a:rPr>
                <a:t>the numbers 0 to 5</a:t>
              </a:r>
              <a:endParaRPr lang="en-AU" sz="1600" b="1" dirty="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    print </a:t>
              </a:r>
              <a:r>
                <a:rPr lang="en-AU" sz="1600" b="1" dirty="0" err="1" smtClean="0">
                  <a:latin typeface="Courier New" pitchFamily="49" charset="0"/>
                  <a:cs typeface="Courier New" pitchFamily="49" charset="0"/>
                </a:rPr>
                <a:t>num</a:t>
              </a:r>
              <a:endParaRPr lang="en-AU" sz="1600" b="1" dirty="0" smtClean="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end</a:t>
              </a:r>
              <a:endParaRPr lang="en-AU" sz="1600" b="1" dirty="0">
                <a:latin typeface="Courier New" pitchFamily="49" charset="0"/>
                <a:cs typeface="Courier New" pitchFamily="49" charset="0"/>
              </a:endParaRPr>
            </a:p>
          </p:txBody>
        </p:sp>
        <p:sp>
          <p:nvSpPr>
            <p:cNvPr id="6" name="TextBox 5"/>
            <p:cNvSpPr txBox="1"/>
            <p:nvPr/>
          </p:nvSpPr>
          <p:spPr>
            <a:xfrm>
              <a:off x="7503703" y="3389511"/>
              <a:ext cx="1359233" cy="307777"/>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Ruby</a:t>
              </a:r>
              <a:endParaRPr lang="en-AU" sz="1700" b="1" dirty="0">
                <a:solidFill>
                  <a:schemeClr val="bg1"/>
                </a:solidFill>
                <a:latin typeface="Courier New" pitchFamily="49" charset="0"/>
                <a:cs typeface="Courier New" pitchFamily="49" charset="0"/>
              </a:endParaRPr>
            </a:p>
          </p:txBody>
        </p:sp>
      </p:grpSp>
      <p:grpSp>
        <p:nvGrpSpPr>
          <p:cNvPr id="7" name="Group 6"/>
          <p:cNvGrpSpPr/>
          <p:nvPr/>
        </p:nvGrpSpPr>
        <p:grpSpPr>
          <a:xfrm>
            <a:off x="323529" y="3356992"/>
            <a:ext cx="8496944" cy="2781137"/>
            <a:chOff x="365992" y="3389511"/>
            <a:chExt cx="8496944" cy="2781137"/>
          </a:xfrm>
        </p:grpSpPr>
        <p:sp>
          <p:nvSpPr>
            <p:cNvPr id="8" name="TextBox 7"/>
            <p:cNvSpPr txBox="1"/>
            <p:nvPr/>
          </p:nvSpPr>
          <p:spPr>
            <a:xfrm>
              <a:off x="365992" y="3389511"/>
              <a:ext cx="8496944" cy="2781137"/>
            </a:xfrm>
            <a:prstGeom prst="rect">
              <a:avLst/>
            </a:prstGeom>
            <a:solidFill>
              <a:schemeClr val="bg1"/>
            </a:solidFill>
            <a:ln>
              <a:solidFill>
                <a:schemeClr val="accent2"/>
              </a:solidFill>
              <a:prstDash val="solid"/>
            </a:ln>
          </p:spPr>
          <p:txBody>
            <a:bodyPr wrap="square" lIns="72000" tIns="36000" rIns="72000" bIns="36000" rtlCol="0">
              <a:spAutoFit/>
            </a:bodyPr>
            <a:lstStyle/>
            <a:p>
              <a:pPr>
                <a:tabLst>
                  <a:tab pos="452438" algn="l"/>
                </a:tabLst>
              </a:pPr>
              <a:r>
                <a:rPr lang="en-AU" sz="1600" b="1" dirty="0">
                  <a:latin typeface="Courier New" pitchFamily="49" charset="0"/>
                  <a:cs typeface="Courier New" pitchFamily="49" charset="0"/>
                </a:rPr>
                <a:t>for </a:t>
              </a:r>
              <a:r>
                <a:rPr lang="en-AU" sz="1600" b="1" dirty="0" err="1">
                  <a:latin typeface="Courier New" pitchFamily="49" charset="0"/>
                  <a:cs typeface="Courier New" pitchFamily="49" charset="0"/>
                </a:rPr>
                <a:t>num</a:t>
              </a:r>
              <a:r>
                <a:rPr lang="en-AU" sz="1600" b="1" dirty="0">
                  <a:latin typeface="Courier New" pitchFamily="49" charset="0"/>
                  <a:cs typeface="Courier New" pitchFamily="49" charset="0"/>
                </a:rPr>
                <a:t> in range(6): </a:t>
              </a:r>
              <a:r>
                <a:rPr lang="en-AU" sz="1600" dirty="0">
                  <a:solidFill>
                    <a:srgbClr val="008000"/>
                  </a:solidFill>
                  <a:latin typeface="Courier New" pitchFamily="49" charset="0"/>
                  <a:cs typeface="Courier New" pitchFamily="49" charset="0"/>
                </a:rPr>
                <a:t># print the numbers 0 to 5</a:t>
              </a:r>
            </a:p>
            <a:p>
              <a:pPr>
                <a:tabLst>
                  <a:tab pos="452438" algn="l"/>
                </a:tabLst>
              </a:pPr>
              <a:r>
                <a:rPr lang="en-AU" sz="1600" b="1" dirty="0">
                  <a:latin typeface="Courier New" pitchFamily="49" charset="0"/>
                  <a:cs typeface="Courier New" pitchFamily="49" charset="0"/>
                </a:rPr>
                <a:t>    print(</a:t>
              </a:r>
              <a:r>
                <a:rPr lang="en-AU" sz="1600" b="1" dirty="0" err="1">
                  <a:latin typeface="Courier New" pitchFamily="49" charset="0"/>
                  <a:cs typeface="Courier New" pitchFamily="49" charset="0"/>
                </a:rPr>
                <a:t>num</a:t>
              </a:r>
              <a:r>
                <a:rPr lang="en-AU" sz="1600" b="1" dirty="0">
                  <a:latin typeface="Courier New" pitchFamily="49" charset="0"/>
                  <a:cs typeface="Courier New" pitchFamily="49" charset="0"/>
                </a:rPr>
                <a:t>)</a:t>
              </a:r>
            </a:p>
            <a:p>
              <a:pPr>
                <a:tabLst>
                  <a:tab pos="452438" algn="l"/>
                </a:tabLst>
              </a:pPr>
              <a:endParaRPr lang="en-AU" sz="1600" b="1" dirty="0" smtClean="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for </a:t>
              </a:r>
              <a:r>
                <a:rPr lang="en-AU" sz="1600" b="1" dirty="0" err="1" smtClean="0">
                  <a:latin typeface="Courier New" pitchFamily="49" charset="0"/>
                  <a:cs typeface="Courier New" pitchFamily="49" charset="0"/>
                </a:rPr>
                <a:t>num</a:t>
              </a:r>
              <a:r>
                <a:rPr lang="en-AU" sz="1600" b="1" dirty="0" smtClean="0">
                  <a:latin typeface="Courier New" pitchFamily="49" charset="0"/>
                  <a:cs typeface="Courier New" pitchFamily="49" charset="0"/>
                </a:rPr>
                <a:t> </a:t>
              </a:r>
              <a:r>
                <a:rPr lang="en-AU" sz="1600" b="1" dirty="0">
                  <a:latin typeface="Courier New" pitchFamily="49" charset="0"/>
                  <a:cs typeface="Courier New" pitchFamily="49" charset="0"/>
                </a:rPr>
                <a:t>in range(1, 11): </a:t>
              </a:r>
              <a:r>
                <a:rPr lang="en-AU" sz="1600" dirty="0">
                  <a:solidFill>
                    <a:srgbClr val="008000"/>
                  </a:solidFill>
                  <a:latin typeface="Courier New" pitchFamily="49" charset="0"/>
                  <a:cs typeface="Courier New" pitchFamily="49" charset="0"/>
                </a:rPr>
                <a:t># print the numbers 1 to 10</a:t>
              </a:r>
            </a:p>
            <a:p>
              <a:pPr>
                <a:tabLst>
                  <a:tab pos="452438" algn="l"/>
                </a:tabLst>
              </a:pPr>
              <a:r>
                <a:rPr lang="en-AU" sz="1600" b="1" dirty="0">
                  <a:latin typeface="Courier New" pitchFamily="49" charset="0"/>
                  <a:cs typeface="Courier New" pitchFamily="49" charset="0"/>
                </a:rPr>
                <a:t>    print(</a:t>
              </a:r>
              <a:r>
                <a:rPr lang="en-AU" sz="1600" b="1" dirty="0" err="1">
                  <a:latin typeface="Courier New" pitchFamily="49" charset="0"/>
                  <a:cs typeface="Courier New" pitchFamily="49" charset="0"/>
                </a:rPr>
                <a:t>num</a:t>
              </a:r>
              <a:r>
                <a:rPr lang="en-AU" sz="1600" b="1" dirty="0">
                  <a:latin typeface="Courier New" pitchFamily="49" charset="0"/>
                  <a:cs typeface="Courier New" pitchFamily="49" charset="0"/>
                </a:rPr>
                <a:t>)</a:t>
              </a:r>
            </a:p>
            <a:p>
              <a:pPr>
                <a:tabLst>
                  <a:tab pos="452438" algn="l"/>
                </a:tabLst>
              </a:pP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for </a:t>
              </a:r>
              <a:r>
                <a:rPr lang="en-AU" sz="1600" b="1" dirty="0" err="1">
                  <a:latin typeface="Courier New" pitchFamily="49" charset="0"/>
                  <a:cs typeface="Courier New" pitchFamily="49" charset="0"/>
                </a:rPr>
                <a:t>num</a:t>
              </a:r>
              <a:r>
                <a:rPr lang="en-AU" sz="1600" b="1" dirty="0">
                  <a:latin typeface="Courier New" pitchFamily="49" charset="0"/>
                  <a:cs typeface="Courier New" pitchFamily="49" charset="0"/>
                </a:rPr>
                <a:t> in range(5, 51, 3): </a:t>
              </a:r>
              <a:r>
                <a:rPr lang="en-AU" sz="1600" dirty="0">
                  <a:solidFill>
                    <a:srgbClr val="008000"/>
                  </a:solidFill>
                  <a:latin typeface="Courier New" pitchFamily="49" charset="0"/>
                  <a:cs typeface="Courier New" pitchFamily="49" charset="0"/>
                </a:rPr>
                <a:t># print every third number from 5 to 50</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print(</a:t>
              </a:r>
              <a:r>
                <a:rPr lang="en-AU" sz="1600" b="1" dirty="0" err="1" smtClean="0">
                  <a:latin typeface="Courier New" pitchFamily="49" charset="0"/>
                  <a:cs typeface="Courier New" pitchFamily="49" charset="0"/>
                </a:rPr>
                <a:t>num</a:t>
              </a:r>
              <a:r>
                <a:rPr lang="en-AU"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a:p>
              <a:pPr>
                <a:tabLst>
                  <a:tab pos="452438" algn="l"/>
                </a:tabLst>
              </a:pPr>
              <a:endParaRPr lang="en-AU" sz="16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for </a:t>
              </a:r>
              <a:r>
                <a:rPr lang="en-AU" sz="1600" b="1" dirty="0" err="1">
                  <a:latin typeface="Courier New" pitchFamily="49" charset="0"/>
                  <a:cs typeface="Courier New" pitchFamily="49" charset="0"/>
                </a:rPr>
                <a:t>num</a:t>
              </a:r>
              <a:r>
                <a:rPr lang="en-AU" sz="1600" b="1" dirty="0">
                  <a:latin typeface="Courier New" pitchFamily="49" charset="0"/>
                  <a:cs typeface="Courier New" pitchFamily="49" charset="0"/>
                </a:rPr>
                <a:t> in range(10, 0, -1): </a:t>
              </a:r>
              <a:r>
                <a:rPr lang="en-AU" sz="1600" dirty="0">
                  <a:solidFill>
                    <a:srgbClr val="008000"/>
                  </a:solidFill>
                  <a:latin typeface="Courier New" pitchFamily="49" charset="0"/>
                  <a:cs typeface="Courier New" pitchFamily="49" charset="0"/>
                </a:rPr>
                <a:t># print the numbers 10 to 1</a:t>
              </a: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print(</a:t>
              </a:r>
              <a:r>
                <a:rPr lang="en-AU" sz="1600" b="1" dirty="0" err="1" smtClean="0">
                  <a:latin typeface="Courier New" pitchFamily="49" charset="0"/>
                  <a:cs typeface="Courier New" pitchFamily="49" charset="0"/>
                </a:rPr>
                <a:t>num</a:t>
              </a:r>
              <a:r>
                <a:rPr lang="en-AU" sz="1600" b="1" dirty="0" smtClean="0">
                  <a:latin typeface="Courier New" pitchFamily="49" charset="0"/>
                  <a:cs typeface="Courier New" pitchFamily="49" charset="0"/>
                </a:rPr>
                <a:t>) </a:t>
              </a:r>
              <a:endParaRPr lang="en-AU" sz="1600" b="1" dirty="0">
                <a:latin typeface="Courier New" pitchFamily="49" charset="0"/>
                <a:cs typeface="Courier New" pitchFamily="49" charset="0"/>
              </a:endParaRPr>
            </a:p>
          </p:txBody>
        </p:sp>
        <p:sp>
          <p:nvSpPr>
            <p:cNvPr id="9" name="TextBox 8"/>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Tree>
    <p:extLst>
      <p:ext uri="{BB962C8B-B14F-4D97-AF65-F5344CB8AC3E}">
        <p14:creationId xmlns:p14="http://schemas.microsoft.com/office/powerpoint/2010/main" val="425044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Python For Loop Examples</a:t>
            </a:r>
            <a:endParaRPr lang="en-AU" dirty="0"/>
          </a:p>
        </p:txBody>
      </p:sp>
      <p:sp>
        <p:nvSpPr>
          <p:cNvPr id="3" name="Content Placeholder 2"/>
          <p:cNvSpPr>
            <a:spLocks noGrp="1"/>
          </p:cNvSpPr>
          <p:nvPr>
            <p:ph idx="1"/>
          </p:nvPr>
        </p:nvSpPr>
        <p:spPr>
          <a:xfrm>
            <a:off x="285720" y="1000108"/>
            <a:ext cx="8606760" cy="5643601"/>
          </a:xfrm>
        </p:spPr>
        <p:txBody>
          <a:bodyPr/>
          <a:lstStyle/>
          <a:p>
            <a:r>
              <a:rPr lang="en-AU" dirty="0" smtClean="0"/>
              <a:t>Python allows you to loop through any “</a:t>
            </a:r>
            <a:r>
              <a:rPr lang="en-AU" dirty="0" err="1" smtClean="0"/>
              <a:t>iterable</a:t>
            </a:r>
            <a:r>
              <a:rPr lang="en-AU" dirty="0" smtClean="0"/>
              <a:t>” thing, which includes lists, tuples</a:t>
            </a:r>
            <a:r>
              <a:rPr lang="en-AU" dirty="0"/>
              <a:t>, strings </a:t>
            </a:r>
            <a:r>
              <a:rPr lang="en-AU" dirty="0" smtClean="0"/>
              <a:t>and ranges (see prev.)</a:t>
            </a:r>
          </a:p>
          <a:p>
            <a:endParaRPr lang="en-AU" dirty="0"/>
          </a:p>
          <a:p>
            <a:endParaRPr lang="en-AU" dirty="0" smtClean="0"/>
          </a:p>
          <a:p>
            <a:endParaRPr lang="en-AU" dirty="0"/>
          </a:p>
          <a:p>
            <a:endParaRPr lang="en-AU" dirty="0" smtClean="0"/>
          </a:p>
        </p:txBody>
      </p:sp>
      <p:grpSp>
        <p:nvGrpSpPr>
          <p:cNvPr id="7" name="Group 6"/>
          <p:cNvGrpSpPr/>
          <p:nvPr/>
        </p:nvGrpSpPr>
        <p:grpSpPr>
          <a:xfrm>
            <a:off x="323150" y="2060848"/>
            <a:ext cx="8496944" cy="4473908"/>
            <a:chOff x="365992" y="3389511"/>
            <a:chExt cx="8496944" cy="4473908"/>
          </a:xfrm>
        </p:grpSpPr>
        <p:sp>
          <p:nvSpPr>
            <p:cNvPr id="8" name="TextBox 7"/>
            <p:cNvSpPr txBox="1"/>
            <p:nvPr/>
          </p:nvSpPr>
          <p:spPr>
            <a:xfrm>
              <a:off x="365992" y="3389511"/>
              <a:ext cx="8496944" cy="4473908"/>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smtClean="0">
                  <a:solidFill>
                    <a:srgbClr val="000000"/>
                  </a:solidFill>
                  <a:latin typeface="Courier New" pitchFamily="49" charset="0"/>
                  <a:cs typeface="Courier New" pitchFamily="49" charset="0"/>
                </a:rPr>
                <a:t>listVar</a:t>
              </a:r>
              <a:r>
                <a:rPr lang="en-AU" sz="1600" b="1" dirty="0" smtClean="0">
                  <a:solidFill>
                    <a:srgbClr val="000000"/>
                  </a:solidFill>
                  <a:latin typeface="Courier New" pitchFamily="49" charset="0"/>
                  <a:cs typeface="Courier New" pitchFamily="49" charset="0"/>
                </a:rPr>
                <a:t> </a:t>
              </a:r>
              <a:r>
                <a:rPr lang="en-AU" sz="1600" b="1" dirty="0">
                  <a:solidFill>
                    <a:srgbClr val="000000"/>
                  </a:solidFill>
                  <a:latin typeface="Courier New" pitchFamily="49" charset="0"/>
                  <a:cs typeface="Courier New" pitchFamily="49" charset="0"/>
                </a:rPr>
                <a:t>= </a:t>
              </a:r>
              <a:r>
                <a:rPr lang="en-AU" sz="1600" b="1" dirty="0" smtClean="0">
                  <a:solidFill>
                    <a:srgbClr val="000000"/>
                  </a:solidFill>
                  <a:latin typeface="Courier New" pitchFamily="49" charset="0"/>
                  <a:cs typeface="Courier New" pitchFamily="49" charset="0"/>
                </a:rPr>
                <a:t>['Huey', 'Dewey', 'Louie']   </a:t>
              </a:r>
              <a:endParaRPr lang="en-AU" sz="1600" b="1" dirty="0">
                <a:solidFill>
                  <a:srgbClr val="000000"/>
                </a:solidFill>
                <a:latin typeface="Courier New" pitchFamily="49" charset="0"/>
                <a:cs typeface="Courier New" pitchFamily="49" charset="0"/>
              </a:endParaRPr>
            </a:p>
            <a:p>
              <a:pPr lvl="0">
                <a:tabLst>
                  <a:tab pos="452438" algn="l"/>
                </a:tabLst>
              </a:pPr>
              <a:endParaRPr lang="en-AU" sz="1000" b="1" dirty="0" smtClean="0">
                <a:solidFill>
                  <a:srgbClr val="000000"/>
                </a:solidFill>
                <a:latin typeface="Courier New" pitchFamily="49" charset="0"/>
                <a:cs typeface="Courier New" pitchFamily="49" charset="0"/>
              </a:endParaRPr>
            </a:p>
            <a:p>
              <a:pPr lvl="0">
                <a:tabLst>
                  <a:tab pos="452438" algn="l"/>
                </a:tabLst>
              </a:pPr>
              <a:r>
                <a:rPr lang="en-AU" sz="1600" dirty="0">
                  <a:solidFill>
                    <a:srgbClr val="008000"/>
                  </a:solidFill>
                  <a:latin typeface="Courier New" pitchFamily="49" charset="0"/>
                  <a:cs typeface="Courier New" pitchFamily="49" charset="0"/>
                </a:rPr>
                <a:t># print each item in the list</a:t>
              </a:r>
            </a:p>
            <a:p>
              <a:pPr lvl="0">
                <a:tabLst>
                  <a:tab pos="452438" algn="l"/>
                </a:tabLst>
              </a:pPr>
              <a:r>
                <a:rPr lang="en-AU" sz="1600" b="1" dirty="0" smtClean="0">
                  <a:solidFill>
                    <a:srgbClr val="000000"/>
                  </a:solidFill>
                  <a:latin typeface="Courier New" pitchFamily="49" charset="0"/>
                  <a:cs typeface="Courier New" pitchFamily="49" charset="0"/>
                </a:rPr>
                <a:t>for item </a:t>
              </a:r>
              <a:r>
                <a:rPr lang="en-AU" sz="1600" b="1" dirty="0">
                  <a:solidFill>
                    <a:srgbClr val="000000"/>
                  </a:solidFill>
                  <a:latin typeface="Courier New" pitchFamily="49" charset="0"/>
                  <a:cs typeface="Courier New" pitchFamily="49" charset="0"/>
                </a:rPr>
                <a:t>in </a:t>
              </a:r>
              <a:r>
                <a:rPr lang="en-AU" sz="1600" b="1" dirty="0" err="1">
                  <a:solidFill>
                    <a:srgbClr val="000000"/>
                  </a:solidFill>
                  <a:latin typeface="Courier New" pitchFamily="49" charset="0"/>
                  <a:cs typeface="Courier New" pitchFamily="49" charset="0"/>
                </a:rPr>
                <a:t>listVar</a:t>
              </a:r>
              <a:r>
                <a:rPr lang="en-AU" sz="1600" b="1" dirty="0">
                  <a:solidFill>
                    <a:srgbClr val="000000"/>
                  </a:solidFill>
                  <a:latin typeface="Courier New" pitchFamily="49" charset="0"/>
                  <a:cs typeface="Courier New" pitchFamily="49" charset="0"/>
                </a:rPr>
                <a:t>: </a:t>
              </a:r>
              <a:endParaRPr lang="en-AU" sz="1600" b="1" dirty="0" smtClean="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 </a:t>
              </a:r>
              <a:r>
                <a:rPr lang="en-AU" sz="1600" b="1" dirty="0" smtClean="0">
                  <a:solidFill>
                    <a:srgbClr val="000000"/>
                  </a:solidFill>
                  <a:latin typeface="Courier New" pitchFamily="49" charset="0"/>
                  <a:cs typeface="Courier New" pitchFamily="49" charset="0"/>
                </a:rPr>
                <a:t>   print(item)</a:t>
              </a:r>
              <a:endParaRPr lang="en-AU" sz="1600" b="1" dirty="0">
                <a:solidFill>
                  <a:srgbClr val="000000"/>
                </a:solidFill>
                <a:latin typeface="Courier New" pitchFamily="49" charset="0"/>
                <a:cs typeface="Courier New" pitchFamily="49" charset="0"/>
              </a:endParaRPr>
            </a:p>
            <a:p>
              <a:pPr>
                <a:tabLst>
                  <a:tab pos="452438" algn="l"/>
                </a:tabLst>
              </a:pPr>
              <a:endParaRPr lang="en-AU" sz="1600" b="1" dirty="0" smtClean="0">
                <a:latin typeface="Courier New" pitchFamily="49" charset="0"/>
                <a:cs typeface="Courier New" pitchFamily="49" charset="0"/>
              </a:endParaRPr>
            </a:p>
            <a:p>
              <a:pPr>
                <a:tabLst>
                  <a:tab pos="452438" algn="l"/>
                </a:tabLst>
              </a:pPr>
              <a:endParaRPr lang="en-AU" sz="1600" b="1" dirty="0">
                <a:latin typeface="Courier New" pitchFamily="49" charset="0"/>
                <a:cs typeface="Courier New" pitchFamily="49" charset="0"/>
              </a:endParaRPr>
            </a:p>
            <a:p>
              <a:pPr>
                <a:tabLst>
                  <a:tab pos="452438" algn="l"/>
                </a:tabLst>
              </a:pPr>
              <a:r>
                <a:rPr lang="en-AU" sz="1600" b="1" dirty="0" err="1">
                  <a:latin typeface="Courier New" pitchFamily="49" charset="0"/>
                  <a:cs typeface="Courier New" pitchFamily="49" charset="0"/>
                </a:rPr>
                <a:t>tupleVar</a:t>
              </a:r>
              <a:r>
                <a:rPr lang="en-AU" sz="1600" b="1" dirty="0">
                  <a:latin typeface="Courier New" pitchFamily="49" charset="0"/>
                  <a:cs typeface="Courier New" pitchFamily="49" charset="0"/>
                </a:rPr>
                <a:t> = (2015, 12, 25</a:t>
              </a:r>
              <a:r>
                <a:rPr lang="en-AU" sz="1600" b="1" dirty="0" smtClean="0">
                  <a:latin typeface="Courier New" pitchFamily="49" charset="0"/>
                  <a:cs typeface="Courier New" pitchFamily="49" charset="0"/>
                </a:rPr>
                <a:t>)</a:t>
              </a:r>
            </a:p>
            <a:p>
              <a:pPr>
                <a:tabLst>
                  <a:tab pos="452438" algn="l"/>
                </a:tabLst>
              </a:pPr>
              <a:endParaRPr lang="en-AU" sz="1000" b="1" dirty="0" smtClean="0">
                <a:latin typeface="Courier New" pitchFamily="49" charset="0"/>
                <a:cs typeface="Courier New" pitchFamily="49" charset="0"/>
              </a:endParaRPr>
            </a:p>
            <a:p>
              <a:pPr>
                <a:tabLst>
                  <a:tab pos="452438" algn="l"/>
                </a:tabLst>
              </a:pPr>
              <a:r>
                <a:rPr lang="en-AU" sz="1600" dirty="0" smtClean="0">
                  <a:solidFill>
                    <a:srgbClr val="008000"/>
                  </a:solidFill>
                  <a:latin typeface="Courier New" pitchFamily="49" charset="0"/>
                  <a:cs typeface="Courier New" pitchFamily="49" charset="0"/>
                </a:rPr>
                <a:t># </a:t>
              </a:r>
              <a:r>
                <a:rPr lang="en-AU" sz="1600" dirty="0">
                  <a:solidFill>
                    <a:srgbClr val="008000"/>
                  </a:solidFill>
                  <a:latin typeface="Courier New" pitchFamily="49" charset="0"/>
                  <a:cs typeface="Courier New" pitchFamily="49" charset="0"/>
                </a:rPr>
                <a:t>print each item in the tuple</a:t>
              </a:r>
              <a:endParaRPr lang="en-AU" sz="1000" b="1" dirty="0">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for </a:t>
              </a:r>
              <a:r>
                <a:rPr lang="en-AU" sz="1600" b="1" dirty="0" smtClean="0">
                  <a:latin typeface="Courier New" pitchFamily="49" charset="0"/>
                  <a:cs typeface="Courier New" pitchFamily="49" charset="0"/>
                </a:rPr>
                <a:t>item </a:t>
              </a:r>
              <a:r>
                <a:rPr lang="en-AU" sz="1600" b="1" dirty="0">
                  <a:latin typeface="Courier New" pitchFamily="49" charset="0"/>
                  <a:cs typeface="Courier New" pitchFamily="49" charset="0"/>
                </a:rPr>
                <a:t>in </a:t>
              </a:r>
              <a:r>
                <a:rPr lang="en-AU" sz="1600" b="1" dirty="0" err="1">
                  <a:latin typeface="Courier New" pitchFamily="49" charset="0"/>
                  <a:cs typeface="Courier New" pitchFamily="49" charset="0"/>
                </a:rPr>
                <a:t>tupleVar</a:t>
              </a:r>
              <a:r>
                <a:rPr lang="en-AU" sz="1600" b="1" dirty="0" smtClean="0">
                  <a:latin typeface="Courier New" pitchFamily="49" charset="0"/>
                  <a:cs typeface="Courier New" pitchFamily="49" charset="0"/>
                </a:rPr>
                <a:t>:</a:t>
              </a:r>
              <a:endParaRPr lang="en-AU" sz="1600" dirty="0">
                <a:solidFill>
                  <a:srgbClr val="008000"/>
                </a:solidFill>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print(item)</a:t>
              </a:r>
            </a:p>
            <a:p>
              <a:pPr>
                <a:tabLst>
                  <a:tab pos="452438" algn="l"/>
                </a:tabLst>
              </a:pPr>
              <a:endParaRPr lang="en-AU" sz="1600" b="1" dirty="0">
                <a:latin typeface="Courier New" pitchFamily="49" charset="0"/>
                <a:cs typeface="Courier New" pitchFamily="49" charset="0"/>
              </a:endParaRPr>
            </a:p>
            <a:p>
              <a:pPr>
                <a:tabLst>
                  <a:tab pos="452438" algn="l"/>
                </a:tabLst>
              </a:pPr>
              <a:endParaRPr lang="en-AU" sz="1600" b="1" dirty="0" smtClean="0">
                <a:latin typeface="Courier New" pitchFamily="49" charset="0"/>
                <a:cs typeface="Courier New" pitchFamily="49" charset="0"/>
              </a:endParaRPr>
            </a:p>
            <a:p>
              <a:pPr lvl="0">
                <a:tabLst>
                  <a:tab pos="452438" algn="l"/>
                </a:tabLst>
              </a:pPr>
              <a:r>
                <a:rPr lang="en-AU" sz="1600" b="1" dirty="0" err="1">
                  <a:solidFill>
                    <a:srgbClr val="000000"/>
                  </a:solidFill>
                  <a:latin typeface="Courier New" pitchFamily="49" charset="0"/>
                  <a:cs typeface="Courier New" pitchFamily="49" charset="0"/>
                </a:rPr>
                <a:t>strVar</a:t>
              </a:r>
              <a:r>
                <a:rPr lang="en-AU" sz="1600" b="1" dirty="0">
                  <a:solidFill>
                    <a:srgbClr val="000000"/>
                  </a:solidFill>
                  <a:latin typeface="Courier New" pitchFamily="49" charset="0"/>
                  <a:cs typeface="Courier New" pitchFamily="49" charset="0"/>
                </a:rPr>
                <a:t> = </a:t>
              </a:r>
              <a:r>
                <a:rPr lang="en-AU" sz="1600" b="1" dirty="0" smtClean="0">
                  <a:solidFill>
                    <a:srgbClr val="000000"/>
                  </a:solidFill>
                  <a:latin typeface="Courier New" pitchFamily="49" charset="0"/>
                  <a:cs typeface="Courier New" pitchFamily="49" charset="0"/>
                </a:rPr>
                <a:t>'A </a:t>
              </a:r>
              <a:r>
                <a:rPr lang="en-AU" sz="1600" b="1" dirty="0">
                  <a:solidFill>
                    <a:srgbClr val="000000"/>
                  </a:solidFill>
                  <a:latin typeface="Courier New" pitchFamily="49" charset="0"/>
                  <a:cs typeface="Courier New" pitchFamily="49" charset="0"/>
                </a:rPr>
                <a:t>string</a:t>
              </a:r>
              <a:r>
                <a:rPr lang="en-AU" sz="1600" b="1" dirty="0" smtClean="0">
                  <a:solidFill>
                    <a:srgbClr val="000000"/>
                  </a:solidFill>
                  <a:latin typeface="Courier New" pitchFamily="49" charset="0"/>
                  <a:cs typeface="Courier New" pitchFamily="49" charset="0"/>
                </a:rPr>
                <a:t>!'</a:t>
              </a:r>
              <a:endParaRPr lang="en-AU" sz="1600" b="1" dirty="0">
                <a:solidFill>
                  <a:srgbClr val="000000"/>
                </a:solidFill>
                <a:latin typeface="Courier New" pitchFamily="49" charset="0"/>
                <a:cs typeface="Courier New" pitchFamily="49" charset="0"/>
              </a:endParaRPr>
            </a:p>
            <a:p>
              <a:pPr lvl="0">
                <a:tabLst>
                  <a:tab pos="452438" algn="l"/>
                </a:tabLst>
              </a:pPr>
              <a:endParaRPr lang="en-AU" sz="1000" b="1" dirty="0" smtClean="0">
                <a:solidFill>
                  <a:srgbClr val="000000"/>
                </a:solidFill>
                <a:latin typeface="Courier New" pitchFamily="49" charset="0"/>
                <a:cs typeface="Courier New" pitchFamily="49" charset="0"/>
              </a:endParaRPr>
            </a:p>
            <a:p>
              <a:pPr lvl="0">
                <a:tabLst>
                  <a:tab pos="452438" algn="l"/>
                </a:tabLst>
              </a:pPr>
              <a:r>
                <a:rPr lang="en-AU" sz="1600" dirty="0">
                  <a:solidFill>
                    <a:srgbClr val="008000"/>
                  </a:solidFill>
                  <a:latin typeface="Courier New" pitchFamily="49" charset="0"/>
                  <a:cs typeface="Courier New" pitchFamily="49" charset="0"/>
                </a:rPr>
                <a:t># print each character of the string</a:t>
              </a:r>
              <a:endParaRPr lang="en-AU" sz="1000" b="1" dirty="0">
                <a:solidFill>
                  <a:srgbClr val="000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for letter in </a:t>
              </a:r>
              <a:r>
                <a:rPr lang="en-AU" sz="1600" b="1" dirty="0" err="1">
                  <a:solidFill>
                    <a:srgbClr val="000000"/>
                  </a:solidFill>
                  <a:latin typeface="Courier New" pitchFamily="49" charset="0"/>
                  <a:cs typeface="Courier New" pitchFamily="49" charset="0"/>
                </a:rPr>
                <a:t>strVar</a:t>
              </a:r>
              <a:r>
                <a:rPr lang="en-AU" sz="1600" b="1" dirty="0" smtClean="0">
                  <a:solidFill>
                    <a:srgbClr val="000000"/>
                  </a:solidFill>
                  <a:latin typeface="Courier New" pitchFamily="49" charset="0"/>
                  <a:cs typeface="Courier New" pitchFamily="49" charset="0"/>
                </a:rPr>
                <a:t>:</a:t>
              </a:r>
              <a:endParaRPr lang="en-AU" sz="1600" dirty="0">
                <a:solidFill>
                  <a:srgbClr val="008000"/>
                </a:solidFill>
                <a:latin typeface="Courier New" pitchFamily="49" charset="0"/>
                <a:cs typeface="Courier New" pitchFamily="49" charset="0"/>
              </a:endParaRPr>
            </a:p>
            <a:p>
              <a:pPr lvl="0">
                <a:tabLst>
                  <a:tab pos="452438" algn="l"/>
                </a:tabLst>
              </a:pPr>
              <a:r>
                <a:rPr lang="en-AU" sz="1600" b="1" dirty="0">
                  <a:solidFill>
                    <a:srgbClr val="000000"/>
                  </a:solidFill>
                  <a:latin typeface="Courier New" pitchFamily="49" charset="0"/>
                  <a:cs typeface="Courier New" pitchFamily="49" charset="0"/>
                </a:rPr>
                <a:t>    print(letter</a:t>
              </a:r>
              <a:r>
                <a:rPr lang="en-AU" sz="1600" b="1" dirty="0" smtClean="0">
                  <a:solidFill>
                    <a:srgbClr val="000000"/>
                  </a:solidFill>
                  <a:latin typeface="Courier New" pitchFamily="49" charset="0"/>
                  <a:cs typeface="Courier New" pitchFamily="49" charset="0"/>
                </a:rPr>
                <a:t>)</a:t>
              </a:r>
              <a:endParaRPr lang="en-AU" sz="1600" b="1" dirty="0">
                <a:solidFill>
                  <a:srgbClr val="000000"/>
                </a:solidFill>
                <a:latin typeface="Courier New" pitchFamily="49" charset="0"/>
                <a:cs typeface="Courier New" pitchFamily="49" charset="0"/>
              </a:endParaRPr>
            </a:p>
          </p:txBody>
        </p:sp>
        <p:sp>
          <p:nvSpPr>
            <p:cNvPr id="9" name="TextBox 8"/>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Tree>
    <p:extLst>
      <p:ext uri="{BB962C8B-B14F-4D97-AF65-F5344CB8AC3E}">
        <p14:creationId xmlns:p14="http://schemas.microsoft.com/office/powerpoint/2010/main" val="791751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Data Structures</a:t>
            </a:r>
            <a:endParaRPr lang="en-AU" dirty="0"/>
          </a:p>
        </p:txBody>
      </p:sp>
    </p:spTree>
    <p:extLst>
      <p:ext uri="{BB962C8B-B14F-4D97-AF65-F5344CB8AC3E}">
        <p14:creationId xmlns:p14="http://schemas.microsoft.com/office/powerpoint/2010/main" val="3870925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Python For </a:t>
            </a:r>
            <a:r>
              <a:rPr lang="en-AU" dirty="0" smtClean="0"/>
              <a:t>Loops with Counters - Enumerate</a:t>
            </a:r>
            <a:endParaRPr lang="en-AU" dirty="0"/>
          </a:p>
        </p:txBody>
      </p:sp>
      <p:sp>
        <p:nvSpPr>
          <p:cNvPr id="3" name="Content Placeholder 2"/>
          <p:cNvSpPr>
            <a:spLocks noGrp="1"/>
          </p:cNvSpPr>
          <p:nvPr>
            <p:ph idx="1"/>
          </p:nvPr>
        </p:nvSpPr>
        <p:spPr/>
        <p:txBody>
          <a:bodyPr/>
          <a:lstStyle/>
          <a:p>
            <a:r>
              <a:rPr lang="en-AU" dirty="0" smtClean="0"/>
              <a:t>Sometimes you will be interested in the </a:t>
            </a:r>
            <a:r>
              <a:rPr lang="en-AU" b="1" dirty="0" smtClean="0"/>
              <a:t>index</a:t>
            </a:r>
            <a:r>
              <a:rPr lang="en-AU" dirty="0" smtClean="0"/>
              <a:t> of the item, as well as the value, when looping through a sequence</a:t>
            </a:r>
          </a:p>
          <a:p>
            <a:pPr lvl="1"/>
            <a:r>
              <a:rPr lang="en-AU" dirty="0" smtClean="0"/>
              <a:t>The previous examples only have a variable for the </a:t>
            </a:r>
            <a:r>
              <a:rPr lang="en-AU" i="1" dirty="0" smtClean="0"/>
              <a:t>value</a:t>
            </a:r>
          </a:p>
          <a:p>
            <a:endParaRPr lang="en-AU" i="1" dirty="0" smtClean="0"/>
          </a:p>
          <a:p>
            <a:endParaRPr lang="en-AU" sz="3200" i="1" dirty="0"/>
          </a:p>
          <a:p>
            <a:endParaRPr lang="en-AU" i="1" dirty="0" smtClean="0"/>
          </a:p>
          <a:p>
            <a:endParaRPr lang="en-AU" i="1" dirty="0"/>
          </a:p>
          <a:p>
            <a:r>
              <a:rPr lang="en-AU" dirty="0" smtClean="0"/>
              <a:t>Using the </a:t>
            </a:r>
            <a:r>
              <a:rPr lang="en-AU" b="1" dirty="0" smtClean="0">
                <a:latin typeface="Courier New" panose="02070309020205020404" pitchFamily="49" charset="0"/>
                <a:cs typeface="Courier New" panose="02070309020205020404" pitchFamily="49" charset="0"/>
              </a:rPr>
              <a:t>enumerate()</a:t>
            </a:r>
            <a:r>
              <a:rPr lang="en-AU" dirty="0" smtClean="0"/>
              <a:t> function, Python’s for loops allow you to specify a variable for both the </a:t>
            </a:r>
            <a:r>
              <a:rPr lang="en-AU" b="1" dirty="0" smtClean="0"/>
              <a:t>index</a:t>
            </a:r>
            <a:r>
              <a:rPr lang="en-AU" dirty="0" smtClean="0"/>
              <a:t> and the </a:t>
            </a:r>
            <a:r>
              <a:rPr lang="en-AU" b="1" dirty="0" smtClean="0"/>
              <a:t>value</a:t>
            </a:r>
          </a:p>
        </p:txBody>
      </p:sp>
      <p:grpSp>
        <p:nvGrpSpPr>
          <p:cNvPr id="4" name="Group 3"/>
          <p:cNvGrpSpPr/>
          <p:nvPr/>
        </p:nvGrpSpPr>
        <p:grpSpPr>
          <a:xfrm>
            <a:off x="323529" y="2276872"/>
            <a:ext cx="8496944" cy="1211476"/>
            <a:chOff x="365992" y="3389511"/>
            <a:chExt cx="8496944" cy="1211476"/>
          </a:xfrm>
        </p:grpSpPr>
        <p:sp>
          <p:nvSpPr>
            <p:cNvPr id="5" name="TextBox 4"/>
            <p:cNvSpPr txBox="1"/>
            <p:nvPr/>
          </p:nvSpPr>
          <p:spPr>
            <a:xfrm>
              <a:off x="365992" y="3389511"/>
              <a:ext cx="8496944" cy="1211476"/>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smtClean="0">
                  <a:solidFill>
                    <a:srgbClr val="000000"/>
                  </a:solidFill>
                  <a:latin typeface="Courier New" pitchFamily="49" charset="0"/>
                  <a:cs typeface="Courier New" pitchFamily="49" charset="0"/>
                </a:rPr>
                <a:t>listVar</a:t>
              </a:r>
              <a:r>
                <a:rPr lang="en-AU" sz="1600" b="1" dirty="0" smtClean="0">
                  <a:solidFill>
                    <a:srgbClr val="000000"/>
                  </a:solidFill>
                  <a:latin typeface="Courier New" pitchFamily="49" charset="0"/>
                  <a:cs typeface="Courier New" pitchFamily="49" charset="0"/>
                </a:rPr>
                <a:t> </a:t>
              </a:r>
              <a:r>
                <a:rPr lang="en-AU" sz="1600" b="1" dirty="0">
                  <a:solidFill>
                    <a:srgbClr val="000000"/>
                  </a:solidFill>
                  <a:latin typeface="Courier New" pitchFamily="49" charset="0"/>
                  <a:cs typeface="Courier New" pitchFamily="49" charset="0"/>
                </a:rPr>
                <a:t>= </a:t>
              </a:r>
              <a:r>
                <a:rPr lang="en-AU" sz="1600" b="1" dirty="0" smtClean="0">
                  <a:solidFill>
                    <a:srgbClr val="000000"/>
                  </a:solidFill>
                  <a:latin typeface="Courier New" pitchFamily="49" charset="0"/>
                  <a:cs typeface="Courier New" pitchFamily="49" charset="0"/>
                </a:rPr>
                <a:t>['Huey', 'Dewey', 'Louie']   </a:t>
              </a:r>
              <a:endParaRPr lang="en-AU" sz="1600" b="1" dirty="0">
                <a:solidFill>
                  <a:srgbClr val="000000"/>
                </a:solidFill>
                <a:latin typeface="Courier New" pitchFamily="49" charset="0"/>
                <a:cs typeface="Courier New" pitchFamily="49" charset="0"/>
              </a:endParaRPr>
            </a:p>
            <a:p>
              <a:pPr lvl="0">
                <a:tabLst>
                  <a:tab pos="452438" algn="l"/>
                </a:tabLst>
              </a:pPr>
              <a:endParaRPr lang="en-AU" sz="1000" b="1" dirty="0" smtClean="0">
                <a:solidFill>
                  <a:srgbClr val="000000"/>
                </a:solidFill>
                <a:latin typeface="Courier New" pitchFamily="49" charset="0"/>
                <a:cs typeface="Courier New" pitchFamily="49" charset="0"/>
              </a:endParaRPr>
            </a:p>
            <a:p>
              <a:pPr lvl="0">
                <a:tabLst>
                  <a:tab pos="452438" algn="l"/>
                </a:tabLst>
              </a:pPr>
              <a:r>
                <a:rPr lang="en-AU" sz="1600" dirty="0" smtClean="0">
                  <a:solidFill>
                    <a:srgbClr val="008000"/>
                  </a:solidFill>
                  <a:latin typeface="Courier New" pitchFamily="49" charset="0"/>
                  <a:cs typeface="Courier New" pitchFamily="49" charset="0"/>
                </a:rPr>
                <a:t># </a:t>
              </a:r>
              <a:r>
                <a:rPr lang="en-AU" sz="1600" dirty="0">
                  <a:solidFill>
                    <a:srgbClr val="008000"/>
                  </a:solidFill>
                  <a:latin typeface="Courier New" pitchFamily="49" charset="0"/>
                  <a:cs typeface="Courier New" pitchFamily="49" charset="0"/>
                </a:rPr>
                <a:t>print each item in the list</a:t>
              </a:r>
              <a:endParaRPr lang="en-AU" sz="1600" b="1" dirty="0" smtClean="0">
                <a:solidFill>
                  <a:srgbClr val="000000"/>
                </a:solidFill>
                <a:latin typeface="Courier New" pitchFamily="49" charset="0"/>
                <a:cs typeface="Courier New" pitchFamily="49" charset="0"/>
              </a:endParaRPr>
            </a:p>
            <a:p>
              <a:pPr lvl="0">
                <a:tabLst>
                  <a:tab pos="452438" algn="l"/>
                </a:tabLst>
              </a:pPr>
              <a:r>
                <a:rPr lang="en-AU" sz="1600" b="1" dirty="0" smtClean="0">
                  <a:solidFill>
                    <a:srgbClr val="000000"/>
                  </a:solidFill>
                  <a:latin typeface="Courier New" pitchFamily="49" charset="0"/>
                  <a:cs typeface="Courier New" pitchFamily="49" charset="0"/>
                </a:rPr>
                <a:t>for item </a:t>
              </a:r>
              <a:r>
                <a:rPr lang="en-AU" sz="1600" b="1" dirty="0">
                  <a:solidFill>
                    <a:srgbClr val="000000"/>
                  </a:solidFill>
                  <a:latin typeface="Courier New" pitchFamily="49" charset="0"/>
                  <a:cs typeface="Courier New" pitchFamily="49" charset="0"/>
                </a:rPr>
                <a:t>in </a:t>
              </a:r>
              <a:r>
                <a:rPr lang="en-AU" sz="1600" b="1" dirty="0" err="1">
                  <a:solidFill>
                    <a:srgbClr val="000000"/>
                  </a:solidFill>
                  <a:latin typeface="Courier New" pitchFamily="49" charset="0"/>
                  <a:cs typeface="Courier New" pitchFamily="49" charset="0"/>
                </a:rPr>
                <a:t>listVar</a:t>
              </a:r>
              <a:r>
                <a:rPr lang="en-AU" sz="1600" b="1" dirty="0" smtClean="0">
                  <a:solidFill>
                    <a:srgbClr val="000000"/>
                  </a:solidFill>
                  <a:latin typeface="Courier New" pitchFamily="49" charset="0"/>
                  <a:cs typeface="Courier New" pitchFamily="49" charset="0"/>
                </a:rPr>
                <a:t>:</a:t>
              </a:r>
              <a:endParaRPr lang="en-AU" sz="1600" dirty="0" smtClean="0">
                <a:solidFill>
                  <a:srgbClr val="008000"/>
                </a:solidFill>
                <a:latin typeface="Courier New" pitchFamily="49" charset="0"/>
                <a:cs typeface="Courier New" pitchFamily="49" charset="0"/>
              </a:endParaRPr>
            </a:p>
            <a:p>
              <a:pPr lvl="0">
                <a:tabLst>
                  <a:tab pos="452438" algn="l"/>
                </a:tabLst>
              </a:pPr>
              <a:r>
                <a:rPr lang="en-AU" sz="1600" b="1" dirty="0" smtClean="0">
                  <a:solidFill>
                    <a:srgbClr val="000000"/>
                  </a:solidFill>
                  <a:latin typeface="Courier New" pitchFamily="49" charset="0"/>
                  <a:cs typeface="Courier New" pitchFamily="49" charset="0"/>
                </a:rPr>
                <a:t>    print(item)</a:t>
              </a:r>
              <a:endParaRPr lang="en-AU" sz="1600" b="1" dirty="0">
                <a:solidFill>
                  <a:srgbClr val="000000"/>
                </a:solidFill>
                <a:latin typeface="Courier New" pitchFamily="49" charset="0"/>
                <a:cs typeface="Courier New" pitchFamily="49" charset="0"/>
              </a:endParaRPr>
            </a:p>
          </p:txBody>
        </p:sp>
        <p:sp>
          <p:nvSpPr>
            <p:cNvPr id="6" name="TextBox 5"/>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grpSp>
        <p:nvGrpSpPr>
          <p:cNvPr id="7" name="Group 6"/>
          <p:cNvGrpSpPr/>
          <p:nvPr/>
        </p:nvGrpSpPr>
        <p:grpSpPr>
          <a:xfrm>
            <a:off x="323529" y="4980193"/>
            <a:ext cx="8496944" cy="1211476"/>
            <a:chOff x="365992" y="3389511"/>
            <a:chExt cx="8496944" cy="1211476"/>
          </a:xfrm>
        </p:grpSpPr>
        <p:sp>
          <p:nvSpPr>
            <p:cNvPr id="8" name="TextBox 7"/>
            <p:cNvSpPr txBox="1"/>
            <p:nvPr/>
          </p:nvSpPr>
          <p:spPr>
            <a:xfrm>
              <a:off x="365992" y="3389511"/>
              <a:ext cx="8496944" cy="1211476"/>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err="1" smtClean="0">
                  <a:solidFill>
                    <a:srgbClr val="000000"/>
                  </a:solidFill>
                  <a:latin typeface="Courier New" pitchFamily="49" charset="0"/>
                  <a:cs typeface="Courier New" pitchFamily="49" charset="0"/>
                </a:rPr>
                <a:t>listVar</a:t>
              </a:r>
              <a:r>
                <a:rPr lang="en-AU" sz="1600" b="1" dirty="0" smtClean="0">
                  <a:solidFill>
                    <a:srgbClr val="000000"/>
                  </a:solidFill>
                  <a:latin typeface="Courier New" pitchFamily="49" charset="0"/>
                  <a:cs typeface="Courier New" pitchFamily="49" charset="0"/>
                </a:rPr>
                <a:t> </a:t>
              </a:r>
              <a:r>
                <a:rPr lang="en-AU" sz="1600" b="1" dirty="0">
                  <a:solidFill>
                    <a:srgbClr val="000000"/>
                  </a:solidFill>
                  <a:latin typeface="Courier New" pitchFamily="49" charset="0"/>
                  <a:cs typeface="Courier New" pitchFamily="49" charset="0"/>
                </a:rPr>
                <a:t>= </a:t>
              </a:r>
              <a:r>
                <a:rPr lang="en-AU" sz="1600" b="1" dirty="0" smtClean="0">
                  <a:solidFill>
                    <a:srgbClr val="000000"/>
                  </a:solidFill>
                  <a:latin typeface="Courier New" pitchFamily="49" charset="0"/>
                  <a:cs typeface="Courier New" pitchFamily="49" charset="0"/>
                </a:rPr>
                <a:t>['Huey', 'Dewey', 'Louie']   </a:t>
              </a:r>
              <a:endParaRPr lang="en-AU" sz="1600" b="1" dirty="0">
                <a:solidFill>
                  <a:srgbClr val="000000"/>
                </a:solidFill>
                <a:latin typeface="Courier New" pitchFamily="49" charset="0"/>
                <a:cs typeface="Courier New" pitchFamily="49" charset="0"/>
              </a:endParaRPr>
            </a:p>
            <a:p>
              <a:pPr lvl="0">
                <a:tabLst>
                  <a:tab pos="452438" algn="l"/>
                </a:tabLst>
              </a:pPr>
              <a:endParaRPr lang="en-AU" sz="1000" b="1" dirty="0" smtClean="0">
                <a:solidFill>
                  <a:srgbClr val="000000"/>
                </a:solidFill>
                <a:latin typeface="Courier New" pitchFamily="49" charset="0"/>
                <a:cs typeface="Courier New" pitchFamily="49" charset="0"/>
              </a:endParaRPr>
            </a:p>
            <a:p>
              <a:pPr lvl="0">
                <a:tabLst>
                  <a:tab pos="452438" algn="l"/>
                </a:tabLst>
              </a:pPr>
              <a:r>
                <a:rPr lang="en-AU" sz="1600" dirty="0">
                  <a:solidFill>
                    <a:srgbClr val="008000"/>
                  </a:solidFill>
                  <a:latin typeface="Courier New" pitchFamily="49" charset="0"/>
                  <a:cs typeface="Courier New" pitchFamily="49" charset="0"/>
                </a:rPr>
                <a:t># print each item in the </a:t>
              </a:r>
              <a:r>
                <a:rPr lang="en-AU" sz="1600" dirty="0" smtClean="0">
                  <a:solidFill>
                    <a:srgbClr val="008000"/>
                  </a:solidFill>
                  <a:latin typeface="Courier New" pitchFamily="49" charset="0"/>
                  <a:cs typeface="Courier New" pitchFamily="49" charset="0"/>
                </a:rPr>
                <a:t>list, and its index in the list</a:t>
              </a:r>
              <a:endParaRPr lang="en-AU" sz="1600" b="1" dirty="0" smtClean="0">
                <a:solidFill>
                  <a:srgbClr val="000000"/>
                </a:solidFill>
                <a:latin typeface="Courier New" pitchFamily="49" charset="0"/>
                <a:cs typeface="Courier New" pitchFamily="49" charset="0"/>
              </a:endParaRPr>
            </a:p>
            <a:p>
              <a:pPr lvl="0">
                <a:tabLst>
                  <a:tab pos="452438" algn="l"/>
                </a:tabLst>
              </a:pPr>
              <a:r>
                <a:rPr lang="en-AU" sz="1600" b="1" dirty="0" smtClean="0">
                  <a:solidFill>
                    <a:srgbClr val="000000"/>
                  </a:solidFill>
                  <a:latin typeface="Courier New" pitchFamily="49" charset="0"/>
                  <a:cs typeface="Courier New" pitchFamily="49" charset="0"/>
                </a:rPr>
                <a:t>for index, item </a:t>
              </a:r>
              <a:r>
                <a:rPr lang="en-AU" sz="1600" b="1" dirty="0">
                  <a:solidFill>
                    <a:srgbClr val="000000"/>
                  </a:solidFill>
                  <a:latin typeface="Courier New" pitchFamily="49" charset="0"/>
                  <a:cs typeface="Courier New" pitchFamily="49" charset="0"/>
                </a:rPr>
                <a:t>in </a:t>
              </a:r>
              <a:r>
                <a:rPr lang="en-AU" sz="1600" b="1" dirty="0" smtClean="0">
                  <a:solidFill>
                    <a:srgbClr val="000000"/>
                  </a:solidFill>
                  <a:latin typeface="Courier New" pitchFamily="49" charset="0"/>
                  <a:cs typeface="Courier New" pitchFamily="49" charset="0"/>
                </a:rPr>
                <a:t>enumerate(</a:t>
              </a:r>
              <a:r>
                <a:rPr lang="en-AU" sz="1600" b="1" dirty="0" err="1" smtClean="0">
                  <a:solidFill>
                    <a:srgbClr val="000000"/>
                  </a:solidFill>
                  <a:latin typeface="Courier New" pitchFamily="49" charset="0"/>
                  <a:cs typeface="Courier New" pitchFamily="49" charset="0"/>
                </a:rPr>
                <a:t>listVar</a:t>
              </a:r>
              <a:r>
                <a:rPr lang="en-AU" sz="1600" b="1" dirty="0" smtClean="0">
                  <a:solidFill>
                    <a:srgbClr val="000000"/>
                  </a:solidFill>
                  <a:latin typeface="Courier New" pitchFamily="49" charset="0"/>
                  <a:cs typeface="Courier New" pitchFamily="49" charset="0"/>
                </a:rPr>
                <a:t>): </a:t>
              </a:r>
              <a:endParaRPr lang="en-AU" sz="1600" dirty="0">
                <a:solidFill>
                  <a:srgbClr val="008000"/>
                </a:solidFill>
                <a:latin typeface="Courier New" pitchFamily="49" charset="0"/>
                <a:cs typeface="Courier New" pitchFamily="49" charset="0"/>
              </a:endParaRPr>
            </a:p>
            <a:p>
              <a:pPr lvl="0">
                <a:tabLst>
                  <a:tab pos="452438" algn="l"/>
                </a:tabLst>
              </a:pPr>
              <a:r>
                <a:rPr lang="en-AU" sz="1600" b="1" dirty="0" smtClean="0">
                  <a:solidFill>
                    <a:srgbClr val="000000"/>
                  </a:solidFill>
                  <a:latin typeface="Courier New" pitchFamily="49" charset="0"/>
                  <a:cs typeface="Courier New" pitchFamily="49" charset="0"/>
                </a:rPr>
                <a:t>    print('Item', </a:t>
              </a:r>
              <a:r>
                <a:rPr lang="en-AU" sz="1600" b="1" dirty="0">
                  <a:solidFill>
                    <a:srgbClr val="000000"/>
                  </a:solidFill>
                  <a:latin typeface="Courier New" pitchFamily="49" charset="0"/>
                  <a:cs typeface="Courier New" pitchFamily="49" charset="0"/>
                </a:rPr>
                <a:t>index, </a:t>
              </a:r>
              <a:r>
                <a:rPr lang="en-AU" sz="1600" b="1" dirty="0" smtClean="0">
                  <a:solidFill>
                    <a:srgbClr val="000000"/>
                  </a:solidFill>
                  <a:latin typeface="Courier New" pitchFamily="49" charset="0"/>
                  <a:cs typeface="Courier New" pitchFamily="49" charset="0"/>
                </a:rPr>
                <a:t>'is', </a:t>
              </a:r>
              <a:r>
                <a:rPr lang="en-AU" sz="1600" b="1" dirty="0">
                  <a:solidFill>
                    <a:srgbClr val="000000"/>
                  </a:solidFill>
                  <a:latin typeface="Courier New" pitchFamily="49" charset="0"/>
                  <a:cs typeface="Courier New" pitchFamily="49" charset="0"/>
                </a:rPr>
                <a:t>item)</a:t>
              </a:r>
            </a:p>
          </p:txBody>
        </p:sp>
        <p:sp>
          <p:nvSpPr>
            <p:cNvPr id="9" name="TextBox 8"/>
            <p:cNvSpPr txBox="1"/>
            <p:nvPr/>
          </p:nvSpPr>
          <p:spPr>
            <a:xfrm>
              <a:off x="8028384" y="3389511"/>
              <a:ext cx="834552" cy="307777"/>
            </a:xfrm>
            <a:prstGeom prst="rect">
              <a:avLst/>
            </a:prstGeom>
            <a:solidFill>
              <a:schemeClr val="accent2"/>
            </a:solidFill>
            <a:ln>
              <a:solidFill>
                <a:schemeClr val="accent2"/>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
        <p:nvSpPr>
          <p:cNvPr id="10" name="TextBox 9"/>
          <p:cNvSpPr txBox="1"/>
          <p:nvPr/>
        </p:nvSpPr>
        <p:spPr>
          <a:xfrm>
            <a:off x="6516216" y="5733256"/>
            <a:ext cx="2088233" cy="811367"/>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a:solidFill>
                  <a:srgbClr val="0070C0"/>
                </a:solidFill>
                <a:latin typeface="Courier New" pitchFamily="49" charset="0"/>
                <a:cs typeface="Courier New" pitchFamily="49" charset="0"/>
              </a:rPr>
              <a:t>Item 0 is Huey</a:t>
            </a:r>
          </a:p>
          <a:p>
            <a:pPr lvl="0">
              <a:tabLst>
                <a:tab pos="452438" algn="l"/>
              </a:tabLst>
            </a:pPr>
            <a:r>
              <a:rPr lang="en-AU" sz="1600" b="1" dirty="0">
                <a:solidFill>
                  <a:srgbClr val="0070C0"/>
                </a:solidFill>
                <a:latin typeface="Courier New" pitchFamily="49" charset="0"/>
                <a:cs typeface="Courier New" pitchFamily="49" charset="0"/>
              </a:rPr>
              <a:t>Item 1 is Dewey</a:t>
            </a:r>
          </a:p>
          <a:p>
            <a:pPr lvl="0">
              <a:tabLst>
                <a:tab pos="452438" algn="l"/>
              </a:tabLst>
            </a:pPr>
            <a:r>
              <a:rPr lang="en-AU" sz="1600" b="1" dirty="0">
                <a:solidFill>
                  <a:srgbClr val="0070C0"/>
                </a:solidFill>
                <a:latin typeface="Courier New" pitchFamily="49" charset="0"/>
                <a:cs typeface="Courier New" pitchFamily="49" charset="0"/>
              </a:rPr>
              <a:t>Item 2 is Louie</a:t>
            </a:r>
          </a:p>
        </p:txBody>
      </p:sp>
      <p:sp>
        <p:nvSpPr>
          <p:cNvPr id="12" name="TextBox 11"/>
          <p:cNvSpPr txBox="1"/>
          <p:nvPr/>
        </p:nvSpPr>
        <p:spPr>
          <a:xfrm>
            <a:off x="6516215" y="3023846"/>
            <a:ext cx="2088233" cy="811367"/>
          </a:xfrm>
          <a:prstGeom prst="rect">
            <a:avLst/>
          </a:prstGeom>
          <a:solidFill>
            <a:schemeClr val="bg1"/>
          </a:solidFill>
          <a:ln>
            <a:solidFill>
              <a:schemeClr val="accent2"/>
            </a:solidFill>
            <a:prstDash val="solid"/>
          </a:ln>
        </p:spPr>
        <p:txBody>
          <a:bodyPr wrap="square" lIns="72000" tIns="36000" rIns="72000" bIns="36000" rtlCol="0">
            <a:spAutoFit/>
          </a:bodyPr>
          <a:lstStyle/>
          <a:p>
            <a:pPr lvl="0">
              <a:tabLst>
                <a:tab pos="452438" algn="l"/>
              </a:tabLst>
            </a:pPr>
            <a:r>
              <a:rPr lang="en-AU" sz="1600" b="1" dirty="0" smtClean="0">
                <a:solidFill>
                  <a:srgbClr val="0070C0"/>
                </a:solidFill>
                <a:latin typeface="Courier New" pitchFamily="49" charset="0"/>
                <a:cs typeface="Courier New" pitchFamily="49" charset="0"/>
              </a:rPr>
              <a:t>Huey</a:t>
            </a:r>
            <a:endParaRPr lang="en-AU" sz="1600" b="1" dirty="0">
              <a:solidFill>
                <a:srgbClr val="0070C0"/>
              </a:solidFill>
              <a:latin typeface="Courier New" pitchFamily="49" charset="0"/>
              <a:cs typeface="Courier New" pitchFamily="49" charset="0"/>
            </a:endParaRPr>
          </a:p>
          <a:p>
            <a:pPr lvl="0">
              <a:tabLst>
                <a:tab pos="452438" algn="l"/>
              </a:tabLst>
            </a:pPr>
            <a:r>
              <a:rPr lang="en-AU" sz="1600" b="1" dirty="0" smtClean="0">
                <a:solidFill>
                  <a:srgbClr val="0070C0"/>
                </a:solidFill>
                <a:latin typeface="Courier New" pitchFamily="49" charset="0"/>
                <a:cs typeface="Courier New" pitchFamily="49" charset="0"/>
              </a:rPr>
              <a:t>Dewey</a:t>
            </a:r>
            <a:endParaRPr lang="en-AU" sz="1600" b="1" dirty="0">
              <a:solidFill>
                <a:srgbClr val="0070C0"/>
              </a:solidFill>
              <a:latin typeface="Courier New" pitchFamily="49" charset="0"/>
              <a:cs typeface="Courier New" pitchFamily="49" charset="0"/>
            </a:endParaRPr>
          </a:p>
          <a:p>
            <a:pPr lvl="0">
              <a:tabLst>
                <a:tab pos="452438" algn="l"/>
              </a:tabLst>
            </a:pPr>
            <a:r>
              <a:rPr lang="en-AU" sz="1600" b="1" dirty="0" smtClean="0">
                <a:solidFill>
                  <a:srgbClr val="0070C0"/>
                </a:solidFill>
                <a:latin typeface="Courier New" pitchFamily="49" charset="0"/>
                <a:cs typeface="Courier New" pitchFamily="49" charset="0"/>
              </a:rPr>
              <a:t>Louie</a:t>
            </a:r>
            <a:endParaRPr lang="en-AU" sz="1600" b="1" dirty="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425044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C-Style For Loops</a:t>
            </a:r>
            <a:endParaRPr lang="en-AU" dirty="0"/>
          </a:p>
        </p:txBody>
      </p:sp>
      <p:sp>
        <p:nvSpPr>
          <p:cNvPr id="3" name="Content Placeholder 2"/>
          <p:cNvSpPr>
            <a:spLocks noGrp="1"/>
          </p:cNvSpPr>
          <p:nvPr>
            <p:ph idx="1"/>
          </p:nvPr>
        </p:nvSpPr>
        <p:spPr/>
        <p:txBody>
          <a:bodyPr/>
          <a:lstStyle/>
          <a:p>
            <a:r>
              <a:rPr lang="en-AU" dirty="0" smtClean="0"/>
              <a:t>The C-style for loop is found in many languages, and is often what many programmers expect a for loop to look like</a:t>
            </a:r>
          </a:p>
          <a:p>
            <a:pPr lvl="4"/>
            <a:endParaRPr lang="en-AU" sz="1200" dirty="0" smtClean="0"/>
          </a:p>
          <a:p>
            <a:pPr lvl="1"/>
            <a:r>
              <a:rPr lang="en-AU" dirty="0" smtClean="0"/>
              <a:t>Although they are actually a very generic and flexible loop, they are almost always used as a counter-controlled loop:</a:t>
            </a:r>
            <a:endParaRPr lang="en-AU" dirty="0"/>
          </a:p>
          <a:p>
            <a:endParaRPr lang="en-AU" dirty="0" smtClean="0"/>
          </a:p>
          <a:p>
            <a:pPr lvl="0">
              <a:buClr>
                <a:srgbClr val="2D2D8A"/>
              </a:buClr>
              <a:buNone/>
            </a:pPr>
            <a:r>
              <a:rPr lang="en-AU" sz="2000" b="1" dirty="0" smtClean="0">
                <a:solidFill>
                  <a:srgbClr val="000000"/>
                </a:solidFill>
                <a:latin typeface="Courier New" pitchFamily="49" charset="0"/>
                <a:cs typeface="Courier New" pitchFamily="49" charset="0"/>
              </a:rPr>
              <a:t>     for (</a:t>
            </a:r>
            <a:r>
              <a:rPr lang="en-AU" sz="2000" dirty="0" smtClean="0">
                <a:solidFill>
                  <a:srgbClr val="000000"/>
                </a:solidFill>
                <a:latin typeface="Courier New" pitchFamily="49" charset="0"/>
                <a:cs typeface="Courier New" pitchFamily="49" charset="0"/>
              </a:rPr>
              <a:t>&lt;initialisation&gt;</a:t>
            </a:r>
            <a:r>
              <a:rPr lang="en-AU" sz="2000" b="1" dirty="0" smtClean="0">
                <a:solidFill>
                  <a:srgbClr val="000000"/>
                </a:solidFill>
                <a:latin typeface="Courier New" pitchFamily="49" charset="0"/>
                <a:cs typeface="Courier New" pitchFamily="49" charset="0"/>
              </a:rPr>
              <a:t>; </a:t>
            </a:r>
            <a:r>
              <a:rPr lang="en-AU" sz="2000" dirty="0" smtClean="0">
                <a:solidFill>
                  <a:srgbClr val="000000"/>
                </a:solidFill>
                <a:latin typeface="Courier New" pitchFamily="49" charset="0"/>
                <a:cs typeface="Courier New" pitchFamily="49" charset="0"/>
              </a:rPr>
              <a:t>&lt;condition&gt;</a:t>
            </a:r>
            <a:r>
              <a:rPr lang="en-AU" sz="2000" b="1" dirty="0" smtClean="0">
                <a:solidFill>
                  <a:srgbClr val="000000"/>
                </a:solidFill>
                <a:latin typeface="Courier New" pitchFamily="49" charset="0"/>
                <a:cs typeface="Courier New" pitchFamily="49" charset="0"/>
              </a:rPr>
              <a:t>; </a:t>
            </a:r>
            <a:r>
              <a:rPr lang="en-AU" sz="2000" dirty="0" smtClean="0">
                <a:solidFill>
                  <a:srgbClr val="000000"/>
                </a:solidFill>
                <a:latin typeface="Courier New" pitchFamily="49" charset="0"/>
                <a:cs typeface="Courier New" pitchFamily="49" charset="0"/>
              </a:rPr>
              <a:t>&lt;increment&gt;</a:t>
            </a:r>
            <a:r>
              <a:rPr lang="en-AU" sz="2000" b="1" dirty="0" smtClean="0">
                <a:solidFill>
                  <a:srgbClr val="000000"/>
                </a:solidFill>
                <a:latin typeface="Courier New" pitchFamily="49" charset="0"/>
                <a:cs typeface="Courier New" pitchFamily="49" charset="0"/>
              </a:rPr>
              <a:t>)</a:t>
            </a:r>
          </a:p>
          <a:p>
            <a:pPr lvl="0">
              <a:buClr>
                <a:srgbClr val="2D2D8A"/>
              </a:buClr>
              <a:buNone/>
            </a:pPr>
            <a:r>
              <a:rPr lang="en-AU" sz="2000" b="1" dirty="0" smtClean="0">
                <a:solidFill>
                  <a:srgbClr val="000000"/>
                </a:solidFill>
                <a:latin typeface="Courier New" pitchFamily="49" charset="0"/>
                <a:cs typeface="Courier New" pitchFamily="49" charset="0"/>
              </a:rPr>
              <a:t>     {</a:t>
            </a:r>
            <a:endParaRPr lang="en-AU" sz="2000" b="1" dirty="0">
              <a:solidFill>
                <a:srgbClr val="000000"/>
              </a:solidFill>
              <a:latin typeface="Courier New" pitchFamily="49" charset="0"/>
              <a:cs typeface="Courier New" pitchFamily="49" charset="0"/>
            </a:endParaRPr>
          </a:p>
          <a:p>
            <a:pPr lvl="0">
              <a:buClr>
                <a:srgbClr val="2D2D8A"/>
              </a:buClr>
              <a:buNone/>
            </a:pPr>
            <a:r>
              <a:rPr lang="en-AU" sz="2000" dirty="0" smtClean="0">
                <a:solidFill>
                  <a:srgbClr val="000000"/>
                </a:solidFill>
                <a:latin typeface="Courier New" pitchFamily="49" charset="0"/>
                <a:cs typeface="Courier New" pitchFamily="49" charset="0"/>
              </a:rPr>
              <a:t>         &lt;loop body&gt;</a:t>
            </a:r>
          </a:p>
          <a:p>
            <a:pPr lvl="0">
              <a:buClr>
                <a:srgbClr val="2D2D8A"/>
              </a:buClr>
              <a:buNone/>
            </a:pPr>
            <a:r>
              <a:rPr lang="en-AU" sz="2000" b="1" dirty="0" smtClean="0">
                <a:solidFill>
                  <a:srgbClr val="000000"/>
                </a:solidFill>
                <a:latin typeface="Courier New" pitchFamily="49" charset="0"/>
                <a:cs typeface="Courier New" pitchFamily="49" charset="0"/>
              </a:rPr>
              <a:t>     }</a:t>
            </a:r>
            <a:endParaRPr lang="en-AU" sz="2000" b="1" dirty="0">
              <a:solidFill>
                <a:srgbClr val="000000"/>
              </a:solidFill>
              <a:latin typeface="Courier New" pitchFamily="49" charset="0"/>
              <a:cs typeface="Courier New" pitchFamily="49" charset="0"/>
            </a:endParaRPr>
          </a:p>
          <a:p>
            <a:endParaRPr lang="en-AU" dirty="0"/>
          </a:p>
          <a:p>
            <a:pPr lvl="1"/>
            <a:r>
              <a:rPr lang="en-AU" dirty="0" smtClean="0"/>
              <a:t>&lt;initialisation&gt; initialises a counter variable (happens once)</a:t>
            </a:r>
          </a:p>
          <a:p>
            <a:pPr lvl="1"/>
            <a:r>
              <a:rPr lang="en-AU" dirty="0" smtClean="0"/>
              <a:t>&lt;condition&gt; is checked before each iteration of the loop body</a:t>
            </a:r>
          </a:p>
          <a:p>
            <a:pPr lvl="1"/>
            <a:r>
              <a:rPr lang="en-AU" dirty="0" smtClean="0"/>
              <a:t>&lt;increment&gt; runs after each loop, incrementing the counter</a:t>
            </a:r>
          </a:p>
        </p:txBody>
      </p:sp>
    </p:spTree>
    <p:extLst>
      <p:ext uri="{BB962C8B-B14F-4D97-AF65-F5344CB8AC3E}">
        <p14:creationId xmlns:p14="http://schemas.microsoft.com/office/powerpoint/2010/main" val="361159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C-Style For Loops</a:t>
            </a:r>
          </a:p>
        </p:txBody>
      </p:sp>
      <p:sp>
        <p:nvSpPr>
          <p:cNvPr id="3" name="Content Placeholder 2"/>
          <p:cNvSpPr>
            <a:spLocks noGrp="1"/>
          </p:cNvSpPr>
          <p:nvPr>
            <p:ph idx="1"/>
          </p:nvPr>
        </p:nvSpPr>
        <p:spPr>
          <a:xfrm>
            <a:off x="2987824" y="1000108"/>
            <a:ext cx="5870456" cy="5525235"/>
          </a:xfrm>
        </p:spPr>
        <p:txBody>
          <a:bodyPr/>
          <a:lstStyle/>
          <a:p>
            <a:r>
              <a:rPr lang="en-AU" dirty="0" smtClean="0"/>
              <a:t>As you can see by the flowchart…</a:t>
            </a:r>
          </a:p>
          <a:p>
            <a:pPr lvl="1"/>
            <a:r>
              <a:rPr lang="en-AU" dirty="0" smtClean="0"/>
              <a:t>The </a:t>
            </a:r>
            <a:r>
              <a:rPr lang="en-AU" b="1" dirty="0" smtClean="0"/>
              <a:t>initialisation</a:t>
            </a:r>
            <a:r>
              <a:rPr lang="en-AU" dirty="0" smtClean="0"/>
              <a:t> only occurs </a:t>
            </a:r>
            <a:r>
              <a:rPr lang="en-AU" i="1" dirty="0" smtClean="0"/>
              <a:t>once at the very start </a:t>
            </a:r>
            <a:r>
              <a:rPr lang="en-AU" dirty="0" smtClean="0"/>
              <a:t>of the loop</a:t>
            </a:r>
          </a:p>
          <a:p>
            <a:pPr lvl="3"/>
            <a:endParaRPr lang="en-AU" dirty="0"/>
          </a:p>
          <a:p>
            <a:pPr lvl="1"/>
            <a:r>
              <a:rPr lang="en-AU" dirty="0" smtClean="0"/>
              <a:t>The </a:t>
            </a:r>
            <a:r>
              <a:rPr lang="en-AU" b="1" dirty="0" smtClean="0"/>
              <a:t>condition</a:t>
            </a:r>
            <a:r>
              <a:rPr lang="en-AU" dirty="0" smtClean="0"/>
              <a:t> is checked </a:t>
            </a:r>
            <a:r>
              <a:rPr lang="en-AU" i="1" dirty="0" smtClean="0"/>
              <a:t>before each iteration</a:t>
            </a:r>
            <a:r>
              <a:rPr lang="en-AU" dirty="0" smtClean="0"/>
              <a:t> of the loop body, as normal</a:t>
            </a:r>
          </a:p>
          <a:p>
            <a:pPr lvl="3"/>
            <a:endParaRPr lang="en-AU" dirty="0"/>
          </a:p>
          <a:p>
            <a:pPr lvl="1"/>
            <a:r>
              <a:rPr lang="en-AU" dirty="0" smtClean="0"/>
              <a:t>The </a:t>
            </a:r>
            <a:r>
              <a:rPr lang="en-AU" b="1" dirty="0" smtClean="0"/>
              <a:t>increment</a:t>
            </a:r>
            <a:r>
              <a:rPr lang="en-AU" dirty="0" smtClean="0"/>
              <a:t> occurs </a:t>
            </a:r>
            <a:r>
              <a:rPr lang="en-AU" i="1" dirty="0" smtClean="0"/>
              <a:t>after each iteration</a:t>
            </a:r>
            <a:r>
              <a:rPr lang="en-AU" dirty="0" smtClean="0"/>
              <a:t> of the loop body</a:t>
            </a:r>
          </a:p>
          <a:p>
            <a:endParaRPr lang="en-AU" sz="3200" dirty="0"/>
          </a:p>
          <a:p>
            <a:pPr marL="114300" indent="0" algn="ctr">
              <a:buNone/>
            </a:pPr>
            <a:r>
              <a:rPr lang="en-AU" sz="2200" dirty="0" smtClean="0"/>
              <a:t>The </a:t>
            </a:r>
            <a:r>
              <a:rPr lang="en-AU" sz="2200" b="1" dirty="0" smtClean="0"/>
              <a:t>condition</a:t>
            </a:r>
            <a:r>
              <a:rPr lang="en-AU" sz="2200" dirty="0" smtClean="0"/>
              <a:t> typically checks whether the counter variable has exceeded a value, with the </a:t>
            </a:r>
            <a:r>
              <a:rPr lang="en-AU" sz="2200" b="1" dirty="0" smtClean="0"/>
              <a:t>increment</a:t>
            </a:r>
            <a:r>
              <a:rPr lang="en-AU" sz="2200" dirty="0" smtClean="0"/>
              <a:t> getting it there from the value it had when it was </a:t>
            </a:r>
            <a:r>
              <a:rPr lang="en-AU" sz="2200" b="1" dirty="0" smtClean="0"/>
              <a:t>initialised</a:t>
            </a:r>
            <a:endParaRPr lang="en-AU" sz="2200" dirty="0"/>
          </a:p>
        </p:txBody>
      </p:sp>
      <p:grpSp>
        <p:nvGrpSpPr>
          <p:cNvPr id="50" name="Group 49"/>
          <p:cNvGrpSpPr/>
          <p:nvPr/>
        </p:nvGrpSpPr>
        <p:grpSpPr>
          <a:xfrm>
            <a:off x="674670" y="1316686"/>
            <a:ext cx="2169138" cy="4704602"/>
            <a:chOff x="1450972" y="1892750"/>
            <a:chExt cx="2169138" cy="4704602"/>
          </a:xfrm>
        </p:grpSpPr>
        <p:sp>
          <p:nvSpPr>
            <p:cNvPr id="16" name="Flowchart: Decision 15"/>
            <p:cNvSpPr/>
            <p:nvPr/>
          </p:nvSpPr>
          <p:spPr>
            <a:xfrm>
              <a:off x="1450973" y="3157476"/>
              <a:ext cx="1920134" cy="1126994"/>
            </a:xfrm>
            <a:prstGeom prst="flowChartDecision">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wrap="none" lIns="0" rIns="0" rtlCol="0" anchor="ctr"/>
            <a:lstStyle/>
            <a:p>
              <a:pPr algn="ctr"/>
              <a:r>
                <a:rPr lang="en-AU" sz="1600" dirty="0" smtClean="0"/>
                <a:t>condition</a:t>
              </a:r>
              <a:endParaRPr lang="en-AU" sz="1600" dirty="0">
                <a:solidFill>
                  <a:schemeClr val="tx1"/>
                </a:solidFill>
              </a:endParaRPr>
            </a:p>
          </p:txBody>
        </p:sp>
        <p:cxnSp>
          <p:nvCxnSpPr>
            <p:cNvPr id="17" name="Straight Arrow Connector 16"/>
            <p:cNvCxnSpPr>
              <a:stCxn id="16" idx="2"/>
              <a:endCxn id="21" idx="0"/>
            </p:cNvCxnSpPr>
            <p:nvPr/>
          </p:nvCxnSpPr>
          <p:spPr>
            <a:xfrm>
              <a:off x="2411040" y="4284470"/>
              <a:ext cx="0" cy="421275"/>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811894" y="4302699"/>
              <a:ext cx="598625" cy="338554"/>
            </a:xfrm>
            <a:prstGeom prst="rect">
              <a:avLst/>
            </a:prstGeom>
          </p:spPr>
          <p:txBody>
            <a:bodyPr wrap="none">
              <a:spAutoFit/>
            </a:bodyPr>
            <a:lstStyle/>
            <a:p>
              <a:r>
                <a:rPr lang="en-AU" sz="1600" dirty="0" smtClean="0">
                  <a:solidFill>
                    <a:srgbClr val="000000"/>
                  </a:solidFill>
                </a:rPr>
                <a:t>True</a:t>
              </a:r>
              <a:endParaRPr lang="en-AU" dirty="0"/>
            </a:p>
          </p:txBody>
        </p:sp>
        <p:sp>
          <p:nvSpPr>
            <p:cNvPr id="19" name="Rectangle 18"/>
            <p:cNvSpPr/>
            <p:nvPr/>
          </p:nvSpPr>
          <p:spPr>
            <a:xfrm>
              <a:off x="2935307" y="4302699"/>
              <a:ext cx="684803" cy="338554"/>
            </a:xfrm>
            <a:prstGeom prst="rect">
              <a:avLst/>
            </a:prstGeom>
          </p:spPr>
          <p:txBody>
            <a:bodyPr wrap="none">
              <a:spAutoFit/>
            </a:bodyPr>
            <a:lstStyle/>
            <a:p>
              <a:r>
                <a:rPr lang="en-AU" sz="1600" dirty="0" smtClean="0">
                  <a:solidFill>
                    <a:srgbClr val="000000"/>
                  </a:solidFill>
                </a:rPr>
                <a:t>False</a:t>
              </a:r>
              <a:endParaRPr lang="en-AU" dirty="0"/>
            </a:p>
          </p:txBody>
        </p:sp>
        <p:cxnSp>
          <p:nvCxnSpPr>
            <p:cNvPr id="20" name="Straight Arrow Connector 26"/>
            <p:cNvCxnSpPr>
              <a:stCxn id="16" idx="3"/>
            </p:cNvCxnSpPr>
            <p:nvPr/>
          </p:nvCxnSpPr>
          <p:spPr>
            <a:xfrm flipH="1">
              <a:off x="2411041" y="3720973"/>
              <a:ext cx="960066" cy="2876379"/>
            </a:xfrm>
            <a:prstGeom prst="bentConnector4">
              <a:avLst>
                <a:gd name="adj1" fmla="val -23811"/>
                <a:gd name="adj2" fmla="val 87346"/>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21" name="Parallelogram 20"/>
            <p:cNvSpPr/>
            <p:nvPr/>
          </p:nvSpPr>
          <p:spPr>
            <a:xfrm>
              <a:off x="1450972" y="4705745"/>
              <a:ext cx="1920136" cy="419969"/>
            </a:xfrm>
            <a:prstGeom prst="parallelogram">
              <a:avLst>
                <a:gd name="adj" fmla="val 0"/>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lIns="36000" rIns="36000" rtlCol="0" anchor="ctr"/>
            <a:lstStyle/>
            <a:p>
              <a:pPr algn="ctr"/>
              <a:r>
                <a:rPr lang="en-AU" sz="1600" dirty="0" smtClean="0"/>
                <a:t>loop body</a:t>
              </a:r>
              <a:endParaRPr lang="en-AU" sz="1600" dirty="0">
                <a:solidFill>
                  <a:schemeClr val="tx1"/>
                </a:solidFill>
              </a:endParaRPr>
            </a:p>
          </p:txBody>
        </p:sp>
        <p:cxnSp>
          <p:nvCxnSpPr>
            <p:cNvPr id="22" name="Straight Arrow Connector 21"/>
            <p:cNvCxnSpPr>
              <a:stCxn id="23" idx="3"/>
              <a:endCxn id="16" idx="0"/>
            </p:cNvCxnSpPr>
            <p:nvPr/>
          </p:nvCxnSpPr>
          <p:spPr>
            <a:xfrm flipH="1">
              <a:off x="2411040" y="2769746"/>
              <a:ext cx="3" cy="387730"/>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26"/>
            <p:cNvCxnSpPr>
              <a:stCxn id="28" idx="5"/>
              <a:endCxn id="16" idx="1"/>
            </p:cNvCxnSpPr>
            <p:nvPr/>
          </p:nvCxnSpPr>
          <p:spPr>
            <a:xfrm rot="10800000">
              <a:off x="1450973" y="3720974"/>
              <a:ext cx="6" cy="2006693"/>
            </a:xfrm>
            <a:prstGeom prst="bentConnector3">
              <a:avLst>
                <a:gd name="adj1" fmla="val 3810100000"/>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23" name="Parallelogram 22"/>
            <p:cNvSpPr/>
            <p:nvPr/>
          </p:nvSpPr>
          <p:spPr>
            <a:xfrm>
              <a:off x="1450978" y="2348879"/>
              <a:ext cx="1920129" cy="420867"/>
            </a:xfrm>
            <a:prstGeom prst="parallelogram">
              <a:avLst>
                <a:gd name="adj" fmla="val 0"/>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lIns="36000" rIns="36000" rtlCol="0" anchor="ctr"/>
            <a:lstStyle/>
            <a:p>
              <a:pPr algn="ctr"/>
              <a:r>
                <a:rPr lang="en-AU" sz="1600" dirty="0" smtClean="0"/>
                <a:t>initialisation</a:t>
              </a:r>
              <a:endParaRPr lang="en-AU" sz="1600" dirty="0">
                <a:solidFill>
                  <a:schemeClr val="tx1"/>
                </a:solidFill>
              </a:endParaRPr>
            </a:p>
          </p:txBody>
        </p:sp>
        <p:cxnSp>
          <p:nvCxnSpPr>
            <p:cNvPr id="24" name="Straight Arrow Connector 23"/>
            <p:cNvCxnSpPr>
              <a:endCxn id="23" idx="0"/>
            </p:cNvCxnSpPr>
            <p:nvPr/>
          </p:nvCxnSpPr>
          <p:spPr>
            <a:xfrm>
              <a:off x="2411042" y="1892750"/>
              <a:ext cx="1" cy="456129"/>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28" name="Parallelogram 27"/>
            <p:cNvSpPr/>
            <p:nvPr/>
          </p:nvSpPr>
          <p:spPr>
            <a:xfrm>
              <a:off x="1450979" y="5517232"/>
              <a:ext cx="1920129" cy="420867"/>
            </a:xfrm>
            <a:prstGeom prst="parallelogram">
              <a:avLst>
                <a:gd name="adj" fmla="val 0"/>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txBody>
            <a:bodyPr lIns="36000" rIns="36000" rtlCol="0" anchor="ctr"/>
            <a:lstStyle/>
            <a:p>
              <a:pPr algn="ctr"/>
              <a:r>
                <a:rPr lang="en-AU" sz="1600" dirty="0" smtClean="0"/>
                <a:t>increment</a:t>
              </a:r>
              <a:endParaRPr lang="en-AU" sz="1600" dirty="0">
                <a:solidFill>
                  <a:schemeClr val="tx1"/>
                </a:solidFill>
              </a:endParaRPr>
            </a:p>
          </p:txBody>
        </p:sp>
        <p:cxnSp>
          <p:nvCxnSpPr>
            <p:cNvPr id="40" name="Straight Arrow Connector 39"/>
            <p:cNvCxnSpPr>
              <a:stCxn id="21" idx="3"/>
              <a:endCxn id="28" idx="0"/>
            </p:cNvCxnSpPr>
            <p:nvPr/>
          </p:nvCxnSpPr>
          <p:spPr>
            <a:xfrm>
              <a:off x="2411040" y="5125714"/>
              <a:ext cx="4" cy="391518"/>
            </a:xfrm>
            <a:prstGeom prst="straightConnector1">
              <a:avLst/>
            </a:prstGeom>
            <a:ln>
              <a:solidFill>
                <a:schemeClr val="tx1"/>
              </a:solidFill>
              <a:headEnd type="none" w="med" len="med"/>
              <a:tailEnd type="triangle" w="lg"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2843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C-Style For </a:t>
            </a:r>
            <a:r>
              <a:rPr lang="en-AU" dirty="0" smtClean="0"/>
              <a:t>Loop Examples</a:t>
            </a:r>
            <a:endParaRPr lang="en-AU" dirty="0"/>
          </a:p>
        </p:txBody>
      </p:sp>
      <p:grpSp>
        <p:nvGrpSpPr>
          <p:cNvPr id="4" name="Group 3"/>
          <p:cNvGrpSpPr/>
          <p:nvPr/>
        </p:nvGrpSpPr>
        <p:grpSpPr>
          <a:xfrm>
            <a:off x="323529" y="4338855"/>
            <a:ext cx="8496944" cy="2042473"/>
            <a:chOff x="365993" y="3389511"/>
            <a:chExt cx="8496944" cy="2042473"/>
          </a:xfrm>
        </p:grpSpPr>
        <p:sp>
          <p:nvSpPr>
            <p:cNvPr id="5" name="TextBox 4"/>
            <p:cNvSpPr txBox="1"/>
            <p:nvPr/>
          </p:nvSpPr>
          <p:spPr>
            <a:xfrm>
              <a:off x="365993" y="3389511"/>
              <a:ext cx="8496944" cy="2042473"/>
            </a:xfrm>
            <a:prstGeom prst="rect">
              <a:avLst/>
            </a:prstGeom>
            <a:solidFill>
              <a:schemeClr val="bg1"/>
            </a:solidFill>
            <a:ln>
              <a:solidFill>
                <a:schemeClr val="tx1">
                  <a:lumMod val="65000"/>
                  <a:lumOff val="35000"/>
                </a:schemeClr>
              </a:solidFill>
              <a:prstDash val="solid"/>
            </a:ln>
          </p:spPr>
          <p:txBody>
            <a:bodyPr wrap="square" lIns="72000" tIns="36000" rIns="72000" bIns="36000" rtlCol="0">
              <a:spAutoFit/>
            </a:bodyPr>
            <a:lstStyle/>
            <a:p>
              <a:pPr>
                <a:tabLst>
                  <a:tab pos="452438" algn="l"/>
                </a:tabLst>
              </a:pPr>
              <a:r>
                <a:rPr lang="en-AU" sz="1600" dirty="0">
                  <a:solidFill>
                    <a:srgbClr val="008000"/>
                  </a:solidFill>
                  <a:latin typeface="Courier New" pitchFamily="49" charset="0"/>
                  <a:cs typeface="Courier New" pitchFamily="49" charset="0"/>
                </a:rPr>
                <a:t>// </a:t>
              </a:r>
              <a:r>
                <a:rPr lang="en-AU" sz="1600" dirty="0" smtClean="0">
                  <a:solidFill>
                    <a:srgbClr val="008000"/>
                  </a:solidFill>
                  <a:latin typeface="Courier New" pitchFamily="49" charset="0"/>
                  <a:cs typeface="Courier New" pitchFamily="49" charset="0"/>
                </a:rPr>
                <a:t>print multiplication results from 1*1 to 10*10</a:t>
              </a:r>
              <a:endParaRPr lang="en-AU" sz="1600" dirty="0">
                <a:solidFill>
                  <a:srgbClr val="008000"/>
                </a:solidFill>
                <a:latin typeface="Courier New" pitchFamily="49" charset="0"/>
                <a:cs typeface="Courier New" pitchFamily="49" charset="0"/>
              </a:endParaRPr>
            </a:p>
            <a:p>
              <a:pPr>
                <a:tabLst>
                  <a:tab pos="452438" algn="l"/>
                </a:tabLst>
              </a:pPr>
              <a:r>
                <a:rPr lang="nn-NO" sz="1600" b="1" dirty="0">
                  <a:latin typeface="Courier New" pitchFamily="49" charset="0"/>
                  <a:cs typeface="Courier New" pitchFamily="49" charset="0"/>
                </a:rPr>
                <a:t>for (</a:t>
              </a:r>
              <a:r>
                <a:rPr lang="nn-NO" sz="1600" dirty="0">
                  <a:latin typeface="Courier New" pitchFamily="49" charset="0"/>
                  <a:cs typeface="Courier New" pitchFamily="49" charset="0"/>
                </a:rPr>
                <a:t>int i = 1</a:t>
              </a:r>
              <a:r>
                <a:rPr lang="nn-NO" sz="1600" b="1" dirty="0">
                  <a:latin typeface="Courier New" pitchFamily="49" charset="0"/>
                  <a:cs typeface="Courier New" pitchFamily="49" charset="0"/>
                </a:rPr>
                <a:t>;  </a:t>
              </a:r>
              <a:r>
                <a:rPr lang="nn-NO" sz="1600" dirty="0">
                  <a:latin typeface="Courier New" pitchFamily="49" charset="0"/>
                  <a:cs typeface="Courier New" pitchFamily="49" charset="0"/>
                </a:rPr>
                <a:t>i &lt;= 10</a:t>
              </a:r>
              <a:r>
                <a:rPr lang="nn-NO" sz="1600" b="1" dirty="0">
                  <a:latin typeface="Courier New" pitchFamily="49" charset="0"/>
                  <a:cs typeface="Courier New" pitchFamily="49" charset="0"/>
                </a:rPr>
                <a:t>;  </a:t>
              </a:r>
              <a:r>
                <a:rPr lang="nn-NO" sz="1600" dirty="0">
                  <a:latin typeface="Courier New" pitchFamily="49" charset="0"/>
                  <a:cs typeface="Courier New" pitchFamily="49" charset="0"/>
                </a:rPr>
                <a:t>i++</a:t>
              </a:r>
              <a:r>
                <a:rPr lang="nn-NO" sz="1600" b="1" dirty="0">
                  <a:latin typeface="Courier New" pitchFamily="49" charset="0"/>
                  <a:cs typeface="Courier New" pitchFamily="49" charset="0"/>
                </a:rPr>
                <a:t>)</a:t>
              </a:r>
            </a:p>
            <a:p>
              <a:pPr>
                <a:tabLst>
                  <a:tab pos="452438" algn="l"/>
                </a:tabLst>
              </a:pPr>
              <a:r>
                <a:rPr lang="nn-NO" sz="1600" b="1" dirty="0">
                  <a:latin typeface="Courier New" pitchFamily="49" charset="0"/>
                  <a:cs typeface="Courier New" pitchFamily="49" charset="0"/>
                </a:rPr>
                <a:t>{</a:t>
              </a:r>
            </a:p>
            <a:p>
              <a:pPr>
                <a:tabLst>
                  <a:tab pos="452438" algn="l"/>
                </a:tabLst>
              </a:pPr>
              <a:r>
                <a:rPr lang="nn-NO" sz="1600" b="1" dirty="0">
                  <a:latin typeface="Courier New" pitchFamily="49" charset="0"/>
                  <a:cs typeface="Courier New" pitchFamily="49" charset="0"/>
                </a:rPr>
                <a:t>    for (</a:t>
              </a:r>
              <a:r>
                <a:rPr lang="nn-NO" sz="1600" dirty="0">
                  <a:latin typeface="Courier New" pitchFamily="49" charset="0"/>
                  <a:cs typeface="Courier New" pitchFamily="49" charset="0"/>
                </a:rPr>
                <a:t>int j = 1</a:t>
              </a:r>
              <a:r>
                <a:rPr lang="nn-NO" sz="1600" b="1" dirty="0">
                  <a:latin typeface="Courier New" pitchFamily="49" charset="0"/>
                  <a:cs typeface="Courier New" pitchFamily="49" charset="0"/>
                </a:rPr>
                <a:t>;  </a:t>
              </a:r>
              <a:r>
                <a:rPr lang="nn-NO" sz="1600" dirty="0">
                  <a:latin typeface="Courier New" pitchFamily="49" charset="0"/>
                  <a:cs typeface="Courier New" pitchFamily="49" charset="0"/>
                </a:rPr>
                <a:t>j &lt;= 10</a:t>
              </a:r>
              <a:r>
                <a:rPr lang="nn-NO" sz="1600" b="1" dirty="0">
                  <a:latin typeface="Courier New" pitchFamily="49" charset="0"/>
                  <a:cs typeface="Courier New" pitchFamily="49" charset="0"/>
                </a:rPr>
                <a:t>;  </a:t>
              </a:r>
              <a:r>
                <a:rPr lang="nn-NO" sz="1600" dirty="0">
                  <a:latin typeface="Courier New" pitchFamily="49" charset="0"/>
                  <a:cs typeface="Courier New" pitchFamily="49" charset="0"/>
                </a:rPr>
                <a:t>j++</a:t>
              </a:r>
              <a:r>
                <a:rPr lang="nn-NO" sz="1600" b="1" dirty="0">
                  <a:latin typeface="Courier New" pitchFamily="49" charset="0"/>
                  <a:cs typeface="Courier New" pitchFamily="49" charset="0"/>
                </a:rPr>
                <a:t>)</a:t>
              </a:r>
            </a:p>
            <a:p>
              <a:pPr>
                <a:tabLst>
                  <a:tab pos="452438" algn="l"/>
                </a:tabLst>
              </a:pPr>
              <a:r>
                <a:rPr lang="nn-NO" sz="1600" b="1" dirty="0">
                  <a:latin typeface="Courier New" pitchFamily="49" charset="0"/>
                  <a:cs typeface="Courier New" pitchFamily="49" charset="0"/>
                </a:rPr>
                <a:t>    {</a:t>
              </a:r>
            </a:p>
            <a:p>
              <a:pPr>
                <a:tabLst>
                  <a:tab pos="452438" algn="l"/>
                </a:tabLst>
              </a:pPr>
              <a:r>
                <a:rPr lang="nn-NO" sz="1600" b="1" dirty="0">
                  <a:latin typeface="Courier New" pitchFamily="49" charset="0"/>
                  <a:cs typeface="Courier New" pitchFamily="49" charset="0"/>
                </a:rPr>
                <a:t>        cout</a:t>
              </a:r>
              <a:r>
                <a:rPr lang="nn-NO" sz="1600" dirty="0">
                  <a:latin typeface="Courier New" pitchFamily="49" charset="0"/>
                  <a:cs typeface="Courier New" pitchFamily="49" charset="0"/>
                </a:rPr>
                <a:t> </a:t>
              </a:r>
              <a:r>
                <a:rPr lang="nn-NO" sz="1600" b="1" dirty="0">
                  <a:latin typeface="Courier New" pitchFamily="49" charset="0"/>
                  <a:cs typeface="Courier New" pitchFamily="49" charset="0"/>
                </a:rPr>
                <a:t>&lt;&lt;</a:t>
              </a:r>
              <a:r>
                <a:rPr lang="nn-NO" sz="1600" dirty="0">
                  <a:latin typeface="Courier New" pitchFamily="49" charset="0"/>
                  <a:cs typeface="Courier New" pitchFamily="49" charset="0"/>
                </a:rPr>
                <a:t> i </a:t>
              </a:r>
              <a:r>
                <a:rPr lang="nn-NO" sz="1600" b="1" dirty="0">
                  <a:latin typeface="Courier New" pitchFamily="49" charset="0"/>
                  <a:cs typeface="Courier New" pitchFamily="49" charset="0"/>
                </a:rPr>
                <a:t>&lt;&lt;</a:t>
              </a:r>
              <a:r>
                <a:rPr lang="nn-NO" sz="1600" dirty="0">
                  <a:latin typeface="Courier New" pitchFamily="49" charset="0"/>
                  <a:cs typeface="Courier New" pitchFamily="49" charset="0"/>
                </a:rPr>
                <a:t> </a:t>
              </a:r>
              <a:r>
                <a:rPr lang="nn-NO" sz="1600" dirty="0" smtClean="0">
                  <a:latin typeface="Courier New" pitchFamily="49" charset="0"/>
                  <a:cs typeface="Courier New" pitchFamily="49" charset="0"/>
                </a:rPr>
                <a:t>" </a:t>
              </a:r>
              <a:r>
                <a:rPr lang="nn-NO" sz="1600" dirty="0">
                  <a:latin typeface="Courier New" pitchFamily="49" charset="0"/>
                  <a:cs typeface="Courier New" pitchFamily="49" charset="0"/>
                </a:rPr>
                <a:t>times </a:t>
              </a:r>
              <a:r>
                <a:rPr lang="nn-NO" sz="1600" dirty="0" smtClean="0">
                  <a:latin typeface="Courier New" pitchFamily="49" charset="0"/>
                  <a:cs typeface="Courier New" pitchFamily="49" charset="0"/>
                </a:rPr>
                <a:t>"</a:t>
              </a:r>
              <a:r>
                <a:rPr lang="nn-NO" sz="1600" b="1" dirty="0" smtClean="0">
                  <a:latin typeface="Courier New" pitchFamily="49" charset="0"/>
                  <a:cs typeface="Courier New" pitchFamily="49" charset="0"/>
                </a:rPr>
                <a:t> </a:t>
              </a:r>
              <a:r>
                <a:rPr lang="nn-NO" sz="1600" b="1" dirty="0">
                  <a:latin typeface="Courier New" pitchFamily="49" charset="0"/>
                  <a:cs typeface="Courier New" pitchFamily="49" charset="0"/>
                </a:rPr>
                <a:t>&lt;&lt; </a:t>
              </a:r>
              <a:r>
                <a:rPr lang="nn-NO" sz="1600" dirty="0">
                  <a:latin typeface="Courier New" pitchFamily="49" charset="0"/>
                  <a:cs typeface="Courier New" pitchFamily="49" charset="0"/>
                </a:rPr>
                <a:t>j </a:t>
              </a:r>
              <a:r>
                <a:rPr lang="nn-NO" sz="1600" b="1" dirty="0">
                  <a:latin typeface="Courier New" pitchFamily="49" charset="0"/>
                  <a:cs typeface="Courier New" pitchFamily="49" charset="0"/>
                </a:rPr>
                <a:t>&lt;&lt;</a:t>
              </a:r>
              <a:r>
                <a:rPr lang="nn-NO" sz="1600" dirty="0">
                  <a:latin typeface="Courier New" pitchFamily="49" charset="0"/>
                  <a:cs typeface="Courier New" pitchFamily="49" charset="0"/>
                </a:rPr>
                <a:t> </a:t>
              </a:r>
              <a:r>
                <a:rPr lang="nn-NO" sz="1600" dirty="0" smtClean="0">
                  <a:latin typeface="Courier New" pitchFamily="49" charset="0"/>
                  <a:cs typeface="Courier New" pitchFamily="49" charset="0"/>
                </a:rPr>
                <a:t>" </a:t>
              </a:r>
              <a:r>
                <a:rPr lang="nn-NO" sz="1600" dirty="0">
                  <a:latin typeface="Courier New" pitchFamily="49" charset="0"/>
                  <a:cs typeface="Courier New" pitchFamily="49" charset="0"/>
                </a:rPr>
                <a:t>is </a:t>
              </a:r>
              <a:r>
                <a:rPr lang="nn-NO" sz="1600" dirty="0" smtClean="0">
                  <a:latin typeface="Courier New" pitchFamily="49" charset="0"/>
                  <a:cs typeface="Courier New" pitchFamily="49" charset="0"/>
                </a:rPr>
                <a:t>" </a:t>
              </a:r>
              <a:r>
                <a:rPr lang="nn-NO" sz="1600" b="1" dirty="0">
                  <a:latin typeface="Courier New" pitchFamily="49" charset="0"/>
                  <a:cs typeface="Courier New" pitchFamily="49" charset="0"/>
                </a:rPr>
                <a:t>&lt;&lt;</a:t>
              </a:r>
              <a:r>
                <a:rPr lang="nn-NO" sz="1600" dirty="0">
                  <a:latin typeface="Courier New" pitchFamily="49" charset="0"/>
                  <a:cs typeface="Courier New" pitchFamily="49" charset="0"/>
                </a:rPr>
                <a:t> </a:t>
              </a:r>
              <a:r>
                <a:rPr lang="nn-NO" sz="1600" b="1" dirty="0">
                  <a:latin typeface="Courier New" pitchFamily="49" charset="0"/>
                  <a:cs typeface="Courier New" pitchFamily="49" charset="0"/>
                </a:rPr>
                <a:t>(</a:t>
              </a:r>
              <a:r>
                <a:rPr lang="nn-NO" sz="1600" dirty="0">
                  <a:latin typeface="Courier New" pitchFamily="49" charset="0"/>
                  <a:cs typeface="Courier New" pitchFamily="49" charset="0"/>
                </a:rPr>
                <a:t>i * j</a:t>
              </a:r>
              <a:r>
                <a:rPr lang="nn-NO" sz="1600" b="1" dirty="0">
                  <a:latin typeface="Courier New" pitchFamily="49" charset="0"/>
                  <a:cs typeface="Courier New" pitchFamily="49" charset="0"/>
                </a:rPr>
                <a:t>)</a:t>
              </a:r>
              <a:r>
                <a:rPr lang="nn-NO" sz="1600" dirty="0">
                  <a:latin typeface="Courier New" pitchFamily="49" charset="0"/>
                  <a:cs typeface="Courier New" pitchFamily="49" charset="0"/>
                </a:rPr>
                <a:t> </a:t>
              </a:r>
              <a:r>
                <a:rPr lang="nn-NO" sz="1600" b="1" dirty="0">
                  <a:latin typeface="Courier New" pitchFamily="49" charset="0"/>
                  <a:cs typeface="Courier New" pitchFamily="49" charset="0"/>
                </a:rPr>
                <a:t>&lt;&lt;</a:t>
              </a:r>
              <a:r>
                <a:rPr lang="nn-NO" sz="1600" dirty="0">
                  <a:latin typeface="Courier New" pitchFamily="49" charset="0"/>
                  <a:cs typeface="Courier New" pitchFamily="49" charset="0"/>
                </a:rPr>
                <a:t> </a:t>
              </a:r>
              <a:r>
                <a:rPr lang="nn-NO" sz="1600" dirty="0" smtClean="0">
                  <a:latin typeface="Courier New" pitchFamily="49" charset="0"/>
                  <a:cs typeface="Courier New" pitchFamily="49" charset="0"/>
                </a:rPr>
                <a:t>"\n";</a:t>
              </a:r>
              <a:endParaRPr lang="nn-NO" sz="1600" b="1" dirty="0">
                <a:latin typeface="Courier New" pitchFamily="49" charset="0"/>
                <a:cs typeface="Courier New" pitchFamily="49" charset="0"/>
              </a:endParaRPr>
            </a:p>
            <a:p>
              <a:pPr>
                <a:tabLst>
                  <a:tab pos="452438" algn="l"/>
                </a:tabLst>
              </a:pPr>
              <a:r>
                <a:rPr lang="nn-NO" sz="1600" b="1" dirty="0">
                  <a:latin typeface="Courier New" pitchFamily="49" charset="0"/>
                  <a:cs typeface="Courier New" pitchFamily="49" charset="0"/>
                </a:rPr>
                <a:t>    }</a:t>
              </a:r>
            </a:p>
            <a:p>
              <a:pPr>
                <a:tabLst>
                  <a:tab pos="452438" algn="l"/>
                </a:tabLst>
              </a:pPr>
              <a:r>
                <a:rPr lang="nn-NO" sz="1600" b="1" dirty="0">
                  <a:latin typeface="Courier New" pitchFamily="49" charset="0"/>
                  <a:cs typeface="Courier New" pitchFamily="49" charset="0"/>
                </a:rPr>
                <a:t>}</a:t>
              </a:r>
              <a:endParaRPr lang="en-AU" sz="1600" b="1" dirty="0">
                <a:latin typeface="Courier New" pitchFamily="49" charset="0"/>
                <a:cs typeface="Courier New" pitchFamily="49" charset="0"/>
              </a:endParaRPr>
            </a:p>
          </p:txBody>
        </p:sp>
        <p:sp>
          <p:nvSpPr>
            <p:cNvPr id="6" name="TextBox 5"/>
            <p:cNvSpPr txBox="1"/>
            <p:nvPr/>
          </p:nvSpPr>
          <p:spPr>
            <a:xfrm>
              <a:off x="7998840" y="3389511"/>
              <a:ext cx="864096" cy="307777"/>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C++</a:t>
              </a:r>
              <a:endParaRPr lang="en-AU" sz="1700" b="1" dirty="0">
                <a:solidFill>
                  <a:schemeClr val="bg1"/>
                </a:solidFill>
                <a:latin typeface="Courier New" pitchFamily="49" charset="0"/>
                <a:cs typeface="Courier New" pitchFamily="49" charset="0"/>
              </a:endParaRPr>
            </a:p>
          </p:txBody>
        </p:sp>
      </p:grpSp>
      <p:grpSp>
        <p:nvGrpSpPr>
          <p:cNvPr id="7" name="Group 6"/>
          <p:cNvGrpSpPr/>
          <p:nvPr/>
        </p:nvGrpSpPr>
        <p:grpSpPr>
          <a:xfrm>
            <a:off x="323529" y="2682671"/>
            <a:ext cx="8496944" cy="1303809"/>
            <a:chOff x="365993" y="3389511"/>
            <a:chExt cx="8496944" cy="1303809"/>
          </a:xfrm>
        </p:grpSpPr>
        <p:sp>
          <p:nvSpPr>
            <p:cNvPr id="8" name="TextBox 7"/>
            <p:cNvSpPr txBox="1"/>
            <p:nvPr/>
          </p:nvSpPr>
          <p:spPr>
            <a:xfrm>
              <a:off x="365993" y="3389511"/>
              <a:ext cx="8496944" cy="1303809"/>
            </a:xfrm>
            <a:prstGeom prst="rect">
              <a:avLst/>
            </a:prstGeom>
            <a:solidFill>
              <a:schemeClr val="bg1"/>
            </a:solidFill>
            <a:ln>
              <a:solidFill>
                <a:schemeClr val="tx1">
                  <a:lumMod val="65000"/>
                  <a:lumOff val="35000"/>
                </a:schemeClr>
              </a:solidFill>
              <a:prstDash val="solid"/>
            </a:ln>
          </p:spPr>
          <p:txBody>
            <a:bodyPr wrap="square" lIns="72000" tIns="36000" rIns="72000" bIns="36000" rtlCol="0">
              <a:spAutoFit/>
            </a:bodyPr>
            <a:lstStyle/>
            <a:p>
              <a:pPr>
                <a:tabLst>
                  <a:tab pos="452438" algn="l"/>
                </a:tabLst>
              </a:pPr>
              <a:r>
                <a:rPr lang="nn-NO" sz="1600" dirty="0" smtClean="0">
                  <a:solidFill>
                    <a:srgbClr val="008000"/>
                  </a:solidFill>
                  <a:latin typeface="Courier New" pitchFamily="49" charset="0"/>
                  <a:cs typeface="Courier New" pitchFamily="49" charset="0"/>
                </a:rPr>
                <a:t>// print every second number downwards from 15 to 5</a:t>
              </a:r>
            </a:p>
            <a:p>
              <a:pPr>
                <a:tabLst>
                  <a:tab pos="452438" algn="l"/>
                </a:tabLst>
              </a:pPr>
              <a:r>
                <a:rPr lang="nn-NO" sz="1600" b="1" dirty="0">
                  <a:latin typeface="Courier New" pitchFamily="49" charset="0"/>
                  <a:cs typeface="Courier New" pitchFamily="49" charset="0"/>
                </a:rPr>
                <a:t>for (</a:t>
              </a:r>
              <a:r>
                <a:rPr lang="nn-NO" sz="1600" dirty="0">
                  <a:latin typeface="Courier New" pitchFamily="49" charset="0"/>
                  <a:cs typeface="Courier New" pitchFamily="49" charset="0"/>
                </a:rPr>
                <a:t>int i = 15</a:t>
              </a:r>
              <a:r>
                <a:rPr lang="nn-NO" sz="1600" b="1" dirty="0">
                  <a:latin typeface="Courier New" pitchFamily="49" charset="0"/>
                  <a:cs typeface="Courier New" pitchFamily="49" charset="0"/>
                </a:rPr>
                <a:t>; </a:t>
              </a:r>
              <a:r>
                <a:rPr lang="nn-NO" sz="1600" b="1" dirty="0" smtClean="0">
                  <a:latin typeface="Courier New" pitchFamily="49" charset="0"/>
                  <a:cs typeface="Courier New" pitchFamily="49" charset="0"/>
                </a:rPr>
                <a:t> </a:t>
              </a:r>
              <a:r>
                <a:rPr lang="nn-NO" sz="1600" dirty="0" smtClean="0">
                  <a:latin typeface="Courier New" pitchFamily="49" charset="0"/>
                  <a:cs typeface="Courier New" pitchFamily="49" charset="0"/>
                </a:rPr>
                <a:t>i </a:t>
              </a:r>
              <a:r>
                <a:rPr lang="nn-NO" sz="1600" dirty="0">
                  <a:latin typeface="Courier New" pitchFamily="49" charset="0"/>
                  <a:cs typeface="Courier New" pitchFamily="49" charset="0"/>
                </a:rPr>
                <a:t>&gt;= 5</a:t>
              </a:r>
              <a:r>
                <a:rPr lang="nn-NO" sz="1600" b="1" dirty="0" smtClean="0">
                  <a:latin typeface="Courier New" pitchFamily="49" charset="0"/>
                  <a:cs typeface="Courier New" pitchFamily="49" charset="0"/>
                </a:rPr>
                <a:t>;  </a:t>
              </a:r>
              <a:r>
                <a:rPr lang="nn-NO" sz="1600" dirty="0">
                  <a:latin typeface="Courier New" pitchFamily="49" charset="0"/>
                  <a:cs typeface="Courier New" pitchFamily="49" charset="0"/>
                </a:rPr>
                <a:t>i </a:t>
              </a:r>
              <a:r>
                <a:rPr lang="nn-NO" sz="1600" dirty="0" smtClean="0">
                  <a:latin typeface="Courier New" pitchFamily="49" charset="0"/>
                  <a:cs typeface="Courier New" pitchFamily="49" charset="0"/>
                </a:rPr>
                <a:t>= i - </a:t>
              </a:r>
              <a:r>
                <a:rPr lang="nn-NO" sz="1600" dirty="0">
                  <a:latin typeface="Courier New" pitchFamily="49" charset="0"/>
                  <a:cs typeface="Courier New" pitchFamily="49" charset="0"/>
                </a:rPr>
                <a:t>2</a:t>
              </a:r>
              <a:r>
                <a:rPr lang="nn-NO" sz="1600" b="1" dirty="0">
                  <a:latin typeface="Courier New" pitchFamily="49" charset="0"/>
                  <a:cs typeface="Courier New" pitchFamily="49" charset="0"/>
                </a:rPr>
                <a:t>)</a:t>
              </a:r>
            </a:p>
            <a:p>
              <a:pPr>
                <a:tabLst>
                  <a:tab pos="452438" algn="l"/>
                </a:tabLst>
              </a:pPr>
              <a:r>
                <a:rPr lang="nn-NO" sz="1600" b="1" dirty="0">
                  <a:latin typeface="Courier New" pitchFamily="49" charset="0"/>
                  <a:cs typeface="Courier New" pitchFamily="49" charset="0"/>
                </a:rPr>
                <a:t>{</a:t>
              </a:r>
            </a:p>
            <a:p>
              <a:pPr>
                <a:tabLst>
                  <a:tab pos="452438" algn="l"/>
                </a:tabLst>
              </a:pPr>
              <a:r>
                <a:rPr lang="nn-NO" sz="1600" b="1" dirty="0" smtClean="0">
                  <a:latin typeface="Courier New" pitchFamily="49" charset="0"/>
                  <a:cs typeface="Courier New" pitchFamily="49" charset="0"/>
                </a:rPr>
                <a:t>    System.out.println(</a:t>
              </a:r>
              <a:r>
                <a:rPr lang="nn-NO" sz="1600" dirty="0" smtClean="0">
                  <a:latin typeface="Courier New" pitchFamily="49" charset="0"/>
                  <a:cs typeface="Courier New" pitchFamily="49" charset="0"/>
                </a:rPr>
                <a:t>i</a:t>
              </a:r>
              <a:r>
                <a:rPr lang="nn-NO" sz="1600" b="1" dirty="0">
                  <a:latin typeface="Courier New" pitchFamily="49" charset="0"/>
                  <a:cs typeface="Courier New" pitchFamily="49" charset="0"/>
                </a:rPr>
                <a:t>);</a:t>
              </a:r>
            </a:p>
            <a:p>
              <a:pPr>
                <a:tabLst>
                  <a:tab pos="452438" algn="l"/>
                </a:tabLst>
              </a:pPr>
              <a:r>
                <a:rPr lang="nn-NO" sz="1600" b="1" dirty="0">
                  <a:latin typeface="Courier New" pitchFamily="49" charset="0"/>
                  <a:cs typeface="Courier New" pitchFamily="49" charset="0"/>
                </a:rPr>
                <a:t>}</a:t>
              </a:r>
              <a:endParaRPr lang="en-AU" sz="1600" b="1" dirty="0">
                <a:latin typeface="Courier New" pitchFamily="49" charset="0"/>
                <a:cs typeface="Courier New" pitchFamily="49" charset="0"/>
              </a:endParaRPr>
            </a:p>
          </p:txBody>
        </p:sp>
        <p:sp>
          <p:nvSpPr>
            <p:cNvPr id="9" name="TextBox 8"/>
            <p:cNvSpPr txBox="1"/>
            <p:nvPr/>
          </p:nvSpPr>
          <p:spPr>
            <a:xfrm>
              <a:off x="7998840" y="3389511"/>
              <a:ext cx="864096" cy="307777"/>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Java</a:t>
              </a:r>
              <a:endParaRPr lang="en-AU" sz="1700" b="1" dirty="0">
                <a:solidFill>
                  <a:schemeClr val="bg1"/>
                </a:solidFill>
                <a:latin typeface="Courier New" pitchFamily="49" charset="0"/>
                <a:cs typeface="Courier New" pitchFamily="49" charset="0"/>
              </a:endParaRPr>
            </a:p>
          </p:txBody>
        </p:sp>
      </p:grpSp>
      <p:grpSp>
        <p:nvGrpSpPr>
          <p:cNvPr id="10" name="Group 9"/>
          <p:cNvGrpSpPr/>
          <p:nvPr/>
        </p:nvGrpSpPr>
        <p:grpSpPr>
          <a:xfrm>
            <a:off x="323529" y="1026487"/>
            <a:ext cx="8496944" cy="1303809"/>
            <a:chOff x="365993" y="3389511"/>
            <a:chExt cx="8496944" cy="1303809"/>
          </a:xfrm>
        </p:grpSpPr>
        <p:sp>
          <p:nvSpPr>
            <p:cNvPr id="11" name="TextBox 10"/>
            <p:cNvSpPr txBox="1"/>
            <p:nvPr/>
          </p:nvSpPr>
          <p:spPr>
            <a:xfrm>
              <a:off x="365993" y="3389511"/>
              <a:ext cx="8496944" cy="1303809"/>
            </a:xfrm>
            <a:prstGeom prst="rect">
              <a:avLst/>
            </a:prstGeom>
            <a:solidFill>
              <a:schemeClr val="bg1"/>
            </a:solidFill>
            <a:ln>
              <a:solidFill>
                <a:schemeClr val="tx1">
                  <a:lumMod val="65000"/>
                  <a:lumOff val="35000"/>
                </a:schemeClr>
              </a:solidFill>
              <a:prstDash val="solid"/>
            </a:ln>
          </p:spPr>
          <p:txBody>
            <a:bodyPr wrap="square" lIns="72000" tIns="36000" rIns="72000" bIns="36000" rtlCol="0">
              <a:spAutoFit/>
            </a:bodyPr>
            <a:lstStyle/>
            <a:p>
              <a:pPr>
                <a:tabLst>
                  <a:tab pos="452438" algn="l"/>
                </a:tabLst>
              </a:pPr>
              <a:r>
                <a:rPr lang="en-AU" sz="1600" dirty="0">
                  <a:solidFill>
                    <a:srgbClr val="008000"/>
                  </a:solidFill>
                  <a:latin typeface="Courier New" pitchFamily="49" charset="0"/>
                  <a:cs typeface="Courier New" pitchFamily="49" charset="0"/>
                </a:rPr>
                <a:t>// </a:t>
              </a:r>
              <a:r>
                <a:rPr lang="en-AU" sz="1600" dirty="0" smtClean="0">
                  <a:solidFill>
                    <a:srgbClr val="008000"/>
                  </a:solidFill>
                  <a:latin typeface="Courier New" pitchFamily="49" charset="0"/>
                  <a:cs typeface="Courier New" pitchFamily="49" charset="0"/>
                </a:rPr>
                <a:t>print the numbers 1 to 10</a:t>
              </a:r>
              <a:endParaRPr lang="en-AU" sz="1600" dirty="0">
                <a:solidFill>
                  <a:srgbClr val="008000"/>
                </a:solidFill>
                <a:latin typeface="Courier New" pitchFamily="49" charset="0"/>
                <a:cs typeface="Courier New" pitchFamily="49" charset="0"/>
              </a:endParaRPr>
            </a:p>
            <a:p>
              <a:pPr>
                <a:tabLst>
                  <a:tab pos="452438" algn="l"/>
                </a:tabLst>
              </a:pPr>
              <a:r>
                <a:rPr lang="nn-NO" sz="1600" b="1" dirty="0" smtClean="0">
                  <a:latin typeface="Courier New" pitchFamily="49" charset="0"/>
                  <a:cs typeface="Courier New" pitchFamily="49" charset="0"/>
                </a:rPr>
                <a:t>for (</a:t>
              </a:r>
              <a:r>
                <a:rPr lang="nn-NO" sz="1600" dirty="0" smtClean="0">
                  <a:latin typeface="Courier New" pitchFamily="49" charset="0"/>
                  <a:cs typeface="Courier New" pitchFamily="49" charset="0"/>
                </a:rPr>
                <a:t>int i </a:t>
              </a:r>
              <a:r>
                <a:rPr lang="nn-NO" sz="1600" dirty="0">
                  <a:latin typeface="Courier New" pitchFamily="49" charset="0"/>
                  <a:cs typeface="Courier New" pitchFamily="49" charset="0"/>
                </a:rPr>
                <a:t>= 1</a:t>
              </a:r>
              <a:r>
                <a:rPr lang="nn-NO" sz="1600" b="1" dirty="0">
                  <a:latin typeface="Courier New" pitchFamily="49" charset="0"/>
                  <a:cs typeface="Courier New" pitchFamily="49" charset="0"/>
                </a:rPr>
                <a:t>;  </a:t>
              </a:r>
              <a:r>
                <a:rPr lang="nn-NO" sz="1600" dirty="0">
                  <a:latin typeface="Courier New" pitchFamily="49" charset="0"/>
                  <a:cs typeface="Courier New" pitchFamily="49" charset="0"/>
                </a:rPr>
                <a:t>i &lt;= 10</a:t>
              </a:r>
              <a:r>
                <a:rPr lang="nn-NO" sz="1600" b="1" dirty="0">
                  <a:latin typeface="Courier New" pitchFamily="49" charset="0"/>
                  <a:cs typeface="Courier New" pitchFamily="49" charset="0"/>
                </a:rPr>
                <a:t>;  </a:t>
              </a:r>
              <a:r>
                <a:rPr lang="nn-NO" sz="1600" dirty="0">
                  <a:latin typeface="Courier New" pitchFamily="49" charset="0"/>
                  <a:cs typeface="Courier New" pitchFamily="49" charset="0"/>
                </a:rPr>
                <a:t>i++</a:t>
              </a:r>
              <a:r>
                <a:rPr lang="nn-NO" sz="1600" b="1" dirty="0">
                  <a:latin typeface="Courier New" pitchFamily="49" charset="0"/>
                  <a:cs typeface="Courier New" pitchFamily="49" charset="0"/>
                </a:rPr>
                <a:t>)</a:t>
              </a:r>
            </a:p>
            <a:p>
              <a:pPr>
                <a:tabLst>
                  <a:tab pos="452438" algn="l"/>
                </a:tabLst>
              </a:pPr>
              <a:r>
                <a:rPr lang="nn-NO" sz="1600" b="1" dirty="0" smtClean="0">
                  <a:latin typeface="Courier New" pitchFamily="49" charset="0"/>
                  <a:cs typeface="Courier New" pitchFamily="49" charset="0"/>
                </a:rPr>
                <a:t>{</a:t>
              </a:r>
              <a:endParaRPr lang="nn-NO" sz="1600" b="1" dirty="0">
                <a:latin typeface="Courier New" pitchFamily="49" charset="0"/>
                <a:cs typeface="Courier New" pitchFamily="49" charset="0"/>
              </a:endParaRPr>
            </a:p>
            <a:p>
              <a:pPr>
                <a:tabLst>
                  <a:tab pos="452438" algn="l"/>
                </a:tabLst>
              </a:pPr>
              <a:r>
                <a:rPr lang="nn-NO" sz="1600" b="1" dirty="0" smtClean="0">
                  <a:latin typeface="Courier New" pitchFamily="49" charset="0"/>
                  <a:cs typeface="Courier New" pitchFamily="49" charset="0"/>
                </a:rPr>
                <a:t>    printf("</a:t>
              </a:r>
              <a:r>
                <a:rPr lang="nn-NO" sz="1600" dirty="0" smtClean="0">
                  <a:latin typeface="Courier New" pitchFamily="49" charset="0"/>
                  <a:cs typeface="Courier New" pitchFamily="49" charset="0"/>
                </a:rPr>
                <a:t>%</a:t>
              </a:r>
              <a:r>
                <a:rPr lang="nn-NO" sz="1600" dirty="0">
                  <a:latin typeface="Courier New" pitchFamily="49" charset="0"/>
                  <a:cs typeface="Courier New" pitchFamily="49" charset="0"/>
                </a:rPr>
                <a:t>i \</a:t>
              </a:r>
              <a:r>
                <a:rPr lang="nn-NO" sz="1600" dirty="0" smtClean="0">
                  <a:latin typeface="Courier New" pitchFamily="49" charset="0"/>
                  <a:cs typeface="Courier New" pitchFamily="49" charset="0"/>
                </a:rPr>
                <a:t>n</a:t>
              </a:r>
              <a:r>
                <a:rPr lang="nn-NO" sz="1600" b="1" dirty="0" smtClean="0">
                  <a:latin typeface="Courier New" pitchFamily="49" charset="0"/>
                  <a:cs typeface="Courier New" pitchFamily="49" charset="0"/>
                </a:rPr>
                <a:t>", </a:t>
              </a:r>
              <a:r>
                <a:rPr lang="nn-NO" sz="1600" dirty="0">
                  <a:latin typeface="Courier New" pitchFamily="49" charset="0"/>
                  <a:cs typeface="Courier New" pitchFamily="49" charset="0"/>
                </a:rPr>
                <a:t>i</a:t>
              </a:r>
              <a:r>
                <a:rPr lang="nn-NO" sz="1600" b="1" dirty="0">
                  <a:latin typeface="Courier New" pitchFamily="49" charset="0"/>
                  <a:cs typeface="Courier New" pitchFamily="49" charset="0"/>
                </a:rPr>
                <a:t>);     </a:t>
              </a:r>
            </a:p>
            <a:p>
              <a:pPr>
                <a:tabLst>
                  <a:tab pos="452438" algn="l"/>
                </a:tabLst>
              </a:pPr>
              <a:r>
                <a:rPr lang="nn-NO" sz="1600" b="1" dirty="0" smtClean="0">
                  <a:latin typeface="Courier New" pitchFamily="49" charset="0"/>
                  <a:cs typeface="Courier New" pitchFamily="49" charset="0"/>
                </a:rPr>
                <a:t>}</a:t>
              </a:r>
              <a:endParaRPr lang="en-AU" sz="1600" b="1" dirty="0">
                <a:latin typeface="Courier New" pitchFamily="49" charset="0"/>
                <a:cs typeface="Courier New" pitchFamily="49" charset="0"/>
              </a:endParaRPr>
            </a:p>
          </p:txBody>
        </p:sp>
        <p:sp>
          <p:nvSpPr>
            <p:cNvPr id="12" name="TextBox 11"/>
            <p:cNvSpPr txBox="1"/>
            <p:nvPr/>
          </p:nvSpPr>
          <p:spPr>
            <a:xfrm>
              <a:off x="7998840" y="3389511"/>
              <a:ext cx="864096" cy="307777"/>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C</a:t>
              </a:r>
              <a:endParaRPr lang="en-AU" sz="1700" b="1" dirty="0">
                <a:solidFill>
                  <a:schemeClr val="bg1"/>
                </a:solidFill>
                <a:latin typeface="Courier New" pitchFamily="49" charset="0"/>
                <a:cs typeface="Courier New" pitchFamily="49" charset="0"/>
              </a:endParaRPr>
            </a:p>
          </p:txBody>
        </p:sp>
      </p:grpSp>
    </p:spTree>
    <p:extLst>
      <p:ext uri="{BB962C8B-B14F-4D97-AF65-F5344CB8AC3E}">
        <p14:creationId xmlns:p14="http://schemas.microsoft.com/office/powerpoint/2010/main" val="312843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Python Versions!</a:t>
            </a:r>
            <a:endParaRPr lang="en-AU" dirty="0"/>
          </a:p>
        </p:txBody>
      </p:sp>
      <p:grpSp>
        <p:nvGrpSpPr>
          <p:cNvPr id="4" name="Group 3"/>
          <p:cNvGrpSpPr/>
          <p:nvPr/>
        </p:nvGrpSpPr>
        <p:grpSpPr>
          <a:xfrm>
            <a:off x="323529" y="4338855"/>
            <a:ext cx="8496944" cy="2042473"/>
            <a:chOff x="365993" y="3389511"/>
            <a:chExt cx="8496944" cy="2042473"/>
          </a:xfrm>
        </p:grpSpPr>
        <p:sp>
          <p:nvSpPr>
            <p:cNvPr id="5" name="TextBox 4"/>
            <p:cNvSpPr txBox="1"/>
            <p:nvPr/>
          </p:nvSpPr>
          <p:spPr>
            <a:xfrm>
              <a:off x="365993" y="3389511"/>
              <a:ext cx="8496944" cy="2042473"/>
            </a:xfrm>
            <a:prstGeom prst="rect">
              <a:avLst/>
            </a:prstGeom>
            <a:solidFill>
              <a:schemeClr val="bg1"/>
            </a:solidFill>
            <a:ln>
              <a:solidFill>
                <a:srgbClr val="3535A1"/>
              </a:solidFill>
              <a:prstDash val="solid"/>
            </a:ln>
          </p:spPr>
          <p:txBody>
            <a:bodyPr wrap="square" lIns="72000" tIns="36000" rIns="72000" bIns="36000" rtlCol="0">
              <a:spAutoFit/>
            </a:bodyPr>
            <a:lstStyle/>
            <a:p>
              <a:pPr>
                <a:tabLst>
                  <a:tab pos="452438" algn="l"/>
                </a:tabLst>
              </a:pPr>
              <a:r>
                <a:rPr lang="en-AU" sz="1600" dirty="0" smtClean="0">
                  <a:solidFill>
                    <a:srgbClr val="008000"/>
                  </a:solidFill>
                  <a:latin typeface="Courier New" pitchFamily="49" charset="0"/>
                  <a:cs typeface="Courier New" pitchFamily="49" charset="0"/>
                </a:rPr>
                <a:t># print multiplication results from 1*1 to 10*10</a:t>
              </a:r>
              <a:endParaRPr lang="en-AU" sz="1600" dirty="0">
                <a:solidFill>
                  <a:srgbClr val="008000"/>
                </a:solidFill>
                <a:latin typeface="Courier New" pitchFamily="49" charset="0"/>
                <a:cs typeface="Courier New" pitchFamily="49" charset="0"/>
              </a:endParaRPr>
            </a:p>
            <a:p>
              <a:pPr>
                <a:tabLst>
                  <a:tab pos="452438" algn="l"/>
                </a:tabLst>
              </a:pPr>
              <a:r>
                <a:rPr lang="en-AU" sz="1600" b="1" dirty="0">
                  <a:latin typeface="Courier New" pitchFamily="49" charset="0"/>
                  <a:cs typeface="Courier New" pitchFamily="49" charset="0"/>
                </a:rPr>
                <a:t>for </a:t>
              </a:r>
              <a:r>
                <a:rPr lang="en-AU" sz="1600" b="1" dirty="0" err="1">
                  <a:latin typeface="Courier New" pitchFamily="49" charset="0"/>
                  <a:cs typeface="Courier New" pitchFamily="49" charset="0"/>
                </a:rPr>
                <a:t>i</a:t>
              </a:r>
              <a:r>
                <a:rPr lang="en-AU" sz="1600" b="1" dirty="0">
                  <a:latin typeface="Courier New" pitchFamily="49" charset="0"/>
                  <a:cs typeface="Courier New" pitchFamily="49" charset="0"/>
                </a:rPr>
                <a:t> in range(1, 11): </a:t>
              </a:r>
            </a:p>
            <a:p>
              <a:pPr>
                <a:tabLst>
                  <a:tab pos="452438" algn="l"/>
                </a:tabLst>
              </a:pPr>
              <a:r>
                <a:rPr lang="en-AU" sz="1600" b="1" dirty="0">
                  <a:latin typeface="Courier New" pitchFamily="49" charset="0"/>
                  <a:cs typeface="Courier New" pitchFamily="49" charset="0"/>
                </a:rPr>
                <a:t>    for j in range(1, 11): </a:t>
              </a:r>
            </a:p>
            <a:p>
              <a:pPr>
                <a:tabLst>
                  <a:tab pos="452438" algn="l"/>
                </a:tabLst>
              </a:pPr>
              <a:r>
                <a:rPr lang="en-AU" sz="1600" b="1" dirty="0">
                  <a:latin typeface="Courier New" pitchFamily="49" charset="0"/>
                  <a:cs typeface="Courier New" pitchFamily="49" charset="0"/>
                </a:rPr>
                <a:t>        print(</a:t>
              </a:r>
              <a:r>
                <a:rPr lang="en-AU" sz="1600" b="1" dirty="0" err="1">
                  <a:latin typeface="Courier New" pitchFamily="49" charset="0"/>
                  <a:cs typeface="Courier New" pitchFamily="49" charset="0"/>
                </a:rPr>
                <a:t>i</a:t>
              </a:r>
              <a:r>
                <a:rPr lang="en-AU" sz="1600" b="1" dirty="0">
                  <a:latin typeface="Courier New" pitchFamily="49" charset="0"/>
                  <a:cs typeface="Courier New" pitchFamily="49" charset="0"/>
                </a:rPr>
                <a:t>, </a:t>
              </a:r>
              <a:r>
                <a:rPr lang="en-AU" sz="1600" b="1" dirty="0" smtClean="0">
                  <a:latin typeface="Courier New" pitchFamily="49" charset="0"/>
                  <a:cs typeface="Courier New" pitchFamily="49" charset="0"/>
                </a:rPr>
                <a:t>'times', </a:t>
              </a:r>
              <a:r>
                <a:rPr lang="en-AU" sz="1600" b="1" dirty="0">
                  <a:latin typeface="Courier New" pitchFamily="49" charset="0"/>
                  <a:cs typeface="Courier New" pitchFamily="49" charset="0"/>
                </a:rPr>
                <a:t>j, </a:t>
              </a:r>
              <a:r>
                <a:rPr lang="en-AU" sz="1600" b="1" dirty="0" smtClean="0">
                  <a:latin typeface="Courier New" pitchFamily="49" charset="0"/>
                  <a:cs typeface="Courier New" pitchFamily="49" charset="0"/>
                </a:rPr>
                <a:t>'is', </a:t>
              </a:r>
              <a:r>
                <a:rPr lang="en-AU" sz="1600" b="1" dirty="0" err="1">
                  <a:latin typeface="Courier New" pitchFamily="49" charset="0"/>
                  <a:cs typeface="Courier New" pitchFamily="49" charset="0"/>
                </a:rPr>
                <a:t>i</a:t>
              </a:r>
              <a:r>
                <a:rPr lang="en-AU" sz="1600" b="1" dirty="0">
                  <a:latin typeface="Courier New" pitchFamily="49" charset="0"/>
                  <a:cs typeface="Courier New" pitchFamily="49" charset="0"/>
                </a:rPr>
                <a:t>*j</a:t>
              </a:r>
              <a:r>
                <a:rPr lang="en-AU" sz="1600" b="1" dirty="0" smtClean="0">
                  <a:latin typeface="Courier New" pitchFamily="49" charset="0"/>
                  <a:cs typeface="Courier New" pitchFamily="49" charset="0"/>
                </a:rPr>
                <a:t>)</a:t>
              </a:r>
            </a:p>
            <a:p>
              <a:pPr>
                <a:tabLst>
                  <a:tab pos="452438" algn="l"/>
                </a:tabLst>
              </a:pPr>
              <a:endParaRPr lang="en-AU" sz="1600" b="1" dirty="0">
                <a:latin typeface="Courier New" pitchFamily="49" charset="0"/>
                <a:cs typeface="Courier New" pitchFamily="49" charset="0"/>
              </a:endParaRPr>
            </a:p>
            <a:p>
              <a:pPr>
                <a:tabLst>
                  <a:tab pos="452438" algn="l"/>
                </a:tabLst>
              </a:pPr>
              <a:endParaRPr lang="en-AU" sz="1600" b="1" dirty="0" smtClean="0">
                <a:latin typeface="Courier New" pitchFamily="49" charset="0"/>
                <a:cs typeface="Courier New" pitchFamily="49" charset="0"/>
              </a:endParaRPr>
            </a:p>
            <a:p>
              <a:pPr>
                <a:tabLst>
                  <a:tab pos="452438" algn="l"/>
                </a:tabLst>
              </a:pPr>
              <a:endParaRPr lang="en-AU" sz="1600" b="1" dirty="0">
                <a:latin typeface="Courier New" pitchFamily="49" charset="0"/>
                <a:cs typeface="Courier New" pitchFamily="49" charset="0"/>
              </a:endParaRPr>
            </a:p>
            <a:p>
              <a:pPr>
                <a:tabLst>
                  <a:tab pos="452438" algn="l"/>
                </a:tabLst>
              </a:pPr>
              <a:endParaRPr lang="en-AU" sz="1600" b="1" dirty="0">
                <a:latin typeface="Courier New" pitchFamily="49" charset="0"/>
                <a:cs typeface="Courier New" pitchFamily="49" charset="0"/>
              </a:endParaRPr>
            </a:p>
          </p:txBody>
        </p:sp>
        <p:sp>
          <p:nvSpPr>
            <p:cNvPr id="6" name="TextBox 5"/>
            <p:cNvSpPr txBox="1"/>
            <p:nvPr/>
          </p:nvSpPr>
          <p:spPr>
            <a:xfrm>
              <a:off x="7998840" y="3389511"/>
              <a:ext cx="864096" cy="307777"/>
            </a:xfrm>
            <a:prstGeom prst="rect">
              <a:avLst/>
            </a:prstGeom>
            <a:solidFill>
              <a:srgbClr val="3535A1"/>
            </a:solidFill>
            <a:ln>
              <a:solidFill>
                <a:srgbClr val="3535A1"/>
              </a:solidFill>
              <a:prstDash val="solid"/>
            </a:ln>
          </p:spPr>
          <p:txBody>
            <a:bodyPr wrap="square" rtlCol="0">
              <a:spAutoFit/>
            </a:bodyPr>
            <a:lstStyle/>
            <a:p>
              <a:pPr algn="ctr">
                <a:tabLst>
                  <a:tab pos="452438" algn="l"/>
                </a:tabLst>
              </a:pPr>
              <a:r>
                <a:rPr lang="en-AU" sz="1400" b="1" dirty="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grpSp>
        <p:nvGrpSpPr>
          <p:cNvPr id="7" name="Group 6"/>
          <p:cNvGrpSpPr/>
          <p:nvPr/>
        </p:nvGrpSpPr>
        <p:grpSpPr>
          <a:xfrm>
            <a:off x="323529" y="2682671"/>
            <a:ext cx="8496944" cy="1303809"/>
            <a:chOff x="365993" y="3389511"/>
            <a:chExt cx="8496944" cy="1303809"/>
          </a:xfrm>
        </p:grpSpPr>
        <p:sp>
          <p:nvSpPr>
            <p:cNvPr id="8" name="TextBox 7"/>
            <p:cNvSpPr txBox="1"/>
            <p:nvPr/>
          </p:nvSpPr>
          <p:spPr>
            <a:xfrm>
              <a:off x="365993" y="3389511"/>
              <a:ext cx="8496944" cy="1303809"/>
            </a:xfrm>
            <a:prstGeom prst="rect">
              <a:avLst/>
            </a:prstGeom>
            <a:solidFill>
              <a:schemeClr val="bg1"/>
            </a:solidFill>
            <a:ln>
              <a:solidFill>
                <a:srgbClr val="3535A1"/>
              </a:solidFill>
              <a:prstDash val="solid"/>
            </a:ln>
          </p:spPr>
          <p:txBody>
            <a:bodyPr wrap="square" lIns="72000" tIns="36000" rIns="72000" bIns="36000" rtlCol="0">
              <a:spAutoFit/>
            </a:bodyPr>
            <a:lstStyle/>
            <a:p>
              <a:pPr>
                <a:tabLst>
                  <a:tab pos="452438" algn="l"/>
                </a:tabLst>
              </a:pPr>
              <a:r>
                <a:rPr lang="nn-NO" sz="1600" dirty="0" smtClean="0">
                  <a:solidFill>
                    <a:srgbClr val="008000"/>
                  </a:solidFill>
                  <a:latin typeface="Courier New" pitchFamily="49" charset="0"/>
                  <a:cs typeface="Courier New" pitchFamily="49" charset="0"/>
                </a:rPr>
                <a:t># print every second number downwards from 15 to 5</a:t>
              </a:r>
            </a:p>
            <a:p>
              <a:pPr>
                <a:tabLst>
                  <a:tab pos="452438" algn="l"/>
                </a:tabLst>
              </a:pPr>
              <a:r>
                <a:rPr lang="nn-NO" sz="1600" b="1" dirty="0">
                  <a:latin typeface="Courier New" pitchFamily="49" charset="0"/>
                  <a:cs typeface="Courier New" pitchFamily="49" charset="0"/>
                </a:rPr>
                <a:t>for i in range(15, 4, -2): </a:t>
              </a:r>
            </a:p>
            <a:p>
              <a:pPr>
                <a:tabLst>
                  <a:tab pos="452438" algn="l"/>
                </a:tabLst>
              </a:pPr>
              <a:r>
                <a:rPr lang="nn-NO" sz="1600" b="1" dirty="0">
                  <a:latin typeface="Courier New" pitchFamily="49" charset="0"/>
                  <a:cs typeface="Courier New" pitchFamily="49" charset="0"/>
                </a:rPr>
                <a:t>    print(i</a:t>
              </a:r>
              <a:r>
                <a:rPr lang="nn-NO" sz="1600" b="1" dirty="0" smtClean="0">
                  <a:latin typeface="Courier New" pitchFamily="49" charset="0"/>
                  <a:cs typeface="Courier New" pitchFamily="49" charset="0"/>
                </a:rPr>
                <a:t>)</a:t>
              </a:r>
            </a:p>
            <a:p>
              <a:pPr>
                <a:tabLst>
                  <a:tab pos="452438" algn="l"/>
                </a:tabLst>
              </a:pPr>
              <a:endParaRPr lang="nn-NO" sz="1600" b="1" dirty="0">
                <a:latin typeface="Courier New" pitchFamily="49" charset="0"/>
                <a:cs typeface="Courier New" pitchFamily="49" charset="0"/>
              </a:endParaRPr>
            </a:p>
            <a:p>
              <a:pPr>
                <a:tabLst>
                  <a:tab pos="452438" algn="l"/>
                </a:tabLst>
              </a:pPr>
              <a:endParaRPr lang="en-AU" sz="1600" b="1" dirty="0">
                <a:latin typeface="Courier New" pitchFamily="49" charset="0"/>
                <a:cs typeface="Courier New" pitchFamily="49" charset="0"/>
              </a:endParaRPr>
            </a:p>
          </p:txBody>
        </p:sp>
        <p:sp>
          <p:nvSpPr>
            <p:cNvPr id="9" name="TextBox 8"/>
            <p:cNvSpPr txBox="1"/>
            <p:nvPr/>
          </p:nvSpPr>
          <p:spPr>
            <a:xfrm>
              <a:off x="7998840" y="3389511"/>
              <a:ext cx="864096" cy="307777"/>
            </a:xfrm>
            <a:prstGeom prst="rect">
              <a:avLst/>
            </a:prstGeom>
            <a:solidFill>
              <a:srgbClr val="3535A1"/>
            </a:solidFill>
            <a:ln>
              <a:solidFill>
                <a:srgbClr val="3535A1"/>
              </a:solidFill>
              <a:prstDash val="solid"/>
            </a:ln>
          </p:spPr>
          <p:txBody>
            <a:bodyPr wrap="square" rtlCol="0">
              <a:spAutoFit/>
            </a:bodyPr>
            <a:lstStyle/>
            <a:p>
              <a:pPr algn="ctr">
                <a:tabLst>
                  <a:tab pos="452438" algn="l"/>
                </a:tabLst>
              </a:pPr>
              <a:r>
                <a:rPr lang="en-AU" sz="1400" b="1" dirty="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grpSp>
        <p:nvGrpSpPr>
          <p:cNvPr id="10" name="Group 9"/>
          <p:cNvGrpSpPr/>
          <p:nvPr/>
        </p:nvGrpSpPr>
        <p:grpSpPr>
          <a:xfrm>
            <a:off x="323529" y="1026487"/>
            <a:ext cx="8496944" cy="1303809"/>
            <a:chOff x="365993" y="3389511"/>
            <a:chExt cx="8496944" cy="1303809"/>
          </a:xfrm>
        </p:grpSpPr>
        <p:sp>
          <p:nvSpPr>
            <p:cNvPr id="11" name="TextBox 10"/>
            <p:cNvSpPr txBox="1"/>
            <p:nvPr/>
          </p:nvSpPr>
          <p:spPr>
            <a:xfrm>
              <a:off x="365993" y="3389511"/>
              <a:ext cx="8496944" cy="1303809"/>
            </a:xfrm>
            <a:prstGeom prst="rect">
              <a:avLst/>
            </a:prstGeom>
            <a:solidFill>
              <a:schemeClr val="bg1"/>
            </a:solidFill>
            <a:ln>
              <a:solidFill>
                <a:srgbClr val="3535A1"/>
              </a:solidFill>
              <a:prstDash val="solid"/>
            </a:ln>
          </p:spPr>
          <p:txBody>
            <a:bodyPr wrap="square" lIns="72000" tIns="36000" rIns="72000" bIns="36000" rtlCol="0">
              <a:spAutoFit/>
            </a:bodyPr>
            <a:lstStyle/>
            <a:p>
              <a:pPr>
                <a:tabLst>
                  <a:tab pos="452438" algn="l"/>
                </a:tabLst>
              </a:pPr>
              <a:r>
                <a:rPr lang="en-AU" sz="1600" dirty="0" smtClean="0">
                  <a:solidFill>
                    <a:srgbClr val="008000"/>
                  </a:solidFill>
                  <a:latin typeface="Courier New" pitchFamily="49" charset="0"/>
                  <a:cs typeface="Courier New" pitchFamily="49" charset="0"/>
                </a:rPr>
                <a:t># print the numbers 1 to 10</a:t>
              </a:r>
              <a:endParaRPr lang="en-AU" sz="1600" dirty="0">
                <a:solidFill>
                  <a:srgbClr val="008000"/>
                </a:solidFill>
                <a:latin typeface="Courier New" pitchFamily="49" charset="0"/>
                <a:cs typeface="Courier New" pitchFamily="49" charset="0"/>
              </a:endParaRPr>
            </a:p>
            <a:p>
              <a:pPr>
                <a:tabLst>
                  <a:tab pos="452438" algn="l"/>
                </a:tabLst>
              </a:pPr>
              <a:r>
                <a:rPr lang="nn-NO" sz="1600" b="1" dirty="0">
                  <a:latin typeface="Courier New" pitchFamily="49" charset="0"/>
                  <a:cs typeface="Courier New" pitchFamily="49" charset="0"/>
                </a:rPr>
                <a:t>for i in range(1, 11): </a:t>
              </a:r>
            </a:p>
            <a:p>
              <a:pPr>
                <a:tabLst>
                  <a:tab pos="452438" algn="l"/>
                </a:tabLst>
              </a:pPr>
              <a:r>
                <a:rPr lang="nn-NO" sz="1600" b="1" dirty="0">
                  <a:latin typeface="Courier New" pitchFamily="49" charset="0"/>
                  <a:cs typeface="Courier New" pitchFamily="49" charset="0"/>
                </a:rPr>
                <a:t>    print(i</a:t>
              </a:r>
              <a:r>
                <a:rPr lang="nn-NO" sz="1600" b="1" dirty="0" smtClean="0">
                  <a:latin typeface="Courier New" pitchFamily="49" charset="0"/>
                  <a:cs typeface="Courier New" pitchFamily="49" charset="0"/>
                </a:rPr>
                <a:t>)</a:t>
              </a:r>
            </a:p>
            <a:p>
              <a:pPr>
                <a:tabLst>
                  <a:tab pos="452438" algn="l"/>
                </a:tabLst>
              </a:pPr>
              <a:endParaRPr lang="en-AU" sz="1600" b="1" dirty="0" smtClean="0">
                <a:latin typeface="Courier New" pitchFamily="49" charset="0"/>
                <a:cs typeface="Courier New" pitchFamily="49" charset="0"/>
              </a:endParaRPr>
            </a:p>
            <a:p>
              <a:pPr>
                <a:tabLst>
                  <a:tab pos="452438" algn="l"/>
                </a:tabLst>
              </a:pPr>
              <a:endParaRPr lang="en-AU" sz="1600" b="1" dirty="0">
                <a:latin typeface="Courier New" pitchFamily="49" charset="0"/>
                <a:cs typeface="Courier New" pitchFamily="49" charset="0"/>
              </a:endParaRPr>
            </a:p>
          </p:txBody>
        </p:sp>
        <p:sp>
          <p:nvSpPr>
            <p:cNvPr id="12" name="TextBox 11"/>
            <p:cNvSpPr txBox="1"/>
            <p:nvPr/>
          </p:nvSpPr>
          <p:spPr>
            <a:xfrm>
              <a:off x="7998840" y="3389511"/>
              <a:ext cx="864096" cy="307777"/>
            </a:xfrm>
            <a:prstGeom prst="rect">
              <a:avLst/>
            </a:prstGeom>
            <a:solidFill>
              <a:srgbClr val="3535A1"/>
            </a:solidFill>
            <a:ln>
              <a:solidFill>
                <a:srgbClr val="3535A1"/>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Python</a:t>
              </a:r>
              <a:endParaRPr lang="en-AU" sz="1700" b="1" dirty="0">
                <a:solidFill>
                  <a:schemeClr val="bg1"/>
                </a:solidFill>
                <a:latin typeface="Courier New" pitchFamily="49" charset="0"/>
                <a:cs typeface="Courier New" pitchFamily="49" charset="0"/>
              </a:endParaRPr>
            </a:p>
          </p:txBody>
        </p:sp>
      </p:grpSp>
    </p:spTree>
    <p:extLst>
      <p:ext uri="{BB962C8B-B14F-4D97-AF65-F5344CB8AC3E}">
        <p14:creationId xmlns:p14="http://schemas.microsoft.com/office/powerpoint/2010/main" val="42305960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C-Style For Loops and Data Structures</a:t>
            </a:r>
            <a:endParaRPr lang="en-AU" dirty="0"/>
          </a:p>
        </p:txBody>
      </p:sp>
      <p:sp>
        <p:nvSpPr>
          <p:cNvPr id="3" name="Content Placeholder 2"/>
          <p:cNvSpPr>
            <a:spLocks noGrp="1"/>
          </p:cNvSpPr>
          <p:nvPr>
            <p:ph idx="1"/>
          </p:nvPr>
        </p:nvSpPr>
        <p:spPr>
          <a:xfrm>
            <a:off x="285720" y="1000108"/>
            <a:ext cx="8750776" cy="5643601"/>
          </a:xfrm>
        </p:spPr>
        <p:txBody>
          <a:bodyPr/>
          <a:lstStyle/>
          <a:p>
            <a:r>
              <a:rPr lang="en-AU" dirty="0" smtClean="0"/>
              <a:t>Python’s for loops are specifically designed for iterating   over a sequence of items (e.g. a list or tuple)</a:t>
            </a:r>
          </a:p>
          <a:p>
            <a:pPr lvl="4"/>
            <a:endParaRPr lang="en-AU" sz="1400" dirty="0" smtClean="0"/>
          </a:p>
          <a:p>
            <a:r>
              <a:rPr lang="en-AU" dirty="0" smtClean="0"/>
              <a:t>C-style for loops are </a:t>
            </a:r>
            <a:r>
              <a:rPr lang="en-AU" i="1" dirty="0" smtClean="0"/>
              <a:t>not</a:t>
            </a:r>
            <a:r>
              <a:rPr lang="en-AU" dirty="0" smtClean="0"/>
              <a:t>, but they </a:t>
            </a:r>
            <a:r>
              <a:rPr lang="en-AU" i="1" dirty="0" smtClean="0"/>
              <a:t>can</a:t>
            </a:r>
            <a:r>
              <a:rPr lang="en-AU" dirty="0" smtClean="0"/>
              <a:t> be used to do this</a:t>
            </a:r>
          </a:p>
          <a:p>
            <a:pPr lvl="1"/>
            <a:r>
              <a:rPr lang="en-AU" b="1" dirty="0" smtClean="0"/>
              <a:t>Length</a:t>
            </a:r>
            <a:r>
              <a:rPr lang="en-AU" dirty="0" smtClean="0"/>
              <a:t> (number of items) of array is used in the </a:t>
            </a:r>
            <a:r>
              <a:rPr lang="en-AU" b="1" dirty="0" smtClean="0"/>
              <a:t>condition</a:t>
            </a:r>
            <a:endParaRPr lang="en-AU" dirty="0"/>
          </a:p>
          <a:p>
            <a:pPr lvl="1"/>
            <a:r>
              <a:rPr lang="en-AU" b="1" dirty="0" smtClean="0"/>
              <a:t>Counter</a:t>
            </a:r>
            <a:r>
              <a:rPr lang="en-AU" dirty="0" smtClean="0"/>
              <a:t> variable used to reference an </a:t>
            </a:r>
            <a:r>
              <a:rPr lang="en-AU" b="1" dirty="0" smtClean="0"/>
              <a:t>item</a:t>
            </a:r>
            <a:r>
              <a:rPr lang="en-AU" dirty="0" smtClean="0"/>
              <a:t> in the array</a:t>
            </a:r>
          </a:p>
          <a:p>
            <a:pPr lvl="1"/>
            <a:endParaRPr lang="en-AU" dirty="0"/>
          </a:p>
          <a:p>
            <a:pPr lvl="1"/>
            <a:endParaRPr lang="en-AU" dirty="0" smtClean="0"/>
          </a:p>
          <a:p>
            <a:pPr lvl="1"/>
            <a:endParaRPr lang="en-AU" dirty="0"/>
          </a:p>
          <a:p>
            <a:pPr lvl="1"/>
            <a:endParaRPr lang="en-AU" dirty="0" smtClean="0"/>
          </a:p>
          <a:p>
            <a:pPr lvl="1"/>
            <a:endParaRPr lang="en-AU" dirty="0"/>
          </a:p>
          <a:p>
            <a:pPr lvl="1">
              <a:buFont typeface="Arial" panose="020B0604020202020204" pitchFamily="34" charset="0"/>
              <a:buChar char="–"/>
            </a:pPr>
            <a:r>
              <a:rPr lang="en-AU" dirty="0" smtClean="0">
                <a:latin typeface="Courier New" panose="02070309020205020404" pitchFamily="49" charset="0"/>
                <a:cs typeface="Courier New" panose="02070309020205020404" pitchFamily="49" charset="0"/>
              </a:rPr>
              <a:t>strArray.length</a:t>
            </a:r>
            <a:r>
              <a:rPr lang="en-AU" dirty="0" smtClean="0"/>
              <a:t> is the number of items in the array (3), and is used in the condition of the loop along with the counter</a:t>
            </a:r>
          </a:p>
          <a:p>
            <a:pPr lvl="1"/>
            <a:r>
              <a:rPr lang="en-AU" dirty="0" smtClean="0"/>
              <a:t>Counter variable used to refer to “current” item: </a:t>
            </a:r>
            <a:r>
              <a:rPr lang="en-AU" dirty="0" err="1" smtClean="0">
                <a:latin typeface="Courier New" panose="02070309020205020404" pitchFamily="49" charset="0"/>
                <a:cs typeface="Courier New" panose="02070309020205020404" pitchFamily="49" charset="0"/>
              </a:rPr>
              <a:t>strArray</a:t>
            </a:r>
            <a:r>
              <a:rPr lang="en-AU" dirty="0" smtClean="0">
                <a:latin typeface="Courier New" panose="02070309020205020404" pitchFamily="49" charset="0"/>
                <a:cs typeface="Courier New" panose="02070309020205020404" pitchFamily="49" charset="0"/>
              </a:rPr>
              <a:t>[</a:t>
            </a:r>
            <a:r>
              <a:rPr lang="en-AU" dirty="0" err="1" smtClean="0">
                <a:latin typeface="Courier New" panose="02070309020205020404" pitchFamily="49" charset="0"/>
                <a:cs typeface="Courier New" panose="02070309020205020404" pitchFamily="49" charset="0"/>
              </a:rPr>
              <a:t>i</a:t>
            </a:r>
            <a:r>
              <a:rPr lang="en-AU" dirty="0" smtClean="0">
                <a:latin typeface="Courier New" panose="02070309020205020404" pitchFamily="49" charset="0"/>
                <a:cs typeface="Courier New" panose="02070309020205020404" pitchFamily="49" charset="0"/>
              </a:rPr>
              <a:t>]</a:t>
            </a:r>
            <a:endParaRPr lang="en-AU" dirty="0">
              <a:latin typeface="Courier New" panose="02070309020205020404" pitchFamily="49" charset="0"/>
              <a:cs typeface="Courier New" panose="02070309020205020404" pitchFamily="49" charset="0"/>
            </a:endParaRPr>
          </a:p>
        </p:txBody>
      </p:sp>
      <p:grpSp>
        <p:nvGrpSpPr>
          <p:cNvPr id="7" name="Group 6"/>
          <p:cNvGrpSpPr/>
          <p:nvPr/>
        </p:nvGrpSpPr>
        <p:grpSpPr>
          <a:xfrm>
            <a:off x="323529" y="3717032"/>
            <a:ext cx="8496944" cy="1550031"/>
            <a:chOff x="365993" y="3389511"/>
            <a:chExt cx="8496944" cy="1550031"/>
          </a:xfrm>
        </p:grpSpPr>
        <p:sp>
          <p:nvSpPr>
            <p:cNvPr id="8" name="TextBox 7"/>
            <p:cNvSpPr txBox="1"/>
            <p:nvPr/>
          </p:nvSpPr>
          <p:spPr>
            <a:xfrm>
              <a:off x="365993" y="3389511"/>
              <a:ext cx="8496944" cy="1550031"/>
            </a:xfrm>
            <a:prstGeom prst="rect">
              <a:avLst/>
            </a:prstGeom>
            <a:solidFill>
              <a:schemeClr val="bg1"/>
            </a:solidFill>
            <a:ln>
              <a:solidFill>
                <a:schemeClr val="tx1">
                  <a:lumMod val="65000"/>
                  <a:lumOff val="35000"/>
                </a:schemeClr>
              </a:solidFill>
              <a:prstDash val="solid"/>
            </a:ln>
          </p:spPr>
          <p:txBody>
            <a:bodyPr wrap="square" lIns="72000" tIns="36000" rIns="72000" bIns="36000" rtlCol="0">
              <a:spAutoFit/>
            </a:bodyPr>
            <a:lstStyle/>
            <a:p>
              <a:pPr>
                <a:tabLst>
                  <a:tab pos="452438" algn="l"/>
                </a:tabLst>
              </a:pPr>
              <a:r>
                <a:rPr lang="nn-NO" sz="1600" b="1" dirty="0">
                  <a:latin typeface="Courier New" pitchFamily="49" charset="0"/>
                  <a:cs typeface="Courier New" pitchFamily="49" charset="0"/>
                </a:rPr>
                <a:t>String[] </a:t>
              </a:r>
              <a:r>
                <a:rPr lang="nn-NO" sz="1600" b="1" dirty="0" smtClean="0">
                  <a:latin typeface="Courier New" pitchFamily="49" charset="0"/>
                  <a:cs typeface="Courier New" pitchFamily="49" charset="0"/>
                </a:rPr>
                <a:t>strArray </a:t>
              </a:r>
              <a:r>
                <a:rPr lang="nn-NO" sz="1600" b="1" dirty="0">
                  <a:latin typeface="Courier New" pitchFamily="49" charset="0"/>
                  <a:cs typeface="Courier New" pitchFamily="49" charset="0"/>
                </a:rPr>
                <a:t>= </a:t>
              </a:r>
              <a:r>
                <a:rPr lang="nn-NO" sz="1600" b="1" dirty="0" smtClean="0">
                  <a:latin typeface="Courier New" pitchFamily="49" charset="0"/>
                  <a:cs typeface="Courier New" pitchFamily="49" charset="0"/>
                </a:rPr>
                <a:t>{'Huey', 'Dewey', 'Louie'};</a:t>
              </a:r>
              <a:endParaRPr lang="nn-NO" sz="1600" b="1" dirty="0">
                <a:latin typeface="Courier New" pitchFamily="49" charset="0"/>
                <a:cs typeface="Courier New" pitchFamily="49" charset="0"/>
              </a:endParaRPr>
            </a:p>
            <a:p>
              <a:pPr>
                <a:tabLst>
                  <a:tab pos="452438" algn="l"/>
                </a:tabLst>
              </a:pPr>
              <a:endParaRPr lang="nn-NO" sz="1600" b="1" dirty="0">
                <a:latin typeface="Courier New" pitchFamily="49" charset="0"/>
                <a:cs typeface="Courier New" pitchFamily="49" charset="0"/>
              </a:endParaRPr>
            </a:p>
            <a:p>
              <a:pPr>
                <a:tabLst>
                  <a:tab pos="452438" algn="l"/>
                </a:tabLst>
              </a:pPr>
              <a:r>
                <a:rPr lang="nn-NO" sz="1600" b="1" dirty="0">
                  <a:latin typeface="Courier New" pitchFamily="49" charset="0"/>
                  <a:cs typeface="Courier New" pitchFamily="49" charset="0"/>
                </a:rPr>
                <a:t>for (int i = 0;  i &lt; </a:t>
              </a:r>
              <a:r>
                <a:rPr lang="nn-NO" sz="1600" b="1" dirty="0" smtClean="0">
                  <a:latin typeface="Courier New" pitchFamily="49" charset="0"/>
                  <a:cs typeface="Courier New" pitchFamily="49" charset="0"/>
                </a:rPr>
                <a:t>strArray.length</a:t>
              </a:r>
              <a:r>
                <a:rPr lang="nn-NO" sz="1600" b="1" dirty="0">
                  <a:latin typeface="Courier New" pitchFamily="49" charset="0"/>
                  <a:cs typeface="Courier New" pitchFamily="49" charset="0"/>
                </a:rPr>
                <a:t>;  i++)</a:t>
              </a:r>
            </a:p>
            <a:p>
              <a:pPr>
                <a:tabLst>
                  <a:tab pos="452438" algn="l"/>
                </a:tabLst>
              </a:pPr>
              <a:r>
                <a:rPr lang="nn-NO" sz="1600" b="1" dirty="0">
                  <a:latin typeface="Courier New" pitchFamily="49" charset="0"/>
                  <a:cs typeface="Courier New" pitchFamily="49" charset="0"/>
                </a:rPr>
                <a:t>{</a:t>
              </a:r>
            </a:p>
            <a:p>
              <a:pPr>
                <a:tabLst>
                  <a:tab pos="452438" algn="l"/>
                </a:tabLst>
              </a:pPr>
              <a:r>
                <a:rPr lang="nn-NO" sz="1600" b="1" dirty="0">
                  <a:latin typeface="Courier New" pitchFamily="49" charset="0"/>
                  <a:cs typeface="Courier New" pitchFamily="49" charset="0"/>
                </a:rPr>
                <a:t>    System.out.println</a:t>
              </a:r>
              <a:r>
                <a:rPr lang="nn-NO" sz="1600" b="1" dirty="0" smtClean="0">
                  <a:latin typeface="Courier New" pitchFamily="49" charset="0"/>
                  <a:cs typeface="Courier New" pitchFamily="49" charset="0"/>
                </a:rPr>
                <a:t>('Item ' </a:t>
              </a:r>
              <a:r>
                <a:rPr lang="nn-NO" sz="1600" b="1" dirty="0">
                  <a:latin typeface="Courier New" pitchFamily="49" charset="0"/>
                  <a:cs typeface="Courier New" pitchFamily="49" charset="0"/>
                </a:rPr>
                <a:t>+ i + </a:t>
              </a:r>
              <a:r>
                <a:rPr lang="nn-NO" sz="1600" b="1" dirty="0" smtClean="0">
                  <a:latin typeface="Courier New" pitchFamily="49" charset="0"/>
                  <a:cs typeface="Courier New" pitchFamily="49" charset="0"/>
                </a:rPr>
                <a:t>' </a:t>
              </a:r>
              <a:r>
                <a:rPr lang="nn-NO" sz="1600" b="1" dirty="0">
                  <a:latin typeface="Courier New" pitchFamily="49" charset="0"/>
                  <a:cs typeface="Courier New" pitchFamily="49" charset="0"/>
                </a:rPr>
                <a:t>is </a:t>
              </a:r>
              <a:r>
                <a:rPr lang="nn-NO" sz="1600" b="1" dirty="0" smtClean="0">
                  <a:latin typeface="Courier New" pitchFamily="49" charset="0"/>
                  <a:cs typeface="Courier New" pitchFamily="49" charset="0"/>
                </a:rPr>
                <a:t>' </a:t>
              </a:r>
              <a:r>
                <a:rPr lang="nn-NO" sz="1600" b="1" dirty="0">
                  <a:latin typeface="Courier New" pitchFamily="49" charset="0"/>
                  <a:cs typeface="Courier New" pitchFamily="49" charset="0"/>
                </a:rPr>
                <a:t>+ </a:t>
              </a:r>
              <a:r>
                <a:rPr lang="nn-NO" sz="1600" b="1" dirty="0" smtClean="0">
                  <a:latin typeface="Courier New" pitchFamily="49" charset="0"/>
                  <a:cs typeface="Courier New" pitchFamily="49" charset="0"/>
                </a:rPr>
                <a:t>strArray[i</a:t>
              </a:r>
              <a:r>
                <a:rPr lang="nn-NO" sz="1600" b="1" dirty="0">
                  <a:latin typeface="Courier New" pitchFamily="49" charset="0"/>
                  <a:cs typeface="Courier New" pitchFamily="49" charset="0"/>
                </a:rPr>
                <a:t>]);</a:t>
              </a:r>
            </a:p>
            <a:p>
              <a:pPr>
                <a:tabLst>
                  <a:tab pos="452438" algn="l"/>
                </a:tabLst>
              </a:pPr>
              <a:r>
                <a:rPr lang="nn-NO" sz="1600" b="1" dirty="0">
                  <a:latin typeface="Courier New" pitchFamily="49" charset="0"/>
                  <a:cs typeface="Courier New" pitchFamily="49" charset="0"/>
                </a:rPr>
                <a:t>}</a:t>
              </a:r>
              <a:endParaRPr lang="en-AU" sz="1600" b="1" dirty="0">
                <a:latin typeface="Courier New" pitchFamily="49" charset="0"/>
                <a:cs typeface="Courier New" pitchFamily="49" charset="0"/>
              </a:endParaRPr>
            </a:p>
          </p:txBody>
        </p:sp>
        <p:sp>
          <p:nvSpPr>
            <p:cNvPr id="9" name="TextBox 8"/>
            <p:cNvSpPr txBox="1"/>
            <p:nvPr/>
          </p:nvSpPr>
          <p:spPr>
            <a:xfrm>
              <a:off x="7998840" y="3389511"/>
              <a:ext cx="864096" cy="307777"/>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Java</a:t>
              </a:r>
              <a:endParaRPr lang="en-AU" sz="1700" b="1" dirty="0">
                <a:solidFill>
                  <a:schemeClr val="bg1"/>
                </a:solidFill>
                <a:latin typeface="Courier New" pitchFamily="49" charset="0"/>
                <a:cs typeface="Courier New" pitchFamily="49" charset="0"/>
              </a:endParaRPr>
            </a:p>
          </p:txBody>
        </p:sp>
      </p:grpSp>
    </p:spTree>
    <p:extLst>
      <p:ext uri="{BB962C8B-B14F-4D97-AF65-F5344CB8AC3E}">
        <p14:creationId xmlns:p14="http://schemas.microsoft.com/office/powerpoint/2010/main" val="425044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C-Style For Loops and Data Structures</a:t>
            </a:r>
            <a:endParaRPr lang="en-AU" dirty="0"/>
          </a:p>
        </p:txBody>
      </p:sp>
      <p:sp>
        <p:nvSpPr>
          <p:cNvPr id="3" name="Content Placeholder 2"/>
          <p:cNvSpPr>
            <a:spLocks noGrp="1"/>
          </p:cNvSpPr>
          <p:nvPr>
            <p:ph idx="1"/>
          </p:nvPr>
        </p:nvSpPr>
        <p:spPr>
          <a:xfrm>
            <a:off x="285720" y="1000108"/>
            <a:ext cx="8678768" cy="5643601"/>
          </a:xfrm>
        </p:spPr>
        <p:txBody>
          <a:bodyPr/>
          <a:lstStyle/>
          <a:p>
            <a:r>
              <a:rPr lang="en-AU" dirty="0" smtClean="0"/>
              <a:t>Some languages with a C-style for loop have a separate iteration statement to loop through data structures</a:t>
            </a:r>
          </a:p>
          <a:p>
            <a:pPr lvl="1"/>
            <a:r>
              <a:rPr lang="en-AU" dirty="0" smtClean="0"/>
              <a:t>The most common of these is a “</a:t>
            </a:r>
            <a:r>
              <a:rPr lang="en-AU" dirty="0" err="1" smtClean="0"/>
              <a:t>foreach</a:t>
            </a:r>
            <a:r>
              <a:rPr lang="en-AU" dirty="0" smtClean="0"/>
              <a:t>” loop</a:t>
            </a:r>
          </a:p>
          <a:p>
            <a:pPr lvl="1"/>
            <a:r>
              <a:rPr lang="en-AU" dirty="0" smtClean="0"/>
              <a:t>These work very much like Python’s for loop (syntax varies)</a:t>
            </a:r>
          </a:p>
        </p:txBody>
      </p:sp>
      <p:grpSp>
        <p:nvGrpSpPr>
          <p:cNvPr id="7" name="Group 6"/>
          <p:cNvGrpSpPr/>
          <p:nvPr/>
        </p:nvGrpSpPr>
        <p:grpSpPr>
          <a:xfrm>
            <a:off x="323529" y="2924944"/>
            <a:ext cx="8496944" cy="3519801"/>
            <a:chOff x="365993" y="3389511"/>
            <a:chExt cx="8496944" cy="3519801"/>
          </a:xfrm>
        </p:grpSpPr>
        <p:sp>
          <p:nvSpPr>
            <p:cNvPr id="8" name="TextBox 7"/>
            <p:cNvSpPr txBox="1"/>
            <p:nvPr/>
          </p:nvSpPr>
          <p:spPr>
            <a:xfrm>
              <a:off x="365993" y="3389511"/>
              <a:ext cx="8496944" cy="3519801"/>
            </a:xfrm>
            <a:prstGeom prst="rect">
              <a:avLst/>
            </a:prstGeom>
            <a:solidFill>
              <a:schemeClr val="bg1"/>
            </a:solidFill>
            <a:ln>
              <a:solidFill>
                <a:schemeClr val="tx1">
                  <a:lumMod val="65000"/>
                  <a:lumOff val="35000"/>
                </a:schemeClr>
              </a:solidFill>
              <a:prstDash val="solid"/>
            </a:ln>
          </p:spPr>
          <p:txBody>
            <a:bodyPr wrap="square" lIns="72000" tIns="36000" rIns="72000" bIns="36000" rtlCol="0">
              <a:spAutoFit/>
            </a:bodyPr>
            <a:lstStyle/>
            <a:p>
              <a:pPr>
                <a:tabLst>
                  <a:tab pos="452438" algn="l"/>
                </a:tabLst>
              </a:pPr>
              <a:r>
                <a:rPr lang="en-AU" sz="1600" dirty="0" smtClean="0">
                  <a:solidFill>
                    <a:srgbClr val="008000"/>
                  </a:solidFill>
                  <a:latin typeface="Courier New" pitchFamily="49" charset="0"/>
                  <a:cs typeface="Courier New" pitchFamily="49" charset="0"/>
                </a:rPr>
                <a:t>// create an array of three names</a:t>
              </a:r>
              <a:endParaRPr lang="en-AU" sz="1600" b="1" dirty="0" smtClean="0">
                <a:latin typeface="Courier New" pitchFamily="49" charset="0"/>
                <a:cs typeface="Courier New" pitchFamily="49" charset="0"/>
              </a:endParaRPr>
            </a:p>
            <a:p>
              <a:pPr>
                <a:tabLst>
                  <a:tab pos="452438" algn="l"/>
                </a:tabLst>
              </a:pPr>
              <a:r>
                <a:rPr lang="en-AU" sz="1600" b="1" dirty="0" smtClean="0">
                  <a:latin typeface="Courier New" pitchFamily="49" charset="0"/>
                  <a:cs typeface="Courier New" pitchFamily="49" charset="0"/>
                </a:rPr>
                <a:t>$</a:t>
              </a:r>
              <a:r>
                <a:rPr lang="en-AU" sz="1600" b="1" dirty="0" err="1">
                  <a:latin typeface="Courier New" pitchFamily="49" charset="0"/>
                  <a:cs typeface="Courier New" pitchFamily="49" charset="0"/>
                </a:rPr>
                <a:t>nameArray</a:t>
              </a:r>
              <a:r>
                <a:rPr lang="en-AU" sz="1600" b="1" dirty="0">
                  <a:latin typeface="Courier New" pitchFamily="49" charset="0"/>
                  <a:cs typeface="Courier New" pitchFamily="49" charset="0"/>
                </a:rPr>
                <a:t> = array</a:t>
              </a:r>
              <a:r>
                <a:rPr lang="en-AU" sz="1600" b="1" dirty="0" smtClean="0">
                  <a:latin typeface="Courier New" pitchFamily="49" charset="0"/>
                  <a:cs typeface="Courier New" pitchFamily="49" charset="0"/>
                </a:rPr>
                <a:t>('Huey', 'Dewey', 'Louie');</a:t>
              </a:r>
              <a:endParaRPr lang="en-AU" sz="1600" b="1" dirty="0">
                <a:latin typeface="Courier New" pitchFamily="49" charset="0"/>
                <a:cs typeface="Courier New" pitchFamily="49" charset="0"/>
              </a:endParaRPr>
            </a:p>
            <a:p>
              <a:pPr>
                <a:tabLst>
                  <a:tab pos="452438" algn="l"/>
                </a:tabLst>
              </a:pPr>
              <a:endParaRPr lang="en-AU" sz="1600" b="1" dirty="0">
                <a:latin typeface="Courier New" pitchFamily="49" charset="0"/>
                <a:cs typeface="Courier New" pitchFamily="49" charset="0"/>
              </a:endParaRPr>
            </a:p>
            <a:p>
              <a:pPr>
                <a:tabLst>
                  <a:tab pos="452438" algn="l"/>
                </a:tabLst>
              </a:pPr>
              <a:r>
                <a:rPr lang="en-AU" sz="1600" dirty="0" smtClean="0">
                  <a:solidFill>
                    <a:srgbClr val="008000"/>
                  </a:solidFill>
                  <a:latin typeface="Courier New" pitchFamily="49" charset="0"/>
                  <a:cs typeface="Courier New" pitchFamily="49" charset="0"/>
                </a:rPr>
                <a:t>// print </a:t>
              </a:r>
              <a:r>
                <a:rPr lang="en-AU" sz="1600" dirty="0">
                  <a:solidFill>
                    <a:srgbClr val="008000"/>
                  </a:solidFill>
                  <a:latin typeface="Courier New" pitchFamily="49" charset="0"/>
                  <a:cs typeface="Courier New" pitchFamily="49" charset="0"/>
                </a:rPr>
                <a:t>out each item in the array</a:t>
              </a:r>
            </a:p>
            <a:p>
              <a:pPr>
                <a:tabLst>
                  <a:tab pos="452438" algn="l"/>
                </a:tabLst>
              </a:pPr>
              <a:r>
                <a:rPr lang="en-AU" sz="1600" b="1" dirty="0" err="1">
                  <a:latin typeface="Courier New" pitchFamily="49" charset="0"/>
                  <a:cs typeface="Courier New" pitchFamily="49" charset="0"/>
                </a:rPr>
                <a:t>foreach</a:t>
              </a:r>
              <a:r>
                <a:rPr lang="en-AU" sz="1600" b="1" dirty="0">
                  <a:latin typeface="Courier New" pitchFamily="49" charset="0"/>
                  <a:cs typeface="Courier New" pitchFamily="49" charset="0"/>
                </a:rPr>
                <a:t>($</a:t>
              </a:r>
              <a:r>
                <a:rPr lang="en-AU" sz="1600" b="1" dirty="0" err="1">
                  <a:latin typeface="Courier New" pitchFamily="49" charset="0"/>
                  <a:cs typeface="Courier New" pitchFamily="49" charset="0"/>
                </a:rPr>
                <a:t>nameArray</a:t>
              </a:r>
              <a:r>
                <a:rPr lang="en-AU" sz="1600" b="1" dirty="0">
                  <a:latin typeface="Courier New" pitchFamily="49" charset="0"/>
                  <a:cs typeface="Courier New" pitchFamily="49" charset="0"/>
                </a:rPr>
                <a:t> as $name)</a:t>
              </a:r>
            </a:p>
            <a:p>
              <a:pPr>
                <a:tabLst>
                  <a:tab pos="452438" algn="l"/>
                </a:tabLst>
              </a:pPr>
              <a:r>
                <a:rPr lang="en-AU" sz="1600" b="1" dirty="0">
                  <a:latin typeface="Courier New" pitchFamily="49" charset="0"/>
                  <a:cs typeface="Courier New" pitchFamily="49" charset="0"/>
                </a:rPr>
                <a:t>{</a:t>
              </a:r>
            </a:p>
            <a:p>
              <a:pPr>
                <a:tabLst>
                  <a:tab pos="452438" algn="l"/>
                </a:tabLst>
              </a:pPr>
              <a:r>
                <a:rPr lang="en-AU" sz="1600" b="1" dirty="0">
                  <a:latin typeface="Courier New" pitchFamily="49" charset="0"/>
                  <a:cs typeface="Courier New" pitchFamily="49" charset="0"/>
                </a:rPr>
                <a:t>	echo $name;</a:t>
              </a:r>
            </a:p>
            <a:p>
              <a:pPr>
                <a:tabLst>
                  <a:tab pos="452438" algn="l"/>
                </a:tabLst>
              </a:pPr>
              <a:r>
                <a:rPr lang="en-AU" sz="1600" b="1" dirty="0">
                  <a:latin typeface="Courier New" pitchFamily="49" charset="0"/>
                  <a:cs typeface="Courier New" pitchFamily="49" charset="0"/>
                </a:rPr>
                <a:t>}</a:t>
              </a:r>
            </a:p>
            <a:p>
              <a:pPr>
                <a:tabLst>
                  <a:tab pos="452438" algn="l"/>
                </a:tabLst>
              </a:pPr>
              <a:endParaRPr lang="en-AU" sz="1600" b="1" dirty="0">
                <a:latin typeface="Courier New" pitchFamily="49" charset="0"/>
                <a:cs typeface="Courier New" pitchFamily="49" charset="0"/>
              </a:endParaRPr>
            </a:p>
            <a:p>
              <a:pPr>
                <a:tabLst>
                  <a:tab pos="452438" algn="l"/>
                </a:tabLst>
              </a:pPr>
              <a:r>
                <a:rPr lang="en-AU" sz="1600" dirty="0" smtClean="0">
                  <a:solidFill>
                    <a:srgbClr val="008000"/>
                  </a:solidFill>
                  <a:latin typeface="Courier New" pitchFamily="49" charset="0"/>
                  <a:cs typeface="Courier New" pitchFamily="49" charset="0"/>
                </a:rPr>
                <a:t>// print </a:t>
              </a:r>
              <a:r>
                <a:rPr lang="en-AU" sz="1600" dirty="0">
                  <a:solidFill>
                    <a:srgbClr val="008000"/>
                  </a:solidFill>
                  <a:latin typeface="Courier New" pitchFamily="49" charset="0"/>
                  <a:cs typeface="Courier New" pitchFamily="49" charset="0"/>
                </a:rPr>
                <a:t>out each item in the array as well as its index</a:t>
              </a:r>
            </a:p>
            <a:p>
              <a:pPr>
                <a:tabLst>
                  <a:tab pos="452438" algn="l"/>
                </a:tabLst>
              </a:pPr>
              <a:r>
                <a:rPr lang="en-AU" sz="1600" b="1" dirty="0" err="1">
                  <a:latin typeface="Courier New" pitchFamily="49" charset="0"/>
                  <a:cs typeface="Courier New" pitchFamily="49" charset="0"/>
                </a:rPr>
                <a:t>foreach</a:t>
              </a:r>
              <a:r>
                <a:rPr lang="en-AU" sz="1600" b="1" dirty="0">
                  <a:latin typeface="Courier New" pitchFamily="49" charset="0"/>
                  <a:cs typeface="Courier New" pitchFamily="49" charset="0"/>
                </a:rPr>
                <a:t>($</a:t>
              </a:r>
              <a:r>
                <a:rPr lang="en-AU" sz="1600" b="1" dirty="0" err="1">
                  <a:latin typeface="Courier New" pitchFamily="49" charset="0"/>
                  <a:cs typeface="Courier New" pitchFamily="49" charset="0"/>
                </a:rPr>
                <a:t>nameArray</a:t>
              </a:r>
              <a:r>
                <a:rPr lang="en-AU" sz="1600" b="1" dirty="0">
                  <a:latin typeface="Courier New" pitchFamily="49" charset="0"/>
                  <a:cs typeface="Courier New" pitchFamily="49" charset="0"/>
                </a:rPr>
                <a:t> as $index =&gt; $name)</a:t>
              </a:r>
            </a:p>
            <a:p>
              <a:pPr>
                <a:tabLst>
                  <a:tab pos="452438" algn="l"/>
                </a:tabLst>
              </a:pPr>
              <a:r>
                <a:rPr lang="en-AU" sz="1600" b="1" dirty="0">
                  <a:latin typeface="Courier New" pitchFamily="49" charset="0"/>
                  <a:cs typeface="Courier New" pitchFamily="49" charset="0"/>
                </a:rPr>
                <a:t>{</a:t>
              </a:r>
            </a:p>
            <a:p>
              <a:pPr>
                <a:tabLst>
                  <a:tab pos="452438" algn="l"/>
                </a:tabLst>
              </a:pPr>
              <a:r>
                <a:rPr lang="en-AU" sz="1600" b="1" dirty="0">
                  <a:latin typeface="Courier New" pitchFamily="49" charset="0"/>
                  <a:cs typeface="Courier New" pitchFamily="49" charset="0"/>
                </a:rPr>
                <a:t>	echo </a:t>
              </a:r>
              <a:r>
                <a:rPr lang="en-AU" sz="1600" b="1" dirty="0" smtClean="0">
                  <a:latin typeface="Courier New" pitchFamily="49" charset="0"/>
                  <a:cs typeface="Courier New" pitchFamily="49" charset="0"/>
                </a:rPr>
                <a:t>'Item '.$</a:t>
              </a:r>
              <a:r>
                <a:rPr lang="en-AU" sz="1600" b="1" dirty="0">
                  <a:latin typeface="Courier New" pitchFamily="49" charset="0"/>
                  <a:cs typeface="Courier New" pitchFamily="49" charset="0"/>
                </a:rPr>
                <a:t>index</a:t>
              </a:r>
              <a:r>
                <a:rPr lang="en-AU" sz="1600" b="1" dirty="0" smtClean="0">
                  <a:latin typeface="Courier New" pitchFamily="49" charset="0"/>
                  <a:cs typeface="Courier New" pitchFamily="49" charset="0"/>
                </a:rPr>
                <a:t>.' </a:t>
              </a:r>
              <a:r>
                <a:rPr lang="en-AU" sz="1600" b="1" dirty="0">
                  <a:latin typeface="Courier New" pitchFamily="49" charset="0"/>
                  <a:cs typeface="Courier New" pitchFamily="49" charset="0"/>
                </a:rPr>
                <a:t>is </a:t>
              </a:r>
              <a:r>
                <a:rPr lang="en-AU" sz="1600" b="1" dirty="0" smtClean="0">
                  <a:latin typeface="Courier New" pitchFamily="49" charset="0"/>
                  <a:cs typeface="Courier New" pitchFamily="49" charset="0"/>
                </a:rPr>
                <a:t>'.$</a:t>
              </a:r>
              <a:r>
                <a:rPr lang="en-AU" sz="1600" b="1" dirty="0">
                  <a:latin typeface="Courier New" pitchFamily="49" charset="0"/>
                  <a:cs typeface="Courier New" pitchFamily="49" charset="0"/>
                </a:rPr>
                <a:t>name;</a:t>
              </a:r>
            </a:p>
            <a:p>
              <a:pPr>
                <a:tabLst>
                  <a:tab pos="452438" algn="l"/>
                </a:tabLst>
              </a:pPr>
              <a:r>
                <a:rPr lang="en-AU" sz="1600" b="1" dirty="0">
                  <a:latin typeface="Courier New" pitchFamily="49" charset="0"/>
                  <a:cs typeface="Courier New" pitchFamily="49" charset="0"/>
                </a:rPr>
                <a:t>}</a:t>
              </a:r>
            </a:p>
          </p:txBody>
        </p:sp>
        <p:sp>
          <p:nvSpPr>
            <p:cNvPr id="9" name="TextBox 8"/>
            <p:cNvSpPr txBox="1"/>
            <p:nvPr/>
          </p:nvSpPr>
          <p:spPr>
            <a:xfrm>
              <a:off x="8214864" y="3389511"/>
              <a:ext cx="648072" cy="307777"/>
            </a:xfrm>
            <a:prstGeom prst="rect">
              <a:avLst/>
            </a:prstGeom>
            <a:solidFill>
              <a:schemeClr val="tx1">
                <a:lumMod val="65000"/>
                <a:lumOff val="35000"/>
              </a:schemeClr>
            </a:solidFill>
            <a:ln>
              <a:solidFill>
                <a:schemeClr val="tx1">
                  <a:lumMod val="65000"/>
                  <a:lumOff val="35000"/>
                </a:schemeClr>
              </a:solidFill>
              <a:prstDash val="solid"/>
            </a:ln>
          </p:spPr>
          <p:txBody>
            <a:bodyPr wrap="square" rtlCol="0">
              <a:spAutoFit/>
            </a:bodyPr>
            <a:lstStyle/>
            <a:p>
              <a:pPr algn="ctr">
                <a:tabLst>
                  <a:tab pos="452438" algn="l"/>
                </a:tabLst>
              </a:pPr>
              <a:r>
                <a:rPr lang="en-AU" sz="1400" b="1" dirty="0" smtClean="0">
                  <a:solidFill>
                    <a:schemeClr val="bg1"/>
                  </a:solidFill>
                  <a:latin typeface="Courier New" pitchFamily="49" charset="0"/>
                  <a:cs typeface="Courier New" pitchFamily="49" charset="0"/>
                </a:rPr>
                <a:t>PHP</a:t>
              </a:r>
              <a:endParaRPr lang="en-AU" sz="1700" b="1" dirty="0">
                <a:solidFill>
                  <a:schemeClr val="bg1"/>
                </a:solidFill>
                <a:latin typeface="Courier New" pitchFamily="49" charset="0"/>
                <a:cs typeface="Courier New" pitchFamily="49" charset="0"/>
              </a:endParaRPr>
            </a:p>
          </p:txBody>
        </p:sp>
      </p:grpSp>
    </p:spTree>
    <p:extLst>
      <p:ext uri="{BB962C8B-B14F-4D97-AF65-F5344CB8AC3E}">
        <p14:creationId xmlns:p14="http://schemas.microsoft.com/office/powerpoint/2010/main" val="383455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Conclusion</a:t>
            </a:r>
          </a:p>
        </p:txBody>
      </p:sp>
      <p:sp>
        <p:nvSpPr>
          <p:cNvPr id="3" name="Content Placeholder 2"/>
          <p:cNvSpPr>
            <a:spLocks noGrp="1"/>
          </p:cNvSpPr>
          <p:nvPr>
            <p:ph idx="1"/>
          </p:nvPr>
        </p:nvSpPr>
        <p:spPr>
          <a:xfrm>
            <a:off x="285720" y="1000108"/>
            <a:ext cx="8606760" cy="5643601"/>
          </a:xfrm>
        </p:spPr>
        <p:txBody>
          <a:bodyPr/>
          <a:lstStyle/>
          <a:p>
            <a:r>
              <a:rPr lang="en-AU" b="1" dirty="0" smtClean="0"/>
              <a:t>Data structures</a:t>
            </a:r>
            <a:r>
              <a:rPr lang="en-AU" dirty="0" smtClean="0"/>
              <a:t> </a:t>
            </a:r>
            <a:r>
              <a:rPr lang="en-AU" dirty="0"/>
              <a:t>allows multiple pieces of data to be stored in some form of organised structure</a:t>
            </a:r>
          </a:p>
          <a:p>
            <a:pPr lvl="1"/>
            <a:r>
              <a:rPr lang="en-AU" dirty="0" smtClean="0">
                <a:cs typeface="Courier New" panose="02070309020205020404" pitchFamily="49" charset="0"/>
              </a:rPr>
              <a:t>This allows you to </a:t>
            </a:r>
            <a:r>
              <a:rPr lang="en-AU" b="1" dirty="0" smtClean="0">
                <a:cs typeface="Courier New" panose="02070309020205020404" pitchFamily="49" charset="0"/>
              </a:rPr>
              <a:t>manipulate data as a group </a:t>
            </a:r>
            <a:r>
              <a:rPr lang="en-AU" dirty="0" smtClean="0">
                <a:cs typeface="Courier New" panose="02070309020205020404" pitchFamily="49" charset="0"/>
              </a:rPr>
              <a:t>– Sorting, </a:t>
            </a:r>
            <a:r>
              <a:rPr lang="en-AU" dirty="0">
                <a:cs typeface="Courier New" panose="02070309020205020404" pitchFamily="49" charset="0"/>
              </a:rPr>
              <a:t>counting, searching, determining min/max, </a:t>
            </a:r>
            <a:r>
              <a:rPr lang="en-AU" dirty="0" smtClean="0">
                <a:cs typeface="Courier New" panose="02070309020205020404" pitchFamily="49" charset="0"/>
              </a:rPr>
              <a:t>iteration, etc.</a:t>
            </a:r>
            <a:endParaRPr lang="en-AU" dirty="0">
              <a:cs typeface="Courier New" panose="02070309020205020404" pitchFamily="49" charset="0"/>
            </a:endParaRPr>
          </a:p>
          <a:p>
            <a:pPr lvl="1"/>
            <a:r>
              <a:rPr lang="en-AU" b="1" dirty="0" smtClean="0"/>
              <a:t>Lists</a:t>
            </a:r>
            <a:r>
              <a:rPr lang="en-AU" dirty="0" smtClean="0"/>
              <a:t> and </a:t>
            </a:r>
            <a:r>
              <a:rPr lang="en-AU" b="1" dirty="0" smtClean="0"/>
              <a:t>tuples</a:t>
            </a:r>
            <a:r>
              <a:rPr lang="en-AU" dirty="0" smtClean="0"/>
              <a:t> are two data structures Python provides which are similar to </a:t>
            </a:r>
            <a:r>
              <a:rPr lang="en-AU" b="1" dirty="0" smtClean="0"/>
              <a:t>arrays</a:t>
            </a:r>
            <a:r>
              <a:rPr lang="en-AU" dirty="0" smtClean="0"/>
              <a:t>, a basic ordered collection of data</a:t>
            </a:r>
          </a:p>
          <a:p>
            <a:endParaRPr lang="en-AU" dirty="0"/>
          </a:p>
          <a:p>
            <a:r>
              <a:rPr lang="en-AU" b="1" dirty="0" smtClean="0"/>
              <a:t>Iteration</a:t>
            </a:r>
            <a:r>
              <a:rPr lang="en-AU" dirty="0" smtClean="0"/>
              <a:t> </a:t>
            </a:r>
            <a:r>
              <a:rPr lang="en-AU" b="1" dirty="0" smtClean="0"/>
              <a:t>statements</a:t>
            </a:r>
            <a:r>
              <a:rPr lang="en-AU" dirty="0" smtClean="0"/>
              <a:t> are control structures that allow you to repeatedly run a block of code</a:t>
            </a:r>
          </a:p>
          <a:p>
            <a:pPr lvl="1"/>
            <a:r>
              <a:rPr lang="en-AU" dirty="0" smtClean="0"/>
              <a:t>Controlled either by a </a:t>
            </a:r>
            <a:r>
              <a:rPr lang="en-AU" b="1" dirty="0" smtClean="0"/>
              <a:t>condition</a:t>
            </a:r>
            <a:r>
              <a:rPr lang="en-AU" dirty="0" smtClean="0"/>
              <a:t> or </a:t>
            </a:r>
            <a:r>
              <a:rPr lang="en-AU" b="1" dirty="0" smtClean="0"/>
              <a:t>counter</a:t>
            </a:r>
          </a:p>
          <a:p>
            <a:pPr lvl="1"/>
            <a:r>
              <a:rPr lang="en-AU" dirty="0" smtClean="0"/>
              <a:t>Python has a </a:t>
            </a:r>
            <a:r>
              <a:rPr lang="en-AU" b="1" dirty="0" smtClean="0"/>
              <a:t>while loop </a:t>
            </a:r>
            <a:r>
              <a:rPr lang="en-AU" dirty="0" smtClean="0"/>
              <a:t>and a </a:t>
            </a:r>
            <a:r>
              <a:rPr lang="en-AU" b="1" dirty="0" smtClean="0"/>
              <a:t>counter-controlled for loop</a:t>
            </a:r>
          </a:p>
          <a:p>
            <a:pPr lvl="1"/>
            <a:r>
              <a:rPr lang="en-AU" dirty="0" smtClean="0"/>
              <a:t>Other loops include </a:t>
            </a:r>
            <a:r>
              <a:rPr lang="en-AU" b="1" dirty="0" smtClean="0"/>
              <a:t>do-while</a:t>
            </a:r>
            <a:r>
              <a:rPr lang="en-AU" dirty="0" smtClean="0"/>
              <a:t>, </a:t>
            </a:r>
            <a:r>
              <a:rPr lang="en-AU" b="1" dirty="0" smtClean="0"/>
              <a:t>C-style for</a:t>
            </a:r>
            <a:r>
              <a:rPr lang="en-AU" dirty="0" smtClean="0"/>
              <a:t>, and </a:t>
            </a:r>
            <a:r>
              <a:rPr lang="en-AU" b="1" dirty="0" err="1" smtClean="0"/>
              <a:t>foreach</a:t>
            </a:r>
            <a:r>
              <a:rPr lang="en-AU" b="1" dirty="0" smtClean="0"/>
              <a:t> </a:t>
            </a:r>
            <a:r>
              <a:rPr lang="en-AU" dirty="0" smtClean="0"/>
              <a:t>loops</a:t>
            </a:r>
            <a:endParaRPr lang="en-AU" b="1" dirty="0" smtClean="0"/>
          </a:p>
          <a:p>
            <a:pPr lvl="1"/>
            <a:r>
              <a:rPr lang="en-AU" b="1" dirty="0" smtClean="0"/>
              <a:t>Break</a:t>
            </a:r>
            <a:r>
              <a:rPr lang="en-AU" dirty="0" smtClean="0"/>
              <a:t> and </a:t>
            </a:r>
            <a:r>
              <a:rPr lang="en-AU" b="1" dirty="0" smtClean="0"/>
              <a:t>continue</a:t>
            </a:r>
            <a:r>
              <a:rPr lang="en-AU" dirty="0" smtClean="0"/>
              <a:t> can further control loop execution</a:t>
            </a:r>
          </a:p>
        </p:txBody>
      </p:sp>
    </p:spTree>
    <p:extLst>
      <p:ext uri="{BB962C8B-B14F-4D97-AF65-F5344CB8AC3E}">
        <p14:creationId xmlns:p14="http://schemas.microsoft.com/office/powerpoint/2010/main" val="270579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Data Structures</a:t>
            </a:r>
            <a:endParaRPr lang="en-AU" dirty="0"/>
          </a:p>
        </p:txBody>
      </p:sp>
      <p:sp>
        <p:nvSpPr>
          <p:cNvPr id="5" name="Content Placeholder 4"/>
          <p:cNvSpPr>
            <a:spLocks noGrp="1"/>
          </p:cNvSpPr>
          <p:nvPr>
            <p:ph idx="1"/>
          </p:nvPr>
        </p:nvSpPr>
        <p:spPr>
          <a:xfrm>
            <a:off x="285720" y="1000108"/>
            <a:ext cx="8678768" cy="5643601"/>
          </a:xfrm>
        </p:spPr>
        <p:txBody>
          <a:bodyPr/>
          <a:lstStyle/>
          <a:p>
            <a:r>
              <a:rPr lang="en-AU" dirty="0" smtClean="0"/>
              <a:t>We have previously covered the concepts of…</a:t>
            </a:r>
          </a:p>
          <a:p>
            <a:pPr lvl="1"/>
            <a:r>
              <a:rPr lang="en-AU" b="1" dirty="0" smtClean="0"/>
              <a:t>Variables</a:t>
            </a:r>
            <a:r>
              <a:rPr lang="en-AU" dirty="0" smtClean="0"/>
              <a:t>, allowing you to store data and reference it later</a:t>
            </a:r>
            <a:endParaRPr lang="en-AU" dirty="0"/>
          </a:p>
          <a:p>
            <a:pPr lvl="1"/>
            <a:r>
              <a:rPr lang="en-AU" b="1" dirty="0" smtClean="0"/>
              <a:t>Data types</a:t>
            </a:r>
            <a:r>
              <a:rPr lang="en-AU" dirty="0" smtClean="0"/>
              <a:t>, “categories” of data that allow the programming language to understand the data and make use of it properly</a:t>
            </a:r>
          </a:p>
          <a:p>
            <a:pPr lvl="2"/>
            <a:r>
              <a:rPr lang="en-AU" dirty="0" smtClean="0"/>
              <a:t>So far our variables have contained a </a:t>
            </a:r>
            <a:r>
              <a:rPr lang="en-AU" i="1" dirty="0" smtClean="0"/>
              <a:t>single</a:t>
            </a:r>
            <a:r>
              <a:rPr lang="en-AU" dirty="0" smtClean="0"/>
              <a:t> piece of data, which has one data type, e.g. </a:t>
            </a:r>
            <a:r>
              <a:rPr lang="en-AU" dirty="0" smtClean="0">
                <a:latin typeface="Courier New" panose="02070309020205020404" pitchFamily="49" charset="0"/>
                <a:cs typeface="Courier New" panose="02070309020205020404" pitchFamily="49" charset="0"/>
              </a:rPr>
              <a:t>value = 10 </a:t>
            </a:r>
            <a:r>
              <a:rPr lang="en-AU" dirty="0" smtClean="0"/>
              <a:t>is an integer</a:t>
            </a:r>
            <a:endParaRPr lang="en-AU" dirty="0"/>
          </a:p>
          <a:p>
            <a:pPr lvl="4"/>
            <a:endParaRPr lang="en-AU" dirty="0"/>
          </a:p>
          <a:p>
            <a:r>
              <a:rPr lang="en-AU" dirty="0" smtClean="0"/>
              <a:t>A “</a:t>
            </a:r>
            <a:r>
              <a:rPr lang="en-AU" b="1" dirty="0" smtClean="0"/>
              <a:t>data structure</a:t>
            </a:r>
            <a:r>
              <a:rPr lang="en-AU" dirty="0" smtClean="0"/>
              <a:t>” allows </a:t>
            </a:r>
            <a:r>
              <a:rPr lang="en-AU" i="1" dirty="0" smtClean="0"/>
              <a:t>multiple</a:t>
            </a:r>
            <a:r>
              <a:rPr lang="en-AU" dirty="0" smtClean="0"/>
              <a:t> pieces of data to be stored in some form of organised structure</a:t>
            </a:r>
          </a:p>
          <a:p>
            <a:pPr lvl="1"/>
            <a:r>
              <a:rPr lang="en-AU" dirty="0" smtClean="0"/>
              <a:t>This structure may be as simple as a “collection of values”, but can be much more complex (ordering, names, hierarchy…)</a:t>
            </a:r>
          </a:p>
          <a:p>
            <a:pPr lvl="1"/>
            <a:r>
              <a:rPr lang="en-AU" dirty="0"/>
              <a:t>Like a data type, a data structure defines what the language can do with </a:t>
            </a:r>
            <a:r>
              <a:rPr lang="en-AU" dirty="0" smtClean="0"/>
              <a:t>it – adding/removing items, sorting them, etc.</a:t>
            </a:r>
          </a:p>
          <a:p>
            <a:pPr lvl="2"/>
            <a:r>
              <a:rPr lang="en-AU" dirty="0" smtClean="0"/>
              <a:t>A variable can refer to a data structure, i.e. a variable can contain many values, implementing a data structure the language knows</a:t>
            </a:r>
            <a:endParaRPr lang="en-AU" dirty="0"/>
          </a:p>
        </p:txBody>
      </p:sp>
    </p:spTree>
    <p:extLst>
      <p:ext uri="{BB962C8B-B14F-4D97-AF65-F5344CB8AC3E}">
        <p14:creationId xmlns:p14="http://schemas.microsoft.com/office/powerpoint/2010/main" val="203850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Arrays</a:t>
            </a:r>
            <a:endParaRPr lang="en-AU" dirty="0"/>
          </a:p>
        </p:txBody>
      </p:sp>
      <p:sp>
        <p:nvSpPr>
          <p:cNvPr id="5" name="Content Placeholder 4"/>
          <p:cNvSpPr>
            <a:spLocks noGrp="1"/>
          </p:cNvSpPr>
          <p:nvPr>
            <p:ph idx="1"/>
          </p:nvPr>
        </p:nvSpPr>
        <p:spPr>
          <a:xfrm>
            <a:off x="285720" y="1000108"/>
            <a:ext cx="8606760" cy="5643601"/>
          </a:xfrm>
        </p:spPr>
        <p:txBody>
          <a:bodyPr/>
          <a:lstStyle/>
          <a:p>
            <a:r>
              <a:rPr lang="en-AU" dirty="0" smtClean="0"/>
              <a:t>One of the most common data structures is an “</a:t>
            </a:r>
            <a:r>
              <a:rPr lang="en-AU" b="1" dirty="0" smtClean="0"/>
              <a:t>array</a:t>
            </a:r>
            <a:r>
              <a:rPr lang="en-AU" dirty="0" smtClean="0"/>
              <a:t>”</a:t>
            </a:r>
          </a:p>
          <a:p>
            <a:pPr lvl="1"/>
            <a:r>
              <a:rPr lang="en-AU" dirty="0" smtClean="0"/>
              <a:t>It is simply an </a:t>
            </a:r>
            <a:r>
              <a:rPr lang="en-AU" b="1" dirty="0" smtClean="0"/>
              <a:t>ordered collection of values</a:t>
            </a:r>
          </a:p>
          <a:p>
            <a:pPr lvl="2"/>
            <a:r>
              <a:rPr lang="en-AU" dirty="0" smtClean="0"/>
              <a:t>“Ordered” refers to the fact that the items in the array have a set position – “the third item in the array” will always refer to the same value (assuming the array’s content has not changed)</a:t>
            </a:r>
          </a:p>
          <a:p>
            <a:pPr lvl="2"/>
            <a:r>
              <a:rPr lang="en-AU" dirty="0" smtClean="0"/>
              <a:t>The values themselves are not necessarily ordered – the first item could contain a value of 5 and the second could contain 2</a:t>
            </a:r>
          </a:p>
          <a:p>
            <a:pPr lvl="1"/>
            <a:endParaRPr lang="en-AU" dirty="0" smtClean="0"/>
          </a:p>
          <a:p>
            <a:r>
              <a:rPr lang="en-AU" dirty="0" smtClean="0"/>
              <a:t>Different languages implement arrays differently:</a:t>
            </a:r>
          </a:p>
          <a:p>
            <a:pPr lvl="1"/>
            <a:r>
              <a:rPr lang="en-AU" b="1" dirty="0" smtClean="0"/>
              <a:t>Number or value of items </a:t>
            </a:r>
            <a:r>
              <a:rPr lang="en-AU" dirty="0" smtClean="0"/>
              <a:t>may be fixed (“immutable”), or may be able to change (“mutable”)</a:t>
            </a:r>
          </a:p>
          <a:p>
            <a:pPr lvl="1"/>
            <a:r>
              <a:rPr lang="en-AU" b="1" dirty="0" smtClean="0"/>
              <a:t>Data types of items </a:t>
            </a:r>
            <a:r>
              <a:rPr lang="en-AU" dirty="0" smtClean="0"/>
              <a:t>in an array may need to all be the same type, or can be different </a:t>
            </a:r>
          </a:p>
          <a:p>
            <a:pPr lvl="1"/>
            <a:r>
              <a:rPr lang="en-AU" dirty="0" smtClean="0"/>
              <a:t>Some languages allow either, or provide different data structures for either approach</a:t>
            </a:r>
            <a:endParaRPr lang="en-AU" dirty="0"/>
          </a:p>
        </p:txBody>
      </p:sp>
    </p:spTree>
    <p:extLst>
      <p:ext uri="{BB962C8B-B14F-4D97-AF65-F5344CB8AC3E}">
        <p14:creationId xmlns:p14="http://schemas.microsoft.com/office/powerpoint/2010/main" val="79385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Arrays</a:t>
            </a:r>
            <a:endParaRPr lang="en-AU" dirty="0"/>
          </a:p>
        </p:txBody>
      </p:sp>
      <p:sp>
        <p:nvSpPr>
          <p:cNvPr id="5" name="Content Placeholder 4"/>
          <p:cNvSpPr>
            <a:spLocks noGrp="1"/>
          </p:cNvSpPr>
          <p:nvPr>
            <p:ph idx="1"/>
          </p:nvPr>
        </p:nvSpPr>
        <p:spPr>
          <a:xfrm>
            <a:off x="285720" y="1000108"/>
            <a:ext cx="8606760" cy="5643601"/>
          </a:xfrm>
        </p:spPr>
        <p:txBody>
          <a:bodyPr/>
          <a:lstStyle/>
          <a:p>
            <a:r>
              <a:rPr lang="en-AU" dirty="0" smtClean="0"/>
              <a:t>By storing multiple values in a data structure (e.g. an array), you can do things that would not be possible or convenient if you had stored the values in separate variables, e.g.</a:t>
            </a:r>
          </a:p>
          <a:p>
            <a:pPr lvl="1"/>
            <a:r>
              <a:rPr lang="en-AU" dirty="0" smtClean="0"/>
              <a:t>Sort the values, count them or identify duplicate values</a:t>
            </a:r>
          </a:p>
          <a:p>
            <a:pPr lvl="1"/>
            <a:r>
              <a:rPr lang="en-AU" dirty="0"/>
              <a:t>Determine the maximum or minimum value</a:t>
            </a:r>
          </a:p>
          <a:p>
            <a:pPr lvl="1"/>
            <a:r>
              <a:rPr lang="en-AU" dirty="0" smtClean="0"/>
              <a:t>Determine if some other value exists “in” the array</a:t>
            </a:r>
          </a:p>
          <a:p>
            <a:pPr lvl="3"/>
            <a:endParaRPr lang="en-AU" sz="1800" dirty="0"/>
          </a:p>
          <a:p>
            <a:r>
              <a:rPr lang="en-AU" dirty="0" smtClean="0"/>
              <a:t>You can refer to an item within an array by its </a:t>
            </a:r>
            <a:r>
              <a:rPr lang="en-AU" b="1" dirty="0" smtClean="0"/>
              <a:t>index</a:t>
            </a:r>
            <a:r>
              <a:rPr lang="en-AU" dirty="0" smtClean="0"/>
              <a:t>, i.e. the position of the item in the array, using “</a:t>
            </a:r>
            <a:r>
              <a:rPr lang="en-AU" b="1" dirty="0" smtClean="0">
                <a:latin typeface="Courier New" panose="02070309020205020404" pitchFamily="49" charset="0"/>
                <a:cs typeface="Courier New" panose="02070309020205020404" pitchFamily="49" charset="0"/>
              </a:rPr>
              <a:t>[]</a:t>
            </a:r>
            <a:r>
              <a:rPr lang="en-AU" dirty="0" smtClean="0"/>
              <a:t>” after the variable</a:t>
            </a:r>
          </a:p>
          <a:p>
            <a:pPr lvl="1"/>
            <a:r>
              <a:rPr lang="en-AU" dirty="0" smtClean="0"/>
              <a:t>The index starts at 0, so an array of 5 values has indexes 0-4</a:t>
            </a:r>
          </a:p>
          <a:p>
            <a:pPr marL="809625" lvl="1" indent="0">
              <a:buNone/>
            </a:pPr>
            <a:r>
              <a:rPr lang="en-AU" sz="2000" b="1" dirty="0" smtClean="0">
                <a:latin typeface="Courier New" panose="02070309020205020404" pitchFamily="49" charset="0"/>
                <a:cs typeface="Courier New" panose="02070309020205020404" pitchFamily="49" charset="0"/>
              </a:rPr>
              <a:t>values = (10, 50, 20, 15, 30)</a:t>
            </a:r>
          </a:p>
          <a:p>
            <a:pPr marL="809625" lvl="1" indent="0">
              <a:buNone/>
            </a:pPr>
            <a:r>
              <a:rPr lang="en-AU" sz="2000" dirty="0">
                <a:solidFill>
                  <a:srgbClr val="008000"/>
                </a:solidFill>
                <a:latin typeface="Courier New" panose="02070309020205020404" pitchFamily="49" charset="0"/>
                <a:cs typeface="Courier New" panose="02070309020205020404" pitchFamily="49" charset="0"/>
              </a:rPr>
              <a:t> </a:t>
            </a:r>
            <a:r>
              <a:rPr lang="en-AU" sz="2000" dirty="0" smtClean="0">
                <a:solidFill>
                  <a:srgbClr val="008000"/>
                </a:solidFill>
                <a:latin typeface="Courier New" panose="02070309020205020404" pitchFamily="49" charset="0"/>
                <a:cs typeface="Courier New" panose="02070309020205020404" pitchFamily="49" charset="0"/>
              </a:rPr>
              <a:t>  index: 0   1   2   3   4</a:t>
            </a:r>
          </a:p>
          <a:p>
            <a:pPr marL="809625" lvl="1" indent="0">
              <a:buNone/>
            </a:pPr>
            <a:endParaRPr lang="en-AU" sz="1050" dirty="0" smtClean="0">
              <a:solidFill>
                <a:srgbClr val="008000"/>
              </a:solidFill>
              <a:latin typeface="Courier New" panose="02070309020205020404" pitchFamily="49" charset="0"/>
              <a:cs typeface="Courier New" panose="02070309020205020404" pitchFamily="49" charset="0"/>
            </a:endParaRPr>
          </a:p>
          <a:p>
            <a:pPr marL="809625" lvl="1" indent="0">
              <a:buNone/>
            </a:pPr>
            <a:r>
              <a:rPr lang="en-AU" sz="2000" b="1" dirty="0">
                <a:latin typeface="Courier New" panose="02070309020205020404" pitchFamily="49" charset="0"/>
                <a:cs typeface="Courier New" panose="02070309020205020404" pitchFamily="49" charset="0"/>
              </a:rPr>
              <a:t>values[0</a:t>
            </a:r>
            <a:r>
              <a:rPr lang="en-AU" sz="2000" b="1" dirty="0" smtClean="0">
                <a:latin typeface="Courier New" panose="02070309020205020404" pitchFamily="49" charset="0"/>
                <a:cs typeface="Courier New" panose="02070309020205020404" pitchFamily="49" charset="0"/>
              </a:rPr>
              <a:t>] </a:t>
            </a:r>
            <a:r>
              <a:rPr lang="en-AU" sz="2000" dirty="0" smtClean="0">
                <a:solidFill>
                  <a:srgbClr val="008000"/>
                </a:solidFill>
                <a:latin typeface="Courier New" panose="02070309020205020404" pitchFamily="49" charset="0"/>
                <a:cs typeface="Courier New" panose="02070309020205020404" pitchFamily="49" charset="0"/>
              </a:rPr>
              <a:t>(</a:t>
            </a:r>
            <a:r>
              <a:rPr lang="en-AU" sz="2000" dirty="0">
                <a:solidFill>
                  <a:srgbClr val="008000"/>
                </a:solidFill>
                <a:latin typeface="Courier New" panose="02070309020205020404" pitchFamily="49" charset="0"/>
                <a:cs typeface="Courier New" panose="02070309020205020404" pitchFamily="49" charset="0"/>
              </a:rPr>
              <a:t>v</a:t>
            </a:r>
            <a:r>
              <a:rPr lang="en-AU" sz="2000" dirty="0" smtClean="0">
                <a:solidFill>
                  <a:srgbClr val="008000"/>
                </a:solidFill>
                <a:latin typeface="Courier New" panose="02070309020205020404" pitchFamily="49" charset="0"/>
                <a:cs typeface="Courier New" panose="02070309020205020404" pitchFamily="49" charset="0"/>
              </a:rPr>
              <a:t>alue </a:t>
            </a:r>
            <a:r>
              <a:rPr lang="en-AU" sz="2000" dirty="0">
                <a:solidFill>
                  <a:srgbClr val="008000"/>
                </a:solidFill>
                <a:latin typeface="Courier New" panose="02070309020205020404" pitchFamily="49" charset="0"/>
                <a:cs typeface="Courier New" panose="02070309020205020404" pitchFamily="49" charset="0"/>
              </a:rPr>
              <a:t>of </a:t>
            </a:r>
            <a:r>
              <a:rPr lang="en-AU" sz="2000" dirty="0" smtClean="0">
                <a:solidFill>
                  <a:srgbClr val="008000"/>
                </a:solidFill>
                <a:latin typeface="Courier New" panose="02070309020205020404" pitchFamily="49" charset="0"/>
                <a:cs typeface="Courier New" panose="02070309020205020404" pitchFamily="49" charset="0"/>
              </a:rPr>
              <a:t>10)</a:t>
            </a:r>
            <a:endParaRPr lang="en-AU" sz="2000" dirty="0">
              <a:solidFill>
                <a:srgbClr val="008000"/>
              </a:solidFill>
              <a:latin typeface="Courier New" panose="02070309020205020404" pitchFamily="49" charset="0"/>
              <a:cs typeface="Courier New" panose="02070309020205020404" pitchFamily="49" charset="0"/>
            </a:endParaRPr>
          </a:p>
          <a:p>
            <a:pPr marL="809625" lvl="1" indent="0">
              <a:buNone/>
            </a:pPr>
            <a:r>
              <a:rPr lang="en-AU" sz="2000" b="1" dirty="0">
                <a:latin typeface="Courier New" panose="02070309020205020404" pitchFamily="49" charset="0"/>
                <a:cs typeface="Courier New" panose="02070309020205020404" pitchFamily="49" charset="0"/>
              </a:rPr>
              <a:t>values[3</a:t>
            </a:r>
            <a:r>
              <a:rPr lang="en-AU" sz="2000" b="1" dirty="0" smtClean="0">
                <a:latin typeface="Courier New" panose="02070309020205020404" pitchFamily="49" charset="0"/>
                <a:cs typeface="Courier New" panose="02070309020205020404" pitchFamily="49" charset="0"/>
              </a:rPr>
              <a:t>] </a:t>
            </a:r>
            <a:r>
              <a:rPr lang="en-AU" sz="2000" dirty="0" smtClean="0">
                <a:solidFill>
                  <a:srgbClr val="008000"/>
                </a:solidFill>
                <a:latin typeface="Courier New" panose="02070309020205020404" pitchFamily="49" charset="0"/>
                <a:cs typeface="Courier New" panose="02070309020205020404" pitchFamily="49" charset="0"/>
              </a:rPr>
              <a:t>(value </a:t>
            </a:r>
            <a:r>
              <a:rPr lang="en-AU" sz="2000" dirty="0">
                <a:solidFill>
                  <a:srgbClr val="008000"/>
                </a:solidFill>
                <a:latin typeface="Courier New" panose="02070309020205020404" pitchFamily="49" charset="0"/>
                <a:cs typeface="Courier New" panose="02070309020205020404" pitchFamily="49" charset="0"/>
              </a:rPr>
              <a:t>of </a:t>
            </a:r>
            <a:r>
              <a:rPr lang="en-AU" sz="2000" dirty="0" smtClean="0">
                <a:solidFill>
                  <a:srgbClr val="008000"/>
                </a:solidFill>
                <a:latin typeface="Courier New" panose="02070309020205020404" pitchFamily="49" charset="0"/>
                <a:cs typeface="Courier New" panose="02070309020205020404" pitchFamily="49" charset="0"/>
              </a:rPr>
              <a:t>15)</a:t>
            </a:r>
            <a:endParaRPr lang="en-AU" sz="2000" dirty="0">
              <a:solidFill>
                <a:srgbClr val="008000"/>
              </a:solidFill>
              <a:latin typeface="Courier New" panose="02070309020205020404" pitchFamily="49" charset="0"/>
              <a:cs typeface="Courier New" panose="02070309020205020404" pitchFamily="49" charset="0"/>
            </a:endParaRPr>
          </a:p>
          <a:p>
            <a:pPr marL="809625" lvl="1" indent="0">
              <a:buNone/>
            </a:pPr>
            <a:endParaRPr lang="en-AU" dirty="0" smtClean="0">
              <a:solidFill>
                <a:srgbClr val="008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9385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Lists and Tuples</a:t>
            </a:r>
            <a:endParaRPr lang="en-AU" dirty="0"/>
          </a:p>
        </p:txBody>
      </p:sp>
      <p:sp>
        <p:nvSpPr>
          <p:cNvPr id="5" name="Content Placeholder 4"/>
          <p:cNvSpPr>
            <a:spLocks noGrp="1"/>
          </p:cNvSpPr>
          <p:nvPr>
            <p:ph idx="1"/>
          </p:nvPr>
        </p:nvSpPr>
        <p:spPr>
          <a:xfrm>
            <a:off x="285720" y="1000108"/>
            <a:ext cx="8678768" cy="5643601"/>
          </a:xfrm>
        </p:spPr>
        <p:txBody>
          <a:bodyPr/>
          <a:lstStyle/>
          <a:p>
            <a:r>
              <a:rPr lang="en-AU" dirty="0" smtClean="0"/>
              <a:t>Python offers two array-like data structures, </a:t>
            </a:r>
            <a:r>
              <a:rPr lang="en-AU" b="1" dirty="0" smtClean="0"/>
              <a:t>lists</a:t>
            </a:r>
            <a:r>
              <a:rPr lang="en-AU" dirty="0" smtClean="0"/>
              <a:t> and </a:t>
            </a:r>
            <a:r>
              <a:rPr lang="en-AU" b="1" dirty="0" smtClean="0"/>
              <a:t>tuples</a:t>
            </a:r>
          </a:p>
          <a:p>
            <a:r>
              <a:rPr lang="en-AU" dirty="0" smtClean="0"/>
              <a:t>Lists and tuples have things in common.  They are </a:t>
            </a:r>
            <a:r>
              <a:rPr lang="en-AU" b="1" dirty="0" smtClean="0"/>
              <a:t>both</a:t>
            </a:r>
            <a:r>
              <a:rPr lang="en-AU" dirty="0" smtClean="0"/>
              <a:t>…</a:t>
            </a:r>
          </a:p>
          <a:p>
            <a:pPr lvl="1"/>
            <a:r>
              <a:rPr lang="en-AU" dirty="0" smtClean="0"/>
              <a:t>Ordered (the items in a list/tuple have a set position)</a:t>
            </a:r>
          </a:p>
          <a:p>
            <a:pPr lvl="1"/>
            <a:r>
              <a:rPr lang="en-AU" dirty="0" smtClean="0"/>
              <a:t>Able to contain items of different data types (not often needed)</a:t>
            </a:r>
          </a:p>
          <a:p>
            <a:pPr lvl="1"/>
            <a:r>
              <a:rPr lang="en-AU" dirty="0" smtClean="0"/>
              <a:t>Able to reference an item by its index, e.g. </a:t>
            </a:r>
            <a:r>
              <a:rPr lang="en-AU" dirty="0" smtClean="0">
                <a:latin typeface="Courier New" panose="02070309020205020404" pitchFamily="49" charset="0"/>
                <a:cs typeface="Courier New" panose="02070309020205020404" pitchFamily="49" charset="0"/>
              </a:rPr>
              <a:t>values[4]</a:t>
            </a:r>
          </a:p>
          <a:p>
            <a:pPr lvl="3"/>
            <a:endParaRPr lang="en-AU" dirty="0" smtClean="0"/>
          </a:p>
          <a:p>
            <a:r>
              <a:rPr lang="en-AU" dirty="0" smtClean="0"/>
              <a:t>They </a:t>
            </a:r>
            <a:r>
              <a:rPr lang="en-AU" b="1" dirty="0" smtClean="0"/>
              <a:t>differ</a:t>
            </a:r>
            <a:r>
              <a:rPr lang="en-AU" dirty="0" smtClean="0"/>
              <a:t> in some important ways:</a:t>
            </a:r>
          </a:p>
          <a:p>
            <a:pPr lvl="1"/>
            <a:r>
              <a:rPr lang="en-AU" b="1" dirty="0" smtClean="0"/>
              <a:t>Lists</a:t>
            </a:r>
            <a:r>
              <a:rPr lang="en-AU" dirty="0" smtClean="0"/>
              <a:t> are…</a:t>
            </a:r>
          </a:p>
          <a:p>
            <a:pPr lvl="2"/>
            <a:r>
              <a:rPr lang="en-AU" dirty="0" smtClean="0"/>
              <a:t>Created with </a:t>
            </a:r>
            <a:r>
              <a:rPr lang="en-AU" b="1" dirty="0" smtClean="0">
                <a:latin typeface="Courier New" panose="02070309020205020404" pitchFamily="49" charset="0"/>
                <a:cs typeface="Courier New" panose="02070309020205020404" pitchFamily="49" charset="0"/>
              </a:rPr>
              <a:t>[]</a:t>
            </a:r>
            <a:r>
              <a:rPr lang="en-AU" dirty="0" smtClean="0"/>
              <a:t>, e.g</a:t>
            </a:r>
            <a:r>
              <a:rPr lang="en-AU" dirty="0"/>
              <a:t>. </a:t>
            </a:r>
            <a:r>
              <a:rPr lang="en-AU" dirty="0" smtClean="0">
                <a:latin typeface="Courier New" panose="02070309020205020404" pitchFamily="49" charset="0"/>
                <a:cs typeface="Courier New" panose="02070309020205020404" pitchFamily="49" charset="0"/>
              </a:rPr>
              <a:t>names</a:t>
            </a:r>
            <a:r>
              <a:rPr lang="en-AU" sz="1600" dirty="0" smtClean="0">
                <a:latin typeface="Courier New" panose="02070309020205020404" pitchFamily="49" charset="0"/>
                <a:cs typeface="Courier New" panose="02070309020205020404" pitchFamily="49" charset="0"/>
              </a:rPr>
              <a:t> </a:t>
            </a:r>
            <a:r>
              <a:rPr lang="en-AU" dirty="0">
                <a:latin typeface="Courier New" panose="02070309020205020404" pitchFamily="49" charset="0"/>
                <a:cs typeface="Courier New" panose="02070309020205020404" pitchFamily="49" charset="0"/>
              </a:rPr>
              <a:t>=</a:t>
            </a:r>
            <a:r>
              <a:rPr lang="en-AU" sz="1600" dirty="0">
                <a:latin typeface="Courier New" panose="02070309020205020404" pitchFamily="49" charset="0"/>
                <a:cs typeface="Courier New" panose="02070309020205020404" pitchFamily="49" charset="0"/>
              </a:rPr>
              <a:t> </a:t>
            </a:r>
            <a:r>
              <a:rPr lang="en-AU" dirty="0" smtClean="0">
                <a:latin typeface="Courier New" panose="02070309020205020404" pitchFamily="49" charset="0"/>
                <a:cs typeface="Courier New" panose="02070309020205020404" pitchFamily="49" charset="0"/>
              </a:rPr>
              <a:t>['Sam',</a:t>
            </a:r>
            <a:r>
              <a:rPr lang="en-AU" sz="1800" dirty="0" smtClean="0">
                <a:latin typeface="Courier New" panose="02070309020205020404" pitchFamily="49" charset="0"/>
                <a:cs typeface="Courier New" panose="02070309020205020404" pitchFamily="49" charset="0"/>
              </a:rPr>
              <a:t> </a:t>
            </a:r>
            <a:r>
              <a:rPr lang="en-AU" dirty="0" smtClean="0">
                <a:latin typeface="Courier New" panose="02070309020205020404" pitchFamily="49" charset="0"/>
                <a:cs typeface="Courier New" panose="02070309020205020404" pitchFamily="49" charset="0"/>
              </a:rPr>
              <a:t>'Mary',</a:t>
            </a:r>
            <a:r>
              <a:rPr lang="en-AU" sz="1800" dirty="0" smtClean="0">
                <a:latin typeface="Courier New" panose="02070309020205020404" pitchFamily="49" charset="0"/>
                <a:cs typeface="Courier New" panose="02070309020205020404" pitchFamily="49" charset="0"/>
              </a:rPr>
              <a:t> </a:t>
            </a:r>
            <a:r>
              <a:rPr lang="en-AU" dirty="0" smtClean="0">
                <a:latin typeface="Courier New" panose="02070309020205020404" pitchFamily="49" charset="0"/>
                <a:cs typeface="Courier New" panose="02070309020205020404" pitchFamily="49" charset="0"/>
              </a:rPr>
              <a:t>'John']</a:t>
            </a:r>
            <a:endParaRPr lang="en-AU" b="1" dirty="0" smtClean="0">
              <a:latin typeface="Courier New" panose="02070309020205020404" pitchFamily="49" charset="0"/>
              <a:cs typeface="Courier New" panose="02070309020205020404" pitchFamily="49" charset="0"/>
            </a:endParaRPr>
          </a:p>
          <a:p>
            <a:pPr lvl="2"/>
            <a:r>
              <a:rPr lang="en-AU" b="1" dirty="0"/>
              <a:t>Mutable</a:t>
            </a:r>
            <a:r>
              <a:rPr lang="en-AU" dirty="0"/>
              <a:t>, i.e. you </a:t>
            </a:r>
            <a:r>
              <a:rPr lang="en-AU" b="1" dirty="0"/>
              <a:t>can</a:t>
            </a:r>
            <a:r>
              <a:rPr lang="en-AU" dirty="0"/>
              <a:t> add, remove or change items</a:t>
            </a:r>
          </a:p>
          <a:p>
            <a:pPr lvl="4"/>
            <a:endParaRPr lang="en-AU" sz="1600" b="1" dirty="0"/>
          </a:p>
          <a:p>
            <a:pPr lvl="1"/>
            <a:r>
              <a:rPr lang="en-AU" b="1" dirty="0" smtClean="0"/>
              <a:t>Tuples</a:t>
            </a:r>
            <a:r>
              <a:rPr lang="en-AU" dirty="0" smtClean="0"/>
              <a:t> are…</a:t>
            </a:r>
          </a:p>
          <a:p>
            <a:pPr lvl="2"/>
            <a:r>
              <a:rPr lang="en-AU" dirty="0"/>
              <a:t>Created with </a:t>
            </a:r>
            <a:r>
              <a:rPr lang="en-AU" b="1" dirty="0" smtClean="0">
                <a:latin typeface="Courier New" panose="02070309020205020404" pitchFamily="49" charset="0"/>
                <a:cs typeface="Courier New" panose="02070309020205020404" pitchFamily="49" charset="0"/>
              </a:rPr>
              <a:t>()</a:t>
            </a:r>
            <a:r>
              <a:rPr lang="en-AU" dirty="0" smtClean="0"/>
              <a:t>, </a:t>
            </a:r>
            <a:r>
              <a:rPr lang="en-AU" dirty="0"/>
              <a:t>e.g. </a:t>
            </a:r>
            <a:r>
              <a:rPr lang="en-AU" dirty="0" smtClean="0">
                <a:latin typeface="Courier New" panose="02070309020205020404" pitchFamily="49" charset="0"/>
                <a:cs typeface="Courier New" panose="02070309020205020404" pitchFamily="49" charset="0"/>
              </a:rPr>
              <a:t>date</a:t>
            </a:r>
            <a:r>
              <a:rPr lang="en-AU" sz="1600" dirty="0" smtClean="0">
                <a:latin typeface="Courier New" panose="02070309020205020404" pitchFamily="49" charset="0"/>
                <a:cs typeface="Courier New" panose="02070309020205020404" pitchFamily="49" charset="0"/>
              </a:rPr>
              <a:t> </a:t>
            </a:r>
            <a:r>
              <a:rPr lang="en-AU" dirty="0">
                <a:latin typeface="Courier New" panose="02070309020205020404" pitchFamily="49" charset="0"/>
                <a:cs typeface="Courier New" panose="02070309020205020404" pitchFamily="49" charset="0"/>
              </a:rPr>
              <a:t>=</a:t>
            </a:r>
            <a:r>
              <a:rPr lang="en-AU" sz="1600" dirty="0">
                <a:latin typeface="Courier New" panose="02070309020205020404" pitchFamily="49" charset="0"/>
                <a:cs typeface="Courier New" panose="02070309020205020404" pitchFamily="49" charset="0"/>
              </a:rPr>
              <a:t> </a:t>
            </a:r>
            <a:r>
              <a:rPr lang="en-AU" dirty="0" smtClean="0">
                <a:latin typeface="Courier New" panose="02070309020205020404" pitchFamily="49" charset="0"/>
                <a:cs typeface="Courier New" panose="02070309020205020404" pitchFamily="49" charset="0"/>
              </a:rPr>
              <a:t>(2015,</a:t>
            </a:r>
            <a:r>
              <a:rPr lang="en-AU" sz="1800" dirty="0" smtClean="0">
                <a:latin typeface="Courier New" panose="02070309020205020404" pitchFamily="49" charset="0"/>
                <a:cs typeface="Courier New" panose="02070309020205020404" pitchFamily="49" charset="0"/>
              </a:rPr>
              <a:t> 12</a:t>
            </a:r>
            <a:r>
              <a:rPr lang="en-AU" dirty="0" smtClean="0">
                <a:latin typeface="Courier New" panose="02070309020205020404" pitchFamily="49" charset="0"/>
                <a:cs typeface="Courier New" panose="02070309020205020404" pitchFamily="49" charset="0"/>
              </a:rPr>
              <a:t>,</a:t>
            </a:r>
            <a:r>
              <a:rPr lang="en-AU" sz="1800" dirty="0" smtClean="0">
                <a:latin typeface="Courier New" panose="02070309020205020404" pitchFamily="49" charset="0"/>
                <a:cs typeface="Courier New" panose="02070309020205020404" pitchFamily="49" charset="0"/>
              </a:rPr>
              <a:t> 25)</a:t>
            </a:r>
          </a:p>
          <a:p>
            <a:pPr lvl="2"/>
            <a:r>
              <a:rPr lang="en-AU" b="1" dirty="0"/>
              <a:t>Immutable</a:t>
            </a:r>
            <a:r>
              <a:rPr lang="en-AU" dirty="0"/>
              <a:t>, i.e. you </a:t>
            </a:r>
            <a:r>
              <a:rPr lang="en-AU" b="1" dirty="0"/>
              <a:t>cannot</a:t>
            </a:r>
            <a:r>
              <a:rPr lang="en-AU" dirty="0"/>
              <a:t> add, remove or change </a:t>
            </a:r>
            <a:r>
              <a:rPr lang="en-AU" dirty="0" smtClean="0"/>
              <a:t>items</a:t>
            </a:r>
            <a:endParaRPr lang="en-AU" dirty="0"/>
          </a:p>
        </p:txBody>
      </p:sp>
    </p:spTree>
    <p:extLst>
      <p:ext uri="{BB962C8B-B14F-4D97-AF65-F5344CB8AC3E}">
        <p14:creationId xmlns:p14="http://schemas.microsoft.com/office/powerpoint/2010/main" val="79385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Referring to Items</a:t>
            </a:r>
            <a:endParaRPr lang="en-AU" dirty="0"/>
          </a:p>
        </p:txBody>
      </p:sp>
      <p:sp>
        <p:nvSpPr>
          <p:cNvPr id="5" name="Content Placeholder 4"/>
          <p:cNvSpPr>
            <a:spLocks noGrp="1"/>
          </p:cNvSpPr>
          <p:nvPr>
            <p:ph idx="1"/>
          </p:nvPr>
        </p:nvSpPr>
        <p:spPr>
          <a:xfrm>
            <a:off x="285720" y="1000108"/>
            <a:ext cx="8750776" cy="5643601"/>
          </a:xfrm>
        </p:spPr>
        <p:txBody>
          <a:bodyPr/>
          <a:lstStyle/>
          <a:p>
            <a:r>
              <a:rPr lang="en-AU" dirty="0" smtClean="0"/>
              <a:t>As mentioned, </a:t>
            </a:r>
            <a:r>
              <a:rPr lang="en-AU" b="1" dirty="0" smtClean="0">
                <a:latin typeface="Courier New" panose="02070309020205020404" pitchFamily="49" charset="0"/>
                <a:cs typeface="Courier New" panose="02070309020205020404" pitchFamily="49" charset="0"/>
              </a:rPr>
              <a:t>variable[index]</a:t>
            </a:r>
            <a:r>
              <a:rPr lang="en-AU" b="1" dirty="0" smtClean="0"/>
              <a:t> </a:t>
            </a:r>
            <a:r>
              <a:rPr lang="en-AU" dirty="0" smtClean="0"/>
              <a:t>to refers to an item</a:t>
            </a:r>
          </a:p>
          <a:p>
            <a:pPr marL="539750" lvl="1" indent="0">
              <a:buNone/>
            </a:pPr>
            <a:r>
              <a:rPr lang="en-AU" sz="2000" b="1" dirty="0" smtClean="0">
                <a:latin typeface="Courier New" panose="02070309020205020404" pitchFamily="49" charset="0"/>
                <a:cs typeface="Courier New" panose="02070309020205020404" pitchFamily="49" charset="0"/>
              </a:rPr>
              <a:t>values[1] </a:t>
            </a:r>
            <a:r>
              <a:rPr lang="en-AU" sz="2000" dirty="0" smtClean="0">
                <a:solidFill>
                  <a:srgbClr val="008000"/>
                </a:solidFill>
                <a:latin typeface="Courier New" panose="02070309020205020404" pitchFamily="49" charset="0"/>
                <a:cs typeface="Courier New" panose="02070309020205020404" pitchFamily="49" charset="0"/>
              </a:rPr>
              <a:t># refer to the value at index 1</a:t>
            </a:r>
          </a:p>
          <a:p>
            <a:pPr marL="539750" lvl="2" indent="0">
              <a:buNone/>
            </a:pPr>
            <a:r>
              <a:rPr lang="en-AU" b="1" dirty="0" smtClean="0">
                <a:latin typeface="Courier New" panose="02070309020205020404" pitchFamily="49" charset="0"/>
                <a:cs typeface="Courier New" panose="02070309020205020404" pitchFamily="49" charset="0"/>
              </a:rPr>
              <a:t>values[1] = 7 </a:t>
            </a:r>
            <a:r>
              <a:rPr lang="en-AU" dirty="0" smtClean="0">
                <a:solidFill>
                  <a:srgbClr val="008000"/>
                </a:solidFill>
                <a:latin typeface="Courier New" panose="02070309020205020404" pitchFamily="49" charset="0"/>
                <a:cs typeface="Courier New" panose="02070309020205020404" pitchFamily="49" charset="0"/>
              </a:rPr>
              <a:t># overwrite index 1 (lists only)</a:t>
            </a:r>
            <a:endParaRPr lang="en-AU" dirty="0" smtClean="0">
              <a:solidFill>
                <a:srgbClr val="008000"/>
              </a:solidFill>
            </a:endParaRPr>
          </a:p>
          <a:p>
            <a:pPr lvl="4"/>
            <a:endParaRPr lang="en-AU" sz="1400" dirty="0" smtClean="0"/>
          </a:p>
          <a:p>
            <a:r>
              <a:rPr lang="en-AU" b="1" dirty="0" smtClean="0"/>
              <a:t>Negative indexes </a:t>
            </a:r>
            <a:r>
              <a:rPr lang="en-AU" dirty="0" smtClean="0"/>
              <a:t>refer to items </a:t>
            </a:r>
            <a:r>
              <a:rPr lang="en-AU" i="1" dirty="0" smtClean="0"/>
              <a:t>from the end</a:t>
            </a:r>
          </a:p>
          <a:p>
            <a:pPr marL="0" lvl="2" indent="0">
              <a:buNone/>
              <a:tabLst>
                <a:tab pos="539750" algn="l"/>
              </a:tabLst>
            </a:pPr>
            <a:r>
              <a:rPr lang="en-AU" b="1" dirty="0" smtClean="0">
                <a:latin typeface="Courier New" panose="02070309020205020404" pitchFamily="49" charset="0"/>
                <a:cs typeface="Courier New" panose="02070309020205020404" pitchFamily="49" charset="0"/>
              </a:rPr>
              <a:t>	values[-2] </a:t>
            </a:r>
            <a:r>
              <a:rPr lang="en-AU" dirty="0">
                <a:solidFill>
                  <a:srgbClr val="008000"/>
                </a:solidFill>
                <a:latin typeface="Courier New" panose="02070309020205020404" pitchFamily="49" charset="0"/>
                <a:cs typeface="Courier New" panose="02070309020205020404" pitchFamily="49" charset="0"/>
              </a:rPr>
              <a:t># </a:t>
            </a:r>
            <a:r>
              <a:rPr lang="en-AU" dirty="0" smtClean="0">
                <a:solidFill>
                  <a:srgbClr val="008000"/>
                </a:solidFill>
                <a:latin typeface="Courier New" panose="02070309020205020404" pitchFamily="49" charset="0"/>
                <a:cs typeface="Courier New" panose="02070309020205020404" pitchFamily="49" charset="0"/>
              </a:rPr>
              <a:t>refer to second last ite</a:t>
            </a:r>
            <a:r>
              <a:rPr lang="en-AU" dirty="0">
                <a:solidFill>
                  <a:srgbClr val="008000"/>
                </a:solidFill>
                <a:latin typeface="Courier New" panose="02070309020205020404" pitchFamily="49" charset="0"/>
                <a:cs typeface="Courier New" panose="02070309020205020404" pitchFamily="49" charset="0"/>
              </a:rPr>
              <a:t>m</a:t>
            </a:r>
            <a:endParaRPr lang="en-AU" dirty="0">
              <a:solidFill>
                <a:srgbClr val="008000"/>
              </a:solidFill>
            </a:endParaRPr>
          </a:p>
          <a:p>
            <a:pPr lvl="4"/>
            <a:endParaRPr lang="en-AU" sz="1400" dirty="0" smtClean="0"/>
          </a:p>
          <a:p>
            <a:r>
              <a:rPr lang="en-AU" dirty="0" smtClean="0"/>
              <a:t>You can even refer to </a:t>
            </a:r>
            <a:r>
              <a:rPr lang="en-AU" b="1" dirty="0" smtClean="0"/>
              <a:t>multiple items </a:t>
            </a:r>
            <a:r>
              <a:rPr lang="en-AU" dirty="0" smtClean="0"/>
              <a:t>at once</a:t>
            </a:r>
          </a:p>
          <a:p>
            <a:pPr marL="0" lvl="2" indent="0">
              <a:buNone/>
              <a:tabLst>
                <a:tab pos="539750" algn="l"/>
              </a:tabLst>
            </a:pPr>
            <a:r>
              <a:rPr lang="en-AU" b="1" dirty="0" smtClean="0">
                <a:latin typeface="Courier New" panose="02070309020205020404" pitchFamily="49" charset="0"/>
                <a:cs typeface="Courier New" panose="02070309020205020404" pitchFamily="49" charset="0"/>
              </a:rPr>
              <a:t>	values[1:3] </a:t>
            </a:r>
            <a:r>
              <a:rPr lang="en-AU" dirty="0" smtClean="0">
                <a:solidFill>
                  <a:srgbClr val="008000"/>
                </a:solidFill>
                <a:latin typeface="Courier New" panose="02070309020205020404" pitchFamily="49" charset="0"/>
                <a:cs typeface="Courier New" panose="02070309020205020404" pitchFamily="49" charset="0"/>
              </a:rPr>
              <a:t># items from index 1 to 3 (index 1 &amp; 2)</a:t>
            </a:r>
            <a:endParaRPr lang="en-AU" b="1" dirty="0" smtClean="0">
              <a:latin typeface="Courier New" panose="02070309020205020404" pitchFamily="49" charset="0"/>
              <a:cs typeface="Courier New" panose="02070309020205020404" pitchFamily="49" charset="0"/>
            </a:endParaRPr>
          </a:p>
          <a:p>
            <a:pPr marL="0" lvl="2" indent="0">
              <a:buNone/>
              <a:tabLst>
                <a:tab pos="539750" algn="l"/>
              </a:tabLst>
            </a:pPr>
            <a:r>
              <a:rPr lang="en-AU" b="1" dirty="0" smtClean="0">
                <a:latin typeface="Courier New" panose="02070309020205020404" pitchFamily="49" charset="0"/>
                <a:cs typeface="Courier New" panose="02070309020205020404" pitchFamily="49" charset="0"/>
              </a:rPr>
              <a:t>	values[:3] </a:t>
            </a:r>
            <a:r>
              <a:rPr lang="en-AU" dirty="0">
                <a:solidFill>
                  <a:srgbClr val="008000"/>
                </a:solidFill>
                <a:latin typeface="Courier New" panose="02070309020205020404" pitchFamily="49" charset="0"/>
                <a:cs typeface="Courier New" panose="02070309020205020404" pitchFamily="49" charset="0"/>
              </a:rPr>
              <a:t># </a:t>
            </a:r>
            <a:r>
              <a:rPr lang="en-AU" dirty="0" smtClean="0">
                <a:solidFill>
                  <a:srgbClr val="008000"/>
                </a:solidFill>
                <a:latin typeface="Courier New" panose="02070309020205020404" pitchFamily="49" charset="0"/>
                <a:cs typeface="Courier New" panose="02070309020205020404" pitchFamily="49" charset="0"/>
              </a:rPr>
              <a:t>items up to index 3 (index 0, 1 &amp; 2)</a:t>
            </a:r>
            <a:endParaRPr lang="en-AU" dirty="0" smtClean="0">
              <a:solidFill>
                <a:srgbClr val="008000"/>
              </a:solidFill>
            </a:endParaRPr>
          </a:p>
          <a:p>
            <a:pPr marL="0" lvl="2" indent="0">
              <a:buNone/>
              <a:tabLst>
                <a:tab pos="539750" algn="l"/>
              </a:tabLst>
            </a:pPr>
            <a:r>
              <a:rPr lang="en-AU" b="1" dirty="0" smtClean="0">
                <a:latin typeface="Courier New" panose="02070309020205020404" pitchFamily="49" charset="0"/>
                <a:cs typeface="Courier New" panose="02070309020205020404" pitchFamily="49" charset="0"/>
              </a:rPr>
              <a:t>	values[3:] </a:t>
            </a:r>
            <a:r>
              <a:rPr lang="en-AU" dirty="0" smtClean="0">
                <a:solidFill>
                  <a:srgbClr val="008000"/>
                </a:solidFill>
                <a:latin typeface="Courier New" panose="02070309020205020404" pitchFamily="49" charset="0"/>
                <a:cs typeface="Courier New" panose="02070309020205020404" pitchFamily="49" charset="0"/>
              </a:rPr>
              <a:t># items from index 3 onwards</a:t>
            </a:r>
            <a:endParaRPr lang="en-AU" dirty="0" smtClean="0">
              <a:solidFill>
                <a:srgbClr val="008000"/>
              </a:solidFill>
            </a:endParaRPr>
          </a:p>
          <a:p>
            <a:pPr lvl="4"/>
            <a:endParaRPr lang="en-AU" sz="1400" dirty="0" smtClean="0"/>
          </a:p>
          <a:p>
            <a:r>
              <a:rPr lang="en-AU" dirty="0" smtClean="0"/>
              <a:t>In Python you can do all this (except overwrite) on </a:t>
            </a:r>
            <a:r>
              <a:rPr lang="en-AU" b="1" dirty="0" smtClean="0"/>
              <a:t>strings</a:t>
            </a:r>
            <a:r>
              <a:rPr lang="en-AU" dirty="0" smtClean="0"/>
              <a:t>, since strings are essentially just sequences of characters</a:t>
            </a:r>
          </a:p>
          <a:p>
            <a:pPr marL="0" indent="0">
              <a:buNone/>
              <a:tabLst>
                <a:tab pos="539750" algn="l"/>
              </a:tabLst>
            </a:pPr>
            <a:r>
              <a:rPr lang="en-AU" sz="2000" b="1" dirty="0">
                <a:solidFill>
                  <a:srgbClr val="000000"/>
                </a:solidFill>
                <a:latin typeface="Courier New" panose="02070309020205020404" pitchFamily="49" charset="0"/>
                <a:cs typeface="Courier New" panose="02070309020205020404" pitchFamily="49" charset="0"/>
              </a:rPr>
              <a:t>	</a:t>
            </a:r>
            <a:r>
              <a:rPr lang="en-AU" sz="2000" b="1" dirty="0" err="1">
                <a:solidFill>
                  <a:srgbClr val="000000"/>
                </a:solidFill>
                <a:latin typeface="Courier New" panose="02070309020205020404" pitchFamily="49" charset="0"/>
                <a:cs typeface="Courier New" panose="02070309020205020404" pitchFamily="49" charset="0"/>
              </a:rPr>
              <a:t>str</a:t>
            </a:r>
            <a:r>
              <a:rPr lang="en-AU" sz="2000" b="1" dirty="0">
                <a:solidFill>
                  <a:srgbClr val="000000"/>
                </a:solidFill>
                <a:latin typeface="Courier New" panose="02070309020205020404" pitchFamily="49" charset="0"/>
                <a:cs typeface="Courier New" panose="02070309020205020404" pitchFamily="49" charset="0"/>
              </a:rPr>
              <a:t> = </a:t>
            </a:r>
            <a:r>
              <a:rPr lang="en-AU" sz="2000" b="1" dirty="0" smtClean="0">
                <a:solidFill>
                  <a:srgbClr val="000000"/>
                </a:solidFill>
                <a:latin typeface="Courier New" panose="02070309020205020404" pitchFamily="49" charset="0"/>
                <a:cs typeface="Courier New" panose="02070309020205020404" pitchFamily="49" charset="0"/>
              </a:rPr>
              <a:t>'example'</a:t>
            </a:r>
            <a:endParaRPr lang="en-AU" sz="2000" dirty="0">
              <a:solidFill>
                <a:srgbClr val="008000"/>
              </a:solidFill>
            </a:endParaRPr>
          </a:p>
        </p:txBody>
      </p:sp>
      <p:cxnSp>
        <p:nvCxnSpPr>
          <p:cNvPr id="7" name="Straight Arrow Connector 6"/>
          <p:cNvCxnSpPr/>
          <p:nvPr/>
        </p:nvCxnSpPr>
        <p:spPr>
          <a:xfrm>
            <a:off x="3563888" y="6258551"/>
            <a:ext cx="432048" cy="0"/>
          </a:xfrm>
          <a:prstGeom prst="straightConnector1">
            <a:avLst/>
          </a:prstGeom>
          <a:ln>
            <a:solidFill>
              <a:srgbClr val="C00000"/>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355976" y="6076800"/>
            <a:ext cx="1877437" cy="400110"/>
          </a:xfrm>
          <a:prstGeom prst="rect">
            <a:avLst/>
          </a:prstGeom>
        </p:spPr>
        <p:txBody>
          <a:bodyPr wrap="none">
            <a:spAutoFit/>
          </a:bodyPr>
          <a:lstStyle/>
          <a:p>
            <a:r>
              <a:rPr lang="en-AU" sz="2000" b="1" dirty="0" err="1">
                <a:solidFill>
                  <a:srgbClr val="000000"/>
                </a:solidFill>
                <a:latin typeface="Courier New" panose="02070309020205020404" pitchFamily="49" charset="0"/>
                <a:cs typeface="Courier New" panose="02070309020205020404" pitchFamily="49" charset="0"/>
              </a:rPr>
              <a:t>str</a:t>
            </a:r>
            <a:r>
              <a:rPr lang="en-AU" sz="2000" b="1" dirty="0">
                <a:solidFill>
                  <a:srgbClr val="000000"/>
                </a:solidFill>
                <a:latin typeface="Courier New" panose="02070309020205020404" pitchFamily="49" charset="0"/>
                <a:cs typeface="Courier New" panose="02070309020205020404" pitchFamily="49" charset="0"/>
              </a:rPr>
              <a:t>[3] </a:t>
            </a:r>
            <a:r>
              <a:rPr lang="en-AU" sz="2000" dirty="0" smtClean="0">
                <a:solidFill>
                  <a:srgbClr val="008000"/>
                </a:solidFill>
                <a:latin typeface="Courier New" panose="02070309020205020404" pitchFamily="49" charset="0"/>
                <a:cs typeface="Courier New" panose="02070309020205020404" pitchFamily="49" charset="0"/>
              </a:rPr>
              <a:t>'m'</a:t>
            </a:r>
            <a:r>
              <a:rPr lang="en-AU" sz="2000" b="1" dirty="0" smtClean="0">
                <a:solidFill>
                  <a:srgbClr val="000000"/>
                </a:solidFill>
                <a:latin typeface="Courier New" panose="02070309020205020404" pitchFamily="49" charset="0"/>
                <a:cs typeface="Courier New" panose="02070309020205020404" pitchFamily="49" charset="0"/>
              </a:rPr>
              <a:t> </a:t>
            </a:r>
            <a:endParaRPr lang="en-AU" sz="2000" dirty="0"/>
          </a:p>
        </p:txBody>
      </p:sp>
      <p:sp>
        <p:nvSpPr>
          <p:cNvPr id="9" name="Rectangle 8"/>
          <p:cNvSpPr/>
          <p:nvPr/>
        </p:nvSpPr>
        <p:spPr>
          <a:xfrm>
            <a:off x="6553378" y="6074745"/>
            <a:ext cx="2339102" cy="400110"/>
          </a:xfrm>
          <a:prstGeom prst="rect">
            <a:avLst/>
          </a:prstGeom>
        </p:spPr>
        <p:txBody>
          <a:bodyPr wrap="none">
            <a:spAutoFit/>
          </a:bodyPr>
          <a:lstStyle/>
          <a:p>
            <a:pPr>
              <a:tabLst>
                <a:tab pos="539750" algn="l"/>
              </a:tabLst>
            </a:pPr>
            <a:r>
              <a:rPr lang="en-AU" sz="2000" b="1" dirty="0" err="1">
                <a:solidFill>
                  <a:srgbClr val="000000"/>
                </a:solidFill>
                <a:latin typeface="Courier New" panose="02070309020205020404" pitchFamily="49" charset="0"/>
                <a:cs typeface="Courier New" panose="02070309020205020404" pitchFamily="49" charset="0"/>
              </a:rPr>
              <a:t>str</a:t>
            </a:r>
            <a:r>
              <a:rPr lang="en-AU" sz="2000" b="1" dirty="0">
                <a:solidFill>
                  <a:srgbClr val="000000"/>
                </a:solidFill>
                <a:latin typeface="Courier New" panose="02070309020205020404" pitchFamily="49" charset="0"/>
                <a:cs typeface="Courier New" panose="02070309020205020404" pitchFamily="49" charset="0"/>
              </a:rPr>
              <a:t>[2:5] </a:t>
            </a:r>
            <a:r>
              <a:rPr lang="en-AU" sz="2000" dirty="0" smtClean="0">
                <a:solidFill>
                  <a:srgbClr val="008000"/>
                </a:solidFill>
                <a:latin typeface="Courier New" panose="02070309020205020404" pitchFamily="49" charset="0"/>
                <a:cs typeface="Courier New" panose="02070309020205020404" pitchFamily="49" charset="0"/>
              </a:rPr>
              <a:t>'amp'</a:t>
            </a:r>
            <a:endParaRPr lang="en-AU" sz="2000" dirty="0">
              <a:solidFill>
                <a:srgbClr val="008000"/>
              </a:solidFill>
            </a:endParaRPr>
          </a:p>
        </p:txBody>
      </p:sp>
    </p:spTree>
    <p:extLst>
      <p:ext uri="{BB962C8B-B14F-4D97-AF65-F5344CB8AC3E}">
        <p14:creationId xmlns:p14="http://schemas.microsoft.com/office/powerpoint/2010/main" val="79385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250"/>
                                        <p:tgtEl>
                                          <p:spTgt spid="7"/>
                                        </p:tgtEl>
                                      </p:cBhvr>
                                    </p:animEffect>
                                  </p:childTnLst>
                                </p:cTn>
                              </p:par>
                            </p:childTnLst>
                          </p:cTn>
                        </p:par>
                        <p:par>
                          <p:cTn id="38" fill="hold">
                            <p:stCondLst>
                              <p:cond delay="250"/>
                            </p:stCondLst>
                            <p:childTnLst>
                              <p:par>
                                <p:cTn id="39" presetID="1" presetClass="entr" presetSubtype="0"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par>
                          <p:cTn id="41" fill="hold">
                            <p:stCondLst>
                              <p:cond delay="250"/>
                            </p:stCondLst>
                            <p:childTnLst>
                              <p:par>
                                <p:cTn id="42" presetID="1" presetClass="entr" presetSubtype="0"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ecu_ppt4_blu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ecu_ppt4_blue</Template>
  <TotalTime>10864</TotalTime>
  <Words>7714</Words>
  <Application>Microsoft Office PowerPoint</Application>
  <PresentationFormat>On-screen Show (4:3)</PresentationFormat>
  <Paragraphs>1035</Paragraphs>
  <Slides>47</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ＭＳ Ｐゴシック</vt:lpstr>
      <vt:lpstr>Arial</vt:lpstr>
      <vt:lpstr>Arial Narrow</vt:lpstr>
      <vt:lpstr>Calibri</vt:lpstr>
      <vt:lpstr>Courier New</vt:lpstr>
      <vt:lpstr>ecu_ppt4_blue</vt:lpstr>
      <vt:lpstr>CSP1150/CSP5110: Programming Principles</vt:lpstr>
      <vt:lpstr>This Lecture</vt:lpstr>
      <vt:lpstr>Textbook</vt:lpstr>
      <vt:lpstr>Data Structures</vt:lpstr>
      <vt:lpstr>Data Structures</vt:lpstr>
      <vt:lpstr>Arrays</vt:lpstr>
      <vt:lpstr>Arrays</vt:lpstr>
      <vt:lpstr>Lists and Tuples</vt:lpstr>
      <vt:lpstr>Referring to Items</vt:lpstr>
      <vt:lpstr>Referring to Items</vt:lpstr>
      <vt:lpstr>List Methods</vt:lpstr>
      <vt:lpstr>The “in” Comparison Operator</vt:lpstr>
      <vt:lpstr>Data Structures Summary</vt:lpstr>
      <vt:lpstr>Iteration (Loops)</vt:lpstr>
      <vt:lpstr>Iteration</vt:lpstr>
      <vt:lpstr>While Loops</vt:lpstr>
      <vt:lpstr>While Loops</vt:lpstr>
      <vt:lpstr>Common Loop Errors</vt:lpstr>
      <vt:lpstr>Terrible Programmer Joke Break!</vt:lpstr>
      <vt:lpstr>While Example 1</vt:lpstr>
      <vt:lpstr>While Example 2</vt:lpstr>
      <vt:lpstr>Break and Continue</vt:lpstr>
      <vt:lpstr>Break Example 1</vt:lpstr>
      <vt:lpstr>Break Example 1 (improved version)</vt:lpstr>
      <vt:lpstr>Break Example 2</vt:lpstr>
      <vt:lpstr>Continue Example 1</vt:lpstr>
      <vt:lpstr>Continue Example 1</vt:lpstr>
      <vt:lpstr>Continue Example 1</vt:lpstr>
      <vt:lpstr>Continue Example 2</vt:lpstr>
      <vt:lpstr>Validating Input using While, Try and Break</vt:lpstr>
      <vt:lpstr>Do-While Loops</vt:lpstr>
      <vt:lpstr>Do-While Example</vt:lpstr>
      <vt:lpstr>While vs. Do-While</vt:lpstr>
      <vt:lpstr>While vs. Do-While</vt:lpstr>
      <vt:lpstr>For Loops</vt:lpstr>
      <vt:lpstr>Counter-Controlled For Loops</vt:lpstr>
      <vt:lpstr>Counter-Controlled For Loops</vt:lpstr>
      <vt:lpstr>Counter-Controlled For Loops</vt:lpstr>
      <vt:lpstr>Python For Loop Examples</vt:lpstr>
      <vt:lpstr>Python For Loops with Counters - Enumerate</vt:lpstr>
      <vt:lpstr>C-Style For Loops</vt:lpstr>
      <vt:lpstr>C-Style For Loops</vt:lpstr>
      <vt:lpstr>C-Style For Loop Examples</vt:lpstr>
      <vt:lpstr>Python Versions!</vt:lpstr>
      <vt:lpstr>C-Style For Loops and Data Structures</vt:lpstr>
      <vt:lpstr>C-Style For Loops and Data Structures</vt:lpstr>
      <vt:lpstr>Conclusion</vt:lpstr>
    </vt:vector>
  </TitlesOfParts>
  <Company>Edith Cowan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CSP1150/CSP5110: Lecture 3</dc:title>
  <dc:creator>Greg Baatard</dc:creator>
  <cp:lastModifiedBy>Damion CANDIDO</cp:lastModifiedBy>
  <cp:revision>655</cp:revision>
  <dcterms:created xsi:type="dcterms:W3CDTF">2010-02-19T04:37:55Z</dcterms:created>
  <dcterms:modified xsi:type="dcterms:W3CDTF">2019-07-10T03:08:55Z</dcterms:modified>
</cp:coreProperties>
</file>