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1" r:id="rId3"/>
    <p:sldId id="410" r:id="rId4"/>
    <p:sldId id="377" r:id="rId5"/>
    <p:sldId id="463" r:id="rId6"/>
    <p:sldId id="507" r:id="rId7"/>
    <p:sldId id="464" r:id="rId8"/>
    <p:sldId id="465" r:id="rId9"/>
    <p:sldId id="466" r:id="rId10"/>
    <p:sldId id="467" r:id="rId11"/>
    <p:sldId id="510" r:id="rId12"/>
    <p:sldId id="511" r:id="rId13"/>
    <p:sldId id="508" r:id="rId14"/>
    <p:sldId id="469" r:id="rId15"/>
    <p:sldId id="468" r:id="rId16"/>
    <p:sldId id="512" r:id="rId17"/>
    <p:sldId id="514" r:id="rId18"/>
    <p:sldId id="517" r:id="rId19"/>
    <p:sldId id="521" r:id="rId20"/>
    <p:sldId id="473" r:id="rId21"/>
    <p:sldId id="520" r:id="rId22"/>
    <p:sldId id="522" r:id="rId23"/>
    <p:sldId id="523" r:id="rId24"/>
    <p:sldId id="524" r:id="rId25"/>
    <p:sldId id="474" r:id="rId26"/>
    <p:sldId id="525" r:id="rId27"/>
    <p:sldId id="476" r:id="rId28"/>
    <p:sldId id="477" r:id="rId29"/>
    <p:sldId id="537" r:id="rId30"/>
    <p:sldId id="526" r:id="rId31"/>
    <p:sldId id="478" r:id="rId32"/>
    <p:sldId id="527" r:id="rId33"/>
    <p:sldId id="480" r:id="rId34"/>
    <p:sldId id="530" r:id="rId35"/>
    <p:sldId id="528" r:id="rId36"/>
    <p:sldId id="529" r:id="rId37"/>
    <p:sldId id="482" r:id="rId38"/>
    <p:sldId id="531" r:id="rId39"/>
    <p:sldId id="532" r:id="rId40"/>
    <p:sldId id="533" r:id="rId41"/>
    <p:sldId id="536" r:id="rId42"/>
    <p:sldId id="534" r:id="rId43"/>
    <p:sldId id="535" r:id="rId44"/>
    <p:sldId id="31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00000"/>
    <a:srgbClr val="3535A1"/>
    <a:srgbClr val="FFFFFF"/>
    <a:srgbClr val="616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4523" autoAdjust="0"/>
  </p:normalViewPr>
  <p:slideViewPr>
    <p:cSldViewPr>
      <p:cViewPr varScale="1">
        <p:scale>
          <a:sx n="111" d="100"/>
          <a:sy n="111" d="100"/>
        </p:scale>
        <p:origin x="1242"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8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6E4F0-04F0-43F2-9CB9-99B552783FAC}" type="datetimeFigureOut">
              <a:rPr lang="en-US" smtClean="0"/>
              <a:pPr/>
              <a:t>8/24/2017</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72DE0-A19C-4245-86C7-48F0AFB112D9}" type="slidenum">
              <a:rPr lang="en-AU" smtClean="0"/>
              <a:pPr/>
              <a:t>‹#›</a:t>
            </a:fld>
            <a:endParaRPr lang="en-AU"/>
          </a:p>
        </p:txBody>
      </p:sp>
    </p:spTree>
    <p:extLst>
      <p:ext uri="{BB962C8B-B14F-4D97-AF65-F5344CB8AC3E}">
        <p14:creationId xmlns:p14="http://schemas.microsoft.com/office/powerpoint/2010/main" val="98015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PHP is an example of a language which has many,</a:t>
            </a:r>
            <a:r>
              <a:rPr lang="en-AU" baseline="0" dirty="0" smtClean="0"/>
              <a:t> many functions.  There are about 100 functions just for manipulating strings, and another 100 or so just for manipulating arrays.  This means that whatever you could possibly want to do with a string or array can usually be done in a line or two of code, using a few functions as needed…  However it also means that you spend a lot of time and effort looking up / remembering functions and how to use them, and the next person who reads your code may not be familiar with them and will need to look them up as well.</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6</a:t>
            </a:fld>
            <a:endParaRPr lang="en-AU"/>
          </a:p>
        </p:txBody>
      </p:sp>
    </p:spTree>
    <p:extLst>
      <p:ext uri="{BB962C8B-B14F-4D97-AF65-F5344CB8AC3E}">
        <p14:creationId xmlns:p14="http://schemas.microsoft.com/office/powerpoint/2010/main" val="3759325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Placing the definitions of functions into separate sections of pseudocode or separate little flowcharts keeps the pseudocode/flowchart</a:t>
            </a:r>
            <a:r>
              <a:rPr lang="en-AU" baseline="0" dirty="0" smtClean="0"/>
              <a:t> representing your program concise and clear, uncluttered by details that can be abstracted away.</a:t>
            </a:r>
          </a:p>
          <a:p>
            <a:r>
              <a:rPr lang="en-AU" baseline="0" dirty="0" smtClean="0"/>
              <a:t>Think of them as appendices of a book.</a:t>
            </a:r>
          </a:p>
          <a:p>
            <a:endParaRPr lang="en-AU" baseline="0" dirty="0" smtClean="0"/>
          </a:p>
          <a:p>
            <a:r>
              <a:rPr lang="en-AU" baseline="0" dirty="0" smtClean="0"/>
              <a:t>See Reading 3.3 for further details regarding functions </a:t>
            </a:r>
            <a:r>
              <a:rPr lang="en-AU" baseline="0" smtClean="0"/>
              <a:t>in pseudocode.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15</a:t>
            </a:fld>
            <a:endParaRPr lang="en-AU"/>
          </a:p>
        </p:txBody>
      </p:sp>
    </p:spTree>
    <p:extLst>
      <p:ext uri="{BB962C8B-B14F-4D97-AF65-F5344CB8AC3E}">
        <p14:creationId xmlns:p14="http://schemas.microsoft.com/office/powerpoint/2010/main" val="3393226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you can see when you step through the animation in this flowchart,</a:t>
            </a:r>
            <a:r>
              <a:rPr lang="en-AU" baseline="0" dirty="0" smtClean="0"/>
              <a:t> control passes to the function when it is called, and then back to the main program when it ends</a:t>
            </a:r>
            <a:r>
              <a:rPr lang="en-AU" baseline="0" dirty="0" smtClean="0"/>
              <a:t>.</a:t>
            </a:r>
          </a:p>
          <a:p>
            <a:endParaRPr lang="en-AU" baseline="0" dirty="0" smtClean="0"/>
          </a:p>
          <a:p>
            <a:r>
              <a:rPr lang="en-AU" baseline="0" dirty="0" smtClean="0"/>
              <a:t>This flowchart omits a few minor steps that aren’t crucial to the overall understanding of what is happening (mainly for reasons of space):</a:t>
            </a:r>
          </a:p>
          <a:p>
            <a:r>
              <a:rPr lang="en-AU" dirty="0" smtClean="0"/>
              <a:t> * It does</a:t>
            </a:r>
            <a:r>
              <a:rPr lang="en-AU" baseline="0" dirty="0" smtClean="0"/>
              <a:t> not mention initialising the total at 0 at the start of the program, so that we can add marks to it during the loop.</a:t>
            </a:r>
          </a:p>
          <a:p>
            <a:r>
              <a:rPr lang="en-AU" baseline="0" dirty="0" smtClean="0"/>
              <a:t> * </a:t>
            </a:r>
            <a:r>
              <a:rPr lang="en-AU" dirty="0" smtClean="0"/>
              <a:t>It does</a:t>
            </a:r>
            <a:r>
              <a:rPr lang="en-AU" baseline="0" dirty="0" smtClean="0"/>
              <a:t> not mention initialising a counter at 0 at the start of the program and adding 1 to it on each iteration of the loop so that we can use it to calculate the average after the loop ends.</a:t>
            </a:r>
          </a:p>
        </p:txBody>
      </p:sp>
      <p:sp>
        <p:nvSpPr>
          <p:cNvPr id="4" name="Slide Number Placeholder 3"/>
          <p:cNvSpPr>
            <a:spLocks noGrp="1"/>
          </p:cNvSpPr>
          <p:nvPr>
            <p:ph type="sldNum" sz="quarter" idx="10"/>
          </p:nvPr>
        </p:nvSpPr>
        <p:spPr/>
        <p:txBody>
          <a:bodyPr/>
          <a:lstStyle/>
          <a:p>
            <a:fld id="{53772DE0-A19C-4245-86C7-48F0AFB112D9}" type="slidenum">
              <a:rPr lang="en-AU" smtClean="0"/>
              <a:pPr/>
              <a:t>16</a:t>
            </a:fld>
            <a:endParaRPr lang="en-AU"/>
          </a:p>
        </p:txBody>
      </p:sp>
    </p:spTree>
    <p:extLst>
      <p:ext uri="{BB962C8B-B14F-4D97-AF65-F5344CB8AC3E}">
        <p14:creationId xmlns:p14="http://schemas.microsoft.com/office/powerpoint/2010/main" val="263996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AU" dirty="0" smtClean="0"/>
              <a:t>① Import the “random” module</a:t>
            </a:r>
          </a:p>
          <a:p>
            <a:endParaRPr lang="en-AU" dirty="0" smtClean="0"/>
          </a:p>
          <a:p>
            <a:r>
              <a:rPr lang="en-AU" dirty="0" smtClean="0"/>
              <a:t>② Define (but don’t execute) the </a:t>
            </a:r>
            <a:r>
              <a:rPr lang="en-AU" dirty="0" err="1" smtClean="0"/>
              <a:t>checkCredentials</a:t>
            </a:r>
            <a:r>
              <a:rPr lang="en-AU" dirty="0" smtClean="0"/>
              <a:t> function</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③ Define (but don’t execute) the </a:t>
            </a:r>
            <a:r>
              <a:rPr lang="en-AU" dirty="0" err="1" smtClean="0"/>
              <a:t>generateRandoms</a:t>
            </a:r>
            <a:r>
              <a:rPr lang="en-AU" dirty="0" smtClean="0"/>
              <a:t> function</a:t>
            </a:r>
          </a:p>
          <a:p>
            <a:endParaRPr lang="en-AU" dirty="0" smtClean="0"/>
          </a:p>
          <a:p>
            <a:r>
              <a:rPr lang="en-AU" dirty="0" smtClean="0"/>
              <a:t>④ Print the login message and prompt the user to input</a:t>
            </a:r>
            <a:r>
              <a:rPr lang="en-AU" baseline="0" dirty="0" smtClean="0"/>
              <a:t> a username and password</a:t>
            </a:r>
          </a:p>
          <a:p>
            <a:endParaRPr lang="en-AU" baseline="0" dirty="0" smtClean="0"/>
          </a:p>
          <a:p>
            <a:r>
              <a:rPr lang="en-AU" dirty="0" smtClean="0"/>
              <a:t>⑤ Call</a:t>
            </a:r>
            <a:r>
              <a:rPr lang="en-AU" baseline="0" dirty="0" smtClean="0"/>
              <a:t> the </a:t>
            </a:r>
            <a:r>
              <a:rPr lang="en-AU" baseline="0" dirty="0" err="1" smtClean="0"/>
              <a:t>checkCredentials</a:t>
            </a:r>
            <a:r>
              <a:rPr lang="en-AU" baseline="0" dirty="0" smtClean="0"/>
              <a:t>() function to determine the result of the if statement.  </a:t>
            </a:r>
          </a:p>
          <a:p>
            <a:r>
              <a:rPr lang="en-AU" baseline="0" dirty="0" smtClean="0"/>
              <a:t>     The username and password inputted by the user are passed as parameters/arguments to </a:t>
            </a:r>
            <a:r>
              <a:rPr lang="en-AU" baseline="0" dirty="0" err="1" smtClean="0"/>
              <a:t>checkCredentials</a:t>
            </a:r>
            <a:r>
              <a:rPr lang="en-AU" baseline="0" dirty="0" smtClean="0"/>
              <a:t>()</a:t>
            </a:r>
            <a:endParaRPr lang="en-AU" dirty="0" smtClean="0"/>
          </a:p>
          <a:p>
            <a:endParaRPr lang="en-AU" baseline="0" dirty="0" smtClean="0"/>
          </a:p>
          <a:p>
            <a:r>
              <a:rPr lang="en-AU" dirty="0" smtClean="0"/>
              <a:t>⑥ The code in </a:t>
            </a:r>
            <a:r>
              <a:rPr lang="en-AU" dirty="0" err="1" smtClean="0"/>
              <a:t>checkCredentials</a:t>
            </a:r>
            <a:r>
              <a:rPr lang="en-AU" dirty="0" smtClean="0"/>
              <a:t>() runs, returning </a:t>
            </a:r>
            <a:r>
              <a:rPr lang="en-AU" baseline="0" dirty="0" smtClean="0"/>
              <a:t>True since the username was “admin” and the password was “abc123”</a:t>
            </a:r>
            <a:endParaRPr lang="en-AU" dirty="0" smtClean="0"/>
          </a:p>
          <a:p>
            <a:endParaRPr lang="en-AU" baseline="0" dirty="0" smtClean="0"/>
          </a:p>
          <a:p>
            <a:r>
              <a:rPr lang="en-AU" dirty="0" smtClean="0"/>
              <a:t>⑦ Print the login success message and call the </a:t>
            </a:r>
            <a:r>
              <a:rPr lang="en-AU" dirty="0" err="1" smtClean="0"/>
              <a:t>generateRandoms</a:t>
            </a:r>
            <a:r>
              <a:rPr lang="en-AU" dirty="0" smtClean="0"/>
              <a:t>() function</a:t>
            </a:r>
          </a:p>
          <a:p>
            <a:endParaRPr lang="en-AU" baseline="0" dirty="0" smtClean="0"/>
          </a:p>
          <a:p>
            <a:r>
              <a:rPr lang="en-AU" dirty="0" smtClean="0"/>
              <a:t>⑧ The code in </a:t>
            </a:r>
            <a:r>
              <a:rPr lang="en-AU" dirty="0" err="1" smtClean="0"/>
              <a:t>generateRandoms</a:t>
            </a:r>
            <a:r>
              <a:rPr lang="en-AU" dirty="0" smtClean="0"/>
              <a:t>() runs,</a:t>
            </a:r>
            <a:r>
              <a:rPr lang="en-AU" baseline="0" dirty="0" smtClean="0"/>
              <a:t> generating and printing a random number and letter</a:t>
            </a:r>
            <a:endParaRPr lang="en-AU" dirty="0" smtClean="0"/>
          </a:p>
          <a:p>
            <a:endParaRPr lang="en-AU" baseline="0" dirty="0" smtClean="0"/>
          </a:p>
          <a:p>
            <a:r>
              <a:rPr lang="en-AU" dirty="0" smtClean="0"/>
              <a:t>⑨ </a:t>
            </a:r>
            <a:r>
              <a:rPr lang="en-AU" baseline="0" dirty="0" smtClean="0"/>
              <a:t>Control returns back to the main program, which ends since there are no more statements</a:t>
            </a:r>
          </a:p>
          <a:p>
            <a:endParaRPr lang="en-AU" baseline="0" dirty="0" smtClean="0"/>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Also note that it is perfectly fine for the code of a function to call another function.</a:t>
            </a:r>
          </a:p>
        </p:txBody>
      </p:sp>
      <p:sp>
        <p:nvSpPr>
          <p:cNvPr id="4" name="Slide Number Placeholder 3"/>
          <p:cNvSpPr>
            <a:spLocks noGrp="1"/>
          </p:cNvSpPr>
          <p:nvPr>
            <p:ph type="sldNum" sz="quarter" idx="10"/>
          </p:nvPr>
        </p:nvSpPr>
        <p:spPr/>
        <p:txBody>
          <a:bodyPr/>
          <a:lstStyle/>
          <a:p>
            <a:fld id="{53772DE0-A19C-4245-86C7-48F0AFB112D9}" type="slidenum">
              <a:rPr lang="en-AU" smtClean="0"/>
              <a:pPr/>
              <a:t>17</a:t>
            </a:fld>
            <a:endParaRPr lang="en-AU"/>
          </a:p>
        </p:txBody>
      </p:sp>
    </p:spTree>
    <p:extLst>
      <p:ext uri="{BB962C8B-B14F-4D97-AF65-F5344CB8AC3E}">
        <p14:creationId xmlns:p14="http://schemas.microsoft.com/office/powerpoint/2010/main" val="200510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Obviously, a variable cannot be seen/accessed/used (“referenced”)</a:t>
            </a:r>
            <a:r>
              <a:rPr lang="en-AU" baseline="0" dirty="0" smtClean="0"/>
              <a:t> </a:t>
            </a:r>
            <a:r>
              <a:rPr lang="en-AU" dirty="0" smtClean="0"/>
              <a:t>before it is created – e.g. if there was a line in the example() function before the </a:t>
            </a:r>
            <a:r>
              <a:rPr lang="en-AU" b="1" dirty="0" err="1" smtClean="0"/>
              <a:t>localVar</a:t>
            </a:r>
            <a:r>
              <a:rPr lang="en-AU" b="1" dirty="0" smtClean="0"/>
              <a:t> = "Hello!"</a:t>
            </a:r>
            <a:r>
              <a:rPr lang="en-AU" b="0" baseline="0" dirty="0" smtClean="0"/>
              <a:t> </a:t>
            </a:r>
            <a:r>
              <a:rPr lang="en-AU" dirty="0" smtClean="0"/>
              <a:t>line that tried</a:t>
            </a:r>
            <a:r>
              <a:rPr lang="en-AU" baseline="0" dirty="0" smtClean="0"/>
              <a:t> to use </a:t>
            </a:r>
            <a:r>
              <a:rPr lang="en-AU" baseline="0" dirty="0" err="1" smtClean="0"/>
              <a:t>localVar</a:t>
            </a:r>
            <a:r>
              <a:rPr lang="en-AU" baseline="0" dirty="0" smtClean="0"/>
              <a:t>, it would cause an error.</a:t>
            </a:r>
          </a:p>
          <a:p>
            <a:endParaRPr lang="en-AU" baseline="0" dirty="0" smtClean="0"/>
          </a:p>
          <a:p>
            <a:r>
              <a:rPr lang="en-AU" dirty="0" smtClean="0"/>
              <a:t>Since the variables in different functions are local to their functions, it is possible for them to have the same name.</a:t>
            </a:r>
          </a:p>
          <a:p>
            <a:r>
              <a:rPr lang="en-AU" dirty="0" smtClean="0"/>
              <a:t>e.g. Two functions could both have a variable named “value” – they would be completely independent of each other, only existing while that</a:t>
            </a:r>
            <a:r>
              <a:rPr lang="en-AU" baseline="0" dirty="0" smtClean="0"/>
              <a:t> particular function is running.</a:t>
            </a:r>
            <a:endParaRPr lang="en-AU" dirty="0" smtClean="0"/>
          </a:p>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19</a:t>
            </a:fld>
            <a:endParaRPr lang="en-AU"/>
          </a:p>
        </p:txBody>
      </p:sp>
    </p:spTree>
    <p:extLst>
      <p:ext uri="{BB962C8B-B14F-4D97-AF65-F5344CB8AC3E}">
        <p14:creationId xmlns:p14="http://schemas.microsoft.com/office/powerpoint/2010/main" val="127846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you can see by all the arrows, using global</a:t>
            </a:r>
            <a:r>
              <a:rPr lang="en-AU" baseline="0" dirty="0" smtClean="0"/>
              <a:t> variables in your functions can quickly become very confusing!</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20</a:t>
            </a:fld>
            <a:endParaRPr lang="en-AU"/>
          </a:p>
        </p:txBody>
      </p:sp>
    </p:spTree>
    <p:extLst>
      <p:ext uri="{BB962C8B-B14F-4D97-AF65-F5344CB8AC3E}">
        <p14:creationId xmlns:p14="http://schemas.microsoft.com/office/powerpoint/2010/main" val="4186252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Now that you know how to access </a:t>
            </a:r>
            <a:r>
              <a:rPr lang="en-AU" baseline="0" dirty="0" smtClean="0"/>
              <a:t>global variables from a function… don’t do it.</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21</a:t>
            </a:fld>
            <a:endParaRPr lang="en-AU"/>
          </a:p>
        </p:txBody>
      </p:sp>
    </p:spTree>
    <p:extLst>
      <p:ext uri="{BB962C8B-B14F-4D97-AF65-F5344CB8AC3E}">
        <p14:creationId xmlns:p14="http://schemas.microsoft.com/office/powerpoint/2010/main" val="895883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Essentially, parameters are</a:t>
            </a:r>
            <a:r>
              <a:rPr lang="en-AU" baseline="0" dirty="0" smtClean="0"/>
              <a:t> how you get data IN to a function – in order to specify what to perform the task on, or how the task should be performed.</a:t>
            </a:r>
          </a:p>
          <a:p>
            <a:endParaRPr lang="en-AU" baseline="0" dirty="0" smtClean="0"/>
          </a:p>
          <a:p>
            <a:r>
              <a:rPr lang="en-AU" baseline="0" dirty="0" smtClean="0"/>
              <a:t>The textbook distinguishes between “parameters” and “arguments”.  Essentially, a function can have parameters defined, and when it is called you specify the arguments that are passed into the function.  i.e., the parameters are the placeholders in the function that contain the arguments when it is called.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22</a:t>
            </a:fld>
            <a:endParaRPr lang="en-AU"/>
          </a:p>
        </p:txBody>
      </p:sp>
    </p:spTree>
    <p:extLst>
      <p:ext uri="{BB962C8B-B14F-4D97-AF65-F5344CB8AC3E}">
        <p14:creationId xmlns:p14="http://schemas.microsoft.com/office/powerpoint/2010/main" val="135908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first call to the repeat() function specifies both parameters – passing it the literal values of "Hello!" and 4.</a:t>
            </a:r>
          </a:p>
          <a:p>
            <a:r>
              <a:rPr lang="en-AU" dirty="0" smtClean="0"/>
              <a:t>The second call to repeat()</a:t>
            </a:r>
            <a:r>
              <a:rPr lang="en-AU" baseline="0" dirty="0" smtClean="0"/>
              <a:t> only specifies one parameter – passing it word variable which contains "Duck, ".  It doesn’t specify a second parameter, so the default of 2 is used.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23</a:t>
            </a:fld>
            <a:endParaRPr lang="en-AU"/>
          </a:p>
        </p:txBody>
      </p:sp>
    </p:spTree>
    <p:extLst>
      <p:ext uri="{BB962C8B-B14F-4D97-AF65-F5344CB8AC3E}">
        <p14:creationId xmlns:p14="http://schemas.microsoft.com/office/powerpoint/2010/main" val="2190554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AU" dirty="0" smtClean="0"/>
              <a:t>Note,</a:t>
            </a:r>
            <a:r>
              <a:rPr lang="en-AU" baseline="0" dirty="0" smtClean="0"/>
              <a:t> Python’s </a:t>
            </a:r>
            <a:r>
              <a:rPr lang="en-AU" b="1" baseline="0" dirty="0" smtClean="0"/>
              <a:t>format() </a:t>
            </a:r>
            <a:r>
              <a:rPr lang="en-AU" baseline="0" dirty="0" smtClean="0"/>
              <a:t>function could have made this code more concise/irrelevant!  See the reading in Module 2.</a:t>
            </a:r>
            <a:endParaRPr lang="en-AU"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AU" dirty="0" smtClean="0"/>
              <a:t>It is fairly common to deliberately give different names to</a:t>
            </a:r>
            <a:r>
              <a:rPr lang="en-AU" baseline="0" dirty="0" smtClean="0"/>
              <a:t> function parameters and the variables that are passed into it when the function is called – just to make it extra clear that they are different variables.</a:t>
            </a:r>
            <a:endParaRPr lang="en-AU"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AU" dirty="0" smtClean="0"/>
              <a:t>This method of parameter passing is</a:t>
            </a:r>
            <a:r>
              <a:rPr lang="en-AU" baseline="0" dirty="0" smtClean="0"/>
              <a:t> known as “pass by value” and </a:t>
            </a:r>
            <a:r>
              <a:rPr lang="en-AU" dirty="0" smtClean="0"/>
              <a:t>is the default way that parameters work in most languages, but in most languages it is also possible to specify that a</a:t>
            </a:r>
            <a:r>
              <a:rPr lang="en-AU" baseline="0" dirty="0" smtClean="0"/>
              <a:t> parameter is “pass by reference” – meaning that the variable itself (rather than just the value stored in it) is passed to the function, so any changes made to it will change the variable itself.</a:t>
            </a:r>
            <a:endParaRPr lang="en-AU" dirty="0" smtClean="0"/>
          </a:p>
          <a:p>
            <a:r>
              <a:rPr lang="en-AU" dirty="0" smtClean="0"/>
              <a:t>While</a:t>
            </a:r>
            <a:r>
              <a:rPr lang="en-AU" baseline="0" dirty="0" smtClean="0"/>
              <a:t> this can be useful and efficient in certain circumstances, it makes code more difficult to follow and makes functions less independent of the code that calls them, so it is generally discouraged.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24</a:t>
            </a:fld>
            <a:endParaRPr lang="en-AU"/>
          </a:p>
        </p:txBody>
      </p:sp>
    </p:spTree>
    <p:extLst>
      <p:ext uri="{BB962C8B-B14F-4D97-AF65-F5344CB8AC3E}">
        <p14:creationId xmlns:p14="http://schemas.microsoft.com/office/powerpoint/2010/main" val="379560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If no value is provided, </a:t>
            </a:r>
            <a:r>
              <a:rPr lang="en-AU" b="1" dirty="0" smtClean="0"/>
              <a:t>None</a:t>
            </a:r>
            <a:r>
              <a:rPr lang="en-AU" dirty="0" smtClean="0"/>
              <a:t> is returned (nothing).  This isn’t often needed/done, but</a:t>
            </a:r>
            <a:r>
              <a:rPr lang="en-AU" baseline="0" dirty="0" smtClean="0"/>
              <a:t> can be used as a way of terminating a function if needed, similar to how </a:t>
            </a:r>
            <a:r>
              <a:rPr lang="en-AU" b="1" baseline="0" dirty="0" smtClean="0"/>
              <a:t>break</a:t>
            </a:r>
            <a:r>
              <a:rPr lang="en-AU" baseline="0" dirty="0" smtClean="0"/>
              <a:t> can be used to terminate a loop.</a:t>
            </a:r>
          </a:p>
          <a:p>
            <a:endParaRPr lang="en-AU" baseline="0" dirty="0" smtClean="0"/>
          </a:p>
          <a:p>
            <a:r>
              <a:rPr lang="en-AU" baseline="0" dirty="0" smtClean="0"/>
              <a:t>A return statement can even return multiple values by putting commas between them, e.g. </a:t>
            </a:r>
            <a:r>
              <a:rPr lang="en-AU" b="1" baseline="0" dirty="0" smtClean="0"/>
              <a:t>return True, 15</a:t>
            </a:r>
          </a:p>
          <a:p>
            <a:r>
              <a:rPr lang="en-AU" b="0" baseline="0" dirty="0" smtClean="0"/>
              <a:t>For this to be useful and not cause an error, the code you are returning to must be </a:t>
            </a:r>
            <a:r>
              <a:rPr lang="en-AU" b="0" i="1" baseline="0" dirty="0" smtClean="0"/>
              <a:t>expecting</a:t>
            </a:r>
            <a:r>
              <a:rPr lang="en-AU" b="0" baseline="0" dirty="0" smtClean="0"/>
              <a:t> two values.  For example, Python’s ability to assign values to multiple variables at once (see reading in Module 1) means you could do something like this: </a:t>
            </a:r>
            <a:r>
              <a:rPr lang="en-AU" b="1" baseline="0" dirty="0" smtClean="0"/>
              <a:t>x, y = </a:t>
            </a:r>
            <a:r>
              <a:rPr lang="en-AU" b="1" baseline="0" dirty="0" err="1" smtClean="0"/>
              <a:t>getCoords</a:t>
            </a:r>
            <a:r>
              <a:rPr lang="en-AU" b="1" baseline="0" dirty="0" smtClean="0"/>
              <a:t>()  </a:t>
            </a:r>
            <a:r>
              <a:rPr lang="en-AU" b="0" baseline="0" dirty="0" smtClean="0"/>
              <a:t>(this assumes that the </a:t>
            </a:r>
            <a:r>
              <a:rPr lang="en-AU" b="0" baseline="0" dirty="0" err="1" smtClean="0"/>
              <a:t>getCoords</a:t>
            </a:r>
            <a:r>
              <a:rPr lang="en-AU" b="0" baseline="0" dirty="0" smtClean="0"/>
              <a:t> function returns two values.  They would end up being stored in variables named x and y.)</a:t>
            </a:r>
          </a:p>
          <a:p>
            <a:endParaRPr lang="en-AU" b="0" baseline="0" dirty="0" smtClean="0"/>
          </a:p>
          <a:p>
            <a:r>
              <a:rPr lang="en-AU" b="0" baseline="0" dirty="0" smtClean="0"/>
              <a:t>Alternatively, you can return multiple values by returning them in a data structure such as a list or tuple.  This means that only one thing is returned, and hence you only need one variable to store it in, but what is returned contains multiple values.</a:t>
            </a:r>
          </a:p>
          <a:p>
            <a:endParaRPr lang="en-AU" b="0" baseline="0" dirty="0" smtClean="0"/>
          </a:p>
          <a:p>
            <a:r>
              <a:rPr lang="en-AU" b="0" baseline="0" dirty="0" smtClean="0"/>
              <a:t>Since not all languages support multiple returns and multiple assignment, most programmers are more familiar and comfortable with returning a data structure.</a:t>
            </a:r>
          </a:p>
        </p:txBody>
      </p:sp>
      <p:sp>
        <p:nvSpPr>
          <p:cNvPr id="4" name="Slide Number Placeholder 3"/>
          <p:cNvSpPr>
            <a:spLocks noGrp="1"/>
          </p:cNvSpPr>
          <p:nvPr>
            <p:ph type="sldNum" sz="quarter" idx="10"/>
          </p:nvPr>
        </p:nvSpPr>
        <p:spPr/>
        <p:txBody>
          <a:bodyPr/>
          <a:lstStyle/>
          <a:p>
            <a:fld id="{53772DE0-A19C-4245-86C7-48F0AFB112D9}" type="slidenum">
              <a:rPr lang="en-AU" smtClean="0"/>
              <a:pPr/>
              <a:t>25</a:t>
            </a:fld>
            <a:endParaRPr lang="en-AU"/>
          </a:p>
        </p:txBody>
      </p:sp>
    </p:spTree>
    <p:extLst>
      <p:ext uri="{BB962C8B-B14F-4D97-AF65-F5344CB8AC3E}">
        <p14:creationId xmlns:p14="http://schemas.microsoft.com/office/powerpoint/2010/main" val="292056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Another</a:t>
            </a:r>
            <a:r>
              <a:rPr lang="en-AU" baseline="0" dirty="0" smtClean="0"/>
              <a:t> example of process abstraction is ordering a coffee at a café:  You do not need to know how to make a coffee, you just need to know that if you provide instructions (e.g. “double shot flat white”) and money, you receive a coffee of that type.</a:t>
            </a:r>
          </a:p>
          <a:p>
            <a:r>
              <a:rPr lang="en-AU" baseline="0" dirty="0" smtClean="0"/>
              <a:t>Abstraction lets us go about our everyday lives without needing to know or understand everything about the things that we do or interact with.</a:t>
            </a:r>
          </a:p>
          <a:p>
            <a:r>
              <a:rPr lang="en-AU" baseline="0" dirty="0" smtClean="0"/>
              <a:t>The same concept applies to functions in programming languages – they let you perform tasks without needing to know how they work – just what you need to do to “invoke” them.</a:t>
            </a:r>
            <a:endParaRPr lang="en-AU" dirty="0" smtClean="0"/>
          </a:p>
          <a:p>
            <a:endParaRPr lang="en-AU" dirty="0" smtClean="0"/>
          </a:p>
          <a:p>
            <a:r>
              <a:rPr lang="en-AU" dirty="0" smtClean="0"/>
              <a:t>You do not need to know </a:t>
            </a:r>
            <a:r>
              <a:rPr lang="en-AU" i="1" dirty="0" smtClean="0"/>
              <a:t>how</a:t>
            </a:r>
            <a:r>
              <a:rPr lang="en-AU" i="0" baseline="0" dirty="0" smtClean="0"/>
              <a:t> Python works out the sum of all the values in the array – just how to use the sum() function.</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7</a:t>
            </a:fld>
            <a:endParaRPr lang="en-AU"/>
          </a:p>
        </p:txBody>
      </p:sp>
    </p:spTree>
    <p:extLst>
      <p:ext uri="{BB962C8B-B14F-4D97-AF65-F5344CB8AC3E}">
        <p14:creationId xmlns:p14="http://schemas.microsoft.com/office/powerpoint/2010/main" val="4102221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26</a:t>
            </a:fld>
            <a:endParaRPr lang="en-AU"/>
          </a:p>
        </p:txBody>
      </p:sp>
    </p:spTree>
    <p:extLst>
      <p:ext uri="{BB962C8B-B14F-4D97-AF65-F5344CB8AC3E}">
        <p14:creationId xmlns:p14="http://schemas.microsoft.com/office/powerpoint/2010/main" val="2920567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first example, the</a:t>
            </a:r>
            <a:r>
              <a:rPr lang="en-AU" baseline="0" dirty="0" smtClean="0"/>
              <a:t> total() function would be executed, resulting in a number.  That number would be multiplied by 0.75, and the result stored in </a:t>
            </a:r>
            <a:r>
              <a:rPr lang="en-AU" baseline="0" dirty="0" err="1" smtClean="0"/>
              <a:t>discountedTotal</a:t>
            </a:r>
            <a:r>
              <a:rPr lang="en-AU" baseline="0" dirty="0" smtClean="0"/>
              <a:t>.</a:t>
            </a:r>
          </a:p>
          <a:p>
            <a:endParaRPr lang="en-AU" baseline="0" dirty="0" smtClean="0"/>
          </a:p>
          <a:p>
            <a:r>
              <a:rPr lang="en-AU" baseline="0" dirty="0" smtClean="0"/>
              <a:t>In the second example, the </a:t>
            </a:r>
            <a:r>
              <a:rPr lang="en-AU" baseline="0" dirty="0" err="1" smtClean="0"/>
              <a:t>checkCredentials</a:t>
            </a:r>
            <a:r>
              <a:rPr lang="en-AU" baseline="0" dirty="0" smtClean="0"/>
              <a:t>() function would be executed, resulting in either True or False.  The if statement then causes the appropriate message to be printed.</a:t>
            </a:r>
          </a:p>
          <a:p>
            <a:endParaRPr lang="en-AU" baseline="0" dirty="0" smtClean="0"/>
          </a:p>
          <a:p>
            <a:r>
              <a:rPr lang="en-AU" baseline="0" dirty="0" smtClean="0"/>
              <a:t>In the third example, the </a:t>
            </a:r>
            <a:r>
              <a:rPr lang="en-AU" baseline="0" dirty="0" err="1" smtClean="0"/>
              <a:t>getUserList</a:t>
            </a:r>
            <a:r>
              <a:rPr lang="en-AU" baseline="0" dirty="0" smtClean="0"/>
              <a:t>() function returns a list (in this case, containing usernames).  The for loop then loops over every item in the list, printing each one.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27</a:t>
            </a:fld>
            <a:endParaRPr lang="en-AU"/>
          </a:p>
        </p:txBody>
      </p:sp>
    </p:spTree>
    <p:extLst>
      <p:ext uri="{BB962C8B-B14F-4D97-AF65-F5344CB8AC3E}">
        <p14:creationId xmlns:p14="http://schemas.microsoft.com/office/powerpoint/2010/main" val="2284488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Functions can be a great way of providing generalised solution to a problem, but make sure that the time saved outweighs the overheads</a:t>
            </a:r>
            <a:r>
              <a:rPr lang="en-AU" baseline="0" dirty="0" smtClean="0"/>
              <a:t> of </a:t>
            </a:r>
            <a:r>
              <a:rPr lang="en-AU" baseline="0" smtClean="0"/>
              <a:t>creating the </a:t>
            </a:r>
            <a:r>
              <a:rPr lang="en-AU" baseline="0" dirty="0" smtClean="0"/>
              <a:t>function…</a:t>
            </a:r>
            <a:endParaRPr lang="en-AU" dirty="0" smtClean="0"/>
          </a:p>
          <a:p>
            <a:endParaRPr lang="en-AU" dirty="0" smtClean="0"/>
          </a:p>
          <a:p>
            <a:r>
              <a:rPr lang="en-AU" dirty="0" smtClean="0"/>
              <a:t>Comic (c) </a:t>
            </a:r>
            <a:r>
              <a:rPr lang="en-AU" dirty="0" err="1" smtClean="0"/>
              <a:t>xkcd</a:t>
            </a:r>
            <a:r>
              <a:rPr lang="en-AU" dirty="0" smtClean="0"/>
              <a:t> - http://xkcd.com/974/</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29</a:t>
            </a:fld>
            <a:endParaRPr lang="en-AU"/>
          </a:p>
        </p:txBody>
      </p:sp>
    </p:spTree>
    <p:extLst>
      <p:ext uri="{BB962C8B-B14F-4D97-AF65-F5344CB8AC3E}">
        <p14:creationId xmlns:p14="http://schemas.microsoft.com/office/powerpoint/2010/main" val="805295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31</a:t>
            </a:fld>
            <a:endParaRPr lang="en-AU"/>
          </a:p>
        </p:txBody>
      </p:sp>
    </p:spTree>
    <p:extLst>
      <p:ext uri="{BB962C8B-B14F-4D97-AF65-F5344CB8AC3E}">
        <p14:creationId xmlns:p14="http://schemas.microsoft.com/office/powerpoint/2010/main" val="1640072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Python describes</a:t>
            </a:r>
            <a:r>
              <a:rPr lang="en-AU" baseline="0" dirty="0" smtClean="0"/>
              <a:t> itself as a “batteries included” language, because its standard library provides capabilities to do just about everything you will need.  Even just the built-in functions give you a lot of functionality and simple programs can be written without needing to import any modules.</a:t>
            </a:r>
          </a:p>
          <a:p>
            <a:endParaRPr lang="en-AU" baseline="0" dirty="0" smtClean="0"/>
          </a:p>
          <a:p>
            <a:r>
              <a:rPr lang="en-AU" baseline="0" dirty="0" smtClean="0"/>
              <a:t>Some other languages, e.g. C and Java, have relatively light built-in functions, and needing to import a bunch of standard library modules is expected in any program of decent size/complexity.</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32</a:t>
            </a:fld>
            <a:endParaRPr lang="en-AU"/>
          </a:p>
        </p:txBody>
      </p:sp>
    </p:spTree>
    <p:extLst>
      <p:ext uri="{BB962C8B-B14F-4D97-AF65-F5344CB8AC3E}">
        <p14:creationId xmlns:p14="http://schemas.microsoft.com/office/powerpoint/2010/main" val="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Some languages distinguish between standard library modules and external ones (calling them extensions/plugins).</a:t>
            </a:r>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Often the terms are interchangeable between languages – however they may have different meanings… What one language calls a package,</a:t>
            </a:r>
            <a:r>
              <a:rPr lang="en-AU" baseline="0" dirty="0" smtClean="0"/>
              <a:t> another may call a module.  In some languages, a package and a module may be two different things.</a:t>
            </a:r>
          </a:p>
        </p:txBody>
      </p:sp>
      <p:sp>
        <p:nvSpPr>
          <p:cNvPr id="4" name="Slide Number Placeholder 3"/>
          <p:cNvSpPr>
            <a:spLocks noGrp="1"/>
          </p:cNvSpPr>
          <p:nvPr>
            <p:ph type="sldNum" sz="quarter" idx="10"/>
          </p:nvPr>
        </p:nvSpPr>
        <p:spPr/>
        <p:txBody>
          <a:bodyPr/>
          <a:lstStyle/>
          <a:p>
            <a:fld id="{53772DE0-A19C-4245-86C7-48F0AFB112D9}" type="slidenum">
              <a:rPr lang="en-AU" smtClean="0"/>
              <a:pPr/>
              <a:t>33</a:t>
            </a:fld>
            <a:endParaRPr lang="en-AU"/>
          </a:p>
        </p:txBody>
      </p:sp>
    </p:spTree>
    <p:extLst>
      <p:ext uri="{BB962C8B-B14F-4D97-AF65-F5344CB8AC3E}">
        <p14:creationId xmlns:p14="http://schemas.microsoft.com/office/powerpoint/2010/main" val="275666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In the Java example, once you’ve imported </a:t>
            </a:r>
            <a:r>
              <a:rPr lang="en-AU" baseline="0" dirty="0" err="1" smtClean="0"/>
              <a:t>java.util.Scanner</a:t>
            </a:r>
            <a:r>
              <a:rPr lang="en-AU" baseline="0" dirty="0" smtClean="0"/>
              <a:t>, you can create new variables of the Scanner class, and then call functions on those variables (known as “objects”) such as </a:t>
            </a:r>
            <a:r>
              <a:rPr lang="en-AU" baseline="0" dirty="0" err="1" smtClean="0"/>
              <a:t>Scanner.next</a:t>
            </a:r>
            <a:r>
              <a:rPr lang="en-AU" baseline="0" dirty="0" smtClean="0"/>
              <a:t>() to read a line of input.</a:t>
            </a:r>
          </a:p>
        </p:txBody>
      </p:sp>
      <p:sp>
        <p:nvSpPr>
          <p:cNvPr id="4" name="Slide Number Placeholder 3"/>
          <p:cNvSpPr>
            <a:spLocks noGrp="1"/>
          </p:cNvSpPr>
          <p:nvPr>
            <p:ph type="sldNum" sz="quarter" idx="10"/>
          </p:nvPr>
        </p:nvSpPr>
        <p:spPr/>
        <p:txBody>
          <a:bodyPr/>
          <a:lstStyle/>
          <a:p>
            <a:fld id="{53772DE0-A19C-4245-86C7-48F0AFB112D9}" type="slidenum">
              <a:rPr lang="en-AU" smtClean="0"/>
              <a:pPr/>
              <a:t>34</a:t>
            </a:fld>
            <a:endParaRPr lang="en-AU"/>
          </a:p>
        </p:txBody>
      </p:sp>
    </p:spTree>
    <p:extLst>
      <p:ext uri="{BB962C8B-B14F-4D97-AF65-F5344CB8AC3E}">
        <p14:creationId xmlns:p14="http://schemas.microsoft.com/office/powerpoint/2010/main" val="275666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While this slide describes</a:t>
            </a:r>
            <a:r>
              <a:rPr lang="en-AU" baseline="0" dirty="0" smtClean="0"/>
              <a:t> the creation process of many external modules, it is not the only way that these things happen.  For example, sometimes people set out to create a module for something from the beginning, rather than being driven by a need for the functionality themselves.</a:t>
            </a:r>
          </a:p>
          <a:p>
            <a:endParaRPr lang="en-AU" baseline="0" dirty="0" smtClean="0"/>
          </a:p>
          <a:p>
            <a:r>
              <a:rPr lang="en-AU" baseline="0" dirty="0" smtClean="0"/>
              <a:t>Once a module is released, that isn’t the end – people who use it are likely to find bugs or features that are lacking, and the module is (ideally) then refined and expanded and fixed as needed – sometimes by the original author, sometimes by others…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35</a:t>
            </a:fld>
            <a:endParaRPr lang="en-AU"/>
          </a:p>
        </p:txBody>
      </p:sp>
    </p:spTree>
    <p:extLst>
      <p:ext uri="{BB962C8B-B14F-4D97-AF65-F5344CB8AC3E}">
        <p14:creationId xmlns:p14="http://schemas.microsoft.com/office/powerpoint/2010/main" val="4274003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Technically Boost for C++ is a compilation of commonly used/needed modules, rather</a:t>
            </a:r>
            <a:r>
              <a:rPr lang="en-AU" baseline="0" dirty="0" smtClean="0"/>
              <a:t> than an online database for finding modules…  While you can just download and include Boost to “make C++ able to do just about anything”, you can also pick and choose exactly which modules you want from the Boost collection and implement just those.</a:t>
            </a:r>
            <a:endParaRPr lang="en-AU" dirty="0" smtClean="0"/>
          </a:p>
          <a:p>
            <a:endParaRPr lang="en-AU" dirty="0" smtClean="0"/>
          </a:p>
          <a:p>
            <a:r>
              <a:rPr lang="en-AU" dirty="0" smtClean="0"/>
              <a:t>The documentation</a:t>
            </a:r>
            <a:r>
              <a:rPr lang="en-AU" baseline="0" dirty="0" smtClean="0"/>
              <a:t> of external modules can be inconsistent in both its existence, depth/usefulness and location.  Some modules may provide you with comprehensive documentation on par with the documentation of the language’s standard library, while others may simply provide a “quick start guide” on the author’s homepage.</a:t>
            </a:r>
          </a:p>
          <a:p>
            <a:endParaRPr lang="en-AU" baseline="0" dirty="0" smtClean="0"/>
          </a:p>
          <a:p>
            <a:r>
              <a:rPr lang="en-AU" baseline="0" dirty="0" smtClean="0"/>
              <a:t>The exact process of downloading and using an external module differs between languages.  In some languages, you just download the file(s) and put them in the same folder as the rest of the code, in other languages you need to place them in a specific folder so that the programming language can find them, etc.  Some languages, such as Python, have a “package downloader” tool or program that hooks up to the online repository of modules and can download and install them for you </a:t>
            </a:r>
            <a:r>
              <a:rPr lang="en-AU" baseline="0" smtClean="0"/>
              <a:t>on demand.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36</a:t>
            </a:fld>
            <a:endParaRPr lang="en-AU"/>
          </a:p>
        </p:txBody>
      </p:sp>
    </p:spTree>
    <p:extLst>
      <p:ext uri="{BB962C8B-B14F-4D97-AF65-F5344CB8AC3E}">
        <p14:creationId xmlns:p14="http://schemas.microsoft.com/office/powerpoint/2010/main" val="1588204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logo on the slide represents the “Heartbleed” vulnerability (http://en.wikipedia.org/wiki/Heartbleed ) of </a:t>
            </a:r>
            <a:r>
              <a:rPr lang="en-AU" dirty="0" err="1" smtClean="0"/>
              <a:t>OpenSSL</a:t>
            </a:r>
            <a:r>
              <a:rPr lang="en-AU" dirty="0" smtClean="0"/>
              <a:t>,</a:t>
            </a:r>
            <a:r>
              <a:rPr lang="en-AU" baseline="0" dirty="0" smtClean="0"/>
              <a:t> a widely-used cryptography module used to implement secure communication over a network.</a:t>
            </a:r>
            <a:endParaRPr lang="en-AU" dirty="0" smtClean="0"/>
          </a:p>
          <a:p>
            <a:r>
              <a:rPr lang="en-AU" dirty="0" smtClean="0"/>
              <a:t>It’s by no</a:t>
            </a:r>
            <a:r>
              <a:rPr lang="en-AU" baseline="0" dirty="0" smtClean="0"/>
              <a:t> means the only vulnerability to have been found in </a:t>
            </a:r>
            <a:r>
              <a:rPr lang="en-AU" baseline="0" dirty="0" err="1" smtClean="0"/>
              <a:t>OpenSSL</a:t>
            </a:r>
            <a:r>
              <a:rPr lang="en-AU" baseline="0" dirty="0" smtClean="0"/>
              <a:t> - </a:t>
            </a:r>
            <a:r>
              <a:rPr lang="en-AU" dirty="0" smtClean="0"/>
              <a:t>http://en.wikipedia.org/wiki/OpenSSL </a:t>
            </a:r>
          </a:p>
          <a:p>
            <a:endParaRPr lang="en-AU" dirty="0" smtClean="0"/>
          </a:p>
          <a:p>
            <a:r>
              <a:rPr lang="en-AU" dirty="0" smtClean="0"/>
              <a:t>Of course, one of the reasons</a:t>
            </a:r>
            <a:r>
              <a:rPr lang="en-AU" baseline="0" dirty="0" smtClean="0"/>
              <a:t> that vulnerabilities have been found in </a:t>
            </a:r>
            <a:r>
              <a:rPr lang="en-AU" baseline="0" dirty="0" err="1" smtClean="0"/>
              <a:t>OpenSSL</a:t>
            </a:r>
            <a:r>
              <a:rPr lang="en-AU" baseline="0" dirty="0" smtClean="0"/>
              <a:t> is that it is so widely-used that there are more people </a:t>
            </a:r>
            <a:r>
              <a:rPr lang="en-AU" i="1" baseline="0" dirty="0" smtClean="0"/>
              <a:t>looking</a:t>
            </a:r>
            <a:r>
              <a:rPr lang="en-AU" i="0" baseline="0" dirty="0" smtClean="0"/>
              <a:t> for them – being popular makes you a high profile target.  This isn’t to say that you should write your own version of popular things or use less popular implementations – just keep an eye on the modules and be sure to use updated versions of them when they become available.</a:t>
            </a: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37</a:t>
            </a:fld>
            <a:endParaRPr lang="en-AU"/>
          </a:p>
        </p:txBody>
      </p:sp>
    </p:spTree>
    <p:extLst>
      <p:ext uri="{BB962C8B-B14F-4D97-AF65-F5344CB8AC3E}">
        <p14:creationId xmlns:p14="http://schemas.microsoft.com/office/powerpoint/2010/main" val="172195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Thinking in (and coding in) functions can also make it</a:t>
            </a:r>
            <a:r>
              <a:rPr lang="en-AU" baseline="0" dirty="0" smtClean="0"/>
              <a:t> easier to keep track of and adhere to a good design and structure for your program, as it breaks each part of a program down into a series of “input, processing, output” steps that connect to one another.</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8</a:t>
            </a:fld>
            <a:endParaRPr lang="en-AU"/>
          </a:p>
        </p:txBody>
      </p:sp>
    </p:spTree>
    <p:extLst>
      <p:ext uri="{BB962C8B-B14F-4D97-AF65-F5344CB8AC3E}">
        <p14:creationId xmlns:p14="http://schemas.microsoft.com/office/powerpoint/2010/main" val="1977320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article discusses</a:t>
            </a:r>
            <a:r>
              <a:rPr lang="en-AU" baseline="0" dirty="0" smtClean="0"/>
              <a:t> the “batteries included” philosophy of Python’s standard library:  http://www.protocolostomy.com/2010/01/22/what-batteries-included-means/</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These</a:t>
            </a:r>
            <a:r>
              <a:rPr lang="en-AU" baseline="0" dirty="0" smtClean="0"/>
              <a:t> examples assume that the math module has been imported already (</a:t>
            </a:r>
            <a:r>
              <a:rPr lang="en-AU" b="1" baseline="0" dirty="0" smtClean="0"/>
              <a:t>import math</a:t>
            </a:r>
            <a:r>
              <a:rPr lang="en-AU" baseline="0" dirty="0" smtClean="0"/>
              <a:t>).</a:t>
            </a:r>
            <a:endParaRPr lang="en-AU" dirty="0" smtClean="0"/>
          </a:p>
          <a:p>
            <a:endParaRPr lang="en-AU" baseline="0"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38</a:t>
            </a:fld>
            <a:endParaRPr lang="en-AU"/>
          </a:p>
        </p:txBody>
      </p:sp>
    </p:spTree>
    <p:extLst>
      <p:ext uri="{BB962C8B-B14F-4D97-AF65-F5344CB8AC3E}">
        <p14:creationId xmlns:p14="http://schemas.microsoft.com/office/powerpoint/2010/main" val="2722318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code snippets assume that the random module has been imported already (</a:t>
            </a:r>
            <a:r>
              <a:rPr lang="en-AU" b="1" baseline="0" dirty="0" smtClean="0"/>
              <a:t>import random</a:t>
            </a:r>
            <a:r>
              <a:rPr lang="en-AU" baseline="0" dirty="0" smtClean="0"/>
              <a:t>).</a:t>
            </a: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39</a:t>
            </a:fld>
            <a:endParaRPr lang="en-AU"/>
          </a:p>
        </p:txBody>
      </p:sp>
    </p:spTree>
    <p:extLst>
      <p:ext uri="{BB962C8B-B14F-4D97-AF65-F5344CB8AC3E}">
        <p14:creationId xmlns:p14="http://schemas.microsoft.com/office/powerpoint/2010/main" val="2722318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i="1" dirty="0" smtClean="0"/>
              <a:t>[I’ve hidden this slide to reduce the length of the lecture slightly,</a:t>
            </a:r>
            <a:r>
              <a:rPr lang="en-AU" i="1" baseline="0" dirty="0" smtClean="0"/>
              <a:t> since the string module is of quite limited use/importance and may confuse students given that there is also a data type named string</a:t>
            </a:r>
            <a:r>
              <a:rPr lang="en-AU"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These</a:t>
            </a:r>
            <a:r>
              <a:rPr lang="en-AU" baseline="0" dirty="0" smtClean="0"/>
              <a:t> examples assume that the string module has been imported already (</a:t>
            </a:r>
            <a:r>
              <a:rPr lang="en-AU" b="1" baseline="0" dirty="0" smtClean="0"/>
              <a:t>import string</a:t>
            </a:r>
            <a:r>
              <a:rPr lang="en-AU" baseline="0" dirty="0" smtClean="0"/>
              <a:t>).</a:t>
            </a:r>
            <a:endParaRPr lang="en-AU" dirty="0" smtClean="0"/>
          </a:p>
          <a:p>
            <a:endParaRPr lang="en-AU" dirty="0" smtClean="0"/>
          </a:p>
          <a:p>
            <a:r>
              <a:rPr lang="en-AU" dirty="0" smtClean="0"/>
              <a:t>The constants</a:t>
            </a:r>
            <a:r>
              <a:rPr lang="en-AU" baseline="0" dirty="0" smtClean="0"/>
              <a:t> defined by the string module are handy in all sorts of situations – the code example simply creates a list of 4 random capital letters, but you can easily see how this could be used to generate something like a password.  Remember, you can concatenate strings together:</a:t>
            </a:r>
          </a:p>
          <a:p>
            <a:r>
              <a:rPr lang="en-AU" baseline="0" dirty="0" err="1" smtClean="0"/>
              <a:t>validChars</a:t>
            </a:r>
            <a:r>
              <a:rPr lang="en-AU" baseline="0" dirty="0" smtClean="0"/>
              <a:t> = </a:t>
            </a:r>
            <a:r>
              <a:rPr lang="en-AU" baseline="0" dirty="0" err="1" smtClean="0"/>
              <a:t>string.ascii_uppercase</a:t>
            </a:r>
            <a:r>
              <a:rPr lang="en-AU" baseline="0" dirty="0" smtClean="0"/>
              <a:t> + </a:t>
            </a:r>
            <a:r>
              <a:rPr lang="en-AU" baseline="0" dirty="0" err="1" smtClean="0"/>
              <a:t>string.ascii_lowercase</a:t>
            </a:r>
            <a:r>
              <a:rPr lang="en-AU" baseline="0" dirty="0" smtClean="0"/>
              <a:t> + </a:t>
            </a:r>
            <a:r>
              <a:rPr lang="en-AU" baseline="0" dirty="0" err="1" smtClean="0"/>
              <a:t>string.digits</a:t>
            </a:r>
            <a:r>
              <a:rPr lang="en-AU" baseline="0" dirty="0" smtClean="0"/>
              <a:t> + </a:t>
            </a:r>
            <a:r>
              <a:rPr lang="en-AU" baseline="0" dirty="0" err="1" smtClean="0"/>
              <a:t>string.punctuation</a:t>
            </a:r>
            <a:r>
              <a:rPr lang="en-AU" baseline="0" dirty="0" smtClean="0"/>
              <a:t> # create a string of all upper and lower case letters, digits and punctuation</a:t>
            </a:r>
          </a:p>
          <a:p>
            <a:r>
              <a:rPr lang="en-AU" baseline="0" dirty="0" err="1" smtClean="0"/>
              <a:t>passwordList</a:t>
            </a:r>
            <a:r>
              <a:rPr lang="en-AU" baseline="0" dirty="0" smtClean="0"/>
              <a:t> = </a:t>
            </a:r>
            <a:r>
              <a:rPr lang="en-AU" baseline="0" dirty="0" err="1" smtClean="0"/>
              <a:t>random.sample</a:t>
            </a:r>
            <a:r>
              <a:rPr lang="en-AU" baseline="0" dirty="0" smtClean="0"/>
              <a:t>(</a:t>
            </a:r>
            <a:r>
              <a:rPr lang="en-AU" baseline="0" dirty="0" err="1" smtClean="0"/>
              <a:t>validChars</a:t>
            </a:r>
            <a:r>
              <a:rPr lang="en-AU" baseline="0" dirty="0" smtClean="0"/>
              <a:t>, 16) # randomly select 16 characters</a:t>
            </a:r>
          </a:p>
          <a:p>
            <a:r>
              <a:rPr lang="en-AU" baseline="0" dirty="0" smtClean="0"/>
              <a:t>password = ''.join(</a:t>
            </a:r>
            <a:r>
              <a:rPr lang="en-AU" baseline="0" dirty="0" err="1" smtClean="0"/>
              <a:t>passwordList</a:t>
            </a:r>
            <a:r>
              <a:rPr lang="en-AU" baseline="0" dirty="0" smtClean="0"/>
              <a:t>) #join them together into a string</a:t>
            </a:r>
          </a:p>
        </p:txBody>
      </p:sp>
      <p:sp>
        <p:nvSpPr>
          <p:cNvPr id="4" name="Slide Number Placeholder 3"/>
          <p:cNvSpPr>
            <a:spLocks noGrp="1"/>
          </p:cNvSpPr>
          <p:nvPr>
            <p:ph type="sldNum" sz="quarter" idx="10"/>
          </p:nvPr>
        </p:nvSpPr>
        <p:spPr/>
        <p:txBody>
          <a:bodyPr/>
          <a:lstStyle/>
          <a:p>
            <a:fld id="{53772DE0-A19C-4245-86C7-48F0AFB112D9}" type="slidenum">
              <a:rPr lang="en-AU" smtClean="0"/>
              <a:pPr/>
              <a:t>40</a:t>
            </a:fld>
            <a:endParaRPr lang="en-AU"/>
          </a:p>
        </p:txBody>
      </p:sp>
    </p:spTree>
    <p:extLst>
      <p:ext uri="{BB962C8B-B14F-4D97-AF65-F5344CB8AC3E}">
        <p14:creationId xmlns:p14="http://schemas.microsoft.com/office/powerpoint/2010/main" val="2722318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key is </a:t>
            </a:r>
            <a:r>
              <a:rPr lang="en-AU" b="1" dirty="0" smtClean="0"/>
              <a:t>not</a:t>
            </a:r>
            <a:r>
              <a:rPr lang="en-AU" b="0" baseline="0" dirty="0" smtClean="0"/>
              <a:t> to try and memorise every module and what it does, but to build a general understanding of what sorts of modules are available and how to find the one you need.</a:t>
            </a:r>
          </a:p>
        </p:txBody>
      </p:sp>
      <p:sp>
        <p:nvSpPr>
          <p:cNvPr id="4" name="Slide Number Placeholder 3"/>
          <p:cNvSpPr>
            <a:spLocks noGrp="1"/>
          </p:cNvSpPr>
          <p:nvPr>
            <p:ph type="sldNum" sz="quarter" idx="10"/>
          </p:nvPr>
        </p:nvSpPr>
        <p:spPr/>
        <p:txBody>
          <a:bodyPr/>
          <a:lstStyle/>
          <a:p>
            <a:fld id="{53772DE0-A19C-4245-86C7-48F0AFB112D9}" type="slidenum">
              <a:rPr lang="en-AU" smtClean="0"/>
              <a:pPr/>
              <a:t>41</a:t>
            </a:fld>
            <a:endParaRPr lang="en-AU"/>
          </a:p>
        </p:txBody>
      </p:sp>
    </p:spTree>
    <p:extLst>
      <p:ext uri="{BB962C8B-B14F-4D97-AF65-F5344CB8AC3E}">
        <p14:creationId xmlns:p14="http://schemas.microsoft.com/office/powerpoint/2010/main" val="169927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See Reading</a:t>
            </a:r>
            <a:r>
              <a:rPr lang="en-AU" baseline="0" dirty="0" smtClean="0"/>
              <a:t> 1.1 for more information about constants.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42</a:t>
            </a:fld>
            <a:endParaRPr lang="en-AU"/>
          </a:p>
        </p:txBody>
      </p:sp>
    </p:spTree>
    <p:extLst>
      <p:ext uri="{BB962C8B-B14F-4D97-AF65-F5344CB8AC3E}">
        <p14:creationId xmlns:p14="http://schemas.microsoft.com/office/powerpoint/2010/main" val="2573786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43</a:t>
            </a:fld>
            <a:endParaRPr lang="en-AU"/>
          </a:p>
        </p:txBody>
      </p:sp>
    </p:spTree>
    <p:extLst>
      <p:ext uri="{BB962C8B-B14F-4D97-AF65-F5344CB8AC3E}">
        <p14:creationId xmlns:p14="http://schemas.microsoft.com/office/powerpoint/2010/main" val="4122976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 up the concepts of “coupling and cohesion” if you want to know more about the ideals that should underpin the creation of functions.</a:t>
            </a:r>
          </a:p>
          <a:p>
            <a:endParaRPr lang="en-AU" dirty="0" smtClean="0"/>
          </a:p>
          <a:p>
            <a:r>
              <a:rPr lang="en-AU" dirty="0" smtClean="0"/>
              <a:t>A common thing that people will do when programming is to create functions for arbitrary chunks of the program.  Sometimes</a:t>
            </a:r>
            <a:r>
              <a:rPr lang="en-AU" baseline="0" dirty="0" smtClean="0"/>
              <a:t> those chunks represent specific tasks – smaller parts of the problem they are solving…</a:t>
            </a:r>
          </a:p>
          <a:p>
            <a:r>
              <a:rPr lang="en-AU" baseline="0" dirty="0" smtClean="0"/>
              <a:t>It is worth considering whether such functions are worthwhile though.  In particular, whether they are only going to be relevant to that specific part of that specific program.</a:t>
            </a:r>
          </a:p>
          <a:p>
            <a:r>
              <a:rPr lang="en-AU" baseline="0" dirty="0" smtClean="0"/>
              <a:t>If so, then you are not going to get most of the benefits that are associated with functions and all you’ve really achieved is “moving” the code from one part of your program to another.</a:t>
            </a:r>
          </a:p>
          <a:p>
            <a:r>
              <a:rPr lang="en-AU" baseline="0" dirty="0" smtClean="0"/>
              <a:t>There are overheads in calling functions, passing values to them and receiving results from them, so if your function just moves a section of code and doesn’t make the program more scalable, robust, modular, </a:t>
            </a:r>
            <a:r>
              <a:rPr lang="en-AU" baseline="0" dirty="0" err="1" smtClean="0"/>
              <a:t>etc</a:t>
            </a:r>
            <a:r>
              <a:rPr lang="en-AU" baseline="0" dirty="0" smtClean="0"/>
              <a:t>, then it is likely to not be a valuable function – adding complexity and little else.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9</a:t>
            </a:fld>
            <a:endParaRPr lang="en-AU"/>
          </a:p>
        </p:txBody>
      </p:sp>
    </p:spTree>
    <p:extLst>
      <p:ext uri="{BB962C8B-B14F-4D97-AF65-F5344CB8AC3E}">
        <p14:creationId xmlns:p14="http://schemas.microsoft.com/office/powerpoint/2010/main" val="387089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name of a function should obviously be descriptive,</a:t>
            </a:r>
            <a:r>
              <a:rPr lang="en-AU" baseline="0" dirty="0" smtClean="0"/>
              <a:t> specifying what the function does.</a:t>
            </a:r>
            <a:endParaRPr lang="en-AU" dirty="0" smtClean="0"/>
          </a:p>
          <a:p>
            <a:endParaRPr lang="en-AU" dirty="0" smtClean="0"/>
          </a:p>
          <a:p>
            <a:r>
              <a:rPr lang="en-AU" dirty="0" smtClean="0"/>
              <a:t>The function declaration starts</a:t>
            </a:r>
            <a:r>
              <a:rPr lang="en-AU" baseline="0" dirty="0" smtClean="0"/>
              <a:t> with the keyword “function”, telling the language that you’re about to define a function and making sure it knows what to expect to come next (function name, parameters, function body, </a:t>
            </a:r>
            <a:r>
              <a:rPr lang="en-AU" baseline="0" dirty="0" err="1" smtClean="0"/>
              <a:t>etc</a:t>
            </a:r>
            <a:r>
              <a:rPr lang="en-AU" baseline="0" dirty="0" smtClean="0"/>
              <a:t>).</a:t>
            </a:r>
          </a:p>
          <a:p>
            <a:endParaRPr lang="en-AU" baseline="0" dirty="0" smtClean="0"/>
          </a:p>
          <a:p>
            <a:r>
              <a:rPr lang="en-AU" baseline="0" dirty="0" smtClean="0"/>
              <a:t>When the program is run and it arrives at a function declaration, it creates the function in memory so that it can be used by the code later in the program - the code in the function body is not executed when the function is declared, only when the function is called.</a:t>
            </a:r>
          </a:p>
          <a:p>
            <a:r>
              <a:rPr lang="en-AU" dirty="0" smtClean="0">
                <a:solidFill>
                  <a:srgbClr val="000000"/>
                </a:solidFill>
              </a:rPr>
              <a:t>Some “strongly typed” languages also require the function declaration to define the </a:t>
            </a:r>
            <a:r>
              <a:rPr lang="en-AU" b="1" dirty="0" smtClean="0">
                <a:solidFill>
                  <a:srgbClr val="000000"/>
                </a:solidFill>
              </a:rPr>
              <a:t>data type that the function returns</a:t>
            </a:r>
            <a:r>
              <a:rPr lang="en-AU" b="0" dirty="0" smtClean="0">
                <a:solidFill>
                  <a:schemeClr val="tx1"/>
                </a:solidFill>
                <a:latin typeface="Courier New" panose="02070309020205020404" pitchFamily="49" charset="0"/>
                <a:cs typeface="Courier New" panose="02070309020205020404" pitchFamily="49" charset="0"/>
              </a:rPr>
              <a:t>.</a:t>
            </a:r>
            <a:endParaRPr lang="en-AU" b="0" dirty="0" smtClean="0">
              <a:solidFill>
                <a:srgbClr val="000000"/>
              </a:solidFill>
            </a:endParaRPr>
          </a:p>
        </p:txBody>
      </p:sp>
      <p:sp>
        <p:nvSpPr>
          <p:cNvPr id="4" name="Slide Number Placeholder 3"/>
          <p:cNvSpPr>
            <a:spLocks noGrp="1"/>
          </p:cNvSpPr>
          <p:nvPr>
            <p:ph type="sldNum" sz="quarter" idx="10"/>
          </p:nvPr>
        </p:nvSpPr>
        <p:spPr/>
        <p:txBody>
          <a:bodyPr/>
          <a:lstStyle/>
          <a:p>
            <a:fld id="{53772DE0-A19C-4245-86C7-48F0AFB112D9}" type="slidenum">
              <a:rPr lang="en-AU" smtClean="0"/>
              <a:pPr/>
              <a:t>10</a:t>
            </a:fld>
            <a:endParaRPr lang="en-AU"/>
          </a:p>
        </p:txBody>
      </p:sp>
    </p:spTree>
    <p:extLst>
      <p:ext uri="{BB962C8B-B14F-4D97-AF65-F5344CB8AC3E}">
        <p14:creationId xmlns:p14="http://schemas.microsoft.com/office/powerpoint/2010/main" val="113038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“echo” is a PHP statement similar</a:t>
            </a:r>
            <a:r>
              <a:rPr lang="en-AU" baseline="0" dirty="0" smtClean="0"/>
              <a:t> to the print() function in Python – it simply prints something to the screen.</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11</a:t>
            </a:fld>
            <a:endParaRPr lang="en-AU"/>
          </a:p>
        </p:txBody>
      </p:sp>
    </p:spTree>
    <p:extLst>
      <p:ext uri="{BB962C8B-B14F-4D97-AF65-F5344CB8AC3E}">
        <p14:creationId xmlns:p14="http://schemas.microsoft.com/office/powerpoint/2010/main" val="1130388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As well as needing to specify the data type that the function returns, strongly typed languages will also typically require you to specify the data type that the parameters must be (see the Java example).</a:t>
            </a:r>
            <a:endParaRPr lang="en-AU" dirty="0" smtClean="0"/>
          </a:p>
          <a:p>
            <a:r>
              <a:rPr lang="en-AU" dirty="0" smtClean="0"/>
              <a:t>If you look back</a:t>
            </a:r>
            <a:r>
              <a:rPr lang="en-AU" baseline="0" dirty="0" smtClean="0"/>
              <a:t> at Lecture 2 (or even better, if you remember what strongly typed languages entail), you can see that it makes sense to require such things in these languages.</a:t>
            </a:r>
          </a:p>
          <a:p>
            <a:endParaRPr lang="en-AU" baseline="0" dirty="0" smtClean="0"/>
          </a:p>
          <a:p>
            <a:r>
              <a:rPr lang="en-AU" baseline="0" dirty="0" smtClean="0"/>
              <a:t>The “public static” part essentially defines what/how the function can be accessed.  Note the lack of a “function” keyword in Java.  The context is enough to determine what is being done.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12</a:t>
            </a:fld>
            <a:endParaRPr lang="en-AU"/>
          </a:p>
        </p:txBody>
      </p:sp>
    </p:spTree>
    <p:extLst>
      <p:ext uri="{BB962C8B-B14F-4D97-AF65-F5344CB8AC3E}">
        <p14:creationId xmlns:p14="http://schemas.microsoft.com/office/powerpoint/2010/main" val="1130388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13</a:t>
            </a:fld>
            <a:endParaRPr lang="en-AU"/>
          </a:p>
        </p:txBody>
      </p:sp>
    </p:spTree>
    <p:extLst>
      <p:ext uri="{BB962C8B-B14F-4D97-AF65-F5344CB8AC3E}">
        <p14:creationId xmlns:p14="http://schemas.microsoft.com/office/powerpoint/2010/main" val="329892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Consistency is something that all programming languages strive</a:t>
            </a:r>
            <a:r>
              <a:rPr lang="en-AU" baseline="0" dirty="0" smtClean="0"/>
              <a:t> for, since it makes it easier to learn and use the language if the syntax is consistent and predictable.  Becoming familiar with structural forms such as these can help you to write, read and find errors in code since you will be better able to spot when something does not look correct.</a:t>
            </a:r>
          </a:p>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14</a:t>
            </a:fld>
            <a:endParaRPr lang="en-AU"/>
          </a:p>
        </p:txBody>
      </p:sp>
    </p:spTree>
    <p:extLst>
      <p:ext uri="{BB962C8B-B14F-4D97-AF65-F5344CB8AC3E}">
        <p14:creationId xmlns:p14="http://schemas.microsoft.com/office/powerpoint/2010/main" val="409467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20" y="1000108"/>
            <a:ext cx="8572560" cy="5643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dirty="0"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bg1"/>
          </a:solidFill>
          <a:latin typeface="Arial Narrow"/>
          <a:ea typeface="ＭＳ Ｐゴシック" pitchFamily="-65" charset="-128"/>
          <a:cs typeface="+mj-cs"/>
        </a:defRPr>
      </a:lvl1pPr>
      <a:lvl2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2pPr>
      <a:lvl3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3pPr>
      <a:lvl4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4pPr>
      <a:lvl5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hp.net/manual/en/function.str-repeat.ph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3/library/functions.html#roun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ypi.python.org/pypi" TargetMode="External"/><Relationship Id="rId7" Type="http://schemas.openxmlformats.org/officeDocument/2006/relationships/hyperlink" Target="http://www.cpan.or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pecl.php.net/" TargetMode="External"/><Relationship Id="rId5" Type="http://schemas.openxmlformats.org/officeDocument/2006/relationships/hyperlink" Target="http://search.maven.org/" TargetMode="External"/><Relationship Id="rId4" Type="http://schemas.openxmlformats.org/officeDocument/2006/relationships/hyperlink" Target="http://www.boost.or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docs.python.org/3/library/math.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ocs.python.org/3/library/string.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docs.python.org/3/library/stdtypes.html#string-methods"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docs.python.org/3/library/os.html" TargetMode="External"/><Relationship Id="rId3" Type="http://schemas.openxmlformats.org/officeDocument/2006/relationships/image" Target="../media/image6.png"/><Relationship Id="rId7" Type="http://schemas.openxmlformats.org/officeDocument/2006/relationships/hyperlink" Target="https://docs.python.org/3/library/calendar.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docs.python.org/3/library/datetime.html" TargetMode="External"/><Relationship Id="rId5" Type="http://schemas.openxmlformats.org/officeDocument/2006/relationships/hyperlink" Target="https://docs.python.org/3/library/time.html" TargetMode="External"/><Relationship Id="rId10" Type="http://schemas.openxmlformats.org/officeDocument/2006/relationships/hyperlink" Target="https://docs.python.org/3/library/shutil.html" TargetMode="External"/><Relationship Id="rId4" Type="http://schemas.microsoft.com/office/2007/relationships/hdphoto" Target="../media/hdphoto1.wdp"/><Relationship Id="rId9" Type="http://schemas.openxmlformats.org/officeDocument/2006/relationships/hyperlink" Target="https://docs.python.org/3/library/sys.htm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CSP1150/CSP5110:</a:t>
            </a:r>
            <a:br>
              <a:rPr lang="en-AU" dirty="0" smtClean="0"/>
            </a:br>
            <a:r>
              <a:rPr lang="en-AU" dirty="0" smtClean="0"/>
              <a:t>Programming Principles</a:t>
            </a:r>
            <a:endParaRPr lang="en-AU" dirty="0"/>
          </a:p>
        </p:txBody>
      </p:sp>
      <p:sp>
        <p:nvSpPr>
          <p:cNvPr id="3" name="Subtitle 2"/>
          <p:cNvSpPr>
            <a:spLocks noGrp="1"/>
          </p:cNvSpPr>
          <p:nvPr>
            <p:ph type="subTitle" idx="1"/>
          </p:nvPr>
        </p:nvSpPr>
        <p:spPr>
          <a:xfrm>
            <a:off x="428596" y="3886200"/>
            <a:ext cx="8286808" cy="1752600"/>
          </a:xfrm>
        </p:spPr>
        <p:txBody>
          <a:bodyPr/>
          <a:lstStyle/>
          <a:p>
            <a:r>
              <a:rPr lang="en-AU" dirty="0" smtClean="0"/>
              <a:t>Lecture 4:  Functions and Modules</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Declaring a Function</a:t>
            </a:r>
            <a:endParaRPr lang="en-AU" dirty="0"/>
          </a:p>
        </p:txBody>
      </p:sp>
      <p:sp>
        <p:nvSpPr>
          <p:cNvPr id="5" name="Content Placeholder 4"/>
          <p:cNvSpPr>
            <a:spLocks noGrp="1"/>
          </p:cNvSpPr>
          <p:nvPr>
            <p:ph idx="1"/>
          </p:nvPr>
        </p:nvSpPr>
        <p:spPr/>
        <p:txBody>
          <a:bodyPr/>
          <a:lstStyle/>
          <a:p>
            <a:r>
              <a:rPr lang="en-AU" dirty="0" smtClean="0"/>
              <a:t>A function “declaration” or “definition” is the code which </a:t>
            </a:r>
            <a:r>
              <a:rPr lang="en-AU" i="1" dirty="0" smtClean="0"/>
              <a:t>defines</a:t>
            </a:r>
            <a:r>
              <a:rPr lang="en-AU" dirty="0" smtClean="0"/>
              <a:t> a function so that it can be </a:t>
            </a:r>
            <a:r>
              <a:rPr lang="en-AU" i="1" dirty="0" smtClean="0"/>
              <a:t>used (“called”) later on</a:t>
            </a:r>
          </a:p>
          <a:p>
            <a:pPr lvl="1"/>
            <a:r>
              <a:rPr lang="en-AU" dirty="0" smtClean="0"/>
              <a:t>This involves specifying a function </a:t>
            </a:r>
            <a:r>
              <a:rPr lang="en-AU" b="1" dirty="0" smtClean="0"/>
              <a:t>name</a:t>
            </a:r>
            <a:r>
              <a:rPr lang="en-AU" dirty="0" smtClean="0"/>
              <a:t>, details of any </a:t>
            </a:r>
            <a:r>
              <a:rPr lang="en-AU" b="1" dirty="0" smtClean="0"/>
              <a:t>parameters</a:t>
            </a:r>
            <a:r>
              <a:rPr lang="en-AU" dirty="0" smtClean="0"/>
              <a:t> that can be passed to it, and the </a:t>
            </a:r>
            <a:r>
              <a:rPr lang="en-AU" b="1" dirty="0" smtClean="0"/>
              <a:t>code statements </a:t>
            </a:r>
            <a:r>
              <a:rPr lang="en-AU" dirty="0" smtClean="0"/>
              <a:t>that the function performs when called</a:t>
            </a:r>
          </a:p>
          <a:p>
            <a:pPr lvl="1"/>
            <a:r>
              <a:rPr lang="en-AU" dirty="0" smtClean="0"/>
              <a:t>The code may include </a:t>
            </a:r>
            <a:r>
              <a:rPr lang="en-AU" b="1" dirty="0" smtClean="0"/>
              <a:t>return statements </a:t>
            </a:r>
            <a:r>
              <a:rPr lang="en-AU" dirty="0" smtClean="0"/>
              <a:t>to return a result</a:t>
            </a:r>
          </a:p>
          <a:p>
            <a:pPr lvl="4"/>
            <a:endParaRPr lang="en-AU" sz="1600" dirty="0" smtClean="0"/>
          </a:p>
          <a:p>
            <a:pPr lvl="4"/>
            <a:endParaRPr lang="en-AU" sz="1600" dirty="0" smtClean="0"/>
          </a:p>
          <a:p>
            <a:pPr lvl="1"/>
            <a:r>
              <a:rPr lang="en-AU" dirty="0" smtClean="0"/>
              <a:t>General format of a function declaration in most languages:</a:t>
            </a:r>
            <a:endParaRPr lang="en-AU" dirty="0"/>
          </a:p>
          <a:p>
            <a:pPr marL="457200" lvl="1" indent="0">
              <a:buNone/>
            </a:pPr>
            <a:r>
              <a:rPr lang="en-AU" b="1" dirty="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function </a:t>
            </a:r>
            <a:r>
              <a:rPr lang="en-AU" dirty="0">
                <a:latin typeface="Courier New" panose="02070309020205020404" pitchFamily="49" charset="0"/>
                <a:cs typeface="Courier New" panose="02070309020205020404" pitchFamily="49" charset="0"/>
              </a:rPr>
              <a:t>&lt;function name</a:t>
            </a:r>
            <a:r>
              <a:rPr lang="en-AU" dirty="0" smtClean="0">
                <a:latin typeface="Courier New" panose="02070309020205020404" pitchFamily="49" charset="0"/>
                <a:cs typeface="Courier New" panose="02070309020205020404" pitchFamily="49" charset="0"/>
              </a:rPr>
              <a:t>&gt;</a:t>
            </a:r>
            <a:r>
              <a:rPr lang="en-AU" b="1" dirty="0" smtClean="0">
                <a:latin typeface="Courier New" panose="02070309020205020404" pitchFamily="49" charset="0"/>
                <a:cs typeface="Courier New" panose="02070309020205020404" pitchFamily="49" charset="0"/>
              </a:rPr>
              <a:t>(</a:t>
            </a:r>
            <a:r>
              <a:rPr lang="en-AU" dirty="0" smtClean="0">
                <a:latin typeface="Courier New" panose="02070309020205020404" pitchFamily="49" charset="0"/>
                <a:cs typeface="Courier New" panose="02070309020205020404" pitchFamily="49" charset="0"/>
              </a:rPr>
              <a:t>&lt;</a:t>
            </a:r>
            <a:r>
              <a:rPr lang="en-AU" dirty="0">
                <a:latin typeface="Courier New" panose="02070309020205020404" pitchFamily="49" charset="0"/>
                <a:cs typeface="Courier New" panose="02070309020205020404" pitchFamily="49" charset="0"/>
              </a:rPr>
              <a:t>parameters&gt;</a:t>
            </a:r>
            <a:r>
              <a:rPr lang="en-AU" b="1" dirty="0" smtClean="0">
                <a:latin typeface="Courier New" panose="02070309020205020404" pitchFamily="49" charset="0"/>
                <a:cs typeface="Courier New" panose="02070309020205020404" pitchFamily="49" charset="0"/>
              </a:rPr>
              <a:t>)</a:t>
            </a:r>
            <a:endParaRPr lang="en-AU" b="1" dirty="0">
              <a:latin typeface="Courier New" panose="02070309020205020404" pitchFamily="49" charset="0"/>
              <a:cs typeface="Courier New" panose="02070309020205020404" pitchFamily="49" charset="0"/>
            </a:endParaRPr>
          </a:p>
          <a:p>
            <a:pPr marL="457200" lvl="1" indent="0">
              <a:buNone/>
            </a:pPr>
            <a:r>
              <a:rPr lang="en-AU" b="1" dirty="0">
                <a:latin typeface="Courier New" panose="02070309020205020404" pitchFamily="49" charset="0"/>
                <a:cs typeface="Courier New" panose="02070309020205020404" pitchFamily="49" charset="0"/>
              </a:rPr>
              <a:t>	{</a:t>
            </a:r>
          </a:p>
          <a:p>
            <a:pPr marL="457200" lvl="1" indent="0">
              <a:buNone/>
            </a:pP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&lt;function body</a:t>
            </a:r>
            <a:r>
              <a:rPr lang="en-AU" dirty="0">
                <a:latin typeface="Courier New" panose="02070309020205020404" pitchFamily="49" charset="0"/>
                <a:cs typeface="Courier New" panose="02070309020205020404" pitchFamily="49" charset="0"/>
              </a:rPr>
              <a:t>&gt;</a:t>
            </a:r>
          </a:p>
          <a:p>
            <a:pPr marL="457200" lvl="1" indent="0">
              <a:buNone/>
            </a:pPr>
            <a:r>
              <a:rPr lang="en-AU" b="1" dirty="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a:t>
            </a:r>
            <a:endParaRPr lang="en-AU" b="1" dirty="0">
              <a:latin typeface="Courier New" panose="02070309020205020404" pitchFamily="49" charset="0"/>
              <a:cs typeface="Courier New" panose="02070309020205020404" pitchFamily="49" charset="0"/>
            </a:endParaRPr>
          </a:p>
          <a:p>
            <a:pPr lvl="4">
              <a:buClr>
                <a:srgbClr val="808080"/>
              </a:buClr>
            </a:pPr>
            <a:endParaRPr lang="en-AU" sz="1600" dirty="0" smtClean="0">
              <a:solidFill>
                <a:srgbClr val="000000"/>
              </a:solidFill>
            </a:endParaRPr>
          </a:p>
        </p:txBody>
      </p:sp>
      <p:sp>
        <p:nvSpPr>
          <p:cNvPr id="2" name="TextBox 1"/>
          <p:cNvSpPr txBox="1"/>
          <p:nvPr/>
        </p:nvSpPr>
        <p:spPr>
          <a:xfrm>
            <a:off x="5076056" y="5517232"/>
            <a:ext cx="3737427" cy="1021556"/>
          </a:xfrm>
          <a:prstGeom prst="roundRect">
            <a:avLst/>
          </a:prstGeom>
          <a:noFill/>
          <a:ln w="19050">
            <a:solidFill>
              <a:schemeClr val="accent2"/>
            </a:solidFill>
            <a:prstDash val="dash"/>
          </a:ln>
        </p:spPr>
        <p:txBody>
          <a:bodyPr wrap="square" rtlCol="0">
            <a:spAutoFit/>
          </a:bodyPr>
          <a:lstStyle/>
          <a:p>
            <a:pPr algn="ctr"/>
            <a:r>
              <a:rPr lang="en-AU" b="1" i="1" dirty="0" smtClean="0">
                <a:solidFill>
                  <a:schemeClr val="accent2"/>
                </a:solidFill>
              </a:rPr>
              <a:t>Declare functions at the start</a:t>
            </a:r>
            <a:r>
              <a:rPr lang="en-AU" i="1" dirty="0" smtClean="0">
                <a:solidFill>
                  <a:schemeClr val="accent2"/>
                </a:solidFill>
              </a:rPr>
              <a:t>   of a program, and then                 </a:t>
            </a:r>
            <a:r>
              <a:rPr lang="en-AU" b="1" i="1" dirty="0" smtClean="0">
                <a:solidFill>
                  <a:schemeClr val="accent2"/>
                </a:solidFill>
              </a:rPr>
              <a:t>call them where they’re needed</a:t>
            </a:r>
            <a:endParaRPr lang="en-AU" i="1" dirty="0">
              <a:solidFill>
                <a:schemeClr val="accent2"/>
              </a:solidFill>
            </a:endParaRP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250" fill="hold"/>
                                        <p:tgtEl>
                                          <p:spTgt spid="2"/>
                                        </p:tgtEl>
                                        <p:attrNameLst>
                                          <p:attrName>ppt_x</p:attrName>
                                        </p:attrNameLst>
                                      </p:cBhvr>
                                      <p:tavLst>
                                        <p:tav tm="0">
                                          <p:val>
                                            <p:strVal val="#ppt_x"/>
                                          </p:val>
                                        </p:tav>
                                        <p:tav tm="100000">
                                          <p:val>
                                            <p:strVal val="#ppt_x"/>
                                          </p:val>
                                        </p:tav>
                                      </p:tavLst>
                                    </p:anim>
                                    <p:anim calcmode="lin" valueType="num">
                                      <p:cBhvr additive="base">
                                        <p:cTn id="2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Function Declaration Example 1</a:t>
            </a:r>
            <a:endParaRPr lang="en-AU" dirty="0"/>
          </a:p>
        </p:txBody>
      </p:sp>
      <p:sp>
        <p:nvSpPr>
          <p:cNvPr id="5" name="Content Placeholder 4"/>
          <p:cNvSpPr>
            <a:spLocks noGrp="1"/>
          </p:cNvSpPr>
          <p:nvPr>
            <p:ph idx="1"/>
          </p:nvPr>
        </p:nvSpPr>
        <p:spPr/>
        <p:txBody>
          <a:bodyPr/>
          <a:lstStyle/>
          <a:p>
            <a:r>
              <a:rPr lang="en-AU" dirty="0" smtClean="0"/>
              <a:t>Example in PHP (“weakly typed” language):</a:t>
            </a:r>
          </a:p>
          <a:p>
            <a:endParaRPr lang="en-AU" dirty="0"/>
          </a:p>
          <a:p>
            <a:endParaRPr lang="en-AU" dirty="0" smtClean="0"/>
          </a:p>
          <a:p>
            <a:endParaRPr lang="en-AU" dirty="0"/>
          </a:p>
          <a:p>
            <a:endParaRPr lang="en-AU" dirty="0" smtClean="0"/>
          </a:p>
          <a:p>
            <a:endParaRPr lang="en-AU" dirty="0"/>
          </a:p>
          <a:p>
            <a:endParaRPr lang="en-AU" sz="2800" dirty="0" smtClean="0"/>
          </a:p>
          <a:p>
            <a:endParaRPr lang="en-AU" dirty="0"/>
          </a:p>
          <a:p>
            <a:r>
              <a:rPr lang="en-AU" dirty="0" smtClean="0"/>
              <a:t>Remember </a:t>
            </a:r>
            <a:r>
              <a:rPr lang="en-AU" dirty="0"/>
              <a:t>– the code inside the function is only executed when the function is </a:t>
            </a:r>
            <a:r>
              <a:rPr lang="en-AU" i="1" dirty="0"/>
              <a:t>called</a:t>
            </a:r>
            <a:r>
              <a:rPr lang="en-AU" dirty="0"/>
              <a:t>, not when it is </a:t>
            </a:r>
            <a:r>
              <a:rPr lang="en-AU" i="1" dirty="0" smtClean="0"/>
              <a:t>declared</a:t>
            </a:r>
          </a:p>
          <a:p>
            <a:pPr marL="1200150" lvl="3" indent="-342900"/>
            <a:endParaRPr lang="en-AU" dirty="0" smtClean="0"/>
          </a:p>
          <a:p>
            <a:pPr marL="342900" lvl="1" indent="-342900">
              <a:buClr>
                <a:schemeClr val="accent6"/>
              </a:buClr>
              <a:buFontTx/>
              <a:buChar char="•"/>
            </a:pPr>
            <a:r>
              <a:rPr lang="en-AU" sz="2400" dirty="0">
                <a:cs typeface="+mn-cs"/>
              </a:rPr>
              <a:t>Note:  PHP actually has a function named </a:t>
            </a:r>
            <a:r>
              <a:rPr lang="en-AU" sz="2400" dirty="0">
                <a:cs typeface="+mn-cs"/>
                <a:hlinkClick r:id="rId3"/>
              </a:rPr>
              <a:t>str_repeat</a:t>
            </a:r>
            <a:r>
              <a:rPr lang="en-AU" sz="2400" dirty="0">
                <a:cs typeface="+mn-cs"/>
              </a:rPr>
              <a:t> </a:t>
            </a:r>
            <a:r>
              <a:rPr lang="en-AU" sz="2400" dirty="0" smtClean="0">
                <a:cs typeface="+mn-cs"/>
              </a:rPr>
              <a:t> which does </a:t>
            </a:r>
            <a:r>
              <a:rPr lang="en-AU" sz="2400" dirty="0">
                <a:cs typeface="+mn-cs"/>
              </a:rPr>
              <a:t>exactly this… PHP has </a:t>
            </a:r>
            <a:r>
              <a:rPr lang="en-AU" sz="2400" i="1" dirty="0" smtClean="0">
                <a:cs typeface="+mn-cs"/>
              </a:rPr>
              <a:t>many</a:t>
            </a:r>
            <a:r>
              <a:rPr lang="en-AU" sz="2400" dirty="0" smtClean="0">
                <a:cs typeface="+mn-cs"/>
              </a:rPr>
              <a:t> functions</a:t>
            </a:r>
            <a:endParaRPr lang="en-AU" sz="2400" dirty="0">
              <a:cs typeface="+mn-cs"/>
            </a:endParaRPr>
          </a:p>
          <a:p>
            <a:endParaRPr lang="en-AU" i="1" dirty="0" smtClean="0"/>
          </a:p>
        </p:txBody>
      </p:sp>
      <p:grpSp>
        <p:nvGrpSpPr>
          <p:cNvPr id="6" name="Group 5"/>
          <p:cNvGrpSpPr/>
          <p:nvPr/>
        </p:nvGrpSpPr>
        <p:grpSpPr>
          <a:xfrm>
            <a:off x="323528" y="1484784"/>
            <a:ext cx="8496944" cy="2996580"/>
            <a:chOff x="365992" y="3389511"/>
            <a:chExt cx="8496944" cy="2996580"/>
          </a:xfrm>
        </p:grpSpPr>
        <p:sp>
          <p:nvSpPr>
            <p:cNvPr id="7" name="TextBox 6"/>
            <p:cNvSpPr txBox="1"/>
            <p:nvPr/>
          </p:nvSpPr>
          <p:spPr>
            <a:xfrm>
              <a:off x="365992" y="3389511"/>
              <a:ext cx="8496944" cy="2996580"/>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function repeat</a:t>
              </a:r>
              <a:r>
                <a:rPr lang="en-AU" sz="1600" b="1" dirty="0" smtClean="0">
                  <a:latin typeface="Courier New" pitchFamily="49" charset="0"/>
                  <a:cs typeface="Courier New" pitchFamily="49" charset="0"/>
                </a:rPr>
                <a:t>($text, </a:t>
              </a:r>
              <a:r>
                <a:rPr lang="en-AU" sz="1600" b="1" dirty="0">
                  <a:latin typeface="Courier New" pitchFamily="49" charset="0"/>
                  <a:cs typeface="Courier New" pitchFamily="49" charset="0"/>
                </a:rPr>
                <a:t>$multiplier</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output = </a:t>
              </a: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for </a:t>
              </a:r>
              <a:r>
                <a:rPr lang="en-AU" sz="1600" b="1" dirty="0">
                  <a:latin typeface="Courier New" pitchFamily="49" charset="0"/>
                  <a:cs typeface="Courier New" pitchFamily="49" charset="0"/>
                </a:rPr>
                <a:t>($</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 = 0; $</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 &lt; $multiplier; $</a:t>
              </a:r>
              <a:r>
                <a:rPr lang="en-AU" sz="1600" b="1" dirty="0" err="1">
                  <a:latin typeface="Courier New" pitchFamily="49" charset="0"/>
                  <a:cs typeface="Courier New" pitchFamily="49" charset="0"/>
                </a:rPr>
                <a:t>i</a:t>
              </a:r>
              <a:r>
                <a:rPr lang="en-AU" sz="1600" b="1" dirty="0" smtClean="0">
                  <a:latin typeface="Courier New" pitchFamily="49" charset="0"/>
                  <a:cs typeface="Courier New" pitchFamily="49" charset="0"/>
                </a:rPr>
                <a:t>++)</a:t>
              </a:r>
              <a:endParaRPr lang="en-AU" sz="1600" dirty="0">
                <a:solidFill>
                  <a:srgbClr val="008000"/>
                </a:solidFill>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output </a:t>
              </a:r>
              <a:r>
                <a:rPr lang="en-AU" sz="1600" b="1" dirty="0" smtClean="0">
                  <a:latin typeface="Courier New" pitchFamily="49" charset="0"/>
                  <a:cs typeface="Courier New" pitchFamily="49" charset="0"/>
                </a:rPr>
                <a:t>= $output . $text;</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return $output</a:t>
              </a:r>
              <a:r>
                <a:rPr lang="en-AU" sz="1600" b="1" dirty="0" smtClean="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a:t>
              </a: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echo repeat</a:t>
              </a:r>
              <a:r>
                <a:rPr lang="en-AU" sz="1600" b="1" dirty="0" smtClean="0">
                  <a:latin typeface="Courier New" pitchFamily="49" charset="0"/>
                  <a:cs typeface="Courier New" pitchFamily="49" charset="0"/>
                </a:rPr>
                <a:t>('Hello!', </a:t>
              </a:r>
              <a:r>
                <a:rPr lang="en-AU" sz="1600" b="1" dirty="0">
                  <a:latin typeface="Courier New" pitchFamily="49" charset="0"/>
                  <a:cs typeface="Courier New" pitchFamily="49" charset="0"/>
                </a:rPr>
                <a:t>4);</a:t>
              </a:r>
            </a:p>
          </p:txBody>
        </p:sp>
        <p:sp>
          <p:nvSpPr>
            <p:cNvPr id="8" name="TextBox 7"/>
            <p:cNvSpPr txBox="1"/>
            <p:nvPr/>
          </p:nvSpPr>
          <p:spPr>
            <a:xfrm>
              <a:off x="8028384" y="3389511"/>
              <a:ext cx="834552"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PHP</a:t>
              </a:r>
              <a:endParaRPr lang="en-AU" sz="1700" b="1" dirty="0">
                <a:solidFill>
                  <a:schemeClr val="bg1"/>
                </a:solidFill>
                <a:latin typeface="Courier New" pitchFamily="49" charset="0"/>
                <a:cs typeface="Courier New" pitchFamily="49" charset="0"/>
              </a:endParaRPr>
            </a:p>
          </p:txBody>
        </p:sp>
      </p:grpSp>
      <p:sp>
        <p:nvSpPr>
          <p:cNvPr id="12" name="TextBox 11"/>
          <p:cNvSpPr txBox="1"/>
          <p:nvPr/>
        </p:nvSpPr>
        <p:spPr>
          <a:xfrm>
            <a:off x="5576959" y="4022778"/>
            <a:ext cx="3099497" cy="318924"/>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70C0"/>
                </a:solidFill>
                <a:latin typeface="Courier New" pitchFamily="49" charset="0"/>
                <a:cs typeface="Courier New" pitchFamily="49" charset="0"/>
              </a:rPr>
              <a:t>Hello!Hello!Hello!Hello</a:t>
            </a:r>
            <a:r>
              <a:rPr lang="en-AU" sz="1600" b="1" dirty="0">
                <a:solidFill>
                  <a:srgbClr val="0070C0"/>
                </a:solidFill>
                <a:latin typeface="Courier New" pitchFamily="49" charset="0"/>
                <a:cs typeface="Courier New" pitchFamily="49" charset="0"/>
              </a:rPr>
              <a:t>!</a:t>
            </a:r>
          </a:p>
        </p:txBody>
      </p:sp>
      <p:sp>
        <p:nvSpPr>
          <p:cNvPr id="13" name="TextBox 12"/>
          <p:cNvSpPr txBox="1"/>
          <p:nvPr/>
        </p:nvSpPr>
        <p:spPr>
          <a:xfrm>
            <a:off x="325954" y="1484784"/>
            <a:ext cx="8496944" cy="2996580"/>
          </a:xfrm>
          <a:prstGeom prst="rect">
            <a:avLst/>
          </a:prstGeom>
          <a:no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//receive two parameters</a:t>
            </a:r>
          </a:p>
          <a:p>
            <a:pPr>
              <a:tabLst>
                <a:tab pos="452438" algn="l"/>
              </a:tabLst>
            </a:pP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a:t>
            </a:r>
            <a:r>
              <a:rPr lang="en-AU" sz="1600" dirty="0">
                <a:solidFill>
                  <a:srgbClr val="008000"/>
                </a:solidFill>
                <a:latin typeface="Courier New" pitchFamily="49" charset="0"/>
                <a:cs typeface="Courier New" pitchFamily="49" charset="0"/>
              </a:rPr>
              <a:t>set $output to an empty string</a:t>
            </a: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//loop $multiplier times...</a:t>
            </a:r>
            <a:endParaRPr lang="en-AU" sz="1600" dirty="0">
              <a:solidFill>
                <a:srgbClr val="008000"/>
              </a:solidFill>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//add $text to end of $output</a:t>
            </a:r>
          </a:p>
          <a:p>
            <a:pPr>
              <a:tabLst>
                <a:tab pos="452438" algn="l"/>
              </a:tabLst>
            </a:pP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//return the final $</a:t>
            </a:r>
            <a:r>
              <a:rPr lang="en-AU" sz="1600" dirty="0" smtClean="0">
                <a:solidFill>
                  <a:srgbClr val="008000"/>
                </a:solidFill>
                <a:latin typeface="Courier New" pitchFamily="49" charset="0"/>
                <a:cs typeface="Courier New" pitchFamily="49" charset="0"/>
              </a:rPr>
              <a:t>output</a:t>
            </a:r>
            <a:endParaRPr lang="en-AU" sz="1600" dirty="0">
              <a:solidFill>
                <a:srgbClr val="008000"/>
              </a:solidFill>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//call </a:t>
            </a:r>
            <a:r>
              <a:rPr lang="en-AU" sz="1600" dirty="0" smtClean="0">
                <a:solidFill>
                  <a:srgbClr val="008000"/>
                </a:solidFill>
                <a:latin typeface="Courier New" pitchFamily="49" charset="0"/>
                <a:cs typeface="Courier New" pitchFamily="49" charset="0"/>
              </a:rPr>
              <a:t>function</a:t>
            </a:r>
            <a:endParaRPr lang="en-AU" sz="1600" dirty="0">
              <a:solidFill>
                <a:srgbClr val="008000"/>
              </a:solidFill>
              <a:latin typeface="Courier New" pitchFamily="49" charset="0"/>
              <a:cs typeface="Courier New" pitchFamily="49" charset="0"/>
            </a:endParaRPr>
          </a:p>
        </p:txBody>
      </p:sp>
    </p:spTree>
    <p:extLst>
      <p:ext uri="{BB962C8B-B14F-4D97-AF65-F5344CB8AC3E}">
        <p14:creationId xmlns:p14="http://schemas.microsoft.com/office/powerpoint/2010/main" val="69113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fade">
                                      <p:cBhvr>
                                        <p:cTn id="40" dur="25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Function Declaration Example 2</a:t>
            </a:r>
            <a:endParaRPr lang="en-AU" dirty="0"/>
          </a:p>
        </p:txBody>
      </p:sp>
      <p:sp>
        <p:nvSpPr>
          <p:cNvPr id="5" name="Content Placeholder 4"/>
          <p:cNvSpPr>
            <a:spLocks noGrp="1"/>
          </p:cNvSpPr>
          <p:nvPr>
            <p:ph idx="1"/>
          </p:nvPr>
        </p:nvSpPr>
        <p:spPr/>
        <p:txBody>
          <a:bodyPr/>
          <a:lstStyle/>
          <a:p>
            <a:r>
              <a:rPr lang="en-AU" dirty="0"/>
              <a:t>Example in </a:t>
            </a:r>
            <a:r>
              <a:rPr lang="en-AU" dirty="0" smtClean="0"/>
              <a:t>Java (“strongly </a:t>
            </a:r>
            <a:r>
              <a:rPr lang="en-AU" dirty="0"/>
              <a:t>typed” language</a:t>
            </a:r>
            <a:r>
              <a:rPr lang="en-AU" dirty="0" smtClean="0"/>
              <a:t>):</a:t>
            </a:r>
          </a:p>
          <a:p>
            <a:endParaRPr lang="en-AU" dirty="0" smtClean="0"/>
          </a:p>
          <a:p>
            <a:endParaRPr lang="en-AU" dirty="0"/>
          </a:p>
          <a:p>
            <a:endParaRPr lang="en-AU" dirty="0" smtClean="0"/>
          </a:p>
          <a:p>
            <a:endParaRPr lang="en-AU" dirty="0"/>
          </a:p>
          <a:p>
            <a:endParaRPr lang="en-AU" dirty="0" smtClean="0"/>
          </a:p>
          <a:p>
            <a:endParaRPr lang="en-AU" sz="2800" dirty="0"/>
          </a:p>
          <a:p>
            <a:endParaRPr lang="en-AU" dirty="0" smtClean="0"/>
          </a:p>
          <a:p>
            <a:r>
              <a:rPr lang="en-AU" dirty="0" smtClean="0"/>
              <a:t>Note the need to declare the return type (String) and the types of the parameters (String and </a:t>
            </a:r>
            <a:r>
              <a:rPr lang="en-AU" dirty="0" err="1" smtClean="0"/>
              <a:t>int</a:t>
            </a:r>
            <a:r>
              <a:rPr lang="en-AU" dirty="0" smtClean="0"/>
              <a:t>)</a:t>
            </a:r>
            <a:endParaRPr lang="en-AU" dirty="0"/>
          </a:p>
          <a:p>
            <a:pPr lvl="1"/>
            <a:r>
              <a:rPr lang="en-AU" dirty="0" smtClean="0"/>
              <a:t>Functions that do not return anything in these sorts of languages typically specify a return type of “void”</a:t>
            </a:r>
            <a:endParaRPr lang="en-AU" dirty="0"/>
          </a:p>
        </p:txBody>
      </p:sp>
      <p:grpSp>
        <p:nvGrpSpPr>
          <p:cNvPr id="9" name="Group 8"/>
          <p:cNvGrpSpPr/>
          <p:nvPr/>
        </p:nvGrpSpPr>
        <p:grpSpPr>
          <a:xfrm>
            <a:off x="323528" y="1484784"/>
            <a:ext cx="8496944" cy="2996580"/>
            <a:chOff x="365992" y="3389511"/>
            <a:chExt cx="8496944" cy="2996580"/>
          </a:xfrm>
        </p:grpSpPr>
        <p:sp>
          <p:nvSpPr>
            <p:cNvPr id="10" name="TextBox 9"/>
            <p:cNvSpPr txBox="1"/>
            <p:nvPr/>
          </p:nvSpPr>
          <p:spPr>
            <a:xfrm>
              <a:off x="365992" y="3389511"/>
              <a:ext cx="8496944" cy="2996580"/>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public static String repeat(String text, </a:t>
              </a:r>
              <a:r>
                <a:rPr lang="en-AU" sz="1600" b="1" dirty="0" err="1">
                  <a:latin typeface="Courier New" pitchFamily="49" charset="0"/>
                  <a:cs typeface="Courier New" pitchFamily="49" charset="0"/>
                </a:rPr>
                <a:t>int</a:t>
              </a:r>
              <a:r>
                <a:rPr lang="en-AU" sz="1600" b="1" dirty="0">
                  <a:latin typeface="Courier New" pitchFamily="49" charset="0"/>
                  <a:cs typeface="Courier New" pitchFamily="49" charset="0"/>
                </a:rPr>
                <a:t> multiplier) </a:t>
              </a: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    String </a:t>
              </a:r>
              <a:r>
                <a:rPr lang="en-AU" sz="1600" b="1" dirty="0">
                  <a:latin typeface="Courier New" pitchFamily="49" charset="0"/>
                  <a:cs typeface="Courier New" pitchFamily="49" charset="0"/>
                </a:rPr>
                <a:t>output = "";</a:t>
              </a: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for </a:t>
              </a:r>
              <a:r>
                <a:rPr lang="en-AU" sz="1600" b="1" dirty="0">
                  <a:latin typeface="Courier New" pitchFamily="49" charset="0"/>
                  <a:cs typeface="Courier New" pitchFamily="49" charset="0"/>
                </a:rPr>
                <a:t>(</a:t>
              </a:r>
              <a:r>
                <a:rPr lang="en-AU" sz="1600" b="1" dirty="0" err="1">
                  <a:latin typeface="Courier New" pitchFamily="49" charset="0"/>
                  <a:cs typeface="Courier New" pitchFamily="49" charset="0"/>
                </a:rPr>
                <a:t>int</a:t>
              </a: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 = 0; </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 &lt; multiplier; </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output </a:t>
              </a:r>
              <a:r>
                <a:rPr lang="en-AU" sz="1600" b="1" dirty="0" smtClean="0">
                  <a:latin typeface="Courier New" pitchFamily="49" charset="0"/>
                  <a:cs typeface="Courier New" pitchFamily="49" charset="0"/>
                </a:rPr>
                <a:t>= output + </a:t>
              </a:r>
              <a:r>
                <a:rPr lang="en-AU" sz="1600" b="1" dirty="0">
                  <a:latin typeface="Courier New" pitchFamily="49" charset="0"/>
                  <a:cs typeface="Courier New" pitchFamily="49" charset="0"/>
                </a:rPr>
                <a:t>text;</a:t>
              </a:r>
            </a:p>
            <a:p>
              <a:pPr>
                <a:tabLst>
                  <a:tab pos="452438" algn="l"/>
                </a:tabLst>
              </a:pP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return </a:t>
              </a:r>
              <a:r>
                <a:rPr lang="en-AU" sz="1600" b="1" dirty="0">
                  <a:latin typeface="Courier New" pitchFamily="49" charset="0"/>
                  <a:cs typeface="Courier New" pitchFamily="49" charset="0"/>
                </a:rPr>
                <a:t>output;</a:t>
              </a:r>
            </a:p>
            <a:p>
              <a:pPr>
                <a:tabLst>
                  <a:tab pos="452438" algn="l"/>
                </a:tabLst>
              </a:pPr>
              <a:r>
                <a:rPr lang="en-AU" sz="1600" b="1" dirty="0" smtClean="0">
                  <a:latin typeface="Courier New" pitchFamily="49" charset="0"/>
                  <a:cs typeface="Courier New" pitchFamily="49" charset="0"/>
                </a:rPr>
                <a:t>}</a:t>
              </a: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err="1">
                  <a:latin typeface="Courier New" pitchFamily="49" charset="0"/>
                  <a:cs typeface="Courier New" pitchFamily="49" charset="0"/>
                </a:rPr>
                <a:t>System.out.println</a:t>
              </a:r>
              <a:r>
                <a:rPr lang="en-AU" sz="1600" b="1" dirty="0">
                  <a:latin typeface="Courier New" pitchFamily="49" charset="0"/>
                  <a:cs typeface="Courier New" pitchFamily="49" charset="0"/>
                </a:rPr>
                <a:t>(repeat("Hello!", 4));</a:t>
              </a:r>
            </a:p>
          </p:txBody>
        </p:sp>
        <p:sp>
          <p:nvSpPr>
            <p:cNvPr id="11" name="TextBox 10"/>
            <p:cNvSpPr txBox="1"/>
            <p:nvPr/>
          </p:nvSpPr>
          <p:spPr>
            <a:xfrm>
              <a:off x="8028384" y="3389511"/>
              <a:ext cx="834552"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sp>
        <p:nvSpPr>
          <p:cNvPr id="12" name="TextBox 11"/>
          <p:cNvSpPr txBox="1"/>
          <p:nvPr/>
        </p:nvSpPr>
        <p:spPr>
          <a:xfrm>
            <a:off x="5576957" y="4020368"/>
            <a:ext cx="3099497" cy="318924"/>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70C0"/>
                </a:solidFill>
                <a:latin typeface="Courier New" pitchFamily="49" charset="0"/>
                <a:cs typeface="Courier New" pitchFamily="49" charset="0"/>
              </a:rPr>
              <a:t>Hello!Hello!Hello!Hello</a:t>
            </a:r>
            <a:r>
              <a:rPr lang="en-AU" sz="1600" b="1" dirty="0">
                <a:solidFill>
                  <a:srgbClr val="0070C0"/>
                </a:solidFill>
                <a:latin typeface="Courier New" pitchFamily="49" charset="0"/>
                <a:cs typeface="Courier New" pitchFamily="49" charset="0"/>
              </a:rPr>
              <a:t>!</a:t>
            </a:r>
          </a:p>
        </p:txBody>
      </p:sp>
    </p:spTree>
    <p:extLst>
      <p:ext uri="{BB962C8B-B14F-4D97-AF65-F5344CB8AC3E}">
        <p14:creationId xmlns:p14="http://schemas.microsoft.com/office/powerpoint/2010/main" val="35488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Declaring a Function in Python</a:t>
            </a:r>
          </a:p>
        </p:txBody>
      </p:sp>
      <p:sp>
        <p:nvSpPr>
          <p:cNvPr id="5" name="Content Placeholder 4"/>
          <p:cNvSpPr>
            <a:spLocks noGrp="1"/>
          </p:cNvSpPr>
          <p:nvPr>
            <p:ph idx="1"/>
          </p:nvPr>
        </p:nvSpPr>
        <p:spPr/>
        <p:txBody>
          <a:bodyPr/>
          <a:lstStyle/>
          <a:p>
            <a:r>
              <a:rPr lang="en-AU" dirty="0" smtClean="0"/>
              <a:t>Declaring a function in Python uses the keyword “</a:t>
            </a:r>
            <a:r>
              <a:rPr lang="en-AU" dirty="0" err="1" smtClean="0"/>
              <a:t>def</a:t>
            </a:r>
            <a:r>
              <a:rPr lang="en-AU" dirty="0" smtClean="0"/>
              <a:t>”, and uses a colon and indentation rather than curly brackets:</a:t>
            </a:r>
          </a:p>
          <a:p>
            <a:pPr lvl="4"/>
            <a:endParaRPr lang="en-AU" sz="1000" dirty="0" smtClean="0"/>
          </a:p>
          <a:p>
            <a:pPr marL="457200" lvl="1" indent="0">
              <a:buNone/>
            </a:pPr>
            <a:r>
              <a:rPr lang="en-AU" b="1" dirty="0">
                <a:latin typeface="Courier New" panose="02070309020205020404" pitchFamily="49" charset="0"/>
                <a:cs typeface="Courier New" panose="02070309020205020404" pitchFamily="49" charset="0"/>
              </a:rPr>
              <a:t>	</a:t>
            </a:r>
            <a:r>
              <a:rPr lang="en-AU" b="1" dirty="0" err="1">
                <a:latin typeface="Courier New" panose="02070309020205020404" pitchFamily="49" charset="0"/>
                <a:cs typeface="Courier New" panose="02070309020205020404" pitchFamily="49" charset="0"/>
              </a:rPr>
              <a:t>def</a:t>
            </a:r>
            <a:r>
              <a:rPr lang="en-AU" b="1" dirty="0">
                <a:latin typeface="Courier New" panose="02070309020205020404" pitchFamily="49" charset="0"/>
                <a:cs typeface="Courier New" panose="02070309020205020404" pitchFamily="49" charset="0"/>
              </a:rPr>
              <a:t> </a:t>
            </a:r>
            <a:r>
              <a:rPr lang="en-AU" dirty="0">
                <a:latin typeface="Courier New" panose="02070309020205020404" pitchFamily="49" charset="0"/>
                <a:cs typeface="Courier New" panose="02070309020205020404" pitchFamily="49" charset="0"/>
              </a:rPr>
              <a:t>&lt;function name&gt;</a:t>
            </a:r>
            <a:r>
              <a:rPr lang="en-AU" b="1" dirty="0">
                <a:latin typeface="Courier New" panose="02070309020205020404" pitchFamily="49" charset="0"/>
                <a:cs typeface="Courier New" panose="02070309020205020404" pitchFamily="49" charset="0"/>
              </a:rPr>
              <a:t>(</a:t>
            </a:r>
            <a:r>
              <a:rPr lang="en-AU" dirty="0">
                <a:latin typeface="Courier New" panose="02070309020205020404" pitchFamily="49" charset="0"/>
                <a:cs typeface="Courier New" panose="02070309020205020404" pitchFamily="49" charset="0"/>
              </a:rPr>
              <a:t>&lt;parameters&gt;</a:t>
            </a:r>
            <a:r>
              <a:rPr lang="en-AU" b="1" dirty="0">
                <a:latin typeface="Courier New" panose="02070309020205020404" pitchFamily="49" charset="0"/>
                <a:cs typeface="Courier New" panose="02070309020205020404" pitchFamily="49" charset="0"/>
              </a:rPr>
              <a:t>):</a:t>
            </a:r>
          </a:p>
          <a:p>
            <a:pPr marL="457200" lvl="1" indent="0">
              <a:buNone/>
            </a:pPr>
            <a:r>
              <a:rPr lang="en-AU" dirty="0">
                <a:latin typeface="Courier New" panose="02070309020205020404" pitchFamily="49" charset="0"/>
                <a:cs typeface="Courier New" panose="02070309020205020404" pitchFamily="49" charset="0"/>
              </a:rPr>
              <a:t>	    &lt;function body&gt;</a:t>
            </a:r>
            <a:endParaRPr lang="en-AU" b="1" dirty="0">
              <a:latin typeface="Courier New" panose="02070309020205020404" pitchFamily="49" charset="0"/>
              <a:cs typeface="Courier New" panose="02070309020205020404" pitchFamily="49" charset="0"/>
            </a:endParaRPr>
          </a:p>
          <a:p>
            <a:pPr lvl="4"/>
            <a:endParaRPr lang="en-AU" sz="1400" dirty="0"/>
          </a:p>
          <a:p>
            <a:r>
              <a:rPr lang="en-AU" dirty="0" smtClean="0"/>
              <a:t>Example in Python:</a:t>
            </a:r>
          </a:p>
          <a:p>
            <a:endParaRPr lang="en-AU" dirty="0"/>
          </a:p>
          <a:p>
            <a:endParaRPr lang="en-AU" dirty="0" smtClean="0"/>
          </a:p>
          <a:p>
            <a:endParaRPr lang="en-AU" dirty="0"/>
          </a:p>
          <a:p>
            <a:endParaRPr lang="en-AU" sz="2800" dirty="0" smtClean="0"/>
          </a:p>
          <a:p>
            <a:endParaRPr lang="en-AU" dirty="0"/>
          </a:p>
          <a:p>
            <a:r>
              <a:rPr lang="en-AU" dirty="0" smtClean="0"/>
              <a:t>Note:  Python doesn’t need a function to do this, since you can simply multiply strings in Python, e.g</a:t>
            </a:r>
            <a:r>
              <a:rPr lang="en-AU" dirty="0"/>
              <a:t>. </a:t>
            </a:r>
            <a:r>
              <a:rPr lang="en-AU" dirty="0" smtClean="0">
                <a:latin typeface="Courier New" panose="02070309020205020404" pitchFamily="49" charset="0"/>
                <a:cs typeface="Courier New" panose="02070309020205020404" pitchFamily="49" charset="0"/>
              </a:rPr>
              <a:t>'Hello!' </a:t>
            </a:r>
            <a:r>
              <a:rPr lang="en-AU" dirty="0">
                <a:latin typeface="Courier New" panose="02070309020205020404" pitchFamily="49" charset="0"/>
                <a:cs typeface="Courier New" panose="02070309020205020404" pitchFamily="49" charset="0"/>
              </a:rPr>
              <a:t>* 4</a:t>
            </a:r>
          </a:p>
        </p:txBody>
      </p:sp>
      <p:grpSp>
        <p:nvGrpSpPr>
          <p:cNvPr id="6" name="Group 5"/>
          <p:cNvGrpSpPr/>
          <p:nvPr/>
        </p:nvGrpSpPr>
        <p:grpSpPr>
          <a:xfrm>
            <a:off x="323528" y="3501008"/>
            <a:ext cx="8496944" cy="2134806"/>
            <a:chOff x="365992" y="3389511"/>
            <a:chExt cx="8496944" cy="2134806"/>
          </a:xfrm>
        </p:grpSpPr>
        <p:sp>
          <p:nvSpPr>
            <p:cNvPr id="7" name="TextBox 6"/>
            <p:cNvSpPr txBox="1"/>
            <p:nvPr/>
          </p:nvSpPr>
          <p:spPr>
            <a:xfrm>
              <a:off x="365992" y="3389511"/>
              <a:ext cx="8496944" cy="213480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repeat(text, multiplier):</a:t>
              </a:r>
            </a:p>
            <a:p>
              <a:pPr lvl="0">
                <a:tabLst>
                  <a:tab pos="452438" algn="l"/>
                </a:tabLst>
              </a:pPr>
              <a:r>
                <a:rPr lang="en-AU" sz="1600" b="1" dirty="0">
                  <a:solidFill>
                    <a:srgbClr val="000000"/>
                  </a:solidFill>
                  <a:latin typeface="Courier New" pitchFamily="49" charset="0"/>
                  <a:cs typeface="Courier New" pitchFamily="49" charset="0"/>
                </a:rPr>
                <a:t>    output = </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endParaRPr lang="en-AU" sz="9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for </a:t>
              </a:r>
              <a:r>
                <a:rPr lang="en-AU" sz="1600" b="1" dirty="0" err="1">
                  <a:solidFill>
                    <a:srgbClr val="000000"/>
                  </a:solidFill>
                  <a:latin typeface="Courier New" pitchFamily="49" charset="0"/>
                  <a:cs typeface="Courier New" pitchFamily="49" charset="0"/>
                </a:rPr>
                <a:t>i</a:t>
              </a:r>
              <a:r>
                <a:rPr lang="en-AU" sz="1600" b="1" dirty="0">
                  <a:solidFill>
                    <a:srgbClr val="000000"/>
                  </a:solidFill>
                  <a:latin typeface="Courier New" pitchFamily="49" charset="0"/>
                  <a:cs typeface="Courier New" pitchFamily="49" charset="0"/>
                </a:rPr>
                <a:t> in range(multiplier):</a:t>
              </a:r>
            </a:p>
            <a:p>
              <a:pPr lvl="0">
                <a:tabLst>
                  <a:tab pos="452438" algn="l"/>
                </a:tabLst>
              </a:pPr>
              <a:r>
                <a:rPr lang="en-AU" sz="1600" b="1" dirty="0">
                  <a:solidFill>
                    <a:srgbClr val="000000"/>
                  </a:solidFill>
                  <a:latin typeface="Courier New" pitchFamily="49" charset="0"/>
                  <a:cs typeface="Courier New" pitchFamily="49" charset="0"/>
                </a:rPr>
                <a:t>        output </a:t>
              </a:r>
              <a:r>
                <a:rPr lang="en-AU" sz="1600" b="1" dirty="0" smtClean="0">
                  <a:solidFill>
                    <a:srgbClr val="000000"/>
                  </a:solidFill>
                  <a:latin typeface="Courier New" pitchFamily="49" charset="0"/>
                  <a:cs typeface="Courier New" pitchFamily="49" charset="0"/>
                </a:rPr>
                <a:t>= output + </a:t>
              </a:r>
              <a:r>
                <a:rPr lang="en-AU" sz="1600" b="1" dirty="0">
                  <a:solidFill>
                    <a:srgbClr val="000000"/>
                  </a:solidFill>
                  <a:latin typeface="Courier New" pitchFamily="49" charset="0"/>
                  <a:cs typeface="Courier New" pitchFamily="49" charset="0"/>
                </a:rPr>
                <a:t>text</a:t>
              </a:r>
            </a:p>
            <a:p>
              <a:pPr lvl="0">
                <a:tabLst>
                  <a:tab pos="452438" algn="l"/>
                </a:tabLst>
              </a:pPr>
              <a:endParaRPr lang="en-AU" sz="9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return output</a:t>
              </a:r>
            </a:p>
            <a:p>
              <a:pPr lvl="0">
                <a:tabLst>
                  <a:tab pos="452438" algn="l"/>
                </a:tabLst>
              </a:pPr>
              <a:endParaRPr lang="en-AU" sz="20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print(repeat</a:t>
              </a:r>
              <a:r>
                <a:rPr lang="en-AU" sz="1600" b="1" dirty="0" smtClean="0">
                  <a:solidFill>
                    <a:srgbClr val="000000"/>
                  </a:solidFill>
                  <a:latin typeface="Courier New" pitchFamily="49" charset="0"/>
                  <a:cs typeface="Courier New" pitchFamily="49" charset="0"/>
                </a:rPr>
                <a:t>('Hello!', </a:t>
              </a:r>
              <a:r>
                <a:rPr lang="en-AU" sz="1600" b="1" dirty="0">
                  <a:solidFill>
                    <a:srgbClr val="000000"/>
                  </a:solidFill>
                  <a:latin typeface="Courier New" pitchFamily="49" charset="0"/>
                  <a:cs typeface="Courier New" pitchFamily="49" charset="0"/>
                </a:rPr>
                <a:t>4))</a:t>
              </a: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9" name="TextBox 8"/>
          <p:cNvSpPr txBox="1"/>
          <p:nvPr/>
        </p:nvSpPr>
        <p:spPr>
          <a:xfrm>
            <a:off x="5576957" y="5173594"/>
            <a:ext cx="3099497" cy="318924"/>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70C0"/>
                </a:solidFill>
                <a:latin typeface="Courier New" pitchFamily="49" charset="0"/>
                <a:cs typeface="Courier New" pitchFamily="49" charset="0"/>
              </a:rPr>
              <a:t>Hello!Hello!Hello!Hello</a:t>
            </a:r>
            <a:r>
              <a:rPr lang="en-AU" sz="1600" b="1" dirty="0">
                <a:solidFill>
                  <a:srgbClr val="0070C0"/>
                </a:solidFill>
                <a:latin typeface="Courier New" pitchFamily="49" charset="0"/>
                <a:cs typeface="Courier New" pitchFamily="49" charset="0"/>
              </a:rPr>
              <a:t>!</a:t>
            </a:r>
          </a:p>
        </p:txBody>
      </p:sp>
    </p:spTree>
    <p:extLst>
      <p:ext uri="{BB962C8B-B14F-4D97-AF65-F5344CB8AC3E}">
        <p14:creationId xmlns:p14="http://schemas.microsoft.com/office/powerpoint/2010/main" val="889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animEffect transition="in" filter="fade">
                                      <p:cBhvr>
                                        <p:cTn id="15" dur="25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Side Note:  Common Syntax Structures</a:t>
            </a:r>
            <a:endParaRPr lang="en-AU" dirty="0"/>
          </a:p>
        </p:txBody>
      </p:sp>
      <p:sp>
        <p:nvSpPr>
          <p:cNvPr id="5" name="Content Placeholder 4"/>
          <p:cNvSpPr>
            <a:spLocks noGrp="1"/>
          </p:cNvSpPr>
          <p:nvPr>
            <p:ph idx="1"/>
          </p:nvPr>
        </p:nvSpPr>
        <p:spPr/>
        <p:txBody>
          <a:bodyPr/>
          <a:lstStyle/>
          <a:p>
            <a:r>
              <a:rPr lang="en-AU" dirty="0" smtClean="0"/>
              <a:t>Hopefully as you learn more and more programming concepts, you’ll start to see the similarities between them</a:t>
            </a:r>
          </a:p>
          <a:p>
            <a:pPr lvl="1"/>
            <a:r>
              <a:rPr lang="en-AU" dirty="0" smtClean="0"/>
              <a:t>The structure of different statements are often very similar…</a:t>
            </a:r>
          </a:p>
          <a:p>
            <a:pPr marL="457200" lvl="1" indent="0">
              <a:buNone/>
            </a:pPr>
            <a:endParaRPr lang="en-AU" sz="900" dirty="0" smtClean="0">
              <a:cs typeface="Courier New" panose="02070309020205020404" pitchFamily="49" charset="0"/>
            </a:endParaRPr>
          </a:p>
          <a:p>
            <a:pPr marL="457200" lvl="1" indent="0">
              <a:buNone/>
            </a:pPr>
            <a:r>
              <a:rPr lang="en-AU" sz="1800" i="1" dirty="0">
                <a:solidFill>
                  <a:schemeClr val="tx1">
                    <a:lumMod val="50000"/>
                    <a:lumOff val="50000"/>
                  </a:schemeClr>
                </a:solidFill>
              </a:rPr>
              <a:t>Most Languages</a:t>
            </a:r>
          </a:p>
          <a:p>
            <a:pPr marL="457200" lvl="1" indent="0">
              <a:buNone/>
            </a:pPr>
            <a:r>
              <a:rPr lang="en-AU" sz="1600" b="1" dirty="0" smtClean="0">
                <a:latin typeface="Courier New" panose="02070309020205020404" pitchFamily="49" charset="0"/>
                <a:cs typeface="Courier New" panose="02070309020205020404" pitchFamily="49" charset="0"/>
              </a:rPr>
              <a:t>if (</a:t>
            </a:r>
            <a:r>
              <a:rPr lang="en-AU" sz="1600" dirty="0" smtClean="0">
                <a:latin typeface="Courier New" panose="02070309020205020404" pitchFamily="49" charset="0"/>
                <a:cs typeface="Courier New" panose="02070309020205020404" pitchFamily="49" charset="0"/>
              </a:rPr>
              <a:t>&lt;</a:t>
            </a:r>
            <a:r>
              <a:rPr lang="en-AU" sz="1600" dirty="0" err="1" smtClean="0">
                <a:latin typeface="Courier New" panose="02070309020205020404" pitchFamily="49" charset="0"/>
                <a:cs typeface="Courier New" panose="02070309020205020404" pitchFamily="49" charset="0"/>
              </a:rPr>
              <a:t>boolean</a:t>
            </a:r>
            <a:r>
              <a:rPr lang="en-AU" sz="1600" dirty="0" smtClean="0">
                <a:latin typeface="Courier New" panose="02070309020205020404" pitchFamily="49" charset="0"/>
                <a:cs typeface="Courier New" panose="02070309020205020404" pitchFamily="49" charset="0"/>
              </a:rPr>
              <a:t> expression&gt;</a:t>
            </a:r>
            <a:r>
              <a:rPr lang="en-AU" sz="1600" b="1" dirty="0" smtClean="0">
                <a:latin typeface="Courier New" panose="02070309020205020404" pitchFamily="49" charset="0"/>
                <a:cs typeface="Courier New" panose="02070309020205020404" pitchFamily="49" charset="0"/>
              </a:rPr>
              <a:t>)</a:t>
            </a:r>
            <a:endParaRPr lang="en-AU" sz="1600" b="1" dirty="0">
              <a:latin typeface="Courier New" panose="02070309020205020404" pitchFamily="49" charset="0"/>
              <a:cs typeface="Courier New" panose="02070309020205020404" pitchFamily="49" charset="0"/>
            </a:endParaRPr>
          </a:p>
          <a:p>
            <a:pPr marL="457200" lvl="1" indent="0">
              <a:buNone/>
            </a:pPr>
            <a:r>
              <a:rPr lang="en-AU" sz="1600" b="1" dirty="0">
                <a:latin typeface="Courier New" panose="02070309020205020404" pitchFamily="49" charset="0"/>
                <a:cs typeface="Courier New" panose="02070309020205020404" pitchFamily="49" charset="0"/>
              </a:rPr>
              <a:t>{</a:t>
            </a:r>
          </a:p>
          <a:p>
            <a:pPr marL="457200" lvl="1" indent="0">
              <a:buNone/>
            </a:pPr>
            <a:r>
              <a:rPr lang="en-AU" sz="1600" dirty="0" smtClean="0">
                <a:latin typeface="Courier New" panose="02070309020205020404" pitchFamily="49" charset="0"/>
                <a:cs typeface="Courier New" panose="02070309020205020404" pitchFamily="49" charset="0"/>
              </a:rPr>
              <a:t>    &lt;true code&gt;</a:t>
            </a:r>
            <a:endParaRPr lang="en-AU" sz="1600" dirty="0">
              <a:latin typeface="Courier New" panose="02070309020205020404" pitchFamily="49" charset="0"/>
              <a:cs typeface="Courier New" panose="02070309020205020404" pitchFamily="49" charset="0"/>
            </a:endParaRPr>
          </a:p>
          <a:p>
            <a:pPr marL="457200" lvl="1" indent="0">
              <a:buNone/>
            </a:pPr>
            <a:r>
              <a:rPr lang="en-AU" sz="1600" b="1" dirty="0" smtClean="0">
                <a:latin typeface="Courier New" panose="02070309020205020404" pitchFamily="49" charset="0"/>
                <a:cs typeface="Courier New" panose="02070309020205020404" pitchFamily="49" charset="0"/>
              </a:rPr>
              <a:t>}</a:t>
            </a:r>
          </a:p>
          <a:p>
            <a:pPr marL="457200" lvl="1" indent="0">
              <a:buNone/>
            </a:pPr>
            <a:endParaRPr lang="en-AU" sz="1100" b="1" dirty="0">
              <a:latin typeface="Courier New" panose="02070309020205020404" pitchFamily="49" charset="0"/>
              <a:cs typeface="Courier New" panose="02070309020205020404" pitchFamily="49" charset="0"/>
            </a:endParaRPr>
          </a:p>
          <a:p>
            <a:pPr marL="457200" lvl="1" indent="0">
              <a:buNone/>
            </a:pPr>
            <a:r>
              <a:rPr lang="en-AU" sz="1600" b="1" dirty="0" smtClean="0">
                <a:latin typeface="Courier New" panose="02070309020205020404" pitchFamily="49" charset="0"/>
                <a:cs typeface="Courier New" panose="02070309020205020404" pitchFamily="49" charset="0"/>
              </a:rPr>
              <a:t>while (</a:t>
            </a:r>
            <a:r>
              <a:rPr lang="en-AU" sz="1600" dirty="0" smtClean="0">
                <a:latin typeface="Courier New" panose="02070309020205020404" pitchFamily="49" charset="0"/>
                <a:cs typeface="Courier New" panose="02070309020205020404" pitchFamily="49" charset="0"/>
              </a:rPr>
              <a:t>&lt;</a:t>
            </a:r>
            <a:r>
              <a:rPr lang="en-AU" sz="1600" dirty="0" err="1" smtClean="0">
                <a:latin typeface="Courier New" panose="02070309020205020404" pitchFamily="49" charset="0"/>
                <a:cs typeface="Courier New" panose="02070309020205020404" pitchFamily="49" charset="0"/>
              </a:rPr>
              <a:t>boolean</a:t>
            </a:r>
            <a:r>
              <a:rPr lang="en-AU" sz="1600" dirty="0" smtClean="0">
                <a:latin typeface="Courier New" panose="02070309020205020404" pitchFamily="49" charset="0"/>
                <a:cs typeface="Courier New" panose="02070309020205020404" pitchFamily="49" charset="0"/>
              </a:rPr>
              <a:t> expression&gt;</a:t>
            </a:r>
            <a:r>
              <a:rPr lang="en-AU" sz="1600" b="1" dirty="0" smtClean="0">
                <a:latin typeface="Courier New" panose="02070309020205020404" pitchFamily="49" charset="0"/>
                <a:cs typeface="Courier New" panose="02070309020205020404" pitchFamily="49" charset="0"/>
              </a:rPr>
              <a:t>)</a:t>
            </a:r>
            <a:endParaRPr lang="en-AU" sz="1600" b="1" dirty="0">
              <a:latin typeface="Courier New" panose="02070309020205020404" pitchFamily="49" charset="0"/>
              <a:cs typeface="Courier New" panose="02070309020205020404" pitchFamily="49" charset="0"/>
            </a:endParaRPr>
          </a:p>
          <a:p>
            <a:pPr marL="457200" lvl="1" indent="0">
              <a:buNone/>
            </a:pPr>
            <a:r>
              <a:rPr lang="en-AU" sz="1600" b="1" dirty="0">
                <a:latin typeface="Courier New" panose="02070309020205020404" pitchFamily="49" charset="0"/>
                <a:cs typeface="Courier New" panose="02070309020205020404" pitchFamily="49" charset="0"/>
              </a:rPr>
              <a:t>{</a:t>
            </a:r>
          </a:p>
          <a:p>
            <a:pPr marL="457200" lvl="1" indent="0">
              <a:buNone/>
            </a:pPr>
            <a:r>
              <a:rPr lang="en-AU" sz="1600" dirty="0" smtClean="0">
                <a:latin typeface="Courier New" panose="02070309020205020404" pitchFamily="49" charset="0"/>
                <a:cs typeface="Courier New" panose="02070309020205020404" pitchFamily="49" charset="0"/>
              </a:rPr>
              <a:t>    &lt;loop body</a:t>
            </a:r>
            <a:r>
              <a:rPr lang="en-AU" sz="1600" dirty="0">
                <a:latin typeface="Courier New" panose="02070309020205020404" pitchFamily="49" charset="0"/>
                <a:cs typeface="Courier New" panose="02070309020205020404" pitchFamily="49" charset="0"/>
              </a:rPr>
              <a:t>&gt;</a:t>
            </a:r>
          </a:p>
          <a:p>
            <a:pPr marL="457200" lvl="1" indent="0">
              <a:buNone/>
            </a:pPr>
            <a:r>
              <a:rPr lang="en-AU" sz="1600" b="1" dirty="0" smtClean="0">
                <a:latin typeface="Courier New" panose="02070309020205020404" pitchFamily="49" charset="0"/>
                <a:cs typeface="Courier New" panose="02070309020205020404" pitchFamily="49" charset="0"/>
              </a:rPr>
              <a:t>}</a:t>
            </a:r>
          </a:p>
          <a:p>
            <a:pPr marL="457200" lvl="1" indent="0">
              <a:buNone/>
            </a:pPr>
            <a:endParaRPr lang="en-AU" sz="1100" b="1" dirty="0">
              <a:latin typeface="Courier New" panose="02070309020205020404" pitchFamily="49" charset="0"/>
              <a:cs typeface="Courier New" panose="02070309020205020404" pitchFamily="49" charset="0"/>
            </a:endParaRPr>
          </a:p>
          <a:p>
            <a:pPr marL="457200" lvl="1" indent="0">
              <a:buNone/>
            </a:pPr>
            <a:r>
              <a:rPr lang="en-AU" sz="1600" b="1" dirty="0" smtClean="0">
                <a:latin typeface="Courier New" panose="02070309020205020404" pitchFamily="49" charset="0"/>
                <a:cs typeface="Courier New" panose="02070309020205020404" pitchFamily="49" charset="0"/>
              </a:rPr>
              <a:t>function </a:t>
            </a:r>
            <a:r>
              <a:rPr lang="en-AU" sz="1600" dirty="0">
                <a:latin typeface="Courier New" panose="02070309020205020404" pitchFamily="49" charset="0"/>
                <a:cs typeface="Courier New" panose="02070309020205020404" pitchFamily="49" charset="0"/>
              </a:rPr>
              <a:t>&lt;</a:t>
            </a:r>
            <a:r>
              <a:rPr lang="en-AU" sz="1600" dirty="0" err="1" smtClean="0">
                <a:latin typeface="Courier New" panose="02070309020205020404" pitchFamily="49" charset="0"/>
                <a:cs typeface="Courier New" panose="02070309020205020404" pitchFamily="49" charset="0"/>
              </a:rPr>
              <a:t>fn</a:t>
            </a:r>
            <a:r>
              <a:rPr lang="en-AU" sz="1600" dirty="0" smtClean="0">
                <a:latin typeface="Courier New" panose="02070309020205020404" pitchFamily="49" charset="0"/>
                <a:cs typeface="Courier New" panose="02070309020205020404" pitchFamily="49" charset="0"/>
              </a:rPr>
              <a:t> </a:t>
            </a:r>
            <a:r>
              <a:rPr lang="en-AU" sz="1600" dirty="0">
                <a:latin typeface="Courier New" panose="02070309020205020404" pitchFamily="49" charset="0"/>
                <a:cs typeface="Courier New" panose="02070309020205020404" pitchFamily="49" charset="0"/>
              </a:rPr>
              <a:t>name&gt;</a:t>
            </a:r>
            <a:r>
              <a:rPr lang="en-AU" sz="1600" b="1" dirty="0">
                <a:latin typeface="Courier New" panose="02070309020205020404" pitchFamily="49" charset="0"/>
                <a:cs typeface="Courier New" panose="02070309020205020404" pitchFamily="49" charset="0"/>
              </a:rPr>
              <a:t>(</a:t>
            </a:r>
            <a:r>
              <a:rPr lang="en-AU" sz="1600" dirty="0">
                <a:latin typeface="Courier New" panose="02070309020205020404" pitchFamily="49" charset="0"/>
                <a:cs typeface="Courier New" panose="02070309020205020404" pitchFamily="49" charset="0"/>
              </a:rPr>
              <a:t>&lt;</a:t>
            </a:r>
            <a:r>
              <a:rPr lang="en-AU" sz="1600" dirty="0" err="1" smtClean="0">
                <a:latin typeface="Courier New" panose="02070309020205020404" pitchFamily="49" charset="0"/>
                <a:cs typeface="Courier New" panose="02070309020205020404" pitchFamily="49" charset="0"/>
              </a:rPr>
              <a:t>params</a:t>
            </a:r>
            <a:r>
              <a:rPr lang="en-AU" sz="1600" dirty="0">
                <a:latin typeface="Courier New" panose="02070309020205020404" pitchFamily="49" charset="0"/>
                <a:cs typeface="Courier New" panose="02070309020205020404" pitchFamily="49" charset="0"/>
              </a:rPr>
              <a:t>&gt;</a:t>
            </a:r>
            <a:r>
              <a:rPr lang="en-AU" sz="1600" b="1" dirty="0">
                <a:latin typeface="Courier New" panose="02070309020205020404" pitchFamily="49" charset="0"/>
                <a:cs typeface="Courier New" panose="02070309020205020404" pitchFamily="49" charset="0"/>
              </a:rPr>
              <a:t>)</a:t>
            </a:r>
          </a:p>
          <a:p>
            <a:pPr marL="457200" lvl="1" indent="0">
              <a:buNone/>
            </a:pPr>
            <a:r>
              <a:rPr lang="en-AU" sz="1600" b="1" dirty="0" smtClean="0">
                <a:latin typeface="Courier New" panose="02070309020205020404" pitchFamily="49" charset="0"/>
                <a:cs typeface="Courier New" panose="02070309020205020404" pitchFamily="49" charset="0"/>
              </a:rPr>
              <a:t>{</a:t>
            </a:r>
            <a:endParaRPr lang="en-AU" sz="1600" b="1" dirty="0">
              <a:latin typeface="Courier New" panose="02070309020205020404" pitchFamily="49" charset="0"/>
              <a:cs typeface="Courier New" panose="02070309020205020404" pitchFamily="49" charset="0"/>
            </a:endParaRPr>
          </a:p>
          <a:p>
            <a:pPr marL="457200" lvl="1" indent="0">
              <a:buNone/>
            </a:pPr>
            <a:r>
              <a:rPr lang="en-AU" sz="1600" dirty="0" smtClean="0">
                <a:latin typeface="Courier New" panose="02070309020205020404" pitchFamily="49" charset="0"/>
                <a:cs typeface="Courier New" panose="02070309020205020404" pitchFamily="49" charset="0"/>
              </a:rPr>
              <a:t>    &lt;</a:t>
            </a:r>
            <a:r>
              <a:rPr lang="en-AU" sz="1600" dirty="0" err="1" smtClean="0">
                <a:latin typeface="Courier New" panose="02070309020205020404" pitchFamily="49" charset="0"/>
                <a:cs typeface="Courier New" panose="02070309020205020404" pitchFamily="49" charset="0"/>
              </a:rPr>
              <a:t>fn</a:t>
            </a:r>
            <a:r>
              <a:rPr lang="en-AU" sz="1600" dirty="0" smtClean="0">
                <a:latin typeface="Courier New" panose="02070309020205020404" pitchFamily="49" charset="0"/>
                <a:cs typeface="Courier New" panose="02070309020205020404" pitchFamily="49" charset="0"/>
              </a:rPr>
              <a:t> </a:t>
            </a:r>
            <a:r>
              <a:rPr lang="en-AU" sz="1600" dirty="0">
                <a:latin typeface="Courier New" panose="02070309020205020404" pitchFamily="49" charset="0"/>
                <a:cs typeface="Courier New" panose="02070309020205020404" pitchFamily="49" charset="0"/>
              </a:rPr>
              <a:t>body&gt;</a:t>
            </a:r>
          </a:p>
          <a:p>
            <a:pPr marL="457200" lvl="1" indent="0">
              <a:buNone/>
            </a:pPr>
            <a:r>
              <a:rPr lang="en-AU" sz="1600" b="1" dirty="0" smtClean="0">
                <a:latin typeface="Courier New" panose="02070309020205020404" pitchFamily="49" charset="0"/>
                <a:cs typeface="Courier New" panose="02070309020205020404" pitchFamily="49" charset="0"/>
              </a:rPr>
              <a:t>}</a:t>
            </a:r>
            <a:endParaRPr lang="en-AU" sz="1600" b="1" dirty="0">
              <a:latin typeface="Courier New" panose="02070309020205020404" pitchFamily="49" charset="0"/>
              <a:cs typeface="Courier New" panose="02070309020205020404" pitchFamily="49" charset="0"/>
            </a:endParaRPr>
          </a:p>
        </p:txBody>
      </p:sp>
      <p:sp>
        <p:nvSpPr>
          <p:cNvPr id="2" name="Rectangle 1"/>
          <p:cNvSpPr/>
          <p:nvPr/>
        </p:nvSpPr>
        <p:spPr>
          <a:xfrm>
            <a:off x="5256584" y="2354677"/>
            <a:ext cx="3635896" cy="3730252"/>
          </a:xfrm>
          <a:prstGeom prst="rect">
            <a:avLst/>
          </a:prstGeom>
        </p:spPr>
        <p:txBody>
          <a:bodyPr wrap="square">
            <a:spAutoFit/>
          </a:bodyPr>
          <a:lstStyle/>
          <a:p>
            <a:pPr lvl="1" indent="-457200"/>
            <a:r>
              <a:rPr lang="en-AU" i="1" dirty="0">
                <a:solidFill>
                  <a:schemeClr val="tx1">
                    <a:lumMod val="50000"/>
                    <a:lumOff val="50000"/>
                  </a:schemeClr>
                </a:solidFill>
              </a:rPr>
              <a:t>Python</a:t>
            </a:r>
            <a:endParaRPr lang="en-AU" sz="1200" i="1" dirty="0">
              <a:solidFill>
                <a:schemeClr val="tx1">
                  <a:lumMod val="50000"/>
                  <a:lumOff val="50000"/>
                </a:schemeClr>
              </a:solidFill>
              <a:cs typeface="Courier New" panose="02070309020205020404" pitchFamily="49" charset="0"/>
            </a:endParaRPr>
          </a:p>
          <a:p>
            <a:pPr lvl="1" indent="-457200" fontAlgn="base">
              <a:spcBef>
                <a:spcPct val="20000"/>
              </a:spcBef>
              <a:spcAft>
                <a:spcPct val="0"/>
              </a:spcAft>
              <a:buClr>
                <a:srgbClr val="808080"/>
              </a:buClr>
            </a:pPr>
            <a:r>
              <a:rPr lang="en-AU" sz="1600" b="1" kern="0" dirty="0">
                <a:solidFill>
                  <a:srgbClr val="000000"/>
                </a:solidFill>
                <a:latin typeface="Courier New" panose="02070309020205020404" pitchFamily="49" charset="0"/>
                <a:ea typeface="ＭＳ Ｐゴシック" pitchFamily="-65" charset="-128"/>
                <a:cs typeface="Courier New" panose="02070309020205020404" pitchFamily="49" charset="0"/>
              </a:rPr>
              <a:t>if </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&lt;</a:t>
            </a:r>
            <a:r>
              <a:rPr lang="en-AU" sz="1600" kern="0" dirty="0" err="1">
                <a:solidFill>
                  <a:srgbClr val="000000"/>
                </a:solidFill>
                <a:latin typeface="Courier New" panose="02070309020205020404" pitchFamily="49" charset="0"/>
                <a:ea typeface="ＭＳ Ｐゴシック" pitchFamily="-65" charset="-128"/>
                <a:cs typeface="Courier New" panose="02070309020205020404" pitchFamily="49" charset="0"/>
              </a:rPr>
              <a:t>boolean</a:t>
            </a:r>
            <a:r>
              <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rPr>
              <a:t> expression</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&gt;</a:t>
            </a:r>
            <a:r>
              <a:rPr lang="en-AU" sz="1600" b="1"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a:t>
            </a:r>
            <a:endParaRPr lang="en-AU" sz="1600" b="1"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    &lt;</a:t>
            </a:r>
            <a:r>
              <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rPr>
              <a:t>true code</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&gt;</a:t>
            </a:r>
          </a:p>
          <a:p>
            <a:pPr lvl="1" indent="-457200" fontAlgn="base">
              <a:spcBef>
                <a:spcPct val="20000"/>
              </a:spcBef>
              <a:spcAft>
                <a:spcPct val="0"/>
              </a:spcAft>
              <a:buClr>
                <a:srgbClr val="808080"/>
              </a:buClr>
            </a:pPr>
            <a:endPar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endPar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endParaRPr lang="en-AU" sz="1100" b="1"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r>
              <a:rPr lang="en-AU" sz="1600" b="1" kern="0" dirty="0">
                <a:solidFill>
                  <a:srgbClr val="000000"/>
                </a:solidFill>
                <a:latin typeface="Courier New" panose="02070309020205020404" pitchFamily="49" charset="0"/>
                <a:ea typeface="ＭＳ Ｐゴシック" pitchFamily="-65" charset="-128"/>
                <a:cs typeface="Courier New" panose="02070309020205020404" pitchFamily="49" charset="0"/>
              </a:rPr>
              <a:t>while </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&lt;</a:t>
            </a:r>
            <a:r>
              <a:rPr lang="en-AU" sz="1600" kern="0" dirty="0" err="1">
                <a:solidFill>
                  <a:srgbClr val="000000"/>
                </a:solidFill>
                <a:latin typeface="Courier New" panose="02070309020205020404" pitchFamily="49" charset="0"/>
                <a:ea typeface="ＭＳ Ｐゴシック" pitchFamily="-65" charset="-128"/>
                <a:cs typeface="Courier New" panose="02070309020205020404" pitchFamily="49" charset="0"/>
              </a:rPr>
              <a:t>boolean</a:t>
            </a:r>
            <a:r>
              <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rPr>
              <a:t> expression</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&gt;:</a:t>
            </a:r>
            <a:endParaRPr lang="en-AU" sz="1600" b="1"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    &lt;</a:t>
            </a:r>
            <a:r>
              <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rPr>
              <a:t>loop body&gt;</a:t>
            </a:r>
          </a:p>
          <a:p>
            <a:pPr lvl="1" indent="-457200" fontAlgn="base">
              <a:spcBef>
                <a:spcPct val="20000"/>
              </a:spcBef>
              <a:spcAft>
                <a:spcPct val="0"/>
              </a:spcAft>
              <a:buClr>
                <a:srgbClr val="808080"/>
              </a:buClr>
            </a:pPr>
            <a:endParaRPr lang="en-AU" sz="1600" b="1" kern="0" dirty="0" smtClean="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endParaRPr lang="en-AU" sz="1600" b="1"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endParaRPr lang="en-AU" sz="1100" b="1"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r>
              <a:rPr lang="en-AU" sz="1600" b="1" kern="0" dirty="0" err="1" smtClean="0">
                <a:solidFill>
                  <a:srgbClr val="000000"/>
                </a:solidFill>
                <a:latin typeface="Courier New" panose="02070309020205020404" pitchFamily="49" charset="0"/>
                <a:ea typeface="ＭＳ Ｐゴシック" pitchFamily="-65" charset="-128"/>
                <a:cs typeface="Courier New" panose="02070309020205020404" pitchFamily="49" charset="0"/>
              </a:rPr>
              <a:t>def</a:t>
            </a:r>
            <a:r>
              <a:rPr lang="en-AU" sz="1600" b="1"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 </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&lt;</a:t>
            </a:r>
            <a:r>
              <a:rPr lang="en-AU" sz="1600" kern="0" dirty="0" err="1" smtClean="0">
                <a:solidFill>
                  <a:srgbClr val="000000"/>
                </a:solidFill>
                <a:latin typeface="Courier New" panose="02070309020205020404" pitchFamily="49" charset="0"/>
                <a:ea typeface="ＭＳ Ｐゴシック" pitchFamily="-65" charset="-128"/>
                <a:cs typeface="Courier New" panose="02070309020205020404" pitchFamily="49" charset="0"/>
              </a:rPr>
              <a:t>fn</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 </a:t>
            </a:r>
            <a:r>
              <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rPr>
              <a:t>name&gt;</a:t>
            </a:r>
            <a:r>
              <a:rPr lang="en-AU" sz="1600" b="1" kern="0" dirty="0">
                <a:solidFill>
                  <a:srgbClr val="000000"/>
                </a:solidFill>
                <a:latin typeface="Courier New" panose="02070309020205020404" pitchFamily="49" charset="0"/>
                <a:ea typeface="ＭＳ Ｐゴシック" pitchFamily="-65" charset="-128"/>
                <a:cs typeface="Courier New" panose="02070309020205020404" pitchFamily="49" charset="0"/>
              </a:rPr>
              <a:t>(</a:t>
            </a:r>
            <a:r>
              <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rPr>
              <a:t>&lt;</a:t>
            </a:r>
            <a:r>
              <a:rPr lang="en-AU" sz="1600" kern="0" dirty="0" err="1">
                <a:solidFill>
                  <a:srgbClr val="000000"/>
                </a:solidFill>
                <a:latin typeface="Courier New" panose="02070309020205020404" pitchFamily="49" charset="0"/>
                <a:ea typeface="ＭＳ Ｐゴシック" pitchFamily="-65" charset="-128"/>
                <a:cs typeface="Courier New" panose="02070309020205020404" pitchFamily="49" charset="0"/>
              </a:rPr>
              <a:t>params</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&gt;</a:t>
            </a:r>
            <a:r>
              <a:rPr lang="en-AU" sz="1600" b="1"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a:t>
            </a:r>
            <a:endParaRPr lang="en-AU" sz="1600" b="1"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indent="-457200" fontAlgn="base">
              <a:spcBef>
                <a:spcPct val="20000"/>
              </a:spcBef>
              <a:spcAft>
                <a:spcPct val="0"/>
              </a:spcAft>
              <a:buClr>
                <a:srgbClr val="808080"/>
              </a:buClr>
            </a:pP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    &lt;</a:t>
            </a:r>
            <a:r>
              <a:rPr lang="en-AU" sz="1600" kern="0" dirty="0" err="1">
                <a:solidFill>
                  <a:srgbClr val="000000"/>
                </a:solidFill>
                <a:latin typeface="Courier New" panose="02070309020205020404" pitchFamily="49" charset="0"/>
                <a:ea typeface="ＭＳ Ｐゴシック" pitchFamily="-65" charset="-128"/>
                <a:cs typeface="Courier New" panose="02070309020205020404" pitchFamily="49" charset="0"/>
              </a:rPr>
              <a:t>fn</a:t>
            </a:r>
            <a:r>
              <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rPr>
              <a:t> body</a:t>
            </a:r>
            <a:r>
              <a:rPr lang="en-AU" sz="16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&gt;</a:t>
            </a:r>
            <a:endParaRPr lang="en-AU" sz="1600"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p:txBody>
      </p:sp>
      <p:cxnSp>
        <p:nvCxnSpPr>
          <p:cNvPr id="6" name="Straight Connector 5"/>
          <p:cNvCxnSpPr/>
          <p:nvPr/>
        </p:nvCxnSpPr>
        <p:spPr>
          <a:xfrm flipV="1">
            <a:off x="4788024" y="2636912"/>
            <a:ext cx="0" cy="3888432"/>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up)">
                                      <p:cBhvr>
                                        <p:cTn id="7" dur="250"/>
                                        <p:tgtEl>
                                          <p:spTgt spid="5">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wipe(up)">
                                      <p:cBhvr>
                                        <p:cTn id="10" dur="250"/>
                                        <p:tgtEl>
                                          <p:spTgt spid="5">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wipe(up)">
                                      <p:cBhvr>
                                        <p:cTn id="13" dur="250"/>
                                        <p:tgtEl>
                                          <p:spTgt spid="5">
                                            <p:txEl>
                                              <p:pRg st="6" end="6"/>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wipe(up)">
                                      <p:cBhvr>
                                        <p:cTn id="16" dur="250"/>
                                        <p:tgtEl>
                                          <p:spTgt spid="5">
                                            <p:txEl>
                                              <p:pRg st="7" end="7"/>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up)">
                                      <p:cBhvr>
                                        <p:cTn id="19" dur="250"/>
                                        <p:tgtEl>
                                          <p:spTgt spid="2">
                                            <p:txEl>
                                              <p:pRg st="1" end="1"/>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up)">
                                      <p:cBhvr>
                                        <p:cTn id="22" dur="25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wipe(up)">
                                      <p:cBhvr>
                                        <p:cTn id="27" dur="250"/>
                                        <p:tgtEl>
                                          <p:spTgt spid="5">
                                            <p:txEl>
                                              <p:pRg st="9" end="9"/>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wipe(up)">
                                      <p:cBhvr>
                                        <p:cTn id="30" dur="250"/>
                                        <p:tgtEl>
                                          <p:spTgt spid="5">
                                            <p:txEl>
                                              <p:pRg st="10" end="10"/>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wipe(up)">
                                      <p:cBhvr>
                                        <p:cTn id="33" dur="250"/>
                                        <p:tgtEl>
                                          <p:spTgt spid="5">
                                            <p:txEl>
                                              <p:pRg st="11" end="11"/>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animEffect transition="in" filter="wipe(up)">
                                      <p:cBhvr>
                                        <p:cTn id="36" dur="250"/>
                                        <p:tgtEl>
                                          <p:spTgt spid="5">
                                            <p:txEl>
                                              <p:pRg st="12" end="12"/>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wipe(up)">
                                      <p:cBhvr>
                                        <p:cTn id="39" dur="250"/>
                                        <p:tgtEl>
                                          <p:spTgt spid="2">
                                            <p:txEl>
                                              <p:pRg st="6" end="6"/>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up)">
                                      <p:cBhvr>
                                        <p:cTn id="42" dur="25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wipe(up)">
                                      <p:cBhvr>
                                        <p:cTn id="47" dur="250"/>
                                        <p:tgtEl>
                                          <p:spTgt spid="5">
                                            <p:txEl>
                                              <p:pRg st="14" end="14"/>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5">
                                            <p:txEl>
                                              <p:pRg st="15" end="15"/>
                                            </p:txEl>
                                          </p:spTgt>
                                        </p:tgtEl>
                                        <p:attrNameLst>
                                          <p:attrName>style.visibility</p:attrName>
                                        </p:attrNameLst>
                                      </p:cBhvr>
                                      <p:to>
                                        <p:strVal val="visible"/>
                                      </p:to>
                                    </p:set>
                                    <p:animEffect transition="in" filter="wipe(up)">
                                      <p:cBhvr>
                                        <p:cTn id="50" dur="250"/>
                                        <p:tgtEl>
                                          <p:spTgt spid="5">
                                            <p:txEl>
                                              <p:pRg st="15" end="15"/>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Effect transition="in" filter="wipe(up)">
                                      <p:cBhvr>
                                        <p:cTn id="53" dur="250"/>
                                        <p:tgtEl>
                                          <p:spTgt spid="5">
                                            <p:txEl>
                                              <p:pRg st="16" end="16"/>
                                            </p:txEl>
                                          </p:spTgt>
                                        </p:tgtEl>
                                      </p:cBhvr>
                                    </p:animEffect>
                                  </p:childTnLst>
                                </p:cTn>
                              </p:par>
                              <p:par>
                                <p:cTn id="54" presetID="22" presetClass="entr" presetSubtype="1" fill="hold" nodeType="withEffect">
                                  <p:stCondLst>
                                    <p:cond delay="0"/>
                                  </p:stCondLst>
                                  <p:childTnLst>
                                    <p:set>
                                      <p:cBhvr>
                                        <p:cTn id="55" dur="1" fill="hold">
                                          <p:stCondLst>
                                            <p:cond delay="0"/>
                                          </p:stCondLst>
                                        </p:cTn>
                                        <p:tgtEl>
                                          <p:spTgt spid="5">
                                            <p:txEl>
                                              <p:pRg st="17" end="17"/>
                                            </p:txEl>
                                          </p:spTgt>
                                        </p:tgtEl>
                                        <p:attrNameLst>
                                          <p:attrName>style.visibility</p:attrName>
                                        </p:attrNameLst>
                                      </p:cBhvr>
                                      <p:to>
                                        <p:strVal val="visible"/>
                                      </p:to>
                                    </p:set>
                                    <p:animEffect transition="in" filter="wipe(up)">
                                      <p:cBhvr>
                                        <p:cTn id="56" dur="250"/>
                                        <p:tgtEl>
                                          <p:spTgt spid="5">
                                            <p:txEl>
                                              <p:pRg st="17" end="17"/>
                                            </p:txEl>
                                          </p:spTgt>
                                        </p:tgtEl>
                                      </p:cBhvr>
                                    </p:animEffect>
                                  </p:childTnLst>
                                </p:cTn>
                              </p:par>
                              <p:par>
                                <p:cTn id="57" presetID="22" presetClass="entr" presetSubtype="1" fill="hold" nodeType="with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wipe(up)">
                                      <p:cBhvr>
                                        <p:cTn id="59" dur="250"/>
                                        <p:tgtEl>
                                          <p:spTgt spid="2">
                                            <p:txEl>
                                              <p:pRg st="11" end="11"/>
                                            </p:txEl>
                                          </p:spTgt>
                                        </p:tgtEl>
                                      </p:cBhvr>
                                    </p:animEffect>
                                  </p:childTnLst>
                                </p:cTn>
                              </p:par>
                              <p:par>
                                <p:cTn id="60" presetID="22" presetClass="entr" presetSubtype="1" fill="hold" nodeType="with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wipe(up)">
                                      <p:cBhvr>
                                        <p:cTn id="62" dur="25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5720" y="1000108"/>
            <a:ext cx="8678768" cy="5643601"/>
          </a:xfrm>
        </p:spPr>
        <p:txBody>
          <a:bodyPr/>
          <a:lstStyle/>
          <a:p>
            <a:r>
              <a:rPr lang="en-AU" dirty="0" smtClean="0"/>
              <a:t>We’ve used pseudocode and flowcharts to illustrate the flow of programs and control statements throughout the unit</a:t>
            </a:r>
          </a:p>
          <a:p>
            <a:pPr lvl="4"/>
            <a:endParaRPr lang="en-AU" sz="1100" dirty="0" smtClean="0"/>
          </a:p>
          <a:p>
            <a:pPr lvl="1"/>
            <a:r>
              <a:rPr lang="en-AU" dirty="0" smtClean="0"/>
              <a:t>Function calls in pseudocode typically use the word “call”, e.g. “</a:t>
            </a:r>
            <a:r>
              <a:rPr lang="en-AU" dirty="0" smtClean="0">
                <a:latin typeface="Courier New" panose="02070309020205020404" pitchFamily="49" charset="0"/>
                <a:cs typeface="Courier New" panose="02070309020205020404" pitchFamily="49" charset="0"/>
              </a:rPr>
              <a:t>Call </a:t>
            </a:r>
            <a:r>
              <a:rPr lang="en-AU" dirty="0" err="1" smtClean="0">
                <a:latin typeface="Courier New" panose="02070309020205020404" pitchFamily="49" charset="0"/>
                <a:cs typeface="Courier New" panose="02070309020205020404" pitchFamily="49" charset="0"/>
              </a:rPr>
              <a:t>getTotal</a:t>
            </a:r>
            <a:r>
              <a:rPr lang="en-AU" dirty="0" smtClean="0">
                <a:latin typeface="Courier New" panose="02070309020205020404" pitchFamily="49" charset="0"/>
                <a:cs typeface="Courier New" panose="02070309020205020404" pitchFamily="49" charset="0"/>
              </a:rPr>
              <a:t> function</a:t>
            </a:r>
            <a:r>
              <a:rPr lang="en-AU" dirty="0" smtClean="0"/>
              <a:t>” or “</a:t>
            </a:r>
            <a:r>
              <a:rPr lang="en-AU" dirty="0" smtClean="0">
                <a:latin typeface="Courier New" panose="02070309020205020404" pitchFamily="49" charset="0"/>
                <a:cs typeface="Courier New" panose="02070309020205020404" pitchFamily="49" charset="0"/>
              </a:rPr>
              <a:t>CALL </a:t>
            </a:r>
            <a:r>
              <a:rPr lang="en-AU" dirty="0" err="1" smtClean="0">
                <a:latin typeface="Courier New" panose="02070309020205020404" pitchFamily="49" charset="0"/>
                <a:cs typeface="Courier New" panose="02070309020205020404" pitchFamily="49" charset="0"/>
              </a:rPr>
              <a:t>showName</a:t>
            </a:r>
            <a:r>
              <a:rPr lang="en-AU" dirty="0" smtClean="0">
                <a:latin typeface="Courier New" panose="02070309020205020404" pitchFamily="49" charset="0"/>
                <a:cs typeface="Courier New" panose="02070309020205020404" pitchFamily="49" charset="0"/>
              </a:rPr>
              <a:t>(id)</a:t>
            </a:r>
            <a:r>
              <a:rPr lang="en-AU" dirty="0" smtClean="0"/>
              <a:t>”</a:t>
            </a:r>
          </a:p>
          <a:p>
            <a:pPr lvl="4"/>
            <a:endParaRPr lang="en-AU" sz="1100" dirty="0" smtClean="0"/>
          </a:p>
          <a:p>
            <a:pPr lvl="1"/>
            <a:r>
              <a:rPr lang="en-AU" dirty="0" smtClean="0"/>
              <a:t>Function calls in flowcharts are represented like this:</a:t>
            </a:r>
          </a:p>
          <a:p>
            <a:pPr lvl="1"/>
            <a:endParaRPr lang="en-AU" dirty="0" smtClean="0"/>
          </a:p>
          <a:p>
            <a:pPr lvl="1"/>
            <a:endParaRPr lang="en-AU" dirty="0"/>
          </a:p>
          <a:p>
            <a:pPr lvl="1"/>
            <a:endParaRPr lang="en-AU" dirty="0" smtClean="0"/>
          </a:p>
          <a:p>
            <a:pPr lvl="2"/>
            <a:endParaRPr lang="en-AU" dirty="0" smtClean="0"/>
          </a:p>
          <a:p>
            <a:r>
              <a:rPr lang="en-AU" dirty="0" smtClean="0"/>
              <a:t>A </a:t>
            </a:r>
            <a:r>
              <a:rPr lang="en-AU" i="1" dirty="0" smtClean="0"/>
              <a:t>separate block of pseudocode or flowchart </a:t>
            </a:r>
            <a:r>
              <a:rPr lang="en-AU" dirty="0" smtClean="0"/>
              <a:t>should be created to illustrate the definition/body of each function</a:t>
            </a:r>
            <a:endParaRPr lang="en-AU" dirty="0"/>
          </a:p>
          <a:p>
            <a:pPr lvl="1"/>
            <a:r>
              <a:rPr lang="en-AU" dirty="0" smtClean="0"/>
              <a:t>This allows flowcharts to remain concise and easy to follow (which is exactly what functions do to the program itself!)</a:t>
            </a:r>
          </a:p>
        </p:txBody>
      </p:sp>
      <p:sp>
        <p:nvSpPr>
          <p:cNvPr id="4" name="Title 3"/>
          <p:cNvSpPr>
            <a:spLocks noGrp="1"/>
          </p:cNvSpPr>
          <p:nvPr>
            <p:ph type="title"/>
          </p:nvPr>
        </p:nvSpPr>
        <p:spPr/>
        <p:txBody>
          <a:bodyPr/>
          <a:lstStyle/>
          <a:p>
            <a:r>
              <a:rPr lang="en-AU" dirty="0" smtClean="0"/>
              <a:t>Functions in Pseudocode and Flowcharts</a:t>
            </a:r>
            <a:endParaRPr lang="en-AU" dirty="0"/>
          </a:p>
        </p:txBody>
      </p:sp>
      <p:sp>
        <p:nvSpPr>
          <p:cNvPr id="6" name="Flowchart: Predefined Process 5"/>
          <p:cNvSpPr/>
          <p:nvPr/>
        </p:nvSpPr>
        <p:spPr>
          <a:xfrm>
            <a:off x="3203848" y="3356992"/>
            <a:ext cx="2376264" cy="576064"/>
          </a:xfrm>
          <a:prstGeom prst="flowChartPredefinedProcess">
            <a:avLst/>
          </a:prstGeom>
          <a:ln>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dirty="0" err="1" smtClean="0">
                <a:solidFill>
                  <a:schemeClr val="tx1"/>
                </a:solidFill>
              </a:rPr>
              <a:t>functionName</a:t>
            </a:r>
            <a:r>
              <a:rPr lang="en-AU" dirty="0" smtClean="0">
                <a:solidFill>
                  <a:schemeClr val="tx1"/>
                </a:solidFill>
              </a:rPr>
              <a:t>()</a:t>
            </a:r>
            <a:endParaRPr lang="en-AU" dirty="0">
              <a:solidFill>
                <a:schemeClr val="tx1"/>
              </a:solidFill>
            </a:endParaRP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Functions in Flowcharts</a:t>
            </a:r>
          </a:p>
        </p:txBody>
      </p:sp>
      <p:sp>
        <p:nvSpPr>
          <p:cNvPr id="6" name="Parallelogram 5"/>
          <p:cNvSpPr/>
          <p:nvPr/>
        </p:nvSpPr>
        <p:spPr>
          <a:xfrm>
            <a:off x="639170" y="2079518"/>
            <a:ext cx="2160240" cy="280824"/>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500" dirty="0" smtClean="0">
                <a:solidFill>
                  <a:schemeClr val="tx1"/>
                </a:solidFill>
              </a:rPr>
              <a:t>Prompt for mark</a:t>
            </a:r>
            <a:endParaRPr lang="en-AU" sz="1500" dirty="0">
              <a:solidFill>
                <a:schemeClr val="tx1"/>
              </a:solidFill>
            </a:endParaRPr>
          </a:p>
        </p:txBody>
      </p:sp>
      <p:sp>
        <p:nvSpPr>
          <p:cNvPr id="7" name="Flowchart: Predefined Process 6"/>
          <p:cNvSpPr/>
          <p:nvPr/>
        </p:nvSpPr>
        <p:spPr>
          <a:xfrm>
            <a:off x="639168" y="3787699"/>
            <a:ext cx="2160240" cy="280824"/>
          </a:xfrm>
          <a:prstGeom prst="flowChartPredefinedProcess">
            <a:avLst/>
          </a:prstGeom>
          <a:ln>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500" dirty="0" err="1" smtClean="0">
                <a:solidFill>
                  <a:schemeClr val="tx1"/>
                </a:solidFill>
              </a:rPr>
              <a:t>getGrade</a:t>
            </a:r>
            <a:r>
              <a:rPr lang="en-AU" sz="1500" dirty="0" smtClean="0">
                <a:solidFill>
                  <a:schemeClr val="tx1"/>
                </a:solidFill>
              </a:rPr>
              <a:t>(mark)</a:t>
            </a:r>
            <a:endParaRPr lang="en-AU" sz="1500" dirty="0">
              <a:solidFill>
                <a:schemeClr val="tx1"/>
              </a:solidFill>
            </a:endParaRPr>
          </a:p>
        </p:txBody>
      </p:sp>
      <p:sp>
        <p:nvSpPr>
          <p:cNvPr id="8" name="Flowchart: Process 7"/>
          <p:cNvSpPr/>
          <p:nvPr/>
        </p:nvSpPr>
        <p:spPr>
          <a:xfrm>
            <a:off x="639168" y="3325585"/>
            <a:ext cx="2160240" cy="280824"/>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500" dirty="0" smtClean="0"/>
              <a:t>Add mark to total</a:t>
            </a:r>
            <a:endParaRPr lang="en-AU" sz="1500" dirty="0"/>
          </a:p>
        </p:txBody>
      </p:sp>
      <p:sp>
        <p:nvSpPr>
          <p:cNvPr id="9" name="Parallelogram 8"/>
          <p:cNvSpPr/>
          <p:nvPr/>
        </p:nvSpPr>
        <p:spPr>
          <a:xfrm>
            <a:off x="639168" y="4249861"/>
            <a:ext cx="2160240" cy="280824"/>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500" dirty="0" smtClean="0">
                <a:solidFill>
                  <a:schemeClr val="tx1"/>
                </a:solidFill>
              </a:rPr>
              <a:t>Show grade</a:t>
            </a:r>
            <a:endParaRPr lang="en-AU" sz="1500" dirty="0">
              <a:solidFill>
                <a:schemeClr val="tx1"/>
              </a:solidFill>
            </a:endParaRPr>
          </a:p>
        </p:txBody>
      </p:sp>
      <p:sp>
        <p:nvSpPr>
          <p:cNvPr id="10" name="Parallelogram 9"/>
          <p:cNvSpPr/>
          <p:nvPr/>
        </p:nvSpPr>
        <p:spPr>
          <a:xfrm>
            <a:off x="608396" y="5870669"/>
            <a:ext cx="2160240" cy="280824"/>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500" dirty="0" smtClean="0">
                <a:solidFill>
                  <a:schemeClr val="tx1"/>
                </a:solidFill>
              </a:rPr>
              <a:t>Show </a:t>
            </a:r>
            <a:r>
              <a:rPr lang="en-AU" sz="1500" dirty="0" err="1" smtClean="0">
                <a:solidFill>
                  <a:schemeClr val="tx1"/>
                </a:solidFill>
              </a:rPr>
              <a:t>avg</a:t>
            </a:r>
            <a:r>
              <a:rPr lang="en-AU" sz="1500" dirty="0" smtClean="0">
                <a:solidFill>
                  <a:schemeClr val="tx1"/>
                </a:solidFill>
              </a:rPr>
              <a:t> grade</a:t>
            </a:r>
            <a:endParaRPr lang="en-AU" sz="1500" dirty="0">
              <a:solidFill>
                <a:schemeClr val="tx1"/>
              </a:solidFill>
            </a:endParaRPr>
          </a:p>
        </p:txBody>
      </p:sp>
      <p:sp>
        <p:nvSpPr>
          <p:cNvPr id="11" name="Flowchart: Process 10"/>
          <p:cNvSpPr/>
          <p:nvPr/>
        </p:nvSpPr>
        <p:spPr>
          <a:xfrm>
            <a:off x="608396" y="4978677"/>
            <a:ext cx="2160240" cy="280824"/>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500" dirty="0" smtClean="0"/>
              <a:t>Calculate </a:t>
            </a:r>
            <a:r>
              <a:rPr lang="en-AU" sz="1500" dirty="0" err="1" smtClean="0"/>
              <a:t>avg</a:t>
            </a:r>
            <a:r>
              <a:rPr lang="en-AU" sz="1500" dirty="0" smtClean="0"/>
              <a:t> mark</a:t>
            </a:r>
            <a:endParaRPr lang="en-AU" sz="1500" dirty="0"/>
          </a:p>
        </p:txBody>
      </p:sp>
      <p:sp>
        <p:nvSpPr>
          <p:cNvPr id="15" name="Flowchart: Decision 14"/>
          <p:cNvSpPr/>
          <p:nvPr/>
        </p:nvSpPr>
        <p:spPr>
          <a:xfrm>
            <a:off x="844967" y="1349430"/>
            <a:ext cx="1748644" cy="507880"/>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tIns="0" rIns="0" bIns="0" rtlCol="0" anchor="ctr"/>
          <a:lstStyle/>
          <a:p>
            <a:pPr algn="ctr"/>
            <a:r>
              <a:rPr lang="en-AU" sz="1500" dirty="0" smtClean="0">
                <a:solidFill>
                  <a:schemeClr val="tx1"/>
                </a:solidFill>
              </a:rPr>
              <a:t>While True</a:t>
            </a:r>
            <a:endParaRPr lang="en-AU" sz="1500" dirty="0">
              <a:solidFill>
                <a:schemeClr val="tx1"/>
              </a:solidFill>
            </a:endParaRPr>
          </a:p>
        </p:txBody>
      </p:sp>
      <p:cxnSp>
        <p:nvCxnSpPr>
          <p:cNvPr id="16" name="Straight Arrow Connector 15"/>
          <p:cNvCxnSpPr>
            <a:stCxn id="15" idx="2"/>
            <a:endCxn id="6" idx="0"/>
          </p:cNvCxnSpPr>
          <p:nvPr/>
        </p:nvCxnSpPr>
        <p:spPr>
          <a:xfrm>
            <a:off x="1719289" y="1857310"/>
            <a:ext cx="1" cy="222208"/>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157877" y="1781452"/>
            <a:ext cx="545085" cy="307777"/>
          </a:xfrm>
          <a:prstGeom prst="rect">
            <a:avLst/>
          </a:prstGeom>
        </p:spPr>
        <p:txBody>
          <a:bodyPr wrap="none">
            <a:spAutoFit/>
          </a:bodyPr>
          <a:lstStyle/>
          <a:p>
            <a:pPr algn="r"/>
            <a:r>
              <a:rPr lang="en-AU" sz="1400" dirty="0" smtClean="0">
                <a:solidFill>
                  <a:schemeClr val="tx1">
                    <a:lumMod val="65000"/>
                    <a:lumOff val="35000"/>
                  </a:schemeClr>
                </a:solidFill>
              </a:rPr>
              <a:t>True</a:t>
            </a:r>
            <a:endParaRPr lang="en-AU" sz="1400" dirty="0">
              <a:solidFill>
                <a:schemeClr val="tx1">
                  <a:lumMod val="65000"/>
                  <a:lumOff val="35000"/>
                </a:schemeClr>
              </a:solidFill>
            </a:endParaRPr>
          </a:p>
        </p:txBody>
      </p:sp>
      <p:cxnSp>
        <p:nvCxnSpPr>
          <p:cNvPr id="19" name="Straight Arrow Connector 26"/>
          <p:cNvCxnSpPr>
            <a:stCxn id="116" idx="2"/>
            <a:endCxn id="11" idx="0"/>
          </p:cNvCxnSpPr>
          <p:nvPr/>
        </p:nvCxnSpPr>
        <p:spPr>
          <a:xfrm rot="5400000">
            <a:off x="1519083" y="3146916"/>
            <a:ext cx="2001195" cy="1662327"/>
          </a:xfrm>
          <a:prstGeom prst="bentConnector3">
            <a:avLst>
              <a:gd name="adj1" fmla="val 93385"/>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8" idx="2"/>
            <a:endCxn id="15" idx="0"/>
          </p:cNvCxnSpPr>
          <p:nvPr/>
        </p:nvCxnSpPr>
        <p:spPr>
          <a:xfrm>
            <a:off x="1718748" y="1196622"/>
            <a:ext cx="541" cy="152808"/>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26"/>
          <p:cNvCxnSpPr>
            <a:stCxn id="9" idx="5"/>
            <a:endCxn id="15" idx="1"/>
          </p:cNvCxnSpPr>
          <p:nvPr/>
        </p:nvCxnSpPr>
        <p:spPr>
          <a:xfrm rot="10800000" flipH="1">
            <a:off x="707019" y="1603371"/>
            <a:ext cx="137948" cy="2786903"/>
          </a:xfrm>
          <a:prstGeom prst="bentConnector3">
            <a:avLst>
              <a:gd name="adj1" fmla="val -21490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1" idx="2"/>
            <a:endCxn id="45" idx="0"/>
          </p:cNvCxnSpPr>
          <p:nvPr/>
        </p:nvCxnSpPr>
        <p:spPr>
          <a:xfrm>
            <a:off x="1688516" y="5259501"/>
            <a:ext cx="4" cy="161699"/>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5" name="Flowchart: Predefined Process 44"/>
          <p:cNvSpPr/>
          <p:nvPr/>
        </p:nvSpPr>
        <p:spPr>
          <a:xfrm>
            <a:off x="608400" y="5421200"/>
            <a:ext cx="2160240" cy="280824"/>
          </a:xfrm>
          <a:prstGeom prst="flowChartPredefinedProcess">
            <a:avLst/>
          </a:prstGeom>
          <a:ln>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500" dirty="0" err="1" smtClean="0">
                <a:solidFill>
                  <a:schemeClr val="tx1"/>
                </a:solidFill>
              </a:rPr>
              <a:t>getGrade</a:t>
            </a:r>
            <a:r>
              <a:rPr lang="en-AU" sz="1500" dirty="0" smtClean="0">
                <a:solidFill>
                  <a:schemeClr val="tx1"/>
                </a:solidFill>
              </a:rPr>
              <a:t>(</a:t>
            </a:r>
            <a:r>
              <a:rPr lang="en-AU" sz="1500" dirty="0" err="1" smtClean="0">
                <a:solidFill>
                  <a:schemeClr val="tx1"/>
                </a:solidFill>
              </a:rPr>
              <a:t>avg</a:t>
            </a:r>
            <a:r>
              <a:rPr lang="en-AU" sz="1500" dirty="0" smtClean="0">
                <a:solidFill>
                  <a:schemeClr val="tx1"/>
                </a:solidFill>
              </a:rPr>
              <a:t>)</a:t>
            </a:r>
            <a:endParaRPr lang="en-AU" sz="1500" dirty="0">
              <a:solidFill>
                <a:schemeClr val="tx1"/>
              </a:solidFill>
            </a:endParaRPr>
          </a:p>
        </p:txBody>
      </p:sp>
      <p:cxnSp>
        <p:nvCxnSpPr>
          <p:cNvPr id="47" name="Straight Arrow Connector 46"/>
          <p:cNvCxnSpPr>
            <a:stCxn id="45" idx="2"/>
            <a:endCxn id="10" idx="0"/>
          </p:cNvCxnSpPr>
          <p:nvPr/>
        </p:nvCxnSpPr>
        <p:spPr>
          <a:xfrm flipH="1">
            <a:off x="1688516" y="5702024"/>
            <a:ext cx="4" cy="168645"/>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 idx="4"/>
            <a:endCxn id="91" idx="0"/>
          </p:cNvCxnSpPr>
          <p:nvPr/>
        </p:nvCxnSpPr>
        <p:spPr>
          <a:xfrm>
            <a:off x="1719290" y="2360342"/>
            <a:ext cx="0" cy="189935"/>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8" idx="2"/>
            <a:endCxn id="7" idx="0"/>
          </p:cNvCxnSpPr>
          <p:nvPr/>
        </p:nvCxnSpPr>
        <p:spPr>
          <a:xfrm>
            <a:off x="1719288" y="3606409"/>
            <a:ext cx="0" cy="18129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7" idx="2"/>
            <a:endCxn id="9" idx="0"/>
          </p:cNvCxnSpPr>
          <p:nvPr/>
        </p:nvCxnSpPr>
        <p:spPr>
          <a:xfrm>
            <a:off x="1719288" y="4068523"/>
            <a:ext cx="0" cy="181338"/>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67" name="Rectangle 166"/>
          <p:cNvSpPr/>
          <p:nvPr/>
        </p:nvSpPr>
        <p:spPr>
          <a:xfrm>
            <a:off x="4115441" y="836712"/>
            <a:ext cx="2160240" cy="369332"/>
          </a:xfrm>
          <a:prstGeom prst="rect">
            <a:avLst/>
          </a:prstGeom>
        </p:spPr>
        <p:txBody>
          <a:bodyPr wrap="square">
            <a:spAutoFit/>
          </a:bodyPr>
          <a:lstStyle/>
          <a:p>
            <a:pPr marL="0" lvl="1" algn="ctr"/>
            <a:r>
              <a:rPr lang="en-AU" i="1" dirty="0" err="1" smtClean="0">
                <a:solidFill>
                  <a:schemeClr val="tx1">
                    <a:lumMod val="50000"/>
                    <a:lumOff val="50000"/>
                  </a:schemeClr>
                </a:solidFill>
              </a:rPr>
              <a:t>getGrade</a:t>
            </a:r>
            <a:r>
              <a:rPr lang="en-AU" i="1" dirty="0" smtClean="0">
                <a:solidFill>
                  <a:schemeClr val="tx1">
                    <a:lumMod val="50000"/>
                    <a:lumOff val="50000"/>
                  </a:schemeClr>
                </a:solidFill>
              </a:rPr>
              <a:t>(</a:t>
            </a:r>
            <a:r>
              <a:rPr lang="en-AU" i="1" dirty="0" err="1" smtClean="0">
                <a:solidFill>
                  <a:schemeClr val="tx1">
                    <a:lumMod val="50000"/>
                    <a:lumOff val="50000"/>
                  </a:schemeClr>
                </a:solidFill>
              </a:rPr>
              <a:t>num</a:t>
            </a:r>
            <a:r>
              <a:rPr lang="en-AU" i="1" dirty="0" smtClean="0">
                <a:solidFill>
                  <a:schemeClr val="tx1">
                    <a:lumMod val="50000"/>
                    <a:lumOff val="50000"/>
                  </a:schemeClr>
                </a:solidFill>
              </a:rPr>
              <a:t>)</a:t>
            </a:r>
            <a:endParaRPr lang="en-AU" i="1" dirty="0">
              <a:solidFill>
                <a:schemeClr val="tx1">
                  <a:lumMod val="50000"/>
                  <a:lumOff val="50000"/>
                </a:schemeClr>
              </a:solidFill>
            </a:endParaRPr>
          </a:p>
        </p:txBody>
      </p:sp>
      <p:sp>
        <p:nvSpPr>
          <p:cNvPr id="169" name="Flowchart: Decision 168"/>
          <p:cNvSpPr/>
          <p:nvPr/>
        </p:nvSpPr>
        <p:spPr>
          <a:xfrm>
            <a:off x="4368998" y="1880372"/>
            <a:ext cx="1653126" cy="636767"/>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tIns="0" rIns="0" bIns="0" rtlCol="0" anchor="ctr"/>
          <a:lstStyle/>
          <a:p>
            <a:pPr algn="ctr"/>
            <a:r>
              <a:rPr lang="en-AU" sz="1500" dirty="0" smtClean="0"/>
              <a:t>If </a:t>
            </a:r>
            <a:r>
              <a:rPr lang="en-AU" sz="1500" dirty="0" err="1" smtClean="0"/>
              <a:t>num</a:t>
            </a:r>
            <a:r>
              <a:rPr lang="en-AU" sz="1500" dirty="0" smtClean="0"/>
              <a:t> &gt;= 80</a:t>
            </a:r>
            <a:endParaRPr lang="en-AU" sz="1500" dirty="0">
              <a:solidFill>
                <a:schemeClr val="tx1"/>
              </a:solidFill>
            </a:endParaRPr>
          </a:p>
        </p:txBody>
      </p:sp>
      <p:cxnSp>
        <p:nvCxnSpPr>
          <p:cNvPr id="170" name="Straight Arrow Connector 169"/>
          <p:cNvCxnSpPr>
            <a:stCxn id="169" idx="2"/>
            <a:endCxn id="221" idx="0"/>
          </p:cNvCxnSpPr>
          <p:nvPr/>
        </p:nvCxnSpPr>
        <p:spPr>
          <a:xfrm flipH="1">
            <a:off x="5195559" y="2517139"/>
            <a:ext cx="2" cy="292789"/>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26"/>
          <p:cNvCxnSpPr>
            <a:stCxn id="174" idx="2"/>
            <a:endCxn id="243" idx="0"/>
          </p:cNvCxnSpPr>
          <p:nvPr/>
        </p:nvCxnSpPr>
        <p:spPr>
          <a:xfrm>
            <a:off x="7926195" y="2198757"/>
            <a:ext cx="259701" cy="4125863"/>
          </a:xfrm>
          <a:prstGeom prst="bentConnector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74" name="Parallelogram 173"/>
          <p:cNvSpPr/>
          <p:nvPr/>
        </p:nvSpPr>
        <p:spPr>
          <a:xfrm>
            <a:off x="6342019" y="2058345"/>
            <a:ext cx="1584176" cy="280824"/>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500" dirty="0" smtClean="0"/>
              <a:t>Set grade to HD</a:t>
            </a:r>
            <a:endParaRPr lang="en-AU" sz="1500" dirty="0">
              <a:solidFill>
                <a:schemeClr val="tx1"/>
              </a:solidFill>
            </a:endParaRPr>
          </a:p>
        </p:txBody>
      </p:sp>
      <p:cxnSp>
        <p:nvCxnSpPr>
          <p:cNvPr id="175" name="Straight Arrow Connector 174"/>
          <p:cNvCxnSpPr>
            <a:stCxn id="169" idx="3"/>
            <a:endCxn id="174" idx="5"/>
          </p:cNvCxnSpPr>
          <p:nvPr/>
        </p:nvCxnSpPr>
        <p:spPr>
          <a:xfrm>
            <a:off x="6022124" y="2198756"/>
            <a:ext cx="319895" cy="1"/>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a:endCxn id="169" idx="0"/>
          </p:cNvCxnSpPr>
          <p:nvPr/>
        </p:nvCxnSpPr>
        <p:spPr>
          <a:xfrm>
            <a:off x="5195560" y="1609505"/>
            <a:ext cx="1" cy="270867"/>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20"/>
          <p:cNvCxnSpPr>
            <a:stCxn id="251" idx="2"/>
            <a:endCxn id="189" idx="5"/>
          </p:cNvCxnSpPr>
          <p:nvPr/>
        </p:nvCxnSpPr>
        <p:spPr>
          <a:xfrm rot="16200000" flipH="1">
            <a:off x="5507400" y="4968579"/>
            <a:ext cx="528446" cy="1152132"/>
          </a:xfrm>
          <a:prstGeom prst="bentConnector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89" name="Parallelogram 188"/>
          <p:cNvSpPr/>
          <p:nvPr/>
        </p:nvSpPr>
        <p:spPr>
          <a:xfrm>
            <a:off x="6347689" y="5668456"/>
            <a:ext cx="1578504" cy="280824"/>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36000" rIns="36000" rtlCol="0" anchor="ctr"/>
          <a:lstStyle/>
          <a:p>
            <a:pPr algn="ctr"/>
            <a:r>
              <a:rPr lang="en-AU" sz="1500" dirty="0" smtClean="0"/>
              <a:t>Set grade to N</a:t>
            </a:r>
            <a:endParaRPr lang="en-AU" sz="1500" dirty="0">
              <a:solidFill>
                <a:schemeClr val="tx1"/>
              </a:solidFill>
            </a:endParaRPr>
          </a:p>
        </p:txBody>
      </p:sp>
      <p:sp>
        <p:nvSpPr>
          <p:cNvPr id="211" name="Rectangle 210"/>
          <p:cNvSpPr/>
          <p:nvPr/>
        </p:nvSpPr>
        <p:spPr>
          <a:xfrm>
            <a:off x="5843636" y="1874645"/>
            <a:ext cx="545086" cy="307777"/>
          </a:xfrm>
          <a:prstGeom prst="rect">
            <a:avLst/>
          </a:prstGeom>
        </p:spPr>
        <p:txBody>
          <a:bodyPr wrap="none">
            <a:spAutoFit/>
          </a:bodyPr>
          <a:lstStyle/>
          <a:p>
            <a:pPr algn="ctr"/>
            <a:r>
              <a:rPr lang="en-AU" sz="1400" dirty="0" smtClean="0">
                <a:solidFill>
                  <a:schemeClr val="tx1">
                    <a:lumMod val="65000"/>
                    <a:lumOff val="35000"/>
                  </a:schemeClr>
                </a:solidFill>
              </a:rPr>
              <a:t>True</a:t>
            </a:r>
            <a:endParaRPr lang="en-AU" sz="1400" dirty="0">
              <a:solidFill>
                <a:schemeClr val="tx1">
                  <a:lumMod val="65000"/>
                  <a:lumOff val="35000"/>
                </a:schemeClr>
              </a:solidFill>
            </a:endParaRPr>
          </a:p>
        </p:txBody>
      </p:sp>
      <p:sp>
        <p:nvSpPr>
          <p:cNvPr id="212" name="Rectangle 211"/>
          <p:cNvSpPr/>
          <p:nvPr/>
        </p:nvSpPr>
        <p:spPr>
          <a:xfrm>
            <a:off x="4573274" y="2521896"/>
            <a:ext cx="622285" cy="307777"/>
          </a:xfrm>
          <a:prstGeom prst="rect">
            <a:avLst/>
          </a:prstGeom>
        </p:spPr>
        <p:txBody>
          <a:bodyPr wrap="none">
            <a:spAutoFit/>
          </a:bodyPr>
          <a:lstStyle/>
          <a:p>
            <a:pPr algn="r"/>
            <a:r>
              <a:rPr lang="en-AU" sz="1400" dirty="0" smtClean="0">
                <a:solidFill>
                  <a:schemeClr val="tx1">
                    <a:lumMod val="65000"/>
                    <a:lumOff val="35000"/>
                  </a:schemeClr>
                </a:solidFill>
              </a:rPr>
              <a:t>False</a:t>
            </a:r>
            <a:endParaRPr lang="en-AU" sz="1400" dirty="0">
              <a:solidFill>
                <a:schemeClr val="tx1">
                  <a:lumMod val="65000"/>
                  <a:lumOff val="35000"/>
                </a:schemeClr>
              </a:solidFill>
            </a:endParaRPr>
          </a:p>
        </p:txBody>
      </p:sp>
      <p:sp>
        <p:nvSpPr>
          <p:cNvPr id="221" name="Flowchart: Decision 220"/>
          <p:cNvSpPr/>
          <p:nvPr/>
        </p:nvSpPr>
        <p:spPr>
          <a:xfrm>
            <a:off x="4368996" y="2809928"/>
            <a:ext cx="1653126" cy="636766"/>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tIns="0" rIns="0" bIns="0" rtlCol="0" anchor="ctr"/>
          <a:lstStyle/>
          <a:p>
            <a:pPr algn="ctr"/>
            <a:r>
              <a:rPr lang="en-AU" sz="1500" dirty="0" smtClean="0"/>
              <a:t>If </a:t>
            </a:r>
            <a:r>
              <a:rPr lang="en-AU" sz="1500" dirty="0" err="1" smtClean="0"/>
              <a:t>num</a:t>
            </a:r>
            <a:r>
              <a:rPr lang="en-AU" sz="1500" dirty="0" smtClean="0"/>
              <a:t> &gt;= 70</a:t>
            </a:r>
            <a:endParaRPr lang="en-AU" sz="1500" dirty="0">
              <a:solidFill>
                <a:schemeClr val="tx1"/>
              </a:solidFill>
            </a:endParaRPr>
          </a:p>
        </p:txBody>
      </p:sp>
      <p:sp>
        <p:nvSpPr>
          <p:cNvPr id="223" name="Parallelogram 222"/>
          <p:cNvSpPr/>
          <p:nvPr/>
        </p:nvSpPr>
        <p:spPr>
          <a:xfrm>
            <a:off x="6342018" y="2987899"/>
            <a:ext cx="1584176" cy="280824"/>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500" dirty="0" smtClean="0"/>
              <a:t>Set grade to D</a:t>
            </a:r>
            <a:endParaRPr lang="en-AU" sz="1500" dirty="0">
              <a:solidFill>
                <a:schemeClr val="tx1"/>
              </a:solidFill>
            </a:endParaRPr>
          </a:p>
        </p:txBody>
      </p:sp>
      <p:cxnSp>
        <p:nvCxnSpPr>
          <p:cNvPr id="224" name="Straight Arrow Connector 223"/>
          <p:cNvCxnSpPr>
            <a:stCxn id="221" idx="3"/>
            <a:endCxn id="223" idx="5"/>
          </p:cNvCxnSpPr>
          <p:nvPr/>
        </p:nvCxnSpPr>
        <p:spPr>
          <a:xfrm>
            <a:off x="6022122" y="3128311"/>
            <a:ext cx="319896" cy="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25" name="Rectangle 224"/>
          <p:cNvSpPr/>
          <p:nvPr/>
        </p:nvSpPr>
        <p:spPr>
          <a:xfrm>
            <a:off x="5843635" y="2809646"/>
            <a:ext cx="545086" cy="307777"/>
          </a:xfrm>
          <a:prstGeom prst="rect">
            <a:avLst/>
          </a:prstGeom>
        </p:spPr>
        <p:txBody>
          <a:bodyPr wrap="none">
            <a:spAutoFit/>
          </a:bodyPr>
          <a:lstStyle/>
          <a:p>
            <a:pPr algn="ctr"/>
            <a:r>
              <a:rPr lang="en-AU" sz="1400" dirty="0" smtClean="0">
                <a:solidFill>
                  <a:schemeClr val="tx1">
                    <a:lumMod val="65000"/>
                    <a:lumOff val="35000"/>
                  </a:schemeClr>
                </a:solidFill>
              </a:rPr>
              <a:t>True</a:t>
            </a:r>
            <a:endParaRPr lang="en-AU" sz="1400" dirty="0">
              <a:solidFill>
                <a:schemeClr val="tx1">
                  <a:lumMod val="65000"/>
                  <a:lumOff val="35000"/>
                </a:schemeClr>
              </a:solidFill>
            </a:endParaRPr>
          </a:p>
        </p:txBody>
      </p:sp>
      <p:sp>
        <p:nvSpPr>
          <p:cNvPr id="242" name="Rounded Rectangle 241"/>
          <p:cNvSpPr/>
          <p:nvPr/>
        </p:nvSpPr>
        <p:spPr>
          <a:xfrm>
            <a:off x="4427224" y="1321179"/>
            <a:ext cx="1536674" cy="287902"/>
          </a:xfrm>
          <a:prstGeom prst="roundRect">
            <a:avLst>
              <a:gd name="adj" fmla="val 4312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rtlCol="0" anchor="ctr"/>
          <a:lstStyle/>
          <a:p>
            <a:pPr algn="ctr"/>
            <a:r>
              <a:rPr lang="en-AU" sz="1500" dirty="0" smtClean="0"/>
              <a:t>Enter function</a:t>
            </a:r>
            <a:endParaRPr lang="en-AU" sz="1500" dirty="0"/>
          </a:p>
        </p:txBody>
      </p:sp>
      <p:sp>
        <p:nvSpPr>
          <p:cNvPr id="243" name="Rounded Rectangle 242"/>
          <p:cNvSpPr/>
          <p:nvPr/>
        </p:nvSpPr>
        <p:spPr>
          <a:xfrm>
            <a:off x="7453563" y="6324620"/>
            <a:ext cx="1464666" cy="288326"/>
          </a:xfrm>
          <a:prstGeom prst="roundRect">
            <a:avLst>
              <a:gd name="adj" fmla="val 4312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rtlCol="0" anchor="ctr"/>
          <a:lstStyle/>
          <a:p>
            <a:pPr algn="ctr"/>
            <a:r>
              <a:rPr lang="en-AU" sz="1500" dirty="0" smtClean="0"/>
              <a:t>Return grade</a:t>
            </a:r>
            <a:endParaRPr lang="en-AU" sz="1500" dirty="0"/>
          </a:p>
        </p:txBody>
      </p:sp>
      <p:sp>
        <p:nvSpPr>
          <p:cNvPr id="245" name="Flowchart: Decision 244"/>
          <p:cNvSpPr/>
          <p:nvPr/>
        </p:nvSpPr>
        <p:spPr>
          <a:xfrm>
            <a:off x="4368995" y="3729037"/>
            <a:ext cx="1653126" cy="636767"/>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tIns="0" rIns="0" bIns="0" rtlCol="0" anchor="ctr"/>
          <a:lstStyle/>
          <a:p>
            <a:pPr algn="ctr"/>
            <a:r>
              <a:rPr lang="en-AU" sz="1500" dirty="0" smtClean="0"/>
              <a:t>If </a:t>
            </a:r>
            <a:r>
              <a:rPr lang="en-AU" sz="1500" dirty="0" err="1" smtClean="0"/>
              <a:t>num</a:t>
            </a:r>
            <a:r>
              <a:rPr lang="en-AU" sz="1500" dirty="0" smtClean="0"/>
              <a:t> &gt;= 60</a:t>
            </a:r>
            <a:endParaRPr lang="en-AU" sz="1500" dirty="0">
              <a:solidFill>
                <a:schemeClr val="tx1"/>
              </a:solidFill>
            </a:endParaRPr>
          </a:p>
        </p:txBody>
      </p:sp>
      <p:sp>
        <p:nvSpPr>
          <p:cNvPr id="246" name="Parallelogram 245"/>
          <p:cNvSpPr/>
          <p:nvPr/>
        </p:nvSpPr>
        <p:spPr>
          <a:xfrm>
            <a:off x="6342016" y="3907010"/>
            <a:ext cx="1584176" cy="280824"/>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500" dirty="0" smtClean="0"/>
              <a:t>Set grade to CR</a:t>
            </a:r>
            <a:endParaRPr lang="en-AU" sz="1500" dirty="0">
              <a:solidFill>
                <a:schemeClr val="tx1"/>
              </a:solidFill>
            </a:endParaRPr>
          </a:p>
        </p:txBody>
      </p:sp>
      <p:cxnSp>
        <p:nvCxnSpPr>
          <p:cNvPr id="247" name="Straight Arrow Connector 246"/>
          <p:cNvCxnSpPr>
            <a:stCxn id="245" idx="3"/>
            <a:endCxn id="246" idx="5"/>
          </p:cNvCxnSpPr>
          <p:nvPr/>
        </p:nvCxnSpPr>
        <p:spPr>
          <a:xfrm>
            <a:off x="6022121" y="4047421"/>
            <a:ext cx="319895" cy="1"/>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a:stCxn id="221" idx="2"/>
            <a:endCxn id="245" idx="0"/>
          </p:cNvCxnSpPr>
          <p:nvPr/>
        </p:nvCxnSpPr>
        <p:spPr>
          <a:xfrm flipH="1">
            <a:off x="5195558" y="3446694"/>
            <a:ext cx="1" cy="282343"/>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49" name="Rectangle 248"/>
          <p:cNvSpPr/>
          <p:nvPr/>
        </p:nvSpPr>
        <p:spPr>
          <a:xfrm>
            <a:off x="5843633" y="3723310"/>
            <a:ext cx="545086" cy="307777"/>
          </a:xfrm>
          <a:prstGeom prst="rect">
            <a:avLst/>
          </a:prstGeom>
        </p:spPr>
        <p:txBody>
          <a:bodyPr wrap="none">
            <a:spAutoFit/>
          </a:bodyPr>
          <a:lstStyle/>
          <a:p>
            <a:pPr algn="ctr"/>
            <a:r>
              <a:rPr lang="en-AU" sz="1400" dirty="0" smtClean="0">
                <a:solidFill>
                  <a:schemeClr val="tx1">
                    <a:lumMod val="65000"/>
                    <a:lumOff val="35000"/>
                  </a:schemeClr>
                </a:solidFill>
              </a:rPr>
              <a:t>True</a:t>
            </a:r>
            <a:endParaRPr lang="en-AU" sz="1400" dirty="0">
              <a:solidFill>
                <a:schemeClr val="tx1">
                  <a:lumMod val="65000"/>
                  <a:lumOff val="35000"/>
                </a:schemeClr>
              </a:solidFill>
            </a:endParaRPr>
          </a:p>
        </p:txBody>
      </p:sp>
      <p:sp>
        <p:nvSpPr>
          <p:cNvPr id="250" name="Rectangle 249"/>
          <p:cNvSpPr/>
          <p:nvPr/>
        </p:nvSpPr>
        <p:spPr>
          <a:xfrm>
            <a:off x="4573272" y="4355624"/>
            <a:ext cx="622285" cy="307777"/>
          </a:xfrm>
          <a:prstGeom prst="rect">
            <a:avLst/>
          </a:prstGeom>
        </p:spPr>
        <p:txBody>
          <a:bodyPr wrap="none">
            <a:spAutoFit/>
          </a:bodyPr>
          <a:lstStyle/>
          <a:p>
            <a:pPr algn="r"/>
            <a:r>
              <a:rPr lang="en-AU" sz="1400" dirty="0" smtClean="0">
                <a:solidFill>
                  <a:schemeClr val="tx1">
                    <a:lumMod val="65000"/>
                    <a:lumOff val="35000"/>
                  </a:schemeClr>
                </a:solidFill>
              </a:rPr>
              <a:t>False</a:t>
            </a:r>
            <a:endParaRPr lang="en-AU" sz="1400" dirty="0">
              <a:solidFill>
                <a:schemeClr val="tx1">
                  <a:lumMod val="65000"/>
                  <a:lumOff val="35000"/>
                </a:schemeClr>
              </a:solidFill>
            </a:endParaRPr>
          </a:p>
        </p:txBody>
      </p:sp>
      <p:sp>
        <p:nvSpPr>
          <p:cNvPr id="251" name="Flowchart: Decision 250"/>
          <p:cNvSpPr/>
          <p:nvPr/>
        </p:nvSpPr>
        <p:spPr>
          <a:xfrm>
            <a:off x="4368994" y="4643656"/>
            <a:ext cx="1653126" cy="636766"/>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tIns="0" rIns="0" bIns="0" rtlCol="0" anchor="ctr"/>
          <a:lstStyle/>
          <a:p>
            <a:pPr algn="ctr"/>
            <a:r>
              <a:rPr lang="en-AU" sz="1500" dirty="0" smtClean="0"/>
              <a:t>If </a:t>
            </a:r>
            <a:r>
              <a:rPr lang="en-AU" sz="1500" dirty="0" err="1" smtClean="0"/>
              <a:t>num</a:t>
            </a:r>
            <a:r>
              <a:rPr lang="en-AU" sz="1500" dirty="0" smtClean="0"/>
              <a:t> &gt;= 50</a:t>
            </a:r>
            <a:endParaRPr lang="en-AU" sz="1500" dirty="0">
              <a:solidFill>
                <a:schemeClr val="tx1"/>
              </a:solidFill>
            </a:endParaRPr>
          </a:p>
        </p:txBody>
      </p:sp>
      <p:sp>
        <p:nvSpPr>
          <p:cNvPr id="252" name="Parallelogram 251"/>
          <p:cNvSpPr/>
          <p:nvPr/>
        </p:nvSpPr>
        <p:spPr>
          <a:xfrm>
            <a:off x="6342016" y="4821627"/>
            <a:ext cx="1584176" cy="280824"/>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500" dirty="0" smtClean="0"/>
              <a:t>Set grade to C</a:t>
            </a:r>
            <a:endParaRPr lang="en-AU" sz="1500" dirty="0">
              <a:solidFill>
                <a:schemeClr val="tx1"/>
              </a:solidFill>
            </a:endParaRPr>
          </a:p>
        </p:txBody>
      </p:sp>
      <p:cxnSp>
        <p:nvCxnSpPr>
          <p:cNvPr id="253" name="Straight Arrow Connector 252"/>
          <p:cNvCxnSpPr>
            <a:stCxn id="251" idx="3"/>
            <a:endCxn id="252" idx="5"/>
          </p:cNvCxnSpPr>
          <p:nvPr/>
        </p:nvCxnSpPr>
        <p:spPr>
          <a:xfrm>
            <a:off x="6022120" y="4962039"/>
            <a:ext cx="319896" cy="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54" name="Rectangle 253"/>
          <p:cNvSpPr/>
          <p:nvPr/>
        </p:nvSpPr>
        <p:spPr>
          <a:xfrm>
            <a:off x="5843633" y="4643374"/>
            <a:ext cx="545086" cy="307777"/>
          </a:xfrm>
          <a:prstGeom prst="rect">
            <a:avLst/>
          </a:prstGeom>
        </p:spPr>
        <p:txBody>
          <a:bodyPr wrap="none">
            <a:spAutoFit/>
          </a:bodyPr>
          <a:lstStyle/>
          <a:p>
            <a:pPr algn="ctr"/>
            <a:r>
              <a:rPr lang="en-AU" sz="1400" dirty="0" smtClean="0">
                <a:solidFill>
                  <a:schemeClr val="tx1">
                    <a:lumMod val="65000"/>
                    <a:lumOff val="35000"/>
                  </a:schemeClr>
                </a:solidFill>
              </a:rPr>
              <a:t>True</a:t>
            </a:r>
            <a:endParaRPr lang="en-AU" sz="1400" dirty="0">
              <a:solidFill>
                <a:schemeClr val="tx1">
                  <a:lumMod val="65000"/>
                  <a:lumOff val="35000"/>
                </a:schemeClr>
              </a:solidFill>
            </a:endParaRPr>
          </a:p>
        </p:txBody>
      </p:sp>
      <p:cxnSp>
        <p:nvCxnSpPr>
          <p:cNvPr id="256" name="Straight Arrow Connector 255"/>
          <p:cNvCxnSpPr>
            <a:stCxn id="245" idx="2"/>
            <a:endCxn id="251" idx="0"/>
          </p:cNvCxnSpPr>
          <p:nvPr/>
        </p:nvCxnSpPr>
        <p:spPr>
          <a:xfrm flipH="1">
            <a:off x="5195557" y="4365804"/>
            <a:ext cx="1" cy="277852"/>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59" name="Rectangle 258"/>
          <p:cNvSpPr/>
          <p:nvPr/>
        </p:nvSpPr>
        <p:spPr>
          <a:xfrm>
            <a:off x="4573272" y="3421261"/>
            <a:ext cx="622285" cy="307777"/>
          </a:xfrm>
          <a:prstGeom prst="rect">
            <a:avLst/>
          </a:prstGeom>
        </p:spPr>
        <p:txBody>
          <a:bodyPr wrap="none">
            <a:spAutoFit/>
          </a:bodyPr>
          <a:lstStyle/>
          <a:p>
            <a:pPr algn="r"/>
            <a:r>
              <a:rPr lang="en-AU" sz="1400" dirty="0" smtClean="0">
                <a:solidFill>
                  <a:schemeClr val="tx1">
                    <a:lumMod val="65000"/>
                    <a:lumOff val="35000"/>
                  </a:schemeClr>
                </a:solidFill>
              </a:rPr>
              <a:t>False</a:t>
            </a:r>
            <a:endParaRPr lang="en-AU" sz="1400" dirty="0">
              <a:solidFill>
                <a:schemeClr val="tx1">
                  <a:lumMod val="65000"/>
                  <a:lumOff val="35000"/>
                </a:schemeClr>
              </a:solidFill>
            </a:endParaRPr>
          </a:p>
        </p:txBody>
      </p:sp>
      <p:cxnSp>
        <p:nvCxnSpPr>
          <p:cNvPr id="192" name="Straight Arrow Connector 191"/>
          <p:cNvCxnSpPr>
            <a:stCxn id="189" idx="2"/>
          </p:cNvCxnSpPr>
          <p:nvPr/>
        </p:nvCxnSpPr>
        <p:spPr>
          <a:xfrm>
            <a:off x="7926192" y="5808868"/>
            <a:ext cx="257701" cy="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223" idx="2"/>
          </p:cNvCxnSpPr>
          <p:nvPr/>
        </p:nvCxnSpPr>
        <p:spPr>
          <a:xfrm>
            <a:off x="7923386" y="3128311"/>
            <a:ext cx="254831" cy="1"/>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a:stCxn id="246" idx="2"/>
          </p:cNvCxnSpPr>
          <p:nvPr/>
        </p:nvCxnSpPr>
        <p:spPr>
          <a:xfrm>
            <a:off x="7923385" y="4047422"/>
            <a:ext cx="254832" cy="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3" name="Straight Arrow Connector 262"/>
          <p:cNvCxnSpPr>
            <a:stCxn id="252" idx="2"/>
          </p:cNvCxnSpPr>
          <p:nvPr/>
        </p:nvCxnSpPr>
        <p:spPr>
          <a:xfrm>
            <a:off x="7923388" y="4962039"/>
            <a:ext cx="254832" cy="536"/>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71" name="Rectangle 270"/>
          <p:cNvSpPr/>
          <p:nvPr/>
        </p:nvSpPr>
        <p:spPr>
          <a:xfrm>
            <a:off x="4573273" y="5400004"/>
            <a:ext cx="622285" cy="307777"/>
          </a:xfrm>
          <a:prstGeom prst="rect">
            <a:avLst/>
          </a:prstGeom>
        </p:spPr>
        <p:txBody>
          <a:bodyPr wrap="none">
            <a:spAutoFit/>
          </a:bodyPr>
          <a:lstStyle/>
          <a:p>
            <a:pPr algn="r"/>
            <a:r>
              <a:rPr lang="en-AU" sz="1400" dirty="0" smtClean="0">
                <a:solidFill>
                  <a:schemeClr val="tx1">
                    <a:lumMod val="65000"/>
                    <a:lumOff val="35000"/>
                  </a:schemeClr>
                </a:solidFill>
              </a:rPr>
              <a:t>False</a:t>
            </a:r>
            <a:endParaRPr lang="en-AU" sz="1400" dirty="0">
              <a:solidFill>
                <a:schemeClr val="tx1">
                  <a:lumMod val="65000"/>
                  <a:lumOff val="35000"/>
                </a:schemeClr>
              </a:solidFill>
            </a:endParaRPr>
          </a:p>
        </p:txBody>
      </p:sp>
      <p:sp>
        <p:nvSpPr>
          <p:cNvPr id="91" name="Flowchart: Decision 90"/>
          <p:cNvSpPr/>
          <p:nvPr/>
        </p:nvSpPr>
        <p:spPr>
          <a:xfrm>
            <a:off x="844968" y="2550277"/>
            <a:ext cx="1748644" cy="572531"/>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tIns="0" rIns="0" bIns="0" rtlCol="0" anchor="ctr"/>
          <a:lstStyle/>
          <a:p>
            <a:pPr algn="ctr"/>
            <a:r>
              <a:rPr lang="en-AU" sz="1500" dirty="0" smtClean="0"/>
              <a:t>If mark == x</a:t>
            </a:r>
            <a:endParaRPr lang="en-AU" sz="1500" dirty="0">
              <a:solidFill>
                <a:schemeClr val="tx1"/>
              </a:solidFill>
            </a:endParaRPr>
          </a:p>
        </p:txBody>
      </p:sp>
      <p:sp>
        <p:nvSpPr>
          <p:cNvPr id="109" name="Rectangle 108"/>
          <p:cNvSpPr/>
          <p:nvPr/>
        </p:nvSpPr>
        <p:spPr>
          <a:xfrm>
            <a:off x="2391392" y="2529293"/>
            <a:ext cx="545085" cy="307777"/>
          </a:xfrm>
          <a:prstGeom prst="rect">
            <a:avLst/>
          </a:prstGeom>
        </p:spPr>
        <p:txBody>
          <a:bodyPr wrap="none">
            <a:spAutoFit/>
          </a:bodyPr>
          <a:lstStyle/>
          <a:p>
            <a:pPr algn="r"/>
            <a:r>
              <a:rPr lang="en-AU" sz="1400" dirty="0" smtClean="0">
                <a:solidFill>
                  <a:schemeClr val="tx1">
                    <a:lumMod val="65000"/>
                    <a:lumOff val="35000"/>
                  </a:schemeClr>
                </a:solidFill>
              </a:rPr>
              <a:t>True</a:t>
            </a:r>
            <a:endParaRPr lang="en-AU" sz="1400" dirty="0">
              <a:solidFill>
                <a:schemeClr val="tx1">
                  <a:lumMod val="65000"/>
                  <a:lumOff val="35000"/>
                </a:schemeClr>
              </a:solidFill>
            </a:endParaRPr>
          </a:p>
        </p:txBody>
      </p:sp>
      <p:sp>
        <p:nvSpPr>
          <p:cNvPr id="110" name="Rectangle 109"/>
          <p:cNvSpPr/>
          <p:nvPr/>
        </p:nvSpPr>
        <p:spPr>
          <a:xfrm>
            <a:off x="1096463" y="3045375"/>
            <a:ext cx="622285" cy="307777"/>
          </a:xfrm>
          <a:prstGeom prst="rect">
            <a:avLst/>
          </a:prstGeom>
        </p:spPr>
        <p:txBody>
          <a:bodyPr wrap="none">
            <a:spAutoFit/>
          </a:bodyPr>
          <a:lstStyle/>
          <a:p>
            <a:pPr algn="r"/>
            <a:r>
              <a:rPr lang="en-AU" sz="1400" dirty="0" smtClean="0">
                <a:solidFill>
                  <a:schemeClr val="tx1">
                    <a:lumMod val="65000"/>
                    <a:lumOff val="35000"/>
                  </a:schemeClr>
                </a:solidFill>
              </a:rPr>
              <a:t>False</a:t>
            </a:r>
            <a:endParaRPr lang="en-AU" sz="1400" dirty="0">
              <a:solidFill>
                <a:schemeClr val="tx1">
                  <a:lumMod val="65000"/>
                  <a:lumOff val="35000"/>
                </a:schemeClr>
              </a:solidFill>
            </a:endParaRPr>
          </a:p>
        </p:txBody>
      </p:sp>
      <p:cxnSp>
        <p:nvCxnSpPr>
          <p:cNvPr id="111" name="Straight Arrow Connector 110"/>
          <p:cNvCxnSpPr>
            <a:stCxn id="91" idx="2"/>
            <a:endCxn id="8" idx="0"/>
          </p:cNvCxnSpPr>
          <p:nvPr/>
        </p:nvCxnSpPr>
        <p:spPr>
          <a:xfrm flipH="1">
            <a:off x="1719288" y="3122808"/>
            <a:ext cx="2" cy="202777"/>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16" name="Flowchart: Process 115"/>
          <p:cNvSpPr/>
          <p:nvPr/>
        </p:nvSpPr>
        <p:spPr>
          <a:xfrm>
            <a:off x="2915816" y="2696658"/>
            <a:ext cx="870053" cy="280824"/>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500" dirty="0" smtClean="0"/>
              <a:t>Break</a:t>
            </a:r>
            <a:endParaRPr lang="en-AU" sz="1500" dirty="0"/>
          </a:p>
        </p:txBody>
      </p:sp>
      <p:cxnSp>
        <p:nvCxnSpPr>
          <p:cNvPr id="119" name="Straight Arrow Connector 118"/>
          <p:cNvCxnSpPr>
            <a:stCxn id="91" idx="3"/>
            <a:endCxn id="116" idx="1"/>
          </p:cNvCxnSpPr>
          <p:nvPr/>
        </p:nvCxnSpPr>
        <p:spPr>
          <a:xfrm>
            <a:off x="2593612" y="2836543"/>
            <a:ext cx="322204" cy="527"/>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58" name="Rounded Rectangle 157"/>
          <p:cNvSpPr/>
          <p:nvPr/>
        </p:nvSpPr>
        <p:spPr>
          <a:xfrm>
            <a:off x="950411" y="908720"/>
            <a:ext cx="1536674" cy="287902"/>
          </a:xfrm>
          <a:prstGeom prst="roundRect">
            <a:avLst>
              <a:gd name="adj" fmla="val 4312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rtlCol="0" anchor="ctr"/>
          <a:lstStyle/>
          <a:p>
            <a:pPr algn="ctr"/>
            <a:r>
              <a:rPr lang="en-AU" sz="1500" dirty="0" smtClean="0"/>
              <a:t>Start program</a:t>
            </a:r>
            <a:endParaRPr lang="en-AU" sz="1500" dirty="0"/>
          </a:p>
        </p:txBody>
      </p:sp>
      <p:sp>
        <p:nvSpPr>
          <p:cNvPr id="159" name="Rounded Rectangle 158"/>
          <p:cNvSpPr/>
          <p:nvPr/>
        </p:nvSpPr>
        <p:spPr>
          <a:xfrm>
            <a:off x="920183" y="6309450"/>
            <a:ext cx="1536674" cy="287902"/>
          </a:xfrm>
          <a:prstGeom prst="roundRect">
            <a:avLst>
              <a:gd name="adj" fmla="val 4312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rtlCol="0" anchor="ctr"/>
          <a:lstStyle/>
          <a:p>
            <a:pPr algn="ctr"/>
            <a:r>
              <a:rPr lang="en-AU" sz="1500" dirty="0" smtClean="0"/>
              <a:t>End program</a:t>
            </a:r>
            <a:endParaRPr lang="en-AU" sz="1500" dirty="0"/>
          </a:p>
        </p:txBody>
      </p:sp>
      <p:cxnSp>
        <p:nvCxnSpPr>
          <p:cNvPr id="171" name="Straight Arrow Connector 170"/>
          <p:cNvCxnSpPr>
            <a:stCxn id="10" idx="4"/>
            <a:endCxn id="159" idx="0"/>
          </p:cNvCxnSpPr>
          <p:nvPr/>
        </p:nvCxnSpPr>
        <p:spPr>
          <a:xfrm>
            <a:off x="1688516" y="6151493"/>
            <a:ext cx="4" cy="157957"/>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0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1" nodeType="clickEffect">
                                  <p:stCondLst>
                                    <p:cond delay="0"/>
                                  </p:stCondLst>
                                  <p:childTnLst>
                                    <p:animEffect transition="out" filter="fade">
                                      <p:cBhvr>
                                        <p:cTn id="40" dur="500" tmFilter="0, 0; .2, .5; .8, .5; 1, 0"/>
                                        <p:tgtEl>
                                          <p:spTgt spid="7"/>
                                        </p:tgtEl>
                                      </p:cBhvr>
                                    </p:animEffect>
                                    <p:animScale>
                                      <p:cBhvr>
                                        <p:cTn id="41" dur="250" autoRev="1" fill="hold"/>
                                        <p:tgtEl>
                                          <p:spTgt spid="7"/>
                                        </p:tgtEl>
                                      </p:cBhvr>
                                      <p:by x="105000" y="105000"/>
                                    </p:animScale>
                                  </p:childTnLst>
                                </p:cTn>
                              </p:par>
                              <p:par>
                                <p:cTn id="42" presetID="1" presetClass="entr" presetSubtype="0" fill="hold" grpId="0" nodeType="withEffect">
                                  <p:stCondLst>
                                    <p:cond delay="0"/>
                                  </p:stCondLst>
                                  <p:childTnLst>
                                    <p:set>
                                      <p:cBhvr>
                                        <p:cTn id="43" dur="1" fill="hold">
                                          <p:stCondLst>
                                            <p:cond delay="0"/>
                                          </p:stCondLst>
                                        </p:cTn>
                                        <p:tgtEl>
                                          <p:spTgt spid="16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1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7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7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4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1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7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2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2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2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59"/>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4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5"/>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4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4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26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256"/>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51"/>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5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25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252"/>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26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71"/>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7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8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9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7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9"/>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1"/>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45"/>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3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6" presetClass="emph" presetSubtype="0" fill="hold" grpId="1" nodeType="clickEffect">
                                  <p:stCondLst>
                                    <p:cond delay="0"/>
                                  </p:stCondLst>
                                  <p:childTnLst>
                                    <p:animEffect transition="out" filter="fade">
                                      <p:cBhvr>
                                        <p:cTn id="147" dur="500" tmFilter="0, 0; .2, .5; .8, .5; 1, 0"/>
                                        <p:tgtEl>
                                          <p:spTgt spid="45"/>
                                        </p:tgtEl>
                                      </p:cBhvr>
                                    </p:animEffect>
                                    <p:animScale>
                                      <p:cBhvr>
                                        <p:cTn id="148" dur="250" autoRev="1" fill="hold"/>
                                        <p:tgtEl>
                                          <p:spTgt spid="45"/>
                                        </p:tgtEl>
                                      </p:cBhvr>
                                      <p:by x="105000" y="105000"/>
                                    </p:animScale>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7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9" grpId="0" animBg="1"/>
      <p:bldP spid="10" grpId="0" animBg="1"/>
      <p:bldP spid="11" grpId="0" animBg="1"/>
      <p:bldP spid="17" grpId="0"/>
      <p:bldP spid="45" grpId="0" animBg="1"/>
      <p:bldP spid="45" grpId="1" animBg="1"/>
      <p:bldP spid="167" grpId="0"/>
      <p:bldP spid="169" grpId="0" animBg="1"/>
      <p:bldP spid="174" grpId="0" animBg="1"/>
      <p:bldP spid="189" grpId="0" animBg="1"/>
      <p:bldP spid="211" grpId="0"/>
      <p:bldP spid="212" grpId="0"/>
      <p:bldP spid="221" grpId="0" animBg="1"/>
      <p:bldP spid="223" grpId="0" animBg="1"/>
      <p:bldP spid="225" grpId="0"/>
      <p:bldP spid="242" grpId="0" animBg="1"/>
      <p:bldP spid="243" grpId="0" animBg="1"/>
      <p:bldP spid="245" grpId="0" animBg="1"/>
      <p:bldP spid="246" grpId="0" animBg="1"/>
      <p:bldP spid="249" grpId="0"/>
      <p:bldP spid="250" grpId="0"/>
      <p:bldP spid="251" grpId="0" animBg="1"/>
      <p:bldP spid="252" grpId="0" animBg="1"/>
      <p:bldP spid="254" grpId="0"/>
      <p:bldP spid="259" grpId="0"/>
      <p:bldP spid="271" grpId="0"/>
      <p:bldP spid="91" grpId="0" animBg="1"/>
      <p:bldP spid="109" grpId="0"/>
      <p:bldP spid="110" grpId="0"/>
      <p:bldP spid="116" grpId="0" animBg="1"/>
      <p:bldP spid="1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p:cNvCxnSpPr>
            <a:stCxn id="33" idx="0"/>
            <a:endCxn id="34" idx="2"/>
          </p:cNvCxnSpPr>
          <p:nvPr/>
        </p:nvCxnSpPr>
        <p:spPr>
          <a:xfrm flipV="1">
            <a:off x="249654" y="2203654"/>
            <a:ext cx="360040" cy="2912596"/>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1320756" y="980728"/>
            <a:ext cx="7499716" cy="5443404"/>
            <a:chOff x="1363220" y="3389511"/>
            <a:chExt cx="7499716" cy="5443404"/>
          </a:xfrm>
        </p:grpSpPr>
        <p:sp>
          <p:nvSpPr>
            <p:cNvPr id="11" name="TextBox 10"/>
            <p:cNvSpPr txBox="1"/>
            <p:nvPr/>
          </p:nvSpPr>
          <p:spPr>
            <a:xfrm>
              <a:off x="1363220" y="3389511"/>
              <a:ext cx="7499716" cy="5443404"/>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smtClean="0">
                  <a:solidFill>
                    <a:srgbClr val="000000"/>
                  </a:solidFill>
                  <a:latin typeface="Courier New" pitchFamily="49" charset="0"/>
                  <a:cs typeface="Courier New" pitchFamily="49" charset="0"/>
                </a:rPr>
                <a:t>import random</a:t>
              </a:r>
            </a:p>
            <a:p>
              <a:pPr lvl="0">
                <a:tabLst>
                  <a:tab pos="452438" algn="l"/>
                </a:tabLst>
              </a:pPr>
              <a:endParaRPr lang="en-AU" sz="1000" b="1" dirty="0" smtClean="0">
                <a:solidFill>
                  <a:srgbClr val="000000"/>
                </a:solidFill>
                <a:latin typeface="Courier New" pitchFamily="49" charset="0"/>
                <a:cs typeface="Courier New" pitchFamily="49" charset="0"/>
              </a:endParaRPr>
            </a:p>
            <a:p>
              <a:pPr lvl="0">
                <a:tabLst>
                  <a:tab pos="452438" algn="l"/>
                </a:tabLst>
              </a:pPr>
              <a:r>
                <a:rPr lang="en-AU" sz="1600" b="1" dirty="0" err="1" smtClean="0">
                  <a:solidFill>
                    <a:srgbClr val="7030A0"/>
                  </a:solidFill>
                  <a:latin typeface="Courier New" pitchFamily="49" charset="0"/>
                  <a:cs typeface="Courier New" pitchFamily="49" charset="0"/>
                </a:rPr>
                <a:t>def</a:t>
              </a:r>
              <a:r>
                <a:rPr lang="en-AU" sz="1600" b="1" dirty="0" smtClean="0">
                  <a:solidFill>
                    <a:srgbClr val="7030A0"/>
                  </a:solidFill>
                  <a:latin typeface="Courier New" pitchFamily="49" charset="0"/>
                  <a:cs typeface="Courier New" pitchFamily="49" charset="0"/>
                </a:rPr>
                <a:t> </a:t>
              </a:r>
              <a:r>
                <a:rPr lang="en-AU" sz="1600" b="1" dirty="0" err="1">
                  <a:solidFill>
                    <a:srgbClr val="7030A0"/>
                  </a:solidFill>
                  <a:latin typeface="Courier New" pitchFamily="49" charset="0"/>
                  <a:cs typeface="Courier New" pitchFamily="49" charset="0"/>
                </a:rPr>
                <a:t>checkCredentials</a:t>
              </a:r>
              <a:r>
                <a:rPr lang="en-AU" sz="1600" b="1" dirty="0">
                  <a:solidFill>
                    <a:srgbClr val="7030A0"/>
                  </a:solidFill>
                  <a:latin typeface="Courier New" pitchFamily="49" charset="0"/>
                  <a:cs typeface="Courier New" pitchFamily="49" charset="0"/>
                </a:rPr>
                <a:t>(username, password):</a:t>
              </a:r>
            </a:p>
            <a:p>
              <a:pPr lvl="0">
                <a:tabLst>
                  <a:tab pos="452438" algn="l"/>
                </a:tabLst>
              </a:pPr>
              <a:r>
                <a:rPr lang="en-AU" sz="1600" b="1" dirty="0">
                  <a:solidFill>
                    <a:srgbClr val="7030A0"/>
                  </a:solidFill>
                  <a:latin typeface="Courier New" pitchFamily="49" charset="0"/>
                  <a:cs typeface="Courier New" pitchFamily="49" charset="0"/>
                </a:rPr>
                <a:t>    if username == </a:t>
              </a:r>
              <a:r>
                <a:rPr lang="en-AU" sz="1600" b="1" dirty="0" smtClean="0">
                  <a:solidFill>
                    <a:srgbClr val="7030A0"/>
                  </a:solidFill>
                  <a:latin typeface="Courier New" pitchFamily="49" charset="0"/>
                  <a:cs typeface="Courier New" pitchFamily="49" charset="0"/>
                </a:rPr>
                <a:t>'admin' </a:t>
              </a:r>
              <a:r>
                <a:rPr lang="en-AU" sz="1600" b="1" dirty="0">
                  <a:solidFill>
                    <a:srgbClr val="7030A0"/>
                  </a:solidFill>
                  <a:latin typeface="Courier New" pitchFamily="49" charset="0"/>
                  <a:cs typeface="Courier New" pitchFamily="49" charset="0"/>
                </a:rPr>
                <a:t>and password == </a:t>
              </a:r>
              <a:r>
                <a:rPr lang="en-AU" sz="1600" b="1" dirty="0" smtClean="0">
                  <a:solidFill>
                    <a:srgbClr val="7030A0"/>
                  </a:solidFill>
                  <a:latin typeface="Courier New" pitchFamily="49" charset="0"/>
                  <a:cs typeface="Courier New" pitchFamily="49" charset="0"/>
                </a:rPr>
                <a:t>'abc123':</a:t>
              </a:r>
              <a:endParaRPr lang="en-AU" sz="1600" b="1" dirty="0">
                <a:solidFill>
                  <a:srgbClr val="7030A0"/>
                </a:solidFill>
                <a:latin typeface="Courier New" pitchFamily="49" charset="0"/>
                <a:cs typeface="Courier New" pitchFamily="49" charset="0"/>
              </a:endParaRPr>
            </a:p>
            <a:p>
              <a:pPr lvl="0">
                <a:tabLst>
                  <a:tab pos="452438" algn="l"/>
                </a:tabLst>
              </a:pPr>
              <a:r>
                <a:rPr lang="en-AU" sz="1600" b="1" dirty="0">
                  <a:solidFill>
                    <a:srgbClr val="7030A0"/>
                  </a:solidFill>
                  <a:latin typeface="Courier New" pitchFamily="49" charset="0"/>
                  <a:cs typeface="Courier New" pitchFamily="49" charset="0"/>
                </a:rPr>
                <a:t>        return True</a:t>
              </a:r>
            </a:p>
            <a:p>
              <a:pPr lvl="0">
                <a:tabLst>
                  <a:tab pos="452438" algn="l"/>
                </a:tabLst>
              </a:pPr>
              <a:r>
                <a:rPr lang="en-AU" sz="1600" b="1" dirty="0">
                  <a:solidFill>
                    <a:srgbClr val="7030A0"/>
                  </a:solidFill>
                  <a:latin typeface="Courier New" pitchFamily="49" charset="0"/>
                  <a:cs typeface="Courier New" pitchFamily="49" charset="0"/>
                </a:rPr>
                <a:t>    else:</a:t>
              </a:r>
            </a:p>
            <a:p>
              <a:pPr lvl="0">
                <a:tabLst>
                  <a:tab pos="452438" algn="l"/>
                </a:tabLst>
              </a:pPr>
              <a:r>
                <a:rPr lang="en-AU" sz="1600" b="1" dirty="0">
                  <a:solidFill>
                    <a:srgbClr val="7030A0"/>
                  </a:solidFill>
                  <a:latin typeface="Courier New" pitchFamily="49" charset="0"/>
                  <a:cs typeface="Courier New" pitchFamily="49" charset="0"/>
                </a:rPr>
                <a:t>        return False</a:t>
              </a:r>
            </a:p>
            <a:p>
              <a:pPr lvl="0">
                <a:tabLst>
                  <a:tab pos="452438" algn="l"/>
                </a:tabLst>
              </a:pPr>
              <a:endParaRPr lang="en-AU" sz="1000" b="1" dirty="0" smtClean="0">
                <a:solidFill>
                  <a:srgbClr val="000000"/>
                </a:solidFill>
                <a:latin typeface="Courier New" pitchFamily="49" charset="0"/>
                <a:cs typeface="Courier New" pitchFamily="49" charset="0"/>
              </a:endParaRPr>
            </a:p>
            <a:p>
              <a:pPr lvl="0">
                <a:tabLst>
                  <a:tab pos="452438" algn="l"/>
                </a:tabLst>
              </a:pPr>
              <a:r>
                <a:rPr lang="en-AU" sz="1600" b="1" dirty="0" err="1" smtClean="0">
                  <a:solidFill>
                    <a:schemeClr val="accent5">
                      <a:lumMod val="50000"/>
                    </a:schemeClr>
                  </a:solidFill>
                  <a:latin typeface="Courier New" pitchFamily="49" charset="0"/>
                  <a:cs typeface="Courier New" pitchFamily="49" charset="0"/>
                </a:rPr>
                <a:t>def</a:t>
              </a:r>
              <a:r>
                <a:rPr lang="en-AU" sz="1600" b="1" dirty="0" smtClean="0">
                  <a:solidFill>
                    <a:schemeClr val="accent5">
                      <a:lumMod val="50000"/>
                    </a:schemeClr>
                  </a:solidFill>
                  <a:latin typeface="Courier New" pitchFamily="49" charset="0"/>
                  <a:cs typeface="Courier New" pitchFamily="49" charset="0"/>
                </a:rPr>
                <a:t> </a:t>
              </a:r>
              <a:r>
                <a:rPr lang="en-AU" sz="1600" b="1" dirty="0" err="1">
                  <a:solidFill>
                    <a:schemeClr val="accent5">
                      <a:lumMod val="50000"/>
                    </a:schemeClr>
                  </a:solidFill>
                  <a:latin typeface="Courier New" pitchFamily="49" charset="0"/>
                  <a:cs typeface="Courier New" pitchFamily="49" charset="0"/>
                </a:rPr>
                <a:t>generateRandoms</a:t>
              </a:r>
              <a:r>
                <a:rPr lang="en-AU" sz="1600" b="1" dirty="0">
                  <a:solidFill>
                    <a:schemeClr val="accent5">
                      <a:lumMod val="50000"/>
                    </a:schemeClr>
                  </a:solidFill>
                  <a:latin typeface="Courier New" pitchFamily="49" charset="0"/>
                  <a:cs typeface="Courier New" pitchFamily="49" charset="0"/>
                </a:rPr>
                <a:t>():</a:t>
              </a:r>
            </a:p>
            <a:p>
              <a:pPr lvl="0">
                <a:tabLst>
                  <a:tab pos="452438" algn="l"/>
                </a:tabLst>
              </a:pPr>
              <a:r>
                <a:rPr lang="en-AU" sz="1600" b="1" dirty="0" smtClean="0">
                  <a:solidFill>
                    <a:schemeClr val="accent5">
                      <a:lumMod val="50000"/>
                    </a:schemeClr>
                  </a:solidFill>
                  <a:latin typeface="Courier New" pitchFamily="49" charset="0"/>
                  <a:cs typeface="Courier New" pitchFamily="49" charset="0"/>
                </a:rPr>
                <a:t>    number </a:t>
              </a:r>
              <a:r>
                <a:rPr lang="en-AU" sz="1600" b="1" dirty="0">
                  <a:solidFill>
                    <a:schemeClr val="accent5">
                      <a:lumMod val="50000"/>
                    </a:schemeClr>
                  </a:solidFill>
                  <a:latin typeface="Courier New" pitchFamily="49" charset="0"/>
                  <a:cs typeface="Courier New" pitchFamily="49" charset="0"/>
                </a:rPr>
                <a:t>= </a:t>
              </a:r>
              <a:r>
                <a:rPr lang="en-AU" sz="1600" b="1" dirty="0" err="1">
                  <a:solidFill>
                    <a:schemeClr val="accent5">
                      <a:lumMod val="50000"/>
                    </a:schemeClr>
                  </a:solidFill>
                  <a:latin typeface="Courier New" pitchFamily="49" charset="0"/>
                  <a:cs typeface="Courier New" pitchFamily="49" charset="0"/>
                </a:rPr>
                <a:t>random.randint</a:t>
              </a:r>
              <a:r>
                <a:rPr lang="en-AU" sz="1600" b="1" dirty="0">
                  <a:solidFill>
                    <a:schemeClr val="accent5">
                      <a:lumMod val="50000"/>
                    </a:schemeClr>
                  </a:solidFill>
                  <a:latin typeface="Courier New" pitchFamily="49" charset="0"/>
                  <a:cs typeface="Courier New" pitchFamily="49" charset="0"/>
                </a:rPr>
                <a:t>(1, 100)</a:t>
              </a:r>
            </a:p>
            <a:p>
              <a:pPr lvl="0">
                <a:tabLst>
                  <a:tab pos="452438" algn="l"/>
                </a:tabLst>
              </a:pPr>
              <a:r>
                <a:rPr lang="en-AU" sz="1600" b="1" dirty="0">
                  <a:solidFill>
                    <a:schemeClr val="accent5">
                      <a:lumMod val="50000"/>
                    </a:schemeClr>
                  </a:solidFill>
                  <a:latin typeface="Courier New" pitchFamily="49" charset="0"/>
                  <a:cs typeface="Courier New" pitchFamily="49" charset="0"/>
                </a:rPr>
                <a:t>    letter = </a:t>
              </a:r>
              <a:r>
                <a:rPr lang="en-AU" sz="1600" b="1" dirty="0" err="1">
                  <a:solidFill>
                    <a:schemeClr val="accent5">
                      <a:lumMod val="50000"/>
                    </a:schemeClr>
                  </a:solidFill>
                  <a:latin typeface="Courier New" pitchFamily="49" charset="0"/>
                  <a:cs typeface="Courier New" pitchFamily="49" charset="0"/>
                </a:rPr>
                <a:t>random.choice</a:t>
              </a:r>
              <a:r>
                <a:rPr lang="en-AU" sz="1600" b="1" dirty="0" smtClean="0">
                  <a:solidFill>
                    <a:schemeClr val="accent5">
                      <a:lumMod val="50000"/>
                    </a:schemeClr>
                  </a:solidFill>
                  <a:latin typeface="Courier New" pitchFamily="49" charset="0"/>
                  <a:cs typeface="Courier New" pitchFamily="49" charset="0"/>
                </a:rPr>
                <a:t>('ABCDEFGHIJKLMNOPQRSTUVWXYZ')</a:t>
              </a:r>
              <a:endParaRPr lang="en-AU" sz="1600" b="1" dirty="0">
                <a:solidFill>
                  <a:schemeClr val="accent5">
                    <a:lumMod val="50000"/>
                  </a:schemeClr>
                </a:solidFill>
                <a:latin typeface="Courier New" pitchFamily="49" charset="0"/>
                <a:cs typeface="Courier New" pitchFamily="49" charset="0"/>
              </a:endParaRPr>
            </a:p>
            <a:p>
              <a:pPr lvl="0">
                <a:tabLst>
                  <a:tab pos="452438" algn="l"/>
                </a:tabLst>
              </a:pPr>
              <a:r>
                <a:rPr lang="en-AU" sz="1600" b="1" dirty="0">
                  <a:solidFill>
                    <a:schemeClr val="accent5">
                      <a:lumMod val="50000"/>
                    </a:schemeClr>
                  </a:solidFill>
                  <a:latin typeface="Courier New" pitchFamily="49" charset="0"/>
                  <a:cs typeface="Courier New" pitchFamily="49" charset="0"/>
                </a:rPr>
                <a:t>    print</a:t>
              </a:r>
              <a:r>
                <a:rPr lang="en-AU" sz="1600" b="1" dirty="0" smtClean="0">
                  <a:solidFill>
                    <a:schemeClr val="accent5">
                      <a:lumMod val="50000"/>
                    </a:schemeClr>
                  </a:solidFill>
                  <a:latin typeface="Courier New" pitchFamily="49" charset="0"/>
                  <a:cs typeface="Courier New" pitchFamily="49" charset="0"/>
                </a:rPr>
                <a:t>('Your </a:t>
              </a:r>
              <a:r>
                <a:rPr lang="en-AU" sz="1600" b="1" dirty="0">
                  <a:solidFill>
                    <a:schemeClr val="accent5">
                      <a:lumMod val="50000"/>
                    </a:schemeClr>
                  </a:solidFill>
                  <a:latin typeface="Courier New" pitchFamily="49" charset="0"/>
                  <a:cs typeface="Courier New" pitchFamily="49" charset="0"/>
                </a:rPr>
                <a:t>number </a:t>
              </a:r>
              <a:r>
                <a:rPr lang="en-AU" sz="1600" b="1" dirty="0" smtClean="0">
                  <a:solidFill>
                    <a:schemeClr val="accent5">
                      <a:lumMod val="50000"/>
                    </a:schemeClr>
                  </a:solidFill>
                  <a:latin typeface="Courier New" pitchFamily="49" charset="0"/>
                  <a:cs typeface="Courier New" pitchFamily="49" charset="0"/>
                </a:rPr>
                <a:t>is', </a:t>
              </a:r>
              <a:r>
                <a:rPr lang="en-AU" sz="1600" b="1" dirty="0" smtClean="0">
                  <a:solidFill>
                    <a:schemeClr val="accent5">
                      <a:lumMod val="50000"/>
                    </a:schemeClr>
                  </a:solidFill>
                  <a:latin typeface="Courier New" pitchFamily="49" charset="0"/>
                  <a:cs typeface="Courier New" pitchFamily="49" charset="0"/>
                </a:rPr>
                <a:t>number)</a:t>
              </a:r>
              <a:endParaRPr lang="en-AU" sz="1600" b="1" dirty="0">
                <a:solidFill>
                  <a:schemeClr val="accent5">
                    <a:lumMod val="50000"/>
                  </a:schemeClr>
                </a:solidFill>
                <a:latin typeface="Courier New" pitchFamily="49" charset="0"/>
                <a:cs typeface="Courier New" pitchFamily="49" charset="0"/>
              </a:endParaRPr>
            </a:p>
            <a:p>
              <a:pPr lvl="0">
                <a:tabLst>
                  <a:tab pos="452438" algn="l"/>
                </a:tabLst>
              </a:pPr>
              <a:r>
                <a:rPr lang="en-AU" sz="1600" b="1" dirty="0">
                  <a:solidFill>
                    <a:schemeClr val="accent5">
                      <a:lumMod val="50000"/>
                    </a:schemeClr>
                  </a:solidFill>
                  <a:latin typeface="Courier New" pitchFamily="49" charset="0"/>
                  <a:cs typeface="Courier New" pitchFamily="49" charset="0"/>
                </a:rPr>
                <a:t>    print</a:t>
              </a:r>
              <a:r>
                <a:rPr lang="en-AU" sz="1600" b="1" dirty="0" smtClean="0">
                  <a:solidFill>
                    <a:schemeClr val="accent5">
                      <a:lumMod val="50000"/>
                    </a:schemeClr>
                  </a:solidFill>
                  <a:latin typeface="Courier New" pitchFamily="49" charset="0"/>
                  <a:cs typeface="Courier New" pitchFamily="49" charset="0"/>
                </a:rPr>
                <a:t>('Your </a:t>
              </a:r>
              <a:r>
                <a:rPr lang="en-AU" sz="1600" b="1" dirty="0">
                  <a:solidFill>
                    <a:schemeClr val="accent5">
                      <a:lumMod val="50000"/>
                    </a:schemeClr>
                  </a:solidFill>
                  <a:latin typeface="Courier New" pitchFamily="49" charset="0"/>
                  <a:cs typeface="Courier New" pitchFamily="49" charset="0"/>
                </a:rPr>
                <a:t>letter </a:t>
              </a:r>
              <a:r>
                <a:rPr lang="en-AU" sz="1600" b="1" dirty="0" smtClean="0">
                  <a:solidFill>
                    <a:schemeClr val="accent5">
                      <a:lumMod val="50000"/>
                    </a:schemeClr>
                  </a:solidFill>
                  <a:latin typeface="Courier New" pitchFamily="49" charset="0"/>
                  <a:cs typeface="Courier New" pitchFamily="49" charset="0"/>
                </a:rPr>
                <a:t>is', </a:t>
              </a:r>
              <a:r>
                <a:rPr lang="en-AU" sz="1600" b="1" dirty="0">
                  <a:solidFill>
                    <a:schemeClr val="accent5">
                      <a:lumMod val="50000"/>
                    </a:schemeClr>
                  </a:solidFill>
                  <a:latin typeface="Courier New" pitchFamily="49" charset="0"/>
                  <a:cs typeface="Courier New" pitchFamily="49" charset="0"/>
                </a:rPr>
                <a:t>letter)</a:t>
              </a:r>
            </a:p>
            <a:p>
              <a:pPr lvl="0">
                <a:tabLst>
                  <a:tab pos="452438" algn="l"/>
                </a:tabLst>
              </a:pPr>
              <a:endParaRPr lang="en-AU" sz="14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print('Please </a:t>
              </a:r>
              <a:r>
                <a:rPr lang="en-AU" sz="1600" b="1" dirty="0">
                  <a:solidFill>
                    <a:srgbClr val="000000"/>
                  </a:solidFill>
                  <a:latin typeface="Courier New" pitchFamily="49" charset="0"/>
                  <a:cs typeface="Courier New" pitchFamily="49" charset="0"/>
                </a:rPr>
                <a:t>Log In</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uname</a:t>
              </a:r>
              <a:r>
                <a:rPr lang="en-AU" sz="1600" b="1" dirty="0">
                  <a:solidFill>
                    <a:srgbClr val="000000"/>
                  </a:solidFill>
                  <a:latin typeface="Courier New" pitchFamily="49" charset="0"/>
                  <a:cs typeface="Courier New" pitchFamily="49" charset="0"/>
                </a:rPr>
                <a:t> = input</a:t>
              </a:r>
              <a:r>
                <a:rPr lang="en-AU" sz="1600" b="1" dirty="0" smtClean="0">
                  <a:solidFill>
                    <a:srgbClr val="000000"/>
                  </a:solidFill>
                  <a:latin typeface="Courier New" pitchFamily="49" charset="0"/>
                  <a:cs typeface="Courier New" pitchFamily="49" charset="0"/>
                </a:rPr>
                <a:t>('Username</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pword</a:t>
              </a:r>
              <a:r>
                <a:rPr lang="en-AU" sz="1600" b="1" dirty="0">
                  <a:solidFill>
                    <a:srgbClr val="000000"/>
                  </a:solidFill>
                  <a:latin typeface="Courier New" pitchFamily="49" charset="0"/>
                  <a:cs typeface="Courier New" pitchFamily="49" charset="0"/>
                </a:rPr>
                <a:t> = input</a:t>
              </a:r>
              <a:r>
                <a:rPr lang="en-AU" sz="1600" b="1" dirty="0" smtClean="0">
                  <a:solidFill>
                    <a:srgbClr val="000000"/>
                  </a:solidFill>
                  <a:latin typeface="Courier New" pitchFamily="49" charset="0"/>
                  <a:cs typeface="Courier New" pitchFamily="49" charset="0"/>
                </a:rPr>
                <a:t>('Password</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endParaRPr lang="en-AU" sz="10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if </a:t>
              </a:r>
              <a:r>
                <a:rPr lang="en-AU" sz="1600" b="1" dirty="0" err="1">
                  <a:solidFill>
                    <a:srgbClr val="000000"/>
                  </a:solidFill>
                  <a:latin typeface="Courier New" pitchFamily="49" charset="0"/>
                  <a:cs typeface="Courier New" pitchFamily="49" charset="0"/>
                </a:rPr>
                <a:t>checkCredentials</a:t>
              </a:r>
              <a:r>
                <a:rPr lang="en-AU" sz="1600" b="1" dirty="0">
                  <a:solidFill>
                    <a:srgbClr val="000000"/>
                  </a:solidFill>
                  <a:latin typeface="Courier New" pitchFamily="49" charset="0"/>
                  <a:cs typeface="Courier New" pitchFamily="49" charset="0"/>
                </a:rPr>
                <a:t>(</a:t>
              </a:r>
              <a:r>
                <a:rPr lang="en-AU" sz="1600" b="1" dirty="0" err="1">
                  <a:solidFill>
                    <a:srgbClr val="000000"/>
                  </a:solidFill>
                  <a:latin typeface="Courier New" pitchFamily="49" charset="0"/>
                  <a:cs typeface="Courier New" pitchFamily="49" charset="0"/>
                </a:rPr>
                <a:t>uname</a:t>
              </a: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pword</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smtClean="0">
                  <a:solidFill>
                    <a:srgbClr val="000000"/>
                  </a:solidFill>
                  <a:latin typeface="Courier New" pitchFamily="49" charset="0"/>
                  <a:cs typeface="Courier New" pitchFamily="49" charset="0"/>
                </a:rPr>
                <a:t>    print('Login Successful.')</a:t>
              </a:r>
            </a:p>
            <a:p>
              <a:pPr lvl="0">
                <a:tabLst>
                  <a:tab pos="452438" algn="l"/>
                </a:tabLst>
              </a:pPr>
              <a:r>
                <a:rPr lang="en-AU" sz="1600" b="1" dirty="0" smtClean="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generateRandoms</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smtClean="0">
                  <a:solidFill>
                    <a:srgbClr val="000000"/>
                  </a:solidFill>
                  <a:latin typeface="Courier New" pitchFamily="49" charset="0"/>
                  <a:cs typeface="Courier New" pitchFamily="49" charset="0"/>
                </a:rPr>
                <a:t>else</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smtClean="0">
                  <a:solidFill>
                    <a:srgbClr val="000000"/>
                  </a:solidFill>
                  <a:latin typeface="Courier New" pitchFamily="49" charset="0"/>
                  <a:cs typeface="Courier New" pitchFamily="49" charset="0"/>
                </a:rPr>
                <a:t>    print('Invalid credentials.')</a:t>
              </a:r>
              <a:endParaRPr lang="en-AU" sz="1600" b="1" dirty="0">
                <a:solidFill>
                  <a:srgbClr val="000000"/>
                </a:solidFill>
                <a:latin typeface="Courier New" pitchFamily="49" charset="0"/>
                <a:cs typeface="Courier New" pitchFamily="49" charset="0"/>
              </a:endParaRPr>
            </a:p>
          </p:txBody>
        </p:sp>
        <p:sp>
          <p:nvSpPr>
            <p:cNvPr id="12" name="TextBox 11"/>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4" name="Title 3"/>
          <p:cNvSpPr>
            <a:spLocks noGrp="1"/>
          </p:cNvSpPr>
          <p:nvPr>
            <p:ph type="title"/>
          </p:nvPr>
        </p:nvSpPr>
        <p:spPr/>
        <p:txBody>
          <a:bodyPr/>
          <a:lstStyle/>
          <a:p>
            <a:r>
              <a:rPr lang="en-AU" dirty="0" smtClean="0"/>
              <a:t>Flow of Control in a Program with Functions</a:t>
            </a:r>
            <a:endParaRPr lang="en-AU" dirty="0"/>
          </a:p>
        </p:txBody>
      </p:sp>
      <p:sp>
        <p:nvSpPr>
          <p:cNvPr id="9" name="TextBox 8"/>
          <p:cNvSpPr txBox="1"/>
          <p:nvPr/>
        </p:nvSpPr>
        <p:spPr>
          <a:xfrm>
            <a:off x="6084168" y="4725144"/>
            <a:ext cx="2592288" cy="1550031"/>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70C0"/>
                </a:solidFill>
                <a:latin typeface="Courier New" pitchFamily="49" charset="0"/>
                <a:cs typeface="Courier New" pitchFamily="49" charset="0"/>
              </a:rPr>
              <a:t>Please Log In.</a:t>
            </a:r>
          </a:p>
          <a:p>
            <a:pPr lvl="0">
              <a:tabLst>
                <a:tab pos="452438" algn="l"/>
              </a:tabLst>
            </a:pPr>
            <a:r>
              <a:rPr lang="en-AU" sz="1600" b="1" dirty="0">
                <a:solidFill>
                  <a:srgbClr val="0070C0"/>
                </a:solidFill>
                <a:latin typeface="Courier New" pitchFamily="49" charset="0"/>
                <a:cs typeface="Courier New" pitchFamily="49" charset="0"/>
              </a:rPr>
              <a:t>Username: </a:t>
            </a:r>
            <a:endParaRPr lang="en-AU" sz="1600" b="1" dirty="0" smtClean="0">
              <a:solidFill>
                <a:srgbClr val="0070C0"/>
              </a:solidFill>
              <a:latin typeface="Courier New" pitchFamily="49" charset="0"/>
              <a:cs typeface="Courier New" pitchFamily="49" charset="0"/>
            </a:endParaRPr>
          </a:p>
          <a:p>
            <a:pPr lvl="0">
              <a:tabLst>
                <a:tab pos="452438" algn="l"/>
              </a:tabLst>
            </a:pPr>
            <a:r>
              <a:rPr lang="en-AU" sz="1600" b="1" dirty="0" smtClean="0">
                <a:solidFill>
                  <a:srgbClr val="0070C0"/>
                </a:solidFill>
                <a:latin typeface="Courier New" pitchFamily="49" charset="0"/>
                <a:cs typeface="Courier New" pitchFamily="49" charset="0"/>
              </a:rPr>
              <a:t>Password:</a:t>
            </a:r>
            <a:endParaRPr lang="en-AU" sz="1600" b="1" dirty="0">
              <a:latin typeface="Courier New" pitchFamily="49" charset="0"/>
              <a:cs typeface="Courier New" pitchFamily="49" charset="0"/>
            </a:endParaRPr>
          </a:p>
          <a:p>
            <a:pPr lvl="0">
              <a:tabLst>
                <a:tab pos="452438" algn="l"/>
              </a:tabLst>
            </a:pPr>
            <a:r>
              <a:rPr lang="en-AU" sz="1600" b="1" dirty="0">
                <a:solidFill>
                  <a:srgbClr val="0070C0"/>
                </a:solidFill>
                <a:latin typeface="Courier New" pitchFamily="49" charset="0"/>
                <a:cs typeface="Courier New" pitchFamily="49" charset="0"/>
              </a:rPr>
              <a:t>Login Successful</a:t>
            </a:r>
            <a:r>
              <a:rPr lang="en-AU" sz="1600" b="1" dirty="0" smtClean="0">
                <a:solidFill>
                  <a:srgbClr val="0070C0"/>
                </a:solidFill>
                <a:latin typeface="Courier New" pitchFamily="49" charset="0"/>
                <a:cs typeface="Courier New" pitchFamily="49" charset="0"/>
              </a:rPr>
              <a:t>.</a:t>
            </a:r>
            <a:endParaRPr lang="en-AU" sz="1600" b="1" dirty="0">
              <a:solidFill>
                <a:srgbClr val="0070C0"/>
              </a:solidFill>
              <a:latin typeface="Courier New" pitchFamily="49" charset="0"/>
              <a:cs typeface="Courier New" pitchFamily="49" charset="0"/>
            </a:endParaRPr>
          </a:p>
          <a:p>
            <a:pPr lvl="0">
              <a:tabLst>
                <a:tab pos="452438" algn="l"/>
              </a:tabLst>
            </a:pPr>
            <a:r>
              <a:rPr lang="en-AU" sz="1600" b="1" dirty="0">
                <a:solidFill>
                  <a:srgbClr val="0070C0"/>
                </a:solidFill>
                <a:latin typeface="Courier New" pitchFamily="49" charset="0"/>
                <a:cs typeface="Courier New" pitchFamily="49" charset="0"/>
              </a:rPr>
              <a:t>Your number is 45</a:t>
            </a:r>
          </a:p>
          <a:p>
            <a:pPr lvl="0">
              <a:tabLst>
                <a:tab pos="452438" algn="l"/>
              </a:tabLst>
            </a:pPr>
            <a:r>
              <a:rPr lang="en-AU" sz="1600" b="1" dirty="0">
                <a:solidFill>
                  <a:srgbClr val="0070C0"/>
                </a:solidFill>
                <a:latin typeface="Courier New" pitchFamily="49" charset="0"/>
                <a:cs typeface="Courier New" pitchFamily="49" charset="0"/>
              </a:rPr>
              <a:t>Your letter is S</a:t>
            </a:r>
          </a:p>
        </p:txBody>
      </p:sp>
      <p:sp>
        <p:nvSpPr>
          <p:cNvPr id="2" name="Rectangle 1"/>
          <p:cNvSpPr/>
          <p:nvPr/>
        </p:nvSpPr>
        <p:spPr>
          <a:xfrm>
            <a:off x="7319155" y="4957993"/>
            <a:ext cx="801823" cy="338554"/>
          </a:xfrm>
          <a:prstGeom prst="rect">
            <a:avLst/>
          </a:prstGeom>
        </p:spPr>
        <p:txBody>
          <a:bodyPr wrap="none">
            <a:spAutoFit/>
          </a:bodyPr>
          <a:lstStyle/>
          <a:p>
            <a:pPr lvl="0">
              <a:tabLst>
                <a:tab pos="452438" algn="l"/>
              </a:tabLst>
            </a:pPr>
            <a:r>
              <a:rPr lang="en-AU" sz="1600" b="1" dirty="0">
                <a:latin typeface="Courier New" pitchFamily="49" charset="0"/>
                <a:cs typeface="Courier New" pitchFamily="49" charset="0"/>
              </a:rPr>
              <a:t>admin</a:t>
            </a:r>
            <a:endParaRPr lang="en-AU" b="1" dirty="0">
              <a:latin typeface="Courier New" pitchFamily="49" charset="0"/>
              <a:cs typeface="Courier New" pitchFamily="49" charset="0"/>
            </a:endParaRPr>
          </a:p>
        </p:txBody>
      </p:sp>
      <p:sp>
        <p:nvSpPr>
          <p:cNvPr id="3" name="Rectangle 2"/>
          <p:cNvSpPr/>
          <p:nvPr/>
        </p:nvSpPr>
        <p:spPr>
          <a:xfrm>
            <a:off x="7319155" y="5192149"/>
            <a:ext cx="925253" cy="338554"/>
          </a:xfrm>
          <a:prstGeom prst="rect">
            <a:avLst/>
          </a:prstGeom>
        </p:spPr>
        <p:txBody>
          <a:bodyPr wrap="none">
            <a:spAutoFit/>
          </a:bodyPr>
          <a:lstStyle/>
          <a:p>
            <a:r>
              <a:rPr lang="en-AU" sz="1600" b="1" dirty="0">
                <a:latin typeface="Courier New" pitchFamily="49" charset="0"/>
                <a:cs typeface="Courier New" pitchFamily="49" charset="0"/>
              </a:rPr>
              <a:t>abc123</a:t>
            </a:r>
            <a:endParaRPr lang="en-AU" dirty="0"/>
          </a:p>
        </p:txBody>
      </p:sp>
      <p:cxnSp>
        <p:nvCxnSpPr>
          <p:cNvPr id="13" name="Straight Arrow Connector 12"/>
          <p:cNvCxnSpPr>
            <a:stCxn id="29" idx="2"/>
            <a:endCxn id="30" idx="0"/>
          </p:cNvCxnSpPr>
          <p:nvPr/>
        </p:nvCxnSpPr>
        <p:spPr>
          <a:xfrm>
            <a:off x="249654" y="1288505"/>
            <a:ext cx="0" cy="160508"/>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07504" y="1036710"/>
            <a:ext cx="284300" cy="251795"/>
          </a:xfrm>
          <a:prstGeom prst="rect">
            <a:avLst/>
          </a:prstGeom>
        </p:spPr>
        <p:txBody>
          <a:bodyPr wrap="none" lIns="36000" tIns="0" rIns="36000" bIns="36000" anchor="ctr" anchorCtr="0">
            <a:spAutoFit/>
          </a:bodyPr>
          <a:lstStyle/>
          <a:p>
            <a:r>
              <a:rPr lang="en-AU" sz="1400" b="1" dirty="0"/>
              <a:t>①</a:t>
            </a:r>
            <a:endParaRPr lang="en-AU" sz="1400" dirty="0"/>
          </a:p>
        </p:txBody>
      </p:sp>
      <p:sp>
        <p:nvSpPr>
          <p:cNvPr id="30" name="Rectangle 29"/>
          <p:cNvSpPr/>
          <p:nvPr/>
        </p:nvSpPr>
        <p:spPr>
          <a:xfrm>
            <a:off x="107504" y="1449013"/>
            <a:ext cx="284300" cy="251795"/>
          </a:xfrm>
          <a:prstGeom prst="rect">
            <a:avLst/>
          </a:prstGeom>
        </p:spPr>
        <p:txBody>
          <a:bodyPr wrap="none" lIns="36000" tIns="0" rIns="36000" bIns="36000" anchor="ctr" anchorCtr="0">
            <a:spAutoFit/>
          </a:bodyPr>
          <a:lstStyle/>
          <a:p>
            <a:r>
              <a:rPr lang="en-AU" sz="1400" b="1" dirty="0"/>
              <a:t>②</a:t>
            </a:r>
          </a:p>
        </p:txBody>
      </p:sp>
      <p:sp>
        <p:nvSpPr>
          <p:cNvPr id="31" name="Rectangle 30"/>
          <p:cNvSpPr/>
          <p:nvPr/>
        </p:nvSpPr>
        <p:spPr>
          <a:xfrm>
            <a:off x="107504" y="2822681"/>
            <a:ext cx="284300" cy="251795"/>
          </a:xfrm>
          <a:prstGeom prst="rect">
            <a:avLst/>
          </a:prstGeom>
        </p:spPr>
        <p:txBody>
          <a:bodyPr wrap="none" lIns="36000" tIns="0" rIns="36000" bIns="36000" anchor="ctr" anchorCtr="0">
            <a:spAutoFit/>
          </a:bodyPr>
          <a:lstStyle/>
          <a:p>
            <a:r>
              <a:rPr lang="en-AU" sz="1400" b="1" dirty="0"/>
              <a:t>③</a:t>
            </a:r>
          </a:p>
        </p:txBody>
      </p:sp>
      <p:sp>
        <p:nvSpPr>
          <p:cNvPr id="33" name="Rectangle 32"/>
          <p:cNvSpPr/>
          <p:nvPr/>
        </p:nvSpPr>
        <p:spPr>
          <a:xfrm>
            <a:off x="107504" y="5116250"/>
            <a:ext cx="284300" cy="251795"/>
          </a:xfrm>
          <a:prstGeom prst="rect">
            <a:avLst/>
          </a:prstGeom>
        </p:spPr>
        <p:txBody>
          <a:bodyPr wrap="none" lIns="36000" tIns="0" rIns="36000" bIns="36000" anchor="ctr" anchorCtr="0">
            <a:spAutoFit/>
          </a:bodyPr>
          <a:lstStyle/>
          <a:p>
            <a:r>
              <a:rPr lang="en-AU" sz="1400" b="1" dirty="0"/>
              <a:t>⑤</a:t>
            </a:r>
          </a:p>
        </p:txBody>
      </p:sp>
      <p:sp>
        <p:nvSpPr>
          <p:cNvPr id="34" name="Rectangle 33"/>
          <p:cNvSpPr/>
          <p:nvPr/>
        </p:nvSpPr>
        <p:spPr>
          <a:xfrm>
            <a:off x="467544" y="1951859"/>
            <a:ext cx="284300" cy="251795"/>
          </a:xfrm>
          <a:prstGeom prst="rect">
            <a:avLst/>
          </a:prstGeom>
          <a:ln>
            <a:noFill/>
          </a:ln>
        </p:spPr>
        <p:txBody>
          <a:bodyPr wrap="none" lIns="36000" tIns="0" rIns="36000" bIns="36000" anchor="ctr" anchorCtr="0">
            <a:spAutoFit/>
          </a:bodyPr>
          <a:lstStyle/>
          <a:p>
            <a:r>
              <a:rPr lang="en-AU" sz="1400" b="1" dirty="0">
                <a:solidFill>
                  <a:srgbClr val="7030A0"/>
                </a:solidFill>
              </a:rPr>
              <a:t>⑥</a:t>
            </a:r>
          </a:p>
        </p:txBody>
      </p:sp>
      <p:sp>
        <p:nvSpPr>
          <p:cNvPr id="35" name="Rectangle 34"/>
          <p:cNvSpPr/>
          <p:nvPr/>
        </p:nvSpPr>
        <p:spPr>
          <a:xfrm>
            <a:off x="543284" y="5497372"/>
            <a:ext cx="284300" cy="251795"/>
          </a:xfrm>
          <a:prstGeom prst="rect">
            <a:avLst/>
          </a:prstGeom>
        </p:spPr>
        <p:txBody>
          <a:bodyPr wrap="none" lIns="36000" tIns="0" rIns="36000" bIns="36000" anchor="ctr" anchorCtr="0">
            <a:spAutoFit/>
          </a:bodyPr>
          <a:lstStyle/>
          <a:p>
            <a:r>
              <a:rPr lang="en-AU" sz="1400" b="1" dirty="0" smtClean="0"/>
              <a:t>⑦</a:t>
            </a:r>
            <a:endParaRPr lang="en-AU" sz="1400" b="1" dirty="0"/>
          </a:p>
        </p:txBody>
      </p:sp>
      <p:sp>
        <p:nvSpPr>
          <p:cNvPr id="36" name="Rectangle 35"/>
          <p:cNvSpPr/>
          <p:nvPr/>
        </p:nvSpPr>
        <p:spPr>
          <a:xfrm>
            <a:off x="755576" y="3294043"/>
            <a:ext cx="284300" cy="251795"/>
          </a:xfrm>
          <a:prstGeom prst="rect">
            <a:avLst/>
          </a:prstGeom>
          <a:ln>
            <a:noFill/>
          </a:ln>
        </p:spPr>
        <p:txBody>
          <a:bodyPr wrap="none" lIns="36000" tIns="0" rIns="36000" bIns="36000" anchor="ctr" anchorCtr="0">
            <a:spAutoFit/>
          </a:bodyPr>
          <a:lstStyle/>
          <a:p>
            <a:r>
              <a:rPr lang="en-AU" sz="1400" b="1" dirty="0">
                <a:solidFill>
                  <a:schemeClr val="accent5">
                    <a:lumMod val="50000"/>
                  </a:schemeClr>
                </a:solidFill>
              </a:rPr>
              <a:t>⑧</a:t>
            </a:r>
          </a:p>
        </p:txBody>
      </p:sp>
      <p:sp>
        <p:nvSpPr>
          <p:cNvPr id="37" name="Rectangle 36"/>
          <p:cNvSpPr/>
          <p:nvPr/>
        </p:nvSpPr>
        <p:spPr>
          <a:xfrm>
            <a:off x="952926" y="6521396"/>
            <a:ext cx="284300" cy="251795"/>
          </a:xfrm>
          <a:prstGeom prst="rect">
            <a:avLst/>
          </a:prstGeom>
        </p:spPr>
        <p:txBody>
          <a:bodyPr wrap="none" lIns="36000" tIns="0" rIns="36000" bIns="36000" anchor="ctr" anchorCtr="0">
            <a:spAutoFit/>
          </a:bodyPr>
          <a:lstStyle/>
          <a:p>
            <a:r>
              <a:rPr lang="en-AU" sz="1400" b="1" dirty="0"/>
              <a:t>⑨</a:t>
            </a:r>
          </a:p>
        </p:txBody>
      </p:sp>
      <p:cxnSp>
        <p:nvCxnSpPr>
          <p:cNvPr id="48" name="Straight Arrow Connector 47"/>
          <p:cNvCxnSpPr>
            <a:stCxn id="30" idx="2"/>
            <a:endCxn id="31" idx="0"/>
          </p:cNvCxnSpPr>
          <p:nvPr/>
        </p:nvCxnSpPr>
        <p:spPr>
          <a:xfrm>
            <a:off x="249654" y="1700808"/>
            <a:ext cx="0" cy="1121873"/>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1" idx="2"/>
            <a:endCxn id="32" idx="0"/>
          </p:cNvCxnSpPr>
          <p:nvPr/>
        </p:nvCxnSpPr>
        <p:spPr>
          <a:xfrm>
            <a:off x="249654" y="3074476"/>
            <a:ext cx="0" cy="1420284"/>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2" idx="2"/>
            <a:endCxn id="33" idx="0"/>
          </p:cNvCxnSpPr>
          <p:nvPr/>
        </p:nvCxnSpPr>
        <p:spPr>
          <a:xfrm>
            <a:off x="249654" y="4746555"/>
            <a:ext cx="0" cy="369695"/>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34" idx="2"/>
            <a:endCxn id="35" idx="0"/>
          </p:cNvCxnSpPr>
          <p:nvPr/>
        </p:nvCxnSpPr>
        <p:spPr>
          <a:xfrm>
            <a:off x="609694" y="2203654"/>
            <a:ext cx="75740" cy="3293718"/>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5" idx="0"/>
            <a:endCxn id="36" idx="2"/>
          </p:cNvCxnSpPr>
          <p:nvPr/>
        </p:nvCxnSpPr>
        <p:spPr>
          <a:xfrm flipV="1">
            <a:off x="685434" y="3545838"/>
            <a:ext cx="212292" cy="1951534"/>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36" idx="2"/>
            <a:endCxn id="37" idx="0"/>
          </p:cNvCxnSpPr>
          <p:nvPr/>
        </p:nvCxnSpPr>
        <p:spPr>
          <a:xfrm>
            <a:off x="897726" y="3545838"/>
            <a:ext cx="197350" cy="2975558"/>
          </a:xfrm>
          <a:prstGeom prst="straightConnector1">
            <a:avLst/>
          </a:prstGeom>
          <a:ln>
            <a:solidFill>
              <a:srgbClr val="C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90" name="Right Brace 89"/>
          <p:cNvSpPr/>
          <p:nvPr/>
        </p:nvSpPr>
        <p:spPr>
          <a:xfrm rot="10800000">
            <a:off x="751844" y="1574909"/>
            <a:ext cx="281735" cy="989994"/>
          </a:xfrm>
          <a:prstGeom prst="rightBrace">
            <a:avLst/>
          </a:prstGeom>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solidFill>
                <a:srgbClr val="7030A0"/>
              </a:solidFill>
            </a:endParaRPr>
          </a:p>
        </p:txBody>
      </p:sp>
      <p:sp>
        <p:nvSpPr>
          <p:cNvPr id="93" name="Right Brace 92"/>
          <p:cNvSpPr/>
          <p:nvPr/>
        </p:nvSpPr>
        <p:spPr>
          <a:xfrm rot="10800000">
            <a:off x="1039876" y="2915110"/>
            <a:ext cx="281735" cy="989994"/>
          </a:xfrm>
          <a:prstGeom prst="rightBrace">
            <a:avLst/>
          </a:prstGeom>
          <a:ln>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solidFill>
                <a:schemeClr val="accent5">
                  <a:lumMod val="50000"/>
                </a:schemeClr>
              </a:solidFill>
            </a:endParaRPr>
          </a:p>
        </p:txBody>
      </p:sp>
      <p:sp>
        <p:nvSpPr>
          <p:cNvPr id="32" name="Rectangle 31"/>
          <p:cNvSpPr/>
          <p:nvPr/>
        </p:nvSpPr>
        <p:spPr>
          <a:xfrm>
            <a:off x="107504" y="4494760"/>
            <a:ext cx="284300" cy="251795"/>
          </a:xfrm>
          <a:prstGeom prst="rect">
            <a:avLst/>
          </a:prstGeom>
        </p:spPr>
        <p:txBody>
          <a:bodyPr wrap="none" lIns="36000" tIns="0" rIns="36000" bIns="36000" anchor="ctr" anchorCtr="0">
            <a:spAutoFit/>
          </a:bodyPr>
          <a:lstStyle/>
          <a:p>
            <a:r>
              <a:rPr lang="en-AU" sz="1400" b="1" dirty="0"/>
              <a:t>④</a:t>
            </a:r>
          </a:p>
        </p:txBody>
      </p:sp>
    </p:spTree>
    <p:extLst>
      <p:ext uri="{BB962C8B-B14F-4D97-AF65-F5344CB8AC3E}">
        <p14:creationId xmlns:p14="http://schemas.microsoft.com/office/powerpoint/2010/main" val="54115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4" end="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9" grpId="0"/>
      <p:bldP spid="30" grpId="0"/>
      <p:bldP spid="31" grpId="0"/>
      <p:bldP spid="33" grpId="0"/>
      <p:bldP spid="34" grpId="0"/>
      <p:bldP spid="35" grpId="0"/>
      <p:bldP spid="36" grpId="0"/>
      <p:bldP spid="37" grpId="0"/>
      <p:bldP spid="90" grpId="0" animBg="1"/>
      <p:bldP spid="93"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578" y="4406900"/>
            <a:ext cx="7991870" cy="1362075"/>
          </a:xfrm>
        </p:spPr>
        <p:txBody>
          <a:bodyPr/>
          <a:lstStyle/>
          <a:p>
            <a:r>
              <a:rPr lang="en-AU" dirty="0" smtClean="0"/>
              <a:t>Scope, Parameters and Return Values</a:t>
            </a:r>
            <a:endParaRPr lang="en-AU" dirty="0"/>
          </a:p>
        </p:txBody>
      </p:sp>
    </p:spTree>
    <p:extLst>
      <p:ext uri="{BB962C8B-B14F-4D97-AF65-F5344CB8AC3E}">
        <p14:creationId xmlns:p14="http://schemas.microsoft.com/office/powerpoint/2010/main" val="487224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Scope and Local Variables</a:t>
            </a:r>
            <a:endParaRPr lang="en-AU" dirty="0"/>
          </a:p>
        </p:txBody>
      </p:sp>
      <p:sp>
        <p:nvSpPr>
          <p:cNvPr id="5" name="Content Placeholder 4"/>
          <p:cNvSpPr>
            <a:spLocks noGrp="1"/>
          </p:cNvSpPr>
          <p:nvPr>
            <p:ph idx="1"/>
          </p:nvPr>
        </p:nvSpPr>
        <p:spPr/>
        <p:txBody>
          <a:bodyPr/>
          <a:lstStyle/>
          <a:p>
            <a:r>
              <a:rPr lang="en-AU" dirty="0" smtClean="0"/>
              <a:t>A variable’s “scope” is the part of a program in which a variable exists and can be seen/accessed</a:t>
            </a:r>
          </a:p>
          <a:p>
            <a:pPr lvl="1"/>
            <a:endParaRPr lang="en-AU" dirty="0" smtClean="0"/>
          </a:p>
          <a:p>
            <a:r>
              <a:rPr lang="en-AU" dirty="0" smtClean="0"/>
              <a:t>A variable that is created inside a function is known as a “local variable” and its scope is limited to that function</a:t>
            </a:r>
          </a:p>
          <a:p>
            <a:pPr lvl="1"/>
            <a:r>
              <a:rPr lang="en-AU" dirty="0" smtClean="0"/>
              <a:t>i.e. You cannot access the variable from outside the function</a:t>
            </a:r>
          </a:p>
          <a:p>
            <a:pPr lvl="1"/>
            <a:endParaRPr lang="en-AU" dirty="0"/>
          </a:p>
          <a:p>
            <a:pPr lvl="1"/>
            <a:endParaRPr lang="en-AU" dirty="0" smtClean="0"/>
          </a:p>
          <a:p>
            <a:pPr lvl="1"/>
            <a:endParaRPr lang="en-AU" dirty="0"/>
          </a:p>
          <a:p>
            <a:pPr lvl="2"/>
            <a:endParaRPr lang="en-AU" dirty="0" smtClean="0"/>
          </a:p>
          <a:p>
            <a:pPr lvl="2"/>
            <a:endParaRPr lang="en-AU" dirty="0" smtClean="0"/>
          </a:p>
          <a:p>
            <a:pPr lvl="1"/>
            <a:r>
              <a:rPr lang="en-AU" dirty="0" smtClean="0"/>
              <a:t>When a function ends (reaches the end of its code or reaches a </a:t>
            </a:r>
            <a:r>
              <a:rPr lang="en-AU" dirty="0" smtClean="0">
                <a:latin typeface="Courier New" panose="02070309020205020404" pitchFamily="49" charset="0"/>
                <a:cs typeface="Courier New" panose="02070309020205020404" pitchFamily="49" charset="0"/>
              </a:rPr>
              <a:t>return</a:t>
            </a:r>
            <a:r>
              <a:rPr lang="en-AU" dirty="0" smtClean="0"/>
              <a:t> statement) after being called, any local variables that were defined inside it cease to exist</a:t>
            </a:r>
            <a:endParaRPr lang="en-AU" dirty="0"/>
          </a:p>
        </p:txBody>
      </p:sp>
      <p:grpSp>
        <p:nvGrpSpPr>
          <p:cNvPr id="6" name="Group 5"/>
          <p:cNvGrpSpPr/>
          <p:nvPr/>
        </p:nvGrpSpPr>
        <p:grpSpPr>
          <a:xfrm>
            <a:off x="323528" y="3501008"/>
            <a:ext cx="8496944" cy="1550031"/>
            <a:chOff x="365992" y="3389511"/>
            <a:chExt cx="8496944" cy="1550031"/>
          </a:xfrm>
        </p:grpSpPr>
        <p:sp>
          <p:nvSpPr>
            <p:cNvPr id="7" name="TextBox 6"/>
            <p:cNvSpPr txBox="1"/>
            <p:nvPr/>
          </p:nvSpPr>
          <p:spPr>
            <a:xfrm>
              <a:off x="365992" y="3389511"/>
              <a:ext cx="8496944" cy="1550031"/>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example():</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localVar</a:t>
              </a:r>
              <a:r>
                <a:rPr lang="en-AU" sz="1600" b="1" dirty="0">
                  <a:solidFill>
                    <a:srgbClr val="000000"/>
                  </a:solidFill>
                  <a:latin typeface="Courier New" pitchFamily="49" charset="0"/>
                  <a:cs typeface="Courier New" pitchFamily="49" charset="0"/>
                </a:rPr>
                <a:t> = </a:t>
              </a:r>
              <a:r>
                <a:rPr lang="en-AU" sz="1600" b="1" dirty="0" smtClean="0">
                  <a:solidFill>
                    <a:srgbClr val="000000"/>
                  </a:solidFill>
                  <a:latin typeface="Courier New" pitchFamily="49" charset="0"/>
                  <a:cs typeface="Courier New" pitchFamily="49" charset="0"/>
                </a:rPr>
                <a:t>'Hello!'</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('Printing </a:t>
              </a:r>
              <a:r>
                <a:rPr lang="en-AU" sz="1600" b="1" dirty="0">
                  <a:solidFill>
                    <a:srgbClr val="000000"/>
                  </a:solidFill>
                  <a:latin typeface="Courier New" pitchFamily="49" charset="0"/>
                  <a:cs typeface="Courier New" pitchFamily="49" charset="0"/>
                </a:rPr>
                <a:t>from </a:t>
              </a:r>
              <a:r>
                <a:rPr lang="en-AU" sz="1600" b="1" dirty="0" smtClean="0">
                  <a:solidFill>
                    <a:srgbClr val="000000"/>
                  </a:solidFill>
                  <a:latin typeface="Courier New" pitchFamily="49" charset="0"/>
                  <a:cs typeface="Courier New" pitchFamily="49" charset="0"/>
                </a:rPr>
                <a:t>inside function:', </a:t>
              </a:r>
              <a:r>
                <a:rPr lang="en-AU" sz="1600" b="1" dirty="0" err="1">
                  <a:solidFill>
                    <a:srgbClr val="000000"/>
                  </a:solidFill>
                  <a:latin typeface="Courier New" pitchFamily="49" charset="0"/>
                  <a:cs typeface="Courier New" pitchFamily="49" charset="0"/>
                </a:rPr>
                <a:t>localVar</a:t>
              </a:r>
              <a:r>
                <a:rPr lang="en-AU" sz="1600" b="1" dirty="0">
                  <a:solidFill>
                    <a:srgbClr val="000000"/>
                  </a:solidFill>
                  <a:latin typeface="Courier New" pitchFamily="49" charset="0"/>
                  <a:cs typeface="Courier New" pitchFamily="49" charset="0"/>
                </a:rPr>
                <a:t>)</a:t>
              </a:r>
            </a:p>
            <a:p>
              <a:pPr lvl="0">
                <a:tabLst>
                  <a:tab pos="452438" algn="l"/>
                </a:tabLst>
              </a:pP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example() </a:t>
              </a:r>
              <a:r>
                <a:rPr lang="en-AU" sz="1600" dirty="0">
                  <a:solidFill>
                    <a:srgbClr val="008000"/>
                  </a:solidFill>
                  <a:latin typeface="Courier New" pitchFamily="49" charset="0"/>
                  <a:cs typeface="Courier New" pitchFamily="49" charset="0"/>
                </a:rPr>
                <a:t># prints as expected</a:t>
              </a:r>
            </a:p>
            <a:p>
              <a:pPr lvl="0">
                <a:tabLst>
                  <a:tab pos="452438" algn="l"/>
                </a:tabLst>
              </a:pP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('Printing </a:t>
              </a:r>
              <a:r>
                <a:rPr lang="en-AU" sz="1600" b="1" dirty="0">
                  <a:solidFill>
                    <a:srgbClr val="000000"/>
                  </a:solidFill>
                  <a:latin typeface="Courier New" pitchFamily="49" charset="0"/>
                  <a:cs typeface="Courier New" pitchFamily="49" charset="0"/>
                </a:rPr>
                <a:t>from outside function</a:t>
              </a:r>
              <a:r>
                <a:rPr lang="en-AU" sz="1600" b="1" dirty="0" smtClean="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localVar</a:t>
              </a:r>
              <a:r>
                <a:rPr lang="en-AU" sz="1600" b="1" dirty="0">
                  <a:solidFill>
                    <a:srgbClr val="000000"/>
                  </a:solidFill>
                  <a:latin typeface="Courier New" pitchFamily="49" charset="0"/>
                  <a:cs typeface="Courier New" pitchFamily="49" charset="0"/>
                </a:rPr>
                <a:t>) </a:t>
              </a:r>
              <a:r>
                <a:rPr lang="en-AU" sz="1600" dirty="0">
                  <a:solidFill>
                    <a:srgbClr val="C00000"/>
                  </a:solidFill>
                  <a:latin typeface="Courier New" pitchFamily="49" charset="0"/>
                  <a:cs typeface="Courier New" pitchFamily="49" charset="0"/>
                </a:rPr>
                <a:t># causes error</a:t>
              </a: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201160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This Lecture</a:t>
            </a:r>
            <a:endParaRPr lang="en-AU" dirty="0"/>
          </a:p>
        </p:txBody>
      </p:sp>
      <p:sp>
        <p:nvSpPr>
          <p:cNvPr id="3" name="Content Placeholder 2"/>
          <p:cNvSpPr>
            <a:spLocks noGrp="1"/>
          </p:cNvSpPr>
          <p:nvPr>
            <p:ph idx="1"/>
          </p:nvPr>
        </p:nvSpPr>
        <p:spPr/>
        <p:txBody>
          <a:bodyPr>
            <a:normAutofit/>
          </a:bodyPr>
          <a:lstStyle/>
          <a:p>
            <a:r>
              <a:rPr lang="en-AU" dirty="0" smtClean="0"/>
              <a:t>Functions</a:t>
            </a:r>
          </a:p>
          <a:p>
            <a:pPr lvl="1"/>
            <a:r>
              <a:rPr lang="en-AU" dirty="0"/>
              <a:t>Built in functions</a:t>
            </a:r>
          </a:p>
          <a:p>
            <a:pPr lvl="1"/>
            <a:r>
              <a:rPr lang="en-AU" dirty="0" smtClean="0"/>
              <a:t>Concept of process abstraction</a:t>
            </a:r>
          </a:p>
          <a:p>
            <a:pPr lvl="1"/>
            <a:r>
              <a:rPr lang="en-AU" dirty="0" smtClean="0"/>
              <a:t>Writing functions</a:t>
            </a:r>
          </a:p>
          <a:p>
            <a:pPr lvl="1"/>
            <a:r>
              <a:rPr lang="en-AU" dirty="0"/>
              <a:t>Scope, </a:t>
            </a:r>
            <a:r>
              <a:rPr lang="en-AU" dirty="0" smtClean="0"/>
              <a:t>parameters </a:t>
            </a:r>
            <a:r>
              <a:rPr lang="en-AU" dirty="0"/>
              <a:t>and </a:t>
            </a:r>
            <a:r>
              <a:rPr lang="en-AU" dirty="0" smtClean="0"/>
              <a:t>return values</a:t>
            </a:r>
          </a:p>
          <a:p>
            <a:endParaRPr lang="en-AU" dirty="0"/>
          </a:p>
          <a:p>
            <a:r>
              <a:rPr lang="en-AU" dirty="0" smtClean="0"/>
              <a:t>Modules</a:t>
            </a:r>
          </a:p>
          <a:p>
            <a:pPr lvl="1"/>
            <a:r>
              <a:rPr lang="en-AU" dirty="0"/>
              <a:t>Programming </a:t>
            </a:r>
            <a:r>
              <a:rPr lang="en-AU" dirty="0" smtClean="0"/>
              <a:t>language structure</a:t>
            </a:r>
          </a:p>
          <a:p>
            <a:pPr lvl="1"/>
            <a:r>
              <a:rPr lang="en-AU" dirty="0" smtClean="0"/>
              <a:t>Modules</a:t>
            </a:r>
          </a:p>
          <a:p>
            <a:pPr lvl="1"/>
            <a:r>
              <a:rPr lang="en-AU" dirty="0" smtClean="0"/>
              <a:t>External modules</a:t>
            </a:r>
          </a:p>
          <a:p>
            <a:pPr lvl="1"/>
            <a:r>
              <a:rPr lang="en-AU" dirty="0" smtClean="0"/>
              <a:t>Python’s standard library</a:t>
            </a:r>
          </a:p>
          <a:p>
            <a:pPr lvl="1"/>
            <a:r>
              <a:rPr lang="en-AU" dirty="0" smtClean="0"/>
              <a:t>The “math”, “random”, “string” and other modules</a:t>
            </a:r>
          </a:p>
          <a:p>
            <a:pPr lvl="1"/>
            <a:r>
              <a:rPr lang="en-AU" dirty="0" smtClean="0"/>
              <a:t>Creating </a:t>
            </a:r>
            <a:r>
              <a:rPr lang="en-AU" smtClean="0"/>
              <a:t>a module</a:t>
            </a:r>
            <a:endParaRPr lang="en-AU"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Scope </a:t>
            </a:r>
            <a:r>
              <a:rPr lang="en-AU" dirty="0"/>
              <a:t>and </a:t>
            </a:r>
            <a:r>
              <a:rPr lang="en-AU" dirty="0" smtClean="0"/>
              <a:t>Global Variables</a:t>
            </a:r>
            <a:endParaRPr lang="en-AU" dirty="0"/>
          </a:p>
        </p:txBody>
      </p:sp>
      <p:sp>
        <p:nvSpPr>
          <p:cNvPr id="5" name="Content Placeholder 4"/>
          <p:cNvSpPr>
            <a:spLocks noGrp="1"/>
          </p:cNvSpPr>
          <p:nvPr>
            <p:ph idx="1"/>
          </p:nvPr>
        </p:nvSpPr>
        <p:spPr/>
        <p:txBody>
          <a:bodyPr/>
          <a:lstStyle/>
          <a:p>
            <a:r>
              <a:rPr lang="en-AU" dirty="0" smtClean="0"/>
              <a:t>Variables created outside of a function (i.e. directly in the main part of a program) are known as “global variables”</a:t>
            </a:r>
          </a:p>
          <a:p>
            <a:pPr lvl="1"/>
            <a:r>
              <a:rPr lang="en-AU" dirty="0" smtClean="0"/>
              <a:t>This means that they can be </a:t>
            </a:r>
            <a:r>
              <a:rPr lang="en-AU" i="1" dirty="0" smtClean="0"/>
              <a:t>accessed from any function</a:t>
            </a:r>
          </a:p>
          <a:p>
            <a:pPr lvl="1"/>
            <a:endParaRPr lang="en-AU" dirty="0" smtClean="0"/>
          </a:p>
          <a:p>
            <a:pPr lvl="2"/>
            <a:endParaRPr lang="en-AU" dirty="0"/>
          </a:p>
          <a:p>
            <a:endParaRPr lang="en-AU" dirty="0" smtClean="0"/>
          </a:p>
          <a:p>
            <a:pPr lvl="1"/>
            <a:endParaRPr lang="en-AU" dirty="0"/>
          </a:p>
          <a:p>
            <a:pPr lvl="1"/>
            <a:r>
              <a:rPr lang="en-AU" dirty="0" smtClean="0"/>
              <a:t>Trying to assign a value to a global variable will create a local variable instead, unless declared as a global in the function:</a:t>
            </a:r>
          </a:p>
          <a:p>
            <a:pPr lvl="1"/>
            <a:endParaRPr lang="en-AU" dirty="0"/>
          </a:p>
        </p:txBody>
      </p:sp>
      <p:grpSp>
        <p:nvGrpSpPr>
          <p:cNvPr id="6" name="Group 5"/>
          <p:cNvGrpSpPr/>
          <p:nvPr/>
        </p:nvGrpSpPr>
        <p:grpSpPr>
          <a:xfrm>
            <a:off x="323528" y="2239009"/>
            <a:ext cx="8496944" cy="1457698"/>
            <a:chOff x="365992" y="3389511"/>
            <a:chExt cx="8496944" cy="1457698"/>
          </a:xfrm>
        </p:grpSpPr>
        <p:sp>
          <p:nvSpPr>
            <p:cNvPr id="7" name="TextBox 6"/>
            <p:cNvSpPr txBox="1"/>
            <p:nvPr/>
          </p:nvSpPr>
          <p:spPr>
            <a:xfrm>
              <a:off x="365992" y="3389511"/>
              <a:ext cx="8496944" cy="1457698"/>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example():</a:t>
              </a:r>
            </a:p>
            <a:p>
              <a:pPr lvl="0">
                <a:tabLst>
                  <a:tab pos="452438" algn="l"/>
                </a:tabLst>
              </a:pPr>
              <a:r>
                <a:rPr lang="en-AU" sz="1600" b="1" dirty="0" smtClean="0">
                  <a:solidFill>
                    <a:srgbClr val="000000"/>
                  </a:solidFill>
                  <a:latin typeface="Courier New" pitchFamily="49" charset="0"/>
                  <a:cs typeface="Courier New" pitchFamily="49" charset="0"/>
                </a:rPr>
                <a:t>    print('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in </a:t>
              </a:r>
              <a:r>
                <a:rPr lang="en-AU" sz="1600" b="1" dirty="0" err="1">
                  <a:solidFill>
                    <a:srgbClr val="000000"/>
                  </a:solidFill>
                  <a:latin typeface="Courier New" pitchFamily="49" charset="0"/>
                  <a:cs typeface="Courier New" pitchFamily="49" charset="0"/>
                </a:rPr>
                <a:t>funct</a:t>
              </a:r>
              <a:r>
                <a:rPr lang="en-AU" sz="1600" b="1" dirty="0" smtClean="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a:t>
              </a:r>
            </a:p>
            <a:p>
              <a:pPr lvl="0">
                <a:tabLst>
                  <a:tab pos="452438" algn="l"/>
                </a:tabLst>
              </a:pPr>
              <a:endParaRPr lang="en-AU" sz="10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 = </a:t>
              </a:r>
              <a:r>
                <a:rPr lang="en-AU" sz="1600" b="1" dirty="0" smtClean="0">
                  <a:solidFill>
                    <a:srgbClr val="000000"/>
                  </a:solidFill>
                  <a:latin typeface="Courier New" pitchFamily="49" charset="0"/>
                  <a:cs typeface="Courier New" pitchFamily="49" charset="0"/>
                </a:rPr>
                <a:t>'A'</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example</a:t>
              </a:r>
              <a:r>
                <a:rPr lang="en-AU" sz="1600" b="1" dirty="0" smtClean="0">
                  <a:solidFill>
                    <a:srgbClr val="000000"/>
                  </a:solidFill>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 </a:t>
              </a:r>
              <a:r>
                <a:rPr lang="en-AU" sz="1600" dirty="0" err="1" smtClean="0">
                  <a:solidFill>
                    <a:srgbClr val="008000"/>
                  </a:solidFill>
                  <a:latin typeface="Courier New" pitchFamily="49" charset="0"/>
                  <a:cs typeface="Courier New" pitchFamily="49" charset="0"/>
                </a:rPr>
                <a:t>var</a:t>
              </a:r>
              <a:r>
                <a:rPr lang="en-AU" sz="1600" dirty="0" smtClean="0">
                  <a:solidFill>
                    <a:srgbClr val="008000"/>
                  </a:solidFill>
                  <a:latin typeface="Courier New" pitchFamily="49" charset="0"/>
                  <a:cs typeface="Courier New" pitchFamily="49" charset="0"/>
                </a:rPr>
                <a:t> is NOT passed in as a parameter</a:t>
              </a:r>
              <a:endParaRPr lang="en-AU" sz="1600" dirty="0">
                <a:solidFill>
                  <a:srgbClr val="008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in global</a:t>
              </a:r>
              <a:r>
                <a:rPr lang="en-AU" sz="1600" b="1" dirty="0" smtClean="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a:t>
              </a: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9" name="TextBox 8"/>
          <p:cNvSpPr txBox="1"/>
          <p:nvPr/>
        </p:nvSpPr>
        <p:spPr>
          <a:xfrm>
            <a:off x="6516216" y="2996952"/>
            <a:ext cx="2160238"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70C0"/>
                </a:solidFill>
                <a:latin typeface="Courier New" pitchFamily="49" charset="0"/>
                <a:cs typeface="Courier New" pitchFamily="49" charset="0"/>
              </a:rPr>
              <a:t>var</a:t>
            </a:r>
            <a:r>
              <a:rPr lang="en-AU" sz="1600" b="1" dirty="0">
                <a:solidFill>
                  <a:srgbClr val="0070C0"/>
                </a:solidFill>
                <a:latin typeface="Courier New" pitchFamily="49" charset="0"/>
                <a:cs typeface="Courier New" pitchFamily="49" charset="0"/>
              </a:rPr>
              <a:t> in </a:t>
            </a:r>
            <a:r>
              <a:rPr lang="en-AU" sz="1600" b="1" dirty="0" err="1">
                <a:solidFill>
                  <a:srgbClr val="0070C0"/>
                </a:solidFill>
                <a:latin typeface="Courier New" pitchFamily="49" charset="0"/>
                <a:cs typeface="Courier New" pitchFamily="49" charset="0"/>
              </a:rPr>
              <a:t>funct</a:t>
            </a:r>
            <a:r>
              <a:rPr lang="en-AU" sz="1600" b="1" dirty="0">
                <a:solidFill>
                  <a:srgbClr val="0070C0"/>
                </a:solidFill>
                <a:latin typeface="Courier New" pitchFamily="49" charset="0"/>
                <a:cs typeface="Courier New" pitchFamily="49" charset="0"/>
              </a:rPr>
              <a:t>: A</a:t>
            </a:r>
          </a:p>
          <a:p>
            <a:pPr lvl="0">
              <a:tabLst>
                <a:tab pos="452438" algn="l"/>
              </a:tabLst>
            </a:pPr>
            <a:r>
              <a:rPr lang="en-AU" sz="1600" b="1" dirty="0" err="1">
                <a:solidFill>
                  <a:srgbClr val="0070C0"/>
                </a:solidFill>
                <a:latin typeface="Courier New" pitchFamily="49" charset="0"/>
                <a:cs typeface="Courier New" pitchFamily="49" charset="0"/>
              </a:rPr>
              <a:t>var</a:t>
            </a:r>
            <a:r>
              <a:rPr lang="en-AU" sz="1600" b="1" dirty="0">
                <a:solidFill>
                  <a:srgbClr val="0070C0"/>
                </a:solidFill>
                <a:latin typeface="Courier New" pitchFamily="49" charset="0"/>
                <a:cs typeface="Courier New" pitchFamily="49" charset="0"/>
              </a:rPr>
              <a:t> in </a:t>
            </a:r>
            <a:r>
              <a:rPr lang="en-AU" sz="1600" b="1" dirty="0" smtClean="0">
                <a:solidFill>
                  <a:srgbClr val="0070C0"/>
                </a:solidFill>
                <a:latin typeface="Courier New" pitchFamily="49" charset="0"/>
                <a:cs typeface="Courier New" pitchFamily="49" charset="0"/>
              </a:rPr>
              <a:t>global: A</a:t>
            </a:r>
            <a:endParaRPr lang="en-AU" sz="1600" b="1" dirty="0">
              <a:solidFill>
                <a:srgbClr val="0070C0"/>
              </a:solidFill>
              <a:latin typeface="Courier New" pitchFamily="49" charset="0"/>
              <a:cs typeface="Courier New" pitchFamily="49" charset="0"/>
            </a:endParaRPr>
          </a:p>
        </p:txBody>
      </p:sp>
      <p:sp>
        <p:nvSpPr>
          <p:cNvPr id="10" name="Freeform 9"/>
          <p:cNvSpPr/>
          <p:nvPr/>
        </p:nvSpPr>
        <p:spPr>
          <a:xfrm>
            <a:off x="1547664" y="2776166"/>
            <a:ext cx="2328810" cy="235805"/>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 name="connsiteX0" fmla="*/ 0 w 1810004"/>
              <a:gd name="connsiteY0" fmla="*/ 2590437 h 2590437"/>
              <a:gd name="connsiteX1" fmla="*/ 1667854 w 1810004"/>
              <a:gd name="connsiteY1" fmla="*/ 1459559 h 2590437"/>
              <a:gd name="connsiteX2" fmla="*/ 1371717 w 1810004"/>
              <a:gd name="connsiteY2" fmla="*/ 0 h 2590437"/>
              <a:gd name="connsiteX0" fmla="*/ 0 w 1964758"/>
              <a:gd name="connsiteY0" fmla="*/ 1912981 h 1912981"/>
              <a:gd name="connsiteX1" fmla="*/ 1667854 w 1964758"/>
              <a:gd name="connsiteY1" fmla="*/ 782103 h 1912981"/>
              <a:gd name="connsiteX2" fmla="*/ 1659100 w 1964758"/>
              <a:gd name="connsiteY2" fmla="*/ 0 h 1912981"/>
              <a:gd name="connsiteX0" fmla="*/ 0 w 1875099"/>
              <a:gd name="connsiteY0" fmla="*/ 1912981 h 1912981"/>
              <a:gd name="connsiteX1" fmla="*/ 1370892 w 1875099"/>
              <a:gd name="connsiteY1" fmla="*/ 1072439 h 1912981"/>
              <a:gd name="connsiteX2" fmla="*/ 1659100 w 1875099"/>
              <a:gd name="connsiteY2" fmla="*/ 0 h 1912981"/>
              <a:gd name="connsiteX0" fmla="*/ 0 w 1659100"/>
              <a:gd name="connsiteY0" fmla="*/ 1912981 h 1912981"/>
              <a:gd name="connsiteX1" fmla="*/ 1659100 w 1659100"/>
              <a:gd name="connsiteY1" fmla="*/ 0 h 1912981"/>
              <a:gd name="connsiteX0" fmla="*/ 0 w 1659100"/>
              <a:gd name="connsiteY0" fmla="*/ 1912981 h 1912981"/>
              <a:gd name="connsiteX1" fmla="*/ 932346 w 1659100"/>
              <a:gd name="connsiteY1" fmla="*/ 865079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12921"/>
              <a:gd name="connsiteY0" fmla="*/ 1955150 h 1970231"/>
              <a:gd name="connsiteX1" fmla="*/ 777802 w 1612921"/>
              <a:gd name="connsiteY1" fmla="*/ 1793765 h 1970231"/>
              <a:gd name="connsiteX2" fmla="*/ 1612921 w 1612921"/>
              <a:gd name="connsiteY2" fmla="*/ 0 h 1970231"/>
              <a:gd name="connsiteX0" fmla="*/ 0 w 1612921"/>
              <a:gd name="connsiteY0" fmla="*/ 1955150 h 1996957"/>
              <a:gd name="connsiteX1" fmla="*/ 787697 w 1612921"/>
              <a:gd name="connsiteY1" fmla="*/ 1835948 h 1996957"/>
              <a:gd name="connsiteX2" fmla="*/ 1612921 w 1612921"/>
              <a:gd name="connsiteY2" fmla="*/ 0 h 1996957"/>
              <a:gd name="connsiteX0" fmla="*/ 0 w 1612921"/>
              <a:gd name="connsiteY0" fmla="*/ 1955150 h 1960473"/>
              <a:gd name="connsiteX1" fmla="*/ 787697 w 1612921"/>
              <a:gd name="connsiteY1" fmla="*/ 1835948 h 1960473"/>
              <a:gd name="connsiteX2" fmla="*/ 1612921 w 1612921"/>
              <a:gd name="connsiteY2" fmla="*/ 0 h 1960473"/>
              <a:gd name="connsiteX0" fmla="*/ 0 w 1612921"/>
              <a:gd name="connsiteY0" fmla="*/ 1955150 h 1960473"/>
              <a:gd name="connsiteX1" fmla="*/ 787697 w 1612921"/>
              <a:gd name="connsiteY1" fmla="*/ 1835948 h 1960473"/>
              <a:gd name="connsiteX2" fmla="*/ 1612921 w 1612921"/>
              <a:gd name="connsiteY2" fmla="*/ 0 h 1960473"/>
              <a:gd name="connsiteX0" fmla="*/ 0 w 1612921"/>
              <a:gd name="connsiteY0" fmla="*/ 1955150 h 2088150"/>
              <a:gd name="connsiteX1" fmla="*/ 814085 w 1612921"/>
              <a:gd name="connsiteY1" fmla="*/ 2004644 h 2088150"/>
              <a:gd name="connsiteX2" fmla="*/ 1612921 w 1612921"/>
              <a:gd name="connsiteY2" fmla="*/ 0 h 2088150"/>
              <a:gd name="connsiteX0" fmla="*/ 0 w 1612921"/>
              <a:gd name="connsiteY0" fmla="*/ 1955150 h 2088150"/>
              <a:gd name="connsiteX1" fmla="*/ 814085 w 1612921"/>
              <a:gd name="connsiteY1" fmla="*/ 2004644 h 2088150"/>
              <a:gd name="connsiteX2" fmla="*/ 1612921 w 1612921"/>
              <a:gd name="connsiteY2" fmla="*/ 0 h 2088150"/>
              <a:gd name="connsiteX0" fmla="*/ 0 w 1612921"/>
              <a:gd name="connsiteY0" fmla="*/ 1955150 h 2088150"/>
              <a:gd name="connsiteX1" fmla="*/ 814085 w 1612921"/>
              <a:gd name="connsiteY1" fmla="*/ 2004644 h 2088150"/>
              <a:gd name="connsiteX2" fmla="*/ 1612921 w 1612921"/>
              <a:gd name="connsiteY2" fmla="*/ 0 h 2088150"/>
              <a:gd name="connsiteX0" fmla="*/ 0 w 1612921"/>
              <a:gd name="connsiteY0" fmla="*/ 1955150 h 2088150"/>
              <a:gd name="connsiteX1" fmla="*/ 814085 w 1612921"/>
              <a:gd name="connsiteY1" fmla="*/ 2004644 h 2088150"/>
              <a:gd name="connsiteX2" fmla="*/ 1612921 w 1612921"/>
              <a:gd name="connsiteY2" fmla="*/ 0 h 2088150"/>
              <a:gd name="connsiteX0" fmla="*/ 0 w 1612921"/>
              <a:gd name="connsiteY0" fmla="*/ 1955150 h 2088150"/>
              <a:gd name="connsiteX1" fmla="*/ 814085 w 1612921"/>
              <a:gd name="connsiteY1" fmla="*/ 2004644 h 2088150"/>
              <a:gd name="connsiteX2" fmla="*/ 1612921 w 1612921"/>
              <a:gd name="connsiteY2" fmla="*/ 0 h 2088150"/>
            </a:gdLst>
            <a:ahLst/>
            <a:cxnLst>
              <a:cxn ang="0">
                <a:pos x="connsiteX0" y="connsiteY0"/>
              </a:cxn>
              <a:cxn ang="0">
                <a:pos x="connsiteX1" y="connsiteY1"/>
              </a:cxn>
              <a:cxn ang="0">
                <a:pos x="connsiteX2" y="connsiteY2"/>
              </a:cxn>
            </a:cxnLst>
            <a:rect l="l" t="t" r="r" b="b"/>
            <a:pathLst>
              <a:path w="1612921" h="2088150">
                <a:moveTo>
                  <a:pt x="0" y="1955150"/>
                </a:moveTo>
                <a:cubicBezTo>
                  <a:pt x="365789" y="1879303"/>
                  <a:pt x="522176" y="2246158"/>
                  <a:pt x="814085" y="2004644"/>
                </a:cubicBezTo>
                <a:cubicBezTo>
                  <a:pt x="1105994" y="1763130"/>
                  <a:pt x="1487106" y="1601917"/>
                  <a:pt x="1612921"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Freeform 10"/>
          <p:cNvSpPr/>
          <p:nvPr/>
        </p:nvSpPr>
        <p:spPr>
          <a:xfrm flipV="1">
            <a:off x="1547664" y="2996950"/>
            <a:ext cx="1944216" cy="401183"/>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 name="connsiteX0" fmla="*/ 0 w 1810004"/>
              <a:gd name="connsiteY0" fmla="*/ 2590437 h 2590437"/>
              <a:gd name="connsiteX1" fmla="*/ 1667854 w 1810004"/>
              <a:gd name="connsiteY1" fmla="*/ 1459559 h 2590437"/>
              <a:gd name="connsiteX2" fmla="*/ 1371717 w 1810004"/>
              <a:gd name="connsiteY2" fmla="*/ 0 h 2590437"/>
              <a:gd name="connsiteX0" fmla="*/ 0 w 1964758"/>
              <a:gd name="connsiteY0" fmla="*/ 1912981 h 1912981"/>
              <a:gd name="connsiteX1" fmla="*/ 1667854 w 1964758"/>
              <a:gd name="connsiteY1" fmla="*/ 782103 h 1912981"/>
              <a:gd name="connsiteX2" fmla="*/ 1659100 w 1964758"/>
              <a:gd name="connsiteY2" fmla="*/ 0 h 1912981"/>
              <a:gd name="connsiteX0" fmla="*/ 0 w 1875099"/>
              <a:gd name="connsiteY0" fmla="*/ 1912981 h 1912981"/>
              <a:gd name="connsiteX1" fmla="*/ 1370892 w 1875099"/>
              <a:gd name="connsiteY1" fmla="*/ 1072439 h 1912981"/>
              <a:gd name="connsiteX2" fmla="*/ 1659100 w 1875099"/>
              <a:gd name="connsiteY2" fmla="*/ 0 h 1912981"/>
              <a:gd name="connsiteX0" fmla="*/ 0 w 1659100"/>
              <a:gd name="connsiteY0" fmla="*/ 1912981 h 1912981"/>
              <a:gd name="connsiteX1" fmla="*/ 1659100 w 1659100"/>
              <a:gd name="connsiteY1" fmla="*/ 0 h 1912981"/>
              <a:gd name="connsiteX0" fmla="*/ 0 w 1659100"/>
              <a:gd name="connsiteY0" fmla="*/ 1912981 h 1912981"/>
              <a:gd name="connsiteX1" fmla="*/ 932346 w 1659100"/>
              <a:gd name="connsiteY1" fmla="*/ 865079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94058 w 1659100"/>
              <a:gd name="connsiteY1" fmla="*/ 1751596 h 1912981"/>
              <a:gd name="connsiteX2" fmla="*/ 1659100 w 1659100"/>
              <a:gd name="connsiteY2" fmla="*/ 0 h 1912981"/>
            </a:gdLst>
            <a:ahLst/>
            <a:cxnLst>
              <a:cxn ang="0">
                <a:pos x="connsiteX0" y="connsiteY0"/>
              </a:cxn>
              <a:cxn ang="0">
                <a:pos x="connsiteX1" y="connsiteY1"/>
              </a:cxn>
              <a:cxn ang="0">
                <a:pos x="connsiteX2" y="connsiteY2"/>
              </a:cxn>
            </a:cxnLst>
            <a:rect l="l" t="t" r="r" b="b"/>
            <a:pathLst>
              <a:path w="1659100" h="1912981">
                <a:moveTo>
                  <a:pt x="0" y="1912981"/>
                </a:moveTo>
                <a:cubicBezTo>
                  <a:pt x="365789" y="1837134"/>
                  <a:pt x="348815" y="1911236"/>
                  <a:pt x="794058" y="1751596"/>
                </a:cubicBezTo>
                <a:cubicBezTo>
                  <a:pt x="1239301" y="1591956"/>
                  <a:pt x="1527786" y="1630035"/>
                  <a:pt x="1659100"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grpSp>
        <p:nvGrpSpPr>
          <p:cNvPr id="12" name="Group 11"/>
          <p:cNvGrpSpPr/>
          <p:nvPr/>
        </p:nvGrpSpPr>
        <p:grpSpPr>
          <a:xfrm>
            <a:off x="4716016" y="4581128"/>
            <a:ext cx="4104456" cy="2073251"/>
            <a:chOff x="4758480" y="3389511"/>
            <a:chExt cx="4104456" cy="2073251"/>
          </a:xfrm>
        </p:grpSpPr>
        <p:sp>
          <p:nvSpPr>
            <p:cNvPr id="13" name="TextBox 12"/>
            <p:cNvSpPr txBox="1"/>
            <p:nvPr/>
          </p:nvSpPr>
          <p:spPr>
            <a:xfrm>
              <a:off x="4758480" y="3389511"/>
              <a:ext cx="4104456" cy="2073251"/>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example():</a:t>
              </a:r>
            </a:p>
            <a:p>
              <a:pPr lvl="0">
                <a:tabLst>
                  <a:tab pos="452438" algn="l"/>
                </a:tabLst>
              </a:pPr>
              <a:r>
                <a:rPr lang="en-AU" sz="1600" b="1" dirty="0">
                  <a:solidFill>
                    <a:srgbClr val="000000"/>
                  </a:solidFill>
                  <a:latin typeface="Courier New" pitchFamily="49" charset="0"/>
                  <a:cs typeface="Courier New" pitchFamily="49" charset="0"/>
                </a:rPr>
                <a:t>    global </a:t>
              </a: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   </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 = </a:t>
              </a:r>
              <a:r>
                <a:rPr lang="en-AU" sz="1600" b="1" dirty="0" smtClean="0">
                  <a:solidFill>
                    <a:srgbClr val="000000"/>
                  </a:solidFill>
                  <a:latin typeface="Courier New" pitchFamily="49" charset="0"/>
                  <a:cs typeface="Courier New" pitchFamily="49" charset="0"/>
                </a:rPr>
                <a:t>'B'</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print</a:t>
              </a:r>
              <a:r>
                <a:rPr lang="en-AU" sz="1600" b="1" dirty="0" smtClean="0">
                  <a:solidFill>
                    <a:srgbClr val="000000"/>
                  </a:solidFill>
                  <a:latin typeface="Courier New" pitchFamily="49" charset="0"/>
                  <a:cs typeface="Courier New" pitchFamily="49" charset="0"/>
                </a:rPr>
                <a: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in </a:t>
              </a:r>
              <a:r>
                <a:rPr lang="en-AU" sz="1600" b="1" dirty="0" err="1">
                  <a:solidFill>
                    <a:srgbClr val="000000"/>
                  </a:solidFill>
                  <a:latin typeface="Courier New" pitchFamily="49" charset="0"/>
                  <a:cs typeface="Courier New" pitchFamily="49" charset="0"/>
                </a:rPr>
                <a:t>funct</a:t>
              </a:r>
              <a:r>
                <a:rPr lang="en-AU" sz="1600" b="1" dirty="0" smtClean="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a:t>
              </a:r>
            </a:p>
            <a:p>
              <a:pPr lvl="0">
                <a:tabLst>
                  <a:tab pos="452438" algn="l"/>
                </a:tabLst>
              </a:pP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 = </a:t>
              </a:r>
              <a:r>
                <a:rPr lang="en-AU" sz="1600" b="1" dirty="0" smtClean="0">
                  <a:solidFill>
                    <a:srgbClr val="000000"/>
                  </a:solidFill>
                  <a:latin typeface="Courier New" pitchFamily="49" charset="0"/>
                  <a:cs typeface="Courier New" pitchFamily="49" charset="0"/>
                </a:rPr>
                <a:t>'A'</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example()</a:t>
              </a:r>
            </a:p>
            <a:p>
              <a:pPr lvl="0">
                <a:tabLst>
                  <a:tab pos="452438" algn="l"/>
                </a:tabLst>
              </a:pP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in global</a:t>
              </a:r>
              <a:r>
                <a:rPr lang="en-AU" sz="1600" b="1" dirty="0" smtClean="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a:t>
              </a:r>
            </a:p>
          </p:txBody>
        </p:sp>
        <p:sp>
          <p:nvSpPr>
            <p:cNvPr id="14" name="TextBox 13"/>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24" name="TextBox 23"/>
          <p:cNvSpPr txBox="1"/>
          <p:nvPr/>
        </p:nvSpPr>
        <p:spPr>
          <a:xfrm>
            <a:off x="6732240" y="5674340"/>
            <a:ext cx="2160238"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70C0"/>
                </a:solidFill>
                <a:latin typeface="Courier New" pitchFamily="49" charset="0"/>
                <a:cs typeface="Courier New" pitchFamily="49" charset="0"/>
              </a:rPr>
              <a:t>var</a:t>
            </a:r>
            <a:r>
              <a:rPr lang="en-AU" sz="1600" b="1" dirty="0">
                <a:solidFill>
                  <a:srgbClr val="0070C0"/>
                </a:solidFill>
                <a:latin typeface="Courier New" pitchFamily="49" charset="0"/>
                <a:cs typeface="Courier New" pitchFamily="49" charset="0"/>
              </a:rPr>
              <a:t> in </a:t>
            </a:r>
            <a:r>
              <a:rPr lang="en-AU" sz="1600" b="1" dirty="0" err="1">
                <a:solidFill>
                  <a:srgbClr val="0070C0"/>
                </a:solidFill>
                <a:latin typeface="Courier New" pitchFamily="49" charset="0"/>
                <a:cs typeface="Courier New" pitchFamily="49" charset="0"/>
              </a:rPr>
              <a:t>funct</a:t>
            </a:r>
            <a:r>
              <a:rPr lang="en-AU" sz="1600" b="1" dirty="0">
                <a:solidFill>
                  <a:srgbClr val="0070C0"/>
                </a:solidFill>
                <a:latin typeface="Courier New" pitchFamily="49" charset="0"/>
                <a:cs typeface="Courier New" pitchFamily="49" charset="0"/>
              </a:rPr>
              <a:t>: </a:t>
            </a:r>
            <a:r>
              <a:rPr lang="en-AU" sz="1600" b="1" dirty="0" smtClean="0">
                <a:solidFill>
                  <a:srgbClr val="0070C0"/>
                </a:solidFill>
                <a:latin typeface="Courier New" pitchFamily="49" charset="0"/>
                <a:cs typeface="Courier New" pitchFamily="49" charset="0"/>
              </a:rPr>
              <a:t>B</a:t>
            </a:r>
            <a:endParaRPr lang="en-AU" sz="1600" b="1" dirty="0">
              <a:solidFill>
                <a:srgbClr val="0070C0"/>
              </a:solidFill>
              <a:latin typeface="Courier New" pitchFamily="49" charset="0"/>
              <a:cs typeface="Courier New" pitchFamily="49" charset="0"/>
            </a:endParaRPr>
          </a:p>
          <a:p>
            <a:pPr lvl="0">
              <a:tabLst>
                <a:tab pos="452438" algn="l"/>
              </a:tabLst>
            </a:pPr>
            <a:r>
              <a:rPr lang="en-AU" sz="1600" b="1" dirty="0" err="1">
                <a:solidFill>
                  <a:srgbClr val="0070C0"/>
                </a:solidFill>
                <a:latin typeface="Courier New" pitchFamily="49" charset="0"/>
                <a:cs typeface="Courier New" pitchFamily="49" charset="0"/>
              </a:rPr>
              <a:t>var</a:t>
            </a:r>
            <a:r>
              <a:rPr lang="en-AU" sz="1600" b="1" dirty="0">
                <a:solidFill>
                  <a:srgbClr val="0070C0"/>
                </a:solidFill>
                <a:latin typeface="Courier New" pitchFamily="49" charset="0"/>
                <a:cs typeface="Courier New" pitchFamily="49" charset="0"/>
              </a:rPr>
              <a:t> in </a:t>
            </a:r>
            <a:r>
              <a:rPr lang="en-AU" sz="1600" b="1" dirty="0" smtClean="0">
                <a:solidFill>
                  <a:srgbClr val="0070C0"/>
                </a:solidFill>
                <a:latin typeface="Courier New" pitchFamily="49" charset="0"/>
                <a:cs typeface="Courier New" pitchFamily="49" charset="0"/>
              </a:rPr>
              <a:t>global: B</a:t>
            </a:r>
            <a:endParaRPr lang="en-AU" sz="1600" b="1" dirty="0">
              <a:solidFill>
                <a:srgbClr val="0070C0"/>
              </a:solidFill>
              <a:latin typeface="Courier New" pitchFamily="49" charset="0"/>
              <a:cs typeface="Courier New" pitchFamily="49" charset="0"/>
            </a:endParaRPr>
          </a:p>
        </p:txBody>
      </p:sp>
      <p:grpSp>
        <p:nvGrpSpPr>
          <p:cNvPr id="26" name="Group 25"/>
          <p:cNvGrpSpPr/>
          <p:nvPr/>
        </p:nvGrpSpPr>
        <p:grpSpPr>
          <a:xfrm>
            <a:off x="323528" y="4581127"/>
            <a:ext cx="4104456" cy="2073600"/>
            <a:chOff x="4758480" y="3389510"/>
            <a:chExt cx="4104456" cy="2073600"/>
          </a:xfrm>
        </p:grpSpPr>
        <p:sp>
          <p:nvSpPr>
            <p:cNvPr id="27" name="TextBox 26"/>
            <p:cNvSpPr txBox="1"/>
            <p:nvPr/>
          </p:nvSpPr>
          <p:spPr>
            <a:xfrm>
              <a:off x="4758480" y="3389510"/>
              <a:ext cx="4104456" cy="2073600"/>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example():</a:t>
              </a:r>
            </a:p>
            <a:p>
              <a:pPr lvl="0">
                <a:tabLst>
                  <a:tab pos="452438" algn="l"/>
                </a:tabLst>
              </a:pPr>
              <a:r>
                <a:rPr lang="en-AU" sz="1600" b="1" dirty="0" smtClean="0">
                  <a:solidFill>
                    <a:srgbClr val="000000"/>
                  </a:solidFill>
                  <a:latin typeface="Courier New" pitchFamily="49" charset="0"/>
                  <a:cs typeface="Courier New" pitchFamily="49" charset="0"/>
                </a:rPr>
                <a:t>    </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 'B'  </a:t>
              </a:r>
            </a:p>
            <a:p>
              <a:pPr lvl="0">
                <a:tabLst>
                  <a:tab pos="452438" algn="l"/>
                </a:tabLst>
              </a:pPr>
              <a:r>
                <a:rPr lang="en-AU" sz="1600" b="1" dirty="0" smtClean="0">
                  <a:solidFill>
                    <a:srgbClr val="000000"/>
                  </a:solidFill>
                  <a:latin typeface="Courier New" pitchFamily="49" charset="0"/>
                  <a:cs typeface="Courier New" pitchFamily="49" charset="0"/>
                </a:rPr>
                <a:t>    print('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in </a:t>
              </a:r>
              <a:r>
                <a:rPr lang="en-AU" sz="1600" b="1" dirty="0" err="1" smtClean="0">
                  <a:solidFill>
                    <a:srgbClr val="000000"/>
                  </a:solidFill>
                  <a:latin typeface="Courier New" pitchFamily="49" charset="0"/>
                  <a:cs typeface="Courier New" pitchFamily="49" charset="0"/>
                </a:rPr>
                <a:t>funct</a:t>
              </a:r>
              <a:r>
                <a:rPr lang="en-AU" sz="1600" b="1" dirty="0" smtClean="0">
                  <a:solidFill>
                    <a:srgbClr val="000000"/>
                  </a:solidFill>
                  <a:latin typeface="Courier New" pitchFamily="49" charset="0"/>
                  <a:cs typeface="Courier New" pitchFamily="49" charset="0"/>
                </a:rPr>
                <a:t>:', </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a:t>
              </a:r>
            </a:p>
            <a:p>
              <a:pPr lvl="0">
                <a:tabLst>
                  <a:tab pos="452438" algn="l"/>
                </a:tabLst>
              </a:pPr>
              <a:endParaRPr lang="en-AU" sz="1600" b="1" dirty="0" smtClean="0">
                <a:solidFill>
                  <a:srgbClr val="000000"/>
                </a:solidFill>
                <a:latin typeface="Courier New" pitchFamily="49" charset="0"/>
                <a:cs typeface="Courier New" pitchFamily="49" charset="0"/>
              </a:endParaRPr>
            </a:p>
            <a:p>
              <a:pPr lvl="0">
                <a:tabLst>
                  <a:tab pos="452438" algn="l"/>
                </a:tabLst>
              </a:pPr>
              <a:endParaRPr lang="en-AU" sz="1600" b="1" dirty="0" smtClean="0">
                <a:solidFill>
                  <a:srgbClr val="000000"/>
                </a:solidFill>
                <a:latin typeface="Courier New" pitchFamily="49" charset="0"/>
                <a:cs typeface="Courier New" pitchFamily="49" charset="0"/>
              </a:endParaRPr>
            </a:p>
            <a:p>
              <a:pPr lvl="0">
                <a:tabLst>
                  <a:tab pos="452438" algn="l"/>
                </a:tabLst>
              </a:pP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'A'</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example()</a:t>
              </a:r>
            </a:p>
            <a:p>
              <a:pPr lvl="0">
                <a:tabLst>
                  <a:tab pos="452438" algn="l"/>
                </a:tabLst>
              </a:pP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in global</a:t>
              </a:r>
              <a:r>
                <a:rPr lang="en-AU" sz="1600" b="1" dirty="0" smtClean="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var</a:t>
              </a:r>
              <a:r>
                <a:rPr lang="en-AU" sz="1600" b="1" dirty="0">
                  <a:solidFill>
                    <a:srgbClr val="000000"/>
                  </a:solidFill>
                  <a:latin typeface="Courier New" pitchFamily="49" charset="0"/>
                  <a:cs typeface="Courier New" pitchFamily="49" charset="0"/>
                </a:rPr>
                <a:t>)</a:t>
              </a:r>
            </a:p>
          </p:txBody>
        </p:sp>
        <p:sp>
          <p:nvSpPr>
            <p:cNvPr id="28" name="TextBox 2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25" name="TextBox 24"/>
          <p:cNvSpPr txBox="1"/>
          <p:nvPr/>
        </p:nvSpPr>
        <p:spPr>
          <a:xfrm>
            <a:off x="2339752" y="5674340"/>
            <a:ext cx="2160238"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70C0"/>
                </a:solidFill>
                <a:latin typeface="Courier New" pitchFamily="49" charset="0"/>
                <a:cs typeface="Courier New" pitchFamily="49" charset="0"/>
              </a:rPr>
              <a:t>var</a:t>
            </a:r>
            <a:r>
              <a:rPr lang="en-AU" sz="1600" b="1" dirty="0">
                <a:solidFill>
                  <a:srgbClr val="0070C0"/>
                </a:solidFill>
                <a:latin typeface="Courier New" pitchFamily="49" charset="0"/>
                <a:cs typeface="Courier New" pitchFamily="49" charset="0"/>
              </a:rPr>
              <a:t> in </a:t>
            </a:r>
            <a:r>
              <a:rPr lang="en-AU" sz="1600" b="1" dirty="0" err="1">
                <a:solidFill>
                  <a:srgbClr val="0070C0"/>
                </a:solidFill>
                <a:latin typeface="Courier New" pitchFamily="49" charset="0"/>
                <a:cs typeface="Courier New" pitchFamily="49" charset="0"/>
              </a:rPr>
              <a:t>funct</a:t>
            </a:r>
            <a:r>
              <a:rPr lang="en-AU" sz="1600" b="1" dirty="0">
                <a:solidFill>
                  <a:srgbClr val="0070C0"/>
                </a:solidFill>
                <a:latin typeface="Courier New" pitchFamily="49" charset="0"/>
                <a:cs typeface="Courier New" pitchFamily="49" charset="0"/>
              </a:rPr>
              <a:t>: </a:t>
            </a:r>
            <a:r>
              <a:rPr lang="en-AU" sz="1600" b="1" dirty="0" smtClean="0">
                <a:solidFill>
                  <a:srgbClr val="0070C0"/>
                </a:solidFill>
                <a:latin typeface="Courier New" pitchFamily="49" charset="0"/>
                <a:cs typeface="Courier New" pitchFamily="49" charset="0"/>
              </a:rPr>
              <a:t>B</a:t>
            </a:r>
            <a:endParaRPr lang="en-AU" sz="1600" b="1" dirty="0">
              <a:solidFill>
                <a:srgbClr val="0070C0"/>
              </a:solidFill>
              <a:latin typeface="Courier New" pitchFamily="49" charset="0"/>
              <a:cs typeface="Courier New" pitchFamily="49" charset="0"/>
            </a:endParaRPr>
          </a:p>
          <a:p>
            <a:pPr lvl="0">
              <a:tabLst>
                <a:tab pos="452438" algn="l"/>
              </a:tabLst>
            </a:pPr>
            <a:r>
              <a:rPr lang="en-AU" sz="1600" b="1" dirty="0" err="1">
                <a:solidFill>
                  <a:srgbClr val="0070C0"/>
                </a:solidFill>
                <a:latin typeface="Courier New" pitchFamily="49" charset="0"/>
                <a:cs typeface="Courier New" pitchFamily="49" charset="0"/>
              </a:rPr>
              <a:t>var</a:t>
            </a:r>
            <a:r>
              <a:rPr lang="en-AU" sz="1600" b="1" dirty="0">
                <a:solidFill>
                  <a:srgbClr val="0070C0"/>
                </a:solidFill>
                <a:latin typeface="Courier New" pitchFamily="49" charset="0"/>
                <a:cs typeface="Courier New" pitchFamily="49" charset="0"/>
              </a:rPr>
              <a:t> in </a:t>
            </a:r>
            <a:r>
              <a:rPr lang="en-AU" sz="1600" b="1" dirty="0" smtClean="0">
                <a:solidFill>
                  <a:srgbClr val="0070C0"/>
                </a:solidFill>
                <a:latin typeface="Courier New" pitchFamily="49" charset="0"/>
                <a:cs typeface="Courier New" pitchFamily="49" charset="0"/>
              </a:rPr>
              <a:t>global: A</a:t>
            </a:r>
            <a:endParaRPr lang="en-AU" sz="1600" b="1" dirty="0">
              <a:solidFill>
                <a:srgbClr val="0070C0"/>
              </a:solidFill>
              <a:latin typeface="Courier New" pitchFamily="49" charset="0"/>
              <a:cs typeface="Courier New" pitchFamily="49" charset="0"/>
            </a:endParaRPr>
          </a:p>
        </p:txBody>
      </p:sp>
      <p:sp>
        <p:nvSpPr>
          <p:cNvPr id="29" name="Freeform 28"/>
          <p:cNvSpPr/>
          <p:nvPr/>
        </p:nvSpPr>
        <p:spPr>
          <a:xfrm flipV="1">
            <a:off x="1581164" y="5956913"/>
            <a:ext cx="1944216" cy="401183"/>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 name="connsiteX0" fmla="*/ 0 w 1810004"/>
              <a:gd name="connsiteY0" fmla="*/ 2590437 h 2590437"/>
              <a:gd name="connsiteX1" fmla="*/ 1667854 w 1810004"/>
              <a:gd name="connsiteY1" fmla="*/ 1459559 h 2590437"/>
              <a:gd name="connsiteX2" fmla="*/ 1371717 w 1810004"/>
              <a:gd name="connsiteY2" fmla="*/ 0 h 2590437"/>
              <a:gd name="connsiteX0" fmla="*/ 0 w 1964758"/>
              <a:gd name="connsiteY0" fmla="*/ 1912981 h 1912981"/>
              <a:gd name="connsiteX1" fmla="*/ 1667854 w 1964758"/>
              <a:gd name="connsiteY1" fmla="*/ 782103 h 1912981"/>
              <a:gd name="connsiteX2" fmla="*/ 1659100 w 1964758"/>
              <a:gd name="connsiteY2" fmla="*/ 0 h 1912981"/>
              <a:gd name="connsiteX0" fmla="*/ 0 w 1875099"/>
              <a:gd name="connsiteY0" fmla="*/ 1912981 h 1912981"/>
              <a:gd name="connsiteX1" fmla="*/ 1370892 w 1875099"/>
              <a:gd name="connsiteY1" fmla="*/ 1072439 h 1912981"/>
              <a:gd name="connsiteX2" fmla="*/ 1659100 w 1875099"/>
              <a:gd name="connsiteY2" fmla="*/ 0 h 1912981"/>
              <a:gd name="connsiteX0" fmla="*/ 0 w 1659100"/>
              <a:gd name="connsiteY0" fmla="*/ 1912981 h 1912981"/>
              <a:gd name="connsiteX1" fmla="*/ 1659100 w 1659100"/>
              <a:gd name="connsiteY1" fmla="*/ 0 h 1912981"/>
              <a:gd name="connsiteX0" fmla="*/ 0 w 1659100"/>
              <a:gd name="connsiteY0" fmla="*/ 1912981 h 1912981"/>
              <a:gd name="connsiteX1" fmla="*/ 932346 w 1659100"/>
              <a:gd name="connsiteY1" fmla="*/ 865079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94058 w 1659100"/>
              <a:gd name="connsiteY1" fmla="*/ 1751596 h 1912981"/>
              <a:gd name="connsiteX2" fmla="*/ 1659100 w 1659100"/>
              <a:gd name="connsiteY2" fmla="*/ 0 h 1912981"/>
            </a:gdLst>
            <a:ahLst/>
            <a:cxnLst>
              <a:cxn ang="0">
                <a:pos x="connsiteX0" y="connsiteY0"/>
              </a:cxn>
              <a:cxn ang="0">
                <a:pos x="connsiteX1" y="connsiteY1"/>
              </a:cxn>
              <a:cxn ang="0">
                <a:pos x="connsiteX2" y="connsiteY2"/>
              </a:cxn>
            </a:cxnLst>
            <a:rect l="l" t="t" r="r" b="b"/>
            <a:pathLst>
              <a:path w="1659100" h="1912981">
                <a:moveTo>
                  <a:pt x="0" y="1912981"/>
                </a:moveTo>
                <a:cubicBezTo>
                  <a:pt x="365789" y="1837134"/>
                  <a:pt x="348815" y="1911236"/>
                  <a:pt x="794058" y="1751596"/>
                </a:cubicBezTo>
                <a:cubicBezTo>
                  <a:pt x="1239301" y="1591956"/>
                  <a:pt x="1527786" y="1630035"/>
                  <a:pt x="1659100"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30" name="Freeform 29"/>
          <p:cNvSpPr/>
          <p:nvPr/>
        </p:nvSpPr>
        <p:spPr>
          <a:xfrm flipV="1">
            <a:off x="2066492" y="4941166"/>
            <a:ext cx="1809982" cy="200591"/>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 name="connsiteX0" fmla="*/ 0 w 1810004"/>
              <a:gd name="connsiteY0" fmla="*/ 2590437 h 2590437"/>
              <a:gd name="connsiteX1" fmla="*/ 1667854 w 1810004"/>
              <a:gd name="connsiteY1" fmla="*/ 1459559 h 2590437"/>
              <a:gd name="connsiteX2" fmla="*/ 1371717 w 1810004"/>
              <a:gd name="connsiteY2" fmla="*/ 0 h 2590437"/>
              <a:gd name="connsiteX0" fmla="*/ 0 w 1964758"/>
              <a:gd name="connsiteY0" fmla="*/ 1912981 h 1912981"/>
              <a:gd name="connsiteX1" fmla="*/ 1667854 w 1964758"/>
              <a:gd name="connsiteY1" fmla="*/ 782103 h 1912981"/>
              <a:gd name="connsiteX2" fmla="*/ 1659100 w 1964758"/>
              <a:gd name="connsiteY2" fmla="*/ 0 h 1912981"/>
              <a:gd name="connsiteX0" fmla="*/ 0 w 1875099"/>
              <a:gd name="connsiteY0" fmla="*/ 1912981 h 1912981"/>
              <a:gd name="connsiteX1" fmla="*/ 1370892 w 1875099"/>
              <a:gd name="connsiteY1" fmla="*/ 1072439 h 1912981"/>
              <a:gd name="connsiteX2" fmla="*/ 1659100 w 1875099"/>
              <a:gd name="connsiteY2" fmla="*/ 0 h 1912981"/>
              <a:gd name="connsiteX0" fmla="*/ 0 w 1659100"/>
              <a:gd name="connsiteY0" fmla="*/ 1912981 h 1912981"/>
              <a:gd name="connsiteX1" fmla="*/ 1659100 w 1659100"/>
              <a:gd name="connsiteY1" fmla="*/ 0 h 1912981"/>
              <a:gd name="connsiteX0" fmla="*/ 0 w 1659100"/>
              <a:gd name="connsiteY0" fmla="*/ 1912981 h 1912981"/>
              <a:gd name="connsiteX1" fmla="*/ 932346 w 1659100"/>
              <a:gd name="connsiteY1" fmla="*/ 865079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94058 w 1659100"/>
              <a:gd name="connsiteY1" fmla="*/ 1751596 h 1912981"/>
              <a:gd name="connsiteX2" fmla="*/ 1659100 w 1659100"/>
              <a:gd name="connsiteY2" fmla="*/ 0 h 1912981"/>
            </a:gdLst>
            <a:ahLst/>
            <a:cxnLst>
              <a:cxn ang="0">
                <a:pos x="connsiteX0" y="connsiteY0"/>
              </a:cxn>
              <a:cxn ang="0">
                <a:pos x="connsiteX1" y="connsiteY1"/>
              </a:cxn>
              <a:cxn ang="0">
                <a:pos x="connsiteX2" y="connsiteY2"/>
              </a:cxn>
            </a:cxnLst>
            <a:rect l="l" t="t" r="r" b="b"/>
            <a:pathLst>
              <a:path w="1659100" h="1912981">
                <a:moveTo>
                  <a:pt x="0" y="1912981"/>
                </a:moveTo>
                <a:cubicBezTo>
                  <a:pt x="365789" y="1837134"/>
                  <a:pt x="348815" y="1911236"/>
                  <a:pt x="794058" y="1751596"/>
                </a:cubicBezTo>
                <a:cubicBezTo>
                  <a:pt x="1239301" y="1591956"/>
                  <a:pt x="1527786" y="1630035"/>
                  <a:pt x="1659100"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31" name="Freeform 30"/>
          <p:cNvSpPr/>
          <p:nvPr/>
        </p:nvSpPr>
        <p:spPr>
          <a:xfrm rot="16200000" flipV="1">
            <a:off x="4701995" y="5343513"/>
            <a:ext cx="804696" cy="200591"/>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 name="connsiteX0" fmla="*/ 0 w 1810004"/>
              <a:gd name="connsiteY0" fmla="*/ 2590437 h 2590437"/>
              <a:gd name="connsiteX1" fmla="*/ 1667854 w 1810004"/>
              <a:gd name="connsiteY1" fmla="*/ 1459559 h 2590437"/>
              <a:gd name="connsiteX2" fmla="*/ 1371717 w 1810004"/>
              <a:gd name="connsiteY2" fmla="*/ 0 h 2590437"/>
              <a:gd name="connsiteX0" fmla="*/ 0 w 1964758"/>
              <a:gd name="connsiteY0" fmla="*/ 1912981 h 1912981"/>
              <a:gd name="connsiteX1" fmla="*/ 1667854 w 1964758"/>
              <a:gd name="connsiteY1" fmla="*/ 782103 h 1912981"/>
              <a:gd name="connsiteX2" fmla="*/ 1659100 w 1964758"/>
              <a:gd name="connsiteY2" fmla="*/ 0 h 1912981"/>
              <a:gd name="connsiteX0" fmla="*/ 0 w 1875099"/>
              <a:gd name="connsiteY0" fmla="*/ 1912981 h 1912981"/>
              <a:gd name="connsiteX1" fmla="*/ 1370892 w 1875099"/>
              <a:gd name="connsiteY1" fmla="*/ 1072439 h 1912981"/>
              <a:gd name="connsiteX2" fmla="*/ 1659100 w 1875099"/>
              <a:gd name="connsiteY2" fmla="*/ 0 h 1912981"/>
              <a:gd name="connsiteX0" fmla="*/ 0 w 1659100"/>
              <a:gd name="connsiteY0" fmla="*/ 1912981 h 1912981"/>
              <a:gd name="connsiteX1" fmla="*/ 1659100 w 1659100"/>
              <a:gd name="connsiteY1" fmla="*/ 0 h 1912981"/>
              <a:gd name="connsiteX0" fmla="*/ 0 w 1659100"/>
              <a:gd name="connsiteY0" fmla="*/ 1912981 h 1912981"/>
              <a:gd name="connsiteX1" fmla="*/ 932346 w 1659100"/>
              <a:gd name="connsiteY1" fmla="*/ 865079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94058 w 1659100"/>
              <a:gd name="connsiteY1" fmla="*/ 1751596 h 1912981"/>
              <a:gd name="connsiteX2" fmla="*/ 1659100 w 1659100"/>
              <a:gd name="connsiteY2" fmla="*/ 0 h 1912981"/>
            </a:gdLst>
            <a:ahLst/>
            <a:cxnLst>
              <a:cxn ang="0">
                <a:pos x="connsiteX0" y="connsiteY0"/>
              </a:cxn>
              <a:cxn ang="0">
                <a:pos x="connsiteX1" y="connsiteY1"/>
              </a:cxn>
              <a:cxn ang="0">
                <a:pos x="connsiteX2" y="connsiteY2"/>
              </a:cxn>
            </a:cxnLst>
            <a:rect l="l" t="t" r="r" b="b"/>
            <a:pathLst>
              <a:path w="1659100" h="1912981">
                <a:moveTo>
                  <a:pt x="0" y="1912981"/>
                </a:moveTo>
                <a:cubicBezTo>
                  <a:pt x="365789" y="1837134"/>
                  <a:pt x="348815" y="1911236"/>
                  <a:pt x="794058" y="1751596"/>
                </a:cubicBezTo>
                <a:cubicBezTo>
                  <a:pt x="1239301" y="1591956"/>
                  <a:pt x="1527786" y="1630035"/>
                  <a:pt x="1659100"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33" name="Freeform 32"/>
          <p:cNvSpPr/>
          <p:nvPr/>
        </p:nvSpPr>
        <p:spPr>
          <a:xfrm flipV="1">
            <a:off x="6444208" y="5193861"/>
            <a:ext cx="1809982" cy="200591"/>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 name="connsiteX0" fmla="*/ 0 w 1810004"/>
              <a:gd name="connsiteY0" fmla="*/ 2590437 h 2590437"/>
              <a:gd name="connsiteX1" fmla="*/ 1667854 w 1810004"/>
              <a:gd name="connsiteY1" fmla="*/ 1459559 h 2590437"/>
              <a:gd name="connsiteX2" fmla="*/ 1371717 w 1810004"/>
              <a:gd name="connsiteY2" fmla="*/ 0 h 2590437"/>
              <a:gd name="connsiteX0" fmla="*/ 0 w 1964758"/>
              <a:gd name="connsiteY0" fmla="*/ 1912981 h 1912981"/>
              <a:gd name="connsiteX1" fmla="*/ 1667854 w 1964758"/>
              <a:gd name="connsiteY1" fmla="*/ 782103 h 1912981"/>
              <a:gd name="connsiteX2" fmla="*/ 1659100 w 1964758"/>
              <a:gd name="connsiteY2" fmla="*/ 0 h 1912981"/>
              <a:gd name="connsiteX0" fmla="*/ 0 w 1875099"/>
              <a:gd name="connsiteY0" fmla="*/ 1912981 h 1912981"/>
              <a:gd name="connsiteX1" fmla="*/ 1370892 w 1875099"/>
              <a:gd name="connsiteY1" fmla="*/ 1072439 h 1912981"/>
              <a:gd name="connsiteX2" fmla="*/ 1659100 w 1875099"/>
              <a:gd name="connsiteY2" fmla="*/ 0 h 1912981"/>
              <a:gd name="connsiteX0" fmla="*/ 0 w 1659100"/>
              <a:gd name="connsiteY0" fmla="*/ 1912981 h 1912981"/>
              <a:gd name="connsiteX1" fmla="*/ 1659100 w 1659100"/>
              <a:gd name="connsiteY1" fmla="*/ 0 h 1912981"/>
              <a:gd name="connsiteX0" fmla="*/ 0 w 1659100"/>
              <a:gd name="connsiteY0" fmla="*/ 1912981 h 1912981"/>
              <a:gd name="connsiteX1" fmla="*/ 932346 w 1659100"/>
              <a:gd name="connsiteY1" fmla="*/ 865079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94058 w 1659100"/>
              <a:gd name="connsiteY1" fmla="*/ 1751596 h 1912981"/>
              <a:gd name="connsiteX2" fmla="*/ 1659100 w 1659100"/>
              <a:gd name="connsiteY2" fmla="*/ 0 h 1912981"/>
            </a:gdLst>
            <a:ahLst/>
            <a:cxnLst>
              <a:cxn ang="0">
                <a:pos x="connsiteX0" y="connsiteY0"/>
              </a:cxn>
              <a:cxn ang="0">
                <a:pos x="connsiteX1" y="connsiteY1"/>
              </a:cxn>
              <a:cxn ang="0">
                <a:pos x="connsiteX2" y="connsiteY2"/>
              </a:cxn>
            </a:cxnLst>
            <a:rect l="l" t="t" r="r" b="b"/>
            <a:pathLst>
              <a:path w="1659100" h="1912981">
                <a:moveTo>
                  <a:pt x="0" y="1912981"/>
                </a:moveTo>
                <a:cubicBezTo>
                  <a:pt x="365789" y="1837134"/>
                  <a:pt x="348815" y="1911236"/>
                  <a:pt x="794058" y="1751596"/>
                </a:cubicBezTo>
                <a:cubicBezTo>
                  <a:pt x="1239301" y="1591956"/>
                  <a:pt x="1527786" y="1630035"/>
                  <a:pt x="1659100"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34" name="Freeform 33"/>
          <p:cNvSpPr/>
          <p:nvPr/>
        </p:nvSpPr>
        <p:spPr>
          <a:xfrm flipV="1">
            <a:off x="6444208" y="5193860"/>
            <a:ext cx="1440161" cy="1164235"/>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 name="connsiteX0" fmla="*/ 0 w 1810004"/>
              <a:gd name="connsiteY0" fmla="*/ 2590437 h 2590437"/>
              <a:gd name="connsiteX1" fmla="*/ 1667854 w 1810004"/>
              <a:gd name="connsiteY1" fmla="*/ 1459559 h 2590437"/>
              <a:gd name="connsiteX2" fmla="*/ 1371717 w 1810004"/>
              <a:gd name="connsiteY2" fmla="*/ 0 h 2590437"/>
              <a:gd name="connsiteX0" fmla="*/ 0 w 1964758"/>
              <a:gd name="connsiteY0" fmla="*/ 1912981 h 1912981"/>
              <a:gd name="connsiteX1" fmla="*/ 1667854 w 1964758"/>
              <a:gd name="connsiteY1" fmla="*/ 782103 h 1912981"/>
              <a:gd name="connsiteX2" fmla="*/ 1659100 w 1964758"/>
              <a:gd name="connsiteY2" fmla="*/ 0 h 1912981"/>
              <a:gd name="connsiteX0" fmla="*/ 0 w 1875099"/>
              <a:gd name="connsiteY0" fmla="*/ 1912981 h 1912981"/>
              <a:gd name="connsiteX1" fmla="*/ 1370892 w 1875099"/>
              <a:gd name="connsiteY1" fmla="*/ 1072439 h 1912981"/>
              <a:gd name="connsiteX2" fmla="*/ 1659100 w 1875099"/>
              <a:gd name="connsiteY2" fmla="*/ 0 h 1912981"/>
              <a:gd name="connsiteX0" fmla="*/ 0 w 1659100"/>
              <a:gd name="connsiteY0" fmla="*/ 1912981 h 1912981"/>
              <a:gd name="connsiteX1" fmla="*/ 1659100 w 1659100"/>
              <a:gd name="connsiteY1" fmla="*/ 0 h 1912981"/>
              <a:gd name="connsiteX0" fmla="*/ 0 w 1659100"/>
              <a:gd name="connsiteY0" fmla="*/ 1912981 h 1912981"/>
              <a:gd name="connsiteX1" fmla="*/ 932346 w 1659100"/>
              <a:gd name="connsiteY1" fmla="*/ 865079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1021404 w 1659100"/>
              <a:gd name="connsiteY1" fmla="*/ 1672204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526661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5183 w 1659100"/>
              <a:gd name="connsiteY1" fmla="*/ 1698670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77802 w 1659100"/>
              <a:gd name="connsiteY1" fmla="*/ 1751596 h 1912981"/>
              <a:gd name="connsiteX2" fmla="*/ 1659100 w 1659100"/>
              <a:gd name="connsiteY2" fmla="*/ 0 h 1912981"/>
              <a:gd name="connsiteX0" fmla="*/ 0 w 1659100"/>
              <a:gd name="connsiteY0" fmla="*/ 1912981 h 1912981"/>
              <a:gd name="connsiteX1" fmla="*/ 794058 w 1659100"/>
              <a:gd name="connsiteY1" fmla="*/ 1751596 h 1912981"/>
              <a:gd name="connsiteX2" fmla="*/ 1659100 w 1659100"/>
              <a:gd name="connsiteY2" fmla="*/ 0 h 1912981"/>
            </a:gdLst>
            <a:ahLst/>
            <a:cxnLst>
              <a:cxn ang="0">
                <a:pos x="connsiteX0" y="connsiteY0"/>
              </a:cxn>
              <a:cxn ang="0">
                <a:pos x="connsiteX1" y="connsiteY1"/>
              </a:cxn>
              <a:cxn ang="0">
                <a:pos x="connsiteX2" y="connsiteY2"/>
              </a:cxn>
            </a:cxnLst>
            <a:rect l="l" t="t" r="r" b="b"/>
            <a:pathLst>
              <a:path w="1659100" h="1912981">
                <a:moveTo>
                  <a:pt x="0" y="1912981"/>
                </a:moveTo>
                <a:cubicBezTo>
                  <a:pt x="365789" y="1837134"/>
                  <a:pt x="348815" y="1911236"/>
                  <a:pt x="794058" y="1751596"/>
                </a:cubicBezTo>
                <a:cubicBezTo>
                  <a:pt x="1239301" y="1591956"/>
                  <a:pt x="1527786" y="1630035"/>
                  <a:pt x="1659100"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cxnSp>
        <p:nvCxnSpPr>
          <p:cNvPr id="3" name="Straight Arrow Connector 2"/>
          <p:cNvCxnSpPr/>
          <p:nvPr/>
        </p:nvCxnSpPr>
        <p:spPr>
          <a:xfrm flipH="1">
            <a:off x="5633876" y="5085184"/>
            <a:ext cx="648072" cy="108677"/>
          </a:xfrm>
          <a:prstGeom prst="straightConnector1">
            <a:avLst/>
          </a:pr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250"/>
                                        <p:tgtEl>
                                          <p:spTgt spid="10"/>
                                        </p:tgtEl>
                                      </p:cBhvr>
                                    </p:animEffect>
                                  </p:childTnLst>
                                </p:cTn>
                              </p:par>
                            </p:childTnLst>
                          </p:cTn>
                        </p:par>
                        <p:par>
                          <p:cTn id="10" fill="hold">
                            <p:stCondLst>
                              <p:cond delay="250"/>
                            </p:stCondLst>
                            <p:childTnLst>
                              <p:par>
                                <p:cTn id="11" presetID="1" presetClass="entr" presetSubtype="0" fill="hold"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250"/>
                                        <p:tgtEl>
                                          <p:spTgt spid="11"/>
                                        </p:tgtEl>
                                      </p:cBhvr>
                                    </p:animEffect>
                                  </p:childTnLst>
                                </p:cTn>
                              </p:par>
                            </p:childTnLst>
                          </p:cTn>
                        </p:par>
                        <p:par>
                          <p:cTn id="18" fill="hold">
                            <p:stCondLst>
                              <p:cond delay="250"/>
                            </p:stCondLst>
                            <p:childTnLst>
                              <p:par>
                                <p:cTn id="19" presetID="1" presetClass="entr" presetSubtype="0" fill="hold" nodeType="after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bg/>
                                          </p:spTgt>
                                        </p:tgtEl>
                                        <p:attrNameLst>
                                          <p:attrName>style.visibility</p:attrName>
                                        </p:attrNameLst>
                                      </p:cBhvr>
                                      <p:to>
                                        <p:strVal val="visible"/>
                                      </p:to>
                                    </p:set>
                                  </p:childTnLst>
                                </p:cTn>
                              </p:par>
                              <p:par>
                                <p:cTn id="33" presetID="22" presetClass="entr" presetSubtype="1"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250"/>
                                        <p:tgtEl>
                                          <p:spTgt spid="30"/>
                                        </p:tgtEl>
                                      </p:cBhvr>
                                    </p:animEffect>
                                  </p:childTnLst>
                                </p:cTn>
                              </p:par>
                            </p:childTnLst>
                          </p:cTn>
                        </p:par>
                        <p:par>
                          <p:cTn id="36" fill="hold">
                            <p:stCondLst>
                              <p:cond delay="250"/>
                            </p:stCondLst>
                            <p:childTnLst>
                              <p:par>
                                <p:cTn id="37" presetID="1" presetClass="entr" presetSubtype="0" fill="hold" nodeType="after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250"/>
                                        <p:tgtEl>
                                          <p:spTgt spid="29"/>
                                        </p:tgtEl>
                                      </p:cBhvr>
                                    </p:animEffect>
                                  </p:childTnLst>
                                </p:cTn>
                              </p:par>
                            </p:childTnLst>
                          </p:cTn>
                        </p:par>
                        <p:par>
                          <p:cTn id="44" fill="hold">
                            <p:stCondLst>
                              <p:cond delay="250"/>
                            </p:stCondLst>
                            <p:childTnLst>
                              <p:par>
                                <p:cTn id="45" presetID="1" presetClass="entr" presetSubtype="0" fill="hold" nodeType="afterEffect">
                                  <p:stCondLst>
                                    <p:cond delay="0"/>
                                  </p:stCondLst>
                                  <p:childTnLst>
                                    <p:set>
                                      <p:cBhvr>
                                        <p:cTn id="4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bg/>
                                          </p:spTgt>
                                        </p:tgtEl>
                                        <p:attrNameLst>
                                          <p:attrName>style.visibility</p:attrName>
                                        </p:attrNameLst>
                                      </p:cBhvr>
                                      <p:to>
                                        <p:strVal val="visible"/>
                                      </p:to>
                                    </p:set>
                                  </p:childTnLst>
                                </p:cTn>
                              </p:par>
                              <p:par>
                                <p:cTn id="51" presetID="22" presetClass="entr" presetSubtype="4"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down)">
                                      <p:cBhvr>
                                        <p:cTn id="53" dur="25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right)">
                                      <p:cBhvr>
                                        <p:cTn id="58" dur="25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250"/>
                                        <p:tgtEl>
                                          <p:spTgt spid="33"/>
                                        </p:tgtEl>
                                      </p:cBhvr>
                                    </p:animEffect>
                                  </p:childTnLst>
                                </p:cTn>
                              </p:par>
                            </p:childTnLst>
                          </p:cTn>
                        </p:par>
                        <p:par>
                          <p:cTn id="64" fill="hold">
                            <p:stCondLst>
                              <p:cond delay="250"/>
                            </p:stCondLst>
                            <p:childTnLst>
                              <p:par>
                                <p:cTn id="65" presetID="1" presetClass="entr" presetSubtype="0" fill="hold"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up)">
                                      <p:cBhvr>
                                        <p:cTn id="71" dur="250"/>
                                        <p:tgtEl>
                                          <p:spTgt spid="34"/>
                                        </p:tgtEl>
                                      </p:cBhvr>
                                    </p:animEffect>
                                  </p:childTnLst>
                                </p:cTn>
                              </p:par>
                            </p:childTnLst>
                          </p:cTn>
                        </p:par>
                        <p:par>
                          <p:cTn id="72" fill="hold">
                            <p:stCondLst>
                              <p:cond delay="250"/>
                            </p:stCondLst>
                            <p:childTnLst>
                              <p:par>
                                <p:cTn id="73" presetID="1" presetClass="entr" presetSubtype="0" fill="hold" nodeType="afterEffect">
                                  <p:stCondLst>
                                    <p:cond delay="0"/>
                                  </p:stCondLst>
                                  <p:childTnLst>
                                    <p:set>
                                      <p:cBhvr>
                                        <p:cTn id="7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P spid="10" grpId="0" animBg="1"/>
      <p:bldP spid="11" grpId="0" animBg="1"/>
      <p:bldP spid="24" grpId="0" uiExpand="1" build="allAtOnce" animBg="1"/>
      <p:bldP spid="25" grpId="0" uiExpand="1" build="allAtOnce" animBg="1"/>
      <p:bldP spid="29" grpId="0" uiExpand="1" animBg="1"/>
      <p:bldP spid="30" grpId="0" uiExpand="1" animBg="1"/>
      <p:bldP spid="31" grpId="0" uiExpand="1" animBg="1"/>
      <p:bldP spid="33" grpId="0" uiExpand="1" animBg="1"/>
      <p:bldP spid="34" grpId="0" uiExpan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Scope and Global Variables</a:t>
            </a:r>
          </a:p>
        </p:txBody>
      </p:sp>
      <p:sp>
        <p:nvSpPr>
          <p:cNvPr id="3" name="Content Placeholder 2"/>
          <p:cNvSpPr>
            <a:spLocks noGrp="1"/>
          </p:cNvSpPr>
          <p:nvPr>
            <p:ph idx="1"/>
          </p:nvPr>
        </p:nvSpPr>
        <p:spPr/>
        <p:txBody>
          <a:bodyPr/>
          <a:lstStyle/>
          <a:p>
            <a:r>
              <a:rPr lang="en-AU" dirty="0" smtClean="0"/>
              <a:t>Different languages use slightly different rules regarding variable scope and access to global variables</a:t>
            </a:r>
          </a:p>
          <a:p>
            <a:endParaRPr lang="en-AU" dirty="0"/>
          </a:p>
          <a:p>
            <a:r>
              <a:rPr lang="en-AU" dirty="0" smtClean="0"/>
              <a:t>You should </a:t>
            </a:r>
            <a:r>
              <a:rPr lang="en-AU" b="1" dirty="0" smtClean="0"/>
              <a:t>avoid using global variables in functions</a:t>
            </a:r>
          </a:p>
          <a:p>
            <a:pPr lvl="1"/>
            <a:r>
              <a:rPr lang="en-AU" dirty="0" smtClean="0"/>
              <a:t>Use </a:t>
            </a:r>
            <a:r>
              <a:rPr lang="en-AU" b="1" dirty="0" smtClean="0"/>
              <a:t>parameters</a:t>
            </a:r>
            <a:r>
              <a:rPr lang="en-AU" dirty="0" smtClean="0"/>
              <a:t> to pass data into a function if needed</a:t>
            </a:r>
          </a:p>
          <a:p>
            <a:endParaRPr lang="en-AU" dirty="0" smtClean="0"/>
          </a:p>
          <a:p>
            <a:r>
              <a:rPr lang="en-AU" dirty="0" smtClean="0"/>
              <a:t>Using global variables in functions is discouraged since:</a:t>
            </a:r>
          </a:p>
          <a:p>
            <a:pPr lvl="1"/>
            <a:r>
              <a:rPr lang="en-AU" dirty="0" smtClean="0"/>
              <a:t>It prevents functions from being independent of the code that calls them, making them harder to reuse in other programs</a:t>
            </a:r>
          </a:p>
          <a:p>
            <a:pPr lvl="1"/>
            <a:r>
              <a:rPr lang="en-AU" dirty="0" smtClean="0"/>
              <a:t>It makes errors hard to track down, since a variable’s value may be changed from anywhere in the program</a:t>
            </a:r>
          </a:p>
          <a:p>
            <a:pPr lvl="1"/>
            <a:r>
              <a:rPr lang="en-AU" dirty="0" smtClean="0"/>
              <a:t>It makes programs hard to follow and understand</a:t>
            </a:r>
          </a:p>
        </p:txBody>
      </p:sp>
    </p:spTree>
    <p:extLst>
      <p:ext uri="{BB962C8B-B14F-4D97-AF65-F5344CB8AC3E}">
        <p14:creationId xmlns:p14="http://schemas.microsoft.com/office/powerpoint/2010/main" val="7503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Parameters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When you define a function, you can define its </a:t>
            </a:r>
            <a:r>
              <a:rPr lang="en-AU" b="1" dirty="0" smtClean="0"/>
              <a:t>parameters</a:t>
            </a:r>
            <a:endParaRPr lang="en-AU" dirty="0" smtClean="0"/>
          </a:p>
          <a:p>
            <a:pPr lvl="1"/>
            <a:r>
              <a:rPr lang="en-AU" dirty="0" smtClean="0"/>
              <a:t>This defines what data can be passed in to the function when it is called in your code</a:t>
            </a:r>
          </a:p>
          <a:p>
            <a:pPr lvl="1"/>
            <a:r>
              <a:rPr lang="en-AU" dirty="0" smtClean="0"/>
              <a:t>Hence, a function can be instructed to perform its task </a:t>
            </a:r>
            <a:r>
              <a:rPr lang="en-AU" i="1" dirty="0" smtClean="0"/>
              <a:t>on</a:t>
            </a:r>
            <a:r>
              <a:rPr lang="en-AU" dirty="0" smtClean="0"/>
              <a:t> </a:t>
            </a:r>
            <a:r>
              <a:rPr lang="en-AU" i="1" dirty="0" smtClean="0"/>
              <a:t>the data you give it</a:t>
            </a:r>
            <a:r>
              <a:rPr lang="en-AU" dirty="0" smtClean="0"/>
              <a:t>, or </a:t>
            </a:r>
            <a:r>
              <a:rPr lang="en-AU" i="1" dirty="0" smtClean="0"/>
              <a:t>in a particular way</a:t>
            </a:r>
            <a:r>
              <a:rPr lang="en-AU" dirty="0" smtClean="0"/>
              <a:t> (or both)</a:t>
            </a:r>
          </a:p>
          <a:p>
            <a:pPr lvl="1"/>
            <a:r>
              <a:rPr lang="en-AU" dirty="0" smtClean="0"/>
              <a:t>If a function does not need input, it may have no parameters</a:t>
            </a:r>
          </a:p>
          <a:p>
            <a:pPr lvl="1"/>
            <a:endParaRPr lang="en-AU" i="1" dirty="0"/>
          </a:p>
          <a:p>
            <a:r>
              <a:rPr lang="en-AU" dirty="0" smtClean="0"/>
              <a:t>e.g. The built-in function </a:t>
            </a:r>
            <a:r>
              <a:rPr lang="en-AU" dirty="0" smtClean="0">
                <a:latin typeface="Courier New" panose="02070309020205020404" pitchFamily="49" charset="0"/>
                <a:cs typeface="Courier New" panose="02070309020205020404" pitchFamily="49" charset="0"/>
                <a:hlinkClick r:id="rId3"/>
              </a:rPr>
              <a:t>round()</a:t>
            </a:r>
            <a:r>
              <a:rPr lang="en-AU" dirty="0"/>
              <a:t> </a:t>
            </a:r>
            <a:r>
              <a:rPr lang="en-AU" dirty="0" smtClean="0"/>
              <a:t>can take two parameters:</a:t>
            </a:r>
          </a:p>
          <a:p>
            <a:pPr lvl="1"/>
            <a:r>
              <a:rPr lang="en-AU" dirty="0" smtClean="0"/>
              <a:t>A number to round, and a number of digits to round it to, e.g.</a:t>
            </a:r>
          </a:p>
          <a:p>
            <a:pPr marL="457200" lvl="1" indent="0">
              <a:buNone/>
            </a:pPr>
            <a:r>
              <a:rPr lang="en-AU" dirty="0" smtClean="0"/>
              <a:t>   </a:t>
            </a:r>
            <a:r>
              <a:rPr lang="en-AU" dirty="0" smtClean="0">
                <a:latin typeface="Courier New" panose="02070309020205020404" pitchFamily="49" charset="0"/>
                <a:cs typeface="Courier New" panose="02070309020205020404" pitchFamily="49" charset="0"/>
              </a:rPr>
              <a:t>round(9.24574, 2)</a:t>
            </a:r>
            <a:r>
              <a:rPr lang="en-AU" dirty="0" smtClean="0">
                <a:cs typeface="Courier New" panose="02070309020205020404" pitchFamily="49" charset="0"/>
              </a:rPr>
              <a:t> returns 9.25</a:t>
            </a:r>
            <a:endParaRPr lang="en-AU" dirty="0">
              <a:cs typeface="Courier New" panose="02070309020205020404" pitchFamily="49" charset="0"/>
            </a:endParaRPr>
          </a:p>
          <a:p>
            <a:pPr lvl="1"/>
            <a:r>
              <a:rPr lang="en-AU" dirty="0" smtClean="0"/>
              <a:t>The first parameter is required (since it makes no sense to call the function without it), but the second one is optional</a:t>
            </a:r>
          </a:p>
          <a:p>
            <a:pPr lvl="2"/>
            <a:r>
              <a:rPr lang="en-AU" dirty="0" smtClean="0"/>
              <a:t>It defaults to 0, e.g. </a:t>
            </a:r>
            <a:r>
              <a:rPr lang="en-AU" dirty="0" smtClean="0">
                <a:latin typeface="Courier New" panose="02070309020205020404" pitchFamily="49" charset="0"/>
                <a:cs typeface="Courier New" panose="02070309020205020404" pitchFamily="49" charset="0"/>
              </a:rPr>
              <a:t>round(9.24574)</a:t>
            </a:r>
            <a:r>
              <a:rPr lang="en-AU" dirty="0" smtClean="0">
                <a:cs typeface="Courier New" panose="02070309020205020404" pitchFamily="49" charset="0"/>
              </a:rPr>
              <a:t> returns 9</a:t>
            </a:r>
            <a:endParaRPr lang="en-AU" dirty="0">
              <a:cs typeface="Courier New" panose="02070309020205020404" pitchFamily="49" charset="0"/>
            </a:endParaRPr>
          </a:p>
        </p:txBody>
      </p:sp>
    </p:spTree>
    <p:extLst>
      <p:ext uri="{BB962C8B-B14F-4D97-AF65-F5344CB8AC3E}">
        <p14:creationId xmlns:p14="http://schemas.microsoft.com/office/powerpoint/2010/main" val="314828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Parameters</a:t>
            </a:r>
            <a:endParaRPr lang="en-AU" dirty="0"/>
          </a:p>
        </p:txBody>
      </p:sp>
      <p:sp>
        <p:nvSpPr>
          <p:cNvPr id="3" name="Content Placeholder 2"/>
          <p:cNvSpPr>
            <a:spLocks noGrp="1"/>
          </p:cNvSpPr>
          <p:nvPr>
            <p:ph idx="1"/>
          </p:nvPr>
        </p:nvSpPr>
        <p:spPr>
          <a:xfrm>
            <a:off x="285720" y="1000108"/>
            <a:ext cx="8606760" cy="5643601"/>
          </a:xfrm>
        </p:spPr>
        <p:txBody>
          <a:bodyPr/>
          <a:lstStyle/>
          <a:p>
            <a:pPr lvl="1"/>
            <a:endParaRPr lang="en-AU" dirty="0" smtClean="0"/>
          </a:p>
          <a:p>
            <a:pPr lvl="2"/>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endParaRPr lang="en-AU" dirty="0"/>
          </a:p>
          <a:p>
            <a:r>
              <a:rPr lang="en-AU" dirty="0" smtClean="0"/>
              <a:t>The </a:t>
            </a:r>
            <a:r>
              <a:rPr lang="en-AU" dirty="0" smtClean="0">
                <a:solidFill>
                  <a:srgbClr val="FFC000"/>
                </a:solidFill>
              </a:rPr>
              <a:t>parameter names </a:t>
            </a:r>
            <a:r>
              <a:rPr lang="en-AU" dirty="0" smtClean="0"/>
              <a:t>you specify when defining a function become </a:t>
            </a:r>
            <a:r>
              <a:rPr lang="en-AU" dirty="0" smtClean="0">
                <a:solidFill>
                  <a:srgbClr val="FFC000"/>
                </a:solidFill>
              </a:rPr>
              <a:t>local</a:t>
            </a:r>
            <a:r>
              <a:rPr lang="en-AU" dirty="0" smtClean="0"/>
              <a:t> </a:t>
            </a:r>
            <a:r>
              <a:rPr lang="en-AU" dirty="0" smtClean="0">
                <a:solidFill>
                  <a:srgbClr val="FFC000"/>
                </a:solidFill>
              </a:rPr>
              <a:t>variables in the function </a:t>
            </a:r>
            <a:r>
              <a:rPr lang="en-AU" dirty="0" smtClean="0"/>
              <a:t>when it is called</a:t>
            </a:r>
          </a:p>
          <a:p>
            <a:pPr lvl="1"/>
            <a:r>
              <a:rPr lang="en-AU" dirty="0" smtClean="0"/>
              <a:t>Their </a:t>
            </a:r>
            <a:r>
              <a:rPr lang="en-AU" dirty="0" smtClean="0">
                <a:solidFill>
                  <a:srgbClr val="00B050"/>
                </a:solidFill>
              </a:rPr>
              <a:t>values</a:t>
            </a:r>
            <a:r>
              <a:rPr lang="en-AU" dirty="0" smtClean="0"/>
              <a:t> will be </a:t>
            </a:r>
            <a:r>
              <a:rPr lang="en-AU" dirty="0" smtClean="0"/>
              <a:t>provided when </a:t>
            </a:r>
            <a:r>
              <a:rPr lang="en-AU" dirty="0" smtClean="0"/>
              <a:t>the function is called</a:t>
            </a:r>
          </a:p>
          <a:p>
            <a:pPr lvl="2"/>
            <a:r>
              <a:rPr lang="en-AU" dirty="0" smtClean="0"/>
              <a:t>These can be literal values or variables from outside the function</a:t>
            </a:r>
          </a:p>
          <a:p>
            <a:pPr lvl="1"/>
            <a:r>
              <a:rPr lang="en-AU" dirty="0" smtClean="0"/>
              <a:t>A parameter can be made optional by giving it a </a:t>
            </a:r>
            <a:r>
              <a:rPr lang="en-AU" dirty="0" smtClean="0">
                <a:solidFill>
                  <a:schemeClr val="accent5">
                    <a:lumMod val="50000"/>
                  </a:schemeClr>
                </a:solidFill>
              </a:rPr>
              <a:t>default value</a:t>
            </a:r>
          </a:p>
          <a:p>
            <a:pPr lvl="2"/>
            <a:r>
              <a:rPr lang="en-AU" dirty="0" smtClean="0"/>
              <a:t>You must provide a value for each non-optional parameter</a:t>
            </a:r>
            <a:endParaRPr lang="en-AU" dirty="0"/>
          </a:p>
        </p:txBody>
      </p:sp>
      <p:grpSp>
        <p:nvGrpSpPr>
          <p:cNvPr id="7" name="Group 6"/>
          <p:cNvGrpSpPr/>
          <p:nvPr/>
        </p:nvGrpSpPr>
        <p:grpSpPr>
          <a:xfrm>
            <a:off x="323528" y="1071200"/>
            <a:ext cx="8496944" cy="3119691"/>
            <a:chOff x="365992" y="3389511"/>
            <a:chExt cx="8496944" cy="3119691"/>
          </a:xfrm>
        </p:grpSpPr>
        <p:sp>
          <p:nvSpPr>
            <p:cNvPr id="8" name="TextBox 7"/>
            <p:cNvSpPr txBox="1"/>
            <p:nvPr/>
          </p:nvSpPr>
          <p:spPr>
            <a:xfrm>
              <a:off x="365992" y="3389511"/>
              <a:ext cx="8496944" cy="3119691"/>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repeat(text, </a:t>
              </a:r>
              <a:r>
                <a:rPr lang="en-AU" sz="1600" b="1" dirty="0" smtClean="0">
                  <a:solidFill>
                    <a:srgbClr val="000000"/>
                  </a:solidFill>
                  <a:latin typeface="Courier New" pitchFamily="49" charset="0"/>
                  <a:cs typeface="Courier New" pitchFamily="49" charset="0"/>
                </a:rPr>
                <a:t>multiplier = 2):</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output = </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endParaRPr lang="en-AU" sz="9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for </a:t>
              </a:r>
              <a:r>
                <a:rPr lang="en-AU" sz="1600" b="1" dirty="0" err="1">
                  <a:solidFill>
                    <a:srgbClr val="000000"/>
                  </a:solidFill>
                  <a:latin typeface="Courier New" pitchFamily="49" charset="0"/>
                  <a:cs typeface="Courier New" pitchFamily="49" charset="0"/>
                </a:rPr>
                <a:t>i</a:t>
              </a:r>
              <a:r>
                <a:rPr lang="en-AU" sz="1600" b="1" dirty="0">
                  <a:solidFill>
                    <a:srgbClr val="000000"/>
                  </a:solidFill>
                  <a:latin typeface="Courier New" pitchFamily="49" charset="0"/>
                  <a:cs typeface="Courier New" pitchFamily="49" charset="0"/>
                </a:rPr>
                <a:t> in range(multiplier):</a:t>
              </a:r>
            </a:p>
            <a:p>
              <a:pPr lvl="0">
                <a:tabLst>
                  <a:tab pos="452438" algn="l"/>
                </a:tabLst>
              </a:pPr>
              <a:r>
                <a:rPr lang="en-AU" sz="1600" b="1" dirty="0">
                  <a:solidFill>
                    <a:srgbClr val="000000"/>
                  </a:solidFill>
                  <a:latin typeface="Courier New" pitchFamily="49" charset="0"/>
                  <a:cs typeface="Courier New" pitchFamily="49" charset="0"/>
                </a:rPr>
                <a:t>        output </a:t>
              </a:r>
              <a:r>
                <a:rPr lang="en-AU" sz="1600" b="1" dirty="0" smtClean="0">
                  <a:solidFill>
                    <a:srgbClr val="000000"/>
                  </a:solidFill>
                  <a:latin typeface="Courier New" pitchFamily="49" charset="0"/>
                  <a:cs typeface="Courier New" pitchFamily="49" charset="0"/>
                </a:rPr>
                <a:t>= output + </a:t>
              </a:r>
              <a:r>
                <a:rPr lang="en-AU" sz="1600" b="1" dirty="0">
                  <a:solidFill>
                    <a:srgbClr val="000000"/>
                  </a:solidFill>
                  <a:latin typeface="Courier New" pitchFamily="49" charset="0"/>
                  <a:cs typeface="Courier New" pitchFamily="49" charset="0"/>
                </a:rPr>
                <a:t>text</a:t>
              </a:r>
            </a:p>
            <a:p>
              <a:pPr lvl="0">
                <a:tabLst>
                  <a:tab pos="452438" algn="l"/>
                </a:tabLst>
              </a:pPr>
              <a:endParaRPr lang="en-AU" sz="9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return output</a:t>
              </a:r>
            </a:p>
            <a:p>
              <a:pPr lvl="0">
                <a:tabLst>
                  <a:tab pos="452438" algn="l"/>
                </a:tabLst>
              </a:pPr>
              <a:endParaRPr lang="en-AU" sz="20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print(repeat</a:t>
              </a:r>
              <a:r>
                <a:rPr lang="en-AU" sz="1600" b="1" dirty="0" smtClean="0">
                  <a:solidFill>
                    <a:srgbClr val="000000"/>
                  </a:solidFill>
                  <a:latin typeface="Courier New" pitchFamily="49" charset="0"/>
                  <a:cs typeface="Courier New" pitchFamily="49" charset="0"/>
                </a:rPr>
                <a:t>('Hello!', </a:t>
              </a:r>
              <a:r>
                <a:rPr lang="en-AU" sz="1600" b="1" dirty="0">
                  <a:solidFill>
                    <a:srgbClr val="000000"/>
                  </a:solidFill>
                  <a:latin typeface="Courier New" pitchFamily="49" charset="0"/>
                  <a:cs typeface="Courier New" pitchFamily="49" charset="0"/>
                </a:rPr>
                <a:t>4))</a:t>
              </a:r>
            </a:p>
            <a:p>
              <a:pPr lvl="0">
                <a:tabLst>
                  <a:tab pos="452438" algn="l"/>
                </a:tabLst>
              </a:pP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word = </a:t>
              </a:r>
              <a:r>
                <a:rPr lang="en-AU" sz="1600" b="1" dirty="0" smtClean="0">
                  <a:solidFill>
                    <a:srgbClr val="000000"/>
                  </a:solidFill>
                  <a:latin typeface="Courier New" pitchFamily="49" charset="0"/>
                  <a:cs typeface="Courier New" pitchFamily="49" charset="0"/>
                </a:rPr>
                <a:t>'Duck</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phrase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repeat(word)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'Goose!'</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print(phrase)</a:t>
              </a:r>
            </a:p>
          </p:txBody>
        </p:sp>
        <p:sp>
          <p:nvSpPr>
            <p:cNvPr id="9" name="TextBox 8"/>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10" name="TextBox 9"/>
          <p:cNvSpPr txBox="1"/>
          <p:nvPr/>
        </p:nvSpPr>
        <p:spPr>
          <a:xfrm>
            <a:off x="5576957" y="3501008"/>
            <a:ext cx="3099497"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70C0"/>
                </a:solidFill>
                <a:latin typeface="Courier New" pitchFamily="49" charset="0"/>
                <a:cs typeface="Courier New" pitchFamily="49" charset="0"/>
              </a:rPr>
              <a:t>Hello!Hello!Hello!Hello</a:t>
            </a:r>
            <a:r>
              <a:rPr lang="en-AU" sz="1600" b="1" dirty="0">
                <a:solidFill>
                  <a:srgbClr val="0070C0"/>
                </a:solidFill>
                <a:latin typeface="Courier New" pitchFamily="49" charset="0"/>
                <a:cs typeface="Courier New" pitchFamily="49" charset="0"/>
              </a:rPr>
              <a:t>!</a:t>
            </a:r>
          </a:p>
          <a:p>
            <a:pPr lvl="0">
              <a:tabLst>
                <a:tab pos="452438" algn="l"/>
              </a:tabLst>
            </a:pPr>
            <a:r>
              <a:rPr lang="en-AU" sz="1600" b="1" dirty="0">
                <a:solidFill>
                  <a:srgbClr val="0070C0"/>
                </a:solidFill>
                <a:latin typeface="Courier New" pitchFamily="49" charset="0"/>
                <a:cs typeface="Courier New" pitchFamily="49" charset="0"/>
              </a:rPr>
              <a:t>Duck, Duck, </a:t>
            </a:r>
            <a:r>
              <a:rPr lang="en-AU" sz="1600" b="1" dirty="0" smtClean="0">
                <a:solidFill>
                  <a:srgbClr val="0070C0"/>
                </a:solidFill>
                <a:latin typeface="Courier New" pitchFamily="49" charset="0"/>
                <a:cs typeface="Courier New" pitchFamily="49" charset="0"/>
              </a:rPr>
              <a:t>Goose</a:t>
            </a:r>
            <a:r>
              <a:rPr lang="en-AU" sz="1600" b="1" dirty="0">
                <a:solidFill>
                  <a:srgbClr val="0070C0"/>
                </a:solidFill>
                <a:latin typeface="Courier New" pitchFamily="49" charset="0"/>
                <a:cs typeface="Courier New" pitchFamily="49" charset="0"/>
              </a:rPr>
              <a:t>!</a:t>
            </a:r>
          </a:p>
        </p:txBody>
      </p:sp>
      <p:cxnSp>
        <p:nvCxnSpPr>
          <p:cNvPr id="12" name="Straight Connector 11"/>
          <p:cNvCxnSpPr/>
          <p:nvPr/>
        </p:nvCxnSpPr>
        <p:spPr>
          <a:xfrm>
            <a:off x="1763688" y="1340768"/>
            <a:ext cx="432048" cy="0"/>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83768" y="1340768"/>
            <a:ext cx="1224136" cy="0"/>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579398" y="2204864"/>
            <a:ext cx="432048" cy="0"/>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699792" y="1977430"/>
            <a:ext cx="1224136" cy="0"/>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51720" y="3140968"/>
            <a:ext cx="792088" cy="0"/>
          </a:xfrm>
          <a:prstGeom prst="line">
            <a:avLst/>
          </a:prstGeom>
          <a:ln>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303748" y="3895003"/>
            <a:ext cx="540060" cy="0"/>
          </a:xfrm>
          <a:prstGeom prst="line">
            <a:avLst/>
          </a:prstGeom>
          <a:ln>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203848" y="3140968"/>
            <a:ext cx="108012" cy="0"/>
          </a:xfrm>
          <a:prstGeom prst="line">
            <a:avLst/>
          </a:prstGeom>
          <a:ln>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779912" y="1340768"/>
            <a:ext cx="432048" cy="0"/>
          </a:xfrm>
          <a:prstGeom prst="line">
            <a:avLst/>
          </a:prstGeom>
          <a:ln>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1" name="Freeform 40"/>
          <p:cNvSpPr/>
          <p:nvPr/>
        </p:nvSpPr>
        <p:spPr>
          <a:xfrm>
            <a:off x="2981416" y="1254035"/>
            <a:ext cx="2324267" cy="2450298"/>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207511"/>
              <a:gd name="connsiteY0" fmla="*/ 2603863 h 2603863"/>
              <a:gd name="connsiteX1" fmla="*/ 2154547 w 2207511"/>
              <a:gd name="connsiteY1" fmla="*/ 491765 h 2603863"/>
              <a:gd name="connsiteX2" fmla="*/ 1341120 w 2207511"/>
              <a:gd name="connsiteY2" fmla="*/ 0 h 2603863"/>
              <a:gd name="connsiteX0" fmla="*/ 0 w 2195263"/>
              <a:gd name="connsiteY0" fmla="*/ 2603863 h 2603863"/>
              <a:gd name="connsiteX1" fmla="*/ 2154547 w 2195263"/>
              <a:gd name="connsiteY1" fmla="*/ 491765 h 2603863"/>
              <a:gd name="connsiteX2" fmla="*/ 1341120 w 2195263"/>
              <a:gd name="connsiteY2" fmla="*/ 0 h 2603863"/>
              <a:gd name="connsiteX0" fmla="*/ 0 w 2239860"/>
              <a:gd name="connsiteY0" fmla="*/ 2590437 h 2590437"/>
              <a:gd name="connsiteX1" fmla="*/ 2185144 w 2239860"/>
              <a:gd name="connsiteY1" fmla="*/ 491765 h 2590437"/>
              <a:gd name="connsiteX2" fmla="*/ 1371717 w 2239860"/>
              <a:gd name="connsiteY2" fmla="*/ 0 h 2590437"/>
            </a:gdLst>
            <a:ahLst/>
            <a:cxnLst>
              <a:cxn ang="0">
                <a:pos x="connsiteX0" y="connsiteY0"/>
              </a:cxn>
              <a:cxn ang="0">
                <a:pos x="connsiteX1" y="connsiteY1"/>
              </a:cxn>
              <a:cxn ang="0">
                <a:pos x="connsiteX2" y="connsiteY2"/>
              </a:cxn>
            </a:cxnLst>
            <a:rect l="l" t="t" r="r" b="b"/>
            <a:pathLst>
              <a:path w="2239860" h="2590437">
                <a:moveTo>
                  <a:pt x="0" y="2590437"/>
                </a:moveTo>
                <a:cubicBezTo>
                  <a:pt x="959394" y="1736271"/>
                  <a:pt x="1956525" y="923505"/>
                  <a:pt x="2185144" y="491765"/>
                </a:cubicBezTo>
                <a:cubicBezTo>
                  <a:pt x="2413764" y="60026"/>
                  <a:pt x="1884071" y="13789"/>
                  <a:pt x="1371717"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42" name="Freeform 41"/>
          <p:cNvSpPr/>
          <p:nvPr/>
        </p:nvSpPr>
        <p:spPr>
          <a:xfrm>
            <a:off x="3579398" y="1254035"/>
            <a:ext cx="1576795" cy="1733392"/>
          </a:xfrm>
          <a:custGeom>
            <a:avLst/>
            <a:gdLst>
              <a:gd name="connsiteX0" fmla="*/ 0 w 2196154"/>
              <a:gd name="connsiteY0" fmla="*/ 2603863 h 2603863"/>
              <a:gd name="connsiteX1" fmla="*/ 2142308 w 2196154"/>
              <a:gd name="connsiteY1" fmla="*/ 461555 h 2603863"/>
              <a:gd name="connsiteX2" fmla="*/ 1341120 w 2196154"/>
              <a:gd name="connsiteY2" fmla="*/ 0 h 2603863"/>
              <a:gd name="connsiteX0" fmla="*/ 0 w 2174175"/>
              <a:gd name="connsiteY0" fmla="*/ 2603863 h 2603863"/>
              <a:gd name="connsiteX1" fmla="*/ 2142308 w 2174175"/>
              <a:gd name="connsiteY1" fmla="*/ 461555 h 2603863"/>
              <a:gd name="connsiteX2" fmla="*/ 1130853 w 2174175"/>
              <a:gd name="connsiteY2" fmla="*/ 0 h 2603863"/>
              <a:gd name="connsiteX0" fmla="*/ 0 w 2081471"/>
              <a:gd name="connsiteY0" fmla="*/ 2589633 h 2589633"/>
              <a:gd name="connsiteX1" fmla="*/ 2053544 w 2081471"/>
              <a:gd name="connsiteY1" fmla="*/ 461555 h 2589633"/>
              <a:gd name="connsiteX2" fmla="*/ 1042089 w 2081471"/>
              <a:gd name="connsiteY2" fmla="*/ 0 h 2589633"/>
              <a:gd name="connsiteX0" fmla="*/ 0 w 1992155"/>
              <a:gd name="connsiteY0" fmla="*/ 2589633 h 2589633"/>
              <a:gd name="connsiteX1" fmla="*/ 1960746 w 1992155"/>
              <a:gd name="connsiteY1" fmla="*/ 679750 h 2589633"/>
              <a:gd name="connsiteX2" fmla="*/ 1042089 w 1992155"/>
              <a:gd name="connsiteY2" fmla="*/ 0 h 2589633"/>
              <a:gd name="connsiteX0" fmla="*/ 0 w 2003761"/>
              <a:gd name="connsiteY0" fmla="*/ 2589633 h 2589633"/>
              <a:gd name="connsiteX1" fmla="*/ 1972851 w 2003761"/>
              <a:gd name="connsiteY1" fmla="*/ 584883 h 2589633"/>
              <a:gd name="connsiteX2" fmla="*/ 1042089 w 2003761"/>
              <a:gd name="connsiteY2" fmla="*/ 0 h 2589633"/>
            </a:gdLst>
            <a:ahLst/>
            <a:cxnLst>
              <a:cxn ang="0">
                <a:pos x="connsiteX0" y="connsiteY0"/>
              </a:cxn>
              <a:cxn ang="0">
                <a:pos x="connsiteX1" y="connsiteY1"/>
              </a:cxn>
              <a:cxn ang="0">
                <a:pos x="connsiteX2" y="connsiteY2"/>
              </a:cxn>
            </a:cxnLst>
            <a:rect l="l" t="t" r="r" b="b"/>
            <a:pathLst>
              <a:path w="2003761" h="2589633">
                <a:moveTo>
                  <a:pt x="0" y="2589633"/>
                </a:moveTo>
                <a:cubicBezTo>
                  <a:pt x="959394" y="1735467"/>
                  <a:pt x="1799169" y="1016489"/>
                  <a:pt x="1972851" y="584883"/>
                </a:cubicBezTo>
                <a:cubicBezTo>
                  <a:pt x="2146533" y="153277"/>
                  <a:pt x="1554443" y="13789"/>
                  <a:pt x="1042089" y="0"/>
                </a:cubicBezTo>
              </a:path>
            </a:pathLst>
          </a:custGeom>
          <a:ln>
            <a:solidFill>
              <a:srgbClr val="C00000">
                <a:alpha val="30196"/>
              </a:srgbClr>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dirty="0"/>
          </a:p>
        </p:txBody>
      </p:sp>
    </p:spTree>
    <p:extLst>
      <p:ext uri="{BB962C8B-B14F-4D97-AF65-F5344CB8AC3E}">
        <p14:creationId xmlns:p14="http://schemas.microsoft.com/office/powerpoint/2010/main" val="26005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250"/>
                                        <p:tgtEl>
                                          <p:spTgt spid="4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25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Parameter Scope</a:t>
            </a:r>
            <a:endParaRPr lang="en-AU" dirty="0"/>
          </a:p>
        </p:txBody>
      </p:sp>
      <p:sp>
        <p:nvSpPr>
          <p:cNvPr id="5" name="Content Placeholder 4"/>
          <p:cNvSpPr>
            <a:spLocks noGrp="1"/>
          </p:cNvSpPr>
          <p:nvPr>
            <p:ph idx="1"/>
          </p:nvPr>
        </p:nvSpPr>
        <p:spPr/>
        <p:txBody>
          <a:bodyPr/>
          <a:lstStyle/>
          <a:p>
            <a:r>
              <a:rPr lang="en-AU" dirty="0" smtClean="0"/>
              <a:t>The parameters of a function are local variables</a:t>
            </a:r>
          </a:p>
          <a:p>
            <a:pPr lvl="1"/>
            <a:r>
              <a:rPr lang="en-AU" dirty="0" smtClean="0"/>
              <a:t>i.e. They only exist within the function, even if they have the same name as a global variable outside of the function</a:t>
            </a:r>
          </a:p>
          <a:p>
            <a:pPr lvl="1"/>
            <a:endParaRPr lang="en-AU" dirty="0"/>
          </a:p>
          <a:p>
            <a:endParaRPr lang="en-AU" dirty="0" smtClean="0"/>
          </a:p>
          <a:p>
            <a:pPr lvl="1"/>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pPr lvl="1"/>
            <a:r>
              <a:rPr lang="en-AU" dirty="0" smtClean="0"/>
              <a:t>Only the </a:t>
            </a:r>
            <a:r>
              <a:rPr lang="en-AU" i="1" dirty="0" smtClean="0"/>
              <a:t>value</a:t>
            </a:r>
            <a:r>
              <a:rPr lang="en-AU" dirty="0" smtClean="0"/>
              <a:t> of the variable is passed to the function</a:t>
            </a:r>
          </a:p>
        </p:txBody>
      </p:sp>
      <p:grpSp>
        <p:nvGrpSpPr>
          <p:cNvPr id="6" name="Group 5"/>
          <p:cNvGrpSpPr/>
          <p:nvPr/>
        </p:nvGrpSpPr>
        <p:grpSpPr>
          <a:xfrm>
            <a:off x="323528" y="2236422"/>
            <a:ext cx="8496944" cy="3181246"/>
            <a:chOff x="365992" y="3389511"/>
            <a:chExt cx="8496944" cy="3181246"/>
          </a:xfrm>
        </p:grpSpPr>
        <p:sp>
          <p:nvSpPr>
            <p:cNvPr id="7" name="TextBox 6"/>
            <p:cNvSpPr txBox="1"/>
            <p:nvPr/>
          </p:nvSpPr>
          <p:spPr>
            <a:xfrm>
              <a:off x="365992" y="3389511"/>
              <a:ext cx="8496944" cy="31812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a:t>
              </a:r>
              <a:r>
                <a:rPr lang="en-AU" sz="1600" b="1" dirty="0" err="1" smtClean="0">
                  <a:solidFill>
                    <a:srgbClr val="000000"/>
                  </a:solidFill>
                  <a:latin typeface="Courier New" pitchFamily="49" charset="0"/>
                  <a:cs typeface="Courier New" pitchFamily="49" charset="0"/>
                </a:rPr>
                <a:t>decToPercent</a:t>
              </a:r>
              <a:r>
                <a:rPr lang="en-AU" sz="1600" b="1" dirty="0" smtClean="0">
                  <a:solidFill>
                    <a:srgbClr val="000000"/>
                  </a:solidFill>
                  <a:latin typeface="Courier New" pitchFamily="49" charset="0"/>
                  <a:cs typeface="Courier New" pitchFamily="49" charset="0"/>
                </a:rPr>
                <a:t>(</a:t>
              </a:r>
              <a:r>
                <a:rPr lang="en-AU" sz="1600" b="1" dirty="0" err="1" smtClean="0">
                  <a:solidFill>
                    <a:srgbClr val="FFC000"/>
                  </a:solidFill>
                  <a:latin typeface="Courier New" pitchFamily="49" charset="0"/>
                  <a:cs typeface="Courier New" pitchFamily="49" charset="0"/>
                </a:rPr>
                <a:t>val</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if </a:t>
              </a:r>
              <a:r>
                <a:rPr lang="en-AU" sz="1600" b="1" dirty="0" err="1" smtClean="0">
                  <a:solidFill>
                    <a:srgbClr val="FFC000"/>
                  </a:solidFill>
                  <a:latin typeface="Courier New" pitchFamily="49" charset="0"/>
                  <a:cs typeface="Courier New" pitchFamily="49" charset="0"/>
                </a:rPr>
                <a:t>val</a:t>
              </a:r>
              <a:r>
                <a:rPr lang="en-AU" sz="1600" b="1" dirty="0" smtClean="0">
                  <a:solidFill>
                    <a:srgbClr val="FFC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&gt; 1:</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smtClean="0">
                  <a:solidFill>
                    <a:srgbClr val="FFC000"/>
                  </a:solidFill>
                  <a:latin typeface="Courier New" pitchFamily="49" charset="0"/>
                  <a:cs typeface="Courier New" pitchFamily="49" charset="0"/>
                </a:rPr>
                <a:t>val</a:t>
              </a:r>
              <a:r>
                <a:rPr lang="en-AU" sz="1600" b="1" dirty="0" smtClean="0">
                  <a:solidFill>
                    <a:srgbClr val="FFC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'100%'</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elif</a:t>
              </a:r>
              <a:r>
                <a:rPr lang="en-AU" sz="1600" b="1" dirty="0">
                  <a:solidFill>
                    <a:srgbClr val="000000"/>
                  </a:solidFill>
                  <a:latin typeface="Courier New" pitchFamily="49" charset="0"/>
                  <a:cs typeface="Courier New" pitchFamily="49" charset="0"/>
                </a:rPr>
                <a:t> </a:t>
              </a:r>
              <a:r>
                <a:rPr lang="en-AU" sz="1600" b="1" dirty="0" err="1" smtClean="0">
                  <a:solidFill>
                    <a:srgbClr val="FFC000"/>
                  </a:solidFill>
                  <a:latin typeface="Courier New" pitchFamily="49" charset="0"/>
                  <a:cs typeface="Courier New" pitchFamily="49" charset="0"/>
                </a:rPr>
                <a:t>val</a:t>
              </a:r>
              <a:r>
                <a:rPr lang="en-AU" sz="1600" b="1" dirty="0" smtClean="0">
                  <a:solidFill>
                    <a:srgbClr val="FFC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&lt; 0:</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smtClean="0">
                  <a:solidFill>
                    <a:srgbClr val="FFC000"/>
                  </a:solidFill>
                  <a:latin typeface="Courier New" pitchFamily="49" charset="0"/>
                  <a:cs typeface="Courier New" pitchFamily="49" charset="0"/>
                </a:rPr>
                <a:t>val</a:t>
              </a:r>
              <a:r>
                <a:rPr lang="en-AU" sz="1600" b="1" dirty="0" smtClean="0">
                  <a:solidFill>
                    <a:srgbClr val="FFC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'0%'</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else:</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smtClean="0">
                  <a:solidFill>
                    <a:srgbClr val="FFC000"/>
                  </a:solidFill>
                  <a:latin typeface="Courier New" pitchFamily="49" charset="0"/>
                  <a:cs typeface="Courier New" pitchFamily="49" charset="0"/>
                </a:rPr>
                <a:t>val</a:t>
              </a:r>
              <a:r>
                <a:rPr lang="en-AU" sz="1600" b="1" dirty="0" smtClean="0">
                  <a:solidFill>
                    <a:srgbClr val="FFC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err="1" smtClean="0">
                  <a:solidFill>
                    <a:srgbClr val="000000"/>
                  </a:solidFill>
                  <a:latin typeface="Courier New" pitchFamily="49" charset="0"/>
                  <a:cs typeface="Courier New" pitchFamily="49" charset="0"/>
                </a:rPr>
                <a:t>str</a:t>
              </a:r>
              <a:r>
                <a:rPr lang="en-AU" sz="1600" b="1" dirty="0" smtClean="0">
                  <a:solidFill>
                    <a:srgbClr val="000000"/>
                  </a:solidFill>
                  <a:latin typeface="Courier New" pitchFamily="49" charset="0"/>
                  <a:cs typeface="Courier New" pitchFamily="49" charset="0"/>
                </a:rPr>
                <a:t>(round(</a:t>
              </a:r>
              <a:r>
                <a:rPr lang="en-AU" sz="1600" b="1" dirty="0" err="1" smtClean="0">
                  <a:solidFill>
                    <a:srgbClr val="FFC000"/>
                  </a:solidFill>
                  <a:latin typeface="Courier New" pitchFamily="49" charset="0"/>
                  <a:cs typeface="Courier New" pitchFamily="49" charset="0"/>
                </a:rPr>
                <a:t>val</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100)) + </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endParaRPr lang="en-AU" sz="7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return </a:t>
              </a:r>
              <a:r>
                <a:rPr lang="en-AU" sz="1600" b="1" dirty="0" err="1" smtClean="0">
                  <a:solidFill>
                    <a:srgbClr val="FFC000"/>
                  </a:solidFill>
                  <a:latin typeface="Courier New" pitchFamily="49" charset="0"/>
                  <a:cs typeface="Courier New" pitchFamily="49" charset="0"/>
                </a:rPr>
                <a:t>val</a:t>
              </a:r>
              <a:endParaRPr lang="en-AU" sz="1600" b="1" dirty="0">
                <a:solidFill>
                  <a:srgbClr val="FFC000"/>
                </a:solidFill>
                <a:latin typeface="Courier New" pitchFamily="49" charset="0"/>
                <a:cs typeface="Courier New" pitchFamily="49" charset="0"/>
              </a:endParaRPr>
            </a:p>
            <a:p>
              <a:pPr lvl="0">
                <a:tabLst>
                  <a:tab pos="452438" algn="l"/>
                </a:tabLst>
              </a:pPr>
              <a:endParaRPr lang="en-AU" sz="1400" b="1" dirty="0">
                <a:solidFill>
                  <a:srgbClr val="000000"/>
                </a:solidFill>
                <a:latin typeface="Courier New" pitchFamily="49" charset="0"/>
                <a:cs typeface="Courier New" pitchFamily="49" charset="0"/>
              </a:endParaRPr>
            </a:p>
            <a:p>
              <a:pPr lvl="0">
                <a:tabLst>
                  <a:tab pos="452438" algn="l"/>
                </a:tabLst>
              </a:pPr>
              <a:r>
                <a:rPr lang="en-AU" sz="1600" b="1" dirty="0" err="1" smtClean="0">
                  <a:solidFill>
                    <a:srgbClr val="00B050"/>
                  </a:solidFill>
                  <a:latin typeface="Courier New" pitchFamily="49" charset="0"/>
                  <a:cs typeface="Courier New" pitchFamily="49" charset="0"/>
                </a:rPr>
                <a:t>val</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0.235</a:t>
              </a:r>
            </a:p>
            <a:p>
              <a:pPr lvl="0">
                <a:tabLst>
                  <a:tab pos="452438" algn="l"/>
                </a:tabLst>
              </a:pPr>
              <a:r>
                <a:rPr lang="en-AU" sz="1600" b="1" dirty="0" smtClean="0">
                  <a:solidFill>
                    <a:srgbClr val="000000"/>
                  </a:solidFill>
                  <a:latin typeface="Courier New" pitchFamily="49" charset="0"/>
                  <a:cs typeface="Courier New" pitchFamily="49" charset="0"/>
                </a:rPr>
                <a:t>print('Result </a:t>
              </a:r>
              <a:r>
                <a:rPr lang="en-AU" sz="1600" b="1" dirty="0">
                  <a:solidFill>
                    <a:srgbClr val="000000"/>
                  </a:solidFill>
                  <a:latin typeface="Courier New" pitchFamily="49" charset="0"/>
                  <a:cs typeface="Courier New" pitchFamily="49" charset="0"/>
                </a:rPr>
                <a:t>of </a:t>
              </a:r>
              <a:r>
                <a:rPr lang="en-AU" sz="1600" b="1" dirty="0" err="1" smtClean="0">
                  <a:solidFill>
                    <a:srgbClr val="000000"/>
                  </a:solidFill>
                  <a:latin typeface="Courier New" pitchFamily="49" charset="0"/>
                  <a:cs typeface="Courier New" pitchFamily="49" charset="0"/>
                </a:rPr>
                <a:t>decToPercent</a:t>
              </a:r>
              <a:r>
                <a:rPr lang="en-AU" sz="1600" b="1" dirty="0" smtClean="0">
                  <a:solidFill>
                    <a:srgbClr val="000000"/>
                  </a:solidFill>
                  <a:latin typeface="Courier New" pitchFamily="49" charset="0"/>
                  <a:cs typeface="Courier New" pitchFamily="49" charset="0"/>
                </a:rPr>
                <a:t>(</a:t>
              </a:r>
              <a:r>
                <a:rPr lang="en-AU" sz="1600" b="1" dirty="0" err="1" smtClean="0">
                  <a:solidFill>
                    <a:srgbClr val="000000"/>
                  </a:solidFill>
                  <a:latin typeface="Courier New" pitchFamily="49" charset="0"/>
                  <a:cs typeface="Courier New" pitchFamily="49" charset="0"/>
                </a:rPr>
                <a:t>val</a:t>
              </a:r>
              <a:r>
                <a:rPr lang="en-AU" sz="1600" b="1" dirty="0" smtClean="0">
                  <a:solidFill>
                    <a:srgbClr val="000000"/>
                  </a:solidFill>
                  <a:latin typeface="Courier New" pitchFamily="49" charset="0"/>
                  <a:cs typeface="Courier New" pitchFamily="49" charset="0"/>
                </a:rPr>
                <a:t>):', </a:t>
              </a:r>
              <a:r>
                <a:rPr lang="en-AU" sz="1600" b="1" dirty="0" err="1" smtClean="0">
                  <a:solidFill>
                    <a:srgbClr val="000000"/>
                  </a:solidFill>
                  <a:latin typeface="Courier New" pitchFamily="49" charset="0"/>
                  <a:cs typeface="Courier New" pitchFamily="49" charset="0"/>
                </a:rPr>
                <a:t>decToPercent</a:t>
              </a:r>
              <a:r>
                <a:rPr lang="en-AU" sz="1600" b="1" dirty="0" smtClean="0">
                  <a:solidFill>
                    <a:srgbClr val="000000"/>
                  </a:solidFill>
                  <a:latin typeface="Courier New" pitchFamily="49" charset="0"/>
                  <a:cs typeface="Courier New" pitchFamily="49" charset="0"/>
                </a:rPr>
                <a:t>(</a:t>
              </a:r>
              <a:r>
                <a:rPr lang="en-AU" sz="1600" b="1" dirty="0" err="1" smtClean="0">
                  <a:solidFill>
                    <a:srgbClr val="00B050"/>
                  </a:solidFill>
                  <a:latin typeface="Courier New" pitchFamily="49" charset="0"/>
                  <a:cs typeface="Courier New" pitchFamily="49" charset="0"/>
                </a:rPr>
                <a:t>val</a:t>
              </a:r>
              <a:r>
                <a:rPr lang="en-AU" sz="1600" b="1" dirty="0" smtClean="0">
                  <a:solidFill>
                    <a:srgbClr val="000000"/>
                  </a:solidFill>
                  <a:latin typeface="Courier New" pitchFamily="49" charset="0"/>
                  <a:cs typeface="Courier New" pitchFamily="49" charset="0"/>
                </a:rPr>
                <a:t>))</a:t>
              </a:r>
            </a:p>
            <a:p>
              <a:pPr>
                <a:tabLst>
                  <a:tab pos="452438" algn="l"/>
                </a:tabLst>
              </a:pP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('Value </a:t>
              </a:r>
              <a:r>
                <a:rPr lang="en-AU" sz="1600" b="1" dirty="0">
                  <a:solidFill>
                    <a:srgbClr val="000000"/>
                  </a:solidFill>
                  <a:latin typeface="Courier New" pitchFamily="49" charset="0"/>
                  <a:cs typeface="Courier New" pitchFamily="49" charset="0"/>
                </a:rPr>
                <a:t>of </a:t>
              </a:r>
              <a:r>
                <a:rPr lang="en-AU" sz="1600" b="1" dirty="0" smtClean="0">
                  <a:solidFill>
                    <a:srgbClr val="000000"/>
                  </a:solidFill>
                  <a:latin typeface="Courier New" pitchFamily="49" charset="0"/>
                  <a:cs typeface="Courier New" pitchFamily="49" charset="0"/>
                </a:rPr>
                <a:t>'</a:t>
              </a:r>
              <a:r>
                <a:rPr lang="en-AU" sz="1600" b="1" dirty="0" err="1" smtClean="0">
                  <a:solidFill>
                    <a:srgbClr val="000000"/>
                  </a:solidFill>
                  <a:latin typeface="Courier New" pitchFamily="49" charset="0"/>
                  <a:cs typeface="Courier New" pitchFamily="49" charset="0"/>
                </a:rPr>
                <a:t>val</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in main program</a:t>
              </a:r>
              <a:r>
                <a:rPr lang="en-AU" sz="1600" b="1" dirty="0" smtClean="0">
                  <a:solidFill>
                    <a:srgbClr val="000000"/>
                  </a:solidFill>
                  <a:latin typeface="Courier New" pitchFamily="49" charset="0"/>
                  <a:cs typeface="Courier New" pitchFamily="49" charset="0"/>
                </a:rPr>
                <a:t>:', </a:t>
              </a:r>
              <a:r>
                <a:rPr lang="en-AU" sz="1600" b="1" dirty="0" err="1" smtClean="0">
                  <a:solidFill>
                    <a:srgbClr val="00B050"/>
                  </a:solidFill>
                  <a:latin typeface="Courier New" pitchFamily="49" charset="0"/>
                  <a:cs typeface="Courier New" pitchFamily="49" charset="0"/>
                </a:rPr>
                <a:t>val</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9" name="TextBox 8"/>
          <p:cNvSpPr txBox="1"/>
          <p:nvPr/>
        </p:nvSpPr>
        <p:spPr>
          <a:xfrm>
            <a:off x="4003469" y="5312126"/>
            <a:ext cx="4680519"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solidFill>
                  <a:srgbClr val="0070C0"/>
                </a:solidFill>
                <a:latin typeface="Courier New" pitchFamily="49" charset="0"/>
                <a:cs typeface="Courier New" pitchFamily="49" charset="0"/>
              </a:rPr>
              <a:t>Result </a:t>
            </a:r>
            <a:r>
              <a:rPr lang="en-AU" sz="1600" b="1" dirty="0" smtClean="0">
                <a:solidFill>
                  <a:srgbClr val="0070C0"/>
                </a:solidFill>
                <a:latin typeface="Courier New" pitchFamily="49" charset="0"/>
                <a:cs typeface="Courier New" pitchFamily="49" charset="0"/>
              </a:rPr>
              <a:t>of </a:t>
            </a:r>
            <a:r>
              <a:rPr lang="en-AU" sz="1600" b="1" dirty="0" err="1" smtClean="0">
                <a:solidFill>
                  <a:srgbClr val="0070C0"/>
                </a:solidFill>
                <a:latin typeface="Courier New" pitchFamily="49" charset="0"/>
                <a:cs typeface="Courier New" pitchFamily="49" charset="0"/>
              </a:rPr>
              <a:t>decToPercent</a:t>
            </a:r>
            <a:r>
              <a:rPr lang="en-AU" sz="1600" b="1" dirty="0" smtClean="0">
                <a:solidFill>
                  <a:srgbClr val="0070C0"/>
                </a:solidFill>
                <a:latin typeface="Courier New" pitchFamily="49" charset="0"/>
                <a:cs typeface="Courier New" pitchFamily="49" charset="0"/>
              </a:rPr>
              <a:t>(</a:t>
            </a:r>
            <a:r>
              <a:rPr lang="en-AU" sz="1600" b="1" dirty="0" err="1" smtClean="0">
                <a:solidFill>
                  <a:srgbClr val="0070C0"/>
                </a:solidFill>
                <a:latin typeface="Courier New" pitchFamily="49" charset="0"/>
                <a:cs typeface="Courier New" pitchFamily="49" charset="0"/>
              </a:rPr>
              <a:t>val</a:t>
            </a:r>
            <a:r>
              <a:rPr lang="en-AU" sz="1600" b="1" dirty="0" smtClean="0">
                <a:solidFill>
                  <a:srgbClr val="0070C0"/>
                </a:solidFill>
                <a:latin typeface="Courier New" pitchFamily="49" charset="0"/>
                <a:cs typeface="Courier New" pitchFamily="49" charset="0"/>
              </a:rPr>
              <a:t>): </a:t>
            </a:r>
            <a:r>
              <a:rPr lang="en-AU" sz="1600" b="1" dirty="0">
                <a:solidFill>
                  <a:srgbClr val="0070C0"/>
                </a:solidFill>
                <a:latin typeface="Courier New" pitchFamily="49" charset="0"/>
                <a:cs typeface="Courier New" pitchFamily="49" charset="0"/>
              </a:rPr>
              <a:t>24%</a:t>
            </a:r>
          </a:p>
          <a:p>
            <a:pPr lvl="0">
              <a:tabLst>
                <a:tab pos="452438" algn="l"/>
              </a:tabLst>
            </a:pPr>
            <a:r>
              <a:rPr lang="en-AU" sz="1600" b="1" dirty="0" smtClean="0">
                <a:solidFill>
                  <a:srgbClr val="0070C0"/>
                </a:solidFill>
                <a:latin typeface="Courier New" pitchFamily="49" charset="0"/>
                <a:cs typeface="Courier New" pitchFamily="49" charset="0"/>
              </a:rPr>
              <a:t>Value </a:t>
            </a:r>
            <a:r>
              <a:rPr lang="en-AU" sz="1600" b="1" dirty="0">
                <a:solidFill>
                  <a:srgbClr val="0070C0"/>
                </a:solidFill>
                <a:latin typeface="Courier New" pitchFamily="49" charset="0"/>
                <a:cs typeface="Courier New" pitchFamily="49" charset="0"/>
              </a:rPr>
              <a:t>of </a:t>
            </a:r>
            <a:r>
              <a:rPr lang="en-AU" sz="1600" b="1" dirty="0" smtClean="0">
                <a:solidFill>
                  <a:srgbClr val="0070C0"/>
                </a:solidFill>
                <a:latin typeface="Courier New" pitchFamily="49" charset="0"/>
                <a:cs typeface="Courier New" pitchFamily="49" charset="0"/>
              </a:rPr>
              <a:t>'</a:t>
            </a:r>
            <a:r>
              <a:rPr lang="en-AU" sz="1600" b="1" dirty="0" err="1" smtClean="0">
                <a:solidFill>
                  <a:srgbClr val="0070C0"/>
                </a:solidFill>
                <a:latin typeface="Courier New" pitchFamily="49" charset="0"/>
                <a:cs typeface="Courier New" pitchFamily="49" charset="0"/>
              </a:rPr>
              <a:t>val</a:t>
            </a:r>
            <a:r>
              <a:rPr lang="en-AU" sz="1600" b="1" dirty="0" smtClean="0">
                <a:solidFill>
                  <a:srgbClr val="0070C0"/>
                </a:solidFill>
                <a:latin typeface="Courier New" pitchFamily="49" charset="0"/>
                <a:cs typeface="Courier New" pitchFamily="49" charset="0"/>
              </a:rPr>
              <a:t>' </a:t>
            </a:r>
            <a:r>
              <a:rPr lang="en-AU" sz="1600" b="1" dirty="0">
                <a:solidFill>
                  <a:srgbClr val="0070C0"/>
                </a:solidFill>
                <a:latin typeface="Courier New" pitchFamily="49" charset="0"/>
                <a:cs typeface="Courier New" pitchFamily="49" charset="0"/>
              </a:rPr>
              <a:t>in main program: </a:t>
            </a:r>
            <a:r>
              <a:rPr lang="en-AU" sz="1600" b="1" dirty="0" smtClean="0">
                <a:solidFill>
                  <a:srgbClr val="0070C0"/>
                </a:solidFill>
                <a:latin typeface="Courier New" pitchFamily="49" charset="0"/>
                <a:cs typeface="Courier New" pitchFamily="49" charset="0"/>
              </a:rPr>
              <a:t>0.235</a:t>
            </a:r>
            <a:endParaRPr lang="en-AU" sz="1600" b="1" dirty="0">
              <a:solidFill>
                <a:srgbClr val="0070C0"/>
              </a:solidFill>
              <a:latin typeface="Courier New" pitchFamily="49" charset="0"/>
              <a:cs typeface="Courier New" pitchFamily="49" charset="0"/>
            </a:endParaRPr>
          </a:p>
        </p:txBody>
      </p:sp>
      <p:sp>
        <p:nvSpPr>
          <p:cNvPr id="10" name="Right Brace 9"/>
          <p:cNvSpPr/>
          <p:nvPr/>
        </p:nvSpPr>
        <p:spPr>
          <a:xfrm>
            <a:off x="5467034" y="2348880"/>
            <a:ext cx="221090" cy="1902786"/>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TextBox 10"/>
          <p:cNvSpPr txBox="1"/>
          <p:nvPr/>
        </p:nvSpPr>
        <p:spPr>
          <a:xfrm>
            <a:off x="5688124" y="2708920"/>
            <a:ext cx="3132348" cy="1200329"/>
          </a:xfrm>
          <a:prstGeom prst="rect">
            <a:avLst/>
          </a:prstGeom>
          <a:noFill/>
        </p:spPr>
        <p:txBody>
          <a:bodyPr wrap="square" rtlCol="0">
            <a:spAutoFit/>
          </a:bodyPr>
          <a:lstStyle/>
          <a:p>
            <a:pPr algn="just"/>
            <a:r>
              <a:rPr lang="en-AU" dirty="0" smtClean="0">
                <a:solidFill>
                  <a:srgbClr val="C00000"/>
                </a:solidFill>
              </a:rPr>
              <a:t>Assigning a value to </a:t>
            </a:r>
            <a:r>
              <a:rPr lang="en-AU" dirty="0" err="1" smtClean="0">
                <a:solidFill>
                  <a:srgbClr val="FFC000"/>
                </a:solidFill>
              </a:rPr>
              <a:t>val</a:t>
            </a:r>
            <a:r>
              <a:rPr lang="en-AU" dirty="0" smtClean="0">
                <a:solidFill>
                  <a:srgbClr val="C00000"/>
                </a:solidFill>
              </a:rPr>
              <a:t> in the function does not change </a:t>
            </a:r>
            <a:r>
              <a:rPr lang="en-AU" dirty="0" err="1" smtClean="0">
                <a:solidFill>
                  <a:srgbClr val="00B050"/>
                </a:solidFill>
              </a:rPr>
              <a:t>val</a:t>
            </a:r>
            <a:r>
              <a:rPr lang="en-AU" dirty="0" smtClean="0">
                <a:solidFill>
                  <a:srgbClr val="00B050"/>
                </a:solidFill>
              </a:rPr>
              <a:t> </a:t>
            </a:r>
            <a:r>
              <a:rPr lang="en-AU" dirty="0" smtClean="0">
                <a:solidFill>
                  <a:srgbClr val="C00000"/>
                </a:solidFill>
              </a:rPr>
              <a:t>in the main program – </a:t>
            </a:r>
            <a:r>
              <a:rPr lang="en-AU" i="1" dirty="0" smtClean="0">
                <a:solidFill>
                  <a:srgbClr val="C00000"/>
                </a:solidFill>
              </a:rPr>
              <a:t>they are different variables</a:t>
            </a:r>
            <a:endParaRPr lang="en-AU" i="1" dirty="0">
              <a:solidFill>
                <a:srgbClr val="C00000"/>
              </a:solidFill>
            </a:endParaRPr>
          </a:p>
        </p:txBody>
      </p:sp>
    </p:spTree>
    <p:extLst>
      <p:ext uri="{BB962C8B-B14F-4D97-AF65-F5344CB8AC3E}">
        <p14:creationId xmlns:p14="http://schemas.microsoft.com/office/powerpoint/2010/main" val="64504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Returning Data from Functions</a:t>
            </a:r>
          </a:p>
        </p:txBody>
      </p:sp>
      <p:sp>
        <p:nvSpPr>
          <p:cNvPr id="5" name="Content Placeholder 4"/>
          <p:cNvSpPr>
            <a:spLocks noGrp="1"/>
          </p:cNvSpPr>
          <p:nvPr>
            <p:ph idx="1"/>
          </p:nvPr>
        </p:nvSpPr>
        <p:spPr>
          <a:xfrm>
            <a:off x="285720" y="1000108"/>
            <a:ext cx="8606760" cy="5643601"/>
          </a:xfrm>
        </p:spPr>
        <p:txBody>
          <a:bodyPr/>
          <a:lstStyle/>
          <a:p>
            <a:r>
              <a:rPr lang="en-AU" dirty="0" smtClean="0"/>
              <a:t>Just as parameters allow us to pass data </a:t>
            </a:r>
            <a:r>
              <a:rPr lang="en-AU" i="1" dirty="0" smtClean="0"/>
              <a:t>into</a:t>
            </a:r>
            <a:r>
              <a:rPr lang="en-AU" dirty="0" smtClean="0"/>
              <a:t> a function, a </a:t>
            </a:r>
            <a:r>
              <a:rPr lang="en-AU" dirty="0" smtClean="0">
                <a:latin typeface="Courier New" panose="02070309020205020404" pitchFamily="49" charset="0"/>
                <a:cs typeface="Courier New" panose="02070309020205020404" pitchFamily="49" charset="0"/>
              </a:rPr>
              <a:t>return</a:t>
            </a:r>
            <a:r>
              <a:rPr lang="en-AU" dirty="0" smtClean="0"/>
              <a:t> statement allows us to return data </a:t>
            </a:r>
            <a:r>
              <a:rPr lang="en-AU" i="1" dirty="0" smtClean="0"/>
              <a:t>from</a:t>
            </a:r>
            <a:r>
              <a:rPr lang="en-AU" dirty="0" smtClean="0"/>
              <a:t> a function</a:t>
            </a:r>
          </a:p>
          <a:p>
            <a:pPr lvl="1"/>
            <a:r>
              <a:rPr lang="en-AU" dirty="0" smtClean="0"/>
              <a:t>This allows functions to remain independent of the code that calls them, passing data in and returning the result as needed</a:t>
            </a:r>
          </a:p>
          <a:p>
            <a:pPr lvl="3"/>
            <a:endParaRPr lang="en-AU" dirty="0"/>
          </a:p>
          <a:p>
            <a:r>
              <a:rPr lang="en-AU" dirty="0" smtClean="0"/>
              <a:t>A return statement is quite simple: </a:t>
            </a:r>
            <a:r>
              <a:rPr lang="en-AU" dirty="0" smtClean="0">
                <a:latin typeface="Courier New" panose="02070309020205020404" pitchFamily="49" charset="0"/>
                <a:cs typeface="Courier New" panose="02070309020205020404" pitchFamily="49" charset="0"/>
              </a:rPr>
              <a:t>return &lt;valu</a:t>
            </a:r>
            <a:r>
              <a:rPr lang="en-AU" dirty="0">
                <a:latin typeface="Courier New" panose="02070309020205020404" pitchFamily="49" charset="0"/>
                <a:cs typeface="Courier New" panose="02070309020205020404" pitchFamily="49" charset="0"/>
              </a:rPr>
              <a:t>e</a:t>
            </a:r>
            <a:r>
              <a:rPr lang="en-AU" dirty="0" smtClean="0">
                <a:latin typeface="Courier New" panose="02070309020205020404" pitchFamily="49" charset="0"/>
                <a:cs typeface="Courier New" panose="02070309020205020404" pitchFamily="49" charset="0"/>
              </a:rPr>
              <a:t>&gt;</a:t>
            </a:r>
          </a:p>
          <a:p>
            <a:pPr lvl="1"/>
            <a:r>
              <a:rPr lang="en-AU" dirty="0" smtClean="0">
                <a:cs typeface="Courier New" panose="02070309020205020404" pitchFamily="49" charset="0"/>
              </a:rPr>
              <a:t>The value can be of any data type/structure (string, </a:t>
            </a:r>
            <a:r>
              <a:rPr lang="en-AU" dirty="0" err="1" smtClean="0">
                <a:cs typeface="Courier New" panose="02070309020205020404" pitchFamily="49" charset="0"/>
              </a:rPr>
              <a:t>int</a:t>
            </a:r>
            <a:r>
              <a:rPr lang="en-AU" dirty="0" smtClean="0">
                <a:cs typeface="Courier New" panose="02070309020205020404" pitchFamily="49" charset="0"/>
              </a:rPr>
              <a:t>, list…), and can be a literal value or a variable containing the value</a:t>
            </a:r>
          </a:p>
          <a:p>
            <a:pPr lvl="2"/>
            <a:r>
              <a:rPr lang="en-AU" dirty="0" smtClean="0">
                <a:latin typeface="Courier New" panose="02070309020205020404" pitchFamily="49" charset="0"/>
                <a:cs typeface="Courier New" panose="02070309020205020404" pitchFamily="49" charset="0"/>
              </a:rPr>
              <a:t>return 'HD'</a:t>
            </a:r>
          </a:p>
          <a:p>
            <a:pPr lvl="2"/>
            <a:endParaRPr lang="en-AU" sz="1800" dirty="0" smtClean="0">
              <a:cs typeface="Courier New" panose="02070309020205020404" pitchFamily="49" charset="0"/>
            </a:endParaRPr>
          </a:p>
          <a:p>
            <a:pPr lvl="1"/>
            <a:r>
              <a:rPr lang="en-AU" dirty="0" smtClean="0">
                <a:cs typeface="Courier New" panose="02070309020205020404" pitchFamily="49" charset="0"/>
              </a:rPr>
              <a:t>It can even be an </a:t>
            </a:r>
            <a:r>
              <a:rPr lang="en-AU" i="1" dirty="0" smtClean="0">
                <a:cs typeface="Courier New" panose="02070309020205020404" pitchFamily="49" charset="0"/>
              </a:rPr>
              <a:t>expression resulting in a value</a:t>
            </a:r>
            <a:r>
              <a:rPr lang="en-AU" dirty="0" smtClean="0">
                <a:cs typeface="Courier New" panose="02070309020205020404" pitchFamily="49" charset="0"/>
              </a:rPr>
              <a:t>:</a:t>
            </a:r>
          </a:p>
          <a:p>
            <a:pPr lvl="3"/>
            <a:endParaRPr lang="en-AU" dirty="0">
              <a:cs typeface="Courier New" panose="02070309020205020404" pitchFamily="49" charset="0"/>
            </a:endParaRPr>
          </a:p>
          <a:p>
            <a:pPr lvl="4"/>
            <a:endParaRPr lang="en-AU" dirty="0" smtClean="0">
              <a:cs typeface="Courier New" panose="02070309020205020404" pitchFamily="49" charset="0"/>
            </a:endParaRPr>
          </a:p>
          <a:p>
            <a:pPr lvl="4"/>
            <a:endParaRPr lang="en-AU" dirty="0">
              <a:cs typeface="Courier New" panose="02070309020205020404" pitchFamily="49" charset="0"/>
            </a:endParaRPr>
          </a:p>
          <a:p>
            <a:pPr lvl="2"/>
            <a:r>
              <a:rPr lang="en-AU" dirty="0" smtClean="0">
                <a:cs typeface="Courier New" panose="02070309020205020404" pitchFamily="49" charset="0"/>
              </a:rPr>
              <a:t>No need to store something in a variable before returning it!</a:t>
            </a:r>
            <a:endParaRPr lang="en-AU" dirty="0">
              <a:cs typeface="Courier New" panose="02070309020205020404" pitchFamily="49" charset="0"/>
            </a:endParaRPr>
          </a:p>
        </p:txBody>
      </p:sp>
      <p:sp>
        <p:nvSpPr>
          <p:cNvPr id="10" name="Rectangle 9"/>
          <p:cNvSpPr/>
          <p:nvPr/>
        </p:nvSpPr>
        <p:spPr>
          <a:xfrm>
            <a:off x="2836545" y="4060800"/>
            <a:ext cx="3031599" cy="400110"/>
          </a:xfrm>
          <a:prstGeom prst="rect">
            <a:avLst/>
          </a:prstGeom>
        </p:spPr>
        <p:txBody>
          <a:bodyPr wrap="none">
            <a:spAutoFit/>
          </a:bodyPr>
          <a:lstStyle/>
          <a:p>
            <a:pPr marL="1143000" lvl="2" indent="-228600" fontAlgn="base">
              <a:spcBef>
                <a:spcPct val="20000"/>
              </a:spcBef>
              <a:spcAft>
                <a:spcPct val="0"/>
              </a:spcAft>
              <a:buClr>
                <a:srgbClr val="2D2D8A"/>
              </a:buClr>
              <a:buFontTx/>
              <a:buChar char="•"/>
            </a:pPr>
            <a:r>
              <a:rPr lang="en-AU" sz="20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return True</a:t>
            </a:r>
            <a:endParaRPr lang="en-AU" sz="2000"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p:txBody>
      </p:sp>
      <p:sp>
        <p:nvSpPr>
          <p:cNvPr id="11" name="Rectangle 10"/>
          <p:cNvSpPr/>
          <p:nvPr/>
        </p:nvSpPr>
        <p:spPr>
          <a:xfrm>
            <a:off x="5481096" y="4060800"/>
            <a:ext cx="3339376" cy="400110"/>
          </a:xfrm>
          <a:prstGeom prst="rect">
            <a:avLst/>
          </a:prstGeom>
        </p:spPr>
        <p:txBody>
          <a:bodyPr wrap="none">
            <a:spAutoFit/>
          </a:bodyPr>
          <a:lstStyle/>
          <a:p>
            <a:pPr marL="1143000" lvl="2" indent="-228600" fontAlgn="base">
              <a:spcBef>
                <a:spcPct val="20000"/>
              </a:spcBef>
              <a:spcAft>
                <a:spcPct val="0"/>
              </a:spcAft>
              <a:buClr>
                <a:srgbClr val="2D2D8A"/>
              </a:buClr>
              <a:buFontTx/>
              <a:buChar char="•"/>
            </a:pPr>
            <a:r>
              <a:rPr lang="en-AU" sz="20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return result</a:t>
            </a:r>
          </a:p>
        </p:txBody>
      </p:sp>
      <p:grpSp>
        <p:nvGrpSpPr>
          <p:cNvPr id="12" name="Group 11"/>
          <p:cNvGrpSpPr/>
          <p:nvPr/>
        </p:nvGrpSpPr>
        <p:grpSpPr>
          <a:xfrm>
            <a:off x="323528" y="5212289"/>
            <a:ext cx="3888432" cy="811367"/>
            <a:chOff x="4974504" y="3389510"/>
            <a:chExt cx="3888432" cy="811367"/>
          </a:xfrm>
        </p:grpSpPr>
        <p:sp>
          <p:nvSpPr>
            <p:cNvPr id="13" name="TextBox 12"/>
            <p:cNvSpPr txBox="1"/>
            <p:nvPr/>
          </p:nvSpPr>
          <p:spPr>
            <a:xfrm>
              <a:off x="4974504" y="3389510"/>
              <a:ext cx="3888432" cy="811367"/>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sum(num1, num2):</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    result = num1 + num2</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   return result</a:t>
              </a:r>
            </a:p>
          </p:txBody>
        </p:sp>
        <p:sp>
          <p:nvSpPr>
            <p:cNvPr id="14" name="TextBox 13"/>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15" name="Group 14"/>
          <p:cNvGrpSpPr/>
          <p:nvPr/>
        </p:nvGrpSpPr>
        <p:grpSpPr>
          <a:xfrm>
            <a:off x="4941962" y="5212289"/>
            <a:ext cx="3878510" cy="565146"/>
            <a:chOff x="4984426" y="3389510"/>
            <a:chExt cx="3878510" cy="565146"/>
          </a:xfrm>
        </p:grpSpPr>
        <p:sp>
          <p:nvSpPr>
            <p:cNvPr id="16" name="TextBox 15"/>
            <p:cNvSpPr txBox="1"/>
            <p:nvPr/>
          </p:nvSpPr>
          <p:spPr>
            <a:xfrm>
              <a:off x="4984426" y="3389510"/>
              <a:ext cx="3878510"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sum(num1, num2):</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    return </a:t>
              </a:r>
              <a:r>
                <a:rPr lang="en-AU" sz="1600" b="1" dirty="0">
                  <a:solidFill>
                    <a:srgbClr val="000000"/>
                  </a:solidFill>
                  <a:latin typeface="Courier New" pitchFamily="49" charset="0"/>
                  <a:cs typeface="Courier New" pitchFamily="49" charset="0"/>
                </a:rPr>
                <a:t>num1 + num2</a:t>
              </a:r>
              <a:endParaRPr lang="en-AU" sz="1600" b="1" dirty="0" smtClean="0">
                <a:solidFill>
                  <a:srgbClr val="000000"/>
                </a:solidFill>
                <a:latin typeface="Courier New" pitchFamily="49" charset="0"/>
                <a:cs typeface="Courier New" pitchFamily="49" charset="0"/>
              </a:endParaRPr>
            </a:p>
          </p:txBody>
        </p:sp>
        <p:sp>
          <p:nvSpPr>
            <p:cNvPr id="17" name="TextBox 16"/>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18" name="Rectangle 17"/>
          <p:cNvSpPr/>
          <p:nvPr/>
        </p:nvSpPr>
        <p:spPr>
          <a:xfrm>
            <a:off x="4173707" y="5285650"/>
            <a:ext cx="803304" cy="502702"/>
          </a:xfrm>
          <a:prstGeom prst="rect">
            <a:avLst/>
          </a:prstGeom>
        </p:spPr>
        <p:txBody>
          <a:bodyPr wrap="square">
            <a:spAutoFit/>
          </a:bodyPr>
          <a:lstStyle/>
          <a:p>
            <a:pPr algn="ctr">
              <a:lnSpc>
                <a:spcPts val="1600"/>
              </a:lnSpc>
            </a:pPr>
            <a:r>
              <a:rPr lang="en-AU" sz="1600" dirty="0">
                <a:cs typeface="Courier New" panose="02070309020205020404" pitchFamily="49" charset="0"/>
              </a:rPr>
              <a:t> </a:t>
            </a:r>
            <a:r>
              <a:rPr lang="en-AU" sz="1600" dirty="0" smtClean="0">
                <a:solidFill>
                  <a:schemeClr val="tx1">
                    <a:lumMod val="65000"/>
                    <a:lumOff val="35000"/>
                  </a:schemeClr>
                </a:solidFill>
                <a:cs typeface="Courier New" panose="02070309020205020404" pitchFamily="49" charset="0"/>
              </a:rPr>
              <a:t>same as</a:t>
            </a:r>
            <a:endParaRPr lang="en-AU" sz="1600" dirty="0">
              <a:solidFill>
                <a:schemeClr val="tx1">
                  <a:lumMod val="65000"/>
                  <a:lumOff val="35000"/>
                </a:schemeClr>
              </a:solidFill>
            </a:endParaRPr>
          </a:p>
        </p:txBody>
      </p:sp>
      <p:sp>
        <p:nvSpPr>
          <p:cNvPr id="20" name="Rectangle 19"/>
          <p:cNvSpPr/>
          <p:nvPr/>
        </p:nvSpPr>
        <p:spPr>
          <a:xfrm>
            <a:off x="5436096" y="5805296"/>
            <a:ext cx="2838726" cy="288000"/>
          </a:xfrm>
          <a:prstGeom prst="rect">
            <a:avLst/>
          </a:prstGeom>
        </p:spPr>
        <p:txBody>
          <a:bodyPr wrap="none">
            <a:spAutoFit/>
          </a:bodyPr>
          <a:lstStyle/>
          <a:p>
            <a:pPr lvl="0" algn="ctr">
              <a:lnSpc>
                <a:spcPts val="1600"/>
              </a:lnSpc>
            </a:pPr>
            <a:r>
              <a:rPr lang="en-AU" sz="1600" dirty="0" smtClean="0">
                <a:solidFill>
                  <a:srgbClr val="000000">
                    <a:lumMod val="65000"/>
                    <a:lumOff val="35000"/>
                  </a:srgbClr>
                </a:solidFill>
                <a:cs typeface="Courier New" panose="02070309020205020404" pitchFamily="49" charset="0"/>
              </a:rPr>
              <a:t>This version is more efficient!</a:t>
            </a:r>
            <a:endParaRPr lang="en-AU" sz="1600" dirty="0">
              <a:solidFill>
                <a:srgbClr val="000000">
                  <a:lumMod val="65000"/>
                  <a:lumOff val="35000"/>
                </a:srgbClr>
              </a:solidFill>
            </a:endParaRP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50"/>
                                        <p:tgtEl>
                                          <p:spTgt spid="10"/>
                                        </p:tgtEl>
                                      </p:cBhvr>
                                    </p:animEffect>
                                  </p:childTnLst>
                                </p:cTn>
                              </p:par>
                            </p:childTnLst>
                          </p:cTn>
                        </p:par>
                        <p:par>
                          <p:cTn id="21" fill="hold">
                            <p:stCondLst>
                              <p:cond delay="25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5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25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8"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Returning Data from Functions</a:t>
            </a:r>
          </a:p>
        </p:txBody>
      </p:sp>
      <p:sp>
        <p:nvSpPr>
          <p:cNvPr id="5" name="Content Placeholder 4"/>
          <p:cNvSpPr>
            <a:spLocks noGrp="1"/>
          </p:cNvSpPr>
          <p:nvPr>
            <p:ph idx="1"/>
          </p:nvPr>
        </p:nvSpPr>
        <p:spPr/>
        <p:txBody>
          <a:bodyPr/>
          <a:lstStyle/>
          <a:p>
            <a:r>
              <a:rPr lang="en-AU" dirty="0" smtClean="0"/>
              <a:t>A function can contain multiple return statements</a:t>
            </a:r>
          </a:p>
          <a:p>
            <a:pPr lvl="1"/>
            <a:r>
              <a:rPr lang="en-AU" dirty="0" smtClean="0"/>
              <a:t>The function will end and return the value of the first return statement that it encounters in the function code</a:t>
            </a:r>
          </a:p>
        </p:txBody>
      </p:sp>
      <p:grpSp>
        <p:nvGrpSpPr>
          <p:cNvPr id="6" name="Group 5"/>
          <p:cNvGrpSpPr/>
          <p:nvPr/>
        </p:nvGrpSpPr>
        <p:grpSpPr>
          <a:xfrm>
            <a:off x="4716016" y="2276873"/>
            <a:ext cx="4104456" cy="3520800"/>
            <a:chOff x="4758480" y="3389511"/>
            <a:chExt cx="4104456" cy="3473634"/>
          </a:xfrm>
        </p:grpSpPr>
        <p:sp>
          <p:nvSpPr>
            <p:cNvPr id="7" name="TextBox 6"/>
            <p:cNvSpPr txBox="1"/>
            <p:nvPr/>
          </p:nvSpPr>
          <p:spPr>
            <a:xfrm>
              <a:off x="4758480" y="3389511"/>
              <a:ext cx="4104456" cy="3473634"/>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getGrade</a:t>
              </a:r>
              <a:r>
                <a:rPr lang="en-AU" sz="1600" b="1" dirty="0">
                  <a:solidFill>
                    <a:srgbClr val="000000"/>
                  </a:solidFill>
                  <a:latin typeface="Courier New" pitchFamily="49" charset="0"/>
                  <a:cs typeface="Courier New" pitchFamily="49" charset="0"/>
                </a:rPr>
                <a:t>(</a:t>
              </a:r>
              <a:r>
                <a:rPr lang="en-AU" sz="1600" b="1" dirty="0" err="1">
                  <a:solidFill>
                    <a:srgbClr val="000000"/>
                  </a:solidFill>
                  <a:latin typeface="Courier New" pitchFamily="49" charset="0"/>
                  <a:cs typeface="Courier New" pitchFamily="49" charset="0"/>
                </a:rPr>
                <a:t>num</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a:solidFill>
                    <a:srgbClr val="000000"/>
                  </a:solidFill>
                  <a:latin typeface="Courier New" pitchFamily="49" charset="0"/>
                  <a:cs typeface="Courier New" pitchFamily="49" charset="0"/>
                </a:rPr>
                <a:t>    if </a:t>
              </a:r>
              <a:r>
                <a:rPr lang="en-AU" sz="1600" b="1" dirty="0" err="1">
                  <a:solidFill>
                    <a:srgbClr val="000000"/>
                  </a:solidFill>
                  <a:latin typeface="Courier New" pitchFamily="49" charset="0"/>
                  <a:cs typeface="Courier New" pitchFamily="49" charset="0"/>
                </a:rPr>
                <a:t>num</a:t>
              </a:r>
              <a:r>
                <a:rPr lang="en-AU" sz="1600" b="1" dirty="0">
                  <a:solidFill>
                    <a:srgbClr val="000000"/>
                  </a:solidFill>
                  <a:latin typeface="Courier New" pitchFamily="49" charset="0"/>
                  <a:cs typeface="Courier New" pitchFamily="49" charset="0"/>
                </a:rPr>
                <a:t> &gt;= 80:</a:t>
              </a:r>
            </a:p>
            <a:p>
              <a:pPr lvl="0">
                <a:tabLst>
                  <a:tab pos="452438" algn="l"/>
                </a:tabLst>
              </a:pPr>
              <a:r>
                <a:rPr lang="en-AU" sz="1600" b="1" dirty="0">
                  <a:solidFill>
                    <a:srgbClr val="000000"/>
                  </a:solidFill>
                  <a:latin typeface="Courier New" pitchFamily="49" charset="0"/>
                  <a:cs typeface="Courier New" pitchFamily="49" charset="0"/>
                </a:rPr>
                <a:t>        return </a:t>
              </a:r>
              <a:r>
                <a:rPr lang="en-AU" sz="1600" b="1" dirty="0" smtClean="0">
                  <a:solidFill>
                    <a:srgbClr val="000000"/>
                  </a:solidFill>
                  <a:latin typeface="Courier New" pitchFamily="49" charset="0"/>
                  <a:cs typeface="Courier New" pitchFamily="49" charset="0"/>
                </a:rPr>
                <a:t>'HD'</a:t>
              </a:r>
            </a:p>
            <a:p>
              <a:pPr lvl="0">
                <a:tabLst>
                  <a:tab pos="452438" algn="l"/>
                </a:tabLst>
              </a:pPr>
              <a:endParaRPr lang="en-AU" sz="12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elif</a:t>
              </a: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num</a:t>
              </a:r>
              <a:r>
                <a:rPr lang="en-AU" sz="1600" b="1" dirty="0">
                  <a:solidFill>
                    <a:srgbClr val="000000"/>
                  </a:solidFill>
                  <a:latin typeface="Courier New" pitchFamily="49" charset="0"/>
                  <a:cs typeface="Courier New" pitchFamily="49" charset="0"/>
                </a:rPr>
                <a:t> &gt;= 70:</a:t>
              </a:r>
            </a:p>
            <a:p>
              <a:pPr lvl="0">
                <a:tabLst>
                  <a:tab pos="452438" algn="l"/>
                </a:tabLst>
              </a:pPr>
              <a:r>
                <a:rPr lang="en-AU" sz="1600" b="1" dirty="0">
                  <a:solidFill>
                    <a:srgbClr val="000000"/>
                  </a:solidFill>
                  <a:latin typeface="Courier New" pitchFamily="49" charset="0"/>
                  <a:cs typeface="Courier New" pitchFamily="49" charset="0"/>
                </a:rPr>
                <a:t>        return </a:t>
              </a:r>
              <a:r>
                <a:rPr lang="en-AU" sz="1600" b="1" dirty="0" smtClean="0">
                  <a:solidFill>
                    <a:srgbClr val="000000"/>
                  </a:solidFill>
                  <a:latin typeface="Courier New" pitchFamily="49" charset="0"/>
                  <a:cs typeface="Courier New" pitchFamily="49" charset="0"/>
                </a:rPr>
                <a:t>'D'</a:t>
              </a:r>
            </a:p>
            <a:p>
              <a:pPr lvl="0">
                <a:tabLst>
                  <a:tab pos="452438" algn="l"/>
                </a:tabLst>
              </a:pPr>
              <a:endParaRPr lang="en-AU" sz="12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elif</a:t>
              </a: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num</a:t>
              </a:r>
              <a:r>
                <a:rPr lang="en-AU" sz="1600" b="1" dirty="0">
                  <a:solidFill>
                    <a:srgbClr val="000000"/>
                  </a:solidFill>
                  <a:latin typeface="Courier New" pitchFamily="49" charset="0"/>
                  <a:cs typeface="Courier New" pitchFamily="49" charset="0"/>
                </a:rPr>
                <a:t> &gt;= 60:</a:t>
              </a:r>
            </a:p>
            <a:p>
              <a:pPr lvl="0">
                <a:tabLst>
                  <a:tab pos="452438" algn="l"/>
                </a:tabLst>
              </a:pPr>
              <a:r>
                <a:rPr lang="en-AU" sz="1600" b="1" dirty="0">
                  <a:solidFill>
                    <a:srgbClr val="000000"/>
                  </a:solidFill>
                  <a:latin typeface="Courier New" pitchFamily="49" charset="0"/>
                  <a:cs typeface="Courier New" pitchFamily="49" charset="0"/>
                </a:rPr>
                <a:t>        return </a:t>
              </a:r>
              <a:r>
                <a:rPr lang="en-AU" sz="1600" b="1" dirty="0" smtClean="0">
                  <a:solidFill>
                    <a:srgbClr val="000000"/>
                  </a:solidFill>
                  <a:latin typeface="Courier New" pitchFamily="49" charset="0"/>
                  <a:cs typeface="Courier New" pitchFamily="49" charset="0"/>
                </a:rPr>
                <a:t>'CR'</a:t>
              </a:r>
            </a:p>
            <a:p>
              <a:pPr lvl="0">
                <a:tabLst>
                  <a:tab pos="452438" algn="l"/>
                </a:tabLst>
              </a:pPr>
              <a:endParaRPr lang="en-AU" sz="12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elif</a:t>
              </a:r>
              <a:r>
                <a:rPr lang="en-AU" sz="1600" b="1" dirty="0">
                  <a:solidFill>
                    <a:srgbClr val="000000"/>
                  </a:solidFill>
                  <a:latin typeface="Courier New" pitchFamily="49" charset="0"/>
                  <a:cs typeface="Courier New" pitchFamily="49" charset="0"/>
                </a:rPr>
                <a:t> </a:t>
              </a:r>
              <a:r>
                <a:rPr lang="en-AU" sz="1600" b="1" dirty="0" err="1">
                  <a:solidFill>
                    <a:srgbClr val="000000"/>
                  </a:solidFill>
                  <a:latin typeface="Courier New" pitchFamily="49" charset="0"/>
                  <a:cs typeface="Courier New" pitchFamily="49" charset="0"/>
                </a:rPr>
                <a:t>num</a:t>
              </a:r>
              <a:r>
                <a:rPr lang="en-AU" sz="1600" b="1" dirty="0">
                  <a:solidFill>
                    <a:srgbClr val="000000"/>
                  </a:solidFill>
                  <a:latin typeface="Courier New" pitchFamily="49" charset="0"/>
                  <a:cs typeface="Courier New" pitchFamily="49" charset="0"/>
                </a:rPr>
                <a:t> &gt;= 50:</a:t>
              </a:r>
            </a:p>
            <a:p>
              <a:pPr lvl="0">
                <a:tabLst>
                  <a:tab pos="452438" algn="l"/>
                </a:tabLst>
              </a:pPr>
              <a:r>
                <a:rPr lang="en-AU" sz="1600" b="1" dirty="0">
                  <a:solidFill>
                    <a:srgbClr val="000000"/>
                  </a:solidFill>
                  <a:latin typeface="Courier New" pitchFamily="49" charset="0"/>
                  <a:cs typeface="Courier New" pitchFamily="49" charset="0"/>
                </a:rPr>
                <a:t>        return </a:t>
              </a:r>
              <a:r>
                <a:rPr lang="en-AU" sz="1600" b="1" dirty="0" smtClean="0">
                  <a:solidFill>
                    <a:srgbClr val="000000"/>
                  </a:solidFill>
                  <a:latin typeface="Courier New" pitchFamily="49" charset="0"/>
                  <a:cs typeface="Courier New" pitchFamily="49" charset="0"/>
                </a:rPr>
                <a:t>'C'</a:t>
              </a:r>
            </a:p>
            <a:p>
              <a:pPr lvl="0">
                <a:tabLst>
                  <a:tab pos="452438" algn="l"/>
                </a:tabLst>
              </a:pPr>
              <a:endParaRPr lang="en-AU" sz="12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else:</a:t>
              </a:r>
            </a:p>
            <a:p>
              <a:pPr lvl="0">
                <a:tabLst>
                  <a:tab pos="452438" algn="l"/>
                </a:tabLst>
              </a:pPr>
              <a:r>
                <a:rPr lang="en-AU" sz="1600" b="1" dirty="0">
                  <a:solidFill>
                    <a:srgbClr val="000000"/>
                  </a:solidFill>
                  <a:latin typeface="Courier New" pitchFamily="49" charset="0"/>
                  <a:cs typeface="Courier New" pitchFamily="49" charset="0"/>
                </a:rPr>
                <a:t>        return </a:t>
              </a:r>
              <a:r>
                <a:rPr lang="en-AU" sz="1600" b="1" dirty="0" smtClean="0">
                  <a:solidFill>
                    <a:srgbClr val="000000"/>
                  </a:solidFill>
                  <a:latin typeface="Courier New" pitchFamily="49" charset="0"/>
                  <a:cs typeface="Courier New" pitchFamily="49" charset="0"/>
                </a:rPr>
                <a:t>'N'</a:t>
              </a:r>
              <a:endParaRPr lang="en-AU" sz="1600" b="1" dirty="0">
                <a:solidFill>
                  <a:srgbClr val="000000"/>
                </a:solidFill>
                <a:latin typeface="Courier New" pitchFamily="49" charset="0"/>
                <a:cs typeface="Courier New" pitchFamily="49" charset="0"/>
              </a:endParaRP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323528" y="2276872"/>
            <a:ext cx="4104456" cy="3519801"/>
            <a:chOff x="4758480" y="3389510"/>
            <a:chExt cx="4104456" cy="3519801"/>
          </a:xfrm>
        </p:grpSpPr>
        <p:sp>
          <p:nvSpPr>
            <p:cNvPr id="12" name="TextBox 11"/>
            <p:cNvSpPr txBox="1"/>
            <p:nvPr/>
          </p:nvSpPr>
          <p:spPr>
            <a:xfrm>
              <a:off x="4758480" y="3389510"/>
              <a:ext cx="4104456" cy="3519801"/>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IF mark &gt;= 80</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RETURN 'HD'</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ELSE IF mark &gt;= 70</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RETURN 'D'</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ELSE IF mark &gt;= 60</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RETURN 'CR'</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ELSE IF mark &gt;= 50</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RETURN 'C'</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ELSE </a:t>
              </a:r>
            </a:p>
            <a:p>
              <a:pPr>
                <a:tabLst>
                  <a:tab pos="452438" algn="l"/>
                </a:tabLst>
              </a:pPr>
              <a:r>
                <a:rPr lang="en-AU" sz="1600" b="1" dirty="0" smtClean="0">
                  <a:latin typeface="Courier New" pitchFamily="49" charset="0"/>
                  <a:cs typeface="Courier New" pitchFamily="49" charset="0"/>
                </a:rPr>
                <a:t>    RETURN 'N'</a:t>
              </a:r>
              <a:endParaRPr lang="en-AU" sz="1600" b="1" dirty="0">
                <a:latin typeface="Courier New" pitchFamily="49" charset="0"/>
                <a:cs typeface="Courier New" pitchFamily="49" charset="0"/>
              </a:endParaRPr>
            </a:p>
          </p:txBody>
        </p:sp>
        <p:sp>
          <p:nvSpPr>
            <p:cNvPr id="13" name="TextBox 12"/>
            <p:cNvSpPr txBox="1"/>
            <p:nvPr/>
          </p:nvSpPr>
          <p:spPr>
            <a:xfrm>
              <a:off x="7566792" y="3389511"/>
              <a:ext cx="1296144"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Pseudocode</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4243716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AU" dirty="0" smtClean="0"/>
              <a:t>A function that returns a result can be used in your code </a:t>
            </a:r>
            <a:r>
              <a:rPr lang="en-AU" i="1" dirty="0" smtClean="0"/>
              <a:t>wherever using a value of that type would be valid</a:t>
            </a:r>
          </a:p>
          <a:p>
            <a:pPr lvl="1"/>
            <a:r>
              <a:rPr lang="en-AU" dirty="0"/>
              <a:t>When a line of code is executed, any functions in it are executed and the result takes the place of the function call</a:t>
            </a:r>
          </a:p>
          <a:p>
            <a:pPr lvl="4"/>
            <a:endParaRPr lang="en-AU" sz="1100" dirty="0" smtClean="0"/>
          </a:p>
          <a:p>
            <a:pPr lvl="2"/>
            <a:r>
              <a:rPr lang="en-AU" dirty="0" smtClean="0"/>
              <a:t>Returning </a:t>
            </a:r>
            <a:r>
              <a:rPr lang="en-AU" dirty="0" smtClean="0"/>
              <a:t>a float:</a:t>
            </a:r>
            <a:endParaRPr lang="en-AU" dirty="0" smtClean="0"/>
          </a:p>
          <a:p>
            <a:pPr lvl="1"/>
            <a:endParaRPr lang="en-AU" dirty="0"/>
          </a:p>
          <a:p>
            <a:pPr lvl="4"/>
            <a:endParaRPr lang="en-AU" sz="1200" dirty="0"/>
          </a:p>
          <a:p>
            <a:pPr lvl="2"/>
            <a:r>
              <a:rPr lang="en-AU" dirty="0">
                <a:solidFill>
                  <a:srgbClr val="000000"/>
                </a:solidFill>
              </a:rPr>
              <a:t>Returning a </a:t>
            </a:r>
            <a:r>
              <a:rPr lang="en-AU" dirty="0" err="1" smtClean="0">
                <a:solidFill>
                  <a:srgbClr val="000000"/>
                </a:solidFill>
              </a:rPr>
              <a:t>boolean</a:t>
            </a:r>
            <a:r>
              <a:rPr lang="en-AU" dirty="0" smtClean="0"/>
              <a:t>:</a:t>
            </a:r>
            <a:br>
              <a:rPr lang="en-AU" dirty="0" smtClean="0"/>
            </a:br>
            <a:endParaRPr lang="en-AU" dirty="0" smtClean="0"/>
          </a:p>
          <a:p>
            <a:pPr lvl="1"/>
            <a:endParaRPr lang="en-AU" dirty="0"/>
          </a:p>
          <a:p>
            <a:pPr lvl="1"/>
            <a:endParaRPr lang="en-AU" dirty="0" smtClean="0"/>
          </a:p>
          <a:p>
            <a:pPr lvl="4"/>
            <a:endParaRPr lang="en-AU" sz="1200" dirty="0" smtClean="0"/>
          </a:p>
          <a:p>
            <a:pPr lvl="2"/>
            <a:r>
              <a:rPr lang="en-AU" dirty="0"/>
              <a:t>Returning a list</a:t>
            </a:r>
            <a:r>
              <a:rPr lang="en-AU" dirty="0" smtClean="0"/>
              <a:t>:</a:t>
            </a:r>
          </a:p>
          <a:p>
            <a:endParaRPr lang="en-AU" dirty="0"/>
          </a:p>
          <a:p>
            <a:endParaRPr lang="en-AU" dirty="0" smtClean="0"/>
          </a:p>
        </p:txBody>
      </p:sp>
      <p:sp>
        <p:nvSpPr>
          <p:cNvPr id="18" name="TextBox 17"/>
          <p:cNvSpPr txBox="1"/>
          <p:nvPr/>
        </p:nvSpPr>
        <p:spPr>
          <a:xfrm>
            <a:off x="1761170" y="5805264"/>
            <a:ext cx="7056784"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0000"/>
                </a:solidFill>
                <a:latin typeface="Courier New" pitchFamily="49" charset="0"/>
                <a:cs typeface="Courier New" pitchFamily="49" charset="0"/>
              </a:rPr>
              <a:t>for </a:t>
            </a:r>
            <a:r>
              <a:rPr lang="en-AU" sz="1600" b="1" dirty="0" err="1">
                <a:solidFill>
                  <a:srgbClr val="000000"/>
                </a:solidFill>
                <a:latin typeface="Courier New" pitchFamily="49" charset="0"/>
                <a:cs typeface="Courier New" pitchFamily="49" charset="0"/>
              </a:rPr>
              <a:t>uname</a:t>
            </a:r>
            <a:r>
              <a:rPr lang="en-AU" sz="1600" b="1" dirty="0">
                <a:solidFill>
                  <a:srgbClr val="000000"/>
                </a:solidFill>
                <a:latin typeface="Courier New" pitchFamily="49" charset="0"/>
                <a:cs typeface="Courier New" pitchFamily="49" charset="0"/>
              </a:rPr>
              <a:t> in </a:t>
            </a:r>
            <a:r>
              <a:rPr lang="en-AU" sz="1600" b="1" dirty="0" smtClean="0">
                <a:solidFill>
                  <a:schemeClr val="tx1">
                    <a:lumMod val="65000"/>
                    <a:lumOff val="35000"/>
                  </a:schemeClr>
                </a:solidFill>
                <a:latin typeface="Courier New" pitchFamily="49" charset="0"/>
                <a:cs typeface="Courier New" pitchFamily="49" charset="0"/>
              </a:rPr>
              <a:t>['</a:t>
            </a:r>
            <a:r>
              <a:rPr lang="en-AU" sz="1600" b="1" dirty="0" err="1" smtClean="0">
                <a:solidFill>
                  <a:schemeClr val="tx1">
                    <a:lumMod val="65000"/>
                    <a:lumOff val="35000"/>
                  </a:schemeClr>
                </a:solidFill>
                <a:latin typeface="Courier New" pitchFamily="49" charset="0"/>
                <a:cs typeface="Courier New" pitchFamily="49" charset="0"/>
              </a:rPr>
              <a:t>jbloggs</a:t>
            </a:r>
            <a:r>
              <a:rPr lang="en-AU" sz="1600" b="1" dirty="0" smtClean="0">
                <a:solidFill>
                  <a:schemeClr val="tx1">
                    <a:lumMod val="65000"/>
                    <a:lumOff val="35000"/>
                  </a:schemeClr>
                </a:solidFill>
                <a:latin typeface="Courier New" pitchFamily="49" charset="0"/>
                <a:cs typeface="Courier New" pitchFamily="49" charset="0"/>
              </a:rPr>
              <a:t>'</a:t>
            </a:r>
            <a:r>
              <a:rPr lang="en-AU" sz="1600" b="1" dirty="0" smtClean="0">
                <a:solidFill>
                  <a:schemeClr val="tx1">
                    <a:lumMod val="65000"/>
                    <a:lumOff val="35000"/>
                  </a:schemeClr>
                </a:solidFill>
                <a:latin typeface="Courier New" pitchFamily="49" charset="0"/>
                <a:cs typeface="Courier New" pitchFamily="49" charset="0"/>
              </a:rPr>
              <a:t>, '</a:t>
            </a:r>
            <a:r>
              <a:rPr lang="en-AU" sz="1600" b="1" dirty="0" err="1" smtClean="0">
                <a:solidFill>
                  <a:schemeClr val="tx1">
                    <a:lumMod val="65000"/>
                    <a:lumOff val="35000"/>
                  </a:schemeClr>
                </a:solidFill>
                <a:latin typeface="Courier New" pitchFamily="49" charset="0"/>
                <a:cs typeface="Courier New" pitchFamily="49" charset="0"/>
              </a:rPr>
              <a:t>bsmith</a:t>
            </a:r>
            <a:r>
              <a:rPr lang="en-AU" sz="1600" b="1" dirty="0" smtClean="0">
                <a:solidFill>
                  <a:schemeClr val="tx1">
                    <a:lumMod val="65000"/>
                    <a:lumOff val="35000"/>
                  </a:schemeClr>
                </a:solidFill>
                <a:latin typeface="Courier New" pitchFamily="49" charset="0"/>
                <a:cs typeface="Courier New" pitchFamily="49" charset="0"/>
              </a:rPr>
              <a:t>', '</a:t>
            </a:r>
            <a:r>
              <a:rPr lang="en-AU" sz="1600" b="1" dirty="0" err="1" smtClean="0">
                <a:solidFill>
                  <a:schemeClr val="tx1">
                    <a:lumMod val="65000"/>
                    <a:lumOff val="35000"/>
                  </a:schemeClr>
                </a:solidFill>
                <a:latin typeface="Courier New" pitchFamily="49" charset="0"/>
                <a:cs typeface="Courier New" pitchFamily="49" charset="0"/>
              </a:rPr>
              <a:t>fwoods</a:t>
            </a:r>
            <a:r>
              <a:rPr lang="en-AU" sz="1600" b="1" dirty="0" smtClean="0">
                <a:solidFill>
                  <a:schemeClr val="tx1">
                    <a:lumMod val="65000"/>
                    <a:lumOff val="35000"/>
                  </a:schemeClr>
                </a:solidFill>
                <a:latin typeface="Courier New" pitchFamily="49" charset="0"/>
                <a:cs typeface="Courier New" pitchFamily="49" charset="0"/>
              </a:rPr>
              <a:t>']</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print</a:t>
            </a:r>
            <a:r>
              <a:rPr lang="en-AU" sz="1600" b="1" dirty="0" smtClean="0">
                <a:solidFill>
                  <a:srgbClr val="000000"/>
                </a:solidFill>
                <a:latin typeface="Courier New" pitchFamily="49" charset="0"/>
                <a:cs typeface="Courier New" pitchFamily="49" charset="0"/>
              </a:rPr>
              <a:t>('Username:', </a:t>
            </a:r>
            <a:r>
              <a:rPr lang="en-AU" sz="1600" b="1" dirty="0" err="1">
                <a:solidFill>
                  <a:srgbClr val="000000"/>
                </a:solidFill>
                <a:latin typeface="Courier New" pitchFamily="49" charset="0"/>
                <a:cs typeface="Courier New" pitchFamily="49" charset="0"/>
              </a:rPr>
              <a:t>uname</a:t>
            </a:r>
            <a:r>
              <a:rPr lang="en-AU" sz="1600" b="1" dirty="0">
                <a:solidFill>
                  <a:srgbClr val="000000"/>
                </a:solidFill>
                <a:latin typeface="Courier New" pitchFamily="49" charset="0"/>
                <a:cs typeface="Courier New" pitchFamily="49" charset="0"/>
              </a:rPr>
              <a:t>)</a:t>
            </a:r>
          </a:p>
        </p:txBody>
      </p:sp>
      <p:sp>
        <p:nvSpPr>
          <p:cNvPr id="17" name="TextBox 16"/>
          <p:cNvSpPr txBox="1"/>
          <p:nvPr/>
        </p:nvSpPr>
        <p:spPr>
          <a:xfrm>
            <a:off x="1772866" y="4111818"/>
            <a:ext cx="7047606" cy="1057588"/>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0000"/>
                </a:solidFill>
                <a:latin typeface="Courier New" pitchFamily="49" charset="0"/>
                <a:cs typeface="Courier New" pitchFamily="49" charset="0"/>
              </a:rPr>
              <a:t>if </a:t>
            </a:r>
            <a:r>
              <a:rPr lang="en-AU" sz="1600" b="1" dirty="0" smtClean="0">
                <a:solidFill>
                  <a:schemeClr val="tx1">
                    <a:lumMod val="65000"/>
                    <a:lumOff val="35000"/>
                  </a:schemeClr>
                </a:solidFill>
                <a:latin typeface="Courier New" pitchFamily="49" charset="0"/>
                <a:cs typeface="Courier New" pitchFamily="49" charset="0"/>
              </a:rPr>
              <a:t>True</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print</a:t>
            </a:r>
            <a:r>
              <a:rPr lang="en-AU" sz="1600" b="1" dirty="0" smtClean="0">
                <a:solidFill>
                  <a:srgbClr val="000000"/>
                </a:solidFill>
                <a:latin typeface="Courier New" pitchFamily="49" charset="0"/>
                <a:cs typeface="Courier New" pitchFamily="49" charset="0"/>
              </a:rPr>
              <a:t>('Login </a:t>
            </a:r>
            <a:r>
              <a:rPr lang="en-AU" sz="1600" b="1" dirty="0">
                <a:solidFill>
                  <a:srgbClr val="000000"/>
                </a:solidFill>
                <a:latin typeface="Courier New" pitchFamily="49" charset="0"/>
                <a:cs typeface="Courier New" pitchFamily="49" charset="0"/>
              </a:rPr>
              <a:t>Successful</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else</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a:solidFill>
                  <a:srgbClr val="000000"/>
                </a:solidFill>
                <a:latin typeface="Courier New" pitchFamily="49" charset="0"/>
                <a:cs typeface="Courier New" pitchFamily="49" charset="0"/>
              </a:rPr>
              <a:t>    print</a:t>
            </a:r>
            <a:r>
              <a:rPr lang="en-AU" sz="1600" b="1" dirty="0" smtClean="0">
                <a:solidFill>
                  <a:srgbClr val="000000"/>
                </a:solidFill>
                <a:latin typeface="Courier New" pitchFamily="49" charset="0"/>
                <a:cs typeface="Courier New" pitchFamily="49" charset="0"/>
              </a:rPr>
              <a:t>('Invalid </a:t>
            </a:r>
            <a:r>
              <a:rPr lang="en-AU" sz="1600" b="1" dirty="0">
                <a:solidFill>
                  <a:srgbClr val="000000"/>
                </a:solidFill>
                <a:latin typeface="Courier New" pitchFamily="49" charset="0"/>
                <a:cs typeface="Courier New" pitchFamily="49" charset="0"/>
              </a:rPr>
              <a:t>credentials</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p:txBody>
      </p:sp>
      <p:sp>
        <p:nvSpPr>
          <p:cNvPr id="13" name="TextBox 12"/>
          <p:cNvSpPr txBox="1"/>
          <p:nvPr/>
        </p:nvSpPr>
        <p:spPr>
          <a:xfrm>
            <a:off x="1763688" y="3138710"/>
            <a:ext cx="7056784" cy="318924"/>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smtClean="0">
                <a:solidFill>
                  <a:srgbClr val="000000"/>
                </a:solidFill>
                <a:latin typeface="Courier New" pitchFamily="49" charset="0"/>
                <a:cs typeface="Courier New" pitchFamily="49" charset="0"/>
              </a:rPr>
              <a:t>discountedTotal</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chemeClr val="tx1">
                    <a:lumMod val="65000"/>
                    <a:lumOff val="35000"/>
                  </a:schemeClr>
                </a:solidFill>
                <a:latin typeface="Courier New" pitchFamily="49" charset="0"/>
                <a:cs typeface="Courier New" pitchFamily="49" charset="0"/>
              </a:rPr>
              <a:t>299.75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0.75</a:t>
            </a:r>
            <a:endParaRPr lang="en-AU" sz="1600" b="1" dirty="0">
              <a:solidFill>
                <a:srgbClr val="000000"/>
              </a:solidFill>
              <a:latin typeface="Courier New" pitchFamily="49" charset="0"/>
              <a:cs typeface="Courier New" pitchFamily="49" charset="0"/>
            </a:endParaRPr>
          </a:p>
        </p:txBody>
      </p:sp>
      <p:sp>
        <p:nvSpPr>
          <p:cNvPr id="4" name="Title 3"/>
          <p:cNvSpPr>
            <a:spLocks noGrp="1"/>
          </p:cNvSpPr>
          <p:nvPr>
            <p:ph type="title"/>
          </p:nvPr>
        </p:nvSpPr>
        <p:spPr/>
        <p:txBody>
          <a:bodyPr/>
          <a:lstStyle/>
          <a:p>
            <a:r>
              <a:rPr lang="en-AU" dirty="0"/>
              <a:t>Returning Data from Functions</a:t>
            </a:r>
          </a:p>
        </p:txBody>
      </p:sp>
      <p:sp>
        <p:nvSpPr>
          <p:cNvPr id="11" name="TextBox 10"/>
          <p:cNvSpPr txBox="1"/>
          <p:nvPr/>
        </p:nvSpPr>
        <p:spPr>
          <a:xfrm>
            <a:off x="1772866" y="4111818"/>
            <a:ext cx="7047606" cy="1057588"/>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0000"/>
                </a:solidFill>
                <a:latin typeface="Courier New" pitchFamily="49" charset="0"/>
                <a:cs typeface="Courier New" pitchFamily="49" charset="0"/>
              </a:rPr>
              <a:t>if </a:t>
            </a:r>
            <a:r>
              <a:rPr lang="en-AU" sz="1600" b="1" dirty="0" err="1">
                <a:solidFill>
                  <a:schemeClr val="tx1">
                    <a:lumMod val="65000"/>
                    <a:lumOff val="35000"/>
                  </a:schemeClr>
                </a:solidFill>
                <a:latin typeface="Courier New" pitchFamily="49" charset="0"/>
                <a:cs typeface="Courier New" pitchFamily="49" charset="0"/>
              </a:rPr>
              <a:t>checkCredentials</a:t>
            </a:r>
            <a:r>
              <a:rPr lang="en-AU" sz="1600" b="1" dirty="0">
                <a:solidFill>
                  <a:schemeClr val="tx1">
                    <a:lumMod val="65000"/>
                    <a:lumOff val="35000"/>
                  </a:schemeClr>
                </a:solidFill>
                <a:latin typeface="Courier New" pitchFamily="49" charset="0"/>
                <a:cs typeface="Courier New" pitchFamily="49" charset="0"/>
              </a:rPr>
              <a:t>(</a:t>
            </a:r>
            <a:r>
              <a:rPr lang="en-AU" sz="1600" b="1" dirty="0" err="1">
                <a:solidFill>
                  <a:schemeClr val="tx1">
                    <a:lumMod val="65000"/>
                    <a:lumOff val="35000"/>
                  </a:schemeClr>
                </a:solidFill>
                <a:latin typeface="Courier New" pitchFamily="49" charset="0"/>
                <a:cs typeface="Courier New" pitchFamily="49" charset="0"/>
              </a:rPr>
              <a:t>uname</a:t>
            </a:r>
            <a:r>
              <a:rPr lang="en-AU" sz="1600" b="1" dirty="0">
                <a:solidFill>
                  <a:schemeClr val="tx1">
                    <a:lumMod val="65000"/>
                    <a:lumOff val="35000"/>
                  </a:schemeClr>
                </a:solidFill>
                <a:latin typeface="Courier New" pitchFamily="49" charset="0"/>
                <a:cs typeface="Courier New" pitchFamily="49" charset="0"/>
              </a:rPr>
              <a:t>, </a:t>
            </a:r>
            <a:r>
              <a:rPr lang="en-AU" sz="1600" b="1" dirty="0" err="1">
                <a:solidFill>
                  <a:schemeClr val="tx1">
                    <a:lumMod val="65000"/>
                    <a:lumOff val="35000"/>
                  </a:schemeClr>
                </a:solidFill>
                <a:latin typeface="Courier New" pitchFamily="49" charset="0"/>
                <a:cs typeface="Courier New" pitchFamily="49" charset="0"/>
              </a:rPr>
              <a:t>pword</a:t>
            </a:r>
            <a:r>
              <a:rPr lang="en-AU" sz="1600" b="1" dirty="0">
                <a:solidFill>
                  <a:schemeClr val="tx1">
                    <a:lumMod val="65000"/>
                    <a:lumOff val="35000"/>
                  </a:schemeClr>
                </a:solidFill>
                <a:latin typeface="Courier New" pitchFamily="49" charset="0"/>
                <a:cs typeface="Courier New" pitchFamily="49" charset="0"/>
              </a:rPr>
              <a:t>)</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a:solidFill>
                  <a:srgbClr val="000000"/>
                </a:solidFill>
                <a:latin typeface="Courier New" pitchFamily="49" charset="0"/>
                <a:cs typeface="Courier New" pitchFamily="49" charset="0"/>
              </a:rPr>
              <a:t>    print</a:t>
            </a:r>
            <a:r>
              <a:rPr lang="en-AU" sz="1600" b="1" dirty="0" smtClean="0">
                <a:solidFill>
                  <a:srgbClr val="000000"/>
                </a:solidFill>
                <a:latin typeface="Courier New" pitchFamily="49" charset="0"/>
                <a:cs typeface="Courier New" pitchFamily="49" charset="0"/>
              </a:rPr>
              <a:t>('Login </a:t>
            </a:r>
            <a:r>
              <a:rPr lang="en-AU" sz="1600" b="1" dirty="0">
                <a:solidFill>
                  <a:srgbClr val="000000"/>
                </a:solidFill>
                <a:latin typeface="Courier New" pitchFamily="49" charset="0"/>
                <a:cs typeface="Courier New" pitchFamily="49" charset="0"/>
              </a:rPr>
              <a:t>Successful</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else</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a:solidFill>
                  <a:srgbClr val="000000"/>
                </a:solidFill>
                <a:latin typeface="Courier New" pitchFamily="49" charset="0"/>
                <a:cs typeface="Courier New" pitchFamily="49" charset="0"/>
              </a:rPr>
              <a:t>    print</a:t>
            </a:r>
            <a:r>
              <a:rPr lang="en-AU" sz="1600" b="1" dirty="0" smtClean="0">
                <a:solidFill>
                  <a:srgbClr val="000000"/>
                </a:solidFill>
                <a:latin typeface="Courier New" pitchFamily="49" charset="0"/>
                <a:cs typeface="Courier New" pitchFamily="49" charset="0"/>
              </a:rPr>
              <a:t>('Invalid </a:t>
            </a:r>
            <a:r>
              <a:rPr lang="en-AU" sz="1600" b="1" dirty="0">
                <a:solidFill>
                  <a:srgbClr val="000000"/>
                </a:solidFill>
                <a:latin typeface="Courier New" pitchFamily="49" charset="0"/>
                <a:cs typeface="Courier New" pitchFamily="49" charset="0"/>
              </a:rPr>
              <a:t>credentials</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p:txBody>
      </p:sp>
      <p:sp>
        <p:nvSpPr>
          <p:cNvPr id="12" name="TextBox 11"/>
          <p:cNvSpPr txBox="1"/>
          <p:nvPr/>
        </p:nvSpPr>
        <p:spPr>
          <a:xfrm>
            <a:off x="7985920" y="4111818"/>
            <a:ext cx="834552" cy="311956"/>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sp>
        <p:nvSpPr>
          <p:cNvPr id="20" name="TextBox 19"/>
          <p:cNvSpPr txBox="1"/>
          <p:nvPr/>
        </p:nvSpPr>
        <p:spPr>
          <a:xfrm>
            <a:off x="1763688" y="3138710"/>
            <a:ext cx="7056784" cy="318924"/>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smtClean="0">
                <a:solidFill>
                  <a:srgbClr val="000000"/>
                </a:solidFill>
                <a:latin typeface="Courier New" pitchFamily="49" charset="0"/>
                <a:cs typeface="Courier New" pitchFamily="49" charset="0"/>
              </a:rPr>
              <a:t>discountedTotal</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chemeClr val="tx1">
                    <a:lumMod val="65000"/>
                    <a:lumOff val="35000"/>
                  </a:schemeClr>
                </a:solidFill>
                <a:latin typeface="Courier New" pitchFamily="49" charset="0"/>
                <a:cs typeface="Courier New" pitchFamily="49" charset="0"/>
              </a:rPr>
              <a:t>total(price</a:t>
            </a:r>
            <a:r>
              <a:rPr lang="en-AU" sz="1600" b="1" dirty="0">
                <a:solidFill>
                  <a:schemeClr val="tx1">
                    <a:lumMod val="65000"/>
                    <a:lumOff val="35000"/>
                  </a:schemeClr>
                </a:solidFill>
                <a:latin typeface="Courier New" pitchFamily="49" charset="0"/>
                <a:cs typeface="Courier New" pitchFamily="49" charset="0"/>
              </a:rPr>
              <a:t>, </a:t>
            </a:r>
            <a:r>
              <a:rPr lang="en-AU" sz="1600" b="1" dirty="0" err="1" smtClean="0">
                <a:solidFill>
                  <a:schemeClr val="tx1">
                    <a:lumMod val="65000"/>
                    <a:lumOff val="35000"/>
                  </a:schemeClr>
                </a:solidFill>
                <a:latin typeface="Courier New" pitchFamily="49" charset="0"/>
                <a:cs typeface="Courier New" pitchFamily="49" charset="0"/>
              </a:rPr>
              <a:t>qty</a:t>
            </a:r>
            <a:r>
              <a:rPr lang="en-AU" sz="1600" b="1" dirty="0" smtClean="0">
                <a:solidFill>
                  <a:schemeClr val="tx1">
                    <a:lumMod val="65000"/>
                    <a:lumOff val="35000"/>
                  </a:schemeClr>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0.75</a:t>
            </a:r>
            <a:endParaRPr lang="en-AU" sz="1600" b="1" dirty="0">
              <a:solidFill>
                <a:srgbClr val="000000"/>
              </a:solidFill>
              <a:latin typeface="Courier New" pitchFamily="49" charset="0"/>
              <a:cs typeface="Courier New" pitchFamily="49" charset="0"/>
            </a:endParaRPr>
          </a:p>
        </p:txBody>
      </p:sp>
      <p:sp>
        <p:nvSpPr>
          <p:cNvPr id="21" name="TextBox 20"/>
          <p:cNvSpPr txBox="1"/>
          <p:nvPr/>
        </p:nvSpPr>
        <p:spPr>
          <a:xfrm>
            <a:off x="7983402" y="3138710"/>
            <a:ext cx="834552" cy="311955"/>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sp>
        <p:nvSpPr>
          <p:cNvPr id="23" name="TextBox 22"/>
          <p:cNvSpPr txBox="1"/>
          <p:nvPr/>
        </p:nvSpPr>
        <p:spPr>
          <a:xfrm>
            <a:off x="1761170" y="5805264"/>
            <a:ext cx="7056784" cy="56514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0000"/>
                </a:solidFill>
                <a:latin typeface="Courier New" pitchFamily="49" charset="0"/>
                <a:cs typeface="Courier New" pitchFamily="49" charset="0"/>
              </a:rPr>
              <a:t>for </a:t>
            </a:r>
            <a:r>
              <a:rPr lang="en-AU" sz="1600" b="1" dirty="0" err="1">
                <a:solidFill>
                  <a:srgbClr val="000000"/>
                </a:solidFill>
                <a:latin typeface="Courier New" pitchFamily="49" charset="0"/>
                <a:cs typeface="Courier New" pitchFamily="49" charset="0"/>
              </a:rPr>
              <a:t>uname</a:t>
            </a:r>
            <a:r>
              <a:rPr lang="en-AU" sz="1600" b="1" dirty="0">
                <a:solidFill>
                  <a:srgbClr val="000000"/>
                </a:solidFill>
                <a:latin typeface="Courier New" pitchFamily="49" charset="0"/>
                <a:cs typeface="Courier New" pitchFamily="49" charset="0"/>
              </a:rPr>
              <a:t> in </a:t>
            </a:r>
            <a:r>
              <a:rPr lang="en-AU" sz="1600" b="1" dirty="0" err="1" smtClean="0">
                <a:solidFill>
                  <a:schemeClr val="tx1">
                    <a:lumMod val="65000"/>
                    <a:lumOff val="35000"/>
                  </a:schemeClr>
                </a:solidFill>
                <a:latin typeface="Courier New" pitchFamily="49" charset="0"/>
                <a:cs typeface="Courier New" pitchFamily="49" charset="0"/>
              </a:rPr>
              <a:t>getUserList</a:t>
            </a:r>
            <a:r>
              <a:rPr lang="en-AU" sz="1600" b="1" dirty="0" smtClean="0">
                <a:solidFill>
                  <a:schemeClr val="tx1">
                    <a:lumMod val="65000"/>
                    <a:lumOff val="35000"/>
                  </a:schemeClr>
                </a:solidFill>
                <a:latin typeface="Courier New" pitchFamily="49" charset="0"/>
                <a:cs typeface="Courier New" pitchFamily="49" charset="0"/>
              </a:rPr>
              <a:t>()</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print</a:t>
            </a:r>
            <a:r>
              <a:rPr lang="en-AU" sz="1600" b="1" dirty="0" smtClean="0">
                <a:solidFill>
                  <a:srgbClr val="000000"/>
                </a:solidFill>
                <a:latin typeface="Courier New" pitchFamily="49" charset="0"/>
                <a:cs typeface="Courier New" pitchFamily="49" charset="0"/>
              </a:rPr>
              <a:t>('Username:', </a:t>
            </a:r>
            <a:r>
              <a:rPr lang="en-AU" sz="1600" b="1" dirty="0" err="1">
                <a:solidFill>
                  <a:srgbClr val="000000"/>
                </a:solidFill>
                <a:latin typeface="Courier New" pitchFamily="49" charset="0"/>
                <a:cs typeface="Courier New" pitchFamily="49" charset="0"/>
              </a:rPr>
              <a:t>uname</a:t>
            </a:r>
            <a:r>
              <a:rPr lang="en-AU" sz="1600" b="1" dirty="0">
                <a:solidFill>
                  <a:srgbClr val="000000"/>
                </a:solidFill>
                <a:latin typeface="Courier New" pitchFamily="49" charset="0"/>
                <a:cs typeface="Courier New" pitchFamily="49" charset="0"/>
              </a:rPr>
              <a:t>)</a:t>
            </a:r>
          </a:p>
        </p:txBody>
      </p:sp>
      <p:sp>
        <p:nvSpPr>
          <p:cNvPr id="24" name="TextBox 23"/>
          <p:cNvSpPr txBox="1"/>
          <p:nvPr/>
        </p:nvSpPr>
        <p:spPr>
          <a:xfrm>
            <a:off x="7983402" y="5806729"/>
            <a:ext cx="834552" cy="311956"/>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50"/>
                                        <p:tgtEl>
                                          <p:spTgt spid="20"/>
                                        </p:tgtEl>
                                      </p:cBhvr>
                                    </p:animEffect>
                                    <p:set>
                                      <p:cBhvr>
                                        <p:cTn id="21" dur="1" fill="hold">
                                          <p:stCondLst>
                                            <p:cond delay="249"/>
                                          </p:stCondLst>
                                        </p:cTn>
                                        <p:tgtEl>
                                          <p:spTgt spid="2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250"/>
                                        <p:tgtEl>
                                          <p:spTgt spid="11"/>
                                        </p:tgtEl>
                                      </p:cBhvr>
                                    </p:animEffect>
                                    <p:set>
                                      <p:cBhvr>
                                        <p:cTn id="36" dur="1" fill="hold">
                                          <p:stCondLst>
                                            <p:cond delay="24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50"/>
                                        <p:tgtEl>
                                          <p:spTgt spid="23"/>
                                        </p:tgtEl>
                                      </p:cBhvr>
                                    </p:animEffect>
                                    <p:set>
                                      <p:cBhvr>
                                        <p:cTn id="51" dur="1" fill="hold">
                                          <p:stCondLst>
                                            <p:cond delay="24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3" grpId="0" animBg="1"/>
      <p:bldP spid="11" grpId="0" animBg="1"/>
      <p:bldP spid="11" grpId="1" animBg="1"/>
      <p:bldP spid="12" grpId="0" animBg="1"/>
      <p:bldP spid="20" grpId="0" animBg="1"/>
      <p:bldP spid="20" grpId="1" animBg="1"/>
      <p:bldP spid="21" grpId="0" animBg="1"/>
      <p:bldP spid="23" grpId="0" animBg="1"/>
      <p:bldP spid="23" grpId="1"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Functions Summary</a:t>
            </a:r>
            <a:endParaRPr lang="en-AU" dirty="0"/>
          </a:p>
        </p:txBody>
      </p:sp>
      <p:sp>
        <p:nvSpPr>
          <p:cNvPr id="5" name="Content Placeholder 4"/>
          <p:cNvSpPr>
            <a:spLocks noGrp="1"/>
          </p:cNvSpPr>
          <p:nvPr>
            <p:ph idx="1"/>
          </p:nvPr>
        </p:nvSpPr>
        <p:spPr/>
        <p:txBody>
          <a:bodyPr/>
          <a:lstStyle/>
          <a:p>
            <a:r>
              <a:rPr lang="en-AU" dirty="0" smtClean="0"/>
              <a:t>Functions allow you to </a:t>
            </a:r>
            <a:r>
              <a:rPr lang="en-AU" i="1" dirty="0" smtClean="0"/>
              <a:t>abstract a process </a:t>
            </a:r>
            <a:r>
              <a:rPr lang="en-AU" dirty="0" smtClean="0"/>
              <a:t>– to perform a task without needing to know how the task is performed</a:t>
            </a:r>
          </a:p>
          <a:p>
            <a:pPr lvl="1"/>
            <a:r>
              <a:rPr lang="en-AU" dirty="0" smtClean="0"/>
              <a:t>Functions should be independent of the code that calls them</a:t>
            </a:r>
          </a:p>
          <a:p>
            <a:pPr lvl="1"/>
            <a:endParaRPr lang="en-AU" dirty="0"/>
          </a:p>
          <a:p>
            <a:r>
              <a:rPr lang="en-AU" dirty="0" smtClean="0"/>
              <a:t>Programming languages have numerous built-in functions to perform common tasks, and you can write your own</a:t>
            </a:r>
          </a:p>
          <a:p>
            <a:pPr lvl="1"/>
            <a:endParaRPr lang="en-AU" dirty="0"/>
          </a:p>
          <a:p>
            <a:r>
              <a:rPr lang="en-AU" dirty="0" smtClean="0"/>
              <a:t>Parameters allow you to pass data into a function, to specify what it should work on or how it should do things</a:t>
            </a:r>
          </a:p>
          <a:p>
            <a:pPr lvl="1"/>
            <a:endParaRPr lang="en-AU" dirty="0"/>
          </a:p>
          <a:p>
            <a:r>
              <a:rPr lang="en-AU" dirty="0" smtClean="0"/>
              <a:t>Functions can return data back to the calling program</a:t>
            </a:r>
          </a:p>
          <a:p>
            <a:pPr lvl="1"/>
            <a:endParaRPr lang="en-AU" dirty="0"/>
          </a:p>
          <a:p>
            <a:r>
              <a:rPr lang="en-AU" dirty="0" smtClean="0"/>
              <a:t>Variables in a function have local scope</a:t>
            </a:r>
            <a:endParaRPr lang="en-AU" dirty="0"/>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General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16" y="1988840"/>
            <a:ext cx="7791568" cy="32582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43648" y="5247132"/>
            <a:ext cx="1224136" cy="369332"/>
          </a:xfrm>
          <a:prstGeom prst="rect">
            <a:avLst/>
          </a:prstGeom>
          <a:noFill/>
        </p:spPr>
        <p:txBody>
          <a:bodyPr wrap="square" rtlCol="0">
            <a:spAutoFit/>
          </a:bodyPr>
          <a:lstStyle/>
          <a:p>
            <a:r>
              <a:rPr lang="en-AU" i="1" dirty="0" smtClean="0">
                <a:solidFill>
                  <a:schemeClr val="tx1">
                    <a:lumMod val="65000"/>
                    <a:lumOff val="35000"/>
                  </a:schemeClr>
                </a:solidFill>
              </a:rPr>
              <a:t>xkcd.com</a:t>
            </a:r>
            <a:endParaRPr lang="en-AU" i="1" dirty="0">
              <a:solidFill>
                <a:schemeClr val="tx1">
                  <a:lumMod val="65000"/>
                  <a:lumOff val="35000"/>
                </a:schemeClr>
              </a:solidFill>
            </a:endParaRPr>
          </a:p>
        </p:txBody>
      </p:sp>
    </p:spTree>
    <p:extLst>
      <p:ext uri="{BB962C8B-B14F-4D97-AF65-F5344CB8AC3E}">
        <p14:creationId xmlns:p14="http://schemas.microsoft.com/office/powerpoint/2010/main" val="3444795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Textbook</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a:t>Starting Out with Python, 3</a:t>
            </a:r>
            <a:r>
              <a:rPr lang="en-AU" baseline="30000" dirty="0"/>
              <a:t>rd</a:t>
            </a:r>
            <a:r>
              <a:rPr lang="en-AU" dirty="0"/>
              <a:t> Edition</a:t>
            </a:r>
          </a:p>
          <a:p>
            <a:pPr lvl="1"/>
            <a:r>
              <a:rPr lang="en-AU" dirty="0"/>
              <a:t>Tony Gaddis</a:t>
            </a:r>
          </a:p>
          <a:p>
            <a:pPr lvl="2"/>
            <a:endParaRPr lang="en-AU" dirty="0" smtClean="0"/>
          </a:p>
          <a:p>
            <a:pPr lvl="2"/>
            <a:endParaRPr lang="en-AU" dirty="0"/>
          </a:p>
          <a:p>
            <a:r>
              <a:rPr lang="en-AU" dirty="0"/>
              <a:t>Reading the chapter(s) is required</a:t>
            </a:r>
          </a:p>
          <a:p>
            <a:pPr lvl="1"/>
            <a:r>
              <a:rPr lang="en-AU" dirty="0" smtClean="0"/>
              <a:t>Read the indicated </a:t>
            </a:r>
            <a:r>
              <a:rPr lang="en-AU" dirty="0"/>
              <a:t>chapter(s) </a:t>
            </a:r>
            <a:r>
              <a:rPr lang="en-AU" i="1" dirty="0"/>
              <a:t>before</a:t>
            </a:r>
            <a:r>
              <a:rPr lang="en-AU" dirty="0"/>
              <a:t> class</a:t>
            </a:r>
          </a:p>
          <a:p>
            <a:pPr lvl="2"/>
            <a:endParaRPr lang="en-AU" dirty="0" smtClean="0"/>
          </a:p>
          <a:p>
            <a:pPr lvl="2"/>
            <a:endParaRPr lang="en-AU" dirty="0"/>
          </a:p>
          <a:p>
            <a:r>
              <a:rPr lang="en-AU" dirty="0"/>
              <a:t>This week covers the following textbook chapter(s):</a:t>
            </a:r>
          </a:p>
          <a:p>
            <a:pPr lvl="1"/>
            <a:r>
              <a:rPr lang="en-US" b="1" dirty="0" smtClean="0"/>
              <a:t>Chapter 5 – Functions</a:t>
            </a:r>
          </a:p>
          <a:p>
            <a:pPr lvl="2"/>
            <a:r>
              <a:rPr lang="en-US" b="1" dirty="0"/>
              <a:t>Entire </a:t>
            </a:r>
            <a:r>
              <a:rPr lang="en-US" b="1" dirty="0" smtClean="0"/>
              <a:t>chapter</a:t>
            </a:r>
            <a:endParaRPr lang="en-US" b="1" dirty="0"/>
          </a:p>
        </p:txBody>
      </p:sp>
      <p:pic>
        <p:nvPicPr>
          <p:cNvPr id="5" name="Picture 2" descr="H:\CSP1150 - Python Edition\Misc Resources\Gaddis Resources\co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060" y="1052736"/>
            <a:ext cx="1843404" cy="2304256"/>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533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Modules</a:t>
            </a:r>
            <a:endParaRPr lang="en-AU" dirty="0"/>
          </a:p>
        </p:txBody>
      </p:sp>
    </p:spTree>
    <p:extLst>
      <p:ext uri="{BB962C8B-B14F-4D97-AF65-F5344CB8AC3E}">
        <p14:creationId xmlns:p14="http://schemas.microsoft.com/office/powerpoint/2010/main" val="2041182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Programming Language Structure</a:t>
            </a:r>
            <a:endParaRPr lang="en-AU" dirty="0"/>
          </a:p>
        </p:txBody>
      </p:sp>
      <p:sp>
        <p:nvSpPr>
          <p:cNvPr id="5" name="Content Placeholder 4"/>
          <p:cNvSpPr>
            <a:spLocks noGrp="1"/>
          </p:cNvSpPr>
          <p:nvPr>
            <p:ph idx="1"/>
          </p:nvPr>
        </p:nvSpPr>
        <p:spPr>
          <a:xfrm>
            <a:off x="285720" y="1000108"/>
            <a:ext cx="8678768" cy="5643601"/>
          </a:xfrm>
        </p:spPr>
        <p:txBody>
          <a:bodyPr/>
          <a:lstStyle/>
          <a:p>
            <a:r>
              <a:rPr lang="en-AU" dirty="0" smtClean="0"/>
              <a:t>All programming languages have the same overall structure:</a:t>
            </a:r>
          </a:p>
          <a:p>
            <a:pPr lvl="1"/>
            <a:r>
              <a:rPr lang="en-AU" b="1" dirty="0" smtClean="0"/>
              <a:t>Built-In functions:</a:t>
            </a:r>
            <a:r>
              <a:rPr lang="en-AU" dirty="0" smtClean="0"/>
              <a:t>  Functions that are core to the language and are always available without needing to “import” anything</a:t>
            </a:r>
          </a:p>
          <a:p>
            <a:pPr lvl="2"/>
            <a:r>
              <a:rPr lang="en-AU" dirty="0" smtClean="0"/>
              <a:t>Python examples:  </a:t>
            </a:r>
            <a:r>
              <a:rPr lang="en-AU" dirty="0" smtClean="0">
                <a:latin typeface="Courier New" panose="02070309020205020404" pitchFamily="49" charset="0"/>
                <a:cs typeface="Courier New" panose="02070309020205020404" pitchFamily="49" charset="0"/>
              </a:rPr>
              <a:t>print()</a:t>
            </a:r>
            <a:r>
              <a:rPr lang="en-AU" dirty="0" smtClean="0"/>
              <a:t>, </a:t>
            </a:r>
            <a:r>
              <a:rPr lang="en-AU" dirty="0" smtClean="0">
                <a:latin typeface="Courier New" panose="02070309020205020404" pitchFamily="49" charset="0"/>
                <a:cs typeface="Courier New" panose="02070309020205020404" pitchFamily="49" charset="0"/>
              </a:rPr>
              <a:t>input()</a:t>
            </a:r>
            <a:r>
              <a:rPr lang="en-AU" dirty="0" smtClean="0"/>
              <a:t>, </a:t>
            </a:r>
            <a:r>
              <a:rPr lang="en-AU" dirty="0" err="1" smtClean="0">
                <a:latin typeface="Courier New" panose="02070309020205020404" pitchFamily="49" charset="0"/>
                <a:cs typeface="Courier New" panose="02070309020205020404" pitchFamily="49" charset="0"/>
              </a:rPr>
              <a:t>len</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int</a:t>
            </a:r>
            <a:r>
              <a:rPr lang="en-AU" dirty="0" smtClean="0">
                <a:latin typeface="Courier New" panose="02070309020205020404" pitchFamily="49" charset="0"/>
                <a:cs typeface="Courier New" panose="02070309020205020404" pitchFamily="49" charset="0"/>
              </a:rPr>
              <a:t>()</a:t>
            </a:r>
            <a:r>
              <a:rPr lang="en-AU" dirty="0" smtClean="0">
                <a:cs typeface="Courier New" panose="02070309020205020404" pitchFamily="49" charset="0"/>
              </a:rPr>
              <a:t>…</a:t>
            </a:r>
          </a:p>
          <a:p>
            <a:pPr lvl="3"/>
            <a:endParaRPr lang="en-AU" dirty="0" smtClean="0">
              <a:latin typeface="Courier New" panose="02070309020205020404" pitchFamily="49" charset="0"/>
              <a:cs typeface="Courier New" panose="02070309020205020404" pitchFamily="49" charset="0"/>
            </a:endParaRPr>
          </a:p>
          <a:p>
            <a:pPr lvl="1"/>
            <a:r>
              <a:rPr lang="en-AU" b="1" dirty="0" smtClean="0"/>
              <a:t>Standard library modules:</a:t>
            </a:r>
            <a:r>
              <a:rPr lang="en-AU" dirty="0" smtClean="0"/>
              <a:t>  Specialised packages of functionality that are always included with the language,      but need to be imported to be used in a program</a:t>
            </a:r>
          </a:p>
          <a:p>
            <a:pPr lvl="2"/>
            <a:r>
              <a:rPr lang="en-AU" dirty="0" smtClean="0"/>
              <a:t>Python examples:  </a:t>
            </a:r>
            <a:r>
              <a:rPr lang="en-AU" dirty="0" smtClean="0">
                <a:cs typeface="Courier New" panose="02070309020205020404" pitchFamily="49" charset="0"/>
              </a:rPr>
              <a:t>random</a:t>
            </a:r>
            <a:r>
              <a:rPr lang="en-AU" dirty="0" smtClean="0"/>
              <a:t>, </a:t>
            </a:r>
            <a:r>
              <a:rPr lang="en-AU" dirty="0" smtClean="0">
                <a:cs typeface="Courier New" panose="02070309020205020404" pitchFamily="49" charset="0"/>
              </a:rPr>
              <a:t>math</a:t>
            </a:r>
            <a:r>
              <a:rPr lang="en-AU" dirty="0" smtClean="0"/>
              <a:t>, </a:t>
            </a:r>
            <a:r>
              <a:rPr lang="en-AU" dirty="0" smtClean="0">
                <a:cs typeface="Courier New" panose="02070309020205020404" pitchFamily="49" charset="0"/>
              </a:rPr>
              <a:t>threading</a:t>
            </a:r>
            <a:r>
              <a:rPr lang="en-AU" dirty="0" smtClean="0"/>
              <a:t>, </a:t>
            </a:r>
            <a:r>
              <a:rPr lang="en-AU" dirty="0" smtClean="0">
                <a:cs typeface="Courier New" panose="02070309020205020404" pitchFamily="49" charset="0"/>
              </a:rPr>
              <a:t>email…</a:t>
            </a:r>
            <a:endParaRPr lang="en-AU" dirty="0"/>
          </a:p>
          <a:p>
            <a:pPr lvl="2"/>
            <a:endParaRPr lang="en-AU" dirty="0" smtClean="0"/>
          </a:p>
          <a:p>
            <a:pPr lvl="1"/>
            <a:r>
              <a:rPr lang="en-AU" b="1" dirty="0" smtClean="0"/>
              <a:t>External modules:</a:t>
            </a:r>
            <a:r>
              <a:rPr lang="en-AU" dirty="0" smtClean="0"/>
              <a:t>  Specialised packages of functionality that are </a:t>
            </a:r>
            <a:r>
              <a:rPr lang="en-AU" i="1" dirty="0" smtClean="0"/>
              <a:t>not</a:t>
            </a:r>
            <a:r>
              <a:rPr lang="en-AU" dirty="0" smtClean="0"/>
              <a:t> included with the language and often made by third parties.  Need to be downloaded and imported to be used</a:t>
            </a:r>
          </a:p>
          <a:p>
            <a:pPr lvl="2"/>
            <a:r>
              <a:rPr lang="en-AU" dirty="0" smtClean="0"/>
              <a:t>Python examples:  </a:t>
            </a:r>
            <a:r>
              <a:rPr lang="en-AU" dirty="0" err="1" smtClean="0"/>
              <a:t>NumPy</a:t>
            </a:r>
            <a:r>
              <a:rPr lang="en-AU" dirty="0" smtClean="0"/>
              <a:t> (advanced maths), </a:t>
            </a:r>
            <a:r>
              <a:rPr lang="en-AU" dirty="0" err="1" smtClean="0"/>
              <a:t>Pygame</a:t>
            </a:r>
            <a:r>
              <a:rPr lang="en-AU" dirty="0" smtClean="0"/>
              <a:t> (2D game development), </a:t>
            </a:r>
            <a:r>
              <a:rPr lang="en-AU" dirty="0" err="1" smtClean="0"/>
              <a:t>BeautifulSoup</a:t>
            </a:r>
            <a:r>
              <a:rPr lang="en-AU" dirty="0" smtClean="0"/>
              <a:t> (XML/HTML parsing)</a:t>
            </a:r>
            <a:r>
              <a:rPr lang="en-AU" dirty="0" smtClean="0">
                <a:cs typeface="Courier New" panose="02070309020205020404" pitchFamily="49" charset="0"/>
              </a:rPr>
              <a:t>…</a:t>
            </a:r>
            <a:endParaRPr lang="en-AU" dirty="0"/>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Programming Language Structure</a:t>
            </a:r>
            <a:endParaRPr lang="en-AU" dirty="0"/>
          </a:p>
        </p:txBody>
      </p:sp>
      <p:sp>
        <p:nvSpPr>
          <p:cNvPr id="5" name="Content Placeholder 4"/>
          <p:cNvSpPr>
            <a:spLocks noGrp="1"/>
          </p:cNvSpPr>
          <p:nvPr>
            <p:ph idx="1"/>
          </p:nvPr>
        </p:nvSpPr>
        <p:spPr>
          <a:xfrm>
            <a:off x="285720" y="3454651"/>
            <a:ext cx="8606760" cy="3214709"/>
          </a:xfrm>
        </p:spPr>
        <p:txBody>
          <a:bodyPr/>
          <a:lstStyle/>
          <a:p>
            <a:r>
              <a:rPr lang="en-AU" dirty="0" smtClean="0"/>
              <a:t>The “Standard Library” of a programming language refers to its built-in functions and its standard library modules</a:t>
            </a:r>
          </a:p>
          <a:p>
            <a:pPr lvl="1"/>
            <a:r>
              <a:rPr lang="en-AU" dirty="0" smtClean="0"/>
              <a:t>It essentially describes the language’s standard capabilities “out of the box”; what it can do without any external modules</a:t>
            </a:r>
          </a:p>
          <a:p>
            <a:pPr lvl="4"/>
            <a:endParaRPr lang="en-AU" sz="1600" dirty="0" smtClean="0"/>
          </a:p>
          <a:p>
            <a:r>
              <a:rPr lang="en-AU" dirty="0" smtClean="0"/>
              <a:t>Languages take different approaches regarding what should be built-in and what should be offered as a module</a:t>
            </a:r>
          </a:p>
          <a:p>
            <a:pPr lvl="1"/>
            <a:r>
              <a:rPr lang="en-AU" dirty="0" smtClean="0"/>
              <a:t>Balance of convenience/usability and necessity/compactness</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00907636"/>
              </p:ext>
            </p:extLst>
          </p:nvPr>
        </p:nvGraphicFramePr>
        <p:xfrm>
          <a:off x="323528" y="980728"/>
          <a:ext cx="8496736" cy="2354490"/>
        </p:xfrm>
        <a:graphic>
          <a:graphicData uri="http://schemas.openxmlformats.org/drawingml/2006/table">
            <a:tbl>
              <a:tblPr firstRow="1" firstCol="1" bandRow="1">
                <a:tableStyleId>{073A0DAA-6AF3-43AB-8588-CEC1D06C72B9}</a:tableStyleId>
              </a:tblPr>
              <a:tblGrid>
                <a:gridCol w="2232248">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88024">
                  <a:extLst>
                    <a:ext uri="{9D8B030D-6E8A-4147-A177-3AD203B41FA5}">
                      <a16:colId xmlns:a16="http://schemas.microsoft.com/office/drawing/2014/main" val="20003"/>
                    </a:ext>
                  </a:extLst>
                </a:gridCol>
              </a:tblGrid>
              <a:tr h="528885">
                <a:tc>
                  <a:txBody>
                    <a:bodyPr/>
                    <a:lstStyle/>
                    <a:p>
                      <a:endParaRPr lang="en-AU" sz="1600" dirty="0"/>
                    </a:p>
                  </a:txBody>
                  <a:tcPr>
                    <a:noFill/>
                  </a:tcPr>
                </a:tc>
                <a:tc>
                  <a:txBody>
                    <a:bodyPr/>
                    <a:lstStyle/>
                    <a:p>
                      <a:pPr algn="ctr"/>
                      <a:r>
                        <a:rPr lang="en-AU" sz="1600" dirty="0" smtClean="0"/>
                        <a:t>Specialised or General?</a:t>
                      </a:r>
                      <a:endParaRPr lang="en-AU" sz="1600" dirty="0"/>
                    </a:p>
                  </a:txBody>
                  <a:tcPr anchor="ctr"/>
                </a:tc>
                <a:tc>
                  <a:txBody>
                    <a:bodyPr/>
                    <a:lstStyle/>
                    <a:p>
                      <a:pPr algn="ctr"/>
                      <a:r>
                        <a:rPr lang="en-AU" sz="1600" dirty="0" smtClean="0"/>
                        <a:t>Needs to be Imported?</a:t>
                      </a:r>
                      <a:endParaRPr lang="en-AU" sz="1600" dirty="0"/>
                    </a:p>
                  </a:txBody>
                  <a:tcPr anchor="ctr"/>
                </a:tc>
                <a:tc>
                  <a:txBody>
                    <a:bodyPr/>
                    <a:lstStyle/>
                    <a:p>
                      <a:pPr algn="ctr"/>
                      <a:r>
                        <a:rPr lang="en-AU" sz="1600" dirty="0" smtClean="0"/>
                        <a:t>Part of </a:t>
                      </a:r>
                      <a:r>
                        <a:rPr lang="en-AU" sz="1600" baseline="0" dirty="0" smtClean="0"/>
                        <a:t>Standard Library?</a:t>
                      </a:r>
                      <a:endParaRPr lang="en-AU" sz="1600" dirty="0"/>
                    </a:p>
                  </a:txBody>
                  <a:tcPr anchor="ctr"/>
                </a:tc>
                <a:extLst>
                  <a:ext uri="{0D108BD9-81ED-4DB2-BD59-A6C34878D82A}">
                    <a16:rowId xmlns:a16="http://schemas.microsoft.com/office/drawing/2014/main" val="10000"/>
                  </a:ext>
                </a:extLst>
              </a:tr>
              <a:tr h="591790">
                <a:tc>
                  <a:txBody>
                    <a:bodyPr/>
                    <a:lstStyle/>
                    <a:p>
                      <a:pPr algn="ctr"/>
                      <a:r>
                        <a:rPr lang="en-AU" sz="1600" dirty="0" smtClean="0"/>
                        <a:t>Built-In Functions</a:t>
                      </a:r>
                      <a:endParaRPr lang="en-AU" sz="1600" dirty="0"/>
                    </a:p>
                  </a:txBody>
                  <a:tcPr anchor="ctr"/>
                </a:tc>
                <a:tc>
                  <a:txBody>
                    <a:bodyPr/>
                    <a:lstStyle/>
                    <a:p>
                      <a:pPr algn="ctr"/>
                      <a:r>
                        <a:rPr lang="en-AU" sz="1600" dirty="0" smtClean="0"/>
                        <a:t>General</a:t>
                      </a:r>
                    </a:p>
                  </a:txBody>
                  <a:tcPr anchor="ctr"/>
                </a:tc>
                <a:tc>
                  <a:txBody>
                    <a:bodyPr/>
                    <a:lstStyle/>
                    <a:p>
                      <a:pPr algn="ctr"/>
                      <a:r>
                        <a:rPr lang="en-AU" sz="1600" dirty="0" smtClean="0"/>
                        <a:t>No</a:t>
                      </a:r>
                      <a:endParaRPr lang="en-AU" sz="1600" dirty="0"/>
                    </a:p>
                  </a:txBody>
                  <a:tcPr anchor="ctr"/>
                </a:tc>
                <a:tc>
                  <a:txBody>
                    <a:bodyPr/>
                    <a:lstStyle/>
                    <a:p>
                      <a:pPr algn="ctr"/>
                      <a:r>
                        <a:rPr lang="en-AU" sz="1600" dirty="0" smtClean="0"/>
                        <a:t>Yes</a:t>
                      </a:r>
                      <a:endParaRPr lang="en-AU" sz="1600" dirty="0"/>
                    </a:p>
                  </a:txBody>
                  <a:tcPr anchor="ctr"/>
                </a:tc>
                <a:extLst>
                  <a:ext uri="{0D108BD9-81ED-4DB2-BD59-A6C34878D82A}">
                    <a16:rowId xmlns:a16="http://schemas.microsoft.com/office/drawing/2014/main" val="10001"/>
                  </a:ext>
                </a:extLst>
              </a:tr>
              <a:tr h="591790">
                <a:tc>
                  <a:txBody>
                    <a:bodyPr/>
                    <a:lstStyle/>
                    <a:p>
                      <a:pPr algn="ctr"/>
                      <a:r>
                        <a:rPr lang="en-AU" sz="1600" dirty="0" smtClean="0"/>
                        <a:t>Standard Library Modules</a:t>
                      </a:r>
                      <a:endParaRPr lang="en-AU" sz="1600" dirty="0"/>
                    </a:p>
                  </a:txBody>
                  <a:tcPr anchor="ctr"/>
                </a:tc>
                <a:tc>
                  <a:txBody>
                    <a:bodyPr/>
                    <a:lstStyle/>
                    <a:p>
                      <a:pPr algn="ctr"/>
                      <a:r>
                        <a:rPr lang="en-AU" sz="1600" dirty="0" smtClean="0"/>
                        <a:t>Specialised</a:t>
                      </a:r>
                      <a:endParaRPr lang="en-AU" sz="1600" dirty="0"/>
                    </a:p>
                  </a:txBody>
                  <a:tcPr anchor="ctr"/>
                </a:tc>
                <a:tc>
                  <a:txBody>
                    <a:bodyPr/>
                    <a:lstStyle/>
                    <a:p>
                      <a:pPr algn="ctr"/>
                      <a:r>
                        <a:rPr lang="en-AU" sz="1600" dirty="0" smtClean="0"/>
                        <a:t>Yes</a:t>
                      </a:r>
                      <a:endParaRPr lang="en-AU" sz="1600" dirty="0"/>
                    </a:p>
                  </a:txBody>
                  <a:tcPr anchor="ctr"/>
                </a:tc>
                <a:tc>
                  <a:txBody>
                    <a:bodyPr/>
                    <a:lstStyle/>
                    <a:p>
                      <a:pPr algn="ctr"/>
                      <a:r>
                        <a:rPr lang="en-AU" sz="1600" dirty="0" smtClean="0"/>
                        <a:t>Yes</a:t>
                      </a:r>
                      <a:endParaRPr lang="en-AU" sz="1600" dirty="0"/>
                    </a:p>
                  </a:txBody>
                  <a:tcPr anchor="ctr"/>
                </a:tc>
                <a:extLst>
                  <a:ext uri="{0D108BD9-81ED-4DB2-BD59-A6C34878D82A}">
                    <a16:rowId xmlns:a16="http://schemas.microsoft.com/office/drawing/2014/main" val="10002"/>
                  </a:ext>
                </a:extLst>
              </a:tr>
              <a:tr h="591790">
                <a:tc>
                  <a:txBody>
                    <a:bodyPr/>
                    <a:lstStyle/>
                    <a:p>
                      <a:pPr algn="ctr"/>
                      <a:r>
                        <a:rPr lang="en-AU" sz="1600" dirty="0" smtClean="0"/>
                        <a:t>External Modules</a:t>
                      </a:r>
                      <a:endParaRPr lang="en-AU" sz="1600" dirty="0"/>
                    </a:p>
                  </a:txBody>
                  <a:tcPr anchor="ctr"/>
                </a:tc>
                <a:tc>
                  <a:txBody>
                    <a:bodyPr/>
                    <a:lstStyle/>
                    <a:p>
                      <a:pPr algn="ctr"/>
                      <a:r>
                        <a:rPr lang="en-AU" sz="1600" dirty="0" smtClean="0"/>
                        <a:t>Specialised</a:t>
                      </a:r>
                    </a:p>
                  </a:txBody>
                  <a:tcPr anchor="ctr"/>
                </a:tc>
                <a:tc>
                  <a:txBody>
                    <a:bodyPr/>
                    <a:lstStyle/>
                    <a:p>
                      <a:pPr algn="ctr"/>
                      <a:r>
                        <a:rPr lang="en-AU" sz="1600" dirty="0" smtClean="0"/>
                        <a:t>Yes</a:t>
                      </a:r>
                      <a:endParaRPr lang="en-AU" sz="1600" dirty="0"/>
                    </a:p>
                  </a:txBody>
                  <a:tcPr anchor="ctr"/>
                </a:tc>
                <a:tc>
                  <a:txBody>
                    <a:bodyPr/>
                    <a:lstStyle/>
                    <a:p>
                      <a:pPr algn="ctr"/>
                      <a:r>
                        <a:rPr lang="en-AU" sz="1600" dirty="0" smtClean="0"/>
                        <a:t>No</a:t>
                      </a:r>
                      <a:endParaRPr lang="en-AU" sz="160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126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Modules</a:t>
            </a:r>
            <a:endParaRPr lang="en-AU" dirty="0"/>
          </a:p>
        </p:txBody>
      </p:sp>
      <p:sp>
        <p:nvSpPr>
          <p:cNvPr id="5" name="Content Placeholder 4"/>
          <p:cNvSpPr>
            <a:spLocks noGrp="1"/>
          </p:cNvSpPr>
          <p:nvPr>
            <p:ph idx="1"/>
          </p:nvPr>
        </p:nvSpPr>
        <p:spPr/>
        <p:txBody>
          <a:bodyPr/>
          <a:lstStyle/>
          <a:p>
            <a:r>
              <a:rPr lang="en-AU" dirty="0"/>
              <a:t>The terminology of “module” differs between languages:</a:t>
            </a:r>
          </a:p>
          <a:p>
            <a:pPr lvl="1"/>
            <a:r>
              <a:rPr lang="en-AU" dirty="0"/>
              <a:t>Library, package, extension, class (OO)…</a:t>
            </a:r>
          </a:p>
          <a:p>
            <a:pPr lvl="4"/>
            <a:endParaRPr lang="en-AU" dirty="0" smtClean="0"/>
          </a:p>
          <a:p>
            <a:r>
              <a:rPr lang="en-AU" dirty="0" smtClean="0"/>
              <a:t>Regardless of terminology or whether it is part of the standard library or an external module, a module must be “imported” before you can make use of its functionality</a:t>
            </a:r>
          </a:p>
          <a:p>
            <a:pPr lvl="1"/>
            <a:r>
              <a:rPr lang="en-AU" dirty="0" smtClean="0"/>
              <a:t>Usually via a statement named “import”, “include” or “require”</a:t>
            </a:r>
          </a:p>
          <a:p>
            <a:pPr lvl="1"/>
            <a:r>
              <a:rPr lang="en-AU" dirty="0" smtClean="0"/>
              <a:t>This causes the module to be loaded into memory, adding its code to your program so that you can use it</a:t>
            </a:r>
          </a:p>
          <a:p>
            <a:pPr lvl="2"/>
            <a:r>
              <a:rPr lang="en-AU" dirty="0" smtClean="0"/>
              <a:t>This increases the memory usage/requirements of your program</a:t>
            </a:r>
          </a:p>
          <a:p>
            <a:pPr lvl="4"/>
            <a:endParaRPr lang="en-AU" dirty="0"/>
          </a:p>
          <a:p>
            <a:r>
              <a:rPr lang="en-AU" dirty="0" smtClean="0"/>
              <a:t>In some languages, you can import </a:t>
            </a:r>
            <a:r>
              <a:rPr lang="en-AU" i="1" dirty="0" smtClean="0"/>
              <a:t>part</a:t>
            </a:r>
            <a:r>
              <a:rPr lang="en-AU" dirty="0" smtClean="0"/>
              <a:t> of a module rather than the whole thing – if you only need certain parts of it</a:t>
            </a:r>
          </a:p>
          <a:p>
            <a:pPr lvl="1"/>
            <a:r>
              <a:rPr lang="en-AU" dirty="0" smtClean="0"/>
              <a:t>How this is done varies from language to language</a:t>
            </a: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Modules</a:t>
            </a:r>
            <a:endParaRPr lang="en-AU" dirty="0"/>
          </a:p>
        </p:txBody>
      </p:sp>
      <p:sp>
        <p:nvSpPr>
          <p:cNvPr id="5" name="Content Placeholder 4"/>
          <p:cNvSpPr>
            <a:spLocks noGrp="1"/>
          </p:cNvSpPr>
          <p:nvPr>
            <p:ph idx="1"/>
          </p:nvPr>
        </p:nvSpPr>
        <p:spPr>
          <a:xfrm>
            <a:off x="285720" y="1000108"/>
            <a:ext cx="8678768" cy="5643601"/>
          </a:xfrm>
        </p:spPr>
        <p:txBody>
          <a:bodyPr/>
          <a:lstStyle/>
          <a:p>
            <a:r>
              <a:rPr lang="en-AU" dirty="0" smtClean="0"/>
              <a:t>Once imported, you can make use of the functionality that   a module provides.  This can consist of numerous:</a:t>
            </a:r>
          </a:p>
          <a:p>
            <a:pPr lvl="1"/>
            <a:r>
              <a:rPr lang="en-AU" b="1" dirty="0" smtClean="0"/>
              <a:t>Functions</a:t>
            </a:r>
            <a:r>
              <a:rPr lang="en-AU" dirty="0" smtClean="0"/>
              <a:t>, performing specific tasks in the module’s area</a:t>
            </a:r>
          </a:p>
          <a:p>
            <a:pPr lvl="1"/>
            <a:r>
              <a:rPr lang="en-AU" b="1" dirty="0" smtClean="0"/>
              <a:t>Pre-defined </a:t>
            </a:r>
            <a:r>
              <a:rPr lang="en-AU" b="1" dirty="0" smtClean="0"/>
              <a:t>constants</a:t>
            </a:r>
            <a:r>
              <a:rPr lang="en-AU" dirty="0" smtClean="0"/>
              <a:t>, </a:t>
            </a:r>
            <a:r>
              <a:rPr lang="en-AU" dirty="0" smtClean="0"/>
              <a:t>representing useful/important values in the module’s area, and as readable parameters to functions</a:t>
            </a:r>
          </a:p>
          <a:p>
            <a:pPr lvl="1"/>
            <a:r>
              <a:rPr lang="en-AU" b="1" dirty="0" smtClean="0"/>
              <a:t>Classes</a:t>
            </a:r>
            <a:r>
              <a:rPr lang="en-AU" dirty="0" smtClean="0"/>
              <a:t> (Object Oriented Programming), a combination of variables and functions representing specific “entities”</a:t>
            </a:r>
          </a:p>
          <a:p>
            <a:pPr lvl="4"/>
            <a:endParaRPr lang="en-AU" sz="1400" dirty="0"/>
          </a:p>
          <a:p>
            <a:r>
              <a:rPr lang="en-AU" dirty="0" smtClean="0"/>
              <a:t>For example, the </a:t>
            </a:r>
            <a:r>
              <a:rPr lang="en-AU" dirty="0" smtClean="0">
                <a:latin typeface="Courier New" panose="02070309020205020404" pitchFamily="49" charset="0"/>
                <a:cs typeface="Courier New" panose="02070309020205020404" pitchFamily="49" charset="0"/>
                <a:hlinkClick r:id="rId3"/>
              </a:rPr>
              <a:t>math</a:t>
            </a:r>
            <a:r>
              <a:rPr lang="en-AU" dirty="0" smtClean="0"/>
              <a:t> module in Python includes:</a:t>
            </a:r>
          </a:p>
          <a:p>
            <a:pPr lvl="1"/>
            <a:r>
              <a:rPr lang="en-AU" dirty="0" smtClean="0"/>
              <a:t>Functions </a:t>
            </a:r>
            <a:r>
              <a:rPr lang="en-AU" dirty="0" err="1" smtClean="0">
                <a:latin typeface="Courier New" panose="02070309020205020404" pitchFamily="49" charset="0"/>
                <a:cs typeface="Courier New" panose="02070309020205020404" pitchFamily="49" charset="0"/>
              </a:rPr>
              <a:t>math.ceil</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math.sin</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math.sqrt</a:t>
            </a:r>
            <a:r>
              <a:rPr lang="en-AU" dirty="0" smtClean="0">
                <a:latin typeface="Courier New" panose="02070309020205020404" pitchFamily="49" charset="0"/>
                <a:cs typeface="Courier New" panose="02070309020205020404" pitchFamily="49" charset="0"/>
              </a:rPr>
              <a:t>()</a:t>
            </a:r>
            <a:r>
              <a:rPr lang="en-AU" dirty="0" smtClean="0"/>
              <a:t>…</a:t>
            </a:r>
          </a:p>
          <a:p>
            <a:pPr lvl="1"/>
            <a:r>
              <a:rPr lang="en-AU" dirty="0" smtClean="0"/>
              <a:t>Constants </a:t>
            </a:r>
            <a:r>
              <a:rPr lang="en-AU" dirty="0" err="1" smtClean="0">
                <a:latin typeface="Courier New" panose="02070309020205020404" pitchFamily="49" charset="0"/>
                <a:cs typeface="Courier New" panose="02070309020205020404" pitchFamily="49" charset="0"/>
              </a:rPr>
              <a:t>math.pi</a:t>
            </a:r>
            <a:r>
              <a:rPr lang="en-AU" dirty="0" smtClean="0"/>
              <a:t> and </a:t>
            </a:r>
            <a:r>
              <a:rPr lang="en-AU" dirty="0" err="1" smtClean="0">
                <a:latin typeface="Courier New" panose="02070309020205020404" pitchFamily="49" charset="0"/>
                <a:cs typeface="Courier New" panose="02070309020205020404" pitchFamily="49" charset="0"/>
              </a:rPr>
              <a:t>math.e</a:t>
            </a:r>
            <a:endParaRPr lang="en-AU" dirty="0" smtClean="0">
              <a:latin typeface="Courier New" panose="02070309020205020404" pitchFamily="49" charset="0"/>
              <a:cs typeface="Courier New" panose="02070309020205020404" pitchFamily="49" charset="0"/>
            </a:endParaRPr>
          </a:p>
          <a:p>
            <a:endParaRPr lang="en-AU" dirty="0" smtClean="0"/>
          </a:p>
        </p:txBody>
      </p:sp>
      <p:grpSp>
        <p:nvGrpSpPr>
          <p:cNvPr id="6" name="Group 5"/>
          <p:cNvGrpSpPr/>
          <p:nvPr/>
        </p:nvGrpSpPr>
        <p:grpSpPr>
          <a:xfrm>
            <a:off x="323528" y="5301207"/>
            <a:ext cx="3240360" cy="1303810"/>
            <a:chOff x="4974504" y="3389509"/>
            <a:chExt cx="3240360" cy="1303810"/>
          </a:xfrm>
        </p:grpSpPr>
        <p:sp>
          <p:nvSpPr>
            <p:cNvPr id="7" name="TextBox 6"/>
            <p:cNvSpPr txBox="1"/>
            <p:nvPr/>
          </p:nvSpPr>
          <p:spPr>
            <a:xfrm>
              <a:off x="4974504" y="3389510"/>
              <a:ext cx="3240360" cy="1303809"/>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0000"/>
                  </a:solidFill>
                  <a:latin typeface="Courier New" pitchFamily="49" charset="0"/>
                  <a:cs typeface="Courier New" pitchFamily="49" charset="0"/>
                </a:rPr>
                <a:t>i</a:t>
              </a:r>
              <a:r>
                <a:rPr lang="en-AU" sz="1600" b="1" dirty="0" smtClean="0">
                  <a:solidFill>
                    <a:srgbClr val="000000"/>
                  </a:solidFill>
                  <a:latin typeface="Courier New" pitchFamily="49" charset="0"/>
                  <a:cs typeface="Courier New" pitchFamily="49" charset="0"/>
                </a:rPr>
                <a:t>mport math</a:t>
              </a: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err="1" smtClean="0">
                  <a:solidFill>
                    <a:srgbClr val="000000"/>
                  </a:solidFill>
                  <a:latin typeface="Courier New" pitchFamily="49" charset="0"/>
                  <a:cs typeface="Courier New" pitchFamily="49" charset="0"/>
                </a:rPr>
                <a:t>math.ceil</a:t>
              </a:r>
              <a:r>
                <a:rPr lang="en-AU" sz="1600" b="1" dirty="0" smtClean="0">
                  <a:solidFill>
                    <a:srgbClr val="000000"/>
                  </a:solidFill>
                  <a:latin typeface="Courier New" pitchFamily="49" charset="0"/>
                  <a:cs typeface="Courier New" pitchFamily="49" charset="0"/>
                </a:rPr>
                <a:t>(2.5)</a:t>
              </a:r>
            </a:p>
            <a:p>
              <a:pPr lvl="0">
                <a:tabLst>
                  <a:tab pos="452438" algn="l"/>
                </a:tabLst>
              </a:pPr>
              <a:r>
                <a:rPr lang="en-AU" sz="1600" b="1" dirty="0">
                  <a:solidFill>
                    <a:srgbClr val="0070C0"/>
                  </a:solidFill>
                  <a:latin typeface="Courier New" pitchFamily="49" charset="0"/>
                  <a:cs typeface="Courier New" pitchFamily="49" charset="0"/>
                </a:rPr>
                <a:t>3</a:t>
              </a:r>
              <a:endParaRPr lang="en-AU" sz="1600" b="1" dirty="0" smtClean="0">
                <a:solidFill>
                  <a:srgbClr val="0070C0"/>
                </a:solidFill>
                <a:latin typeface="Courier New" pitchFamily="49" charset="0"/>
                <a:cs typeface="Courier New" pitchFamily="49" charset="0"/>
              </a:endParaRPr>
            </a:p>
            <a:p>
              <a:pPr lvl="0">
                <a:tabLst>
                  <a:tab pos="452438" algn="l"/>
                </a:tabLst>
              </a:pPr>
              <a:r>
                <a:rPr lang="en-AU" sz="1600" b="1" dirty="0" err="1" smtClean="0">
                  <a:solidFill>
                    <a:srgbClr val="000000"/>
                  </a:solidFill>
                  <a:latin typeface="Courier New" pitchFamily="49" charset="0"/>
                  <a:cs typeface="Courier New" pitchFamily="49" charset="0"/>
                </a:rPr>
                <a:t>math.pi</a:t>
              </a:r>
              <a:endParaRPr lang="en-AU" sz="1600" b="1" dirty="0" smtClean="0">
                <a:solidFill>
                  <a:srgbClr val="000000"/>
                </a:solidFill>
                <a:latin typeface="Courier New" pitchFamily="49" charset="0"/>
                <a:cs typeface="Courier New" pitchFamily="49" charset="0"/>
              </a:endParaRPr>
            </a:p>
            <a:p>
              <a:pPr lvl="0">
                <a:tabLst>
                  <a:tab pos="452438" algn="l"/>
                </a:tabLst>
              </a:pPr>
              <a:r>
                <a:rPr lang="en-AU" sz="1600" b="1" dirty="0">
                  <a:solidFill>
                    <a:srgbClr val="0070C0"/>
                  </a:solidFill>
                  <a:latin typeface="Courier New" pitchFamily="49" charset="0"/>
                  <a:cs typeface="Courier New" pitchFamily="49" charset="0"/>
                </a:rPr>
                <a:t>3.141592653589793</a:t>
              </a:r>
              <a:endParaRPr lang="en-AU" sz="1600" b="1" dirty="0" smtClean="0">
                <a:solidFill>
                  <a:srgbClr val="0070C0"/>
                </a:solidFill>
                <a:latin typeface="Courier New" pitchFamily="49" charset="0"/>
                <a:cs typeface="Courier New" pitchFamily="49" charset="0"/>
              </a:endParaRPr>
            </a:p>
          </p:txBody>
        </p:sp>
        <p:sp>
          <p:nvSpPr>
            <p:cNvPr id="8" name="TextBox 7"/>
            <p:cNvSpPr txBox="1"/>
            <p:nvPr/>
          </p:nvSpPr>
          <p:spPr>
            <a:xfrm>
              <a:off x="7380312" y="3389509"/>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3851920" y="5301208"/>
            <a:ext cx="4968552" cy="1303809"/>
            <a:chOff x="3894384" y="3389511"/>
            <a:chExt cx="4968552" cy="1303809"/>
          </a:xfrm>
        </p:grpSpPr>
        <p:sp>
          <p:nvSpPr>
            <p:cNvPr id="10" name="TextBox 9"/>
            <p:cNvSpPr txBox="1"/>
            <p:nvPr/>
          </p:nvSpPr>
          <p:spPr>
            <a:xfrm>
              <a:off x="3894384" y="3389511"/>
              <a:ext cx="4968552"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import </a:t>
              </a:r>
              <a:r>
                <a:rPr lang="en-AU" sz="1600" b="1" dirty="0" err="1">
                  <a:latin typeface="Courier New" pitchFamily="49" charset="0"/>
                  <a:cs typeface="Courier New" pitchFamily="49" charset="0"/>
                </a:rPr>
                <a:t>java.util.Scanner</a:t>
              </a:r>
              <a:r>
                <a:rPr lang="en-AU" sz="1600" b="1" dirty="0">
                  <a:latin typeface="Courier New" pitchFamily="49" charset="0"/>
                  <a:cs typeface="Courier New" pitchFamily="49" charset="0"/>
                </a:rPr>
                <a:t>;</a:t>
              </a:r>
            </a:p>
            <a:p>
              <a:pPr>
                <a:tabLst>
                  <a:tab pos="452438" algn="l"/>
                </a:tabLst>
              </a:pPr>
              <a:r>
                <a:rPr lang="en-AU" sz="1600" b="1" dirty="0" smtClean="0">
                  <a:solidFill>
                    <a:schemeClr val="tx1">
                      <a:lumMod val="65000"/>
                      <a:lumOff val="35000"/>
                    </a:schemeClr>
                  </a:solidFill>
                  <a:latin typeface="Courier New" pitchFamily="49" charset="0"/>
                  <a:cs typeface="Courier New" pitchFamily="49" charset="0"/>
                </a:rPr>
                <a:t>... </a:t>
              </a:r>
              <a:r>
                <a:rPr lang="en-AU" sz="1600" b="1" dirty="0" smtClean="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Scanner </a:t>
              </a:r>
              <a:r>
                <a:rPr lang="en-AU" sz="1600" b="1" dirty="0" smtClean="0">
                  <a:latin typeface="Courier New" pitchFamily="49" charset="0"/>
                  <a:cs typeface="Courier New" pitchFamily="49" charset="0"/>
                </a:rPr>
                <a:t>input = new Scanner(System.in</a:t>
              </a:r>
              <a:r>
                <a:rPr lang="en-AU" sz="1600" b="1" dirty="0">
                  <a:latin typeface="Courier New" pitchFamily="49" charset="0"/>
                  <a:cs typeface="Courier New" pitchFamily="49" charset="0"/>
                </a:rPr>
                <a:t>); </a:t>
              </a:r>
              <a:endParaRPr lang="en-AU" sz="1600" b="1" dirty="0" smtClean="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String text = "";</a:t>
              </a:r>
            </a:p>
            <a:p>
              <a:pPr>
                <a:tabLst>
                  <a:tab pos="452438" algn="l"/>
                </a:tabLst>
              </a:pPr>
              <a:r>
                <a:rPr lang="en-AU" sz="1600" b="1" dirty="0" smtClean="0">
                  <a:latin typeface="Courier New" pitchFamily="49" charset="0"/>
                  <a:cs typeface="Courier New" pitchFamily="49" charset="0"/>
                </a:rPr>
                <a:t>text </a:t>
              </a:r>
              <a:r>
                <a:rPr lang="en-AU" sz="1600" b="1" dirty="0">
                  <a:latin typeface="Courier New" pitchFamily="49" charset="0"/>
                  <a:cs typeface="Courier New" pitchFamily="49" charset="0"/>
                </a:rPr>
                <a:t>+= </a:t>
              </a:r>
              <a:r>
                <a:rPr lang="en-AU" sz="1600" b="1" dirty="0" err="1" smtClean="0">
                  <a:latin typeface="Courier New" pitchFamily="49" charset="0"/>
                  <a:cs typeface="Courier New" pitchFamily="49" charset="0"/>
                </a:rPr>
                <a:t>input.next</a:t>
              </a:r>
              <a:r>
                <a:rPr lang="en-AU" sz="1600" b="1" dirty="0" smtClean="0">
                  <a:latin typeface="Courier New" pitchFamily="49" charset="0"/>
                  <a:cs typeface="Courier New" pitchFamily="49" charset="0"/>
                </a:rPr>
                <a:t>();</a:t>
              </a:r>
            </a:p>
          </p:txBody>
        </p:sp>
        <p:sp>
          <p:nvSpPr>
            <p:cNvPr id="11" name="TextBox 10"/>
            <p:cNvSpPr txBox="1"/>
            <p:nvPr/>
          </p:nvSpPr>
          <p:spPr>
            <a:xfrm>
              <a:off x="8028384" y="3389511"/>
              <a:ext cx="834552"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16302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External Modules</a:t>
            </a:r>
            <a:endParaRPr lang="en-AU" dirty="0"/>
          </a:p>
        </p:txBody>
      </p:sp>
      <p:sp>
        <p:nvSpPr>
          <p:cNvPr id="5" name="Content Placeholder 4"/>
          <p:cNvSpPr>
            <a:spLocks noGrp="1"/>
          </p:cNvSpPr>
          <p:nvPr>
            <p:ph idx="1"/>
          </p:nvPr>
        </p:nvSpPr>
        <p:spPr>
          <a:xfrm>
            <a:off x="285720" y="1000108"/>
            <a:ext cx="8572560" cy="1271813"/>
          </a:xfrm>
        </p:spPr>
        <p:txBody>
          <a:bodyPr/>
          <a:lstStyle/>
          <a:p>
            <a:r>
              <a:rPr lang="en-AU" dirty="0" smtClean="0"/>
              <a:t>While some external modules are written by the creators of their programming language, most of them are written by users – programmers who write code in the language</a:t>
            </a:r>
            <a:endParaRPr lang="en-AU" dirty="0"/>
          </a:p>
        </p:txBody>
      </p:sp>
      <p:sp>
        <p:nvSpPr>
          <p:cNvPr id="8" name="Freeform 7"/>
          <p:cNvSpPr/>
          <p:nvPr/>
        </p:nvSpPr>
        <p:spPr>
          <a:xfrm rot="5400000">
            <a:off x="1042660" y="1624799"/>
            <a:ext cx="1184178" cy="2478423"/>
          </a:xfrm>
          <a:custGeom>
            <a:avLst/>
            <a:gdLst>
              <a:gd name="connsiteX0" fmla="*/ 0 w 2493101"/>
              <a:gd name="connsiteY0" fmla="*/ 0 h 936104"/>
              <a:gd name="connsiteX1" fmla="*/ 2025049 w 2493101"/>
              <a:gd name="connsiteY1" fmla="*/ 0 h 936104"/>
              <a:gd name="connsiteX2" fmla="*/ 2493101 w 2493101"/>
              <a:gd name="connsiteY2" fmla="*/ 468052 h 936104"/>
              <a:gd name="connsiteX3" fmla="*/ 2025049 w 2493101"/>
              <a:gd name="connsiteY3" fmla="*/ 936104 h 936104"/>
              <a:gd name="connsiteX4" fmla="*/ 0 w 2493101"/>
              <a:gd name="connsiteY4" fmla="*/ 936104 h 936104"/>
              <a:gd name="connsiteX5" fmla="*/ 468052 w 2493101"/>
              <a:gd name="connsiteY5" fmla="*/ 468052 h 936104"/>
              <a:gd name="connsiteX6" fmla="*/ 0 w 2493101"/>
              <a:gd name="connsiteY6" fmla="*/ 0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101" h="936104">
                <a:moveTo>
                  <a:pt x="0" y="0"/>
                </a:moveTo>
                <a:lnTo>
                  <a:pt x="2025049" y="0"/>
                </a:lnTo>
                <a:lnTo>
                  <a:pt x="2493101" y="468052"/>
                </a:lnTo>
                <a:lnTo>
                  <a:pt x="2025049" y="936104"/>
                </a:lnTo>
                <a:lnTo>
                  <a:pt x="0" y="936104"/>
                </a:lnTo>
                <a:lnTo>
                  <a:pt x="468052" y="468052"/>
                </a:lnTo>
                <a:lnTo>
                  <a:pt x="0" y="0"/>
                </a:lnTo>
                <a:close/>
              </a:path>
            </a:pathLst>
          </a:custGeom>
          <a:solidFill>
            <a:srgbClr val="6161CB"/>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vert270" wrap="square" lIns="548062" tIns="26670" rIns="494722" bIns="26670" numCol="1" spcCol="1270" anchor="ctr" anchorCtr="0">
            <a:noAutofit/>
          </a:bodyPr>
          <a:lstStyle/>
          <a:p>
            <a:pPr lvl="0" algn="ctr" defTabSz="889000">
              <a:lnSpc>
                <a:spcPct val="90000"/>
              </a:lnSpc>
              <a:spcBef>
                <a:spcPct val="0"/>
              </a:spcBef>
              <a:spcAft>
                <a:spcPct val="35000"/>
              </a:spcAft>
            </a:pPr>
            <a:r>
              <a:rPr lang="en-AU" sz="1600" kern="1200" dirty="0" smtClean="0">
                <a:latin typeface="Courier New" panose="02070309020205020404" pitchFamily="49" charset="0"/>
                <a:cs typeface="Courier New" panose="02070309020205020404" pitchFamily="49" charset="0"/>
              </a:rPr>
              <a:t>User </a:t>
            </a:r>
            <a:r>
              <a:rPr lang="en-AU" sz="1600" b="1" kern="1200" dirty="0" smtClean="0">
                <a:latin typeface="Courier New" panose="02070309020205020404" pitchFamily="49" charset="0"/>
                <a:cs typeface="Courier New" panose="02070309020205020404" pitchFamily="49" charset="0"/>
              </a:rPr>
              <a:t>needs</a:t>
            </a:r>
            <a:r>
              <a:rPr lang="en-AU" sz="1600" kern="1200" dirty="0" smtClean="0">
                <a:latin typeface="Courier New" panose="02070309020205020404" pitchFamily="49" charset="0"/>
                <a:cs typeface="Courier New" panose="02070309020205020404" pitchFamily="49" charset="0"/>
              </a:rPr>
              <a:t> </a:t>
            </a:r>
            <a:r>
              <a:rPr lang="en-AU" sz="1600" b="1" kern="1200" dirty="0" smtClean="0">
                <a:latin typeface="Courier New" panose="02070309020205020404" pitchFamily="49" charset="0"/>
                <a:cs typeface="Courier New" panose="02070309020205020404" pitchFamily="49" charset="0"/>
              </a:rPr>
              <a:t>specific functionality</a:t>
            </a:r>
            <a:endParaRPr lang="en-AU" sz="1600" b="1" kern="1200" dirty="0">
              <a:latin typeface="Courier New" panose="02070309020205020404" pitchFamily="49" charset="0"/>
              <a:cs typeface="Courier New" panose="02070309020205020404" pitchFamily="49" charset="0"/>
            </a:endParaRPr>
          </a:p>
        </p:txBody>
      </p:sp>
      <p:sp>
        <p:nvSpPr>
          <p:cNvPr id="9" name="Freeform 8"/>
          <p:cNvSpPr/>
          <p:nvPr/>
        </p:nvSpPr>
        <p:spPr>
          <a:xfrm rot="5400000">
            <a:off x="1042660" y="2672867"/>
            <a:ext cx="1184179" cy="2478423"/>
          </a:xfrm>
          <a:custGeom>
            <a:avLst/>
            <a:gdLst>
              <a:gd name="connsiteX0" fmla="*/ 0 w 2493101"/>
              <a:gd name="connsiteY0" fmla="*/ 0 h 936104"/>
              <a:gd name="connsiteX1" fmla="*/ 2025049 w 2493101"/>
              <a:gd name="connsiteY1" fmla="*/ 0 h 936104"/>
              <a:gd name="connsiteX2" fmla="*/ 2493101 w 2493101"/>
              <a:gd name="connsiteY2" fmla="*/ 468052 h 936104"/>
              <a:gd name="connsiteX3" fmla="*/ 2025049 w 2493101"/>
              <a:gd name="connsiteY3" fmla="*/ 936104 h 936104"/>
              <a:gd name="connsiteX4" fmla="*/ 0 w 2493101"/>
              <a:gd name="connsiteY4" fmla="*/ 936104 h 936104"/>
              <a:gd name="connsiteX5" fmla="*/ 468052 w 2493101"/>
              <a:gd name="connsiteY5" fmla="*/ 468052 h 936104"/>
              <a:gd name="connsiteX6" fmla="*/ 0 w 2493101"/>
              <a:gd name="connsiteY6" fmla="*/ 0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101" h="936104">
                <a:moveTo>
                  <a:pt x="0" y="0"/>
                </a:moveTo>
                <a:lnTo>
                  <a:pt x="2025049" y="0"/>
                </a:lnTo>
                <a:lnTo>
                  <a:pt x="2493101" y="468052"/>
                </a:lnTo>
                <a:lnTo>
                  <a:pt x="2025049" y="936104"/>
                </a:lnTo>
                <a:lnTo>
                  <a:pt x="0" y="936104"/>
                </a:lnTo>
                <a:lnTo>
                  <a:pt x="468052" y="468052"/>
                </a:lnTo>
                <a:lnTo>
                  <a:pt x="0" y="0"/>
                </a:lnTo>
                <a:close/>
              </a:path>
            </a:pathLst>
          </a:custGeom>
          <a:solidFill>
            <a:srgbClr val="3535A1"/>
          </a:solidFill>
        </p:spPr>
        <p:style>
          <a:lnRef idx="2">
            <a:schemeClr val="lt1">
              <a:hueOff val="0"/>
              <a:satOff val="0"/>
              <a:lumOff val="0"/>
              <a:alphaOff val="0"/>
            </a:schemeClr>
          </a:lnRef>
          <a:fillRef idx="1">
            <a:scrgbClr r="0" g="0" b="0"/>
          </a:fillRef>
          <a:effectRef idx="0">
            <a:schemeClr val="accent2">
              <a:shade val="80000"/>
              <a:hueOff val="0"/>
              <a:satOff val="-14010"/>
              <a:lumOff val="15876"/>
              <a:alphaOff val="0"/>
            </a:schemeClr>
          </a:effectRef>
          <a:fontRef idx="minor">
            <a:schemeClr val="lt1"/>
          </a:fontRef>
        </p:style>
        <p:txBody>
          <a:bodyPr spcFirstLastPara="0" vert="vert270" wrap="square" lIns="548062" tIns="26670" rIns="494722" bIns="26670" numCol="1" spcCol="1270" anchor="ctr" anchorCtr="0">
            <a:noAutofit/>
          </a:bodyPr>
          <a:lstStyle/>
          <a:p>
            <a:pPr lvl="0" algn="ctr" defTabSz="889000">
              <a:lnSpc>
                <a:spcPct val="90000"/>
              </a:lnSpc>
              <a:spcBef>
                <a:spcPct val="0"/>
              </a:spcBef>
              <a:spcAft>
                <a:spcPct val="35000"/>
              </a:spcAft>
            </a:pPr>
            <a:r>
              <a:rPr lang="en-AU" sz="1600" dirty="0" smtClean="0">
                <a:latin typeface="Courier New" panose="02070309020205020404" pitchFamily="49" charset="0"/>
                <a:cs typeface="Courier New" panose="02070309020205020404" pitchFamily="49" charset="0"/>
              </a:rPr>
              <a:t>User </a:t>
            </a:r>
            <a:r>
              <a:rPr lang="en-AU" sz="1600" b="1" kern="1200" dirty="0" smtClean="0">
                <a:latin typeface="Courier New" panose="02070309020205020404" pitchFamily="49" charset="0"/>
                <a:cs typeface="Courier New" panose="02070309020205020404" pitchFamily="49" charset="0"/>
              </a:rPr>
              <a:t>writes code  </a:t>
            </a:r>
            <a:r>
              <a:rPr lang="en-AU" sz="1600" kern="1200" dirty="0" smtClean="0">
                <a:latin typeface="Courier New" panose="02070309020205020404" pitchFamily="49" charset="0"/>
                <a:cs typeface="Courier New" panose="02070309020205020404" pitchFamily="49" charset="0"/>
              </a:rPr>
              <a:t>to achieve it</a:t>
            </a:r>
            <a:endParaRPr lang="en-AU" sz="1600" kern="1200" dirty="0">
              <a:latin typeface="Courier New" panose="02070309020205020404" pitchFamily="49" charset="0"/>
              <a:cs typeface="Courier New" panose="02070309020205020404" pitchFamily="49" charset="0"/>
            </a:endParaRPr>
          </a:p>
        </p:txBody>
      </p:sp>
      <p:sp>
        <p:nvSpPr>
          <p:cNvPr id="10" name="Freeform 9"/>
          <p:cNvSpPr/>
          <p:nvPr/>
        </p:nvSpPr>
        <p:spPr>
          <a:xfrm rot="5400000">
            <a:off x="1047412" y="3708278"/>
            <a:ext cx="1184178" cy="2487928"/>
          </a:xfrm>
          <a:custGeom>
            <a:avLst/>
            <a:gdLst>
              <a:gd name="connsiteX0" fmla="*/ 0 w 2493101"/>
              <a:gd name="connsiteY0" fmla="*/ 0 h 936104"/>
              <a:gd name="connsiteX1" fmla="*/ 2025049 w 2493101"/>
              <a:gd name="connsiteY1" fmla="*/ 0 h 936104"/>
              <a:gd name="connsiteX2" fmla="*/ 2493101 w 2493101"/>
              <a:gd name="connsiteY2" fmla="*/ 468052 h 936104"/>
              <a:gd name="connsiteX3" fmla="*/ 2025049 w 2493101"/>
              <a:gd name="connsiteY3" fmla="*/ 936104 h 936104"/>
              <a:gd name="connsiteX4" fmla="*/ 0 w 2493101"/>
              <a:gd name="connsiteY4" fmla="*/ 936104 h 936104"/>
              <a:gd name="connsiteX5" fmla="*/ 468052 w 2493101"/>
              <a:gd name="connsiteY5" fmla="*/ 468052 h 936104"/>
              <a:gd name="connsiteX6" fmla="*/ 0 w 2493101"/>
              <a:gd name="connsiteY6" fmla="*/ 0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101" h="936104">
                <a:moveTo>
                  <a:pt x="0" y="0"/>
                </a:moveTo>
                <a:lnTo>
                  <a:pt x="2025049" y="0"/>
                </a:lnTo>
                <a:lnTo>
                  <a:pt x="2493101" y="468052"/>
                </a:lnTo>
                <a:lnTo>
                  <a:pt x="2025049" y="936104"/>
                </a:lnTo>
                <a:lnTo>
                  <a:pt x="0" y="936104"/>
                </a:lnTo>
                <a:lnTo>
                  <a:pt x="468052" y="468052"/>
                </a:lnTo>
                <a:lnTo>
                  <a:pt x="0" y="0"/>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2">
              <a:shade val="80000"/>
              <a:hueOff val="0"/>
              <a:satOff val="-28019"/>
              <a:lumOff val="31752"/>
              <a:alphaOff val="0"/>
            </a:schemeClr>
          </a:effectRef>
          <a:fontRef idx="minor">
            <a:schemeClr val="lt1"/>
          </a:fontRef>
        </p:style>
        <p:txBody>
          <a:bodyPr spcFirstLastPara="0" vert="vert270" wrap="square" lIns="548062" tIns="26670" rIns="494722" bIns="26670" numCol="1" spcCol="1270" anchor="ctr" anchorCtr="0">
            <a:noAutofit/>
          </a:bodyPr>
          <a:lstStyle/>
          <a:p>
            <a:pPr lvl="0" algn="ctr" defTabSz="889000">
              <a:lnSpc>
                <a:spcPct val="90000"/>
              </a:lnSpc>
              <a:spcBef>
                <a:spcPct val="0"/>
              </a:spcBef>
              <a:spcAft>
                <a:spcPct val="35000"/>
              </a:spcAft>
            </a:pPr>
            <a:r>
              <a:rPr lang="en-AU" sz="1600" kern="1200" dirty="0" smtClean="0">
                <a:latin typeface="Courier New" panose="02070309020205020404" pitchFamily="49" charset="0"/>
                <a:cs typeface="Courier New" panose="02070309020205020404" pitchFamily="49" charset="0"/>
              </a:rPr>
              <a:t>User </a:t>
            </a:r>
            <a:r>
              <a:rPr lang="en-AU" sz="1600" b="1" kern="1200" dirty="0" smtClean="0">
                <a:latin typeface="Courier New" panose="02070309020205020404" pitchFamily="49" charset="0"/>
                <a:cs typeface="Courier New" panose="02070309020205020404" pitchFamily="49" charset="0"/>
              </a:rPr>
              <a:t>generalises </a:t>
            </a:r>
            <a:r>
              <a:rPr lang="en-AU" sz="1600" kern="1200" dirty="0" smtClean="0">
                <a:latin typeface="Courier New" panose="02070309020205020404" pitchFamily="49" charset="0"/>
                <a:cs typeface="Courier New" panose="02070309020205020404" pitchFamily="49" charset="0"/>
              </a:rPr>
              <a:t>and </a:t>
            </a:r>
            <a:r>
              <a:rPr lang="en-AU" sz="1600" b="1" kern="1200" dirty="0" smtClean="0">
                <a:latin typeface="Courier New" panose="02070309020205020404" pitchFamily="49" charset="0"/>
                <a:cs typeface="Courier New" panose="02070309020205020404" pitchFamily="49" charset="0"/>
              </a:rPr>
              <a:t>polishes</a:t>
            </a:r>
            <a:r>
              <a:rPr lang="en-AU" sz="1600" kern="1200" dirty="0" smtClean="0">
                <a:latin typeface="Courier New" panose="02070309020205020404" pitchFamily="49" charset="0"/>
                <a:cs typeface="Courier New" panose="02070309020205020404" pitchFamily="49" charset="0"/>
              </a:rPr>
              <a:t> code</a:t>
            </a:r>
            <a:endParaRPr lang="en-AU" sz="1600" kern="1200" dirty="0">
              <a:latin typeface="Courier New" panose="02070309020205020404" pitchFamily="49" charset="0"/>
              <a:cs typeface="Courier New" panose="02070309020205020404" pitchFamily="49" charset="0"/>
            </a:endParaRPr>
          </a:p>
        </p:txBody>
      </p:sp>
      <p:sp>
        <p:nvSpPr>
          <p:cNvPr id="11" name="Freeform 10"/>
          <p:cNvSpPr/>
          <p:nvPr/>
        </p:nvSpPr>
        <p:spPr>
          <a:xfrm rot="5400000">
            <a:off x="1047411" y="4761298"/>
            <a:ext cx="1184179" cy="2487928"/>
          </a:xfrm>
          <a:custGeom>
            <a:avLst/>
            <a:gdLst>
              <a:gd name="connsiteX0" fmla="*/ 0 w 2493101"/>
              <a:gd name="connsiteY0" fmla="*/ 0 h 936104"/>
              <a:gd name="connsiteX1" fmla="*/ 2025049 w 2493101"/>
              <a:gd name="connsiteY1" fmla="*/ 0 h 936104"/>
              <a:gd name="connsiteX2" fmla="*/ 2493101 w 2493101"/>
              <a:gd name="connsiteY2" fmla="*/ 468052 h 936104"/>
              <a:gd name="connsiteX3" fmla="*/ 2025049 w 2493101"/>
              <a:gd name="connsiteY3" fmla="*/ 936104 h 936104"/>
              <a:gd name="connsiteX4" fmla="*/ 0 w 2493101"/>
              <a:gd name="connsiteY4" fmla="*/ 936104 h 936104"/>
              <a:gd name="connsiteX5" fmla="*/ 468052 w 2493101"/>
              <a:gd name="connsiteY5" fmla="*/ 468052 h 936104"/>
              <a:gd name="connsiteX6" fmla="*/ 0 w 2493101"/>
              <a:gd name="connsiteY6" fmla="*/ 0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101" h="936104">
                <a:moveTo>
                  <a:pt x="0" y="0"/>
                </a:moveTo>
                <a:lnTo>
                  <a:pt x="2025049" y="0"/>
                </a:lnTo>
                <a:lnTo>
                  <a:pt x="2493101" y="468052"/>
                </a:lnTo>
                <a:lnTo>
                  <a:pt x="2025049" y="936104"/>
                </a:lnTo>
                <a:lnTo>
                  <a:pt x="0" y="936104"/>
                </a:lnTo>
                <a:lnTo>
                  <a:pt x="468052" y="468052"/>
                </a:lnTo>
                <a:lnTo>
                  <a:pt x="0" y="0"/>
                </a:ln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2">
              <a:shade val="80000"/>
              <a:hueOff val="0"/>
              <a:satOff val="-28019"/>
              <a:lumOff val="31752"/>
              <a:alphaOff val="0"/>
            </a:schemeClr>
          </a:effectRef>
          <a:fontRef idx="minor">
            <a:schemeClr val="lt1"/>
          </a:fontRef>
        </p:style>
        <p:txBody>
          <a:bodyPr spcFirstLastPara="0" vert="vert270" wrap="square" lIns="548062" tIns="26670" rIns="494722" bIns="26670" numCol="1" spcCol="1270" anchor="ctr" anchorCtr="0">
            <a:noAutofit/>
          </a:bodyPr>
          <a:lstStyle/>
          <a:p>
            <a:pPr lvl="0" algn="ctr" defTabSz="889000">
              <a:lnSpc>
                <a:spcPct val="90000"/>
              </a:lnSpc>
              <a:spcBef>
                <a:spcPct val="0"/>
              </a:spcBef>
              <a:spcAft>
                <a:spcPct val="35000"/>
              </a:spcAft>
            </a:pPr>
            <a:r>
              <a:rPr lang="en-AU" sz="1600" kern="1200" dirty="0" smtClean="0">
                <a:latin typeface="Courier New" panose="02070309020205020404" pitchFamily="49" charset="0"/>
                <a:cs typeface="Courier New" panose="02070309020205020404" pitchFamily="49" charset="0"/>
              </a:rPr>
              <a:t>User </a:t>
            </a:r>
            <a:r>
              <a:rPr lang="en-AU" sz="1600" b="1" kern="1200" dirty="0" smtClean="0">
                <a:latin typeface="Courier New" panose="02070309020205020404" pitchFamily="49" charset="0"/>
                <a:cs typeface="Courier New" panose="02070309020205020404" pitchFamily="49" charset="0"/>
              </a:rPr>
              <a:t>releases module </a:t>
            </a:r>
            <a:r>
              <a:rPr lang="en-AU" sz="1600" kern="1200" dirty="0" smtClean="0">
                <a:latin typeface="Courier New" panose="02070309020205020404" pitchFamily="49" charset="0"/>
                <a:cs typeface="Courier New" panose="02070309020205020404" pitchFamily="49" charset="0"/>
              </a:rPr>
              <a:t>to public</a:t>
            </a:r>
            <a:endParaRPr lang="en-AU" sz="1600" kern="1200" dirty="0">
              <a:latin typeface="Courier New" panose="02070309020205020404" pitchFamily="49" charset="0"/>
              <a:cs typeface="Courier New" panose="02070309020205020404" pitchFamily="49" charset="0"/>
            </a:endParaRPr>
          </a:p>
        </p:txBody>
      </p:sp>
      <p:sp>
        <p:nvSpPr>
          <p:cNvPr id="12" name="Content Placeholder 4"/>
          <p:cNvSpPr txBox="1">
            <a:spLocks/>
          </p:cNvSpPr>
          <p:nvPr/>
        </p:nvSpPr>
        <p:spPr bwMode="auto">
          <a:xfrm>
            <a:off x="2483768" y="2348880"/>
            <a:ext cx="6412320"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lvl="1"/>
            <a:r>
              <a:rPr lang="en-AU" kern="0" dirty="0" smtClean="0"/>
              <a:t>Modules typically begin as a </a:t>
            </a:r>
            <a:r>
              <a:rPr lang="en-AU" i="1" kern="0" dirty="0" smtClean="0"/>
              <a:t>need</a:t>
            </a:r>
            <a:r>
              <a:rPr lang="en-AU" kern="0" dirty="0" smtClean="0"/>
              <a:t> for a piece of functionality that is not available</a:t>
            </a:r>
          </a:p>
          <a:p>
            <a:pPr lvl="4"/>
            <a:endParaRPr lang="en-AU" kern="0" dirty="0"/>
          </a:p>
          <a:p>
            <a:pPr lvl="1"/>
            <a:r>
              <a:rPr lang="en-AU" kern="0" dirty="0" smtClean="0"/>
              <a:t>The initial code may just so</a:t>
            </a:r>
            <a:r>
              <a:rPr lang="en-AU" i="1" kern="0" dirty="0" smtClean="0"/>
              <a:t>lve the specific problem/need</a:t>
            </a:r>
            <a:r>
              <a:rPr lang="en-AU" kern="0" dirty="0" smtClean="0"/>
              <a:t> - made for individual purpose</a:t>
            </a:r>
          </a:p>
          <a:p>
            <a:pPr lvl="4"/>
            <a:endParaRPr lang="en-AU" kern="0" dirty="0" smtClean="0"/>
          </a:p>
          <a:p>
            <a:pPr lvl="1"/>
            <a:r>
              <a:rPr lang="en-AU" kern="0" dirty="0" smtClean="0"/>
              <a:t>To make it more useful to others, the code is </a:t>
            </a:r>
            <a:r>
              <a:rPr lang="en-AU" i="1" kern="0" dirty="0" smtClean="0"/>
              <a:t>expanded, generalised and polished</a:t>
            </a:r>
          </a:p>
          <a:p>
            <a:pPr lvl="4"/>
            <a:endParaRPr lang="en-AU" kern="0" dirty="0"/>
          </a:p>
          <a:p>
            <a:pPr lvl="1"/>
            <a:r>
              <a:rPr lang="en-AU" kern="0" dirty="0" smtClean="0"/>
              <a:t>It is then </a:t>
            </a:r>
            <a:r>
              <a:rPr lang="en-AU" i="1" kern="0" dirty="0" smtClean="0"/>
              <a:t>released</a:t>
            </a:r>
            <a:r>
              <a:rPr lang="en-AU" kern="0" dirty="0" smtClean="0"/>
              <a:t> to the public as a module, making the functionality available to all</a:t>
            </a:r>
            <a:endParaRPr lang="en-AU" kern="0" dirty="0"/>
          </a:p>
        </p:txBody>
      </p:sp>
    </p:spTree>
    <p:extLst>
      <p:ext uri="{BB962C8B-B14F-4D97-AF65-F5344CB8AC3E}">
        <p14:creationId xmlns:p14="http://schemas.microsoft.com/office/powerpoint/2010/main" val="3658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External Modules</a:t>
            </a:r>
            <a:endParaRPr lang="en-AU" dirty="0"/>
          </a:p>
        </p:txBody>
      </p:sp>
      <p:sp>
        <p:nvSpPr>
          <p:cNvPr id="5" name="Content Placeholder 4"/>
          <p:cNvSpPr>
            <a:spLocks noGrp="1"/>
          </p:cNvSpPr>
          <p:nvPr>
            <p:ph idx="1"/>
          </p:nvPr>
        </p:nvSpPr>
        <p:spPr>
          <a:xfrm>
            <a:off x="285720" y="1000108"/>
            <a:ext cx="8572560" cy="5669252"/>
          </a:xfrm>
        </p:spPr>
        <p:txBody>
          <a:bodyPr/>
          <a:lstStyle/>
          <a:p>
            <a:r>
              <a:rPr lang="en-AU" dirty="0" smtClean="0"/>
              <a:t>The breadth and quality of a language’s external modules depends upon the size and activity of its community/users</a:t>
            </a:r>
          </a:p>
          <a:p>
            <a:pPr lvl="1"/>
            <a:r>
              <a:rPr lang="en-AU" dirty="0" smtClean="0"/>
              <a:t>A mature, popular and well-established language is likely to have a large repository of high quality external modules</a:t>
            </a:r>
          </a:p>
          <a:p>
            <a:pPr lvl="1"/>
            <a:r>
              <a:rPr lang="en-AU" dirty="0" smtClean="0"/>
              <a:t>A new and not widely used language may not have many</a:t>
            </a:r>
          </a:p>
          <a:p>
            <a:pPr lvl="1"/>
            <a:endParaRPr lang="en-AU" dirty="0"/>
          </a:p>
          <a:p>
            <a:r>
              <a:rPr lang="en-AU" dirty="0" smtClean="0"/>
              <a:t>Some languages have an online database of external modules to help people find what they are looking for, e.g.:</a:t>
            </a:r>
          </a:p>
          <a:p>
            <a:pPr lvl="1"/>
            <a:r>
              <a:rPr lang="en-AU" dirty="0" smtClean="0"/>
              <a:t>Python</a:t>
            </a:r>
            <a:r>
              <a:rPr lang="en-AU" dirty="0"/>
              <a:t>: </a:t>
            </a:r>
            <a:r>
              <a:rPr lang="en-AU" dirty="0">
                <a:hlinkClick r:id="rId3"/>
              </a:rPr>
              <a:t>https://</a:t>
            </a:r>
            <a:r>
              <a:rPr lang="en-AU" dirty="0" smtClean="0">
                <a:hlinkClick r:id="rId3"/>
              </a:rPr>
              <a:t>pypi.python.org/pypi</a:t>
            </a:r>
            <a:r>
              <a:rPr lang="en-AU" dirty="0" smtClean="0"/>
              <a:t> (download via “pip” tool)</a:t>
            </a:r>
          </a:p>
          <a:p>
            <a:pPr lvl="1"/>
            <a:r>
              <a:rPr lang="en-AU" dirty="0"/>
              <a:t>C++: </a:t>
            </a:r>
            <a:r>
              <a:rPr lang="en-AU" dirty="0">
                <a:hlinkClick r:id="rId4"/>
              </a:rPr>
              <a:t>http://www.boost.org</a:t>
            </a:r>
            <a:r>
              <a:rPr lang="en-AU" dirty="0" smtClean="0">
                <a:hlinkClick r:id="rId4"/>
              </a:rPr>
              <a:t>/</a:t>
            </a:r>
            <a:endParaRPr lang="en-AU" dirty="0" smtClean="0"/>
          </a:p>
          <a:p>
            <a:pPr lvl="1"/>
            <a:r>
              <a:rPr lang="en-AU" dirty="0"/>
              <a:t>Java: </a:t>
            </a:r>
            <a:r>
              <a:rPr lang="en-AU" dirty="0">
                <a:hlinkClick r:id="rId5"/>
              </a:rPr>
              <a:t>http://search.maven.org</a:t>
            </a:r>
            <a:r>
              <a:rPr lang="en-AU" dirty="0" smtClean="0">
                <a:hlinkClick r:id="rId5"/>
              </a:rPr>
              <a:t>/</a:t>
            </a:r>
            <a:r>
              <a:rPr lang="en-AU" dirty="0" smtClean="0"/>
              <a:t> </a:t>
            </a:r>
          </a:p>
          <a:p>
            <a:pPr lvl="1"/>
            <a:r>
              <a:rPr lang="en-AU" dirty="0"/>
              <a:t>PHP: </a:t>
            </a:r>
            <a:r>
              <a:rPr lang="en-AU" dirty="0">
                <a:hlinkClick r:id="rId6"/>
              </a:rPr>
              <a:t>http://pecl.php.net</a:t>
            </a:r>
            <a:r>
              <a:rPr lang="en-AU" dirty="0" smtClean="0">
                <a:hlinkClick r:id="rId6"/>
              </a:rPr>
              <a:t>/</a:t>
            </a:r>
            <a:r>
              <a:rPr lang="en-AU" dirty="0" smtClean="0"/>
              <a:t> </a:t>
            </a:r>
          </a:p>
          <a:p>
            <a:pPr lvl="2"/>
            <a:r>
              <a:rPr lang="en-AU" dirty="0" smtClean="0"/>
              <a:t>Despite these, you are likely to find yourself searching Google for what you need to see if there is a module that can help you!</a:t>
            </a:r>
            <a:endParaRPr lang="en-AU" dirty="0"/>
          </a:p>
        </p:txBody>
      </p:sp>
      <p:sp>
        <p:nvSpPr>
          <p:cNvPr id="3" name="Rectangle 2"/>
          <p:cNvSpPr/>
          <p:nvPr/>
        </p:nvSpPr>
        <p:spPr>
          <a:xfrm>
            <a:off x="4429781" y="5346000"/>
            <a:ext cx="4246675" cy="430887"/>
          </a:xfrm>
          <a:prstGeom prst="rect">
            <a:avLst/>
          </a:prstGeom>
        </p:spPr>
        <p:txBody>
          <a:bodyPr wrap="none">
            <a:spAutoFit/>
          </a:bodyPr>
          <a:lstStyle/>
          <a:p>
            <a:pPr marL="742950" lvl="1" indent="-285750" fontAlgn="base">
              <a:spcBef>
                <a:spcPct val="20000"/>
              </a:spcBef>
              <a:spcAft>
                <a:spcPct val="0"/>
              </a:spcAft>
              <a:buClr>
                <a:srgbClr val="808080"/>
              </a:buClr>
              <a:buFontTx/>
              <a:buChar char="–"/>
            </a:pPr>
            <a:r>
              <a:rPr lang="en-AU" sz="2200" kern="0" dirty="0" smtClean="0">
                <a:solidFill>
                  <a:srgbClr val="000000"/>
                </a:solidFill>
                <a:ea typeface="ＭＳ Ｐゴシック" pitchFamily="-65" charset="-128"/>
              </a:rPr>
              <a:t>Perl</a:t>
            </a:r>
            <a:r>
              <a:rPr lang="en-AU" sz="2200" kern="0" dirty="0">
                <a:solidFill>
                  <a:srgbClr val="000000"/>
                </a:solidFill>
                <a:ea typeface="ＭＳ Ｐゴシック" pitchFamily="-65" charset="-128"/>
              </a:rPr>
              <a:t>: </a:t>
            </a:r>
            <a:r>
              <a:rPr lang="en-AU" sz="2200" kern="0" dirty="0">
                <a:solidFill>
                  <a:srgbClr val="000000"/>
                </a:solidFill>
                <a:ea typeface="ＭＳ Ｐゴシック" pitchFamily="-65" charset="-128"/>
                <a:hlinkClick r:id="rId7"/>
              </a:rPr>
              <a:t>http://www.cpan.org</a:t>
            </a:r>
            <a:r>
              <a:rPr lang="en-AU" sz="2200" kern="0" dirty="0" smtClean="0">
                <a:solidFill>
                  <a:srgbClr val="000000"/>
                </a:solidFill>
                <a:ea typeface="ＭＳ Ｐゴシック" pitchFamily="-65" charset="-128"/>
                <a:hlinkClick r:id="rId7"/>
              </a:rPr>
              <a:t>/</a:t>
            </a:r>
            <a:r>
              <a:rPr lang="en-AU" sz="2200" kern="0" dirty="0" smtClean="0">
                <a:solidFill>
                  <a:srgbClr val="000000"/>
                </a:solidFill>
                <a:ea typeface="ＭＳ Ｐゴシック" pitchFamily="-65" charset="-128"/>
              </a:rPr>
              <a:t> </a:t>
            </a:r>
            <a:endParaRPr lang="en-AU" sz="2200" kern="0" dirty="0">
              <a:solidFill>
                <a:srgbClr val="000000"/>
              </a:solidFill>
              <a:ea typeface="ＭＳ Ｐゴシック" pitchFamily="-65" charset="-128"/>
            </a:endParaRPr>
          </a:p>
        </p:txBody>
      </p:sp>
    </p:spTree>
    <p:extLst>
      <p:ext uri="{BB962C8B-B14F-4D97-AF65-F5344CB8AC3E}">
        <p14:creationId xmlns:p14="http://schemas.microsoft.com/office/powerpoint/2010/main" val="424257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Effect transition="in" filter="fade">
                                      <p:cBhvr>
                                        <p:cTn id="11" dur="250"/>
                                        <p:tgtEl>
                                          <p:spTgt spid="5">
                                            <p:txEl>
                                              <p:pRg st="5" end="5"/>
                                            </p:txEl>
                                          </p:spTgt>
                                        </p:tgtEl>
                                      </p:cBhvr>
                                    </p:animEffect>
                                  </p:childTnLst>
                                </p:cTn>
                              </p:par>
                            </p:childTnLst>
                          </p:cTn>
                        </p:par>
                        <p:par>
                          <p:cTn id="12" fill="hold">
                            <p:stCondLst>
                              <p:cond delay="250"/>
                            </p:stCondLst>
                            <p:childTnLst>
                              <p:par>
                                <p:cTn id="13" presetID="10" presetClass="entr" presetSubtype="0" fill="hold" nodeType="after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fade">
                                      <p:cBhvr>
                                        <p:cTn id="15" dur="250"/>
                                        <p:tgtEl>
                                          <p:spTgt spid="5">
                                            <p:txEl>
                                              <p:pRg st="6" end="6"/>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250"/>
                                        <p:tgtEl>
                                          <p:spTgt spid="5">
                                            <p:txEl>
                                              <p:pRg st="7" end="7"/>
                                            </p:txEl>
                                          </p:spTgt>
                                        </p:tgtEl>
                                      </p:cBhvr>
                                    </p:animEffect>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250"/>
                                        <p:tgtEl>
                                          <p:spTgt spid="5">
                                            <p:txEl>
                                              <p:pRg st="8" end="8"/>
                                            </p:tx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25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External Modules</a:t>
            </a:r>
          </a:p>
        </p:txBody>
      </p:sp>
      <p:sp>
        <p:nvSpPr>
          <p:cNvPr id="5" name="Content Placeholder 4"/>
          <p:cNvSpPr>
            <a:spLocks noGrp="1"/>
          </p:cNvSpPr>
          <p:nvPr>
            <p:ph idx="1"/>
          </p:nvPr>
        </p:nvSpPr>
        <p:spPr/>
        <p:txBody>
          <a:bodyPr/>
          <a:lstStyle/>
          <a:p>
            <a:r>
              <a:rPr lang="en-AU" dirty="0" smtClean="0"/>
              <a:t>Consider these things when using external modules:</a:t>
            </a:r>
          </a:p>
          <a:p>
            <a:pPr lvl="4"/>
            <a:endParaRPr lang="en-AU" sz="1600" dirty="0" smtClean="0"/>
          </a:p>
          <a:p>
            <a:pPr lvl="1"/>
            <a:r>
              <a:rPr lang="en-AU" dirty="0" smtClean="0"/>
              <a:t>They may have been coded for an earlier or later version of the programming language you are using</a:t>
            </a:r>
          </a:p>
          <a:p>
            <a:pPr lvl="2"/>
            <a:r>
              <a:rPr lang="en-AU" i="1" dirty="0" smtClean="0"/>
              <a:t>Is it compatible with the version you are using?</a:t>
            </a:r>
          </a:p>
          <a:p>
            <a:pPr lvl="2"/>
            <a:r>
              <a:rPr lang="en-AU" i="1" dirty="0" smtClean="0"/>
              <a:t>Is it still needed/relevant in your version?</a:t>
            </a:r>
          </a:p>
          <a:p>
            <a:pPr lvl="4"/>
            <a:endParaRPr lang="en-AU" sz="1600" dirty="0"/>
          </a:p>
          <a:p>
            <a:pPr lvl="1"/>
            <a:r>
              <a:rPr lang="en-AU" dirty="0" smtClean="0"/>
              <a:t>They are not necessarily as well coded, tested or maintained as the language’s standard library</a:t>
            </a:r>
          </a:p>
          <a:p>
            <a:pPr lvl="2"/>
            <a:r>
              <a:rPr lang="en-AU" i="1" dirty="0" smtClean="0"/>
              <a:t>Are there bugs?  Is the code efficient?  </a:t>
            </a:r>
          </a:p>
          <a:p>
            <a:pPr lvl="2"/>
            <a:r>
              <a:rPr lang="en-AU" i="1" dirty="0" smtClean="0"/>
              <a:t>Are there potential security vulnerabilities?</a:t>
            </a:r>
          </a:p>
        </p:txBody>
      </p:sp>
      <p:pic>
        <p:nvPicPr>
          <p:cNvPr id="1026" name="Picture 2" descr="http://upload.wikimedia.org/wikipedia/commons/thumb/d/dc/Heartbleed.svg/567px-Heartbleed.svg.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020272" y="4509120"/>
            <a:ext cx="1800200" cy="21526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3648" y="5616184"/>
            <a:ext cx="5544616" cy="769441"/>
          </a:xfrm>
          <a:prstGeom prst="rect">
            <a:avLst/>
          </a:prstGeom>
        </p:spPr>
        <p:txBody>
          <a:bodyPr wrap="square">
            <a:spAutoFit/>
          </a:bodyPr>
          <a:lstStyle/>
          <a:p>
            <a:pPr lvl="0" algn="ctr" fontAlgn="base">
              <a:spcBef>
                <a:spcPct val="20000"/>
              </a:spcBef>
              <a:spcAft>
                <a:spcPct val="0"/>
              </a:spcAft>
              <a:buClr>
                <a:srgbClr val="2D2D8A"/>
              </a:buClr>
            </a:pPr>
            <a:r>
              <a:rPr lang="en-AU" sz="2200" kern="0" dirty="0">
                <a:solidFill>
                  <a:srgbClr val="000000"/>
                </a:solidFill>
                <a:ea typeface="ＭＳ Ｐゴシック" pitchFamily="-65" charset="-128"/>
              </a:rPr>
              <a:t>Even popular and </a:t>
            </a:r>
            <a:r>
              <a:rPr lang="en-AU" sz="2200" kern="0" dirty="0" smtClean="0">
                <a:solidFill>
                  <a:srgbClr val="000000"/>
                </a:solidFill>
                <a:ea typeface="ＭＳ Ｐゴシック" pitchFamily="-65" charset="-128"/>
              </a:rPr>
              <a:t>widely-used modules can </a:t>
            </a:r>
            <a:r>
              <a:rPr lang="en-AU" sz="2200" kern="0" dirty="0">
                <a:solidFill>
                  <a:srgbClr val="000000"/>
                </a:solidFill>
                <a:ea typeface="ＭＳ Ｐゴシック" pitchFamily="-65" charset="-128"/>
              </a:rPr>
              <a:t>have significant security </a:t>
            </a:r>
            <a:r>
              <a:rPr lang="en-AU" sz="2200" kern="0" dirty="0" smtClean="0">
                <a:solidFill>
                  <a:srgbClr val="000000"/>
                </a:solidFill>
                <a:ea typeface="ＭＳ Ｐゴシック" pitchFamily="-65" charset="-128"/>
              </a:rPr>
              <a:t>vulnerabilities</a:t>
            </a:r>
            <a:endParaRPr lang="en-AU" sz="2200" kern="0" dirty="0">
              <a:solidFill>
                <a:srgbClr val="000000"/>
              </a:solidFill>
              <a:ea typeface="ＭＳ Ｐゴシック" pitchFamily="-65" charset="-128"/>
            </a:endParaRP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42" presetClass="entr" presetSubtype="0" fill="hold" nodeType="with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anim calcmode="lin" valueType="num">
                                      <p:cBhvr>
                                        <p:cTn id="35" dur="500" fill="hold"/>
                                        <p:tgtEl>
                                          <p:spTgt spid="1026"/>
                                        </p:tgtEl>
                                        <p:attrNameLst>
                                          <p:attrName>ppt_x</p:attrName>
                                        </p:attrNameLst>
                                      </p:cBhvr>
                                      <p:tavLst>
                                        <p:tav tm="0">
                                          <p:val>
                                            <p:strVal val="#ppt_x"/>
                                          </p:val>
                                        </p:tav>
                                        <p:tav tm="100000">
                                          <p:val>
                                            <p:strVal val="#ppt_x"/>
                                          </p:val>
                                        </p:tav>
                                      </p:tavLst>
                                    </p:anim>
                                    <p:anim calcmode="lin" valueType="num">
                                      <p:cBhvr>
                                        <p:cTn id="36" dur="5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Python’s Standard Library &amp; the “math” Module</a:t>
            </a:r>
            <a:endParaRPr lang="en-AU" dirty="0"/>
          </a:p>
        </p:txBody>
      </p:sp>
      <p:sp>
        <p:nvSpPr>
          <p:cNvPr id="5" name="Content Placeholder 4"/>
          <p:cNvSpPr>
            <a:spLocks noGrp="1"/>
          </p:cNvSpPr>
          <p:nvPr>
            <p:ph idx="1"/>
          </p:nvPr>
        </p:nvSpPr>
        <p:spPr/>
        <p:txBody>
          <a:bodyPr/>
          <a:lstStyle/>
          <a:p>
            <a:r>
              <a:rPr lang="en-AU" dirty="0" smtClean="0"/>
              <a:t>Python has quite a comprehensive standard library</a:t>
            </a:r>
          </a:p>
          <a:p>
            <a:pPr lvl="1"/>
            <a:r>
              <a:rPr lang="en-AU" dirty="0" smtClean="0"/>
              <a:t>Documentation for it is at </a:t>
            </a:r>
            <a:r>
              <a:rPr lang="en-AU" dirty="0">
                <a:solidFill>
                  <a:srgbClr val="FF0000"/>
                </a:solidFill>
                <a:hlinkClick r:id="rId3"/>
              </a:rPr>
              <a:t>https://docs.python.org/3/library/</a:t>
            </a:r>
            <a:endParaRPr lang="en-AU" dirty="0">
              <a:solidFill>
                <a:srgbClr val="FF0000"/>
              </a:solidFill>
            </a:endParaRPr>
          </a:p>
          <a:p>
            <a:pPr lvl="2"/>
            <a:r>
              <a:rPr lang="en-AU" dirty="0" smtClean="0"/>
              <a:t>This encompasses built-in functions and standard modules</a:t>
            </a:r>
          </a:p>
          <a:p>
            <a:pPr lvl="1"/>
            <a:endParaRPr lang="en-AU" dirty="0" smtClean="0"/>
          </a:p>
          <a:p>
            <a:pPr lvl="1"/>
            <a:r>
              <a:rPr lang="en-AU" dirty="0" smtClean="0"/>
              <a:t>There are standard library modules for a great many things:</a:t>
            </a:r>
          </a:p>
          <a:p>
            <a:pPr lvl="2"/>
            <a:r>
              <a:rPr lang="en-AU" dirty="0" smtClean="0"/>
              <a:t>Interacting with the OS, file compression, threading, networking, Internet stuff, multimedia, GUIs, email, many data/file formats…</a:t>
            </a:r>
          </a:p>
          <a:p>
            <a:pPr lvl="4"/>
            <a:endParaRPr lang="en-AU" sz="1600" dirty="0" smtClean="0"/>
          </a:p>
          <a:p>
            <a:pPr lvl="4"/>
            <a:endParaRPr lang="en-AU" sz="1600" dirty="0"/>
          </a:p>
          <a:p>
            <a:r>
              <a:rPr lang="en-AU" dirty="0"/>
              <a:t>The </a:t>
            </a:r>
            <a:r>
              <a:rPr lang="en-AU" dirty="0">
                <a:cs typeface="Courier New" panose="02070309020205020404" pitchFamily="49" charset="0"/>
                <a:hlinkClick r:id="rId4"/>
              </a:rPr>
              <a:t>math</a:t>
            </a:r>
            <a:r>
              <a:rPr lang="en-AU" dirty="0">
                <a:cs typeface="Courier New" panose="02070309020205020404" pitchFamily="49" charset="0"/>
              </a:rPr>
              <a:t> module</a:t>
            </a:r>
          </a:p>
          <a:p>
            <a:pPr lvl="1"/>
            <a:r>
              <a:rPr lang="en-AU" dirty="0"/>
              <a:t>Defines constants </a:t>
            </a:r>
            <a:r>
              <a:rPr lang="en-AU" dirty="0" err="1">
                <a:latin typeface="Courier New" panose="02070309020205020404" pitchFamily="49" charset="0"/>
                <a:cs typeface="Courier New" panose="02070309020205020404" pitchFamily="49" charset="0"/>
              </a:rPr>
              <a:t>math.pi</a:t>
            </a:r>
            <a:r>
              <a:rPr lang="en-AU" dirty="0"/>
              <a:t> and </a:t>
            </a:r>
            <a:r>
              <a:rPr lang="en-AU" dirty="0" err="1">
                <a:latin typeface="Courier New" panose="02070309020205020404" pitchFamily="49" charset="0"/>
                <a:cs typeface="Courier New" panose="02070309020205020404" pitchFamily="49" charset="0"/>
              </a:rPr>
              <a:t>math.e</a:t>
            </a:r>
            <a:r>
              <a:rPr lang="en-AU" dirty="0"/>
              <a:t>, and numerous useful mathematical functions.  Some examples:</a:t>
            </a:r>
          </a:p>
          <a:p>
            <a:pPr lvl="2"/>
            <a:endParaRPr lang="en-AU" dirty="0" smtClean="0"/>
          </a:p>
        </p:txBody>
      </p:sp>
      <p:grpSp>
        <p:nvGrpSpPr>
          <p:cNvPr id="6" name="Group 5"/>
          <p:cNvGrpSpPr/>
          <p:nvPr/>
        </p:nvGrpSpPr>
        <p:grpSpPr>
          <a:xfrm>
            <a:off x="5220072" y="5467752"/>
            <a:ext cx="3600400" cy="1057590"/>
            <a:chOff x="5262536" y="3389511"/>
            <a:chExt cx="3600400" cy="1043428"/>
          </a:xfrm>
        </p:grpSpPr>
        <p:sp>
          <p:nvSpPr>
            <p:cNvPr id="7" name="TextBox 6"/>
            <p:cNvSpPr txBox="1"/>
            <p:nvPr/>
          </p:nvSpPr>
          <p:spPr>
            <a:xfrm>
              <a:off x="5262536" y="3389513"/>
              <a:ext cx="3600400" cy="104342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latin typeface="Courier New" pitchFamily="49" charset="0"/>
                  <a:cs typeface="Courier New" pitchFamily="49" charset="0"/>
                </a:rPr>
                <a:t>math.sqrt</a:t>
              </a:r>
              <a:r>
                <a:rPr lang="en-AU" sz="1600" b="1" dirty="0">
                  <a:latin typeface="Courier New" pitchFamily="49" charset="0"/>
                  <a:cs typeface="Courier New" pitchFamily="49" charset="0"/>
                </a:rPr>
                <a:t>(49)</a:t>
              </a:r>
            </a:p>
            <a:p>
              <a:pPr lvl="0">
                <a:tabLst>
                  <a:tab pos="452438" algn="l"/>
                </a:tabLst>
              </a:pPr>
              <a:r>
                <a:rPr lang="en-AU" sz="1600" b="1" dirty="0" smtClean="0">
                  <a:solidFill>
                    <a:srgbClr val="0070C0"/>
                  </a:solidFill>
                  <a:latin typeface="Courier New" pitchFamily="49" charset="0"/>
                  <a:cs typeface="Courier New" pitchFamily="49" charset="0"/>
                </a:rPr>
                <a:t>7.0</a:t>
              </a:r>
            </a:p>
            <a:p>
              <a:pPr lvl="0">
                <a:tabLst>
                  <a:tab pos="452438" algn="l"/>
                </a:tabLst>
              </a:pPr>
              <a:r>
                <a:rPr lang="en-AU" sz="1600" b="1" dirty="0" err="1">
                  <a:latin typeface="Courier New" pitchFamily="49" charset="0"/>
                  <a:cs typeface="Courier New" pitchFamily="49" charset="0"/>
                </a:rPr>
                <a:t>math.pow</a:t>
              </a:r>
              <a:r>
                <a:rPr lang="en-AU" sz="1600" b="1" dirty="0">
                  <a:latin typeface="Courier New" pitchFamily="49" charset="0"/>
                  <a:cs typeface="Courier New" pitchFamily="49" charset="0"/>
                </a:rPr>
                <a:t>(2, 4)</a:t>
              </a:r>
            </a:p>
            <a:p>
              <a:pPr lvl="0">
                <a:tabLst>
                  <a:tab pos="452438" algn="l"/>
                </a:tabLst>
              </a:pPr>
              <a:r>
                <a:rPr lang="en-AU" sz="1600" b="1" dirty="0" smtClean="0">
                  <a:solidFill>
                    <a:srgbClr val="0070C0"/>
                  </a:solidFill>
                  <a:latin typeface="Courier New" pitchFamily="49" charset="0"/>
                  <a:cs typeface="Courier New" pitchFamily="49" charset="0"/>
                </a:rPr>
                <a:t>16.0</a:t>
              </a:r>
              <a:endParaRPr lang="en-AU" sz="1600" b="1" dirty="0">
                <a:solidFill>
                  <a:srgbClr val="0070C0"/>
                </a:solidFill>
                <a:latin typeface="Courier New" pitchFamily="49" charset="0"/>
                <a:cs typeface="Courier New" pitchFamily="49" charset="0"/>
              </a:endParaRP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1259632" y="5467754"/>
            <a:ext cx="3600400" cy="1057590"/>
            <a:chOff x="5262536" y="3389511"/>
            <a:chExt cx="3600400" cy="1043428"/>
          </a:xfrm>
        </p:grpSpPr>
        <p:sp>
          <p:nvSpPr>
            <p:cNvPr id="10" name="TextBox 9"/>
            <p:cNvSpPr txBox="1"/>
            <p:nvPr/>
          </p:nvSpPr>
          <p:spPr>
            <a:xfrm>
              <a:off x="5262536" y="3389513"/>
              <a:ext cx="3600400" cy="104342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a:latin typeface="Courier New" panose="02070309020205020404" pitchFamily="49" charset="0"/>
                  <a:cs typeface="Courier New" panose="02070309020205020404" pitchFamily="49" charset="0"/>
                </a:rPr>
                <a:t>math.pi</a:t>
              </a:r>
              <a:endParaRPr lang="en-AU" sz="1600" b="1" dirty="0">
                <a:latin typeface="Courier New" panose="02070309020205020404" pitchFamily="49" charset="0"/>
                <a:cs typeface="Courier New" panose="02070309020205020404" pitchFamily="49" charset="0"/>
              </a:endParaRPr>
            </a:p>
            <a:p>
              <a:pPr lvl="0">
                <a:tabLst>
                  <a:tab pos="452438" algn="l"/>
                </a:tabLst>
              </a:pPr>
              <a:r>
                <a:rPr lang="en-AU" sz="1600" b="1" dirty="0" smtClean="0">
                  <a:solidFill>
                    <a:srgbClr val="0070C0"/>
                  </a:solidFill>
                  <a:latin typeface="Courier New" panose="02070309020205020404" pitchFamily="49" charset="0"/>
                  <a:cs typeface="Courier New" panose="02070309020205020404" pitchFamily="49" charset="0"/>
                </a:rPr>
                <a:t>3.141592653589793</a:t>
              </a:r>
            </a:p>
            <a:p>
              <a:pPr lvl="0">
                <a:tabLst>
                  <a:tab pos="452438" algn="l"/>
                </a:tabLst>
              </a:pPr>
              <a:r>
                <a:rPr lang="en-AU" sz="1600" b="1" dirty="0" err="1">
                  <a:latin typeface="Courier New" pitchFamily="49" charset="0"/>
                  <a:cs typeface="Courier New" pitchFamily="49" charset="0"/>
                </a:rPr>
                <a:t>math.floor</a:t>
              </a:r>
              <a:r>
                <a:rPr lang="en-AU" sz="1600" b="1" dirty="0">
                  <a:latin typeface="Courier New" pitchFamily="49" charset="0"/>
                  <a:cs typeface="Courier New" pitchFamily="49" charset="0"/>
                </a:rPr>
                <a:t>(</a:t>
              </a:r>
              <a:r>
                <a:rPr lang="en-AU" sz="1600" b="1" dirty="0" err="1">
                  <a:latin typeface="Courier New" pitchFamily="49" charset="0"/>
                  <a:cs typeface="Courier New" pitchFamily="49" charset="0"/>
                </a:rPr>
                <a:t>math.pi</a:t>
              </a:r>
              <a:r>
                <a:rPr lang="en-AU" sz="1600" b="1" dirty="0">
                  <a:latin typeface="Courier New" pitchFamily="49" charset="0"/>
                  <a:cs typeface="Courier New" pitchFamily="49" charset="0"/>
                </a:rPr>
                <a:t>)</a:t>
              </a:r>
            </a:p>
            <a:p>
              <a:pPr lvl="0">
                <a:tabLst>
                  <a:tab pos="452438" algn="l"/>
                </a:tabLst>
              </a:pPr>
              <a:r>
                <a:rPr lang="en-AU" sz="1600" b="1" dirty="0" smtClean="0">
                  <a:solidFill>
                    <a:srgbClr val="0070C0"/>
                  </a:solidFill>
                  <a:latin typeface="Courier New" pitchFamily="49" charset="0"/>
                  <a:cs typeface="Courier New" pitchFamily="49" charset="0"/>
                </a:rPr>
                <a:t>3</a:t>
              </a:r>
            </a:p>
          </p:txBody>
        </p:sp>
        <p:sp>
          <p:nvSpPr>
            <p:cNvPr id="11" name="TextBox 10"/>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347172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The “random” Module</a:t>
            </a:r>
            <a:endParaRPr lang="en-AU" dirty="0"/>
          </a:p>
        </p:txBody>
      </p:sp>
      <p:sp>
        <p:nvSpPr>
          <p:cNvPr id="5" name="Content Placeholder 4"/>
          <p:cNvSpPr>
            <a:spLocks noGrp="1"/>
          </p:cNvSpPr>
          <p:nvPr>
            <p:ph idx="1"/>
          </p:nvPr>
        </p:nvSpPr>
        <p:spPr/>
        <p:txBody>
          <a:bodyPr/>
          <a:lstStyle/>
          <a:p>
            <a:r>
              <a:rPr lang="en-AU" dirty="0" smtClean="0"/>
              <a:t>The </a:t>
            </a:r>
            <a:r>
              <a:rPr lang="en-AU" dirty="0" smtClean="0">
                <a:cs typeface="Courier New" panose="02070309020205020404" pitchFamily="49" charset="0"/>
                <a:hlinkClick r:id="rId3"/>
              </a:rPr>
              <a:t>random</a:t>
            </a:r>
            <a:r>
              <a:rPr lang="en-AU" dirty="0">
                <a:cs typeface="Courier New" panose="02070309020205020404" pitchFamily="49" charset="0"/>
              </a:rPr>
              <a:t> module</a:t>
            </a:r>
          </a:p>
          <a:p>
            <a:pPr lvl="1">
              <a:buFont typeface="Arial" panose="020B0604020202020204" pitchFamily="34" charset="0"/>
              <a:buChar char="–"/>
            </a:pPr>
            <a:r>
              <a:rPr lang="en-AU" dirty="0" err="1" smtClean="0">
                <a:latin typeface="Courier New" panose="02070309020205020404" pitchFamily="49" charset="0"/>
                <a:cs typeface="Courier New" panose="02070309020205020404" pitchFamily="49" charset="0"/>
              </a:rPr>
              <a:t>random.random</a:t>
            </a:r>
            <a:r>
              <a:rPr lang="en-AU" dirty="0" smtClean="0">
                <a:latin typeface="Courier New" panose="02070309020205020404" pitchFamily="49" charset="0"/>
                <a:cs typeface="Courier New" panose="02070309020205020404" pitchFamily="49" charset="0"/>
              </a:rPr>
              <a:t>()</a:t>
            </a:r>
            <a:r>
              <a:rPr lang="en-AU" dirty="0" smtClean="0"/>
              <a:t> generates a random floating point number between 0 and 1</a:t>
            </a:r>
            <a:r>
              <a:rPr lang="en-AU" dirty="0"/>
              <a:t>, e.g. </a:t>
            </a:r>
            <a:r>
              <a:rPr lang="en-AU" dirty="0">
                <a:latin typeface="Courier New" panose="02070309020205020404" pitchFamily="49" charset="0"/>
                <a:cs typeface="Courier New" panose="02070309020205020404" pitchFamily="49" charset="0"/>
              </a:rPr>
              <a:t>0.25181160914155465</a:t>
            </a:r>
            <a:endParaRPr lang="en-AU" dirty="0" smtClean="0">
              <a:latin typeface="Courier New" panose="02070309020205020404" pitchFamily="49" charset="0"/>
              <a:cs typeface="Courier New" panose="02070309020205020404" pitchFamily="49" charset="0"/>
            </a:endParaRPr>
          </a:p>
          <a:p>
            <a:pPr lvl="2"/>
            <a:r>
              <a:rPr lang="en-AU" dirty="0" smtClean="0"/>
              <a:t>This is the most basic of the random functions, and is used in many of the more convenient ones behind the scenes</a:t>
            </a:r>
          </a:p>
          <a:p>
            <a:pPr lvl="4"/>
            <a:endParaRPr lang="en-AU" sz="1100" dirty="0" smtClean="0"/>
          </a:p>
          <a:p>
            <a:pPr lvl="1">
              <a:buFont typeface="Arial" panose="020B0604020202020204" pitchFamily="34" charset="0"/>
              <a:buChar char="–"/>
            </a:pPr>
            <a:r>
              <a:rPr lang="en-AU" dirty="0" err="1" smtClean="0">
                <a:latin typeface="Courier New" panose="02070309020205020404" pitchFamily="49" charset="0"/>
                <a:cs typeface="Courier New" panose="02070309020205020404" pitchFamily="49" charset="0"/>
              </a:rPr>
              <a:t>random.randint</a:t>
            </a:r>
            <a:r>
              <a:rPr lang="en-AU" dirty="0" smtClean="0">
                <a:latin typeface="Courier New" panose="02070309020205020404" pitchFamily="49" charset="0"/>
                <a:cs typeface="Courier New" panose="02070309020205020404" pitchFamily="49" charset="0"/>
              </a:rPr>
              <a:t>(start, stop)</a:t>
            </a:r>
            <a:r>
              <a:rPr lang="en-AU" dirty="0" smtClean="0"/>
              <a:t> generates a random integer between </a:t>
            </a:r>
            <a:r>
              <a:rPr lang="en-AU" dirty="0" smtClean="0">
                <a:latin typeface="Courier New" panose="02070309020205020404" pitchFamily="49" charset="0"/>
                <a:cs typeface="Courier New" panose="02070309020205020404" pitchFamily="49" charset="0"/>
              </a:rPr>
              <a:t>start</a:t>
            </a:r>
            <a:r>
              <a:rPr lang="en-AU" dirty="0" smtClean="0"/>
              <a:t> and </a:t>
            </a:r>
            <a:r>
              <a:rPr lang="en-AU" dirty="0" smtClean="0">
                <a:latin typeface="Courier New" panose="02070309020205020404" pitchFamily="49" charset="0"/>
                <a:cs typeface="Courier New" panose="02070309020205020404" pitchFamily="49" charset="0"/>
              </a:rPr>
              <a:t>stop</a:t>
            </a:r>
          </a:p>
          <a:p>
            <a:pPr lvl="4">
              <a:buFont typeface="Arial" panose="020B0604020202020204" pitchFamily="34" charset="0"/>
              <a:buChar char="–"/>
            </a:pPr>
            <a:endParaRPr lang="en-AU" sz="1100" dirty="0" smtClean="0">
              <a:latin typeface="Courier New" panose="02070309020205020404" pitchFamily="49" charset="0"/>
              <a:cs typeface="Courier New" panose="02070309020205020404" pitchFamily="49" charset="0"/>
            </a:endParaRPr>
          </a:p>
          <a:p>
            <a:pPr lvl="1">
              <a:buFont typeface="Arial" panose="020B0604020202020204" pitchFamily="34" charset="0"/>
              <a:buChar char="–"/>
            </a:pPr>
            <a:r>
              <a:rPr lang="en-AU" dirty="0" err="1" smtClean="0">
                <a:latin typeface="Courier New" panose="02070309020205020404" pitchFamily="49" charset="0"/>
                <a:cs typeface="Courier New" panose="02070309020205020404" pitchFamily="49" charset="0"/>
              </a:rPr>
              <a:t>random.choice</a:t>
            </a:r>
            <a:r>
              <a:rPr lang="en-AU" dirty="0" smtClean="0">
                <a:latin typeface="Courier New" panose="02070309020205020404" pitchFamily="49" charset="0"/>
                <a:cs typeface="Courier New" panose="02070309020205020404" pitchFamily="49" charset="0"/>
              </a:rPr>
              <a:t>(sequence)</a:t>
            </a:r>
            <a:r>
              <a:rPr lang="en-AU" dirty="0" smtClean="0"/>
              <a:t> chooses an item at random from </a:t>
            </a:r>
            <a:r>
              <a:rPr lang="en-AU" dirty="0" smtClean="0">
                <a:latin typeface="Courier New" panose="02070309020205020404" pitchFamily="49" charset="0"/>
                <a:cs typeface="Courier New" panose="02070309020205020404" pitchFamily="49" charset="0"/>
              </a:rPr>
              <a:t>sequence</a:t>
            </a:r>
            <a:r>
              <a:rPr lang="en-AU" dirty="0" smtClean="0"/>
              <a:t> (which can be a list, tuple, string, </a:t>
            </a:r>
            <a:r>
              <a:rPr lang="en-AU" dirty="0" err="1" smtClean="0"/>
              <a:t>etc</a:t>
            </a:r>
            <a:r>
              <a:rPr lang="en-AU" dirty="0" smtClean="0"/>
              <a:t>)</a:t>
            </a:r>
          </a:p>
          <a:p>
            <a:pPr lvl="4">
              <a:buFont typeface="Arial" panose="020B0604020202020204" pitchFamily="34" charset="0"/>
              <a:buChar char="–"/>
            </a:pPr>
            <a:endParaRPr lang="en-AU" sz="1100" dirty="0"/>
          </a:p>
          <a:p>
            <a:pPr lvl="1">
              <a:buFont typeface="Arial" panose="020B0604020202020204" pitchFamily="34" charset="0"/>
              <a:buChar char="–"/>
            </a:pPr>
            <a:r>
              <a:rPr lang="en-AU" dirty="0" err="1" smtClean="0">
                <a:latin typeface="Courier New" panose="02070309020205020404" pitchFamily="49" charset="0"/>
                <a:cs typeface="Courier New" panose="02070309020205020404" pitchFamily="49" charset="0"/>
              </a:rPr>
              <a:t>random.sample</a:t>
            </a:r>
            <a:r>
              <a:rPr lang="en-AU" dirty="0" smtClean="0">
                <a:latin typeface="Courier New" panose="02070309020205020404" pitchFamily="49" charset="0"/>
                <a:cs typeface="Courier New" panose="02070309020205020404" pitchFamily="49" charset="0"/>
              </a:rPr>
              <a:t>(sequence, </a:t>
            </a:r>
            <a:r>
              <a:rPr lang="en-AU" dirty="0" err="1" smtClean="0">
                <a:latin typeface="Courier New" panose="02070309020205020404" pitchFamily="49" charset="0"/>
                <a:cs typeface="Courier New" panose="02070309020205020404" pitchFamily="49" charset="0"/>
              </a:rPr>
              <a:t>num</a:t>
            </a:r>
            <a:r>
              <a:rPr lang="en-AU" dirty="0" smtClean="0">
                <a:latin typeface="Courier New" panose="02070309020205020404" pitchFamily="49" charset="0"/>
                <a:cs typeface="Courier New" panose="02070309020205020404" pitchFamily="49" charset="0"/>
              </a:rPr>
              <a:t>)</a:t>
            </a:r>
            <a:r>
              <a:rPr lang="en-AU" dirty="0" smtClean="0">
                <a:cs typeface="Courier New" panose="02070309020205020404" pitchFamily="49" charset="0"/>
              </a:rPr>
              <a:t> </a:t>
            </a:r>
            <a:r>
              <a:rPr lang="en-AU" dirty="0" smtClean="0"/>
              <a:t>chooses </a:t>
            </a:r>
            <a:r>
              <a:rPr lang="en-AU" dirty="0" err="1" smtClean="0">
                <a:latin typeface="Courier New" panose="02070309020205020404" pitchFamily="49" charset="0"/>
                <a:cs typeface="Courier New" panose="02070309020205020404" pitchFamily="49" charset="0"/>
              </a:rPr>
              <a:t>num</a:t>
            </a:r>
            <a:r>
              <a:rPr lang="en-AU" dirty="0" smtClean="0"/>
              <a:t> items at random from </a:t>
            </a:r>
            <a:r>
              <a:rPr lang="en-AU" dirty="0" smtClean="0">
                <a:latin typeface="Courier New" panose="02070309020205020404" pitchFamily="49" charset="0"/>
                <a:cs typeface="Courier New" panose="02070309020205020404" pitchFamily="49" charset="0"/>
              </a:rPr>
              <a:t>sequence</a:t>
            </a:r>
            <a:r>
              <a:rPr lang="en-AU" dirty="0" smtClean="0"/>
              <a:t> and returns them as a list</a:t>
            </a:r>
          </a:p>
          <a:p>
            <a:pPr lvl="4">
              <a:buFont typeface="Arial" panose="020B0604020202020204" pitchFamily="34" charset="0"/>
              <a:buChar char="–"/>
            </a:pPr>
            <a:endParaRPr lang="en-AU" sz="1100" dirty="0"/>
          </a:p>
          <a:p>
            <a:pPr lvl="1">
              <a:buFont typeface="Arial" panose="020B0604020202020204" pitchFamily="34" charset="0"/>
              <a:buChar char="–"/>
            </a:pPr>
            <a:r>
              <a:rPr lang="en-AU" dirty="0" err="1" smtClean="0">
                <a:latin typeface="Courier New" panose="02070309020205020404" pitchFamily="49" charset="0"/>
                <a:cs typeface="Courier New" panose="02070309020205020404" pitchFamily="49" charset="0"/>
              </a:rPr>
              <a:t>random.shuffle</a:t>
            </a:r>
            <a:r>
              <a:rPr lang="en-AU" dirty="0" smtClean="0">
                <a:latin typeface="Courier New" panose="02070309020205020404" pitchFamily="49" charset="0"/>
                <a:cs typeface="Courier New" panose="02070309020205020404" pitchFamily="49" charset="0"/>
              </a:rPr>
              <a:t>(</a:t>
            </a:r>
            <a:r>
              <a:rPr lang="en-AU" dirty="0" err="1" smtClean="0">
                <a:latin typeface="Courier New" panose="02070309020205020404" pitchFamily="49" charset="0"/>
                <a:cs typeface="Courier New" panose="02070309020205020404" pitchFamily="49" charset="0"/>
              </a:rPr>
              <a:t>sequenceVariable</a:t>
            </a:r>
            <a:r>
              <a:rPr lang="en-AU" dirty="0" smtClean="0">
                <a:latin typeface="Courier New" panose="02070309020205020404" pitchFamily="49" charset="0"/>
                <a:cs typeface="Courier New" panose="02070309020205020404" pitchFamily="49" charset="0"/>
              </a:rPr>
              <a:t>)</a:t>
            </a:r>
            <a:r>
              <a:rPr lang="en-AU" dirty="0" smtClean="0">
                <a:cs typeface="Courier New" panose="02070309020205020404" pitchFamily="49" charset="0"/>
              </a:rPr>
              <a:t> </a:t>
            </a:r>
            <a:r>
              <a:rPr lang="en-AU" dirty="0" smtClean="0"/>
              <a:t>randomly shuffles items in </a:t>
            </a:r>
            <a:r>
              <a:rPr lang="en-AU" dirty="0" err="1">
                <a:latin typeface="Courier New" panose="02070309020205020404" pitchFamily="49" charset="0"/>
                <a:cs typeface="Courier New" panose="02070309020205020404" pitchFamily="49" charset="0"/>
              </a:rPr>
              <a:t>sequenceVariable</a:t>
            </a:r>
            <a:r>
              <a:rPr lang="en-AU" dirty="0" smtClean="0"/>
              <a:t> (shuffles the variable)</a:t>
            </a:r>
            <a:endParaRPr lang="en-AU" dirty="0"/>
          </a:p>
          <a:p>
            <a:pPr lvl="1">
              <a:buFont typeface="Arial" panose="020B0604020202020204" pitchFamily="34" charset="0"/>
              <a:buChar char="–"/>
            </a:pPr>
            <a:endParaRPr lang="en-AU" dirty="0" smtClean="0"/>
          </a:p>
        </p:txBody>
      </p:sp>
    </p:spTree>
    <p:extLst>
      <p:ext uri="{BB962C8B-B14F-4D97-AF65-F5344CB8AC3E}">
        <p14:creationId xmlns:p14="http://schemas.microsoft.com/office/powerpoint/2010/main" val="56808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Functions</a:t>
            </a:r>
            <a:endParaRPr lang="en-AU" dirty="0"/>
          </a:p>
        </p:txBody>
      </p:sp>
    </p:spTree>
    <p:extLst>
      <p:ext uri="{BB962C8B-B14F-4D97-AF65-F5344CB8AC3E}">
        <p14:creationId xmlns:p14="http://schemas.microsoft.com/office/powerpoint/2010/main" val="387092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The “string” Module</a:t>
            </a:r>
            <a:endParaRPr lang="en-AU" dirty="0"/>
          </a:p>
        </p:txBody>
      </p:sp>
      <p:sp>
        <p:nvSpPr>
          <p:cNvPr id="5" name="Content Placeholder 4"/>
          <p:cNvSpPr>
            <a:spLocks noGrp="1"/>
          </p:cNvSpPr>
          <p:nvPr>
            <p:ph idx="1"/>
          </p:nvPr>
        </p:nvSpPr>
        <p:spPr/>
        <p:txBody>
          <a:bodyPr/>
          <a:lstStyle/>
          <a:p>
            <a:r>
              <a:rPr lang="en-AU" dirty="0" smtClean="0"/>
              <a:t>The </a:t>
            </a:r>
            <a:r>
              <a:rPr lang="en-AU" dirty="0" smtClean="0">
                <a:cs typeface="Courier New" panose="02070309020205020404" pitchFamily="49" charset="0"/>
                <a:hlinkClick r:id="rId3"/>
              </a:rPr>
              <a:t>string</a:t>
            </a:r>
            <a:r>
              <a:rPr lang="en-AU" dirty="0">
                <a:cs typeface="Courier New" panose="02070309020205020404" pitchFamily="49" charset="0"/>
              </a:rPr>
              <a:t> module</a:t>
            </a:r>
          </a:p>
          <a:p>
            <a:pPr lvl="1"/>
            <a:r>
              <a:rPr lang="en-AU" dirty="0" smtClean="0"/>
              <a:t>While there are many </a:t>
            </a:r>
            <a:r>
              <a:rPr lang="en-AU" dirty="0" smtClean="0">
                <a:hlinkClick r:id="rId4"/>
              </a:rPr>
              <a:t>built-in string methods</a:t>
            </a:r>
            <a:r>
              <a:rPr lang="en-AU" dirty="0" smtClean="0"/>
              <a:t> for manipulating strings, the string module defines some useful constants, e.g. </a:t>
            </a:r>
            <a:r>
              <a:rPr lang="en-AU" dirty="0" err="1" smtClean="0">
                <a:latin typeface="Courier New" panose="02070309020205020404" pitchFamily="49" charset="0"/>
                <a:cs typeface="Courier New" panose="02070309020205020404" pitchFamily="49" charset="0"/>
              </a:rPr>
              <a:t>string.ascii_uppercase</a:t>
            </a:r>
            <a:r>
              <a:rPr lang="en-AU" dirty="0"/>
              <a:t>, </a:t>
            </a:r>
            <a:r>
              <a:rPr lang="en-AU" dirty="0" err="1" smtClean="0">
                <a:latin typeface="Courier New" panose="02070309020205020404" pitchFamily="49" charset="0"/>
                <a:cs typeface="Courier New" panose="02070309020205020404" pitchFamily="49" charset="0"/>
              </a:rPr>
              <a:t>string.digits</a:t>
            </a:r>
            <a:r>
              <a:rPr lang="en-AU" dirty="0" smtClean="0"/>
              <a:t>, </a:t>
            </a:r>
            <a:r>
              <a:rPr lang="en-AU" dirty="0" err="1" smtClean="0">
                <a:latin typeface="Courier New" panose="02070309020205020404" pitchFamily="49" charset="0"/>
                <a:cs typeface="Courier New" panose="02070309020205020404" pitchFamily="49" charset="0"/>
              </a:rPr>
              <a:t>string.whitespace</a:t>
            </a:r>
            <a:r>
              <a:rPr lang="en-AU" dirty="0" smtClean="0">
                <a:cs typeface="Courier New" panose="02070309020205020404" pitchFamily="49" charset="0"/>
              </a:rPr>
              <a:t> and </a:t>
            </a:r>
            <a:r>
              <a:rPr lang="en-AU" dirty="0" err="1" smtClean="0">
                <a:latin typeface="Courier New" panose="02070309020205020404" pitchFamily="49" charset="0"/>
                <a:cs typeface="Courier New" panose="02070309020205020404" pitchFamily="49" charset="0"/>
              </a:rPr>
              <a:t>string.punctuation</a:t>
            </a:r>
            <a:endParaRPr lang="en-AU" dirty="0" smtClean="0">
              <a:latin typeface="Courier New" panose="02070309020205020404" pitchFamily="49" charset="0"/>
              <a:cs typeface="Courier New" panose="02070309020205020404" pitchFamily="49" charset="0"/>
            </a:endParaRPr>
          </a:p>
          <a:p>
            <a:pPr lvl="2"/>
            <a:r>
              <a:rPr lang="en-AU" dirty="0" smtClean="0"/>
              <a:t>These constants are simply strings containing commonly used sets of characters, e.g. </a:t>
            </a:r>
            <a:r>
              <a:rPr lang="en-AU" dirty="0" err="1" smtClean="0">
                <a:latin typeface="Courier New" panose="02070309020205020404" pitchFamily="49" charset="0"/>
                <a:cs typeface="Courier New" panose="02070309020205020404" pitchFamily="49" charset="0"/>
              </a:rPr>
              <a:t>string.digits</a:t>
            </a:r>
            <a:r>
              <a:rPr lang="en-AU" dirty="0" smtClean="0">
                <a:cs typeface="Courier New" panose="02070309020205020404" pitchFamily="49" charset="0"/>
              </a:rPr>
              <a:t> is </a:t>
            </a:r>
            <a:r>
              <a:rPr lang="en-AU" dirty="0" smtClean="0">
                <a:latin typeface="Courier New" panose="02070309020205020404" pitchFamily="49" charset="0"/>
                <a:cs typeface="Courier New" panose="02070309020205020404" pitchFamily="49" charset="0"/>
              </a:rPr>
              <a:t>'0123456789'</a:t>
            </a:r>
            <a:endParaRPr lang="en-AU" dirty="0" smtClean="0"/>
          </a:p>
          <a:p>
            <a:pPr lvl="3"/>
            <a:endParaRPr lang="en-AU" dirty="0" smtClean="0"/>
          </a:p>
          <a:p>
            <a:pPr lvl="4"/>
            <a:endParaRPr lang="en-AU" dirty="0" smtClean="0"/>
          </a:p>
          <a:p>
            <a:pPr lvl="2"/>
            <a:endParaRPr lang="en-AU" dirty="0"/>
          </a:p>
          <a:p>
            <a:pPr lvl="1"/>
            <a:r>
              <a:rPr lang="en-AU" dirty="0" smtClean="0"/>
              <a:t>The string module also contains the </a:t>
            </a:r>
            <a:r>
              <a:rPr lang="en-AU" dirty="0" err="1" smtClean="0">
                <a:latin typeface="Courier New" panose="02070309020205020404" pitchFamily="49" charset="0"/>
                <a:cs typeface="Courier New" panose="02070309020205020404" pitchFamily="49" charset="0"/>
              </a:rPr>
              <a:t>string.capwords</a:t>
            </a:r>
            <a:r>
              <a:rPr lang="en-AU" dirty="0" smtClean="0">
                <a:latin typeface="Courier New" panose="02070309020205020404" pitchFamily="49" charset="0"/>
                <a:cs typeface="Courier New" panose="02070309020205020404" pitchFamily="49" charset="0"/>
              </a:rPr>
              <a:t>()</a:t>
            </a:r>
            <a:r>
              <a:rPr lang="en-AU" dirty="0" smtClean="0"/>
              <a:t> function, which capitalises each word in a string:</a:t>
            </a:r>
          </a:p>
          <a:p>
            <a:pPr lvl="4"/>
            <a:endParaRPr lang="en-AU" sz="1600" dirty="0"/>
          </a:p>
          <a:p>
            <a:pPr lvl="4"/>
            <a:endParaRPr lang="en-AU" sz="1600" dirty="0" smtClean="0"/>
          </a:p>
          <a:p>
            <a:pPr lvl="2"/>
            <a:r>
              <a:rPr lang="en-AU" dirty="0" smtClean="0"/>
              <a:t>This is actually achieved using the built-in string methods </a:t>
            </a:r>
            <a:r>
              <a:rPr lang="en-AU" dirty="0" err="1" smtClean="0">
                <a:latin typeface="Courier New" panose="02070309020205020404" pitchFamily="49" charset="0"/>
                <a:cs typeface="Courier New" panose="02070309020205020404" pitchFamily="49" charset="0"/>
              </a:rPr>
              <a:t>str.split</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str.capitalize</a:t>
            </a:r>
            <a:r>
              <a:rPr lang="en-AU" dirty="0" smtClean="0">
                <a:latin typeface="Courier New" panose="02070309020205020404" pitchFamily="49" charset="0"/>
                <a:cs typeface="Courier New" panose="02070309020205020404" pitchFamily="49" charset="0"/>
              </a:rPr>
              <a:t>()</a:t>
            </a:r>
            <a:r>
              <a:rPr lang="en-AU" dirty="0" smtClean="0">
                <a:cs typeface="Courier New" panose="02070309020205020404" pitchFamily="49" charset="0"/>
              </a:rPr>
              <a:t> </a:t>
            </a:r>
            <a:r>
              <a:rPr lang="en-AU" dirty="0" smtClean="0"/>
              <a:t>and </a:t>
            </a:r>
            <a:r>
              <a:rPr lang="en-AU" dirty="0" err="1" smtClean="0">
                <a:latin typeface="Courier New" panose="02070309020205020404" pitchFamily="49" charset="0"/>
                <a:cs typeface="Courier New" panose="02070309020205020404" pitchFamily="49" charset="0"/>
              </a:rPr>
              <a:t>str.join</a:t>
            </a:r>
            <a:r>
              <a:rPr lang="en-AU" dirty="0" smtClean="0">
                <a:latin typeface="Courier New" panose="02070309020205020404" pitchFamily="49" charset="0"/>
                <a:cs typeface="Courier New" panose="02070309020205020404" pitchFamily="49" charset="0"/>
              </a:rPr>
              <a:t>()</a:t>
            </a:r>
          </a:p>
        </p:txBody>
      </p:sp>
      <p:grpSp>
        <p:nvGrpSpPr>
          <p:cNvPr id="6" name="Group 5"/>
          <p:cNvGrpSpPr/>
          <p:nvPr/>
        </p:nvGrpSpPr>
        <p:grpSpPr>
          <a:xfrm>
            <a:off x="1259632" y="5312124"/>
            <a:ext cx="7560840" cy="565148"/>
            <a:chOff x="1302096" y="3389511"/>
            <a:chExt cx="7560840" cy="557580"/>
          </a:xfrm>
        </p:grpSpPr>
        <p:sp>
          <p:nvSpPr>
            <p:cNvPr id="7" name="TextBox 6"/>
            <p:cNvSpPr txBox="1"/>
            <p:nvPr/>
          </p:nvSpPr>
          <p:spPr>
            <a:xfrm>
              <a:off x="1302096" y="3389513"/>
              <a:ext cx="7560840" cy="557578"/>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smtClean="0">
                  <a:latin typeface="Courier New" panose="02070309020205020404" pitchFamily="49" charset="0"/>
                  <a:cs typeface="Courier New" panose="02070309020205020404" pitchFamily="49" charset="0"/>
                </a:rPr>
                <a:t>print(</a:t>
              </a:r>
              <a:r>
                <a:rPr lang="en-AU" sz="1600" b="1" dirty="0" err="1" smtClean="0">
                  <a:latin typeface="Courier New" panose="02070309020205020404" pitchFamily="49" charset="0"/>
                  <a:cs typeface="Courier New" panose="02070309020205020404" pitchFamily="49" charset="0"/>
                </a:rPr>
                <a:t>string.capwords</a:t>
              </a:r>
              <a:r>
                <a:rPr lang="en-AU" sz="1600" b="1" dirty="0" smtClean="0">
                  <a:latin typeface="Courier New" panose="02070309020205020404" pitchFamily="49" charset="0"/>
                  <a:cs typeface="Courier New" panose="02070309020205020404" pitchFamily="49" charset="0"/>
                </a:rPr>
                <a:t>('this </a:t>
              </a:r>
              <a:r>
                <a:rPr lang="en-AU" sz="1600" b="1" dirty="0">
                  <a:latin typeface="Courier New" panose="02070309020205020404" pitchFamily="49" charset="0"/>
                  <a:cs typeface="Courier New" panose="02070309020205020404" pitchFamily="49" charset="0"/>
                </a:rPr>
                <a:t>is an example</a:t>
              </a:r>
              <a:r>
                <a:rPr lang="en-AU" sz="1600" b="1" dirty="0" smtClean="0">
                  <a:latin typeface="Courier New" panose="02070309020205020404" pitchFamily="49" charset="0"/>
                  <a:cs typeface="Courier New" panose="02070309020205020404" pitchFamily="49" charset="0"/>
                </a:rPr>
                <a:t>.'))</a:t>
              </a:r>
            </a:p>
            <a:p>
              <a:pPr lvl="0">
                <a:tabLst>
                  <a:tab pos="452438" algn="l"/>
                </a:tabLst>
              </a:pPr>
              <a:r>
                <a:rPr lang="en-AU" sz="1600" b="1" dirty="0">
                  <a:solidFill>
                    <a:srgbClr val="0070C0"/>
                  </a:solidFill>
                  <a:latin typeface="Courier New" pitchFamily="49" charset="0"/>
                  <a:cs typeface="Courier New" pitchFamily="49" charset="0"/>
                </a:rPr>
                <a:t>This Is An Example.</a:t>
              </a: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1259632" y="3511928"/>
            <a:ext cx="7560840" cy="811367"/>
            <a:chOff x="1302096" y="3389510"/>
            <a:chExt cx="7560840" cy="800500"/>
          </a:xfrm>
        </p:grpSpPr>
        <p:sp>
          <p:nvSpPr>
            <p:cNvPr id="10" name="TextBox 9"/>
            <p:cNvSpPr txBox="1"/>
            <p:nvPr/>
          </p:nvSpPr>
          <p:spPr>
            <a:xfrm>
              <a:off x="1302096" y="3389510"/>
              <a:ext cx="7560840" cy="800500"/>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smtClean="0">
                  <a:latin typeface="Courier New" panose="02070309020205020404" pitchFamily="49" charset="0"/>
                  <a:cs typeface="Courier New" panose="02070309020205020404" pitchFamily="49" charset="0"/>
                </a:rPr>
                <a:t>charList</a:t>
              </a:r>
              <a:r>
                <a:rPr lang="en-AU" sz="1600" b="1" dirty="0" smtClean="0">
                  <a:latin typeface="Courier New" panose="02070309020205020404" pitchFamily="49" charset="0"/>
                  <a:cs typeface="Courier New" panose="02070309020205020404" pitchFamily="49" charset="0"/>
                </a:rPr>
                <a:t> = </a:t>
              </a:r>
              <a:r>
                <a:rPr lang="en-AU" sz="1600" b="1" dirty="0" err="1" smtClean="0">
                  <a:latin typeface="Courier New" panose="02070309020205020404" pitchFamily="49" charset="0"/>
                  <a:cs typeface="Courier New" panose="02070309020205020404" pitchFamily="49" charset="0"/>
                </a:rPr>
                <a:t>random.sample</a:t>
              </a:r>
              <a:r>
                <a:rPr lang="en-AU" sz="1600" b="1" dirty="0" smtClean="0">
                  <a:latin typeface="Courier New" panose="02070309020205020404" pitchFamily="49" charset="0"/>
                  <a:cs typeface="Courier New" panose="02070309020205020404" pitchFamily="49" charset="0"/>
                </a:rPr>
                <a:t>(</a:t>
              </a:r>
              <a:r>
                <a:rPr lang="en-AU" sz="1600" b="1" dirty="0" err="1" smtClean="0">
                  <a:latin typeface="Courier New" panose="02070309020205020404" pitchFamily="49" charset="0"/>
                  <a:cs typeface="Courier New" panose="02070309020205020404" pitchFamily="49" charset="0"/>
                </a:rPr>
                <a:t>string.ascii_uppercase</a:t>
              </a:r>
              <a:r>
                <a:rPr lang="en-AU" sz="1600" b="1" dirty="0" smtClean="0">
                  <a:latin typeface="Courier New" panose="02070309020205020404" pitchFamily="49" charset="0"/>
                  <a:cs typeface="Courier New" panose="02070309020205020404" pitchFamily="49" charset="0"/>
                </a:rPr>
                <a:t>, 10)</a:t>
              </a:r>
            </a:p>
            <a:p>
              <a:pPr lvl="0">
                <a:tabLst>
                  <a:tab pos="452438" algn="l"/>
                </a:tabLst>
              </a:pPr>
              <a:r>
                <a:rPr lang="en-AU" sz="1600" b="1" dirty="0" smtClean="0">
                  <a:latin typeface="Courier New" panose="02070309020205020404" pitchFamily="49" charset="0"/>
                  <a:cs typeface="Courier New" panose="02070309020205020404" pitchFamily="49" charset="0"/>
                </a:rPr>
                <a:t>chars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a:t>
              </a:r>
              <a:r>
                <a:rPr lang="en-AU" sz="1600" b="1" dirty="0">
                  <a:latin typeface="Courier New" pitchFamily="49" charset="0"/>
                  <a:cs typeface="Courier New" pitchFamily="49" charset="0"/>
                </a:rPr>
                <a:t>join(</a:t>
              </a:r>
              <a:r>
                <a:rPr lang="en-AU" sz="1600" b="1" dirty="0" err="1">
                  <a:latin typeface="Courier New" pitchFamily="49" charset="0"/>
                  <a:cs typeface="Courier New" pitchFamily="49" charset="0"/>
                </a:rPr>
                <a:t>charList</a:t>
              </a:r>
              <a:r>
                <a:rPr lang="en-AU" sz="1600" b="1" dirty="0" smtClean="0">
                  <a:latin typeface="Courier New" pitchFamily="49" charset="0"/>
                  <a:cs typeface="Courier New" pitchFamily="49" charset="0"/>
                </a:rPr>
                <a:t>)</a:t>
              </a:r>
            </a:p>
            <a:p>
              <a:pPr lvl="0">
                <a:tabLst>
                  <a:tab pos="452438" algn="l"/>
                </a:tabLst>
              </a:pPr>
              <a:r>
                <a:rPr lang="en-AU" sz="1600" b="1" dirty="0" smtClean="0">
                  <a:latin typeface="Courier New" pitchFamily="49" charset="0"/>
                  <a:cs typeface="Courier New" pitchFamily="49" charset="0"/>
                </a:rPr>
                <a:t>print(chars)</a:t>
              </a:r>
              <a:endParaRPr lang="en-AU" sz="1600" b="1" dirty="0">
                <a:latin typeface="Courier New" pitchFamily="49" charset="0"/>
                <a:cs typeface="Courier New" pitchFamily="49" charset="0"/>
              </a:endParaRPr>
            </a:p>
          </p:txBody>
        </p:sp>
        <p:sp>
          <p:nvSpPr>
            <p:cNvPr id="11" name="TextBox 10"/>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12" name="TextBox 11"/>
          <p:cNvSpPr txBox="1"/>
          <p:nvPr/>
        </p:nvSpPr>
        <p:spPr>
          <a:xfrm>
            <a:off x="7308304" y="3910210"/>
            <a:ext cx="1420390" cy="318924"/>
          </a:xfrm>
          <a:prstGeom prst="rect">
            <a:avLst/>
          </a:prstGeom>
          <a:solidFill>
            <a:schemeClr val="bg1"/>
          </a:solidFill>
          <a:ln>
            <a:solidFill>
              <a:schemeClr val="accent2"/>
            </a:solidFill>
            <a:prstDash val="solid"/>
          </a:ln>
        </p:spPr>
        <p:txBody>
          <a:bodyPr wrap="square" lIns="72000" tIns="36000" rIns="72000" bIns="36000" rtlCol="0">
            <a:spAutoFit/>
          </a:bodyPr>
          <a:lstStyle/>
          <a:p>
            <a:pPr lvl="0" algn="ctr">
              <a:tabLst>
                <a:tab pos="452438" algn="l"/>
              </a:tabLst>
            </a:pPr>
            <a:r>
              <a:rPr lang="en-AU" sz="1600" b="1" dirty="0" smtClean="0">
                <a:solidFill>
                  <a:srgbClr val="0070C0"/>
                </a:solidFill>
                <a:latin typeface="Courier New" pitchFamily="49" charset="0"/>
                <a:cs typeface="Courier New" pitchFamily="49" charset="0"/>
              </a:rPr>
              <a:t>XAONFUGMHR</a:t>
            </a:r>
            <a:endParaRPr lang="en-AU"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99648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clipartpanda.com/puzzle-clip-art-di67qk9i9.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08859" y="4149080"/>
            <a:ext cx="2326282" cy="23606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smtClean="0"/>
              <a:t>Some Other Modules</a:t>
            </a:r>
            <a:endParaRPr lang="en-AU" dirty="0"/>
          </a:p>
        </p:txBody>
      </p:sp>
      <p:sp>
        <p:nvSpPr>
          <p:cNvPr id="3" name="Content Placeholder 2"/>
          <p:cNvSpPr>
            <a:spLocks noGrp="1"/>
          </p:cNvSpPr>
          <p:nvPr>
            <p:ph idx="1"/>
          </p:nvPr>
        </p:nvSpPr>
        <p:spPr/>
        <p:txBody>
          <a:bodyPr/>
          <a:lstStyle/>
          <a:p>
            <a:r>
              <a:rPr lang="en-AU" dirty="0" smtClean="0"/>
              <a:t>The “</a:t>
            </a:r>
            <a:r>
              <a:rPr lang="en-AU" dirty="0" smtClean="0">
                <a:hlinkClick r:id="rId5"/>
              </a:rPr>
              <a:t>time</a:t>
            </a:r>
            <a:r>
              <a:rPr lang="en-AU" dirty="0" smtClean="0"/>
              <a:t>”, “</a:t>
            </a:r>
            <a:r>
              <a:rPr lang="en-AU" dirty="0" smtClean="0">
                <a:hlinkClick r:id="rId6"/>
              </a:rPr>
              <a:t>datetime</a:t>
            </a:r>
            <a:r>
              <a:rPr lang="en-AU" dirty="0" smtClean="0"/>
              <a:t>” </a:t>
            </a:r>
            <a:r>
              <a:rPr lang="en-AU" dirty="0"/>
              <a:t>and </a:t>
            </a:r>
            <a:r>
              <a:rPr lang="en-AU" dirty="0" smtClean="0"/>
              <a:t>“</a:t>
            </a:r>
            <a:r>
              <a:rPr lang="en-AU" dirty="0" smtClean="0">
                <a:hlinkClick r:id="rId7"/>
              </a:rPr>
              <a:t>calendar</a:t>
            </a:r>
            <a:r>
              <a:rPr lang="en-AU" dirty="0" smtClean="0"/>
              <a:t>” </a:t>
            </a:r>
            <a:r>
              <a:rPr lang="en-AU" dirty="0"/>
              <a:t>modules</a:t>
            </a:r>
          </a:p>
          <a:p>
            <a:pPr lvl="1"/>
            <a:r>
              <a:rPr lang="en-AU" dirty="0" smtClean="0"/>
              <a:t>Additional data types and classes for date/time related things</a:t>
            </a:r>
            <a:endParaRPr lang="en-AU" dirty="0"/>
          </a:p>
          <a:p>
            <a:pPr lvl="1"/>
            <a:r>
              <a:rPr lang="en-AU" dirty="0" smtClean="0"/>
              <a:t>Date formatting, manipulation, comparison, validation, etc.</a:t>
            </a:r>
            <a:endParaRPr lang="en-AU" dirty="0"/>
          </a:p>
          <a:p>
            <a:endParaRPr lang="en-AU" dirty="0" smtClean="0"/>
          </a:p>
          <a:p>
            <a:r>
              <a:rPr lang="en-AU" dirty="0" smtClean="0"/>
              <a:t>The “</a:t>
            </a:r>
            <a:r>
              <a:rPr lang="en-AU" dirty="0" smtClean="0">
                <a:hlinkClick r:id="rId8"/>
              </a:rPr>
              <a:t>os</a:t>
            </a:r>
            <a:r>
              <a:rPr lang="en-AU" dirty="0" smtClean="0"/>
              <a:t>”, “</a:t>
            </a:r>
            <a:r>
              <a:rPr lang="en-AU" dirty="0" smtClean="0">
                <a:hlinkClick r:id="rId9"/>
              </a:rPr>
              <a:t>sys</a:t>
            </a:r>
            <a:r>
              <a:rPr lang="en-AU" dirty="0" smtClean="0"/>
              <a:t>” and “</a:t>
            </a:r>
            <a:r>
              <a:rPr lang="en-AU" dirty="0" smtClean="0">
                <a:hlinkClick r:id="rId10"/>
              </a:rPr>
              <a:t>shutil</a:t>
            </a:r>
            <a:r>
              <a:rPr lang="en-AU" dirty="0" smtClean="0"/>
              <a:t>” modules</a:t>
            </a:r>
          </a:p>
          <a:p>
            <a:pPr lvl="1"/>
            <a:r>
              <a:rPr lang="en-AU" dirty="0" smtClean="0"/>
              <a:t>Interacting with OS, users, processes and the file system</a:t>
            </a:r>
          </a:p>
          <a:p>
            <a:pPr lvl="1"/>
            <a:r>
              <a:rPr lang="en-AU" dirty="0" smtClean="0"/>
              <a:t>Some things are OS dependent (e.g. only work on Unix)</a:t>
            </a:r>
          </a:p>
          <a:p>
            <a:endParaRPr lang="en-AU" dirty="0" smtClean="0"/>
          </a:p>
          <a:p>
            <a:endParaRPr lang="en-AU" dirty="0"/>
          </a:p>
          <a:p>
            <a:pPr marL="0" indent="0" algn="ctr">
              <a:buNone/>
            </a:pPr>
            <a:r>
              <a:rPr lang="en-AU" dirty="0" smtClean="0"/>
              <a:t>Large and complex programs are </a:t>
            </a:r>
          </a:p>
          <a:p>
            <a:pPr marL="0" indent="0" algn="ctr">
              <a:buNone/>
            </a:pPr>
            <a:r>
              <a:rPr lang="en-AU" dirty="0" smtClean="0"/>
              <a:t>likely to use many modules</a:t>
            </a:r>
            <a:endParaRPr lang="en-AU" dirty="0"/>
          </a:p>
        </p:txBody>
      </p:sp>
    </p:spTree>
    <p:extLst>
      <p:ext uri="{BB962C8B-B14F-4D97-AF65-F5344CB8AC3E}">
        <p14:creationId xmlns:p14="http://schemas.microsoft.com/office/powerpoint/2010/main" val="85172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8" presetClass="emph" presetSubtype="0" fill="hold" nodeType="withEffect">
                                  <p:stCondLst>
                                    <p:cond delay="0"/>
                                  </p:stCondLst>
                                  <p:childTnLst>
                                    <p:animRot by="10800000">
                                      <p:cBhvr>
                                        <p:cTn id="23" dur="500" fill="hold"/>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 Module</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Creating your own module is simple, and it can be an effective way of reusing your functions between programs</a:t>
            </a:r>
          </a:p>
          <a:p>
            <a:pPr marL="914400" lvl="1" indent="-457200">
              <a:buFont typeface="+mj-lt"/>
              <a:buAutoNum type="arabicPeriod"/>
            </a:pPr>
            <a:r>
              <a:rPr lang="en-AU" dirty="0" smtClean="0"/>
              <a:t>Create file containing the function definitions, constants and anything else that you want the module to contain</a:t>
            </a:r>
          </a:p>
          <a:p>
            <a:pPr marL="1314450" lvl="2" indent="-457200"/>
            <a:r>
              <a:rPr lang="en-AU" dirty="0" smtClean="0"/>
              <a:t>The constants are just variables with their names in uppercase</a:t>
            </a:r>
          </a:p>
          <a:p>
            <a:pPr marL="1314450" lvl="2" indent="-457200"/>
            <a:r>
              <a:rPr lang="en-AU" dirty="0" smtClean="0"/>
              <a:t>The file should not </a:t>
            </a:r>
            <a:r>
              <a:rPr lang="en-AU" i="1" dirty="0" smtClean="0"/>
              <a:t>do</a:t>
            </a:r>
            <a:r>
              <a:rPr lang="en-AU" dirty="0" smtClean="0"/>
              <a:t> anything;  it just defines things to be used</a:t>
            </a:r>
          </a:p>
          <a:p>
            <a:pPr marL="2228850" lvl="4" indent="-457200"/>
            <a:endParaRPr lang="en-AU" sz="1200" dirty="0" smtClean="0"/>
          </a:p>
          <a:p>
            <a:pPr marL="914400" lvl="1" indent="-457200">
              <a:buFont typeface="+mj-lt"/>
              <a:buAutoNum type="arabicPeriod"/>
            </a:pPr>
            <a:r>
              <a:rPr lang="en-AU" dirty="0" smtClean="0"/>
              <a:t>Save the file with a filename that doesn’t conflict with existing modules or Python keywords </a:t>
            </a:r>
          </a:p>
          <a:p>
            <a:pPr marL="1314450" lvl="2" indent="-457200"/>
            <a:r>
              <a:rPr lang="en-AU" dirty="0" smtClean="0"/>
              <a:t>The name should reflect the purpose/functionality of the module</a:t>
            </a:r>
            <a:endParaRPr lang="en-AU" dirty="0"/>
          </a:p>
          <a:p>
            <a:pPr marL="2228850" lvl="4" indent="-457200">
              <a:buFont typeface="+mj-lt"/>
              <a:buAutoNum type="arabicPeriod"/>
            </a:pPr>
            <a:endParaRPr lang="en-AU" sz="1200" dirty="0" smtClean="0"/>
          </a:p>
          <a:p>
            <a:pPr marL="914400" lvl="1" indent="-457200">
              <a:buFont typeface="+mj-lt"/>
              <a:buAutoNum type="arabicPeriod"/>
            </a:pPr>
            <a:r>
              <a:rPr lang="en-AU" dirty="0" smtClean="0"/>
              <a:t>Place the file in the same folder as the file you want to import it in, or in the “Lib” folder of your Python installation folder</a:t>
            </a:r>
          </a:p>
          <a:p>
            <a:pPr marL="2228850" lvl="4" indent="-457200">
              <a:buFont typeface="+mj-lt"/>
              <a:buAutoNum type="arabicPeriod"/>
            </a:pPr>
            <a:endParaRPr lang="en-AU" sz="1200" dirty="0"/>
          </a:p>
          <a:p>
            <a:pPr marL="914400" lvl="1" indent="-457200">
              <a:buFont typeface="+mj-lt"/>
              <a:buAutoNum type="arabicPeriod"/>
            </a:pPr>
            <a:r>
              <a:rPr lang="en-AU" dirty="0" smtClean="0"/>
              <a:t>Import the module by its filename (without the “.</a:t>
            </a:r>
            <a:r>
              <a:rPr lang="en-AU" dirty="0" err="1" smtClean="0"/>
              <a:t>py</a:t>
            </a:r>
            <a:r>
              <a:rPr lang="en-AU" dirty="0" smtClean="0"/>
              <a:t>”)</a:t>
            </a:r>
          </a:p>
          <a:p>
            <a:pPr marL="1314450" lvl="2" indent="-457200"/>
            <a:r>
              <a:rPr lang="en-AU" dirty="0" smtClean="0"/>
              <a:t>e.g. </a:t>
            </a:r>
            <a:r>
              <a:rPr lang="en-AU" dirty="0" smtClean="0">
                <a:latin typeface="Courier New" panose="02070309020205020404" pitchFamily="49" charset="0"/>
                <a:cs typeface="Courier New" panose="02070309020205020404" pitchFamily="49" charset="0"/>
              </a:rPr>
              <a:t>convert.py</a:t>
            </a:r>
            <a:r>
              <a:rPr lang="en-AU" dirty="0" smtClean="0"/>
              <a:t> would be imported with </a:t>
            </a:r>
            <a:r>
              <a:rPr lang="en-AU" dirty="0" smtClean="0">
                <a:latin typeface="Courier New" panose="02070309020205020404" pitchFamily="49" charset="0"/>
                <a:cs typeface="Courier New" panose="02070309020205020404" pitchFamily="49" charset="0"/>
              </a:rPr>
              <a:t>import convert</a:t>
            </a:r>
          </a:p>
        </p:txBody>
      </p:sp>
    </p:spTree>
    <p:extLst>
      <p:ext uri="{BB962C8B-B14F-4D97-AF65-F5344CB8AC3E}">
        <p14:creationId xmlns:p14="http://schemas.microsoft.com/office/powerpoint/2010/main" val="264382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 Module</a:t>
            </a:r>
            <a:endParaRPr lang="en-AU" dirty="0"/>
          </a:p>
        </p:txBody>
      </p:sp>
      <p:sp>
        <p:nvSpPr>
          <p:cNvPr id="3" name="Content Placeholder 2"/>
          <p:cNvSpPr>
            <a:spLocks noGrp="1"/>
          </p:cNvSpPr>
          <p:nvPr>
            <p:ph idx="1"/>
          </p:nvPr>
        </p:nvSpPr>
        <p:spPr>
          <a:xfrm>
            <a:off x="285720" y="1000109"/>
            <a:ext cx="8572560" cy="1389882"/>
          </a:xfrm>
        </p:spPr>
        <p:txBody>
          <a:bodyPr/>
          <a:lstStyle/>
          <a:p>
            <a:r>
              <a:rPr lang="en-AU" dirty="0" smtClean="0"/>
              <a:t>In this example, convert.py defines some constants for the number of millimetres in various Imperial units, and defines some functions to convert Metric units to Imperial units</a:t>
            </a:r>
            <a:endParaRPr lang="en-AU" dirty="0"/>
          </a:p>
        </p:txBody>
      </p:sp>
      <p:grpSp>
        <p:nvGrpSpPr>
          <p:cNvPr id="4" name="Group 3"/>
          <p:cNvGrpSpPr/>
          <p:nvPr/>
        </p:nvGrpSpPr>
        <p:grpSpPr>
          <a:xfrm>
            <a:off x="323528" y="2820876"/>
            <a:ext cx="3210816" cy="3704468"/>
            <a:chOff x="365992" y="3389510"/>
            <a:chExt cx="3210816" cy="3704468"/>
          </a:xfrm>
        </p:grpSpPr>
        <p:sp>
          <p:nvSpPr>
            <p:cNvPr id="5" name="TextBox 4"/>
            <p:cNvSpPr txBox="1"/>
            <p:nvPr/>
          </p:nvSpPr>
          <p:spPr>
            <a:xfrm>
              <a:off x="365992" y="3389511"/>
              <a:ext cx="3210816" cy="3704467"/>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0000"/>
                  </a:solidFill>
                  <a:latin typeface="Courier New" pitchFamily="49" charset="0"/>
                  <a:cs typeface="Courier New" pitchFamily="49" charset="0"/>
                </a:rPr>
                <a:t>MM_IN_INCH = 25.4</a:t>
              </a:r>
            </a:p>
            <a:p>
              <a:pPr lvl="0">
                <a:tabLst>
                  <a:tab pos="452438" algn="l"/>
                </a:tabLst>
              </a:pPr>
              <a:r>
                <a:rPr lang="en-AU" sz="1600" b="1" dirty="0">
                  <a:solidFill>
                    <a:srgbClr val="000000"/>
                  </a:solidFill>
                  <a:latin typeface="Courier New" pitchFamily="49" charset="0"/>
                  <a:cs typeface="Courier New" pitchFamily="49" charset="0"/>
                </a:rPr>
                <a:t>MM_IN_FOOT = 304.8</a:t>
              </a:r>
            </a:p>
            <a:p>
              <a:pPr lvl="0">
                <a:tabLst>
                  <a:tab pos="452438" algn="l"/>
                </a:tabLst>
              </a:pPr>
              <a:r>
                <a:rPr lang="en-AU" sz="1600" b="1" dirty="0">
                  <a:solidFill>
                    <a:srgbClr val="000000"/>
                  </a:solidFill>
                  <a:latin typeface="Courier New" pitchFamily="49" charset="0"/>
                  <a:cs typeface="Courier New" pitchFamily="49" charset="0"/>
                </a:rPr>
                <a:t>MM_IN_YARD = 914.4</a:t>
              </a:r>
            </a:p>
            <a:p>
              <a:pPr lvl="0">
                <a:tabLst>
                  <a:tab pos="452438" algn="l"/>
                </a:tabLst>
              </a:pPr>
              <a:r>
                <a:rPr lang="en-AU" sz="1600" b="1" dirty="0">
                  <a:solidFill>
                    <a:srgbClr val="000000"/>
                  </a:solidFill>
                  <a:latin typeface="Courier New" pitchFamily="49" charset="0"/>
                  <a:cs typeface="Courier New" pitchFamily="49" charset="0"/>
                </a:rPr>
                <a:t>MM_IN_MILE = 1609344</a:t>
              </a:r>
            </a:p>
            <a:p>
              <a:pPr lvl="0">
                <a:tabLst>
                  <a:tab pos="452438" algn="l"/>
                </a:tabLst>
              </a:pPr>
              <a:endParaRPr lang="en-AU" sz="11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cm2inches(cm</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a:solidFill>
                    <a:srgbClr val="000000"/>
                  </a:solidFill>
                  <a:latin typeface="Courier New" pitchFamily="49" charset="0"/>
                  <a:cs typeface="Courier New" pitchFamily="49" charset="0"/>
                </a:rPr>
                <a:t>    return cm * 0.393</a:t>
              </a:r>
            </a:p>
            <a:p>
              <a:pPr lvl="0">
                <a:tabLst>
                  <a:tab pos="452438" algn="l"/>
                </a:tabLst>
              </a:pPr>
              <a:endParaRPr lang="en-AU" sz="11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m2feet(m):</a:t>
              </a:r>
            </a:p>
            <a:p>
              <a:pPr lvl="0">
                <a:tabLst>
                  <a:tab pos="452438" algn="l"/>
                </a:tabLst>
              </a:pPr>
              <a:r>
                <a:rPr lang="en-AU" sz="1600" b="1" dirty="0">
                  <a:solidFill>
                    <a:srgbClr val="000000"/>
                  </a:solidFill>
                  <a:latin typeface="Courier New" pitchFamily="49" charset="0"/>
                  <a:cs typeface="Courier New" pitchFamily="49" charset="0"/>
                </a:rPr>
                <a:t>    return m * 3.281</a:t>
              </a:r>
            </a:p>
            <a:p>
              <a:pPr lvl="0">
                <a:tabLst>
                  <a:tab pos="452438" algn="l"/>
                </a:tabLst>
              </a:pPr>
              <a:endParaRPr lang="en-AU" sz="11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def</a:t>
              </a:r>
              <a:r>
                <a:rPr lang="en-AU" sz="1600" b="1" dirty="0">
                  <a:solidFill>
                    <a:srgbClr val="000000"/>
                  </a:solidFill>
                  <a:latin typeface="Courier New" pitchFamily="49" charset="0"/>
                  <a:cs typeface="Courier New" pitchFamily="49" charset="0"/>
                </a:rPr>
                <a:t> m2yards(m):</a:t>
              </a:r>
            </a:p>
            <a:p>
              <a:pPr lvl="0">
                <a:tabLst>
                  <a:tab pos="452438" algn="l"/>
                </a:tabLst>
              </a:pPr>
              <a:r>
                <a:rPr lang="en-AU" sz="1600" b="1" dirty="0">
                  <a:solidFill>
                    <a:srgbClr val="000000"/>
                  </a:solidFill>
                  <a:latin typeface="Courier New" pitchFamily="49" charset="0"/>
                  <a:cs typeface="Courier New" pitchFamily="49" charset="0"/>
                </a:rPr>
                <a:t>    return m * 1.094</a:t>
              </a:r>
            </a:p>
            <a:p>
              <a:pPr lvl="0">
                <a:tabLst>
                  <a:tab pos="452438" algn="l"/>
                </a:tabLst>
              </a:pPr>
              <a:endParaRPr lang="en-AU" sz="1100" b="1" dirty="0">
                <a:solidFill>
                  <a:srgbClr val="000000"/>
                </a:solidFill>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def</a:t>
              </a:r>
              <a:r>
                <a:rPr lang="en-AU" sz="1600" b="1">
                  <a:solidFill>
                    <a:srgbClr val="000000"/>
                  </a:solidFill>
                  <a:latin typeface="Courier New" pitchFamily="49" charset="0"/>
                  <a:cs typeface="Courier New" pitchFamily="49" charset="0"/>
                </a:rPr>
                <a:t> </a:t>
              </a:r>
              <a:r>
                <a:rPr lang="en-AU" sz="1600" b="1" smtClean="0">
                  <a:solidFill>
                    <a:srgbClr val="000000"/>
                  </a:solidFill>
                  <a:latin typeface="Courier New" pitchFamily="49" charset="0"/>
                  <a:cs typeface="Courier New" pitchFamily="49" charset="0"/>
                </a:rPr>
                <a:t>km2miles(km</a:t>
              </a:r>
              <a:r>
                <a:rPr lang="en-AU" sz="1600" b="1" dirty="0">
                  <a:solidFill>
                    <a:srgbClr val="000000"/>
                  </a:solidFill>
                  <a:latin typeface="Courier New" pitchFamily="49" charset="0"/>
                  <a:cs typeface="Courier New" pitchFamily="49" charset="0"/>
                </a:rPr>
                <a:t>):</a:t>
              </a:r>
            </a:p>
            <a:p>
              <a:pPr lvl="0">
                <a:tabLst>
                  <a:tab pos="452438" algn="l"/>
                </a:tabLst>
              </a:pPr>
              <a:r>
                <a:rPr lang="en-AU" sz="1600" b="1" dirty="0">
                  <a:solidFill>
                    <a:srgbClr val="000000"/>
                  </a:solidFill>
                  <a:latin typeface="Courier New" pitchFamily="49" charset="0"/>
                  <a:cs typeface="Courier New" pitchFamily="49" charset="0"/>
                </a:rPr>
                <a:t>    return km * 0.621</a:t>
              </a:r>
            </a:p>
          </p:txBody>
        </p:sp>
        <p:sp>
          <p:nvSpPr>
            <p:cNvPr id="6" name="TextBox 5"/>
            <p:cNvSpPr txBox="1"/>
            <p:nvPr/>
          </p:nvSpPr>
          <p:spPr>
            <a:xfrm>
              <a:off x="2742256" y="3389510"/>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7" name="Rectangle 6"/>
          <p:cNvSpPr/>
          <p:nvPr/>
        </p:nvSpPr>
        <p:spPr>
          <a:xfrm>
            <a:off x="323528" y="2389990"/>
            <a:ext cx="2160240" cy="430887"/>
          </a:xfrm>
          <a:prstGeom prst="rect">
            <a:avLst/>
          </a:prstGeom>
        </p:spPr>
        <p:txBody>
          <a:bodyPr wrap="square">
            <a:spAutoFit/>
          </a:bodyPr>
          <a:lstStyle/>
          <a:p>
            <a:pPr marL="0" lvl="1"/>
            <a:r>
              <a:rPr lang="en-AU" sz="2200" i="1" dirty="0" smtClean="0">
                <a:solidFill>
                  <a:schemeClr val="tx1">
                    <a:lumMod val="50000"/>
                    <a:lumOff val="50000"/>
                  </a:schemeClr>
                </a:solidFill>
              </a:rPr>
              <a:t>convert.py</a:t>
            </a:r>
            <a:endParaRPr lang="en-AU" sz="2200" i="1" dirty="0">
              <a:solidFill>
                <a:schemeClr val="tx1">
                  <a:lumMod val="50000"/>
                  <a:lumOff val="50000"/>
                </a:schemeClr>
              </a:solidFill>
            </a:endParaRPr>
          </a:p>
        </p:txBody>
      </p:sp>
      <p:grpSp>
        <p:nvGrpSpPr>
          <p:cNvPr id="8" name="Group 7"/>
          <p:cNvGrpSpPr/>
          <p:nvPr/>
        </p:nvGrpSpPr>
        <p:grpSpPr>
          <a:xfrm>
            <a:off x="3779912" y="2820877"/>
            <a:ext cx="5040560" cy="2781137"/>
            <a:chOff x="-786136" y="3389511"/>
            <a:chExt cx="5040560" cy="2781137"/>
          </a:xfrm>
        </p:grpSpPr>
        <p:sp>
          <p:nvSpPr>
            <p:cNvPr id="9" name="TextBox 8"/>
            <p:cNvSpPr txBox="1"/>
            <p:nvPr/>
          </p:nvSpPr>
          <p:spPr>
            <a:xfrm>
              <a:off x="-786136" y="3389511"/>
              <a:ext cx="5040560" cy="2781137"/>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0000"/>
                  </a:solidFill>
                  <a:latin typeface="Courier New" pitchFamily="49" charset="0"/>
                  <a:cs typeface="Courier New" pitchFamily="49" charset="0"/>
                </a:rPr>
                <a:t>import convert</a:t>
              </a:r>
            </a:p>
            <a:p>
              <a:pPr lvl="0">
                <a:tabLst>
                  <a:tab pos="452438" algn="l"/>
                </a:tabLst>
              </a:pP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('20 </a:t>
              </a:r>
              <a:r>
                <a:rPr lang="en-AU" sz="1600" b="1" dirty="0">
                  <a:solidFill>
                    <a:srgbClr val="000000"/>
                  </a:solidFill>
                  <a:latin typeface="Courier New" pitchFamily="49" charset="0"/>
                  <a:cs typeface="Courier New" pitchFamily="49" charset="0"/>
                </a:rPr>
                <a:t>metres </a:t>
              </a:r>
              <a:r>
                <a:rPr lang="en-AU" sz="1600" b="1" dirty="0" smtClean="0">
                  <a:solidFill>
                    <a:srgbClr val="000000"/>
                  </a:solidFill>
                  <a:latin typeface="Courier New" pitchFamily="49" charset="0"/>
                  <a:cs typeface="Courier New" pitchFamily="49" charset="0"/>
                </a:rPr>
                <a:t>is', </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     convert.m2feet(20</a:t>
              </a:r>
              <a:r>
                <a:rPr lang="en-AU" sz="1600" b="1" dirty="0">
                  <a:solidFill>
                    <a:srgbClr val="000000"/>
                  </a:solidFill>
                  <a:latin typeface="Courier New" pitchFamily="49" charset="0"/>
                  <a:cs typeface="Courier New" pitchFamily="49" charset="0"/>
                </a:rPr>
                <a:t>), </a:t>
              </a:r>
              <a:endParaRPr lang="en-AU" sz="1600" b="1" dirty="0" smtClean="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     'feet.')</a:t>
              </a:r>
            </a:p>
            <a:p>
              <a:pPr lvl="0">
                <a:tabLst>
                  <a:tab pos="452438" algn="l"/>
                </a:tabLst>
              </a:pPr>
              <a:r>
                <a:rPr lang="en-AU" sz="1600" b="1" dirty="0">
                  <a:solidFill>
                    <a:srgbClr val="0070C0"/>
                  </a:solidFill>
                  <a:latin typeface="Courier New" pitchFamily="49" charset="0"/>
                  <a:cs typeface="Courier New" pitchFamily="49" charset="0"/>
                </a:rPr>
                <a:t>20 metres is 65.62 </a:t>
              </a:r>
              <a:r>
                <a:rPr lang="en-AU" sz="1600" b="1" dirty="0" smtClean="0">
                  <a:solidFill>
                    <a:srgbClr val="0070C0"/>
                  </a:solidFill>
                  <a:latin typeface="Courier New" pitchFamily="49" charset="0"/>
                  <a:cs typeface="Courier New" pitchFamily="49" charset="0"/>
                </a:rPr>
                <a:t>feet.</a:t>
              </a:r>
              <a:endParaRPr lang="en-AU" sz="1600" b="1" dirty="0">
                <a:solidFill>
                  <a:srgbClr val="0070C0"/>
                </a:solidFill>
                <a:latin typeface="Courier New" pitchFamily="49" charset="0"/>
                <a:cs typeface="Courier New" pitchFamily="49" charset="0"/>
              </a:endParaRPr>
            </a:p>
            <a:p>
              <a:pPr lvl="0">
                <a:tabLst>
                  <a:tab pos="452438" algn="l"/>
                </a:tabLst>
              </a:pPr>
              <a:endParaRPr lang="en-AU" sz="16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print</a:t>
              </a:r>
              <a:r>
                <a:rPr lang="en-AU" sz="1600" b="1" dirty="0" smtClean="0">
                  <a:solidFill>
                    <a:srgbClr val="000000"/>
                  </a:solidFill>
                  <a:latin typeface="Courier New" pitchFamily="49" charset="0"/>
                  <a:cs typeface="Courier New" pitchFamily="49" charset="0"/>
                </a:rPr>
                <a:t>('4 </a:t>
              </a:r>
              <a:r>
                <a:rPr lang="en-AU" sz="1600" b="1" dirty="0">
                  <a:solidFill>
                    <a:srgbClr val="000000"/>
                  </a:solidFill>
                  <a:latin typeface="Courier New" pitchFamily="49" charset="0"/>
                  <a:cs typeface="Courier New" pitchFamily="49" charset="0"/>
                </a:rPr>
                <a:t>miles </a:t>
              </a:r>
              <a:r>
                <a:rPr lang="en-AU" sz="1600" b="1" dirty="0" smtClean="0">
                  <a:solidFill>
                    <a:srgbClr val="000000"/>
                  </a:solidFill>
                  <a:latin typeface="Courier New" pitchFamily="49" charset="0"/>
                  <a:cs typeface="Courier New" pitchFamily="49" charset="0"/>
                </a:rPr>
                <a:t>is',                  </a:t>
              </a: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     </a:t>
              </a:r>
              <a:r>
                <a:rPr lang="en-AU" sz="1600" b="1" dirty="0" err="1" smtClean="0">
                  <a:solidFill>
                    <a:srgbClr val="000000"/>
                  </a:solidFill>
                  <a:latin typeface="Courier New" pitchFamily="49" charset="0"/>
                  <a:cs typeface="Courier New" pitchFamily="49" charset="0"/>
                </a:rPr>
                <a:t>convert.MM_IN_MILE</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4</a:t>
              </a:r>
              <a:r>
                <a:rPr lang="en-AU" sz="1600" b="1" dirty="0">
                  <a:solidFill>
                    <a:srgbClr val="000000"/>
                  </a:solidFill>
                  <a:latin typeface="Courier New" pitchFamily="49" charset="0"/>
                  <a:cs typeface="Courier New" pitchFamily="49" charset="0"/>
                </a:rPr>
                <a:t>, </a:t>
              </a:r>
              <a:endParaRPr lang="en-AU" sz="1600" b="1" dirty="0" smtClean="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     'millimetres.') </a:t>
              </a:r>
            </a:p>
            <a:p>
              <a:pPr lvl="0">
                <a:tabLst>
                  <a:tab pos="452438" algn="l"/>
                </a:tabLst>
              </a:pPr>
              <a:r>
                <a:rPr lang="en-AU" sz="1600" b="1" dirty="0" smtClean="0">
                  <a:solidFill>
                    <a:srgbClr val="0070C0"/>
                  </a:solidFill>
                  <a:latin typeface="Courier New" pitchFamily="49" charset="0"/>
                  <a:cs typeface="Courier New" pitchFamily="49" charset="0"/>
                </a:rPr>
                <a:t>4 </a:t>
              </a:r>
              <a:r>
                <a:rPr lang="en-AU" sz="1600" b="1" dirty="0">
                  <a:solidFill>
                    <a:srgbClr val="0070C0"/>
                  </a:solidFill>
                  <a:latin typeface="Courier New" pitchFamily="49" charset="0"/>
                  <a:cs typeface="Courier New" pitchFamily="49" charset="0"/>
                </a:rPr>
                <a:t>miles is 6437376 millimetres.</a:t>
              </a:r>
            </a:p>
          </p:txBody>
        </p:sp>
        <p:sp>
          <p:nvSpPr>
            <p:cNvPr id="10" name="TextBox 9"/>
            <p:cNvSpPr txBox="1"/>
            <p:nvPr/>
          </p:nvSpPr>
          <p:spPr>
            <a:xfrm>
              <a:off x="3419872"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11" name="Content Placeholder 2"/>
          <p:cNvSpPr txBox="1">
            <a:spLocks/>
          </p:cNvSpPr>
          <p:nvPr/>
        </p:nvSpPr>
        <p:spPr bwMode="auto">
          <a:xfrm>
            <a:off x="3419872" y="5783534"/>
            <a:ext cx="5616624" cy="741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lvl="1"/>
            <a:r>
              <a:rPr lang="en-AU" kern="0" dirty="0" smtClean="0"/>
              <a:t>This program imports the module and uses functions and constants from it</a:t>
            </a:r>
            <a:endParaRPr lang="en-AU" kern="0" dirty="0"/>
          </a:p>
        </p:txBody>
      </p:sp>
    </p:spTree>
    <p:extLst>
      <p:ext uri="{BB962C8B-B14F-4D97-AF65-F5344CB8AC3E}">
        <p14:creationId xmlns:p14="http://schemas.microsoft.com/office/powerpoint/2010/main" val="36908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a:t>
            </a:r>
          </a:p>
        </p:txBody>
      </p:sp>
      <p:sp>
        <p:nvSpPr>
          <p:cNvPr id="3" name="Content Placeholder 2"/>
          <p:cNvSpPr>
            <a:spLocks noGrp="1"/>
          </p:cNvSpPr>
          <p:nvPr>
            <p:ph idx="1"/>
          </p:nvPr>
        </p:nvSpPr>
        <p:spPr>
          <a:xfrm>
            <a:off x="285720" y="1000108"/>
            <a:ext cx="8750776" cy="5643601"/>
          </a:xfrm>
        </p:spPr>
        <p:txBody>
          <a:bodyPr/>
          <a:lstStyle/>
          <a:p>
            <a:r>
              <a:rPr lang="en-AU" b="1" dirty="0" smtClean="0"/>
              <a:t>Functions </a:t>
            </a:r>
            <a:r>
              <a:rPr lang="en-AU" dirty="0" smtClean="0"/>
              <a:t>allow you to abstract a process</a:t>
            </a:r>
            <a:endParaRPr lang="en-AU" dirty="0"/>
          </a:p>
          <a:p>
            <a:pPr lvl="1"/>
            <a:r>
              <a:rPr lang="en-AU" dirty="0" smtClean="0">
                <a:cs typeface="Courier New" panose="02070309020205020404" pitchFamily="49" charset="0"/>
              </a:rPr>
              <a:t>Should be </a:t>
            </a:r>
            <a:r>
              <a:rPr lang="en-AU" b="1" dirty="0" smtClean="0">
                <a:cs typeface="Courier New" panose="02070309020205020404" pitchFamily="49" charset="0"/>
              </a:rPr>
              <a:t>independent</a:t>
            </a:r>
            <a:r>
              <a:rPr lang="en-AU" dirty="0" smtClean="0">
                <a:cs typeface="Courier New" panose="02070309020205020404" pitchFamily="49" charset="0"/>
              </a:rPr>
              <a:t> of code that calls them, receiving data via </a:t>
            </a:r>
            <a:r>
              <a:rPr lang="en-AU" b="1" dirty="0" smtClean="0">
                <a:cs typeface="Courier New" panose="02070309020205020404" pitchFamily="49" charset="0"/>
              </a:rPr>
              <a:t>parameters</a:t>
            </a:r>
            <a:r>
              <a:rPr lang="en-AU" dirty="0" smtClean="0">
                <a:cs typeface="Courier New" panose="02070309020205020404" pitchFamily="49" charset="0"/>
              </a:rPr>
              <a:t> and returning results via </a:t>
            </a:r>
            <a:r>
              <a:rPr lang="en-AU" b="1" dirty="0" smtClean="0">
                <a:cs typeface="Courier New" panose="02070309020205020404" pitchFamily="49" charset="0"/>
              </a:rPr>
              <a:t>return</a:t>
            </a:r>
            <a:r>
              <a:rPr lang="en-AU" dirty="0" smtClean="0">
                <a:cs typeface="Courier New" panose="02070309020205020404" pitchFamily="49" charset="0"/>
              </a:rPr>
              <a:t> statements</a:t>
            </a:r>
          </a:p>
          <a:p>
            <a:pPr lvl="1"/>
            <a:r>
              <a:rPr lang="en-AU" dirty="0" smtClean="0">
                <a:cs typeface="Courier New" panose="02070309020205020404" pitchFamily="49" charset="0"/>
              </a:rPr>
              <a:t>Languages have </a:t>
            </a:r>
            <a:r>
              <a:rPr lang="en-AU" b="1" dirty="0" smtClean="0">
                <a:cs typeface="Courier New" panose="02070309020205020404" pitchFamily="49" charset="0"/>
              </a:rPr>
              <a:t>built-in</a:t>
            </a:r>
            <a:r>
              <a:rPr lang="en-AU" dirty="0" smtClean="0">
                <a:cs typeface="Courier New" panose="02070309020205020404" pitchFamily="49" charset="0"/>
              </a:rPr>
              <a:t> functions, or you can </a:t>
            </a:r>
            <a:r>
              <a:rPr lang="en-AU" b="1" dirty="0" smtClean="0">
                <a:cs typeface="Courier New" panose="02070309020205020404" pitchFamily="49" charset="0"/>
              </a:rPr>
              <a:t>write your own</a:t>
            </a:r>
          </a:p>
          <a:p>
            <a:pPr lvl="1"/>
            <a:r>
              <a:rPr lang="en-AU" dirty="0" smtClean="0">
                <a:cs typeface="Courier New" panose="02070309020205020404" pitchFamily="49" charset="0"/>
              </a:rPr>
              <a:t>Variables in a function have </a:t>
            </a:r>
            <a:r>
              <a:rPr lang="en-AU" b="1" dirty="0" smtClean="0">
                <a:cs typeface="Courier New" panose="02070309020205020404" pitchFamily="49" charset="0"/>
              </a:rPr>
              <a:t>local scope</a:t>
            </a:r>
          </a:p>
          <a:p>
            <a:pPr lvl="1"/>
            <a:endParaRPr lang="en-AU" dirty="0" smtClean="0"/>
          </a:p>
          <a:p>
            <a:r>
              <a:rPr lang="en-AU" b="1" dirty="0" smtClean="0"/>
              <a:t>Modules </a:t>
            </a:r>
            <a:r>
              <a:rPr lang="en-AU" dirty="0" smtClean="0"/>
              <a:t>are packages of functionality that expand a language’s capabilities in a specific area</a:t>
            </a:r>
          </a:p>
          <a:p>
            <a:pPr lvl="1"/>
            <a:r>
              <a:rPr lang="en-AU" dirty="0" smtClean="0"/>
              <a:t>The </a:t>
            </a:r>
            <a:r>
              <a:rPr lang="en-AU" b="1" dirty="0" smtClean="0"/>
              <a:t>Standard Library </a:t>
            </a:r>
            <a:r>
              <a:rPr lang="en-AU" dirty="0" smtClean="0"/>
              <a:t>of a language encompasses all of the built-in and standard modules that the language comes with</a:t>
            </a:r>
          </a:p>
          <a:p>
            <a:pPr lvl="1"/>
            <a:r>
              <a:rPr lang="en-AU" b="1" dirty="0" smtClean="0"/>
              <a:t>External modules </a:t>
            </a:r>
            <a:r>
              <a:rPr lang="en-AU" dirty="0" smtClean="0"/>
              <a:t>can further expand the capabilities</a:t>
            </a:r>
          </a:p>
          <a:p>
            <a:pPr lvl="1"/>
            <a:r>
              <a:rPr lang="en-AU" dirty="0" smtClean="0"/>
              <a:t>Modules typically contain </a:t>
            </a:r>
            <a:r>
              <a:rPr lang="en-AU" b="1" dirty="0" smtClean="0"/>
              <a:t>constants</a:t>
            </a:r>
            <a:r>
              <a:rPr lang="en-AU" dirty="0" smtClean="0"/>
              <a:t>, </a:t>
            </a:r>
            <a:r>
              <a:rPr lang="en-AU" b="1" dirty="0" smtClean="0"/>
              <a:t>functions</a:t>
            </a:r>
            <a:r>
              <a:rPr lang="en-AU" dirty="0" smtClean="0"/>
              <a:t> and </a:t>
            </a:r>
            <a:r>
              <a:rPr lang="en-AU" b="1" dirty="0" smtClean="0"/>
              <a:t>classes</a:t>
            </a:r>
          </a:p>
        </p:txBody>
      </p:sp>
    </p:spTree>
    <p:extLst>
      <p:ext uri="{BB962C8B-B14F-4D97-AF65-F5344CB8AC3E}">
        <p14:creationId xmlns:p14="http://schemas.microsoft.com/office/powerpoint/2010/main" val="270579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Built-In Functions</a:t>
            </a:r>
            <a:endParaRPr lang="en-AU" dirty="0"/>
          </a:p>
        </p:txBody>
      </p:sp>
      <p:sp>
        <p:nvSpPr>
          <p:cNvPr id="5" name="Content Placeholder 4"/>
          <p:cNvSpPr>
            <a:spLocks noGrp="1"/>
          </p:cNvSpPr>
          <p:nvPr>
            <p:ph idx="1"/>
          </p:nvPr>
        </p:nvSpPr>
        <p:spPr>
          <a:xfrm>
            <a:off x="285720" y="1000108"/>
            <a:ext cx="8606760" cy="5643601"/>
          </a:xfrm>
        </p:spPr>
        <p:txBody>
          <a:bodyPr/>
          <a:lstStyle/>
          <a:p>
            <a:r>
              <a:rPr lang="en-AU" dirty="0" smtClean="0"/>
              <a:t>Throughout the unit, we have made use of numerous functions that are part of the Python language</a:t>
            </a:r>
          </a:p>
          <a:p>
            <a:pPr lvl="4"/>
            <a:endParaRPr lang="en-AU" dirty="0"/>
          </a:p>
          <a:p>
            <a:r>
              <a:rPr lang="en-AU" dirty="0" smtClean="0"/>
              <a:t>Some of them have been built-in functions, e.g.</a:t>
            </a:r>
          </a:p>
          <a:p>
            <a:pPr lvl="1">
              <a:buFont typeface="Arial" panose="020B0604020202020204" pitchFamily="34" charset="0"/>
              <a:buChar char="–"/>
            </a:pPr>
            <a:r>
              <a:rPr lang="en-AU" dirty="0">
                <a:latin typeface="Courier New" panose="02070309020205020404" pitchFamily="49" charset="0"/>
                <a:cs typeface="Courier New" panose="02070309020205020404" pitchFamily="49" charset="0"/>
              </a:rPr>
              <a:t>input()</a:t>
            </a:r>
            <a:r>
              <a:rPr lang="en-AU" dirty="0">
                <a:cs typeface="Courier New" panose="02070309020205020404" pitchFamily="49" charset="0"/>
              </a:rPr>
              <a:t> and</a:t>
            </a:r>
            <a:r>
              <a:rPr lang="en-AU" dirty="0"/>
              <a:t> </a:t>
            </a:r>
            <a:r>
              <a:rPr lang="en-AU" dirty="0">
                <a:latin typeface="Courier New" panose="02070309020205020404" pitchFamily="49" charset="0"/>
                <a:cs typeface="Courier New" panose="02070309020205020404" pitchFamily="49" charset="0"/>
              </a:rPr>
              <a:t>print()</a:t>
            </a:r>
            <a:r>
              <a:rPr lang="en-AU" dirty="0"/>
              <a:t> for input and output</a:t>
            </a:r>
          </a:p>
          <a:p>
            <a:pPr lvl="1">
              <a:buFont typeface="Arial" panose="020B0604020202020204" pitchFamily="34" charset="0"/>
              <a:buChar char="–"/>
            </a:pPr>
            <a:r>
              <a:rPr lang="en-AU" dirty="0" err="1" smtClean="0">
                <a:latin typeface="Courier New" panose="02070309020205020404" pitchFamily="49" charset="0"/>
                <a:cs typeface="Courier New" panose="02070309020205020404" pitchFamily="49" charset="0"/>
              </a:rPr>
              <a:t>int</a:t>
            </a:r>
            <a:r>
              <a:rPr lang="en-AU" dirty="0" smtClean="0">
                <a:latin typeface="Courier New" panose="02070309020205020404" pitchFamily="49" charset="0"/>
                <a:cs typeface="Courier New" panose="02070309020205020404" pitchFamily="49" charset="0"/>
              </a:rPr>
              <a:t>()</a:t>
            </a:r>
            <a:r>
              <a:rPr lang="en-AU" dirty="0" smtClean="0"/>
              <a:t>, </a:t>
            </a:r>
            <a:r>
              <a:rPr lang="en-AU" dirty="0" smtClean="0">
                <a:latin typeface="Courier New" panose="02070309020205020404" pitchFamily="49" charset="0"/>
                <a:cs typeface="Courier New" panose="02070309020205020404" pitchFamily="49" charset="0"/>
              </a:rPr>
              <a:t>float()</a:t>
            </a:r>
            <a:r>
              <a:rPr lang="en-AU" dirty="0" smtClean="0"/>
              <a:t> and </a:t>
            </a:r>
            <a:r>
              <a:rPr lang="en-AU" dirty="0" err="1" smtClean="0">
                <a:latin typeface="Courier New" panose="02070309020205020404" pitchFamily="49" charset="0"/>
                <a:cs typeface="Courier New" panose="02070309020205020404" pitchFamily="49" charset="0"/>
              </a:rPr>
              <a:t>str</a:t>
            </a:r>
            <a:r>
              <a:rPr lang="en-AU" dirty="0" smtClean="0">
                <a:latin typeface="Courier New" panose="02070309020205020404" pitchFamily="49" charset="0"/>
                <a:cs typeface="Courier New" panose="02070309020205020404" pitchFamily="49" charset="0"/>
              </a:rPr>
              <a:t>()</a:t>
            </a:r>
            <a:r>
              <a:rPr lang="en-AU" dirty="0" smtClean="0"/>
              <a:t> to convert data types</a:t>
            </a:r>
          </a:p>
          <a:p>
            <a:pPr lvl="1">
              <a:buFont typeface="Arial" panose="020B0604020202020204" pitchFamily="34" charset="0"/>
              <a:buChar char="–"/>
            </a:pPr>
            <a:r>
              <a:rPr lang="en-AU" dirty="0" err="1" smtClean="0">
                <a:latin typeface="Courier New" panose="02070309020205020404" pitchFamily="49" charset="0"/>
                <a:cs typeface="Courier New" panose="02070309020205020404" pitchFamily="49" charset="0"/>
              </a:rPr>
              <a:t>len</a:t>
            </a:r>
            <a:r>
              <a:rPr lang="en-AU" dirty="0" smtClean="0">
                <a:latin typeface="Courier New" panose="02070309020205020404" pitchFamily="49" charset="0"/>
                <a:cs typeface="Courier New" panose="02070309020205020404" pitchFamily="49" charset="0"/>
              </a:rPr>
              <a:t>()</a:t>
            </a:r>
            <a:r>
              <a:rPr lang="en-AU" dirty="0" smtClean="0"/>
              <a:t>, </a:t>
            </a:r>
            <a:r>
              <a:rPr lang="en-AU" dirty="0" smtClean="0">
                <a:latin typeface="Courier New" panose="02070309020205020404" pitchFamily="49" charset="0"/>
                <a:cs typeface="Courier New" panose="02070309020205020404" pitchFamily="49" charset="0"/>
              </a:rPr>
              <a:t>sum()</a:t>
            </a:r>
            <a:r>
              <a:rPr lang="en-AU" dirty="0"/>
              <a:t>, </a:t>
            </a:r>
            <a:r>
              <a:rPr lang="en-AU" dirty="0" smtClean="0">
                <a:latin typeface="Courier New" panose="02070309020205020404" pitchFamily="49" charset="0"/>
                <a:cs typeface="Courier New" panose="02070309020205020404" pitchFamily="49" charset="0"/>
              </a:rPr>
              <a:t>min()</a:t>
            </a:r>
            <a:r>
              <a:rPr lang="en-AU" dirty="0" smtClean="0"/>
              <a:t> </a:t>
            </a:r>
            <a:r>
              <a:rPr lang="en-AU" dirty="0"/>
              <a:t>and </a:t>
            </a:r>
            <a:r>
              <a:rPr lang="en-AU" dirty="0" smtClean="0">
                <a:latin typeface="Courier New" panose="02070309020205020404" pitchFamily="49" charset="0"/>
                <a:cs typeface="Courier New" panose="02070309020205020404" pitchFamily="49" charset="0"/>
              </a:rPr>
              <a:t>max()</a:t>
            </a:r>
            <a:r>
              <a:rPr lang="en-AU" dirty="0" smtClean="0"/>
              <a:t> with data structures</a:t>
            </a:r>
            <a:endParaRPr lang="en-AU" dirty="0"/>
          </a:p>
          <a:p>
            <a:pPr lvl="4">
              <a:buFont typeface="Arial" panose="020B0604020202020204" pitchFamily="34" charset="0"/>
              <a:buChar char="–"/>
            </a:pPr>
            <a:endParaRPr lang="en-AU" dirty="0" smtClean="0"/>
          </a:p>
          <a:p>
            <a:r>
              <a:rPr lang="en-AU" dirty="0" smtClean="0"/>
              <a:t>Some of them are specific to data types/structures, e.g.</a:t>
            </a:r>
            <a:endParaRPr lang="en-AU" dirty="0"/>
          </a:p>
          <a:p>
            <a:pPr lvl="1"/>
            <a:r>
              <a:rPr lang="en-AU" dirty="0" smtClean="0"/>
              <a:t>Strings (</a:t>
            </a:r>
            <a:r>
              <a:rPr lang="en-AU" dirty="0" err="1" smtClean="0">
                <a:latin typeface="Courier New" panose="02070309020205020404" pitchFamily="49" charset="0"/>
                <a:cs typeface="Courier New" panose="02070309020205020404" pitchFamily="49" charset="0"/>
              </a:rPr>
              <a:t>str.isupper</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str.lower</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str.count</a:t>
            </a:r>
            <a:r>
              <a:rPr lang="en-AU" dirty="0" smtClean="0">
                <a:latin typeface="Courier New" panose="02070309020205020404" pitchFamily="49" charset="0"/>
                <a:cs typeface="Courier New" panose="02070309020205020404" pitchFamily="49" charset="0"/>
              </a:rPr>
              <a:t>()</a:t>
            </a:r>
            <a:r>
              <a:rPr lang="en-AU" dirty="0" smtClean="0"/>
              <a:t>…)</a:t>
            </a:r>
          </a:p>
          <a:p>
            <a:pPr lvl="1"/>
            <a:r>
              <a:rPr lang="en-AU" dirty="0" smtClean="0"/>
              <a:t>Lists (</a:t>
            </a:r>
            <a:r>
              <a:rPr lang="en-AU" dirty="0" err="1" smtClean="0">
                <a:latin typeface="Courier New" panose="02070309020205020404" pitchFamily="49" charset="0"/>
                <a:cs typeface="Courier New" panose="02070309020205020404" pitchFamily="49" charset="0"/>
              </a:rPr>
              <a:t>list.append</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list.sort</a:t>
            </a:r>
            <a:r>
              <a:rPr lang="en-AU" dirty="0" smtClean="0">
                <a:latin typeface="Courier New" panose="02070309020205020404" pitchFamily="49" charset="0"/>
                <a:cs typeface="Courier New" panose="02070309020205020404" pitchFamily="49" charset="0"/>
              </a:rPr>
              <a:t>()</a:t>
            </a:r>
            <a:r>
              <a:rPr lang="en-AU" dirty="0" smtClean="0"/>
              <a:t>, </a:t>
            </a:r>
            <a:r>
              <a:rPr lang="en-AU" dirty="0" err="1" smtClean="0">
                <a:latin typeface="Courier New" panose="02070309020205020404" pitchFamily="49" charset="0"/>
                <a:cs typeface="Courier New" panose="02070309020205020404" pitchFamily="49" charset="0"/>
              </a:rPr>
              <a:t>list.index</a:t>
            </a:r>
            <a:r>
              <a:rPr lang="en-AU" dirty="0" smtClean="0">
                <a:latin typeface="Courier New" panose="02070309020205020404" pitchFamily="49" charset="0"/>
                <a:cs typeface="Courier New" panose="02070309020205020404" pitchFamily="49" charset="0"/>
              </a:rPr>
              <a:t>()</a:t>
            </a:r>
            <a:r>
              <a:rPr lang="en-AU" dirty="0" smtClean="0"/>
              <a:t>…)</a:t>
            </a:r>
          </a:p>
          <a:p>
            <a:pPr lvl="4"/>
            <a:endParaRPr lang="en-AU" dirty="0" smtClean="0"/>
          </a:p>
          <a:p>
            <a:r>
              <a:rPr lang="en-AU" dirty="0" smtClean="0"/>
              <a:t>Some of them are only available as part of a module that you need to import, e.g. </a:t>
            </a:r>
            <a:r>
              <a:rPr lang="en-AU" dirty="0" err="1" smtClean="0">
                <a:latin typeface="Courier New" panose="02070309020205020404" pitchFamily="49" charset="0"/>
                <a:cs typeface="Courier New" panose="02070309020205020404" pitchFamily="49" charset="0"/>
              </a:rPr>
              <a:t>random.randint</a:t>
            </a:r>
            <a:r>
              <a:rPr lang="en-AU"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094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25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childTnLst>
                          </p:cTn>
                        </p:par>
                        <p:par>
                          <p:cTn id="12" fill="hold">
                            <p:stCondLst>
                              <p:cond delay="250"/>
                            </p:stCondLst>
                            <p:childTnLst>
                              <p:par>
                                <p:cTn id="13" presetID="1" presetClass="entr" presetSubtype="0" fill="hold" nodeType="afterEffect">
                                  <p:stCondLst>
                                    <p:cond delay="25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Built-In Functions</a:t>
            </a:r>
          </a:p>
        </p:txBody>
      </p:sp>
      <p:sp>
        <p:nvSpPr>
          <p:cNvPr id="5" name="Content Placeholder 4"/>
          <p:cNvSpPr>
            <a:spLocks noGrp="1"/>
          </p:cNvSpPr>
          <p:nvPr>
            <p:ph idx="1"/>
          </p:nvPr>
        </p:nvSpPr>
        <p:spPr>
          <a:xfrm>
            <a:off x="285720" y="1000108"/>
            <a:ext cx="8678768" cy="5643601"/>
          </a:xfrm>
        </p:spPr>
        <p:txBody>
          <a:bodyPr/>
          <a:lstStyle/>
          <a:p>
            <a:r>
              <a:rPr lang="en-AU" dirty="0" smtClean="0"/>
              <a:t>Different languages offer different functions, often specialising in areas that the language is intended for</a:t>
            </a:r>
          </a:p>
          <a:p>
            <a:pPr lvl="1"/>
            <a:endParaRPr lang="en-AU" dirty="0" smtClean="0"/>
          </a:p>
          <a:p>
            <a:r>
              <a:rPr lang="en-AU" dirty="0" smtClean="0"/>
              <a:t>Some languages offer lots of built-in functions, others don’t</a:t>
            </a:r>
          </a:p>
          <a:p>
            <a:pPr lvl="1"/>
            <a:r>
              <a:rPr lang="en-AU" dirty="0" smtClean="0"/>
              <a:t>A language without many functions requires you to write more code to achieve useful things, but there is less to remember</a:t>
            </a:r>
          </a:p>
          <a:p>
            <a:pPr lvl="1"/>
            <a:r>
              <a:rPr lang="en-AU" dirty="0" smtClean="0"/>
              <a:t>A language with lots of functions can allow you to write concise code, but you need to find/remember the functions</a:t>
            </a:r>
          </a:p>
          <a:p>
            <a:pPr lvl="2"/>
            <a:endParaRPr lang="en-AU" dirty="0" smtClean="0"/>
          </a:p>
          <a:p>
            <a:r>
              <a:rPr lang="en-AU" dirty="0" smtClean="0"/>
              <a:t>Groups of functions relating to a specialised task or concept (e.g. random numbers or maths) are often stored in modules</a:t>
            </a:r>
          </a:p>
          <a:p>
            <a:pPr lvl="1"/>
            <a:r>
              <a:rPr lang="en-AU" dirty="0" smtClean="0"/>
              <a:t>If the functions are needed, they can be “imported” (included)</a:t>
            </a:r>
          </a:p>
          <a:p>
            <a:pPr lvl="1"/>
            <a:r>
              <a:rPr lang="en-AU" dirty="0" smtClean="0"/>
              <a:t>This helps to keep programs small and efficient by not weighing them down with things they probably won’t need</a:t>
            </a:r>
          </a:p>
        </p:txBody>
      </p:sp>
    </p:spTree>
    <p:extLst>
      <p:ext uri="{BB962C8B-B14F-4D97-AF65-F5344CB8AC3E}">
        <p14:creationId xmlns:p14="http://schemas.microsoft.com/office/powerpoint/2010/main" val="229970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Process Abstraction</a:t>
            </a:r>
            <a:endParaRPr lang="en-AU" dirty="0"/>
          </a:p>
        </p:txBody>
      </p:sp>
      <p:sp>
        <p:nvSpPr>
          <p:cNvPr id="5" name="Content Placeholder 4"/>
          <p:cNvSpPr>
            <a:spLocks noGrp="1"/>
          </p:cNvSpPr>
          <p:nvPr>
            <p:ph idx="1"/>
          </p:nvPr>
        </p:nvSpPr>
        <p:spPr/>
        <p:txBody>
          <a:bodyPr/>
          <a:lstStyle/>
          <a:p>
            <a:r>
              <a:rPr lang="en-AU" dirty="0" smtClean="0"/>
              <a:t>Functions serve to </a:t>
            </a:r>
            <a:r>
              <a:rPr lang="en-AU" i="1" dirty="0" smtClean="0"/>
              <a:t>abstract a process</a:t>
            </a:r>
            <a:r>
              <a:rPr lang="en-AU" dirty="0" smtClean="0"/>
              <a:t> – they give you a way of performing a task without needing to know the details of how that task is done</a:t>
            </a:r>
          </a:p>
          <a:p>
            <a:pPr lvl="1"/>
            <a:r>
              <a:rPr lang="en-AU" dirty="0" smtClean="0"/>
              <a:t>We use the concept of process abstraction every day:</a:t>
            </a:r>
          </a:p>
          <a:p>
            <a:pPr lvl="2"/>
            <a:r>
              <a:rPr lang="en-AU" dirty="0"/>
              <a:t>You don’t need to know how </a:t>
            </a:r>
            <a:r>
              <a:rPr lang="en-AU" dirty="0" smtClean="0"/>
              <a:t>an elevator works, </a:t>
            </a:r>
            <a:r>
              <a:rPr lang="en-AU" dirty="0"/>
              <a:t>just that you </a:t>
            </a:r>
            <a:r>
              <a:rPr lang="en-AU" dirty="0" smtClean="0"/>
              <a:t>get in and press a button to be taken to the specified floor</a:t>
            </a:r>
            <a:endParaRPr lang="en-AU" dirty="0"/>
          </a:p>
          <a:p>
            <a:pPr lvl="2"/>
            <a:r>
              <a:rPr lang="en-AU" dirty="0"/>
              <a:t>You don’t need to know how a car’s accelerator works, just that you press it to make the car go faster</a:t>
            </a:r>
          </a:p>
          <a:p>
            <a:pPr lvl="1"/>
            <a:endParaRPr lang="en-AU" dirty="0"/>
          </a:p>
          <a:p>
            <a:r>
              <a:rPr lang="en-AU" dirty="0" smtClean="0"/>
              <a:t>e.g. All you need to know to use the </a:t>
            </a:r>
            <a:r>
              <a:rPr lang="en-AU" dirty="0" smtClean="0">
                <a:latin typeface="Courier New" panose="02070309020205020404" pitchFamily="49" charset="0"/>
                <a:cs typeface="Courier New" panose="02070309020205020404" pitchFamily="49" charset="0"/>
              </a:rPr>
              <a:t>sum()</a:t>
            </a:r>
            <a:r>
              <a:rPr lang="en-AU" dirty="0" smtClean="0"/>
              <a:t> function is that if you pass it a list of numbers, it will return the total of them</a:t>
            </a:r>
          </a:p>
          <a:p>
            <a:pPr lvl="1"/>
            <a:r>
              <a:rPr lang="en-AU" dirty="0" smtClean="0"/>
              <a:t>Name of function</a:t>
            </a:r>
          </a:p>
          <a:p>
            <a:pPr lvl="1"/>
            <a:r>
              <a:rPr lang="en-AU" dirty="0" smtClean="0"/>
              <a:t>Data to pass to it (input)</a:t>
            </a:r>
          </a:p>
          <a:p>
            <a:pPr lvl="1"/>
            <a:r>
              <a:rPr lang="en-AU" dirty="0" smtClean="0"/>
              <a:t>Expected result (output)</a:t>
            </a:r>
            <a:endParaRPr lang="en-AU" dirty="0"/>
          </a:p>
        </p:txBody>
      </p:sp>
      <p:sp>
        <p:nvSpPr>
          <p:cNvPr id="6" name="Right Arrow 5"/>
          <p:cNvSpPr/>
          <p:nvPr/>
        </p:nvSpPr>
        <p:spPr>
          <a:xfrm>
            <a:off x="4788024" y="5517232"/>
            <a:ext cx="1080120" cy="777012"/>
          </a:xfrm>
          <a:prstGeom prst="rightArrow">
            <a:avLst/>
          </a:prstGeom>
          <a:solidFill>
            <a:srgbClr val="6161CB"/>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none" lIns="548062" tIns="26670" rIns="494722" bIns="26670" numCol="1" spcCol="1270" anchor="ctr" anchorCtr="0">
            <a:noAutofit/>
          </a:bodyPr>
          <a:lstStyle/>
          <a:p>
            <a:pPr lvl="0" algn="ctr" defTabSz="889000">
              <a:lnSpc>
                <a:spcPct val="90000"/>
              </a:lnSpc>
              <a:spcBef>
                <a:spcPct val="0"/>
              </a:spcBef>
              <a:spcAft>
                <a:spcPct val="35000"/>
              </a:spcAft>
            </a:pPr>
            <a:r>
              <a:rPr lang="en-AU" b="1" kern="1200" dirty="0" smtClean="0">
                <a:latin typeface="Courier New" panose="02070309020205020404" pitchFamily="49" charset="0"/>
                <a:cs typeface="Courier New" panose="02070309020205020404" pitchFamily="49" charset="0"/>
              </a:rPr>
              <a:t>Input</a:t>
            </a:r>
            <a:endParaRPr lang="en-AU" sz="1600" b="1" kern="1200" dirty="0">
              <a:latin typeface="Courier New" panose="02070309020205020404" pitchFamily="49" charset="0"/>
              <a:cs typeface="Courier New" panose="02070309020205020404" pitchFamily="49" charset="0"/>
            </a:endParaRPr>
          </a:p>
        </p:txBody>
      </p:sp>
      <p:sp>
        <p:nvSpPr>
          <p:cNvPr id="7" name="Right Arrow 6"/>
          <p:cNvSpPr/>
          <p:nvPr/>
        </p:nvSpPr>
        <p:spPr>
          <a:xfrm>
            <a:off x="7524328" y="5517232"/>
            <a:ext cx="1080120" cy="777012"/>
          </a:xfrm>
          <a:prstGeom prst="rightArrow">
            <a:avLst/>
          </a:prstGeom>
          <a:solidFill>
            <a:srgbClr val="6161CB"/>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none" lIns="548062" tIns="26670" rIns="494722" bIns="26670" numCol="1" spcCol="1270" anchor="ctr" anchorCtr="0">
            <a:noAutofit/>
          </a:bodyPr>
          <a:lstStyle/>
          <a:p>
            <a:pPr lvl="0" algn="ctr" defTabSz="889000">
              <a:lnSpc>
                <a:spcPct val="90000"/>
              </a:lnSpc>
              <a:spcBef>
                <a:spcPct val="0"/>
              </a:spcBef>
              <a:spcAft>
                <a:spcPct val="35000"/>
              </a:spcAft>
            </a:pPr>
            <a:r>
              <a:rPr lang="en-AU" b="1" kern="1200" dirty="0" smtClean="0">
                <a:latin typeface="Courier New" panose="02070309020205020404" pitchFamily="49" charset="0"/>
                <a:cs typeface="Courier New" panose="02070309020205020404" pitchFamily="49" charset="0"/>
              </a:rPr>
              <a:t>Output</a:t>
            </a:r>
            <a:endParaRPr lang="en-AU" sz="1600" b="1" kern="1200" dirty="0">
              <a:latin typeface="Courier New" panose="02070309020205020404" pitchFamily="49" charset="0"/>
              <a:cs typeface="Courier New" panose="02070309020205020404" pitchFamily="49" charset="0"/>
            </a:endParaRPr>
          </a:p>
        </p:txBody>
      </p:sp>
      <p:sp>
        <p:nvSpPr>
          <p:cNvPr id="2" name="Rounded Rectangle 1"/>
          <p:cNvSpPr/>
          <p:nvPr/>
        </p:nvSpPr>
        <p:spPr>
          <a:xfrm>
            <a:off x="5929908" y="5358140"/>
            <a:ext cx="1512168" cy="1095196"/>
          </a:xfrm>
          <a:prstGeom prst="roundRect">
            <a:avLst/>
          </a:prstGeom>
          <a:solidFill>
            <a:schemeClr val="accent6">
              <a:lumMod val="50000"/>
            </a:schemeClr>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none" lIns="468000" tIns="26670" rIns="468000" bIns="26670" numCol="1" spcCol="1270" anchor="ctr" anchorCtr="0">
            <a:noAutofit/>
          </a:bodyPr>
          <a:lstStyle/>
          <a:p>
            <a:pPr algn="ctr" defTabSz="889000">
              <a:lnSpc>
                <a:spcPct val="90000"/>
              </a:lnSpc>
              <a:spcBef>
                <a:spcPct val="0"/>
              </a:spcBef>
              <a:spcAft>
                <a:spcPct val="35000"/>
              </a:spcAft>
            </a:pPr>
            <a:r>
              <a:rPr lang="en-AU" b="1" dirty="0" smtClean="0">
                <a:latin typeface="Courier New" panose="02070309020205020404" pitchFamily="49" charset="0"/>
                <a:cs typeface="Courier New" panose="02070309020205020404" pitchFamily="49" charset="0"/>
              </a:rPr>
              <a:t>Function</a:t>
            </a:r>
          </a:p>
          <a:p>
            <a:pPr algn="ctr" defTabSz="889000">
              <a:lnSpc>
                <a:spcPct val="90000"/>
              </a:lnSpc>
              <a:spcBef>
                <a:spcPct val="0"/>
              </a:spcBef>
              <a:spcAft>
                <a:spcPct val="35000"/>
              </a:spcAft>
            </a:pPr>
            <a:r>
              <a:rPr lang="en-AU" b="1" dirty="0" smtClean="0">
                <a:latin typeface="Courier New" panose="02070309020205020404" pitchFamily="49" charset="0"/>
                <a:cs typeface="Courier New" panose="02070309020205020404" pitchFamily="49" charset="0"/>
              </a:rPr>
              <a:t>(Process)</a:t>
            </a:r>
            <a:endParaRPr lang="en-AU"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5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childTnLst>
                                </p:cTn>
                              </p:par>
                              <p:par>
                                <p:cTn id="30" presetID="22" presetClass="entr" presetSubtype="8"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5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par>
                                <p:cTn id="37" presetID="22" presetClass="entr" presetSubtype="8"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Writing Your Own Functions</a:t>
            </a:r>
            <a:endParaRPr lang="en-AU" dirty="0"/>
          </a:p>
        </p:txBody>
      </p:sp>
      <p:sp>
        <p:nvSpPr>
          <p:cNvPr id="5" name="Content Placeholder 4"/>
          <p:cNvSpPr>
            <a:spLocks noGrp="1"/>
          </p:cNvSpPr>
          <p:nvPr>
            <p:ph idx="1"/>
          </p:nvPr>
        </p:nvSpPr>
        <p:spPr/>
        <p:txBody>
          <a:bodyPr/>
          <a:lstStyle/>
          <a:p>
            <a:r>
              <a:rPr lang="en-AU" dirty="0" smtClean="0"/>
              <a:t>All languages allow you to </a:t>
            </a:r>
            <a:r>
              <a:rPr lang="en-AU" i="1" dirty="0" smtClean="0"/>
              <a:t>define your own functions</a:t>
            </a:r>
            <a:endParaRPr lang="en-AU" dirty="0" smtClean="0"/>
          </a:p>
          <a:p>
            <a:pPr lvl="1"/>
            <a:r>
              <a:rPr lang="en-AU" dirty="0" smtClean="0"/>
              <a:t>This becomes extremely useful as you start to write longer and more complex programs, for a number of reasons:</a:t>
            </a:r>
          </a:p>
          <a:p>
            <a:pPr lvl="2"/>
            <a:r>
              <a:rPr lang="en-AU" b="1" dirty="0"/>
              <a:t>Code Reuse:  </a:t>
            </a:r>
            <a:r>
              <a:rPr lang="en-AU" dirty="0"/>
              <a:t>A function can be written to perform a task, and then called as many times as needed throughout the </a:t>
            </a:r>
            <a:r>
              <a:rPr lang="en-AU" dirty="0" smtClean="0"/>
              <a:t>program</a:t>
            </a:r>
          </a:p>
          <a:p>
            <a:pPr lvl="4"/>
            <a:endParaRPr lang="en-AU" sz="1200" dirty="0"/>
          </a:p>
          <a:p>
            <a:pPr lvl="2"/>
            <a:r>
              <a:rPr lang="en-AU" b="1" dirty="0" smtClean="0"/>
              <a:t>More Readable </a:t>
            </a:r>
            <a:r>
              <a:rPr lang="en-AU" b="1" dirty="0" smtClean="0"/>
              <a:t>Code:  </a:t>
            </a:r>
            <a:r>
              <a:rPr lang="en-AU" dirty="0" smtClean="0"/>
              <a:t>It’s easier to read </a:t>
            </a:r>
            <a:r>
              <a:rPr lang="en-AU" dirty="0" smtClean="0"/>
              <a:t>and understand a meaningful function name than a large </a:t>
            </a:r>
            <a:r>
              <a:rPr lang="en-AU" dirty="0" smtClean="0"/>
              <a:t>sequence of statements</a:t>
            </a:r>
          </a:p>
          <a:p>
            <a:pPr lvl="4"/>
            <a:endParaRPr lang="en-AU" sz="1200" dirty="0"/>
          </a:p>
          <a:p>
            <a:pPr lvl="2"/>
            <a:r>
              <a:rPr lang="en-AU" b="1" dirty="0" smtClean="0"/>
              <a:t>Better Testing:  </a:t>
            </a:r>
            <a:r>
              <a:rPr lang="en-AU" dirty="0" smtClean="0"/>
              <a:t>Self-contained functions with known parameters and return values make testing code easier </a:t>
            </a:r>
          </a:p>
          <a:p>
            <a:pPr lvl="4"/>
            <a:endParaRPr lang="en-AU" sz="1200" dirty="0"/>
          </a:p>
          <a:p>
            <a:pPr lvl="2"/>
            <a:r>
              <a:rPr lang="en-AU" b="1" dirty="0" smtClean="0"/>
              <a:t>Faster Development:  </a:t>
            </a:r>
            <a:r>
              <a:rPr lang="en-AU" dirty="0" smtClean="0"/>
              <a:t>Functions can be reused between different programs or parts of a program, saving a lot of time</a:t>
            </a:r>
          </a:p>
          <a:p>
            <a:pPr lvl="4"/>
            <a:endParaRPr lang="en-AU" sz="1200" dirty="0"/>
          </a:p>
          <a:p>
            <a:pPr lvl="2"/>
            <a:r>
              <a:rPr lang="en-AU" b="1" dirty="0" smtClean="0"/>
              <a:t>Easier Teamwork:  </a:t>
            </a:r>
            <a:r>
              <a:rPr lang="en-AU" dirty="0" smtClean="0"/>
              <a:t>It is easy to divide work between programmers when the program is made up of functions</a:t>
            </a:r>
            <a:endParaRPr lang="en-AU" dirty="0"/>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Writing Your Own Functions</a:t>
            </a:r>
          </a:p>
        </p:txBody>
      </p:sp>
      <p:sp>
        <p:nvSpPr>
          <p:cNvPr id="5" name="Content Placeholder 4"/>
          <p:cNvSpPr>
            <a:spLocks noGrp="1"/>
          </p:cNvSpPr>
          <p:nvPr>
            <p:ph idx="1"/>
          </p:nvPr>
        </p:nvSpPr>
        <p:spPr>
          <a:xfrm>
            <a:off x="285720" y="1000108"/>
            <a:ext cx="8678768" cy="5643601"/>
          </a:xfrm>
        </p:spPr>
        <p:txBody>
          <a:bodyPr/>
          <a:lstStyle/>
          <a:p>
            <a:r>
              <a:rPr lang="en-AU" dirty="0" smtClean="0"/>
              <a:t>Functions should ideally have these general characteristics:</a:t>
            </a:r>
          </a:p>
          <a:p>
            <a:pPr lvl="1"/>
            <a:r>
              <a:rPr lang="en-AU" dirty="0" smtClean="0"/>
              <a:t>A function should </a:t>
            </a:r>
            <a:r>
              <a:rPr lang="en-AU" i="1" dirty="0" smtClean="0"/>
              <a:t>perform a well-defined task or process</a:t>
            </a:r>
          </a:p>
          <a:p>
            <a:pPr lvl="1"/>
            <a:r>
              <a:rPr lang="en-AU" dirty="0"/>
              <a:t>D</a:t>
            </a:r>
            <a:r>
              <a:rPr lang="en-AU" dirty="0" smtClean="0"/>
              <a:t>ata the function needs should be passed in </a:t>
            </a:r>
            <a:r>
              <a:rPr lang="en-AU" dirty="0" smtClean="0"/>
              <a:t>via</a:t>
            </a:r>
            <a:r>
              <a:rPr lang="en-AU" dirty="0" smtClean="0"/>
              <a:t> </a:t>
            </a:r>
            <a:r>
              <a:rPr lang="en-AU" i="1" dirty="0" smtClean="0"/>
              <a:t>parameters</a:t>
            </a:r>
          </a:p>
          <a:p>
            <a:pPr lvl="1"/>
            <a:r>
              <a:rPr lang="en-AU" dirty="0"/>
              <a:t>If the function produces a result, it should </a:t>
            </a:r>
            <a:r>
              <a:rPr lang="en-AU" i="1" dirty="0"/>
              <a:t>return the </a:t>
            </a:r>
            <a:r>
              <a:rPr lang="en-AU" i="1" dirty="0" smtClean="0"/>
              <a:t>result</a:t>
            </a:r>
            <a:endParaRPr lang="en-AU" i="1" dirty="0"/>
          </a:p>
          <a:p>
            <a:pPr lvl="1"/>
            <a:r>
              <a:rPr lang="en-AU" dirty="0" smtClean="0"/>
              <a:t>Code inside a function should be </a:t>
            </a:r>
            <a:r>
              <a:rPr lang="en-AU" i="1" dirty="0" smtClean="0"/>
              <a:t>independent</a:t>
            </a:r>
            <a:r>
              <a:rPr lang="en-AU" dirty="0" smtClean="0"/>
              <a:t> </a:t>
            </a:r>
            <a:r>
              <a:rPr lang="en-AU" dirty="0"/>
              <a:t>of calling code</a:t>
            </a:r>
          </a:p>
          <a:p>
            <a:endParaRPr lang="en-AU" dirty="0" smtClean="0"/>
          </a:p>
          <a:p>
            <a:r>
              <a:rPr lang="en-AU" dirty="0" smtClean="0"/>
              <a:t>Functions should be “modular”, with clear input and output</a:t>
            </a:r>
          </a:p>
          <a:p>
            <a:pPr lvl="1"/>
            <a:r>
              <a:rPr lang="en-AU" dirty="0"/>
              <a:t>T</a:t>
            </a:r>
            <a:r>
              <a:rPr lang="en-AU" dirty="0" smtClean="0"/>
              <a:t>he output of a function may </a:t>
            </a:r>
            <a:r>
              <a:rPr lang="en-AU" dirty="0"/>
              <a:t>become </a:t>
            </a:r>
            <a:r>
              <a:rPr lang="en-AU" dirty="0" smtClean="0"/>
              <a:t>a input of another one</a:t>
            </a:r>
            <a:endParaRPr lang="en-AU" dirty="0"/>
          </a:p>
          <a:p>
            <a:endParaRPr lang="en-AU" dirty="0" smtClean="0"/>
          </a:p>
          <a:p>
            <a:r>
              <a:rPr lang="en-AU" dirty="0"/>
              <a:t>While many languages allow you to break these ideals, you should avoid doing </a:t>
            </a:r>
            <a:r>
              <a:rPr lang="en-AU" dirty="0" smtClean="0"/>
              <a:t>so, </a:t>
            </a:r>
            <a:r>
              <a:rPr lang="en-AU" dirty="0"/>
              <a:t>and only do so if you really need to</a:t>
            </a:r>
          </a:p>
          <a:p>
            <a:pPr lvl="1"/>
            <a:r>
              <a:rPr lang="en-AU" dirty="0" smtClean="0"/>
              <a:t>Several of the </a:t>
            </a:r>
            <a:r>
              <a:rPr lang="en-AU" dirty="0"/>
              <a:t>benefits on the previous </a:t>
            </a:r>
            <a:r>
              <a:rPr lang="en-AU" dirty="0" smtClean="0"/>
              <a:t>slide are only likely to be seen or maximised if these ideals are upheld</a:t>
            </a:r>
          </a:p>
        </p:txBody>
      </p:sp>
    </p:spTree>
    <p:extLst>
      <p:ext uri="{BB962C8B-B14F-4D97-AF65-F5344CB8AC3E}">
        <p14:creationId xmlns:p14="http://schemas.microsoft.com/office/powerpoint/2010/main" val="2992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15016</TotalTime>
  <Words>7261</Words>
  <Application>Microsoft Office PowerPoint</Application>
  <PresentationFormat>On-screen Show (4:3)</PresentationFormat>
  <Paragraphs>928</Paragraphs>
  <Slides>44</Slides>
  <Notes>35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ＭＳ Ｐゴシック</vt:lpstr>
      <vt:lpstr>Arial</vt:lpstr>
      <vt:lpstr>Arial Narrow</vt:lpstr>
      <vt:lpstr>Calibri</vt:lpstr>
      <vt:lpstr>Courier New</vt:lpstr>
      <vt:lpstr>ecu_ppt4_blue</vt:lpstr>
      <vt:lpstr>CSP1150/CSP5110: Programming Principles</vt:lpstr>
      <vt:lpstr>This Lecture</vt:lpstr>
      <vt:lpstr>Textbook</vt:lpstr>
      <vt:lpstr>Functions</vt:lpstr>
      <vt:lpstr>Built-In Functions</vt:lpstr>
      <vt:lpstr>Built-In Functions</vt:lpstr>
      <vt:lpstr>Process Abstraction</vt:lpstr>
      <vt:lpstr>Writing Your Own Functions</vt:lpstr>
      <vt:lpstr>Writing Your Own Functions</vt:lpstr>
      <vt:lpstr>Declaring a Function</vt:lpstr>
      <vt:lpstr>Function Declaration Example 1</vt:lpstr>
      <vt:lpstr>Function Declaration Example 2</vt:lpstr>
      <vt:lpstr>Declaring a Function in Python</vt:lpstr>
      <vt:lpstr>Side Note:  Common Syntax Structures</vt:lpstr>
      <vt:lpstr>Functions in Pseudocode and Flowcharts</vt:lpstr>
      <vt:lpstr>Functions in Flowcharts</vt:lpstr>
      <vt:lpstr>Flow of Control in a Program with Functions</vt:lpstr>
      <vt:lpstr>Scope, Parameters and Return Values</vt:lpstr>
      <vt:lpstr>Scope and Local Variables</vt:lpstr>
      <vt:lpstr>Scope and Global Variables</vt:lpstr>
      <vt:lpstr>Scope and Global Variables</vt:lpstr>
      <vt:lpstr>Parameters</vt:lpstr>
      <vt:lpstr>Parameters</vt:lpstr>
      <vt:lpstr>Parameter Scope</vt:lpstr>
      <vt:lpstr>Returning Data from Functions</vt:lpstr>
      <vt:lpstr>Returning Data from Functions</vt:lpstr>
      <vt:lpstr>Returning Data from Functions</vt:lpstr>
      <vt:lpstr>Functions Summary</vt:lpstr>
      <vt:lpstr>PowerPoint Presentation</vt:lpstr>
      <vt:lpstr>Modules</vt:lpstr>
      <vt:lpstr>Programming Language Structure</vt:lpstr>
      <vt:lpstr>Programming Language Structure</vt:lpstr>
      <vt:lpstr>Modules</vt:lpstr>
      <vt:lpstr>Modules</vt:lpstr>
      <vt:lpstr>External Modules</vt:lpstr>
      <vt:lpstr>External Modules</vt:lpstr>
      <vt:lpstr>External Modules</vt:lpstr>
      <vt:lpstr>Python’s Standard Library &amp; the “math” Module</vt:lpstr>
      <vt:lpstr>The “random” Module</vt:lpstr>
      <vt:lpstr>The “string” Module</vt:lpstr>
      <vt:lpstr>Some Other Modules</vt:lpstr>
      <vt:lpstr>Creating a Module</vt:lpstr>
      <vt:lpstr>Creating a Module</vt:lpstr>
      <vt:lpstr>Conclusion</vt:lpstr>
    </vt:vector>
  </TitlesOfParts>
  <Company>Edith Cowan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CSP1150/CSP5110: Lecture 4</dc:title>
  <dc:creator>Greg Baatard</dc:creator>
  <cp:lastModifiedBy>Greg Baatard</cp:lastModifiedBy>
  <cp:revision>828</cp:revision>
  <dcterms:created xsi:type="dcterms:W3CDTF">2010-02-19T04:37:55Z</dcterms:created>
  <dcterms:modified xsi:type="dcterms:W3CDTF">2017-08-24T03:22:38Z</dcterms:modified>
</cp:coreProperties>
</file>