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5" r:id="rId2"/>
    <p:sldId id="276" r:id="rId3"/>
    <p:sldId id="278" r:id="rId4"/>
    <p:sldId id="279" r:id="rId5"/>
    <p:sldId id="335" r:id="rId6"/>
    <p:sldId id="350" r:id="rId7"/>
    <p:sldId id="334" r:id="rId8"/>
    <p:sldId id="336" r:id="rId9"/>
    <p:sldId id="360" r:id="rId10"/>
    <p:sldId id="364" r:id="rId11"/>
    <p:sldId id="338" r:id="rId12"/>
    <p:sldId id="351" r:id="rId13"/>
    <p:sldId id="337" r:id="rId14"/>
    <p:sldId id="340" r:id="rId15"/>
    <p:sldId id="378" r:id="rId16"/>
    <p:sldId id="352" r:id="rId17"/>
    <p:sldId id="362" r:id="rId18"/>
    <p:sldId id="359" r:id="rId19"/>
    <p:sldId id="373" r:id="rId20"/>
    <p:sldId id="374" r:id="rId21"/>
    <p:sldId id="375" r:id="rId22"/>
    <p:sldId id="369" r:id="rId23"/>
    <p:sldId id="376" r:id="rId24"/>
    <p:sldId id="370" r:id="rId25"/>
    <p:sldId id="363" r:id="rId26"/>
    <p:sldId id="371" r:id="rId27"/>
    <p:sldId id="377" r:id="rId28"/>
    <p:sldId id="287" r:id="rId29"/>
    <p:sldId id="348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35" autoAdjust="0"/>
    <p:restoredTop sz="94598" autoAdjust="0"/>
  </p:normalViewPr>
  <p:slideViewPr>
    <p:cSldViewPr snapToGrid="0">
      <p:cViewPr varScale="1">
        <p:scale>
          <a:sx n="120" d="100"/>
          <a:sy n="120" d="100"/>
        </p:scale>
        <p:origin x="7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aif\Google%20Drive\Naya\Classificatio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21">
          <cx:pt idx="0">5599</cx:pt>
          <cx:pt idx="1">33145</cx:pt>
          <cx:pt idx="2">23161</cx:pt>
          <cx:pt idx="3">14808</cx:pt>
          <cx:pt idx="4">23117</cx:pt>
          <cx:pt idx="5">12004</cx:pt>
          <cx:pt idx="6">24230</cx:pt>
          <cx:pt idx="7">23035</cx:pt>
          <cx:pt idx="8">25623</cx:pt>
          <cx:pt idx="9">1945</cx:pt>
          <cx:pt idx="10">24561</cx:pt>
          <cx:pt idx="11">21196</cx:pt>
          <cx:pt idx="12">20487</cx:pt>
          <cx:pt idx="13">9130</cx:pt>
          <cx:pt idx="14">36684</cx:pt>
          <cx:pt idx="15">23132</cx:pt>
          <cx:pt idx="16">14987</cx:pt>
          <cx:pt idx="17">7798</cx:pt>
          <cx:pt idx="18">27664</cx:pt>
          <cx:pt idx="19">1951</cx:pt>
          <cx:pt idx="20">14882</cx:pt>
        </cx:lvl>
      </cx:strDim>
      <cx:strDim type="cat">
        <cx:f>Sheet1!$A$2:$A$22</cx:f>
        <cx:nf>Sheet1!$A$1</cx:nf>
        <cx:lvl ptCount="21" name="State">
          <cx:pt idx="0">California</cx:pt>
          <cx:pt idx="1">Texas</cx:pt>
          <cx:pt idx="2">New York</cx:pt>
          <cx:pt idx="3">Illinois</cx:pt>
          <cx:pt idx="4">New Jersey</cx:pt>
          <cx:pt idx="5">Georgia</cx:pt>
          <cx:pt idx="6">Ohio</cx:pt>
          <cx:pt idx="7">Nevada</cx:pt>
          <cx:pt idx="8">Pennsylvania</cx:pt>
          <cx:pt idx="9">Arizona</cx:pt>
          <cx:pt idx="10">Oregon</cx:pt>
          <cx:pt idx="11">Michigan</cx:pt>
          <cx:pt idx="12">Maryland</cx:pt>
          <cx:pt idx="13">Washington, D.C.</cx:pt>
          <cx:pt idx="14">Wisconsin</cx:pt>
          <cx:pt idx="15">New Mexico</cx:pt>
          <cx:pt idx="16">Iowa</cx:pt>
          <cx:pt idx="17">Connecticut</cx:pt>
          <cx:pt idx="18">Rhode Island</cx:pt>
          <cx:pt idx="19">Arkansas</cx:pt>
          <cx:pt idx="20">Indiana</cx:pt>
        </cx:lvl>
      </cx:strDim>
      <cx:numDim type="colorVal">
        <cx:f>Sheet1!$B$2:$B$22</cx:f>
        <cx:nf>Sheet1!$B$1</cx:nf>
        <cx:lvl ptCount="21" formatCode="General" name="Insurance Policies">
          <cx:pt idx="0">3798</cx:pt>
          <cx:pt idx="1">3316</cx:pt>
          <cx:pt idx="2">2193</cx:pt>
          <cx:pt idx="3">833</cx:pt>
          <cx:pt idx="4">421</cx:pt>
          <cx:pt idx="5">383</cx:pt>
          <cx:pt idx="6">326</cx:pt>
          <cx:pt idx="7">212</cx:pt>
          <cx:pt idx="8">209</cx:pt>
          <cx:pt idx="9">172</cx:pt>
          <cx:pt idx="10">112</cx:pt>
          <cx:pt idx="11">110</cx:pt>
          <cx:pt idx="12">88</cx:pt>
          <cx:pt idx="13">72</cx:pt>
          <cx:pt idx="14">48</cx:pt>
          <cx:pt idx="15">26</cx:pt>
          <cx:pt idx="16">24</cx:pt>
          <cx:pt idx="17">22</cx:pt>
          <cx:pt idx="18">18</cx:pt>
          <cx:pt idx="19">10</cx:pt>
          <cx:pt idx="20">4</cx:pt>
        </cx:lvl>
      </cx:numDim>
    </cx:data>
  </cx:chartData>
  <cx:chart>
    <cx:plotArea>
      <cx:plotAreaRegion>
        <cx:series layoutId="regionMap" uniqueId="{0353BC3F-0DBB-4702-A8D1-96FCB2F91CD1}">
          <cx:tx>
            <cx:txData>
              <cx:f>Sheet1!$B$1</cx:f>
              <cx:v>Insurance Policies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L" attribution="Powered by Bing">
              <cx:geoCache provider="{E9337A44-BEBE-4D9F-B70C-5C5E7DAFC167}">
                <cx:binary>hHpdd6S4ku1f6VXPl24hBIizpu+DgMx0+rvKruryC8vlskFIQhICCfj1E2T3TJ85d2bug9OZIPQZ
EXvHDv7tbfnHm3x/HX9ZlBzcP96W3z9102T+8dtv7q17V6/uV8XfRu30x/Trm1a/6Y8P/vb+28/x
NfCh/Q2jmPz21r2O0/vy6f/+G/TWvuvqdXqth4lP6+P8Pq6f390sJ/e/3v0fbv7yfunmaTXvv396
/an4UHE3jfxt+vTXraufv3/CiND80y+//XMnf92+e1Xw5O3ruMrX4ed/89D7q5t+/xTl6a+I5DnK
MkQQSgqUffolvP95q/iVFChNijRFOY1x+umXQY9T9/unpPg1x0kc5xTTJCtiEn/6xen5civ/ldI8
ifMszUmOcpT85+48aLm2evjP/fjr9y/DrB40Hyb3+6cYVmP+bLavL4XxUUYRoqhARYEzQuD+2+tn
OIG99f8Z0NyPqhPbyWxzqGa/BTYTd15zVIo1UqVesKiEbNLS2iIt/RKasxQ5ZdTGLVuzn0Wnbsgw
JSzJ+/qftvK/mxys8l8nlyc5RSmGZVKS0f86uUkW3RRt2XqK3HzGOSEs8fFQplO4XycsGVHj15Xk
R6L8MVZ5x0yWOPa/T2I/hX+dBC3gNAhJMxJjjP5lEqlD3qbdclony4/Ir4hZEyRbDWxK3jyZVDLV
JnfNmL3/6PVg6tQnPYu+IQFTlE1gpIi/6Nwx3E+kRJSr0iD5IqcXEpmmLBzMOeqoLP9/E0//36nH
GcIFTQjFcNIF/q9Tn+eVcr/m0ylN8qop5m8+l6bGSXKSTavKfsnSkip+nXc9qlo0phWyzGfbd45g
lVMkH8ISfHnZ6014xFA/MpxNsoTxTiLVtEqCevYxelpwN555kW2lb77DJiWnXk3X+QDDTB1/nAof
TsannC1WHFs0W6ZmvJbYUn7idNBsO8X5SJhaZlyjpF/ZqvuEGSm2AzWfMUlw2ZBYHLKNVE3Xh3rN
o6ksWlklaLPlRko6iNuFj3WDVKiKJpJl7NeDo7gvx7XxVZsOV2Q2X9o2eoiW1tSbhjZSZXAyg6ul
SGmZc3wSIyxeNpSyRZqX3Gg2Lamtcq+OvUKSTVsqqrQI52zubJWk+07urcdMsax/MIXKoc3Mj33U
TkyYMS0dadYyFu21yZM6jlBRdS6jdSL/aIecn7rODqVsyMg8bj+KVvdXQXnFZpp2R9zML20gf2i6
YWZ3A28wBcPiA2JRkfiy6M1L4Br2TlznmXmTiIgq6amo1qgtWJfew+Mr60jqS4ttqHK1lsvGhzJL
zHbg/Vcyt7bieXRqihW8Sic3eY8Fc5t5sFlXsMjJjtE+Ow7FJllTmL50L7Grko7eExIxa916nIJB
rAi0TE0smZhaxZzB71keUTClBvqlcbk2Af3ppZFHH1EPg1AYBNyhpemTJZFmNA/fXNa/pEN3ZwZa
RYV4GZEvE5vkZaOKpzmJHbNdWpqcODYSzdYWnVbohK1jex18duCuX9iS9N+WVLxc7qgYjsmHcFhS
8mW1cObFrMp5k6Z0YsO1oDPznR9Zm0UjG4J7JsiFau3J16gVtc0aefCDPwky6IqKoZws7F1uwK3t
1n3kpr1ZevmMCWVZlHZlN2vJMlpIpkd+ELSoN4wdy6d7GaKVjTkEj5FHHROdvWtiMMQhUBbizFYT
aZNSDugq6YeFBR1DWDa0uqyg5XnL9LB+IWHxZVuApfZjCo7p+YPYz33z5CNk/kTGcJP04SlsSpZR
bFlo4ei0yMrNDcfYQFgaIyc+B1t2zVItUZdfDSHMVZONhyGZEaOJeXB2wXWe06pIm1vPoYeVkqEi
wtaz3g3D521dbGRheat8KUYtqzRs33u/hhIjPJRL5+83XlDmFmjf1vO62SPOU3NoLF2qIlrv/Sa/
9mmcnnFIfuAYc2bXVRxapZ/HMSshcry382hqI6Pkqg/h67CmrjRRGpfdlrIEaVP3TQ6rS8B6eTGE
auDqeVJBllzCg2pYT2M0ycq6Ao6UWgn7BTunUeqYU1gcEGlkOQV9U2TUMe7BlOCY864N7BL8bLH6
MmrwfRt9JYi+zSkBDyT0ZrS+7Ma4zCd5SIv56xxDZKN9ItnlbMwM9qEL+bJuqKkietRJf7QOG2Zm
cJLA+4LJFmCiy0zLYhPfAiv6MSqACCFXXFPwnXk1I4RqcOf+3udhKvsJ4JcIcO3LicwTBOYQunpb
ovd06T6PC8SIdYDQTmDWi+xVyU80NnMpW1jd0GzlgP0E0Q1674I4KtVU3QBnpHH/oc3FTDOw4wk2
xWhFWD5Wi37eQveTrIJtQbzEiTX1ZSBgKeDRyzmdE1xbMPajRPyro/Y+6QFeLmYC2IDrNrSfN+x4
OWzgGt6lLC5e+9CdtW3/uJjIFiCaSdR+OE1LJTvE+NYeaOx7lvPPXYAZ5mZ4KeQoDiEWHxgBABkH
4DH3y8JiLMDFY3mfpoMuPU9r14qYLTtTSDIF862ELu4b4X1J8KKZQlWxY0Wk1mqK8VubIMQ23qly
t/2kURAIiNSwBthQiha4Oc2BBfLNyXgBVGiuLobZrADevBUfUdOhKuqGek0WcdCb+zHxxrACj5X1
85eLFSUFhBXSbq9JJ+7HkdZ5AyiBMByn3Q3ciVSWZFM3K459OdtOsEyvjM4bGOwItj32EMmiTL9g
WchyacVh9Nn3AY6uwBBU1B6i9bhVSmUxQ+twHmxKYQ5wzyhzFq19G7q8KG0vexZz15yDramCULxJ
XqIC9jSa9o68NWzgX7N95FUbwWZxr5LhxQCsMt+srPfNk0dwKqmKDNMm8YANEJJRCmhoduAovD1M
cttY2wLu9Lav4mi7j8lgSt73P0kDbbyxzw72tqHJWOazMLVN4eeE2xsN0Jd1phqJSEq0OFTyIq8u
iB0TCHZz0b33nTu4FE5Rat6XqUoOpEmfPay+8lS9XHhAtIDdLwhgEs6EbQpDvB/ugEvPZZMHIDHL
t8kCqPQiAYd34kOY+bsh+YNKozLV082qfdnHEF22XnwMyxPW2paLbV6iBYxrzc1OnW+8XnQNUAsw
mB1VuzRsNhDI8KauBrSWHbCWat+zBLWvno+ny0IiUwsbraWMAIU2BETajvRNlwsv5vIvt4A95Rgf
c4g2zDjY3D8pSMwF81ZVQwFxzDgwi4mO1Wqyos77e5M0xwwnh64DN2+D/eKn7WuRnRdwaNGSu0QM
NTf5wAjKgcguKbD7wp5I1lXOTbQaRzCkuYlqLceyScXtmNytNvoJSYkH7wRXmZtJHCXF14YU4INk
+dbKETxyD6txBxArDOzOqM1L0UK0swk8iO8ypwVLug3iGeyFm5GojGog+MRNX0Z5YK0CfpWkMIV+
OXdL7suLy+LQsLZPbTkJ8OWohc5Ivv5sKZpZRiCQTpCKlEDE0nJKo/eCCMXEvJzEZmnlm53qlmhr
JcOxXOqWRF91kB85BWhNC7AfzSMFZOMD8o1DaoquGgGC1wH/MY2nfN0UQ3n76DonSmDK63HbefxC
3EFN8slEcjskKyxy0O2pm9crhyEqR2meVQLpw7SSU6FgP0UHAdSvvAVba+91hgaGFRjM4NSbm+fP
2G5A0ji4eZLDvvbptwjohk+2Ozx/d3tg7/v4mlOdl2SZ1+Mcvoo5yZj1H40E19mIbVmyzNfggrLs
8HQ/AdFjjew+6D6+8qJgImcZCqGWmXqYR/nS98ODiX7IhdsSN8W97i84qh+mtkOnnIKJZOJFzpJW
gwYcisbprPouKnuNcK1mcr3yvERkQYc2Blt1iULMaaCIQr9czK/wRFcuqpT2dbbZV7W1NTjlbb4H
1Quf04t6uNAgjr/LEDflJRj3MX26cJBLEO8dgGvco8cmmeAxEQPvEeMLbpt6P8p5ds/FqADhYnCR
ZKBPRvGHZXAvvYGsBh99vtwt3XNi4qrdgGYULaCzQgNnjRNvF+6bZxOumwgwPImulQcObojVJ4gH
hlEuP5ABu98Jt3TiewHpDYs9UMgMNWc+8w8ei5euGSFeZurRNqQMvSs1Ocfr+EC35qDnFfCPQqbd
986wRUyE7RR128P/JsSptdlQAh4B26AjW/L4e+MhwI6jP3UufREKgJSs2RdZiMehh732XL7kjgSW
jWWS7Ll7XKJAn2ZePC1DAjFyyq6nNX25oOMWQeKKs/lOBX62QMEhoeBT1acPhMgX7oDV6Hz7CQSl
yncWL1XzhFtY8r72JXQ3Resf/M4bCkWAfzpwKt1/AEuENARwLyWiYyssKN4hoBD6BpQPIAH2ZnRZ
vezkv+XpKx7eZw5BYtPZ9SDxgziaSLxfbD/PAj/yhhfs0kLyigBXLv0MLGaY3Rdlx9t82PFFbEBa
+B87XwCZ40lSSLo9Bz6cZKJS+97QsN3yCC8sXfwPPb0IC4B5OeatexTzmsFJttthTLuHNqaniMib
0EHssfPwgh3MdcT9kScmPzpe6INxb6hh8cpjCNb9x54iVaCpQED7EjaIdhc73nHYEnJCK0xLzUDb
hXrwgd6E+HFFCwdyCBRpxfM7UM0XkmXzwfnkoFL5MSW+Yd6v9TrueW7oXMVb3zFI+c48Wj6HTpCr
MN0YpPitMeI6MnAQRNODzbboFEX2e8LT5wnR164o7nKpH2QG/qVjF5jM5M8hzf2xB8s93AsEIcb6
J75lBoJS8EdyFe3JH9qzFK4xKptQbqHC6VQvW8EZzgfCiqbMikJUF1K5awCxg3Rdp8tckrj9M+nU
7SFTXQE0DwhhbPhXkTZ/5Hq9mRPjKxoBtcBZ85wBQLIijxbIvwAkt2ZgWml+tCQptcXr0fD4ZjbF
XKGGdMzGUXHq2uR+kMWHb/KViSCrXqTiUPzA2k7HxoPXzG1zWDzi5TIPNwDWNy0FJuY2eYXbMNTF
uIGzp5lmfFhW2Jn1FY1wSLud57m/sr7PGcpMwaiavoAz6nNacHOeciMlEGbdVFpHPUODGuD3luuq
p3KFdUh/Fkk/nsPDIDuNaq9ofCii7C7jRp///jBAPM9oWDpg/3iLmWk1ryA0wMXQlkTl6QmkvO5A
rH9O9qEvk2gwkJXTuD97uTg3uANPjXmNl9Gcpef31rfZAa2zP3sgYuc8nSbWJvlciW1tgLtFdjhf
PlCMay5pd/r70p9NqAqFYFjSvxpGroMHEeaQATeWCbv8czeXp/9u/Hdnft2G87J/XK5dfl6+/X2t
uPT898W/2/yP1/6lV64GUKpAqflreeqySJ/2kWB/j3OZnsvzppom0f9543K3QfLc9asG1TAa3fWl
czEVRP3zphQ/dcGXq0Tb9Rwjzboki4QrkSJ9HY/JsJWjb+FAfGjctaDJcL78bvPscTbUHppYDeei
cfgY5HK00zCfUfcyT/l0gL0M52ZuTbm4ZillJ7PznBM9gGQwZWeYd3q+XLx8WCu7Kmn7iKVtEp1B
BWshixNb7dySn1vZ0/PlG4TT/MwNKvEyxac0dg+TachBry0+R6PB5w4EmXOz+ke8Fv4QZZBhutG+
CaC+poGE46r1RemWGbKvXNVZrGwdS6VZQP0R/BYWiCAVUVFQrMmGky78qemS7ZgNQpScmIHlBXmW
UVb8nNe6X5PzOK62anvqyrbxZYyNqtNMZTXp+a3XkMpfFemGSooacbTYs7Vpdg4SmUORMDJ1d6lr
QEwZogQwGp/BVxNweg4EwkHW6dOnXvhH43XOYjfcRVS6chiLuwbpOufPLWrPQU5RmTRzDwGNqsrF
W3NKaHRYo+5WZOGGOy4qmWdvrhEPJiEZi2k8l5PfIKWRIHeKdijndKNsa9r7BfHHZG4ftsi4KtLz
aZvxl5kKcR0kbwHo6HBIEvqOV/JGh5yUkY1y0J3Uz8LNnjk7vVl19Itf6sVKAgzRHDWfHtJ+vnMm
Bhaslpu2WyFdySDw2jRUZib0CsoEt8MUKu80JKVJWKow/5Tx6j8755I6IU0E2V1e2w6mnIFBUJmf
dBPLqyUNSTn1Axtlou8XlVsI1cAA1zY/qZHHbDKxOKm+OE6ZG1hKcwHaTj5UeOw+LyrLgLQIco3S
kbJVKs5aMs+sc/1QBvolnQQGLrD+gTsPAO0TA3WClnHqTLkVSV+GloDmq9Y7r6L4lPerq4KND3bu
+5JMOYzXfrfWFzVx/rooJl1qn6xXXo6VM4EhUG9Zk/iXmIwNKDC+CsUXzEGGDsCPcfAx6LbhxkwJ
rSdDEYsHezIJVUxlkGSaZvoJM4B8JW6Ko0jMdSraavAZZCO82UDK6CiL1iNB3VkUiFZtN04wjb5W
XFxtLZ+e+gLrO7HlN36qhsYAwxf6FfQ4VPaE1h5N6VVh8yrxU1POzrxBanhqDX4hAI1HAUxssAHV
cyMMpDGgIfYjDGV5DXJqd+ja+LpDlN550K7BgDoWj8jCFvIDRv6UZluVB00OqZssm9P4haayZWNL
7lFoDoOLJrD7WLEpCV+zqXsAGeE5a+hxTiBYZJ190Flxq+L8qWlAEhlpA3yV37sorE+RQz8gcQVJ
Jeuv50h/i7u5K4t8fjBuAS0rDqUkxpeae3o1FPaHDP0pDkXHtjWZGUiod/lU9KUIHrxlDGnVLleQ
qfwAaehHt/W3Pk6uI5mBMQx32R3p+vkwtlAniQMHMDZH6pqbSGqIM3xhwxI9OiVe49mAIOtaMNsG
RJv4blhaz6YM5Ko2CxsbUABo9v402vzbuuTyHqf0sKtzQ7a5K6vtuypU7fecd8PrjRhARVDbUjcF
t6zflrHamuxhTMx4snNyWHH3NBl1W/RLz9Z51x6L+D54f7v2YT5vELgTLsYShG9wVNmwtKdX1LX1
1hjM5rDxejZd6TwpN9AWrrrUHRuB0M0g++4Wh/WqXyJ+NSnxECZhIHbGc62zbrx+TDxJv0QcsrM+
84emax7QVIDY1EpZT2v2NSXp8zKUtIHsRTtfR7MpJxy+rmvxAEyuKnyWMZ6mKxvocePutdluU9U/
WU2OEOqeeAil30D70823HIp7ZZ7ib5MHvdempylLzoXXZ4WXMvFRwVIgJEK3omoT+8WowAyUgpr1
NHF9gOIpVDggR1RQ6+s4LrHxT4Rm1YbzB9RAiiMAxGi6PErXvSXE17zRd6uCmsG8MuSYtIsqbSwr
EfPSUnkMFrgKmd/6bgFtwmpcTqq4mW36g+xaRgQKI0jrUCmJqknUUCW72xy+Ndo8TVn8Mih8D7Wt
jLnpqvHqRwEVwnQ36bjtDzeeRt3NpJM6ck0V2gZQWt1MRgNafo8bWS959MDNeE9JcttZ8bRGEDYK
rW97XxGPf3QYaDC242lA8dfQ4sc8s4d2gqNP2hVkrdQyEgMtdx2/W5y9Fn0LdYD5RPx03vdcjfrE
N/xHvJiHWLY3mId7nIF+kOYgtG8anzWZKi7VY47kzdgCV5sAYvuy7YVlWzz0QMhBpiL9VjmZf04g
52Ie/FJuC+PdUvfj+DVCybUCPWIg5Ot+NHtXPA8nC5GNgjKGx9ue/kEEKiFjN4yP/ntDs7fF5k+u
IsUMMXnJnyUcx7yY7yv4UNi2msbPadP9SF12KmhbNTKFilfHWSzzq3bLziZS5yKeq1hIDJpLuAUN
nhESHyhI4PMyXUXLy7J6XSUgnUpqa9G1FVnaV9BTPq+f11ZCzoh6UoHiSRrSMunbY7cVnyMFFQoI
S9NRSgup6vUWDVsVYONXCZGN54+Oqtdha8+TfqAg6kg3XqW9fYn6eQMxKXp1EMmmHpQlQhWptjju
GVTub5MoPY6304JvQiQAA3tkWGzF5yVd30ET+wZUpbLGvI38mvZghgPAVQn6wdWqY1ETdb0odVrk
Arqou9422xyyWHjIbOnjCgJHHtIOMuxwmkeS1IPobSnj/IGsAypnSCVBFFU3TW57UEfS6wzktbgY
zxE4cyDXU0/zepB3wKvbas3cVqW8ebGLfTeLK7PJFeUYt1mF4tqqKL1eVnTqzQDRYJj2KpOpJrr8
cML+yByg/kDACJGAEmsKorK5UfFSx6By026tOp3fLC58dN6o4xDj0qW4Yc1gII1K2+8hAlsLWwyF
VaAHSxHqEPm2UjTdKjRPYznnnWNwHFdR3j8nK+RHVuGjWgikF91gqmiBlEqN8isJSX6dxaAc99Fn
ULgfsyhJyl4C0GcLaLRYwMmv4Rz38ecVSNKuvIgK3n8AQRnSwS4v9TqHUx+h634R5AjR7y2Om69p
G/HjZPz3eUjaA+hLCxuX+UVDAbVb4Ej5g9bbd7QMgU0DYLpZ/Q0J6phGgNiEHCOtv3kMNhJ69W0u
QDgVSZYeBh44y0BuA3C9xWsCNh/m72vXHWYkoailbVdu8OJDOfDouZUE9kTa58ivtxnvnhWaqhzn
C1u3cWRTmK97nB5Dhku14nvRgG6So9ZACY/XUC3jjGz+oyhAV6lSqHUxTbsnmxYPQdFnAppcIn6Q
Dfg1cL0sB1VqVZALC8Uf+8UeQ0NOBJvvfr6PpzKl8Q+7QeUV/lZ4LwL4ejkHDBW4cMhS/wVB9Z1R
Ew7xlDKo8YIqZgcQu1ICMixhKIh6f4wCduO/7vEFlwTo/ShBRu+h7kRV6cBAEAyRQfd7b1xDJm7i
o4f3dnxU/cejuDMQjeBlkb1JAbWrRV2G02lx2ruYB6hzNk255nO9QnfA5PefOBmqhD9v28Peb2tX
huH/3riBMeaO5qyJBURCmNWSDF83MZdcPFFdjRqEOdDOikEcYgAk02WVge9J1NeX7/s9+DPFyAqw
nMTM7HIdSGps53rsQbBAP8Jp1BFLku7y30B5F7IKeB3nOEZgjFHLCnh+b2Li/LB/392xgLH6obgd
vTsl+kDcNSb3EIfKGBQ7P6GPfWLDtAooUYLMy8Oj6TFoc/4wwRNxf13AT68KkHAGcJyjISnbW+zj
mc6cOz1U+1xTZ2W9qeYl4cVpH9yMc232BUDhOhHLFdSSFztUe3f7vPZho305g/pz7dCHTY8tZFv7
0x1F9yNUsmMFigk0HUNT7tuzL2/fwv9YagGzwguwOdDN7AbJRAIMDgpreiE1xO+D7cHa4JqDCtia
q2r/vrfRUO9H2Q8EaQvRoGZAUyf+bM5bdES8KRvoThQNo3gqY9CxQKGwXX7YL7VwWzt62puYiVfb
DBkKGgFp5dveFYpAu45hNiC6r+P4I+jhYe9yb1PoO7nd7y32OQ36vbv7j0m1cHGfcKvTq30oGOI2
+B4i9Vb3Lr4Mt3eXhfkE3SSjYJCifC62U+gUsJe+zgZ9o8Y/kIYiFh2GhwWDsDi223lKoKo39D0b
5tFWHkOlo034Rw5kOwGv6kMUsy3KzLFrUQRwvz5cCvhm6j8Abp+iBcxVpfawdeqp7XFxjRQ6zVAx
xwFDObhHYEugRaMBTJF2023fNMsRXkf4MIU7LQtUszeN+GEQDctCak/pGMPrIf2NbV97EPQAbPAj
ZAs/lF8UFNzz+8trEMSCoXp1ByAJYtleFCH2iWi3QBkid9XoVg2JvBuuhu3UYdVdJe3wRfvhqdko
vK0zxZA3hQBygzw77R/3P1VYXJv9NbH9VTAHLw3h3m0Hf4hzBxUsAJEydN0Harw+8PwtKiZbjun6
bWpGD5UakKgRB+V7A8aWJvC6QTLmz8nWf0+GnJaZHUsJCUPoACHMy5pOX0QLfGhLQWTPMFSbkhUw
g3hI49BVvgzp1boD1tjHe0QB0TgzwD1pi54ucjcloKZHmudVVI1K3UR7vTLeKzAg2MlyJFCP4clp
jQg/FaPuStBYwbxBFF7V+jDNQrJe6ttWArHN9pIZmuANCjeINzJyV+sWskccYP7Du6YairWJ/P7v
lJzpcuQ4tqRfZV4APSRBEqTZ2P1BRjBWKaXUmvpDy0xJXEACBHfi6ccBVd/u6urpmTErU2VoiYUL
cI775wf8xN4hIyommPunpXePTgsDyascnjr5Xo3di+hccV18Xu/yrkp66mfahdEyRpNM/cl56Bpo
2jDT3nI5wYRUIkqMSSGLvDoqil7HmpOonY+CQTsQJYRuD1xfMub0oPMRTmyDbTiGqLIt24GGUmTe
Ol+crvFPXe9c+hhixLZUNF2MmRl48mol/ObUSrxNS15JoGKJ0y3g/+asWgcopTm0bNfY0IsL7q2R
D0WOItVe6BEr190kwn3vxsHeX/Mpa9HJbGyuDmKA6SfabkCFBd95Mpd8R1iIfjyos0Bdwy2gp43g
rE5zlC4cdSOJoqMItuWGoVqCrRJ8c9g5luRZ5+vvKtLuvorrzL60WsFfhJxU+9UTZTr7hTg5qK8D
oVLgDIBIVipv39EKmr6SgWPEzQrMzeBgQtzUulp2QxFd2grXxeKEz80a9Wm3QDidmiCbY9QtuvqW
S7kdqg1/yeogDRxUVCDCHqkhMxas0XWVjStxLclwEIF6bAWk5nJhJPG2/Ex9r9kt86mZcG6rlyCX
UaKgboRrrzPhluKwrL9Rccr9Vm/eAUzDZRx0kq/eq+PCnCiX5oo+MEi3VfNsWsQdLeVv+N1lAvIm
3pd+d55ydTcN5dUN68+ouYljlEaq6f10I1Cdzb2QT7i2Sbs+gXWZ0i7EGuDyMPFmNBGuM15j9+QW
0AnXEvRWK4IkNEjfl51qDEVLSbUS7wdFXjro6i1c6I2Lep81QETGBeXRWKMaHHApQbYp49JJuHGP
/XCB1TWj0Guq8xTVqbGLrGnQN/DlUH68cRRMaW7IBfPI8eVdoIPvLQhCmD0wbnADT513O070OajR
wAlycGA58lle51DtsR1kTh3C81kmnuUMjoCcRDLKjOd3qzNBwI3mndbg4gRFVWZeZIETLXL3penk
29AED7wEB2QoL2wdqB5hlulRQB3CDdyGuMyaqMny1vkw/pkFc/SMdRgvegkouAloxTfFlsOnRY/m
l3wXVVf0HlCRTJ+7FtDf6BxdVM3fPLe9ox2uBRGXP8hSimSAqe1NNcuaheF+XvflODm7IMeGP+p4
ug4jOlBnfSmL4UdpZKBgBslTlUGfRIaRAYTy6GpoRAKfsF+7FT0J5WldFtiyC4CVcVG9AxCjMFVd
kRSQyEgR4kaYwESE/XJcpqZNfNXE15ZEWRd4V5/P3zWsb0iHuEDCGR+iMifJzwXKiLbfSyWHfSTp
QzfE6gyTbVfJaU1CF6SHrIPmFIf+NyqDtzr0fnfT8Mup4SFTjRpAOGNazTgFsY/+okhdxr5sRtWW
5zL3ekB187ID0zOmBe+LZI4Mp2VspqlH9+BPUcbgSbUw5/pieOZrfKgDHLmewdNm46eoo8cveGoZ
forukyz3lTwJf7rwxnCxxvJrqvBGe+7ZMVjnYEhPXrLdWLnQTboZQM3QAxopxJtx7EJjsq8wb/bb
Vn0aUzCMuufBWx64G0OsQb8xb7h6IQRXadWF97huvoueJA7xUbga72wCJdLJ+LVf9OuyYgGSNbxP
FZdYhN2u2M1NffjPXDAFcP4vQLMbuiEaE4qdh4I7/zMV3Hu40cDAjse8A0OxTdYUhfMbRbXYYQd9
0IBDj+0AGdEnOUSzOLXsQj3hIAkC193gUc6IhW/Fxm5YJVXhapC9vCOGZGQFyqI8Zif7KMhXc7k3
bzgm6lwW4cErx/Bmo+hwnO5cNxP6txl2ZGwMPDWpMxrQ77rAcfvPHzz4K07+9bEpC1x89tgcmH9i
3YFxybar1XhEm3ZssHCs2r2JGeBRgq050f0N7z7ltkY7zw2CREUuTfBMYC5kjRsCnRyoAJQrEvzd
ZjCfEiTAHs7SJ4qQn2owBZiOf0VqBnASZVOAo2d3UQhsKQdQMDfY1ryyfZj7HDcCEOScVJ+mbCrN
dcoNirxSnI8v1t4ADkJACsrVdocq68fSY8U2K1wbemiJyvkUOao68vLSfahKf+tJ4/9fDhqN/83V
gg/q0TAKYpi7/3LQIhZxNhM6HElFAcB1+aOGR8lMSWS93LV/GD3YYhamtHgEXJeT9CHHma0FDcuV
yTjEGkSeZkFuC+VlFo7RC0ovrbF4sHCTaOOaCx8HHLkQl1DplPeQSX980Ww+fZo9+LgaLZKBG4ql
Omre34/zik21PPUyK0qI0uYO/M/XDPvrNUMDLBpIYUQgGf8SQSgmxb24Koaj4wxeVjU7kkdFykps
Ey0p4G/NFchtrBWOV0MTjKqLhfQIxamsWgOBG5o83/JvQaevVLE9Fr+jDrHUtfNp6IBY2oJhVdv9
CtJAmk2l8Nu3LcKREXH8KJoWL+hCbgEDgfWHXPJ2gUcU6y90KKhLIHNoK5rOKZJ2GfYLk+e1iEBS
1SsIj2Y9Mkcca71ZDqlefHUOhu4URgpsodnb/NKND0Hln6QBsaJi7lK3gQ1EIR9VaMEPcQ/6k785
OdijYnviQBM0G0LkAbC7wq7qUJBzBZ4cZ9yr4x04bghg/kmBxNr95zPiOeyvCxijHkIr1IliGjLn
X2IhwURo12xLf6xlixUSxephjOp15/lgdsRyG+qQJuPIsJWq6RyGytv1c/mJPbmbADZ7Y/G0mYuv
M5yVUOJSxu1NFBRhSiT+iFTipffQ/Av4V1+L0uCe/HBKhlnVe+J6P51Fv7OqeAN7li1D9ejFzWfE
sXC05AE6CzbU3oOHAqqM96GTDpLd1P70ptuu228qx/kIfyjDcfo5tCEyl9W+3Jp9y8hTPpY6abtp
+RazdT/q8ULU6GR89nZRL4KLcJfgEgB35Zy2xx42SYmnvs7tes7jucd3hHvKF29XterbAK3uSNeG
o/Aa3BxFjAOaHOzsrlsgNzZOu8fShvCGfDMMPlMhxE4seIYMszgbHUGgB/TdrPh9gxrJFGlh33w2
cZGNEdamwEcVaEkq+3MPhRztyb0zF5+ibRJS00R4w7stKIu2uwsJHMxeTEVicxYG3OpZ8Kjz/mr6
4qKrXlndn2KZP2GlfDOtKbpomm5GGyqb8XWJg9fc6XY8mID0zjmiI3F/gAx5VRoVV0xQI2g5J4WW
PwwYhIo/9UmJMi3gn/683qu2vXhOGaJJBENfUVThOn7fRPFc9M3Rkqpj+VMW0y/imecq0UPEfsoE
IhFB265oN8l+5rhSdAnHzpnknnB0opUS1z5kj5yA4DVUl6k4h2bwDAzSpIDKr1FTnqIiSHLni2+b
TN8hZtx0Tjuhj+zVsQJDGkFEYCWkDgPQ+SVsJ+5APRR4u97Q6gzeE9h7v3ucXPD8apjTyLTCqGT3
A8DIbJjofZTL19ysQkzjxZ1RPVfKe7U3eNl35S4Q631ZzyAAugIBGOXddfWan5FPc+GrGFw72FVR
/xIVy11ACRYb9D1JsNSHAD15RHqUci3KPzdGW+Qy5/uq5PeuknebyU2MsJJHtMfxgM3fyZtlV/n5
I4F4vstdN+2pir/a7pFAOJldSAEa5b1r8EdJ8If1eiqr5ToVP6H0E2Iv27K8uG6P3QOeUUOjSxeC
8K9HWl16HGRfd4AkhHhdWr1XEYJsfIFxDWf8aeLSvUzA0wIi02Xh1V3tLadti5aj9GIIPawNk0XP
eeY4DJLFxL9LMWM/ceLg4OvyLkBveSI8bHZd7sAAjJbrsulfAd+8B66hJfP5SkpkwTRCLCN7ikqF
5ahvHQQDoDhV4D2dst31rBshbwkIsmPlZ6IcvHTx6LxHhx7tOIIV09QcwpEEsP+ndifj1aikIzpV
H8bdaMAeQJriyIZgb8GgEbGerUpqnIn9GpT5GVTZmfJOZZyIs9ZVuOtXhyYr0TceVPNDOROALEKc
2nHzzjrWN6Xw+R4RmDsyuR2ertNpq/lB+9oB0PXabUph81ZFtgTD5+rhuwGBxiA9l56BpNEzY8Mf
/4Jt6PK8PRPPuddu6GXA146dQ71dGdLHMJb6HI/Pi6pC6EtAUZZNBS0qePxzhBk0jdVBlnwFr6jI
xWP9BcjDelS5JpeK1ezc60/7YDDfsf9Cog4maO8DsxVbvcc+HgAAjG404PWj77P4kk+6PkSCvlQq
5te1WMuE6nYXu20Aa2pzLsUgbyb0P0e56NuCsfrY1I2L5MgE3LxR7aUhgqRyrroUMmJwKWfvDhBd
cLDv0r4LygZ8DDp8yhwMSy5FD/ihgqUSbW6aow1N5UKDQxvNB6/YylPYNPB3FL82eR2nQYWXc2R1
EY4zHjuEaRMX5uGeuuB4BxCCl6h9VhPwOi8oTpz14aUzRUjuSvB067AeEDa794txPC5BdGAuJBWO
uhNGy/oc106mq223et47XWq+ryevv/hq7C9r6f5WgNOzdpXTpezWKQEhU2Qy3PZ8nd0T8wXMHKiE
l8XzWVoXsA2xFj/kRfTMq7lCyM4BzpIjdNSG6STQQ1JaX5btPhi3WzHgdilj984jaC2gmIAfJEN9
XB8Kod1zVJ013sCkCwFhKHcPgJzmw+A252LaxoPThuiSldLDOSBsgJJBk1nDREnrzb0TIJzOAOzr
Uy1zsMdILkAjdPl4RlvIETI5R1ipsfHUbGefowDKe1wQy0g9Nlbo8srbCoQ4ihVIoGjGqkSgNBOD
e7YEMB+QRJFyBJlFRNoPBWR1Vh5thEuOIxRgPn8WIXgdAGtXu2oJk80AXv3elOGT3+onW1208yZ3
8MkOiwc7rxiH17kA7RjB7gPJ3bxFG5YpvY47x+QZAgmhvfZHqDx7i0Y361odSgSqtkBmS89/bUVx
sXi28JowZSikYdf1uBkRWltCcgs+KrPv0gLTRiLSeXu3ljtAjWe3dG9dXwEyQb2upxj21/Bo66R+
w/axFO2hrIFbNXncp2RCdwaZxoXgnQZC35vt0zLkCL+A6u+x9uNT1FApvusc6m878LfFoMEOsHOU
6f2jVu2b4WENfR5SEOgINsFKXHcDIgEVQpC51NKq5kux7bDro5QO8UzdAjRHNtchR3U5IoRIOXy4
TqVcNecaumIyTXidEegzV4DOyKTQWuE7NiSji85J3izbP5fo3FmVsQYaQcuXgzstj3qs5pNoOU8q
Wt70zSIzZ8hsZssCwmuPGEHvoBedwdnvmUKyDCDlJ+0KMCUDdM6Wor9Vq46SKmzP7ojkay1NBjX2
jitRt70TPxaBhlfp3aG7RTYkXB4DkLttU31q1eBehQU1kUe+QnEIQ2QH+u1tjkCojI7ae5u6U8w/
ii1E0CQ42gaaGdp4Gtg30BLflnag2TyA4hpZf2qsmmbygDE59Xl/5zTQb9piQyQihLoqz0Pc7XRD
HxojaHYmXUNq6DGOii9LOaFoodfAAzeFTn8ekHzB/6sFWuXGRJ7ACE1rR/FM5VDRvPVMc8phyCBF
VeQfc7mgLjZXhC4ptEiUkUntdbcoopfEii1rjv6Ezc0Li8dDXfWviKadCvgryBXzZefUC5JEeNPD
qZ2Aq/grqidRoC4KERigk9aI6LZvAyHZ0JAX+wJFkAPowfpAxTomdTA8mtCOj/UBq616MbWn1Q9y
H5WICoqdqc8H1T9wWNcIyaD2bSHa1DXa+pLIa9WTLo0W9r3Z6K0i403FQEHnPUjnoY8fnaICVAv/
Noxx6GKnQ3Cmvg28MAIgD11yCh6XoCnTYn1xXGg6HsPhGBecniKoPHAI+EUX6nPqbOwd4hZ4/sWE
wFppzlD4Ec2x3M9hFV9HE0WtTBQpdyjemg+fzraIBE8Rs/Immot3UtxIZM6hVj85NP/siObgJvlB
Ir6zW5lETb7ou0XgveZbXcA9YmPqz/JbA78Vqw+iLmuzr0jxyxU4hqZKxYa9Dzf2phf1dpRb/MNp
20/XQ1jA3LejW96HUXucx+6D5/zkGgGkhfKLXK9z4lv/PkM5peY9rqh/OzbVuzrWI95iDHJIoPto
tczPuu9OLfWAi4W+g0bjuBDcOnHuBztCll05U4QbJ+UfghK0Ll3rT6uIRCAdCpIPKYMQuPNhuttv
k3JL8tl9iHj0M1rjW2hQe1MvlfO0d+YoN6wVjoBJ+8niTQQ+EpITnyHqXbhp2L/WsgInepH1W7zy
n1FRfogyVFCjOySpJ7HLWS6y1c22Ep08IHEshwNyExvcULqgqKaHTk5ocEzmbiBAGmfFMhNaMf24
aUmCDe01ajK8CC9TBX5mkxtaBZOvr+nPim8IDJqEh+2PuhK7dlF2CM+MTcLm+NEGp2wCwzUXldrI
k/CAJiFObQU4q1t7pmpmA0Ip44L0DQYqgCstEPlF4dcandlfBE8pblQOIfI4rS5i9rz8MgBsPsdB
zjHJQX+5bAZKa7oO34vSasgW59SHAepeVPazS3xkn+/D+HbS46GVnkhcsCenanABY4URXJyqOVdb
KbC1PE1+iJMRXGq/OLm+F6R0YE1WhyH6MYD/COmS21mH38dO5GlgUmVknKF609+bWWU5etBl7POE
9ADP0a8hTxZ2uInE0V+zrgTS6lQh2/t05404izYR61QbdiIR7xGnXRt3SF2BRr9d0O3Zt+DXWHGX
XP3wSwf5dNzcZPW/DavA7ooVqW7RLCofqX0GgdYZUBzwxd+rfLtzNxcABlIXk47FiXYOS+SGIBHC
GmcbEF2Kox9MaI3GHaKeRHyzBqdtcr0ZuT3KrhPh8Nmhvvet/EFHkhVS3w4LblSbus0Z/MpArVNG
f03x+hiTYd2NPgJq1Sr8U+0syC2G7xIxiGxs2bUTAGg3BiG/2xx6kvkvX5bQHhwPSd/8aMd0bBPZ
bjz/uSkCJ22XGcESo/gEhY/M3xCJK7TpM4uRPVixhPbb8ik5Af/JOG46WadNc1dXoIQiVE3SRAxt
ZtkmT0qtTljRHmNf/bCW27Zhr4vG7YeO3Wvt6Pu51XUCFB7CWMwNpSB2Kq5/2MQbkqLYV8vpF8v1
txXc9iLZ46jWZ78Re8bDxyWfb3oZHCLTv06QKkCNIbNl5jrkBZH71qS8jN0cKoRl8eatjUsczGtY
SFEnpeSQfCoJ4FwlSBzEXztf3fV3wwT3GG5mZhKI9u7idMt8NVwi4QFd4k9+gY8ia3WKJzB0+Zg0
prxTI5Zne8u1xpGxpoYxiqb5FwtdCQXcUYdme2589O4jLi5a31WB8y4m3JeElNkcYuWMW0w7MMpx
xMC6OjGwD7MlR7z4RWoJVBlH+cuSdvslARIVmkzUpMk1J8GDdXrtOQRqAa++hujcw8zvu/40MXgT
A3uE0YSdxdRI0sHKNEWIy4G/Pq1rWyfGjCcO+Zj9+XXMl3vIYTAceFHvymMV4vboIGDYq4H0Vbe3
94XVEAgMFlg+eELok4fNYd9NzQxok++sc2ENrDH4mUfjg80SxYg2JwRQY6DrYbdGxQYhUT+XKwHS
kJeZQD0M7RHv1YdomDRNkMJqxNNzSFCqwUQLp8yRHsDBgZCIMQZGzlj1tTAXZDehdza19EQxTwE9
6In04i6OTLYXC6/bYPEdUDNVBQHxANobhdB6pGbHi4B8Isrd3Jl6jMp112J0jckLYjaE0b5MpeWi
9LRHuS79lwV1Z7RC8LERL/eJ6bDGu3TgSw4EuxhPClQ7bj5dNr/4NF5fVYJP0eq2m+uDfa7AuLq6
g5Na9+oRjf+nIIhEr4SdI5z51AaLW7OOY9WHbHdohupgNaAV1InVm9fCBXAKT8K4LuDPwtRBtQcH
t8tqZA/VMurMWJhAzeB5RTgtbX+HePPrgOZWq/gJ0QcYF9AyQNR7N7wpX+09pFx3ydjaI7DC5L6Q
2z4akTAxM2pMJC5cJS7/qLizQdrIBPBNmpeR9wYiBVJM8QHZEpQZ5s6M5uYNwpGj0QfblWKCoe1u
656jUFprzxyMZ2tx6BZDCbrwYSufpo9gk2Gy+th7cnaLXM6bQEudxJAuMJ8B9pJoPikTb1W73FXx
hrhl4Vr/22eZomCPbX6SRNhUvQ47ZzuI62aGCbSMi6xbDz7yANJH32Au1q1CbT8adcqULfDIqt02
jJlNFZp6rjKjEGiL+KvJKFpsJKBt1vg1JGMFUxv4FNKa5EiZTEOkgvaiyiEb17hqzY0F2+ccrP69
V8Avc8i2ZD7CzkvnH2khPy0wAMQenqkYdwstxt1b3xMXRHl7V+kJBUoRviELczSHDCvdqxNvmWln
KpOt9Yf2rmSojo35bVa9upv2oP0FmqOCJsvavBsNcplQQ9oEN/aP5wKzdDDJAdd1xBENdpD1MXV6
B+l3Qk5U58FpCaMqtR+hnFfI3kInSpYhuPAH62AIc22uUf5o51pwxKyxR4L+HYujxEwA3jlTygPv
Ld7QLjW4ryoJPT0q9PeVwDhTHg63HRiENqTzkFctBhICBkamxUfaHC2ESgpXfd+aUKHjRfM34bTE
HfKxU5DMBEFiXBa2WEES6k6ICDna8tMcUfNqJe3RkZlEx+A5X5p063s7uGddEgT8KqAg60A0mZX5
HTSm7k707fvUVDemctIcJRpq26ypK6SKBa4d2CrPjgsZJkdGtHWXJfH0i5oQwGUQOkJTSASe72J+
h77YNWMwufS6BtDEkZ9MkGO55P2aQRbf4+2i0YOZ/hWLR2WzTgytcwQt18WEpT6ETCpXvaWoNjgi
Feh2i3ZnJl9AJoK9YxIOLUalOTA8CMaYpN6MhaT9BDoKcTdnp8mNoaegA/NN4DYY5x1YshoZEK5B
Y8y/w7o+mMvdrom8rvByU51ZPyR0kPpvGCwllGC2zHTKCCh/8DuSiEBM7bX2yzKNIpGf4WmmiyLh
zmjgdmRBVAUZ+qhbO6rANaH4coPKKwOEpVrUkPb+KSlDgAMyb9I2Ld33uria2stn8EO7Qt+uC8/T
oepB8bGnTQ0dMO4nKyZYHYMMWwESyHuwwzH6ZgNtywfQnsgDzRzLaBSX6KEpO5eNvKclrhyNzSb0
oiIbHrWPrZtzJLPaaEJc43PzMQCJE0RPVRA8lHDAE0H0cR1xDQiBjd2JZzeT/DiZMS8tkzdk8jGD
JNx+RsuHTannigMviXHMJ2g1EZrUoKuuJZK6UTRjK9DIdcWLp1IDBozoiCDDd2kz4yaSOWTIEusQ
zRW262qEqXAu3Qk+mtgZ991hUB9ns9Ut3fOIJdkoK62EHuN2R4XOiMWA/gAPf9oGetTDA6XT87ys
furh/HDeVAc7CS2HXULg2i4T3a3LWqI9B3y7oMFgIf/gnTxtjYMSMNSJzwzqa4R60GU/tqr96ZVY
IuDOzemiHax1QLY8BjiDIKRTqb3fAeRamvBS5c4GpM6/bw3x0Szzreo9Db+muvUjMFi9BgfXGniq
K1C8B7grIc7uZ2wtxRb6SaOhvimopDsnzncWuRjDCJ1nUFxDFCmpirEe5/qDobAFm4PUi2BCYEIX
6iRHt6+tQhoj6DEFqGd4vrUOdrhDAXbxcG/hoTIES7cVaE+HHIuS3zSva0AtxTC48896HNKpwltm
/Rv1YMgGQHJTs5MbT8xO3qlCGCAqwJMSn3wS39lbAQWnWqEqebHDVSquboicH8y+qcCgQ7ifLphQ
hRi5aeFruEPMxW0+FM1vOb3YJdSuZ6J+q0I0BbQDS+m/NHF1yCvoA+G8qmTt+xsG7zVDm/9GymDv
tt19qT7maPrZKfjqUY1z1ngo2SpQdenKEMCk/Dr4Bk7CQmNHhaAY7xJM84P++ma6O1HEx6hakhmg
DhUhRJ7ioPTVm0szHmCAXgN+OfO7+EJIfmhd/ssO5WgJVrjWSNPIECS9gT6KPHqMR1RgOUUFFmE5
N+oXw1AAy3QsujwvUfUK4hDi3ppYmbOD1ZMiT3iIZ1Yd7WAoS3otKqEF9gELDhjzj4eAaKOCfwB5
QmWUT3niK/5hBwsFIXaUWNIdduCXqfY/6qF5MgOMzLbpyBohDdm/R3K4AUT5bu060H6HbehedIQ6
CFN3Osx2MXMboHIaZmgeQVsOcHZLc/P1o3xERPNkDWCXwbGDQJP4cXyHWYDfcuB+e4QysNQWYN7H
/MG0T+uK8h5jHMGnmrjZzMwEK1SHrUH8Jr+9CXnspVqQDysOe6GJE68z5KkphUMCkDXAeXcHkPCi
j8BYm+E6cwFOBv4cQkVTNgN+S+1FCmN0ToM5TNvBlcaI/z6VoGfN0cfFDa4HBmQ7dlfIhFfDKiG9
cLS1n+3dJLmt2nyvI3iaTVgFyIww5L96gI8AsykGNAHRrQ6rzw9jHb64HpZk0Ka/SoPUlm6/jwcP
FinqENpH3yP0tOdq7l5GN1I72DtpHI63YM0AwptRYqZLW81IJOT9/MSvfhhSem4bjA4gED+NvC6H
x8EHc23bm9FMGrM26jR574EvxG4K3ptgRaLQjJMwnY1RRyvsgGLAPAa6MsQS0bI1+DEz8VmDgvhA
Q+o5+rZNzk0pNVABiv7MD9QZ0zqxjAr209wQdQs0zUOuxlTRFoDjAyotpqsf6lvdo6FozQctTQUw
Tt/IMexbsc/XCFNC3OHezu/iGtt1FWXg5iN0gB5m98Fu3YdAwwdJS9zLOcnEhuC0B8sq7SYEN73w
0ajjWrJ3QTAVFROtTM8I4+MJmZajatSdmSkiq+CqIXpAREbNuPpwT+MHjC19RYoQOUys5FjusK7c
tdp5tLMPG/P2Y3JdHeLsFUeGeDDT6DBJpD3kFJjucIGI+dOqLO6KlaMcNBrR/klC50fwtAIGWNGd
OYSb5h3e8vw9MjCPlDmFgQIIBq0WbcRz41hX3SKUpvG0d6420/VMD2a1J2gUZ4rqpfHb39Top+Yo
R52+abvozDrYdTr83S4KMRkguk77uZlpccx/96r13pweGoQ8K2FvYrmHGRDiOsTZIBCZ4NkohvoQ
59RX3xHhw4YOG8/82EOJtiKlkShTWZnDbCtiI6fb/npluOnttCLz2xumw4EWR8lsO8AR4xWQPOaX
zSwUZgdH5oiPmLw3rTUgia7GUDZicptQtinZBy36YXQNb8gl/wgGLLykD1FwY04NjoQ2pXZk5HvM
uvwWrsirGcpTTyCuexV9tzvJDMoH444clPLw9+sOlQgu0R8hBha2uj37eYGZbViiphsuph9mrbF7
f5DrWwrwaA9O1N8yM4ptAo6TeEX1mWMORhI41cXtMNuwEt3rKB82GjzaCVKm6A2pfmtEfEECz4wf
pFWii+JlvHWG8kdH6Ht372fcl8Gu73BCTVVhNxsSIQ26bRmQyCg3papRL7zbAcMSEn+eT7VYTohJ
fQOi/zws8ZogXf8olu9lCycZkYhH5XkURmKNpYu/2fqWCJ+kbZ5UQ/Ake7V8qXGuCzEgCJBs9Ar6
RUH+z685wXf/PAn3t+y2HtnpPwYF//fD/wL6gf/+l/mbf3zTTBr+x6Obv48o/o+/dfiQZhzw8K+/
9KdnxljeP97dDlOM//TgLyON/3ne8P/rD/800RgVhBh7DEguKin+NJzYx4Tf//M84ydRjR/v/+Nh
/Dl+DH/5uz9GGofh32Lm0BjDHGLPjRjGzn5NNHaZh4nGcNVDZIljD7jgf080Zu7faOAzGoLccs2M
3T/GGbvR32L41iiVXdgimLPL/n/GGVPXzCv+xzxj8Hl4dicOASyyMKYYn/xnxrNx6x6EFA8+FJU3
gXDoEzZxD4EqHR9cDIF6Av3m7VrdA3gzP3Ui4n791OsF/fpp0/A/fvrv/tY+lf3lf/e3mGlYFbLc
gaFTF/slQqS1Q/Pz98fxuqkLM1/+5XuYRdT9/RfJcA3FuB4LX/fXf3xpkNj6p4eV35IL+pRYxfSl
6Jr2imHSBWZO4KFCBnWPsZDs4IXKf4Ht/c6BU3wrsAC5ZbmXrK8zrpftLYCzKkY3fpkLCL9xPSLr
7DCM2W1ynV828GoX+6+wi/OLQAWNbK/5iX3Mc2AgM/pUOBnF3mf5low9rYsdTDb3AgmeqczF5NeL
fVyG2D9l7vzqeFUfkWYS11qX8tqYL5hDyjD+sUM64c8/sA/tl7Dq5ZVDoMTyaP7ZHeNi4Vf7M3jl
ZI80aL0vim3OVqqj23ro56wALXFbmn/pFdxcHwdyh3yhxNzl59hR5G5sJD9wUspkxSiR29l8yQnH
F4ZKLOhMqHRcigldaRu2O7Tm8YGO461bjCBGOuI/uBLhH2/Oi6xfe7SUUI9viu5/U3YezXEjwbb+
L2+PCHizeBu292RTTVLaIIaSBt57/Pr3oZrDJjnzZu7dICqzEqAowlRlnnOyugA1c+eyLxvtOYrC
assWDF3v6gy7tD7ze7TrNAiCq09MTM/KnROE3kaYJomt87+dJC4UG+1aK7Ns08FrIdsaNMOus6OP
B+HL4ap+mBC+Vs8vb39zG32/EOVYpYtPpRb4jy755lWlm6w4UAVkhTtAwuqoSYCeqldFVGvgsdRm
m1tdi8BoERyNPiQbZo/ZWe1tbWZIkf8cxWgMdr3T7vK0kOeZ2rMZ6qrwSYzi91HVScHVdxtZmqqu
QxAV6NCADlCs1Fg5votQhbC7tJ0Ijo63bpWhmVP/ZfPA/vbR6iNSnmVbrL1ets95hbBvKyXhL7/v
FnXB1qJ2Kd74uhQcjFp19x5r1blbD5NEG3zMJHfJMGqyDDXTcZH+ihEB8Qc/O8pWibTBdCggf98B
vsiXYqK0BzhqYlryawN99Pyn1fSHwo1/qCEVKNiWhbSdzDRtW3+G0Jq01ZrsB48nv9C7WaZ6+VCN
GwWY0m40ag29gUhXdmEaw3yqo6xeaB00SeG8zkNlfDVRZ1hbiTFRjcmsNa0U2tCff0p10h8iy9WO
Se/M7NCKx6c2prILctxD2s/2SJgqBrt/DzjbvTMa/fWQ6gBXnOCjx+vZ3hTluHJ1QidafK+j1BVb
XvCQuZl6pw5l8jOgEtaHTf9sVOXRSotVNL0txIG3nrtDDODNTMTL5GbzBzy5I7wAq1TCfd0qycEv
dWvO52Z88Vx5b1aq+csPxkd9NILnxIapLsOH2WdjmRwCB3FQEdqmIzmrJHv+8Cl8WzJ8EstXtC9f
FwcNdVh0pu6Y0IBV+YtavqUkQeObvv07MgPKnk4Usl+eVLqkHKkwtHCwxfCr/TX0g/234ddzKxbh
lEbh3+pQii5N4Z0LY+hPSRCEl6xDE7tC9zIb3EU8/ZnFQUEmnXdYQuYzrq/+BACtxlqMEHs6o5dK
dyHibqe9n3HzG+pIXlmc8d8/o0jLQ5F26eNgQ6WtUHh6CNSy3LumH84Ns87/8KIW4JbmPSXwsje6
7SZLr7TzP9pdjYLuH1WSVUs0R+y1GUfVkyQlsMYisJn1Y++N6b1k1hDA/AZSldW8DIYBKIuCMgDU
unkhr0Sev6z8E3BIb116JNKUEl6UUw7+j9athlkiy/2+Te3hMYmKe2vyV3bvL+RkdDdFYKTPI7A/
4W8cmFdDTc3CTSL/h1KfOgRnXtwhldZtU+oL4fZafVOHOVpTjl3v6inT73ZeQCIp/A/gu2JPxJyP
axvHgrKjqbpma6xw/ibnPwJsrEzZDH6FCohTlFSk+1COxh+6PJqzblBZM+Sudm5Gm095NvyQYwdI
O0W2/VgN2tn3gM/wwC4VAA/zISYPWWoy2YG8fBsJn2Qn9xFSG+svfhHbN2YP7ms69zYdmsV9qZX8
j//D5YRPrsJV7jcPlqFni75pur1cJ8Ye1DRKS+zMX2ozPIFmM38ZrnFfAA95FqGqr7+FtqP6ITSz
YutXJmn3YZ4oz6Y7ZAslV5Bs9WsPsUCSdGOe3ttNt+GRXHahDgxmGskxKIE7r/HfRp9nv8ZJfbDs
o4wzPsdlNjhBtWymlgOOvJcQ9/5wcHJlE2omqOXP/ltsBPFqL0zTyPZ1n7hrgCBDA8H875cTPiNL
T6BxELOdThUXFv6vpyWOfJYilbpiBuFxjIdvfDxDlAmU8sUcKJ8HgJ9evbw+jJHnTyK09V0QSOA6
kyAHsO2UZyVIAP8Z6UVBEulEEli9vFuj42mXICguapuEJ2WypjlhIRR5tf7n543TT3i/yu08j58g
rPe528+b5m7W+7+M0o61ifKgIYEUAJPKPR0Ivgr20tK9g/CJ0e0AwoMJsmKU8fu3uH8K9nvXXf/7
d8T63HQFgWRNoyUH+xNTofcHm57Pm5TeDyQk0TXpVxDKj/VY2g+2FYaHKkIjTzzRLAl+onRCFcY3
g0Px7rfxV+/+FqLybNLKnJYQP3srcD7EC7/mWT9j94+gdM4OOtzNHQ+3snffb7PraPLJY1UswoD8
ueNXKCqLe0xMi4O428RIBPJ11IGG6VP1Y7rY9eK24qYzuiEAacpYFBcIEt+lrZPuimlRnGSavPJl
LZgLU07t+KFWwquVTRFU2pAq6pNsFxg/qM+TXhiMXVzU1alTO9Sv0KH4SSsW0g9m/yNhmby4RZjG
L9fYVq1tbixNi+5qxWSRdbNz7T9WA8ZnGpL4K06bXVUl10uPla9/xbwZMot3kA0gL1YMxBkVMn5i
Y5gpq7hRpW/CQNugM3LpWx6Y2WMw/NEm1s6tQu9gmiWrwncTZgH/4LBzr7NOYJUPDrhYFCDWxlio
e02PPeRUZHVPWcpba5NPjITvNpvlrrS6xYlRF3RnJR2DfWc57EF0tV/WRVmdyFu+HcREBuyITeFf
PhEy8pGdiQk63fQGOSvOgx/5dhkRLQKdCMTpvz8p5t+fFIvNIe1rHN0AuiGoYB8om57RBpLc+9ov
I609KoSTJuz7wawC7lRh17XO6jD3FlodABafQoSrgHYI2rvVFmNg6KBSI/0YVUBUNb866EOjH9Xp
IPxBqMcLB5jX7MuEmO0dMJ2lGizqxpHqTTYGVnyUszacB2ryUvSBsjFI34Mla6qJ4FydJn+mo012
jY1CPTrpTbSjpqVeRjVz7i0L6kqXaxctGuz7aa5A8PA2V02WrnffsiweFoC8i03V5eFOjMDNvo3i
99Ft9jbyOivcgYkvV//+t7H/dv+DcNVtw7BNw+Qh0L68xWozkMMhSt2f0ZDO6WWFBFQD5Hs3UpTb
gY1PgMphFoarUJ5DYSojewtba5r+EhiCUbVm13AR1E9BIvIWLi4pTHFJOzdOsQowIwhhGwS6hiAf
HSuaY74THrpJDMdIuK08dJdeh2hUzGtOvbvNk8eiNGvF8F2UYEBHZpp+u4rCvhoMRWIg67HIS5uc
fSs15V4JM0T3xVAcqG64u8RbCEPu9HL/IfgWNkwziD1SUwN9m08lAOG6Dt0m4JG0NHfpVgiMVGk6
TCU/KrVkIw7CJw4Ge60e1SxiACyjBT2UG9OvwcTfYsTId+q3KwjTyQ1n++83gPKFST69AaH/mrpp
2LQP0xz9S2ssH1hSHCLB8yuC01TpqI45y9IfpAPabyjK9+1GWFeXpQDPgPg3IDFoO7P4ak/RYh5V
12HbAWcfUls6aIlvtKvByT5cRkyI2MBU9XmddTVCUWWIDP0ofTfU9JzlJWIeZMiGKVlfehpyPWmB
pgOV57hO5UfZRwoyzST3UORyuFGDtNjYFBAPEaumhdKF5aOWpOFsqHzvx3RFP7Ig1ZZ7EvDR2db8
ckXPLsilXZH8pN3bCh3f4QXRAkpptC7YKrHp3ouIuDS7YwzCHJrC9NKa3k/Ipcl7S7y0ugLOLIKC
8fI2cwvM1Ia2Vl6bTln56sGBhouEov+oowvwqHYN5E7HrpbC9x5R9wX43d49F1MCwYC2uFRdN5hX
kyl8QWwly8Jh8W+JlIP3bqds1R9EoPBJThiioRdWD2Lidq1EZC5SVQcHLdVbuCQwj+302Hg9CZFp
ZKlJdswNiKpKQbefz34RISanM0Xo7SRjOhP2qgE76e2yIkL4RRgVoetlhevL6Z8vWznZfyzaFP3L
5t+SDUfW2X6x/+cG1ewvd7vnjKHh5LX0GlXRoiZ3QRGjpN6pIHABaZgvy+1bAqS/P9o/hIPSC6Hi
mzIkWoFi9fgWL3zizDEY+2P7kxtpuurtWp+vf/2hQWj9SX3+iMpa9ZBMh9Y6+7Je3F/XDNPCgS34
zePZyI/m4V4HMtnzFnqIapRNIMp680pHLRThD+MxBdO4gyqN0Pc02yu98TidoKPveT2BjCsnIMIa
V7SQEmsbenM1c74Q2VqYXlI0czVWsrU8JdORD3+bFZn326zIvItZeQr+cq6COP0lS7pkM+b9ny7F
1HvkANLrQfLaX2MeKRvhEpONHVN0Uss/EzSg72NZHee9o2r8JkmWNssQVb92WjmGlMKBpQzGqRhk
oBmVQas+ECE/Kkuala6vvYwjcFMINiu3b3ykmEr/sS00/1GJ+oXj1dJJuHoouixk4dCiVsQrDt09
IIFNuvSlgJK8Qo+hApLHyZpGuQGyg2xKvLlN9JGjHwppBGlO2M0vLtLUKZCX9wlyhRQMgUXFx8DV
x11bFmQ3IlZzYZ7dy5L5sx6s/gXRzXRpKQagpzwfXtwmO5mN3Z0j3/+P58D6LAihW4qigdKQdUMB
38cW5ksOrEEhB5jz2L/2JZl+FCp6SqGm3hsH1mkPmZG4+cyq9T+11nd2Yyi3j6Rtq3VkJTQUmExx
aPNvZjoWZ2GoAfeNjk77Upi+khoHLzQehNW4afvYBu6fUVw0O7WV8iO5Vf2a5xoG+tN0nbQTOaxr
rioGDbb02zia3eI0kcVyGuS2HNgm8VYswhLQ5Ksoj+W5WHdln01ncJI5yv8ImanGQUPdSiT3xSGn
q4PXlvlRWC5/gkWsWebiWg0IS/MWT5MBbYaWm77V0Z2ai1Fi9nBEhnLfTXka4aezlg47FjhNbedf
/Von8zWEPIXQluy5/7GSg/v5ObPE39S0dFOTTcfWNZ385ucNqV2oVT1UZvZaDVDHUtctkSxujmE/
ROiMpH5/8LKyP4hRFqXVxiyrI/u5ytiK4MlMOjekE4J2juXYOjhZkKxzBKe2NXLxB4sq/8JKk/6R
dZQDdAiAmZX0u6ihbxGSk1T820j9ZQ0DgnqycYTOnh9I4qdkuOyBuhIfpGJEKRsU5ZDep1YEHWpc
NQmVegi5UfBbpbI5TwdIHAiLlPvbwfSDam9Ph5uvBe0hK713Z6mOsnD4utfnrIWV7JZrJJG1Zy1E
92kAB7YxaMr1DCBt76pOfm7QnTiHtbvjFRg95dbJssZozz8l2ouRONhjCQIlbOtdBjNuLXyl01Ih
gmuwum6bKTx9i/PKXd022mJvfjNv++73WOESEai/LlyjrTew94fd7TC2+bADY7lOklpda5qXo6v7
HnK1LZ+ClemOCOh2+mk04SemSXHQJku4ar46O7nuD8LiHfPmbyfBwQEayuzmEyHUcH4ozVCtOnK8
5Wuoyemiq3tzA7aM7Vc+eN9pHEYLLzMYdtmQpM9KGV79meuCQvRDuNtkpL5rWUUuylSck56k5oOi
1xdz8gNPoloJvWuVSmjTZ+rgQ/B3i14Zdm3fmY+plgUXlL1EwkqvFGGI/JHu2/40Iww08EnVth/C
vABJS8df/PvaWJM/916dXpO8Gy0VQofKysH82rsWfliag6LWXhOf5wVkhr0XB8kew2UxxOAT3326
Xw8toI3yLSaF0rnnyTPeI0TsF1PEG3R4g4XIr2QV9aMvjcM2bB0So9NhgPOj66xEbi4TlCDi7Wq6
LtRMv4YBYYcWJFeAdSef1kXK3CicYgn8rJ8hRpxslL5wvhUmeCJTQ1xAmMD4ynVU2z6rTmbDIaUe
mKFwIMzGNpRTK+sHYaFoncGJvZ4oPIlJ84gwtO49J/gZykm6S0ySzg1KgXeiBDZM688vPnnyRZ/j
bj7JoHJ9rbV9Oa/R7GFndIDdkBD63kRJ9FS1rbRQVJ9PyuC5B3OU23lsRPJ3eoRtoHGavz6HRhZf
H30KNYq2hZHVdyu7hJ3jZq1/tKdDIZPOlWX6VQSxf0QonDZYYlbYnd0f2QXo8FTUGO2oKcZpDf8I
QrCeaf6QLj6cV0iqRW81cACF78cnbax/jJYjP0GfC3c6PcdmwizzTl9ZgK0WwqzUOFhodueursEx
bG41bsudMD2peLEMvzmZXqk8+YAPkUv43bgNxURDMx4HowgOuam8iK+YcFGb27G9CU5oOIEQj/Sz
PmTUOcV6XAFxhjQuuaTbQv22KhezakFC6ctyXaI7x6ZXAnvroMUPQ7cZwi3szY3fw8kLUfegGlnt
tOmAYkxFwZDRmEUZbztnfnOJkQgTEcIUB7m2qp3rKtWKqjvqGF5j00aX1rtZFgQvJrqNdJYcxkOE
PPyTM5x8RClfZNdwd7QhSmfCRBdEn1umnGyEmdXprk0V9xyW4Xe3Mv+IlMGae6bbbx0/Sy61H+/K
uB1QOcMfTH5Vl//Rb5FTp6GTNtKQhnJobzoRbFxMUSIV1VAxcSub3nzwLtf5KG+kStYOruxnSz5+
0D0n83Zw3k1XRmDDKHQgfZPPY+sLWHsaloUaHsZg4+aFdgidsFh4vZ6ixId6Rs8ujJaBHby+VB9n
UI3cXUtm8pI3Lg97AH0ykvRVqMY1vZXk/Huh6oeAL/ujrfvO9fRxCvtyetJIc+FnqaQvjCDcB4Ut
fYA/aBnYujCxEBWZYBKsBJRThS65sIYUHrMxskq0Gy86Wc0l6F0At+Sg2BxQbJz3gVQu2pAClvAZ
pkIFw7o49DP5GJYaL1HHzufOzyXnQR/OI8m9bKY4qTSPVC1YGlrjP8pO4U6TxYR9cFvz9O9fCMX4
Us7j26DYQKSQlgPCaLCr/LzoshIpLWgpnP+gSQ/sDtZfO7kN0vJOCxSO17HpIjnSWlNTHx/irCGm
rgFi6noooRuEHaQOip/FqqU51TURnU+mzb25EFsuN0OPOEOKcyE2ZGabvc2GbZI9ODyqAr8g8Axi
1FTNpbSaYHPz36AQ3V+TIl5gIm5hjtxdwrE6Z3CExzQKLlHYowKQjC+0X+SZChLI/V45vDjdiNY2
Od5j5HTXMGm02kPSS3T8nooLrC4mmKlC77TJFL7bSuhLReMW/GU59cW8XZnvFD3B3q8slldo4+5r
WmifnL4+irpkgo63IkXds14akB/CGGlUKXL2EnouC0kKk5dKK480Exr+aESCGHKjd3b5lt4peV2c
dIO1b6fKW77aw4tGx9J1NcAlEqYIU4Ey7XNQ83eZO9DthULI/e1e9gb6rOe9vL3ezBqyxmstYY8r
QsSBfgLslM3s0nSZvL35b7HimteHRjKy6/XCjJaE1eiXMzap0ZlMtDLvKwMGtWOEZ3FQkwDpMn3Y
CcvtFPvejV6EIc7xLVfdaLUDPW4655+ug9q1/B9LLGNCDX6sh/MAaapDVgaQkTYlob/sWqI+qhLX
R0uk9tVkSxbaP8S64x0AKqFBz+YDDXUjrebC+U/TYqLOje9Vpec7sdGsnVNjeu1ZGFFZVnPVtf2V
MKW+UQ6y25+vm9wokn8XmeXtW8iW60Exgpnb96CtQ2cS6ynybN6h/bBGcvs5YOuzyALaYdTj6JwM
vVMssuXas53q4Vb4IBA7p3CQqMW5xUpY46AjQuWOYJu6Nq/OQ5ZVQOqhTj/Y/khTIXbGiUrmQY5M
1A2mzTUC0f4DheyZmXndo4godbQpsjTONsIsLCSiuinRI0xFA4dcREG3ivUx3ec6lHNWS0czH4bj
WNRk1RVf7hZeI9Uz30bReS6mKkn+4eQ2pALHG2ee5/kIR6QtXYB65exbFcK6JHfOXjS0834ahZMv
c231IIllu4UeKN/IgFJ6jMKWr1I2mQ7odFQn4WfTRwdyrDGQF9SxnZ1tRtb9KLXfxaujymDmtbmU
rCBKe7sGpsLGT92HOu6rg4Cs1WoabXwHEQFzeqWLg5S4D1FkVQdh3SIE5E2c9X4NERF4/XCn8cTf
3d6L4mWnKpV/qN1fX9zCtFrVP5CqEsbtlSnej2LObX7dXpZiVOiHtrJL8zh9rHI7jPYatTq69CCL
b4ZGd5CVDLCMHffk+6C49bIRPjW+3t4ldZH9UST1PSLe7p9m/dpCjgAFAXkxA0H4q6rpmWM66Xcv
MsGRk+/e5iobalXSrMOARtIhtGrrANsVNVwleqC9vUZzzcknJlL70fRZA7YyItzInnshmnWqt7ql
5nqYlXSDO3AXPKCiof98H8ReePWEfw2mqVqxTpLfRjtTju2D5Fd0cemQwL2DX1iyFcHpKCA450Xt
5su0s4KHIDSMbT510PSbWo5nlY6uiyRHzlIsDnj7lA/hcEIGaFUAYtvf3n8W/xtL1nu0QhLrhbY6
174tQeMEZtkFUfyN+BfF1ZvXBkEf1OjI9aMcWG0tOdcWRUkJwaJJhojIGiWY12UZHZKmsY6mq+cw
by0V7lPGR9d2jF3OznUHRcTcCfN2KAt51WlIAN5cEIO6lQZ8fXxSShqGUd5ZkHzzj/Q40+97Ktn3
thTSk45ek/SvnfR4Mztsl36BrKSY1qfAoPdDdh4ehcwCtbMgdu60VkP+OC7HLW0I030c1cqyUUpu
Hl3XZ5XhWs+FZfzsYcX+ziMNUiEwPggAw1oqyv4V9fQGUgEtlAaS4jQKycrHDGlxR1VNuKF28ZhB
5FjITYSa1TSpBbV1ciVnKSaFy1MQha5JSNIXjAgJXaKdgSQOehwR5Kuxiy9xqMWHERGneQ5xoloW
FZKUAZSHnT9Jr8m6ScVQDIVTHKJp+jqSVSO7y1NKjbcYYfK6NVe23ks0GvFVSCLI82/9IHzps54W
8EXinNppVKiBNJOjfFiIiS5CI8At4SOxe7FoaxXwWrH74UVVKZz01nPequ7O63PaDJLiKZD3Hp9G
dNu4cdXwLA4eeoNu4d5LJJ3PNTKLO7r//rjNayV94zoaJsBp4hxVrv6wsz5koWABMIM8ROOXzsv/
qI2EZiMmSvxBJ1tHRRm6GXdK8vMfInJPVpYwzF80tmdnj/ynxibjIqzQ8D5Y0xwrDUrOU2SmSIub
Nc0NJszQhCTuLoYgjHg8fcvF81bEJP17MqHX5boAHqf07HNpgc1DmhyHWpGeDDo9Qjtvv7lS1Z5l
JUWdCo1+PTX6faHFyl03RYV5Z63CAvaMmKVVWjX3q3xq8QCEQFxazVAeUermw+ag7dpsVbpo7Ysn
PvS0ZFV78GErmm/u+1E9N4k1wmQZghg5JSp9SmdXZ3GgXHbs88xY1G51MgRwpayoB/sBUpfOtPi7
OmOE1latSiXN9UI+YXT8XARqlNIZskVdgv7Jp9DfCM/NfQv1FQMS/xQfJ0o/hcqW5KzaHG7EOpi6
ZZMjnwSBzPh3BbhMydzfVmLTYcus64sRO0D2lWbc97mi7CwJbtOMRaI0v4J50Ml3zLG9yJ5VblvP
/uDXey08oKb2mniJdubjM5NjzfkmMi2Z7c6coMvPwgpd60VpXfeal1FJgtJcuci2YrL1amdO2Tle
CTPQzEmyy1Ln4mrmUA5bS5Wmro1utWyVLCSl6VAqdEtjL+tUVkoLJaAODdtXnr2Hlk6lF13jA5ar
ibaUg6w4DFOFi930qiql4BfKbAntZeLm0R09adX4w7AGhdSe4xHSkggJI7ItoEB+xDSlQmqQXiij
mrT/kQPX/2ExacmWpdiazu2jKV92Yxq4Tk9xcrpg0xzKbIvmXtGk6hwhbr3NK0RMQC3VZ+FDQEfh
pR83K2GKiVGjgdPns+j9sB4yyLGPhtmicjlDpSqhQVlzG1BaTx402UMitpWoCFtaXe3EwZ16w2SG
/McoSdUu9aweHp6lVjt5OogQYSIiwXlieDv5wzniOv1Qfv+P3auo7WcxbYbTza//+3+APVl8h2D/
gIPWQbJ9/f+qSlhiXaJ139U2RULSo+GaNq0nlOkgRrkf81kP5Ppcot65Eb5gWlR0hcEEdYBqZUl0
7RbOJgrsQ6KikhS1SCu5tJFGGVo5fRm1aqxeff376H8f16nlsja8cSXqlAaA4DtfJ7EmtsXC9PQw
2qlTFVOYkd6HH0wxewu+nVtnLcIYn4NvpleV/KBYcmH9KtbezrLsZA90X52K++JAvl6bJY6mrUjA
+o/x6KQn09JmuioXr2U0SHR8TOsHeBrqOo/YRPq2HrEv0LQ7xIzNXwgDVPy1f5lRI6G10IfbXOGV
bObwd+0+Tl+8gVe+5PfKSphpb31D9Dp9SFWKcaDzjpqjJS8BHNG1LzVQDYQZ0v3I7Nzh0IXt8KSl
v2EpIrQbp+lO0+3pzubSMA2CeWbL1VbMDlD6HD8tAYzKPdsJ/gXiYnQv95biX3A1J4lmu00fGict
zlVrHBMPmrthhMGGXpgK+rWWQUkjd++DcMLI0jz1lYfjO+KMkNflUNuYgeIvKyMsf9jWq1Rb/uuX
E91Gef73+181p2r/x/tfs0xTtUA+GXRTQVf2y/tipMlTITlm8mT2rEWedMXWl5UfmsPSi+dN27g7
ydRc1GKLB/pt0IFusoSfyppVwn/8y4ZNQ+YdGNi66/RkM5g0rEp9PUtmltood+hjVRutNfpzUZg5
HV1RikAC4yxcada3y1ZCSUaYYkJX0dwpGwCD00kW5Jx95Y8XYYlD7yo55C6yKi2Q30Wowluyxgrx
+cYdF30IVJJFpo8IZh3vDcAIz30AKsFOhgtIOm9ThFaIsltr1BMaZpypuoVE2fRkXx958SgHdbbS
9XLnNag2GHyWVkgCViedotf1kEe6eqfHRvxhAlH76iTOsKYzRHCam6+K5prwZ3L4ca2H2qfsRMWu
fh+VYkbYFHptG60S62ef0w9IBEq9fKxl8/5LHkCYNx+iUiMgpr3wZHyODreUQa16BVU2V6eNWupv
YYBIT17o/tB595+E1dSnWM/sS6K6yYNs+SfKTtKTCid/J8t0/yhRrX+CpBSsTFKtVQc69QwBJz3z
rg4fKv4gPnpSj1LIofC77M6hU8VO+JLcWWV1MqzoBNvuJFdqdlI2tDsnVm1UHd5tMbrF2FO0MNn2
HX2SzGqr9OvrJs4neUFPlfwiYBQCOCFGut+gOYHu9BqpTDZ7HqnkW5yB4h1k/nBkeaDoJ4XuszOz
ZAWlTaY4yLVnnGhF+TAherdDaQSIlLaRe0CpHUnHT2FhUaM5Ithx8ujqu6gq/ZM4pH0ZHe3hXhhk
A0k7k1l+yhp13KRjl+h3YsYKpuKTrpC2nU51uJl2dh0eeOOE56lBVYxu0r2woFwn1C+C6W0UnsUh
iSlxjfCrWF785dNzn7V8TgP0qPUPaTn8qtxWuyA8aAsrD0LtEkrjB4ua29WqElW9ROh63CJRp1fn
pF7RrsvNcWv4obwVo7rrx+tI+OBhakjmxgD0m7jYWoadb7VMcSm3WU2KzqkYKzo8xSSMabNOzXtj
F8Ow6ZMm3qu2Cx9PGtxjM4mfS5Q6z7Q6CeYoINQXxLvR1eqoW/Rt8DtkP/nTSBVu5x7R7TAIIW0H
bDqqskQyxUs86B3NPikk+9X0qz9ds7ZfUgepUj1XkksGS2zu2pCR/v2F+jfmrq2BqGLzyEuVlynT
X+BVken6aVdU1sWv0dkUn94uRxSfvtPxVqSvewmmKprE8VZ8esVsEtCKTszKSvw2eztXzKpGv2nU
LH/4p/PF5cQJqBZ7qJKU6rBLCxjtaY3CwBdGgNkAuWcz3Kp31ySWHTrdXleDasZ+ubvkCLLNPMfs
Ljqb9gasoySpJ10PJtGRYNyizjpVZDHJFMoL20PoTZimh0SQW9TFYayV7NkwslkxFPGqMWpn4dW+
uYb7U6yMVjUvzWicxUZwqEf/DmHG6jHsDGNdeahbeHVo0aBUOwdQpdae4aM61iN4UWXpd0MCmh+w
zD3oWqrS9UI1Fk5mtk9JZT6JLPd7KApqb6FWS9MPEWo7/XPW5dIcxqR10G1oyXMlhjsVIh9eOz5r
umbw7INKCfag1Z39qibj2eShfJW14je6zeZ3LU8aBBDd8RnWGpRI02wvdPHWWfOozWMcpsO8aEhS
yEiBLhCO1E9pKrVLcKH+0S1zedU3er03O91aq1LvbB2k+7ealPUbq+vknV0U2XpAn+PgBBmaiX1u
HfPQkBamPYz3KqhQSoBdc07DLJ6HgV1/q0qVvbyadk+8uLS7JumVl8CaeknmnfTDGscXfpPyJwsA
ZHgK67fRJUu9yfytR9FmXXT8Oq2exidkXYuHNC9e+1BTviueLtNCTqEDVgURUok71CjwJ31trUqw
bcves+Tvvmes/ZgusF1z6nm4N6MzhOscqjRMqSpAl6OlsWDR3PlF1PweCiRhGrPJL4Ebe0uknrRd
XaTewfaMZBHLhfccdeZT54zNbykKlw3yVUszC9X1wJ5mlmlRc05Q8FgiydLu6HMZ8UL08mVT+vlj
lYS8Ln0teTWKcankZb2LsoBeTlFu7yj8W9eDME1qc6xBaH0sJpAM61Bfm2LkJGQogq5DZzpdq8d0
FwUfLiOC7aCmKbmcxRtVctCH7OTy6MqBum3MlNYBoBa/AXhEEFbS09+a/x0tofFnyod51pep/IDq
bbqWQt1e65JH9wKfHn1eYRWvlVfOxDmpbf/ZqHJ2yRPUXBtuPZqywcyWlNQCsE5/wswtZT6LYbLl
bfgYiNXHdNCmVYrwl834CPLzzXXzU5V8FFbn0i0VikF1vcb/1ycuIn5C38YviQZMwAxspKpkzfvW
tEV1rBMbrfzQ/yZcplFvK4rJSKLhsp0ygUAZyCsxGRo2oiAhxQBhOupAPs5c6ZZMM3aEgRbQ645a
PNYns5bqx9oPdl4ckcZS2nhdKIa2aKesFtTp8K5VnepUoCD2qDbeh7D/x9p5LceNZOv6iRABb27L
W7LoRLFvEFJLgvcmATz9/pDFVnE4031mxz43CKRFsVgAMtf6TTeCtMy8VyNxxl1JmC7zBJh1vXLr
2cLu/SCLWTLy/7OsHBtr27hgTBCgGnuAmku8UlYpwvrDUL32vW6yudGBAVRr2coqozz+8/uEOMO/
LtBdCCMuKE9Sq9ycmvbZJajCB3cq4lx/If9JMmbDs7Y8iMnd2sTdHqr5RT553hba5ntpbruV5jbZ
s51f68O/9Pz3cbJnM8/5+wq/x0WJUm9FjaKi3+PcgmCnIL3indSmBzPp2uOdrJGHEbDUVsFidPGp
ATMFdgEyUOy6mbry6vwQJhZA9jnlxg1e3Fm1v5MleTCbyNryoKiXmhWKBASiiw6q547bMNeWE7gl
OICdd++MERpYRvwQ5bF3L6vkmRKRrumCCe/a3w1Et+pNjrL8XezN3p2YhswqqE9jVpUrDDcrYCco
2IVarB5ZPyBLnunfa+K8z5Hm/pxaPXyptV5sRhwWD5qfWHemiTiSngbNviyEtyYaBXurtR6dMiuf
kjLfIvVdvNq5iE9WR2xQFlFe0nlqWe2mHvLydZx0pCu1g12U3Z2S5tmKmJQO26Swuc2FVdwF9XrS
GiCjqMjvWSy06z6DBLsdp+mbpRdiMSZ9uyYy7b50pf5okGz9M+tJoQwFjACgQfYuNcik/4ceRDeL
VetjzwWRR0PhtSWpoWfZmT0wWmmlmn3hXfYDnoD/U9ffurZrLinMYnPnO3XA1gkFJBSVrItIC+2A
BQIuFGQtv6qlsgkHK/sTQ733Hnx69TCTztaOTfqqKTFmCLOEJfgM+SWk3i1TrJSOegnIBcxppLji
eIXI+WEXnKJxQBIqqNAVI4vSKthHYt5godwh9F+BZt4RZk6+13B70YXz/Fe3rFDbFmnyPPYR3vD8
MZc08tpNDnT8bIXZiGQiUJYx6sOjP1jFrnAL90y4EZXvGkkA/mOIMuAjhfge1nYb1uDT2ahGmEB6
YewDtFG/YoGwdMrBI2bu1+cBts1C1pt+M62McKDb/OAaquFDNzWprEU7P8GUMWe2FhlJ2S1JoHgn
3i9e7cmryVeIiEL9FiB3sE5tNzy1cVXfpXjULAMIet81lEcC1f4zUtViObWJBzLK0w9NW0d8WL16
TYrsLrMTBKrS9Geu4GnhVGgX/vOjyrA+MQt4VHmaYeoa4TTVMqG7/SsSpB0SzUm7YnwBreM91uYX
1+h48CKXcbBmUf8kTaq3LIrLha2gQNaLyngYdA1pDeqTKVn3I/L5sI6WRjkke7kRkUX0lD4WZatd
tMcqKh88dLVPvhaJTYg36COGofVyINrxZmTTQyRxuZ67Ly2n+tXY5TdjTN1XBYonKuJatp9VvNq2
UY+K2pC86crxj9DJHxsUg57quT4EjL8KTANji1MV+5hWqITe5Y6+SCZ1I6YiWMr9vowLkOAazpFe
WpjjOGa7tQo1X1SWEW+dtGdlCXGcXKWb1+/BdEdoK9DS/cmJ84AFkjoIWKiU/aDAHW+wOrISAyrg
/9ogu9ilzRDZsUVjeJ25wws+QheJJJTYQ1ju6WmuUiANPISlkyIx4YoV5Ev17DpttXbUeTOkqiUS
INHwo41gruqB9ctxq8fYd5WvCAqgeBvX2mWCrM7zXyMW93t45IMZk8P55q7D0bs0f9UR/qrGGNx3
pi92TjTk9w20AjTP7PxrXUftxnXsbKvUTf41dOy3DouLS1RN0ZMHbVZWj17uov3eIPEzD8pHdn+m
XvsnJO/b16jYmYafffWK0j6SJa6Xsjgo4xNss/t4FgTKa//Oia0Kn8U2PQrN6FeyPsiDe0B11bPR
jrjUThreIOXGbFuW4KzkT4DHPx5udarTClzha2Mhu9waZBGkqFjD0HNWuWhmp6IsffAqNPxZbqi8
KKN+G8VZdQqqsdgnLAsPGciFo8ENujPirkMjJNM2aoDSnxVP2XrM4uExTT387d28eUnawl8MmtZ9
VcMGLcZ4NL7p/pwDLoufKJttxsT3w8WE0rwFFnVhjEiFJ8Fs2YVrmOM77Z9dED0Z/ZQjwAaYYi8z
ZmiwHUocUR4QcDdeCuyMfJ5vD7KNjM61zZhJ8b/bZE7u38d5SR2uepHjuTZrCXkm+ol+4YU7icCE
G2scijKEijhzpNvAUTamSEugrvwiuycPt02W8cEviGr7EDvBN2IhGg+KIbnDmds4qEjbbLJYd57c
mix2hDTLzxjbOBcJhVqr8PTUc+XR1SZcFFkM4ByJXFJQsd6s9HR8K6rgGHlpe0Zd1Ng6RPJQ0VaC
X0BOs9w0fill+1aQXH51OiwDKix47g2nHHeToZd7w++QkFPS8IhSSrRJw0Y7GrUWndW2SteAvpJX
Q6Rf0AHofoJy2XSJGX4bE3Q7SnsMLxAjeNIgproL6t54cMLZQ2PUre+O+IMlM3SDNDfEOZI0BXso
xXHOT4qZryAbQAS9n5lokKNvUEwLdbTsSy/at7r0hq+9i5Cdk6PfZ864rFYzV2qneM9jKqoTvKZo
qbZm9LUrYuBq/Dx2suhN9blrAvFY+237IIrkSZ97oUaa7vBVQ5RmLhK8I/KphH/mlujuyCfwVZSQ
kW4gKYy5HDLNEbH832CrsetXCpJT97IKjcpoV6fhllyBcUyTAcJF4Hhbs2x4Mqipsmq0rntO7AEz
zroXf7RB+RDz60C/XVknSYJpYh6Xx9Hog+/tpEHsDyLzRZ3urgsDJfmTB/UXvzWN17LVpl2Hnyp2
dBQ9r++WyL/mx2srf5bIA/vun19+9r+9+2zDIECsg+DXPPXfGN6amKBI25XyLLxcA9tkYPWIn8m9
KrLk0Ija30AOLp59ZJN5jGXOjxJcYNByE9/6jrB492Nyx7KA7lGZP5cVSrZlYdi37pmKIpWcOoXf
eLj2nae2ZjZJ47f68krUzidMwtM0xW699H/ih3gYugKhwqY3l1Eb5xczqfVdwb5jFxRafAngSC+x
tQz+yGBkByzK5aBeOAlRUHAa02zJPj8JSiuLnnFHXuhzdj5E8Oo5ESR/5yeIbPtdGpPpc9s8DpSL
8/+QlQEy93mjBOPEQMNABU6nIq3yCUZH+MY3gRM6zwap3RWW3Un5muIrCsQs2QIUa46uKmAiy1Ns
q5oj1hLN8dqSm6O3lJUibchETqO7DDILJKmN4+BvOIw8+4SJ+VQUwhpRj2htcwdZCm2gDteUgXza
k6PpLDrdvjtqSuVgkmT36wZpjRekSoLFvAv6mZUnxBisH3JQpkQMcuJuoxrs+eWgJgm4LUPXeHFQ
5Q+s9F7Xy/BHJ8Ta1RvukipAzH8EDAO775vT2tNXT0MYGi6L9aiOCSTwBGvwNjaVHfxDbI/UJDxb
wAVQ9xfKwQvNL3iUW+sUkM2JEJ13BB8ab5RsEs85nDjelWJEyHgRtyY/EPB44D36+EUknrWOvPp9
EIHw6DqIbWv1e9AokQI1Ul11qkfXQfF8pXnbdL2SryviWfVtUiQAgLa96WUY2k1h9GVqg29wwrST
MJL4MJV4DsooY+Ozlm2GAeOaOSRZGWqxsKrRu8YgkZdazPvNlzK1VkIFv6komv217H81M8697Vq0
7Ymn7FwrdubqyoiLS2AmXzMn85FHg5neNPorMob+naySB1n0snRD4D0+fao3G11fdpmo1/n4mHTG
eAxnAUQyIFDn57PbQdYlQV/ukvzEE8rt2bepT3kyA45T3zppc/LWscHT6m5uo21t6y+yFTlg64SG
blAPzV7PEuM1mbwNSTr7SR2c8KEOxVM6k8AKs/F2WpbYK2XSjbXSoQdUlHW+E8TfV/Ku1dwx33mj
212LsjWzy72vjVurbH9Z89ZsAKi/IYxjU0VRibVzBf7z0S9+YByunBpME85ygRtqm8hRq/N1zau7
NlaAZq/3K4LTLGcS1N2EGqOe1oSgq1mqscsMcK8Iw1MZ4yuO0crH+oldH4bu2dPc3+oy783UT3ic
kWhv4dgmXYiM+/yJoqzcs/THA9Do1Z09WfwDstmHuMW+tE3C4kVpg7XcZ455h4sX8eGlSPTuaRzC
clu6RryRiUI/yfCcSkzvhJOZ8ZrHl1LVxi+gz56vIBiwXsZqMhQcjePaOWR+p2Bq1rK9jNvqq9Um
l2COdfZxebCz3HoTyRADFPei+8qPME1XmmYbBZ75mOapvnDBqvxo9Y2ZNL9yuA5vefFIMLiARPjX
iaJ8rvnYlINeiLHmufXJ8W99UyH3yaQC2Jc5R+QQbp1/TjkS9xs90oKNbO2hSVbF+B3t7Hxkr+7z
71xCJWjv0shJTp2FuXPqNM5bl9XrJm21P5Hxx0FOS6aHlEUSQEDb3aSR8F6ytn+WPfBIZMMapS9t
mVbbzs2jvZZ21WM3B99kD6SLt6XVj+eSZ9qqnfVG6vkgVMg02MxqK1cLR/b1dkylYxvLFLOJl2yI
0ApGVFq+fApKDCgv8mc8t91KrRF8KP0e5/v8EP/57e+pzr+//2e4DZkfjUTdv2shGZYyWxYP4/Pk
HbBBEd0+ysAkeZ6Jt0MR20dJjJBnQYdbwsaE47SKG18BS4Zjb5cj+wM5BR4+sYljZQ5og4fqc+Ik
3trmUbUdzTbe2D6mrBJMLEHG8axx0xboE1UQ1iJEjY42T9Yvjul9yd1Ev5clNRgWRh4/JxFRG83G
/4Lndr0Kcsd6g3H9wwEo91B6jXKXTP2wyGCY3Y2eUhGDwFy57RvIf90PC6Xat5rIGtiFfnyNjS5a
RnV6ScZA3BUxLPTIdYu7GrukXayJZl+zO8WIXVmPXdU/Dbo6ndKo+0Ob9P5prHIdz+M+2NgeWYWS
d90Pz24WBt/dLtFiBbvc9vtYowOHKnXJ9xEYK6F59TeNux13K+fVHE1/Cx0439pV2T2EdnlOgfK+
pZmxknklTFmwihBFeHHi6gGTvhjnqMg++jlcFHng9QlCsaiQW5t5QjOvqv8ldN63ZGiiyvsaFj5C
m4ZaH11nbO9JifEq7aJxbVhDtakT37yveTotsWJzN64AUbCAtY1qU5c4j66v3hvA4L5pAGYWRVnk
2AKVJRsejHBU9zW08v6760bFohJ1s46nLt7atYrVrmqJV8+2o0Vthv2fAXT4OqhEuOiM5z43vV9W
rzywKd61ZOdxt4SxMOJL1rZauxBZ6G4Ts/WOBZa6O9tVDv5U5GtthMWeNv1CBV39OuXdsOnBxW0K
v2MHnrf3egl+rwF0+L1LxMUl2fqTlBMxGwfDVz90N8gFtYcUWIxk+9HhL1pgPk49tIUUV+IwfpCH
qlK1o5IA4ZurEkWpl1HmWuvSKrSzcEb4B6L8OrjlpbLz8hlY7bNWe+k9IkrqS6FoX1A/d+70uGzO
o1VfIAIA6c/imC3cz1jt8pMaBY8evO594GQRAuRRYZ4UAtDeegrt7E3YRI3LTq03sqiM9j2OT8qj
rffirrPbYREoef5mKnG0qtUuPGJdcAam6YJ/zt6VxUKPswrNpqQMg202ivd6ybFJCGISrpm7yDJq
Y38oTpGven98ITOS31dp/EIOtLkbh5g7aRLaQYim/6K6s5+NmmZbgiQ/eO+Kh8ztjTOmCzsrNcNo
iaAWAT0TCPrcqI6Ym/WD4xzKKflOjpEeAoWEvRehS3YtRyjiLkZYkwt/yPt1SWT5C8sYHJUcj9fa
XLQN21uqntbtc/SZN5FXYtLTNgpiR7aRH6+njtmxTWLF5S7FXJsEvKBcXcE04K4UoXfIm/FSjbF1
72btlt3n2vSMH4XQWOHF7XdhWv1larNyqRduvamjt6kG6Buz0xm7uPklzCfhOuKlSULvhOM03OEq
hVaRdJBI4tknQOn8nSqibFFyO18ypSsvOFmWF8fULhkP/aOsko190WRbgfHUUhYBN2V3ilZ/T0gJ
F41jPdeJ2u9FY9dLWXSiYCLylnzDZArLhW4UjxlGGbhi289lAWMzCnDcHNRBwaaAA2iy97M0Mfpt
H9rfblW3bre+HoxiUhtc/fdIx26OoHhx+8YkYKiaeO92vgcldMh2kakFs6V6sw1rI7kjlThujNKo
7ie3dtZehrSHEMHF4828K7IiO6JH3B5Cbv9dFxXuyUApdaOP6nQ/VG2x9gF/PHZTgvS0KdTnMn3A
2hjUgTtlD+hax7verOt9HHjt/YgdA3GvtH7T/fysYj7wM0nBFmh580dcd8YSpF52MUi77gBSqbu+
7JJlVejQ7Yii7jU8mJCCU+ZXBr4xrmNo32w2Frpa4wFbZk8aa4hlQ1TwInAVQFyk/GVCKgt5Fr4F
OJgssVsvLlYedbt6bO9cbqVtortiO1hgZVTHJbZgh/qrajXfdTuLf+X2GZQmAgvczBeb3PObExrl
suq15hG5l25TpW1xcof66MXkBDEbay4wjLpl3pAJqPBTCIs6/amGbLO8nDWJ7Zr5BnphcZwmwzrr
4Eiw+BbaV1OMZ2IgLolKT+ORvWlUu/oWhda0Fq5aHQhTYhfYiJ9wK3hQkrVnR9zYeAZ18dGIApT8
sMq+y7x5+2JZ32OtDKBltONOC9tuawcskRDoeuhA6f7pAZNbaHk2Po6ZKUCY1+qmzvvulfAECRJ6
RPPC2a2K7EEXTQEOoNmpTpDuncmz99oUFyf+lwkehq1975mVt4rErFY0xN4O36IRuzDg+EPk+c+W
aTYXpx4OCcxUYYiFUZHuDYY2PUcI8G3JILdrCe4K+C5XODVWewn96hA2BynitmgaAf1qOnfRoWn6
rKp9/qj6BSHT1jpadZ8uDbMX+67TAvxYtPwNIsZPsi7DBa9M84J7yI9ofuZa+CSWPUbFkU4cdvRU
e99H/bgd+iR/DHSBn3PRNX/a2IGjUqz9VEhZVGrkvFSqOa01LXlzx7pcFbnhXbL5AMEeR5OYH6pv
K5i0EwjSVlPtlOsQ6+OL7Oh5tonrA353tzqEveC3WDxY5llkN6xZ7It7nfs6WWpr2wBUQy+m11EJ
wrVblPlZCQgAwg9k/dwb6cmLvT+cxPDOkcH+OmyeJsOIlvqkI1jrwXKv/YPjudq5hKCynNDXBnqC
KL6XNvo+79PxvpwPEU7ZWb5hcxztSnYKK9Pu9FfkTr8Z9TD8Ij83gVRmocJuu1YwYWta/JYFsW8e
l7i3HZSUB7WpWA8Dz5GdOirxKq1s7cWOA2fnJ3jr8ZPnftXSrwBh0tXkNiy41HLEXB30SGZYmP7a
xoAeUFJsXDxRT0XVdT1KSt2TVTjZTtbdDlrj/tWlcXXiag7wL1YjKBI2zavbCHzIcOr90iPqvuoz
y7gkXsgWFSwEeO5tbExQBCAkgO9BCBKbMbGYovYsaoMtIBGqp4w80wJS9rCXdVpm2It+aiEVK+4l
NiLnJ7koXBCWrR+4j4HBKjnS1W+qoowHkKfTwVRgmix8tJOjcQ5NVIpgIZh8VZoofRM4vAMgACQI
ZtklAB4eQKX3iPoZ9jIZ3Hptg6G3woiEZJBFJ7Uc8n005dwPpaqsKmfSSe15/uPoiMfADs5wo4MQ
cSCFAEvSbX2tLh6Ip0FJVirs3bUW2rjNqglKbf1iF2N8HohrEApp6xdczNw7LzGf+f3YzzjoqTMd
/C+GuDOrxdyoYBW7uFXVkwCWBHHZEFeNf9eWf8qCHYbqunAEnjpOPV0SpLEWhtYOMBOM6XKtQ+1j
q6cu2Iu5i2xgt4BGioIGDDWliJOlauUsgGe5wMFzqlPXpe9nqVEma2QjLWS+RNOSh6XP9ZQnEb+r
VO03SOYji2chOamoULszzfPP8sDPwNt3MK0MtEXOVm3zAsjih7bCZUoteCyygnUetGlAHGX2d7Nq
y3mQda1bHPSkmXZF7OoITMHs6lKbLPyA9qGKw1JRjXdknYyLOo54Nfth8BDyqbejM6Y7ha1lpQcT
bLRxDiHcg2Bd9ZZq8poGuemVOlyc2HzrIfWdw/7HaBQkWrux3HgugdsySpxD4zesxeYzLUE+51op
y/LQOndkecdN30XtmrApKYoSJqRQ0jc/CZM/MBOYFVGU9gvPe23Zxn7wBBYlWptx7d/bKj+KKPnG
5ooEfFcD3u8sXi1zUR6Ep4OqtTyiA/DaaNIHxz7gDKiIVL8YzWNkNhAbVRvpFZ8vGEkElJNVr073
vq0L+BuaEi3LiXiAmWCIHU2K8SAPVQglkNVWt9EC9b2ubruOhI1e7Ye0Nq/9hKbdkdCzT0lheZsS
7eFV52jmoY2ItHhoWD/P7pCPohELFRHcZ9Pp116iKg/zQt3vGu3VALF6IkDgX4tWmWFZPYp4k+ll
XKO1iwNGifz/FgmmlFxs8afrxwXOAUIcuNcidszm8GChpLEcvXTaWp7vHpNa+RLGRfIoYEiaXd08
B+NYY5zjQnpqtbsyUOpnzxDYpaJRzROWIi4s/lbDKBTPBP/OKgBVQd3y7/LY/qFNU/waZHG9j9SQ
jJAXJK82bJm1KZpoJ1thRCDdGJol6BVasZlA5TZRnlTXVB95fwBjoXpweniLIc6wNhvNo6NMAAZ7
y9hZRoMFla/aMKaSBsEm0GPwwO2XjFAC/hWuuiKuT+uoahi083pX8ColxBIi3whMdC3H6l4fbEsN
+9Tr2A7QGW974nxzZ1Z4zaaYQMbL1qQn9meOU3UtAtPihTUO6kZ2zkVKfnMwEe+cr6sGSb6uOwJj
17HD4K8cEtpb2dnoW31Vh65/bU3tpkPfIqt217GRIPHWkxKSf0IyhcqSDGuyxYxnZzlef98jfb/J
oqk84VAF+iR6Vpplr6niWcG9/Tmrhy+wqLxzYebDruohbyrGIO67Fgm6qPfgDimRfa1rtW/VhJ7a
tapHrODOJNnsqyU6tzE7ZoDm4cEVrriXc+R1lKJ5kmMElQ+Y6+aCJV6E3Ikap8cggPgN6+3PnODU
t7IMsYMoDOs+8614Fw3uoW2n7IKN2EunJsErfGT9gK8FitfeELzWSdtuiLWPG9kKeKBZkiP0DrK1
MOunrCn6SxC5xpfuW1NlwU4PC3VVCqtGMcSuVw281W0Tk+TE0wIZJK/EHWQdW85fp+l8ampZpS8/
dPhwamZauUlGwgeB9ehDwvyCyzKZdRMY7+AFXwx+bQ9+WhxkSbGEeR8H46MsxVOOAmYu/pSlmj8a
+jYegNFQhV+mGu0gdyBHJ2eN28nY+CBTVrGtGPejr74fTGXvKCK4v1Wz4C8POF2+yE63+tTstHU4
kin+1FAEMW7ZPmyBW2fZhXgEex10zMTvy/k9G0ar1rQX+PCbSLTjmzvZ/mpqATWPWq6eVZ1wF9jp
Ff5lM/+9DpfR7IIiD/gqvZ+lhuVye+e8wx2cUWSr9vssLTJvPfQQSj41yM6yVXRK8KEVsg/2K7Zo
iEoQe73O2jTuIm0mgHsdpGICLOOUH5ALez/ELBUO6XyQZ7eGW79bw6d+/0WX2/QTgPhkIee/jZPF
W5/blf6LLp+muo3920/5t1e7fYJbl0/TY7b418f/2yvdprl1+TTNrcv/7vv422n++UpymPw+tH6s
Nl0YPcqq28e4Ff/2En/b5dbw6Sv/3091+zM+TfWfPumnLv/pap/q/j9+0r+d6p8/KfIONatDo1gi
EMLSLppvQ3n4h/KHJlJRjMpT933UtdyZSXGd5Vq+Dvgw7D9eQVbKqT6O+vtPdLvqrY9K3nla31o+
zvR/vT6bGbbewoxZnd+ueJ31ep3bdT/W/l+ve73ix79EXr2FA2FVot/crnr7VJ/qbsXPH/Rvh8iG
Dx/9NoVsSed/+ac62fBf1P0XXf73U4Gp71YjDj8LMx6bu24InXUNIn4pi2E/SwaYeQNyh1YwWtZS
rVx/pbhNoW/TBlO/pvZYUc7NsuMwBmDiAK+cIKnXB73As2klm4N+bZqpdwbzC4NOVvWYbh4rj1Vg
qZf6Vh8NZ2WSVFrC+8MimIi6tGu7mrlJXzdp6QZnD0lPeWoNU4Ib+2+jN915H3irulnB+b4Ro3Lc
pN/wllb2JpLPyzzLki05KeJRalY8gsrcmVXe3iG2lD8qRF9OltdeZJvsVXHnbjy7HlbQwvNH2U1P
sBILCbYcZBfdV1ki5SxNmVV2SMsCDJcZAxacLyIb/sur625/cSzdJ4j6H67sjSgv6f73IDeIwOWu
OE8gscaFjfbHWZbhsIfLIfXem28N5u8utqnQpRjoUoj3YXKsPMh+3u9ZrCoJN4UJeVcrYbQYdUwW
QJ7KA1FCREpv5Q+dEtc9g74ctx/GgDz9q/uHWsQVU3c5GKpApg8Jd1ze7Ltei5w7eZbiXdH3eXf+
VM+CKFqxPuU39GnA0IanPglQa/hrDtlDHkq2t6hA2f32VifPwtTpd9Agf36ql5OUjXusy8k+yEZZ
5aRik6mj2Ffg7cFMkifEyMniK3KWuV1713rZKOvl2e0AvM4+yuIkBfDkqUsyxa/j97FyWGNG/ioy
6hbPs2zYAAHol1E86R5m8V5zWVQaQRJMjRR+tUCoCdvZwyb2ivYiArW91FrpHJzefZZVt3rkt56t
rHXZa9BVHjLgyBvbDPAGnkfKuus15Ey3Snkd1wnG63Vkg1pOX7OibraSpivP0IF6eOfrfqLuIsLn
lYtr2/VccnYlexdZWNAO7cpDlzMkh3tQW8PAID2rsuagVIrNua+o9b+ct5pRq3h0091v6344tjhN
L4Kmz1ZNbLxzpxOl81yiG9CobwejbBDrJJovqz50+cy8lu1B7ELH/tDVUHwhh0siNvIFiwhXC4zT
iFmbBkTpJnXtYziDInCIVP/ICtSBZiOFW4/Q1jREg0W21PefQD9JBvh8Iyud2S0U/qtFAGRV/MYG
oWl0zO2AzNEcAeROeYzIoiJciSyePCDInuErhz27LJZST3ru15INu/YDaiHWqJ40SMeVzcOsUIC7
ex2vQqTewyVIwRw4SBavhO/VD6UY6wdZp811HaRuLIeI0W5kWTZ/mmdQ4/um84N9bzfi1KtWf/IE
GeKFLMeo0B9d/a7oiiFfXRsIPoEHGJzue4i5DYl7vUd/OShXtxm6PH6f61NdOM/n63efqm01UraK
Pjx0v18eH94r7y6itT8tiSFoH94w19cOKcDjtY8sfxh5fckIP1KXAaCnJQw/9HEVMqZZGr0KeGHb
fDabk4f099koTeVuZdnci+Q64lO9LLKD7rcg/782onOnBYFPWFMeJObMjJTz7ZD7zXvRDNpFB0zk
JBtl/XVsDxtnGUz1tL4NI6rur/qy0pZXtVsTwiE0KIEYoGlEESBgrVorTvNmjF0WHNrcEac8ztmY
Rk21j6e02idG6qqPwiJ2oA5uvpR96rljIhkJowcyuiPrRhzyTla5oV4sWYwK5EEaTc2Wnm6jVzw4
047XnHYPmVW/l2cZPqD6FHXnW72Oddsp0y20i+jqqYBqF9pQWluHjw3Fj8rbgbAefwmo71WkIGJ9
bY5MD6nK31eTvZv5kkOhkJLharcPENZ5c+ob83q1D/V5WoGOwRdPTPp+SqNqS5xaffK6DKFKxbdn
U3f02zLx3W1zsawh9V/8330jw5k+9RXO15rLpBV6yoFGCqBrEEdLvYZwUh7sDPSaxLW5siMikiAd
3usKiFXFUGGwMo+4DpbziHAO6lWhu2jmlhodM20lZ7SHcCe7fB4yzw21NkL1nRGytbCqVao7zmDf
g1nP126D0DD/OvuHHcIT0ZLqW2jH6HpYTXpf1Qnev5gZbix4Ls+yr5Rr+de+aj9ZpGmAPih6rSwc
jVeS5Aw0uB5AhkkozjBi1UBXTbZKtoFsdVyADrJVji068pCqZ5hevfSZZ2mSJ1/Us58U8Xoi8BX4
qVtRtlazE5VszQo8lGoTQFOjofLrdQvTT5t7hEpg8Mxnt4ZbXTi3guDQtnYMW0H2kweBGvO1Ae7G
j4kM3yQESdTbAHmJTzPJS4yonaAIzcSy8+3a6fyhQF815wpYk+GY5doegeNF9hC/wYPC/Eh9C/gC
SBZGSA2LTnurLA2QVTk+jYWAn6ckKZnwQHtzctUh+an65yCdVAwQ+cHOw+WseZvX+4F47383qz/o
aGMoCm5WLB73lnCtreb3MLPBZy3QD+sxs4+C17Cc9kFFtL914+m5qIrlMAujwZ8r7vQO16Bg7gVp
kbWzjceMbPUSveJPYUrZKqeElSdOsjUy1Q9T5mNOopg53Lb4QUohJcPgFSDone5RRXB837mhvcHr
yP6iTNGdfA/feqQAP/dl5FibsLEQXTZRpxKLerKqrVwnT3FkHE0nX35aK0OqZAU+qapxtOL31vc6
2RI19YeWceD1s7gu1Un47IyieUpm+0YjTVHRMZtDqwpF3P0ukhQNzvIw5c4ecnR5thX87Jio2DWa
Gz3KgwfAo0zA4skS2hb6uTLbo9GbGMBkYzZss070PGQZMHH/PzpZ2i5n+6VtgRQdJjGteijbzjnL
LqPuizvbnba3Abo9JTueoLDq5QCozNayRT792ud63Sm5L4sivE5iIO94H44kPuWncIDhY9vuWwvZ
Vx5ATacrsE1iY87TT4pbLgdcEZ6UdKXGaLsWXSOexqDWl5HA+FbWDSBuT6Cifniz3qusqgoTqaBM
PTtzlQCdvklqm1Xk/9D2ZcuNMs22T0QEVDHeCpCsybJst+32DdHTxzyPxdPvVYk/43b3/+9zIs65
IajMrELtloDKXLmWHFbY9N1z44V8FK4n6CN1crTsdGqgH0QefAV3yHh0wnA8imACCp1O6YDbu6JA
1+I94HNU/e6hGBoGZRfWGxqD6iz2mTEPy5prTF4mInDX2bSu0Yi3z7EsQeMqtx7VsQl3n0LMVsUT
NXS+REYDJZXe0Q/2oMTADs4qTumwjslPkeS2QJX1Fkljc41cXBSKgoRwtRA8IxREa9DZekloEyjc
/evVKBJ71Aisg0AmqqydLhYIBr1k0lKfhoMTwTbw6TLYs7UZwUGx/eQIxuxnhHrL/rO9nA5RlWvH
pmgyE3IqWGSyH5ioxtuQhR3ASbm1dbCzvILUvtkEzTzuaUiHtLfvVX1ITjSqk0S79sbkFRAQupRy
5OhheEVj5jqlBgvHue+Nm0C0c+w6fQeWASf/pqH9O3bB8TLjJ8JA9kfT5YUnPRq3bZwDp1Q3LuA9
47Wx1OgBjQDAVQYPdOCJ2QFBZASHTNrsFkDVeVYg7iKHqNb3lyJkh1p33iawARAGAzpyZEIrWu5b
8wDaWBkP7G1xGkrrnzUerYGAd5kQN5MB9VALNxwicUPDuat6gNHM2KWhYmf8vqie8jR7uxpYkWqk
L01rz7MuBeqm5Eja2FKlD1yiCf5lSeiBYh36fNIWlwZAxOtY33M0yoGrHwGBDKAoGtKBx2YCHE0Z
ep8c6xDaLfo2MkxgBJ+4ZkMnR/AQUik2ik0TeOwNAB+9bmznLarwoK634+iqxvYmEVX+h5fm6pDk
odiM2+EDzUdz/+f5FBGBnHaJWK/wfn1yrmsAFAwuX4DQHVD9b40IHF5pA8HIjYnmnbOtdD46M0IQ
CRjjj6ZLwkMiMdYbiu7N2HJFxKc7OnRgTT1XQQta+07cFSaaPPIkyHf0mUAxDUkGozktIxtltFYx
pk1Kf453L326/C/eDCmxD3N7OXeUf7pCTY0b1KpDdDhlaL1Jq+YAuCC4pQCAvZ8iN4tlwV9aSjVx
DuZU/EOuJagJej+r7dhf54RjmW3EEL6tQw6QGf9/XGe99vS/f55+mFWXG2AoqzODn8qW7YaEGfsu
4HjfyoaBn0SNZfDqlfFTZvLkMKEFGKqA/ESmkbxLDIXXaMrxtc5BL4mcQpG0Ng2VCeoRXh2C8KlL
a+GTkdzLFSl8QhOSj+arZhPbcfp2l64EcD6bSufiBpoYPtTvYt1FUkM/xHVuALqNe34X4pEHiQmM
Hbq/kx+5HGH7Vd11N2/vNcEU75HlU27xAwkvdp/Z26nsOLiO/7Wp0gH9O3TmNGyxF2DegViyDIGC
+cvAjGpP88lEEzR8fTx8U0CLIueTYxxy+2QyoWyTfEI/x1idgJWoT7NmVKe/DclBIQKs1mYzo7X2
f4+llbI4/GaZYERrzIdK4YpLZzpAK8tZIW1VpkD879373+MgB6oAFYxkpp35n7ixaMgA41WKGIBZ
+R5HJjo00RB+kOHOAC3IAg7atjw8a1aI5jPUl3U9B8Z50jkAzMkDl+Yg79ODwF7apaFRo/UeHEkK
AMxz+cw0JOGRBQLhqAzGG/2yxox3mrvEih5CNCs945DiZ6vjPQYKF2YOvbddWVn3bWBCO3Udgml+
P4QgNNkprbN4Q5CVXRNTN06gCJ/uZtCkGIL3R5CgibtAx6GNFbBg1zHzrKHCzWtKzPQ0228TaBYd
bJ4tU2lE8ycjTXwLUBqvsusMuc5e7Eot5tcKjVZ+XyFPphsGJPWkLVD0zq1Ks11CyCGwwAbMbMWh
YuJXHxraAalhfgWp6UFNIvWs9Z0du+WzQK/YtZMu0XfKWTOnm45bTgwh7VwcUoX9s0TqaNYCOl0v
Xbrm+mGyEFzfCWAxFTDsR7JnndO5NSQ+dstS64chN33AxMqWD7IuVz5rTmrti4SFIEzAxo7L/aQd
K8MNoP7o21Kwpd+sRk3MwN3SfpHCgflGJEjrl5h1idWx2tZloPaTbGb8TqF1Pz0hhfaMhkrlsSuF
sSt7vbrp8iZ7BJPfdwbg44/fA6YYghdNiLQMUQEJFX0yHEReRAaoRib3zDr/ONTlkILJS8HrkLyf
5pYm4OkdMNbu2Bv8nKfAA02B/QJ8qxYcQg106WjiActXUykCaZpEPyO3y88U3U6dlzZ8PJbdP1lp
6IcIFE9HdJLiv6pWoFOJztCyAYkYrNAxn45ICZFXyBA6o0PToklq8Xwem3HHD+bwA5JmJvqiZRwt
R2MkkXq0QteHRISgaw/TIUcbNA581iLlZqqRsJ/xHHEHoy7sf7JMz49AA1dIfcZ5fmyBiHJTK9Bc
mtTamePHfR/j3aqwFP0MqV50rY8CHYBSIV0OwRolLk4U9BAhd968hjo01xnSAGc04D1j11m+9Hky
b7QyDp77HnAkbSjFc1DHxsbp2uI5sCA7WJahAxWFVtkoBnp2e46OJpQNnIMGLealT1tPkmAZakT1
ALaaD8PVS311/6dzsyyMXWvElryT3Z+8BzyGN7GGdwXHOpuS7QTlM6DYBWqGxzGsfbJNgFzO3uKW
U/Kh1PxGrqCjoct3NNb4dqNUN6BPsf0UbbtfWZo8tWgxuKpDzS5jXmcbshf5oHu5Chi5I0G9aH/G
q5n2Esx1d8AfoIVSSZ5+RXdbu2lDJ7gFFnC+r5TuSvaQ5fU2C3QDiTFcJG67ba8DTtSBZ/M5fuVR
Mv0c5xByBbitXYeqm2+gflLfqHoe3mM7CAy9WZg/41fWgf+EIkFvJq5mAlqYtzdr8E2i8wmajh4o
LDL0QL3Lz5MRrQaZL4SVnYHGsy5FrSiuEhp4mr2fhQVSpWSL389W73KWTOW5L0COFYfmNcLb6x7f
RX5LBzSx67dGEkC1EcqBm08OGookuFZVbu8pdo0AzzsyYQYwp0MW3oPcr3jQmizxAxWw/7JF41ii
VJVrDFb2o5sSd9bF9BpCXcyfm/RjRCtLJP81gniisiR28ziCmmiooOGjANXmDuw2OX5FihpdArnh
aCPH8gwVnGCLZHhEmxNLbkPIH4Tob1Bi4+iAM7T3HOkgr5PZ+NFkzVkoVYOmELmn+TBNro0a8HRs
m3MnpXbZgIQvr53qXgCYuB9thW2nuVKekMFaIjiafja5APGQmaAlqkB9WJN86xCB/obSs3YEs253
Dx5FcQvu8xte4GO7ainKrSHY6FEsHbiafQOFnXakUd3HM3oqhxvwubd32Fy6w9ygLBlAzI2EcrsW
ebiSIzsyt534YrHCoxZo0KNiOww5FY+6nG1maRvbNNUzGhTdLNIG5SEOhPDBul+a6JQBLS4dIlNV
D4ohD8Ca57iL4BTYWp2hpaD/nuPeiEqB9FC47Gn/T6dFCBHIBu2w6HutxXSN5f0aZF8GajiZgW09
GheKX3PQFdtV0nMG7hbqfjW0AoV1Q/bPqp8UUiR8OmYi0jczWDg8CiTHuhSdhWm7S96X+hSW2hfF
0fI23oFyhSVelxte15nFnVFl2GjqabJrWJd5LYux01QzNM73KnRG9eb7WOXOlg3qDCkC6FOTdjXZ
OmeY3UmZ2is5/qNNlXPR4YfW1DWGpmRNO7q9mDSPCo8rQfRStvxQx4ygXrQNxvELVS0X98Id/ef5
Ut7UOSTpFs7pvuzN7VD2X+zYA/nlxmBTdh7FMER+qqDV0yr+GKayy7gYkaHLhm5Ho/fQDq+bl0Ye
3u20Io3IThHv8WTXpUDSezxdkkKdV7MGAVMlWavpUFaB6bdDM29WG51J/swzKx3Q2FKMYYOXEP36
b/M6e0RTEEWOaQ0prTG1/LJOP8asK3YgXtuhGvUTygfmoa6N2+XvQUOwXqEtGn+A9V+EKtsSRia7
sFAFeJ+6DMnzyYaM77cgbOqNxkbVbzvc2YhdoGr5TwDqh0sIaDEwrNqGOAjasM5Pug6eUIqiSVY4
gH1BUpn/Oalr0/NbqUSLNSh96wXa3apUQEMK8sybtDKnM41DyONsB4FSItkUGfMxEF3XPu5W1jKb
3MgJa6gsIv8G7DUH8VDyS0flba8Ugt/RYe4Gy7PGNvRXW4P2OpQQ1XCTF6qObTGk2kcpHEYHZKvB
t9og511MARgcpXBYZKYcYtSvFPDB3A/aFnS2uUu2dQ3k5IB7ai1rWYMcZqE5ZxbiVVNeqn+/HlBA
2Xae9fGzA+8cP1B6Hfbr4rWDn0Gl9/jyOewGDEqghJGirSA1bK6cleiztvRLW0CFHuKQzVUGkIkC
6JBYH00UKicCrGwsE39fa13+97VE2b04caIdbBZtLNNo7+mQaCUU77Wgf9O16UqQIrHZ0fe9mnX3
w5A7d0MeyRwVtGTGEPqqgYroZYzEFWrxhfYWbaEd567EVuZz9Ho9mqHK9ckm9Mm5m7A+jfpKe47z
6HlKY+s6jXjdq1Me7WlIrTvObB3RhdaeqYcnT5zwmmhHGlBQBGZ69DLqj7Hs+yE7ooNdOgA11Rho
BnN7SOd5WotfDs2gGHQgv11qXUpeykISF7Lb+DBaV0bXoEGfn1xDRefVacRlckdWttSg2IZqBJAF
cPp3UT7cNnMmjmSiQwVWpx1EsRnIHBGGzCO45BPEqQbAA6li1Yd60hMLSsKQ3b6hrURKjzg6pQM4
HAOv0zRtQ9sUstG2hM5W2zrjk40W0FH126h22fsRGkABGQJf2AfSMDSLWvtGzaDMIOnE0O76RhhW
isY3DAaKzAHiglsF/ZPbRhZI57TKt2gzSLe1rKauXhGyH5MGBA1KerGLPiXL/wSTpyF5K5QcF+8K
kyc4Paq00TL3k2NZSnrTGd9kaBsiu4UuImgaPc0VmLoCDYz+9qAZT0HPXiHIVFzI2XdsA5I89ljn
jXMvWLQjc5RDiI+P6MOdWGw+TaXa7gu1Sj3yGmGr+KGToI4mLxBA+3i5wLLkZH26AIqJHy4Q2629
BZUpUK9oc+lORpS6GCLtQsPcAKBPaMzN0uEAAk/71Aci9lojjr/XaOSYGfhPIQSnb0dWmiC1KNMv
k9JcKQAASgtkFyG/rDMhDxh9rzVsgp1Af8nm3NhC3AVfKwOs9dmUgx9GYlYGCXZZD2QrILwCetti
t9qduBm3NYCSyHNBHOzTVBoqBKaUc9GnC72o94XFfRLjy2T0YVNteqlPQQez7JGootMmAQSrk4fV
TTYxh5E3j0gEkePzEss6VYNCMbLQHmeNeVoPYz+0h6ECdOndHgKNdOITiPa8f0/RcjjM7YeYsoun
Xdo534dwKm/BlczOjbKlAaihIfNs4nV8sdf5juxkobNOzhnTlp3xbrOaQwhKgtMORdbfFv2w3mr/
bdEQglhD0ca25TJ0Tsk9BW1AjMA2d9OUvi5bFCqcyMOn/QcahV8g+gU8rXQCX8a2cTIhW/x7rCVX
q6P4ddkBkXfZzwz16AHQZB8TntdI6RTNQ5uhgU9VZjSj5LUFHuHaehQmOtNBWPMPJOzsLxrun8jh
acFpTprmyDiAkNAv4g/4m4+bSOnUn0p3IZ0vOceo2ducQFOCUxvGkOZOS+Fro3BFXmJXjIz2a4f7
82YAiculaQfQeaghdl9RPr+2FrgfwBcp3KwFl6M1itJDRSW5AHo87U1bKDtmteXV1pwaOx/0YXEH
dMuSPEzE4900tOzl0yStaxSwrerltWvAe2ALZu310RE5VCfwAon+oMbapkbBn9Jmus2Enf1IeYpO
Sry93YNfs0GPKSIiReVPzTjcUv7sbxHva/zHCDSx2W6BLmDP7tMv4KXI7wjo0PsqqltPhmgbNIBF
jwSoKCPVPEzg2FpgDnnFAfWEGsaWT2Cv6sG3u6t4MbhlqUNtWyIhkiJeFqX5nUeLCqAlaVHCUKCx
01oW7TXR+wlESwAtxmuKao13oVoXJ2gbYAcCcbJlSCL1xBurwYTcCRhW5OsO2aWpSdTiREu8r0Mm
CHq6VqJo+DODvt8E6BGNVyD5CE+zydJLK4X0+igqfvQREFOd47yKWQ28DButJcLo1GETAaTjAGm3
NdsEDVTv+VTQAbSXsso0OCAjJyh/uhoN8GBD5lLB1oVmo2hTbxg4H+QDOTS9cpqRXhN5fskrcImS
rnlfJxMAVX86GlPBXkI6QmTUlhnp4OBbLB1hUuknxsFDfJ6QqsrLVm0f3vI7I7fy7YQCNendecEg
1G9d+gyl0PwHMn2qGztivtWAbzqhgR0UYW8BxRD7TaYAz6ck9k50/dZQO+toisCwPKRL0m0BIkWg
jKAxT+5YYdYxxr8H9EPQq8zQerfPGJrY6V8GmLXPgf5/7icwfax2cOP4epZGz3+JN6WdxU4JZGML
LrIS9B5Z2uBXKnOSNFbtsNmgbGxA0A65C6fSpo1u5h0kY2v+3KLy0nRIQiI5cBs1fbUhlk3wrIDS
SgHfIQ11U//vk2pNBzivEGckqUrQ38qDAp5KwAuhn9HN/9qkI4FMGRRhRsCeVNMXYDeuNLs+Ja0Q
10geisnw26oEu7sc0QGAfz1u8dIpLU7eq5cetWIagdIRfBxA9kESOTyupmRq8uM4qF/JRAezd8q9
rbJumdnGTbQvGuMXJHr6I7g/IWPUT+kAcdCyd0GEbqDGNFbIt0sjeSiSzpZwGuth/qvIVBV4mXQ6
Ycuk+fU8jBvCWmojum/wXg4PjSmGzugAljTwFqSn1Qz6XgA4q75/m9C0kNiuZ/WSMgtSRkrnWLgn
Kwx/ub4JfFGHtpekXDy2Q4Q8quFcmQosVzRVYA81NeVIznlUVTRUQmidvDbon24gWh245LXxqDmb
wvqGzmLxaIAL+gFyAGXTNL1bNsqlHsEtRpGlge7sWhTqntZhDX46rTEKn7ys7ceDhn5XsGHiEwHH
kdwlrDrQshQBJCQI+5T6nkZxASJKbDnrE62GnFUPEvtagEbLhN6oDj08QxuwDZsj9iVAMysKHjFo
oqBEejPii7znoNE9oysbt+YmrB5rkGNs1BHKbCX+aAESPiHkglpPDZPppg8LAC5kThXbac2N46gG
Kx6GOSsjvgGaIT3joQS+lkpHs42iW17SJZqbBflvgZEFEYCgzrdqUUMFWJbgFFmCC2RpLkMOyBmm
7pZM5DRbENiojj5uKYIcZg8iJ5pPtnURzeiB0c37W7KrrTJCkgaaWejX105NXxc3VRRcg1nRQf1F
lFZhzkBkpYEjdQ6SHzme5SBXkZ6odXAKLZh0a0I7eENGcDcjnE6XUFBXFn7foywFeWrPcZ6jshOX
NQUgFB1tAUGs3FDigBxxq08Qwm4bDzdYfkeOjLWoeZfaMwgysoNVlgVufA7b6Xnv3FYddA1yI4ag
QjDPrtpYyXM32uXGmvPgW23Xt+OIhPxmml8rbPjwVy07dJAM9a9Uz5+MMS1eewX/tehfFl+wH8i9
qMjaaz+USAjohna2o2m+EaHVH2rVGaHKy/64cjnpH69syCsrUXVbiRJ5ljJ7RdH+45WHPn1Kqlx1
k0IfIP1dbEFiBjbuWVd2eimUb3zE99zpUwYy7Mb2QfHvnNDzPxxQR9d2fEzUuxSEZq7V1tWL0fbP
ErSN+f+A2giVzjn9pmiK+hwOVuox/OjvwixQdujfTg5xmrTnqUtm33Dm8tGKAhBGR7r2HUIabx9D
w8dQgjD83nMkAT99DDE7f3yMWLfL3z5GgxebM8d7sttP+D3XI+QrUITIH0EFW155h9uKHOmOigOw
fIUlilsy4W2r9ZyW9zsa0vRoBlaJhh2fluno67ZaV05FYwB6zEGKbM167A08MiAQr+VXbLUATOiM
B+gJGA9DKJMwEEE6kq0JQ4n6lVxXIDl+AMIov5rB23RIgqGeGBvIJui9euo7/e3QyrMU8HdTGYAu
lSMzHmbkVjKOxKn0gJwHqj2aulfBUumRYIOuIbuAEsh8AhssNPXUH2SGuiikYmQU6dRQVDELcapq
9Yr3lsCNqwp8mGLUm9MgGVTowLphwPsxyKBj0D/uVwekERCtvkeLqfHLLriBXGfvcuTP9lS8y1Jw
X4FhwgYZKnDW5AXntbOnwl/OZsjx2qCXNYPAX4AD8xhFmyAY7V0Zaw33SO9dk0ZoKtg7EnYnsXg6
Iy8Di9umk966A3amHzuoroMk7DJH/JERS60cCVN9JApb8snR6pOR6nvk7/MgMLxEVrzhaCQDLCwY
DeGnHTiU6BVweRsk4xRX0AmRL4tUKqfDEq13HF2+KM2vB0cowhcV3n7HyLxJdIUDpBCLVwC7vCpz
0mcRNxVa/WAnbto0dsBkUWeL3RaSYcwOxKu0r/Ea03/h9W3EPQy5l0kyttOhSxm6RcY+RroNttUb
yrjc6maAHWi3WGR5dBtqeHB13YhOC2FNL44ThN7Ec3ag6o5V3s2zaJ8/RY1WImuLhww7+KuC/7Se
myhc2LGle3YRocAphVlH3k7XWuC/lMoaA8OejcprE1esa6ar/AEsO76C5w00U4z+pGTYr5FSDcs0
vM6xCE1EUscGsi8FoOlReyRvlxkHAdqK+zCMdFqDzAOkRU9RjjVoSY48GPBIab7JozKFglUfPVSi
rkG/A6BSzePooQRxP8habHeewD7r1nyApmEQWNtaN9+8KbbVNJVMf5svI8hpocHON6BJg96Bxuoq
+U9pFwJzq9TrE/4p7cJZrhpRcyLvLCvj5EV1HMER+M1XL/2aaBhZ7OPcvwXTbw13tfQ0HovYmtzC
dJRHJRR/nImJvdnG97NPcUoCLfepbaZdW6T8GE02SHfklxY4iHtRTeLBGDp+rHqRQdUQX84GdN8c
u5cPdvoyB//Gjwm4QOehHE3Vr0wLCSKQmBznNmJHwTrTgyQ835BtdfxtiFwCqzc0b3XzYja9LoJC
9ieHJtfP8MT1OptD4kvRogsd8jJ7RP+qBcTjvyY6A6+b44JTPvNL0sskY5W0oE0xbVCg/R4dRwC7
Z+b31cxFGK9XyK3y7QqWAeyWZI1zXBZGmU8z1mBTyR/CMd8rClg20b2UbOp8SrYdVD6hJWezfTer
9a0qK71KlDtHtQfEQFZ68aRt71vknCCzUEO3VUaQI2/1vYYesmUS2ot7r4W4mdDm4BZypN1GyZzq
a1ehHGmwPDrmwVA9Q49ssTcCKkUQJNL9Om3qrxXeVTWtLO95EYCtKBdAGkv7IKejAypcp9eQXH0I
zf4JIhelB+299GFUkW6hM7KN0iakjc7+38QpJdILhQqu6WmKNNfhM+j25R3N2M2D6F50FomjUIFZ
Jmua5Zo7jbijVBGHfoXfzyDBdiDCo4Agb9u0ibYjoYvZ4reGVqr3aT6ld3HLfpKZouzYVneFrosX
GaU61o7nwMOUiv6Ad83iqBm4CaAebzyQrYwib0KT45Ub3HhIINTsWUBd7yiCJugC6U4pAPtANjlh
MMHeuuQBbBbGAPGlPli7o2fApZt9MDTMj2Tqy4Ld6IyP9hLbolcZ/zf7OGdQn62DTTRF/W1ajPY2
ZUPpl0WUfwGNIb+BLqXjRkGXfxmjBk3LVmhtFAfDZA6QlKhAj0nBGgefz5CPt+RMq2S+T0FCFuLV
aYTOlpeHJXtk/RhfR6sbb4bUtFWk4czuUOFhmW1GLQz2Ot9pRtsOP8mhlKC7OuZs6g5LOGT7oDcD
ESqgp2qQyMzVdKvHZf/ceeakj8+q0nYQnJqyDQ3DqpcMkwpkYKUXqqQVxBXQykLDfIKCWWiMD6hM
O1e7N89kxl8XDEUhQO5V2mBJGypoOYRgbshraeI10EW3TTPs79bHLbIjmdjEyJBAC+DDY5ietuvD
N5h82dT7IYB8ESmwwDlD5mV5VtNEhhx0DDKkkw52d+whtXE7yCpb3k/dfTwH266PwguZetWG3nHU
/CQfmdZJq+33Sd0010etH39S/P/tpLgHWgxsD/hofWsjT2pNFycJAfWo2pHX30UTHpUEb5sPRdCV
j0Ua/KPJt67aauKNjZfJM+gE+TI0fx+Sdw1Gxqo9r8MxRceZloW15yj7QJedxRO35zuMQuozHv46
4lZRbMbMrO8BCWGukUfsajNNbCEr3ZxABDccxhZiOY5ltxfkl7mnADDxZa4hpCHKuvlu19G+1YC3
3ZSAc4OfAEKhOf8O5Z3oxWQWc1OU25YlB0XSPlrF25LjDMBSPxpvS6Kl/BTiuxt37fiilGwANSPO
BHrwNtA5GF+KFteks1Ha/hpX8hk0sQ4IS92py6MtaYMFSKucTQsUFzWIk30aNn0DoXAocpJSGGmG
VTmzzu92khYzkcDAwzhN8C54tgvIBm9wogd4/mwg1bGcfHT9lxgVgJ/DMMd8G/a896LZCvax44gX
C3LW/VhWT61WJucMDNGbCboeLxQWx6myB0cwdDZ1a1OxwblJUhbsIjQremhM1v14rPB/XWVz7/Ey
g+4HjUWn96AV0XV/gqgQdEHN2eeqtQOW6WdgiHBPvPUAXXUXOnu3ryayz4a2xBPFPZkMCRiZYMdT
NdyTnUzk/F/tn9bHd/zD5/l9ffqcDiE63tcembF10NW21RRTxxfy38MAIlvB+ktfpOB9r0cbpYsi
+d5wK0h9YNuR/2l6kIzICUsMnxMIvSQWVGES3KX/XGq1vC+3TE9A6WtOORTCpRqCXhryW9RWrqPZ
2ZZspJ3Qg/n0dszUDR8YeLHxKOV6qO1RGlUX3NhoZ/rGaO3+bIFl/ktc87cHcFK9hS0wMhnmdGV/
BmuI+SX9N2zupj9W+z2MppdBiP9iE99+PmNjDAWmS1cZ0KTntXWN21i/Au05on8YX/RSPWUdmC0o
stV5d2Oa3AZXIsOmRMY3cwyqw6gB1y3FCMUwN00LNB1DjWWJkVcA+7Lx4Qqqt4RnYzCfQBtxR9G0
7OTgvsWX4pDaTofJAmpFD5T8JoMO5pNaoSQRWEF4piGo/nZN3sUPChTpHnLBPSF7XNOMM3Q9teWG
hvOs8RuQMauLN5siAGGmorghLy0ZQXDjTEO5pMjAyUdLFqDXyfqwOxthAFoUxUGyInIZ5U3koW1y
wMQhB3eiXEofVjM08eJwS0MtjcYjU6FZNNRR8RiibvSgZ0sqhQKaGpTP6/S2rVXXsXpf6zhUCsPE
uU41WtWYVAutxgG0E1YHoHE/gP3hz4jR7o7NhEf9pwggp5AWlyWPv6xhYf/uTTGHPjzeWXLmA4mD
lIrJdRxnSbs/JMqWiPQX2+IHqT5I9usGLLBGoWg7o9ZRlWBgNUUdrD5ZNETJZBkSwoYwNdFoLKYV
U/M+idA6FPVuohGFvk9kaEc4RSFaqRNWXvosPUJ+0HoANNh6sBh7QhtXcwZJrAXJ8tr2kd+efHJ2
luKcBVJWnXSSqSiy29LKGFhpMTuNjcRHS32zpem22mrYiTbfl9lyEqQ0doD3x3dkUu0BL1Ugft7R
J5gGuz9G0APekJfWYKjBFSobrmQaKwUdRKOV3tBHgLp2fTCYqQIA8u8nAukPVL+Ue7J0ag7Vp/l7
kMTDnhJwLQhyd3PdV0sCb4x5d4sH7ZWc9CVDNRai70l0pS9YlHZo+/h9eptXlReZDPTNRWrvYzwH
gN21951T548GS4rHHO9JfEqnS1hzfMcNprsGi9obcgIhPd9wECW4NOF9Ou5XOUhcheXbZpnccv5A
oAmGh5AHSO8M9h3w3ac1isrNOMXfQYP7zeyh7wOiEWefR1BjtLJMe8VE8tNEUSm2ZyQAzRSeoiZs
b0gIvqbU4gZlcU1CL9or6sLGJqiabGuDtWCEDNJLn8YcbKcZKhiZVJKSUi7SDmQt+2D/PR41wzNz
mqjfo3V5AoQ1BVJBZv4+5QArK65cHqOgsTo+JAsbygRaI1g1ixj38GEowaUxBleoeAVXU0OVBa/H
zm6AjO0VHAHI+Zto/Rpt50QRLEi0u6n/NgvDSNzMiUxJH/4rsEYzcQ3JDtzIJSmW1qAljbqBZp+8
Qj0wJG97qHcHA5re5M4O9yUTMn5ht6dhw1QvAivslxg7D7y2/BlGj4rBgIK2k3d/DavlagRkfg+T
+5hlNbLTRZVeb9eL0mr9AEblIR0BnIAw2a6b0/QIXbDsmGuKvhNAIVyisQSMvdTshz5A6rpmRvmV
xdHXOBqrX3UCvbvUmqINnwCBbqLyV+/UX4USFV/zukggjZNaD4Lhx1wpUXaBQMXbVWpt+ngVU48T
H3WwBvTHrzVX31hjoDQ9HoHZIo6YD2ZoQy60Mn+z0SRJwWGHGiQ2HNvPkHt7gEhMeTBQsoEwj6E/
kC1sX7pRH+5HDY8Dx4DscDODC2uNh/QVII2tirfURmuuy+F56GaIlpb6nSEm88Dly6oJ7MZWS0WC
MvbcXlBsn4B2/d24iMeTkcvIxNcPU2vbP8tUPalgOVlPLFNbLM6/J7/FlIkjnuKufqV3ZHpbphdl
MUBsvg3UPdlHx75E3Ab2IZu/9iFkB9b0LqWBpV1nEDvXzXBLnQdifKpCKFVAKkLzYtQZITmXzLc8
aFWXAgznKe1q3Y0KNKs3bZi57ayG2zk29FsFiNvloDksOjmt7g95gPQWOShkhNySW+BHtiXbgP4/
TzXiEMJ0fXsZRtCFdEY6bcuixd+vLhUkIFtxwEujeAF7rgWJSkM59HLI2LZ2Juu5AnnN0bCh3hdJ
7Wgtny23b0HhP1tKASas6lcluPIqT+y0ejvRwI+bthAEMTRUFwst055qu+u8qG/1y6hBWyBt4vyA
ggEYHYLZ8SsGVYRECwo3q0C+E0p5ukKe9TbQ3gDyYKxqKPolk6r5/zmGAumQJGA7iWT0uhidRfm3
ougcbLf4ibacQxnNd0yZTyRDliZM3Ekf7TDJ1zB8W+Tm9N333+aBDwUs95P+2kCWYQPio+gh4oG9
FTYwNiNoDM8scWK/r1vtqVT6b3k5Qc08Bg8e3up+gO6ZbyY5SWH/TgL4djqjoScBs6aiPs3TtEz6
H9a+bDlSntn2iYhgFtwWNU+e7bZviHYPzGIUAp7+LCX+jL/++z87dsS+IVAqJcrlAqTMlWtBVnUe
1JQIaAFuooV9dkpqRwvySaYBYk7ZKQoHkLRTTxem48cpdU2ZjgCKU0xHa0ACjauyylJDIXhiQHgd
WmDJ2Q/BoKEVbXOv2WkVlFUbv42FvGEOar1Wvfzet173CyVTv2PP8Z5ZboGH2Rvsm4zpGXSf2viI
b7a6ZKNlblrbYw9m2r4kYbSbVP6IDrIcfWBrYtSNUzu3kC7OnOFoUAbqi89nd+zF45FanQ7F+W70
px1BgsoBOuV9g4jejBBS8CFQsvzd1rpgoCBRanImv+FzLKGOaD7y+6/zOQ3W6F7WncG/gfIUnWnr
JcLS2/ojWNKBuVFBGm4DFFg6LqjKFDpaHWhQCG2nzWKbUv9qaG81tt3HxPMr7JJ1bcB3GK3n5iAL
92aURYrK3cRHuADESYk6UAeY7MKV5fB498Ubq+V1M+b9ZXF2mCL2zqqHL24Qck82g1M04AJ/AUGM
f2nLyrFWHeIBB98KXyrTDK9ji33LGvD7rWuBgWx2Qc3VtEqTUMPTZSzWwBNB1GB5Pg1mXoHMekMP
po7s9ijsK8+7Yi2VM/WEOTJwK70FQDBtZ+c/Hn40e2FaBsgWUZau2A5dRY8YmRx1mXSqE/Hh0kVG
aaQ2UH3AZqghpIH3xS/ujTJek6OTGCgPsipmHUxbzrZ5Bmus9g1k2ux4VVQF5CYMw75NsqneO0mX
H7jljDcThCChEZfWrwPkHpkWab88We/d0mRvHSuGgAYVblrvZW6AecQX442FKedBhe5e6Ilg826P
GJE7DwqBa7v103FjQqFvVahKBVdVKtChGuoAQSv/YtnSAK5Gbe3BtRGD/gqlByBk/PDDrgnMJW1V
A2+OkM/qc7BeJnIHfTTIGyOdcwPM8HBTZLK+mC4U6luzcCG+AwoUPWnGY+nrd9RylYnOwFuS74Wr
yhPUUJqEOrgWZVu9AvyOhQ3/mMXP825tCkRSE8MLkw23sdEcMhOEhMulkFvCpwGCZk+zDWO6D9O0
vbYgVdh4nkw2dEeV6rbSE/4AJTfzTK0m9LsLrwV4/9BHB7/W5cYF4mKTlv6HDZWrd2GpefO9iKpa
fqkm64b86VYEeXy7iWJZb5aJZNjeWpAtvtA8CA6DfmNkKYJMoFSpFP+VkSW/W5myW6eHeHcbgrWe
7K3rsMBoDPPURHx4MtN4142e8ZpLA0rWvBl35JYhhZ4b2Ng3U28e/9u0k6lVK1eChoumLULJjxbB
AhtNWHtUDYabwpm6LbGQUTNFbP1LM1ZNoizTmzrcLL2hRFBC578jvBaeemgKHdsMfyU17RjR8tL1
UIigelNHcUTGFXCJqqmnwB62iqafmkgZJJes6rK5GY1Sv0SV9mueCRmPaxrx79SKWse59p3+zKZp
eup4291o0BGjvtiw4tsm96/UNwC5eNuMFjgDcEUwatR3WGDtQxCsPCXapAFTNG6pr+hN494FYSCN
E45oHsYuCaivmqLk0S1+V/jl7WQKrLsIef8gC56BlivvT64idwJs2Nqnpl1BSwd8UbMLqmlqy3Hu
qJXy3AQGMDG21OwNYLh55l+pRYM4FugrBAj6EzVpSuaJO5alj6OiPcn7JrvXVNSWV7G9wwKjh9xN
XB0G1O5fyQVJmfgKDYrDMqArWn2HQgAgKNQkdBBF0s6TREXdHyxAl1dgmPCRyq7cVVr7QDNXtq2t
TM2JIbLV+mtbTOFtlZfhLaol830CeaOVTj61iTI7Xokr9dKBnMcj9yP3dnbKGjxcGvwG5nkzH0xJ
upNF+2XQci2uLmOkoLD1M+6sUXAFDIkf6ebJwZfzuRYoZAK0NrW/vP2HZMw3giEIXnX6LhV5v3dR
LfQQxc7POJ2KH1z3kTlg5VMBurS/OWQNe/LHspod8OLt99WITZeaIcdm6Z6BR2aVuNC050ZUXViu
WS9mu53CInmp6qG+DkkEnLYyCy7jXQbg+BbJKOtlGfTRxGo9RSRrmsrT/GYcTB/3SBKXKO+DPNKX
gwgBeIv7ESq/6GjUu5XOIPPOrtjwJNbgr8nimybWOVlZ7sKcQw3PsX3IuubtxmnN9KktsBRMuqj7
WSJWpZm2/btFGqtiY/rqdAhq5MBnY6ctsD3E8vtoVA2K7dTwEGI38/DJ05snpDz6TZpjtd8oLISr
8BFtY+N1ycSVWkwHm8LUZW1gjAbwHapXePKjN4pQLl87JRBTaujneN8b+Fb3wWCagMIasQAUwveq
RiW3QKuCG+QBeXsPXFHYC/TM1N+EfKT+ENxua9PypxMNzNXAjopbpuGxzpPxyFRZRd15/OqoM2pG
boj7NOzPxgStbbBwgJ+xLuWZ3Mhj0qJy1wmQxR4APhKB5xQ1Mp6jNtcGhHlarhJDl7dG71VXYF80
oFmROnVlVeL3WSlx0n9GWFHm34EQEBzmuf2DtV57opeTaBL/Chm0XRfjTR80ZtRvwaTXrJelnhrg
yrw7kUmCpm+rexZA0giPtqk7vIV5dQDxjvbLcIwzhEun1xbMAgFDvf8NeLO0vSP0fo/yUqA21SDm
oG4x1evDNMTlzRTafJWNPL7kqio1SwCPlpAEmlufdqd1eLsuZHHkFrgUF5IZwEKh66MJBnZVnR+p
I8fPa1PmNnL8ZgglV6GPlxoMaS/idyUN8RKZQwSOXLCi+bVvvbTg/9qmhhy25ATW1o8xplvbL8YP
O8r3subJnait+MEsLADjcx30VU2aPORt2ZzxxHmlzimOqwsoqi98cPOzNWb5Gsq4EFhUTV/gDbii
UzqEWopHmOoZhww9DMKdSqjH3ZCxd94Bicvv7JHV1xz40VXX+/q3uBm0dVmb/EDNDBkLqGPKp8xQ
WzDgbFcxmGG+hWk9AFuhewcWe+kJVadugOXQSmRt+zwVUXzRtdEHgS5gABCS7dZa6UXHUjWVW6vc
9KiOL4hXQhMtapAMAwprDSqb+EjNTzdDzQawGLjRCFQwNe+o7ADDVlV+913E1FXEPNUbCaSV8K6D
z8szKuLc9acHUhIoAUilDFzlEXaglCcPaBKV36P6Yw7y0KA4By4icCTjgaTfd0imbaYaNSBDWRv3
KKU37vPW3zaIUt6QR5GkFhAH/rBCdAo8uyx1pxWeNuOBnG0LNdnt2ABzhaE0olFzIhzZbOxSTkVQ
udp26J1XE5pahwx0TKtOMcM4U1idqAmRGuvJEe1HMxrGZJugVHk91K27rzgEw2iv7uKv3relTNa0
kadeatJufXG2OxmeENRJV5TV6uwOVMEp77dJ42kAKRfi2NqWd9KB2pqzY1kISq4BGVYaQHZKnTXj
kOxGYIDmmZYBf86JSBFUCddZjGWPmQPoFhd9dutneKMNE7urQw4TMASnwfTeFlOfupBEsAsZRF0u
0oDFRbtOtS7bzu0qmhRneWId5rYR4uVbl/xKU5SFm92Og8D+UA0G3m6eP0eJLUjqhmOenIpIZmes
dj4Ok5cC7PNnOy6r/lQ0J7LTiC70LdCo6kQ1Y12ZAptPfQjBYIZaSivUzBXZHNWBf38ZcICiNgsN
CJ0hjI40KpB2cVI8TM7oPA4tYDJjciNazXkki6VNB9BHiNtWmXpLr1dpJdiJPDgyEuumhRJaozUu
VlQolWxrcEjR0BhSskcUY/kraqIk1rj+D1diVi1uE0BcGmThfZE7qJSe6uLUqUMyWGiLMS6AGZqK
E51Rd2mLAeTE1gDexs8xEblTP3lWUwU+nz9PqV9r+noDKa1kZ+dRtrZGsCYdClUdVuF3sjYbXV4E
APgXJ8+zda6b1mlwy19tmImzIcXHIUptcSab64Ffz7HzE3VOykOArQFxtE8X6hlQQQdKZ/CqFdrd
kqaaehaf9LF+bT8ry22kGchEaSo6aB0oKpUXtciVBk5xNw+cM1r/zLVM/++5yP55xWUu858r0swm
59YJtdh4fOJhVGeovCUEr/fZxHbHfEo7PFaWXiwnvjapFwnxODebi+1o8jKYbXjAq+3YmSkQO2Sb
Tz0AVA6pYRzJRgfuVqhnVgeUGYCk9CXusIMAb1fLxicN8Hsv1V6qri7fueW9ePghvIMKej4BnnQ+
+VeXHg7sGVIZR9XN1cj/YYr/cx9IgKHKC/zdG0c4zrkeXHtFRA9FnMfbBjq1MzuExaDsUlW6c+3w
Jz+b3mMymdbL3waFntnM7BD/OWhIK+slsuzkLDmKL0WhDbd06BKWQyszWCwTAnG3bqIW5FmsRF91
xWbJK2NnJNijutIYvwzNRaCFdRnOU/YGuDr0QQUl1BVUTO+2DmNjl4UggiWbjQzlqukYBzUorzY9
auoPIWvz51Gbdrw2AWpVdt3K/MUuo/LDzsDYdqiBr3t2SuwhP+2L/7/tZY36NcpezYkvlb0C5SU0
mcc5WVaDtvYs/OZxyZ/lvVnvescbgiV/JpHCRBQ28bZLUkzY0Wse2cOJTLM9DsoQFWWUc5u0MDvH
VvW4XFrggbOr63gMlmmasP86NXWMRj5PTRPpoHK+Fa4ZTAYqBFt3QmAwByTlmleuG2hNW6AOYAiv
cw+eUOMBdS1PhbKRX2OGUFAEgmRHM8xjaYLPWSTYfVDQpCb9PGB5Os+0mJY56yTb4X3DTtQJHNh9
6uTi3KOMfz0UDCtutZCZVx548VWjjdSsMnngmd6X+QiqLtWk5YrDI+TaZJidyOZ6IDgAKPyGOmc3
Na+LVPh2sXHz9zKtNnpfp6VBvoZgVirbDPsoLINo2h6M1tRJh+5z2rDFVmGssKoaOs05VB1WdrSe
8SLgIKhJ6xlqul4vUYiE1MTSpF7UsuF+yc5ehF1PjwriXThM3/0OW6KI6f0ZhOJY41GbKSOd0SEJ
OSRis2ZHQ0OwrOO1oYZQe5khLEHwb/XN/R/2eeYvFxlzP1kxj8stQhz9YWDRg2n3+huDEKsfOsmP
QqR90Aypd4Xgb3cGjQfKCcfS/27UF3JwoEoclAyc8vVQVRcOHZE1dbg7CxpT71B2rtduLZOLH0fF
NZ6APUBqK/nhmo99ZUzfLRSlr6Fjy9WyOdwhRYzYQwvhTrxzx7dCt9tVklnRLeeufaUObAFQW6E6
NJTYzR2VBv7l0EQdxVAfmRGDWtFREKihlfdkk50DlN3Yj/c1IoNbK9LkTZjH5o3R6HetWtSmSCVR
S3ZavNXAmA9FYIg8RoyZR0RVDlTUshS6UBPqzs4R5OdzJ/mTnQ4jUktHJ3H3f9rVtGCH1o6l0e2/
+Cs7XSCbtPiEgpy584/hqN5F/liX88db6m3IDZBIfpqqfLdMawJTf0k9GdRaO1xcFwmdAZj8mz7E
6xqFZsl9m/mA/ZZQbBganweGbVQvrG1Qxieb/M3zgAKQkv/wM5AncVf8FjZfZ1nBoB96j2RQil1K
3gaVb4W/kToDjDvP3ofkJ2r06idbiHET49F4rnVengxkV7eTZ2NRCfKBVVR43Q/LjAJtyovf4OB+
Fs5ov/jagOA+Iu9XV9P1Q2mjdJ9hT3aXcq8PZKcbb6PdH6Rr5L91Nh3F6NdvAG1CoAvsh0y0q1j2
04Nu8nQX2nV2rFmb3dheHK0Nv5dvQNLvxirLf+lj/E3k6fjcy2HE7tPgZ98Q9hl3drlhPStfmEA4
ULla3XRImBef6iZxgipKBSiwnfaUeMb00LXGA3g6nDdoNEPNKbS7M/TDqnvQtL2THX8MojJ9LS8c
tHV3TRsDSJ14a81HcR0IMKOrVvDkUhsxNvuW1b83zsZNE/4D4BrIZCkHs3XHHWoo401qZvwWxS/8
tgxR4IWAQ4V4vVPcGtBe81ZVgU885TdkQg2Xhsy09K14NWjlPtK6dCsV6AP/au3O9PJkhbCxPFrq
vTd3hKgWmMLyllqxG5aXwowvy6C8xFt/jBOQeH5OxJEwXuNmSrcaQUSwoP6YmHxYbLSrwmt+ENnb
pPg4q0yMp65YcUdRvs3Eb/ORfOjwpV0N0XRqgXUVhneEhM3KccHiUebWdcYsTJDGQHAg3RLGIeJm
e0GBxjN1ksmNjYtp9R/+LRDuSJNFzklrPCcgOgq7bL6ViW3cmwianf9i72v+1Z6a3Tcnbz/8awCA
AmKvwO/mmx+m5v0QoZpqjmTxsG8/+F2RBDkzF9yghEmgUrUC/Atd04F7IrRv8cWUTz0kmfYdSri3
3WgZ3yY8eCPB4ne8wkCf0mbaeRTOdAOVag9EGShIViOR0y2fBjWyLREYitxqHkkOTogiMBppAVFx
I1KIjrN/RtI1dQaIIo10Yk//1gJ8RA5Y6aH2ItoUUWPfAyGebvHP8M8yS8A3DPHqvdVaFfICsQW1
cKFDj9oCvaplZj8gXbQdKzZFqEmMN+DoMn6kNioLgZhNn51Jl2vflOZNKSNt1099d3Trbjwjzw7x
cVbW9zUe8yjP6/krlhGPYQZw7yq+n0QDxrCKVUpVxH5tNZ0Hf/tsk7D+47NFlf7lsyWaBpFdVftF
pVvx0BZBa8XdcS7OUk2g5rsjlX21pnaPOpL2UMkskytEVkEhR+E6r2H1xkrAGDAbXaRtN94Qayuk
sTl2rR3bDhAzC+IhxLdOxrZM8I6OnPOkVLwGdeBCZ9s2gtg5q4adNTB+1AAJuUhXDBc6o4NISzCU
ha67XjrqOnxPWj1cFQ0btlYaWQePVfG9N6qSNrVpBfLkjBLP6oU8Rtsykd+0nlD9IwPosUfHAY8S
a0nrf4nxz6fkNMGJUgAsTZytHGJs+8FGNyK46zAPNShhvqkVrLi12m5ldEAG9oAFPboOINJ2Nn0j
t1AHzalTVYjA9dhrJEnXXTvl1keo5VPD/+Y24M7fcUARIWPFxFNTFDuUciOvhztvazrxtCtUU+ZV
kEI35CXjtX7MTBey49qkv+rO8GtMfe8WiebhBmzaqFhX/pbhu0ErGDJXatpC8B35jyn7mLZE3Hg/
FahsB7U2GHa3HjBjAbKLyYG2ttSs9DQ9zBtf1YuKjeRLE7HM5JDWOjLRNapLPQKuRonTrwyjdzY+
9/WzQ2hXvCR6d4vyjNuPK0Kd5hR1iNPkk9mdUWQCeokCRNVnCHSG5jaqUFReskFuqZ8OGku+p25l
7gZuCtSw4JDwqL+UbV2ilD93wCDjucOKjEnZfvhYrhBB1bbI/ipv6hAsGsB/CaWFrELyFlrr4iJk
CDAh9KWCroREo8yA5kfqHqdYeXVbML51Kw+hyWFFxkb10JkHpMyhrNnNYq8ME9Qfc6+w1kYFoOGA
lYGD1/ippRsNt1B86TIb9xydxt5DZeUpFM4QN6cDclS5REj3n3YHfiEOXn+yfBlJ7SlLDGiWBzTX
MgZCQgjFq4NZMGtjD7mbX0EP1m11cIFfKyO0Lrp4MhTciw5kprMpllbgpiPfJFipMOxBQu88RUVA
LhnZRp830O+J7c0yQ5PoT9idxKDp8wRfaVAlO/rqQGdR5nQcTAoujNjP+RuydlNjA76rvBxmQ+m8
HffkQybbKf8ZTVMubfKhZlkWjh0sPa7ByrXhQlCykUgYSZ58HFJEIxvUy6OdD14NwqHo12zLqYfc
nYaV277QflME8kuQMksSqPzEIE/vgGY/Y+/4NZr5R3CTBntO9KQl2jNQ0NbF1MAPKK14hFL8mF7q
MefgXhLaHYrQzKDuYhMxnjxagTGS/xyibAOQIgf2I4FwjRPGv0Rav5eR231rRuTtNTfW77Hg8cA9
2er4P5bZAS+tHiw4Dar5WbZx8XLF/eBwfBepHM/zqWYJ7Wg0WFPxrEYlkeqhgyuBzBpBizdgN9gl
Jor2QIfxCuDlHcQ6mwdvqvwzigWbgOyaAPli2cT1TRZa063vDFi/qAExuAKQMSqdk4364kevhJyu
1PlTVE7NagAj35kOo9SKs64Oi42aQoo2cHJzW04AhEveXlo3Kp98oGDvWy8MdLOJgWtZNy7Pn5yh
K58QeQW8sRL35BiV+RUoKe+GWk3a/Bx4Pc6TQK8OtKp5jPtQzVmqDS0eRPJAzXxypjWwQPaOmp1X
IT2IAPeWmmMSttiNNd7aUhcFV2hyQHbDCqgXmXjtWJegt6Bez+2TS9dhhUq9+mA2NwgZ3FEnlq7J
qnJGfV9omjWBbTlrUJDRHDssDhBKKrLwgt9WeKEzTVbfwJct96ZROtPKrMMeAfgRTPBGgY1hAWVm
dUaHCKoAxzDBYWn+zW8ZRiPIhYYtzf/9VMsl/5jqj0+wXOMPP+pgrRSH3ngIY4gsa1AJKVd0uhxA
/OGsS6saVhBKyE9LB0tASV+XxT9DqL10e2rGpUlnf14g75CRNBhYDv//08T15wejq9AnmY3LVcno
NrVdrlzbuJtEgr2b+hDLEGrOLnRKQ6oqfYHyZn3QrKS87SAN6SAVdOaKsZMO1egABaKFVTCa1odN
0lmabTWIGl1GdQcAGy3abSMy1Ep8jqURZQq03MDMy2KfdNRuTzmeRHTVpWMEvY50ZXblXoyVuYh7
d5NViR/MV/ycGFEqFG6Dw1vStXPBsUuujXQ9T0WDY/GaMxnfzFPlwqg2caLVs4uv+VcLJEQ7MEyI
oyt0cZzPWN5/nP3FRi6DZ7McNzbG0YF/ni02V02zzEodi60GS2iQ2rjjQe/m31c9AzdVDCZ1aoZO
5t8LExLaMjNvYuVRQ15tH3dOH1BnbXv+fYl4S1FL/TIPkgJKgSjiQeQLEFEuWn7jWdYVNCn1z2py
rpqrVz9twa4xwwmHxQvT9sySHNxMvh4eWDM8ESCdYOiRwqIjEjDbFxN5kL2opxtUma/0ERuC3Elv
QaBn36VJyq54IG2oRQdtAptzbnU/+zHKkOnrgMir/LoNPDcEiwErolOT22o/X7uv3edZlhofNjrr
c9t9jeMxX+llwV7n3minG/5DJkR25zhOdgfea/fcdtOJTBCHyO46APFvQjzLoJo3RAG59f1dDDKm
W/KiQ9e0+8wq5YVaQ5Jmdw0vX0rGwaShZibT0IKzwtXM6LDY+tJqAi/Vsx25UEcuChRdlCjiIRvN
GdeQE406O1svV42YsHbZAAbqZb7Iys0DMwbgtQwPHzgtJ+9ku90dDaM/CbiIGkql1ZfZjRo0vOn8
EZY/IcOOUoL967qYeNjcDj6Lz8snEyxMVgZoElGTii+MfFu3CVea5rIvf1VthoCRmqCrIhc6+BM4
QFqjNea/iiZlvQ/RvaIQwXJZvePeXquBW1/+0r7ptaPuyW/LF4cAKXj/RX5YPt3AHf+mjF5prvl/
6A+VirqON3NzquwjGDakKqaRB2ZCJEEri+F72naPZl5kjykkG49M14HQVXbo2Vla2V0nrMMB/vTa
bQcqo4NXVPaTANEdOemuaQSdqzeXxHK0teaUxUpAgO+hH4xn2Y38IlXLrfxpC6wImJNr33ho3KG5
9UB61XmZ8UCm3gC1V1REyYlsQx9V+yIp9WAe4JjRw2BsQyEMMHECood1dZ8eaHJw4mZHREWMFTVp
gI8fi+Yawx2Z+gmhxHzomx1NjmqT4pxa/Bd10sfVEuOEFG50M1+9syTQZom7ock8lsmrbldX8qeD
n6bfy4wZZ2oNWB7uQmb2oBPBHzRpQ3QHpMqaOslUQiJzZTfhcKRmNlXWniUI1pELfQSJyjh9eiCD
xqDx4teTvqcPAFoP/RiJAVtJ7Klk8qInVn832UzcVpP8GUrf/wZp93EDRcBxHw1oxkJbg3QLGM3U
989VU0CBDxXU38BTaIMSt+hOVZ8AumbezeYeCnyirsEXghhN8LHjBoXafsbpLdj8DKmPU8+r1Reg
npW2EBM3rHsNH7uKwhfKX0c6fxetKB8rJNn2ooXED6K0/qNyoNQ21oDvdvumIcj5njoAQGbS/p1Z
+U2Xj+arSLsReqAmv3OtpN95tTkcw9rNEKfIdLAG2sNjNkIZl0Og84caDo1S+3eC4axAMBg/0XAb
Wjl+GrmOkgRVR554GpgtjAzFZ3k8PEOjAlzOsC9uUlWf5z5DGhEBtdnNRe09uaE64mO2UbktsyXp
j5CIDiB5PILmG+Ud2qoYfxYsBrrUN18gO1wDlGgU+3bosue6t8+sMuJ31PPkQQV49FUwU7+UxojU
mjUm758jZQ4xChpZuhFg25alr7U0RYIo4vkznfHIzeYz+Rfb3/wi3dDx3KzyL3k2zbXGE5jB9l+y
enOOzRkfNGdyD5Rem3sZsmQbR6tRZvKZoyNnmiWv2z3ZhzRf8QmJ3WvVV9XOBf3Ai1lUM5+Vm3vG
JrO85gAUEsR583Lms8JaGva0A4G26WvPyt9DnAxVaoApOGMJHmWzkuZGYeeD2PXBg13H2X9pyyAV
qzAR4cnPIDsCqExWXovJQcLFkGvqQJ6wvCbQELTW6TSsgaEKT4tbODrxdoxyFgw2qjklgBonUfT9
YyxNvgFL2bCdmxOI2Gy3wUcyWf8opDGBwDU/UycdJANhGIq67qhFsw2Z8TGbbciP2SJLi7a94B0i
Xp6ZrYgzC/JDZ+kZzZVarZ63+9QvmoCadECQF8ScUXu1ax+ATeXRgkAssJWUCNn+MsfsoQb8e46/
XcWqof1a9eCejEe7etAy40TcDCHUSfcZaq02g7opoNGXqFi0vKkh2v1gy+mkQ/x1g4cjO8VtFAed
N9nnNiutZx106TNtneDlESyU1ToCau4buYV5bZ8NPdp5ZtmjqN59pzumbSFcUSNmcdfpenfqot5b
61GWvIviUtaW/9ZnoF2duik56kXOH9RA6m+yEho6JuBCVpK5hyzHPG5ruj8jBHziuJPvyJbKoLf9
+DbzDANirhNYRq1ygohy9uHrQJFFQI6Rrw0kT3sw9IL7w9bXA51Z2KpKLjyEC3A296ozK/7udANU
3D2UCakDSDFFtGsB6N05nY2krMCTqMMyAvz+bNr5eM7c1QypdcWXNv8z4m5cty6CrvS/zOM+vYOy
nNLgunV83XnLwbULMUX5Zk6DHogsldDSi+S+c3ttryPTeSNREh4gLze91sNwJg5tn4O9Mynlm17n
kINE/YUm0+KRo/Qepds4i5oKsqF4JD9qqfiwLb10xnW93UjegBnIxoMSJRrFkT5y6Ob52a2b7/Mn
Vn+KW4HsizyKWOyhWJA++UV1LkvNf0xB+HTEE0XdhXJ8U/Zcx9vCjGP76DJQpfzbPiGRsSqNtt7j
8TdcsOAfLpPjSuhD2+UuM6tkVesDRAioh8XJtOpqJ96VcoSumQYdBM9XQS3VXGwsy8c9sG3NXa8O
LYj1kb2AjZrUsdjKlrXbOjT7gFBuhHfDHviO2W54IHzbYtdYOu10YIdXOdG0LspWvtXcIbfWbrjA
0yPSDPOGZ462SdRZ5I4fZ2T7Wy+ApaDPAVZyl+LXc/SQOti2E6uemob/tBBl/JnU7RaBOPlmFGG2
Bn5qvArPQ2TPKNstz5kbmHzSVqFXGGePGBEoUExtBxE5rHOiI5nowFQUmc6QpoCWazVBiBbg1W3K
BKqVVcEdgbjIBgIA6N9Y7gWBnPLqq8cvF+arOXX6PrUdPJIrbcgOtq7hLVFn0EDv28iGmI6R/gxx
V3im63yv/DhdG45TXP1M907xVLabQXCBWm/Ui0PN86fdFr/Hsu8evTjpdmFYFoeocKCUpiYjj8mC
4nrSOt8R2k/XIZv4muneuAeFIGHU6eBzXm9C5pgbakoU7927Hw625ezcogBcfOweJh6itD9LigNy
GigwhMLDHZRBPmw1u2hheuCxu/mbZkVo4VWrOieVimc81teALErtAdE1fAsyiao11f5nSF3tkes1
8QqDyhOIFJu7GMGY2UZN6gC6vdtbgcZAgNDbvfmEMvD+aJuV4qb2ED5sIA2xNF0QKOJ7tS6pFQEh
7bl+kCmGcUi1PrttEz0wp8vP/ZiFATF6u//YRWnl59JS8kyIwG/A5ZtDlLBa4bY13sG3IYD5N/Nb
JtwRXC/4R+RO0j/oXgPCIfWoHeMP3z4Go7Flivg+NkBeLUIksrA3nN5sHco8gxhfIBfzYScgBjgy
Zzv5TzwNN5E2ocag67K9LZN4iyQH8nrehOcicuVgt0FRSJbneyMrum/kEXeJvUshzrfCYqsIZur5
TtOH3V/bRDyPfBmqZBzP35suqOFit4X6GX2lovnapF5E/OWBvv86kf/R+8fYxblXU9WeJnZTNB3l
iKQrpNDr04AIwJY3hvXAAQmDzDGffpbhTTXI8Jc11b8tx/OeRG5gZxkN4Rko8GYeI4pK2/ARlUp0
v+mj3exSLS4Re1JrIKEWPFIdcn+yAl3/vtRML3XVFcgkDkUNcR8bldfSLVoIFI/ioxJ78YMmA9bm
ffFk662O36lswE1TWNvcAbg4yerqgiJ4vgHsqX5umPGDShs19wceW9nPZYyeTPFaC51X4eKfSVVr
QBjX26Xpt0O9hTxyvM1ZFJ2dEaVXzvBC6Pey7CFNF/8/xs6ryW5c2dJ/5cR5HsbQmxtz52F7X7t2
OZVeGDIteu/56+cjWN1Vkvr2mY4OBgEkQGoXSQCZudZyh4ut291JbdjIBIWrfKmi2UDrH+ReWRAt
KMgQ4ZXIWGHiFtbzk5ChSaaiMRVFq9aC7RSt7BXVJ9H6d30j0ydykaQQqErphWUC60oEaNWit49F
I7PUnOq70oQwYKhfi8bOtB9NZNk39GhXMNx6yb3vTQCGJjjB1G3o31IwxCtoNfQ7KUf1b5Cs6MmL
s3KNktR4BvIVH8w8MrdjnmlXLcyNZWuY/murprckzvQfAPvJb3Sa737xZ3fLb0jfaCMVIn/mCvgR
HFwxTnIy6tYle6B/Fq+/qFf11NxaeTmrDzmDmlzBdh/TFGGkd0GiJPfrrdH4kOGOCBK9Nyi5juCH
dIXBBiaqnKx9nCuLwgi6oyjWQ/ZWFNBDZoePrcPPRdEaysDD/se+2UiOTpEmK6htT0ZlpXtnWmCR
jYgim10k/lmUxWEycbMx3YeRFZwUFp+CzyBsuj9cI/OvZtfrN3mMLoIMQUs7bUvaaLgRVkMy/gFK
z7uytp2tRLU6aFj1MVbTyvWvseCvmK3SKjc3jV1pazyUJAj3pfwSaHDD8V6796lfwcfNx/8MRoYY
lNv6OF067TySKo44YqXd6qyql5mS9p9CR/vSOlb0h1rUdJ/iUEZcsFWSo++mg9Bq7xkygmwe77RX
wY3SDYRJWiU4u4r0JZZcfV5QtpGSnLLQ/yKWaWKDYINyXdhaGx3EYs3ReQYBw+drweYleL2a3o3P
UslUMTF/ifq6b4B2TPV6Zy/fTUU9Mp0xE4NTLCDsHbeAZpIXC3nxVLH9r4kLDNqCi+0Sxn53sQFQ
k2pQ+19DpAEMGe4N1Qrc7c89IyUYr2mivaSsbM5QMKVnVr3pmR1IuDN66dnWguCohcHGU5PiIY7D
9mpGFgktHcqgPT6XZenK8k60Sq1RnzzP/jy3yoP5vQL8cWRxxK7F1CUkL/GQCVtxgLhuY3SpdCdK
QeGYq3//63//3//zrf8v74/sShqpl6X/SpvkmgVpXf33v0353//K5+r99//+t+7Ymm0YOhwWhgP7
iGnatH/7ciMIjrXyv/wavjHUiNQHvcqqh1pdIUCQfA9T1wOb5hW4bh19pzkTqwJI+lsdDcBwm8b6
Tuic8Hn6rZVW8z7W6/zoCGJlG4kVVmcY7Y5UMyO+mKOfbG3BK4dcqr7whyLYziqDUVD/VAZHfPFJ
hHlfZoSREa6IxiQIhMBMJA5e5H6sE8ZFEq9knvED8sRkz04HI036szYd+rAuNxkfPRiZ/myNy+YT
ZPrJzmhlVuxGYpbkI9ntbCL6CmMxAGoK8uKff3pd/f2nN03d5MkyDGLQpv7zTw89XiZ1lWU+1F0w
7AgCe2RNKeM60aXitYwImkzLiW4EB13YenkVFiaYJ6DaMmlif29Vpq50SHz7wzidPNFsaH2DWLF0
MIzKf42DUl2FWtSdLSQxj0UOT8ZAbOp5hPSZn9f8PpnCP02O92QquyiNePFwEq+ZUg53jR9qB11X
+eYCabD+w3PpaL/+OLqM15dfRyc1xDRM4+cfp7OjwiZ1Pn2YF+lmboDLz/RnIhTZPYqy7T1Q/Sfx
OQyqVNqIT54oTlaka6X3Q45Wseo7X/ABN2vTSFJY0/gw+WmFWINh1J/Upjxb0xqRSfGWhnL2Ykg5
kkF5h+mQ6cfKuvpSVl5JtN8QsDcesolNv4DbFrqDyD2KOijDom2dw/8oWkWHMug3xsTLj9cM1doy
0MHtackS51S4H60U1n43BfLYu3BmaF1ULisXFKFfP6Bdbzz8Yqsr18pU9zbKHb8s7YXCnNoYzmFq
FPJzY+uBTupwerD8lU+KHvxRdk7yWE8HPIV5aYQQgFFIArNdtEAPD4mTp49qo5QbSRmztWgVvbsu
nntnkPfezf5GPVfltarX0Qdy+ba2pq+yUm9EQ6HK/n94InTnpyfCkGVb4X8DxWwLGLKlTa/Thy8V
XxZ1gErGezCYopCPk/tLp0CvLHCGQfGsOJX6RSzCdKntT57h9hfJd1iiSSVSkGF0Fqqys0qsEI+d
5WHFaenkeb6oJ7W3gCRAtHeKEHGZqDiKTqJBFP/HunkwT47cbVXZZNkMmh3vrG5UjrJuK0dxpveR
VizSYCDbikCRvNPtcP/e/JvNXKGXzfY/fHt+/uxPPyYEUKYum7ajQkTnmD//mJFfykqcyO7N6quB
UGziLBTwC1c1kBySvhNl3cZO+prJxlqsdYVFWfqg9Dq9g+EW4lnCiLkN9rjNdxVxhuk7W05f1w8H
QEbntkHLDQNRjcYHTifFx53mjemyjBToXVU5uVecKFgIZ4tokBPprYHoTICXAFp3SW/SZZjncNm4
Tnxvkufyz7+KY/32iGm6JRuWokK5K+vaL78KKyrdS+vYvMnI5Z61STADapOIFLZJ5VZwonpmGK76
/D4wx3j1gXo5Q9BA0CWLOvjzAMbaUMkLamXXGsiD6816VZWhBBd3Ui1FKmBmQM+BFLJ3NKaMwdDb
Wk1uvbxbVSbZaZaMdGM3uYZyN4QUI5C8nSg2U11ng1DyB+23OmGXT66m2XiyE3VDZbPU1qXXcqL3
XljeqD/wGUZXRPVCmLrMYi9aggKNLbdEhku0frB29KpCIFd3Tn6jTo/A8JnHKd+EajXuUoNElale
znqTbwRORVhT2PFD2G+TjG/Yi7Zy+gd1ApDkAJEJ3bJTmkpTWzegoBTXuOWQCPO9FHrnTnH3iHvn
l6YOoJkfa/doJ9anOG3qm6jKmLpWMTGMjSiKBiUGQiUrX/75GVGN314dB70NR0FcwDF0duFT+4fv
0ODITHeDVtx8X5m8zulLWJXB17Qj6dDtTflK5CcgPY8EYPj1/K85jBjE993XnLDSBt1UWDIsM3j8
uadTtjIbmOHkJFIAxhUuFrMLS3xS0NWKoh2Maz9vxofWt2AV8dJNMCni5ZmUnaGJJdV0KrLDqHe2
NbHcTMWkhHy0sI1+J4oAjd6GFEWkkNcBqWZrW+MpF4igwFWrdTCa9QfoNWhxVkZlOQOHcFSN+1gH
6jZDr40EIgmUwJQZeo3aXHbnasYH6HXu9dW66ZJmvoS4zgAwh7xvNbJeVdVq7k3V8e6iFvxrD4jn
VWtUlMJlOTmRoWA9Kl6xd/1ceYVVpN7wTXW3wiwM4T/PiXV1tU2+U8sOQtSbev3lfVjNG/EAT93F
sHmTebji81PV6CN5o0g3DkXrP8K5rpOfg7eutKr9UBERAFZgLWG/CL6zfEoXyVi4T1E7qitX6uO7
lNzQXZO16l6MZNREAN9H6uTEuzl5DzgZnazW7ZcqonE4p8Em29NB1BtlPawrQ2uWijm+1YkGYdfT
S5NlbR7DDraIWFV3tocHJdWb5DME8AehDFmH9dHoR+eVJEZzGVqDD34C+VSrLpVdH+CwV1RN4w7s
5LMdVIfKTZ8AM0R3Mp/D+4GNEZoXCFwbWftInMtDzs7LHrNkrJAJyNutKJpF3OyrlsRxUUSEWbtW
lbwJGy27x8OurDI5tm5qkcV3cmFtlaG3bqKqD9x65aruuNGmOlUvKpQ7ZnO3i9OLmqd74axFNAh2
w9jcC4eRLyJkU13dW+RGtzKAcBZLNtRtr1Kq3AelgVMvq/aaWxY/WjX6ooWjDea1cpds0/VroWjV
Vo8riXygEboGUJybPGiy29+NE0f7PsmLLQ6Ldl20SOKlQX7LJzQKaZCoJE9AlFTKEG2s4pRXijpx
MBAOELbmyFfKDgpi8v3wyc6y1Thkw1MYAdCwC1Mh1sKOndWtDkAjYyKdyA2NOF8BLOoPXVmXROC6
tovOVZgVy0qRnXv4Sf2tZucBijPZcIpUvPOkJFoPpkqgwMx8+yuYqnWcePoPr3GObU1ERnQnHcC5
1z0/2JLQNG7++Uuo/TpbsmrQZU1mYjAVReGb8vOHEDdUUau91CIYr+Bi7VzCSwIyAN3U1fEbZQdV
GB4RUdeiHeXX7eNYmwWCN7Dkm1au3IdtynqgK5JvGU8lyWX6y7sFOfwegWo32FkTxYrgWWkgWWX/
0zprQarSTAK24gwJR4Rxl15VJfM6QiP7eNnoQ3Rp/Fq9igaZCMj1n38G5dd16fQzGDLrhuk/0xQ7
7A/zgdX35HnbcnN5y2m3nAlJyisvo3wMiRduAE0d4ct8f+ljT1vpvVb8+jEQPfKYJH/x9vs5fHZE
ysLlP9+yrvyyzrEUW7Ft/nI2Hw/9t50nSFMFocEgvMwL+tG1SpjQveAzPuF4csrDthNtC8eVt39W
izm+VEil+r3ag7dxrpa1JviM1Ma7dRXW1soIihSOprVwcyaWEzypBlwuWbwe/AriYEIeqzRS/Jvk
FW9nCCHoq64B5pF6ir4aprN3uxSJvP+wHRf7h3dPiMGczjZYZ2OhmY4uU/75ce6GsQ/K0Yh2gwvU
y1hqiLK0I1LbFgtNHEjWrRs7BHUnwEnXRFeS3srndwtX0kfiQ2q/6DwX1UYVKEPQ90g5+RBMx8w5
oEAz/8GQk+LQTa2iKA4egeDB7L2Tr8toVf3VP+2MCJywonyVu+M/PwPq5F34+Z/Ly2tbsIToqmWB
yfr5nwvUIhmIZHm7GcOl5cvZI4Nv3zmrXkrgEg6VcjpEo1fBA059O6Rg2iCoXkQmLI5e00LMJ1u4
rT1V2w5wOfvsF4Dufii/twtMmF3+h6eZP5I2eQM+/GMMWeVf4jiaiodHt+1fvVgyqr6ZFfjVNm4i
/dAgF74kU4gMts7wPgWJAwUeiee2VYKU1PtgIerJALI2cDESgA5S/5MjZzFiR4Z5UYg5PCXERYVZ
mhnp0fNxu4hiZkBLXYWdDKljwGq5r/MDEbOvJFuFP5L8wqKRGSn1NCJSrv06UQ0v8Qw2N92N600i
F8WpjlvrQBC529alPl7BZnsrPuXqyzROW7vBj3F8G0eVYHo0CSbm+UXxfCYQGCTbC4n2Z9uLsoPK
261M7qEGBiqvOY/SUwnvxkVYiWpRHJpi3IF+/iLqRZVoFIehLdyVwrJ/OV9BVFbTkJXSt4smTb2t
qPtwMduqt80QVscPdUmbJqdaLlZGV6A3KbqISxmAv7ZqXCYf64SNZJTZpIHW4rD4/a6RomZPaMvO
lpVWsfdkWBBjkGOoOCrgM+04XYH2U41TmKu46yPFhSavkdqjKGd25i1rTwlY3Q7r2K1MVNXGaFhC
oMyMYtbJg9X41nnU3TtT9ylNVU3sKouqlg20QoyE+I2nHyU9+fFu0RnyD0iwLT7tesR6kZ4E4qx9
bSGzLMZwpoEgToe0oDHOwkKPi2iHbxwH9NQo6rRIX+O68q/zlRJn2CTDMK7mMQJWvOEY3lnlNqgi
mOKmfmplp2vFUaz1PELmFvca+pbvg1rKGKwAeuZbMao+5u4liL2DbchGtgQOiCJF7g67WJ6vU3uu
fkK65UWYi3F6wvqLGiLNgyi6vq1PqB3yOqdbEIfCg08jNtWT6OXZnrQrc/4m4q5EnaYCRyDWfRH2
gR5AzuEq/kr8NkPvftayKjjZcMPxjWk3qq/rN4ge9Zs2QoWFnoSzrk3DT5e9FC1QbEnuhQk5BhoQ
NtRIA1XN1mqo11unhU24ir/EXRxv+lEP9rqk5s/x6LIAseIvZEBWK7PO1COqo/1NatuvSuFGX8iL
YimR1srF9pzojtWpuRANqdn/aAtLug/cLDqNVR2vxAXwjB/tKZ0xa4cLVH3Q2Pf8KcRFYvcxyx0N
9tU+3sZ552wrXco/Ib29HOTS3ahxBbTUIYwj1ccuLIg9NDgDl3xdwr0SWTIYa34yPI/yIu8DuVi6
fMRcxUvvRatiBu3KZOe/FUVfcshnQnh1HqrkGS7w0Vxsp5EfEMQINq6KI08Ui7SU74A07mbbugef
jVRAtnEr7ZsYzcotaYvIrrFkF648qFKv3xLtKNrmmhQkRELG23yrtlSnB/YsSK1Md67F7K8gEQE2
VDFp4o99u+fJJxoSrNuK+2gyWT9pevp2z51p35FOnM73PD0OG7gNsrW4amyQwT5aFpH06QLTQdw3
/uZuvq9/umfRqa+k3+7Zi0oI+4m73dVpv+mkyNg2pbPPic2BQWtyEjuklqWFOB3ipiRtlZhIHljG
zhEttpSBVkxjZN1myxpQR2jYHqptU17INEZHRvXGDeyXSPMRkhZ1MvSi/kmczrV5q8oLUu3cVIpW
fsAEoEUPYVWA5yhheWMJEj+Au4wfigRFys65FwYkDWhrGSjVWhRzOVJvdBaGogsKYPaq87t0I+oq
m2BxEyyRQh32WRsv37oxbuXX5OU0Bbzbahs/yJ5R3w2KuX23SIqh4Z/ZZDsxVjPWzplfJG2XRZ4f
hZ3oWno9cmxyX+1FXdrL3WnQw9exGJu9rRXxCs9uuNXr3jjIUZqcvb5kpd6v3DTf21GGvJWcJovY
z4c//HETp1b1Y4jHb+yg1Wc7I7gQlm5KTjjEd2Ols7FUa+++d+GRSVs1+awqNrFiOpEwy06nVr+E
hgYRfz0mN3HlfsiMQxj25h5qwG1um9ALqaN1rEP/D61TC8KkEuSWpm2cA2aNjZ57Cmg6JLOHqHCW
skvOg1StCx1ijpgsiy+2J1+g0J7Cn3ht7J4fOSRRwA/U7LvUeN8KlF0/mb0cLfVucB8q+ClXyDDI
wD7Gt2uD4s8Pv1w3aDz7HjwEsDnf757JEgbgrJBR8NP1kOgGz5dV+cYZchjMYT/flHCArNwYCZ20
VVhwD63yBWDewm3V6tWpgNr7sMbtZHwZz45uHopkGrV0lKU9InSk9a1ylwYRsRzRE1+k6xfDg+so
+cFCTHotOiTpdlRD+zPQkhiBnK7ak6ZvP46OeRXtoxni01WK7uLnuOdBN6J3Pl0pcTyIvnTrkdeu
3veyH20KtXQ/u+Vm7qjZ7VptxuygyHi4EPn7NN8IWbMLKeWHi9gQnFXiN8tsGpDEpUMWNOnzaPvD
TgUKvknqpnmN8mEhDCQNfB7afckR8qXi5tiIT4lLVQbg7YpVw9UjB+JkwoC5Eg2SUW0cvpovja3p
Wxuq0q0f9dJLpvOXn64JxV2xGn07JoRLxg8aycX8c2UIqy/Id/FupoRCjTuJCIseZUjGD46k13o0
vW0/5uUOFZLheczQWZl+6CiBVwECzORsjpJDCl6oLkampCeCVU/FgIJHQD7BLvMiZMPmwDfRbwPu
BPxZJqHLiQhGNCie9SD1iHNOs2kphcYtnw52zNqu0EJpLabPwGlpsL/5Zl/NE2qeBOM2g/dnKToJ
q5bs3YHl5FmUzL5xUN3omIazTN2yzFUOIKgWFlkxT7EuSfeRlx8Vt/VeeivjxwHsOfsiy1IhzUlO
+rVoNRMvXkmE7vbC+Ugm6Y84t+WLKE0jqmRRPKXTiNDTQayO/9IouO6fYPHYR28SUMiJ3FP71Bgt
q9O26NVdZzV36tQA1g0Q2Ydmqc93fPTN/ZiHaNiRl2WfXEP983TwTVR2xv67p3zudA+y76ZNcII5
WrT0Lb9e2syR20KT9WiJHONWbW3tUoE3uY2l7J+1RL57M04lAn59k6zmsoq/EIRmUaN0Mw1WpeiQ
yuF9HDjxjdA4Dn/f+aMxY9rUxk7Wal3xmIkLVXr2rclrZU0murwm31mDicsMX2JPMteJ5GQI21As
OijZXT/KT6LYa+qOHDRWUZlrPKRjvs6GNHrx/JJIxiTqxUI6ekEtwd6WsvvWGsZ9tIKxadiL1la2
vuiZX96JrpK3HjUZxEJc5FecL0/iOkmqFwdxU8k0PpDxv78p0ZrgfRQ3JcHwyWIhKrbuMMonkeU5
53tOxZQA+MJlJzOTBQiTmUbgQ2aoJ7k42CcjS5AJvA80G4kxg8nISJJxVdTemi39krSk8IE8kPFJ
I9s9qkEHi5LcZSzRYGMXJVvR9tooR3MpzoeT5mXdVbS5tXMHX5d9J0qqJz8UUEvOJbIqX5reUi6i
LfWSr4pvBDNruIzCPLERvTvPl5DLeMG74Z4ENzgEq+UidQYSQqabc5sMzgIlto+iNWWeXyiJTpxG
tKL/zjsVk2nbePKTaTnxMpHPtVlGe0Jj2eNoWuE2kmRlJYpeLNdnu3Q/WbIZ8BSjU+oNsI2JRrnm
UplWOYe0krLHPmqzTRriohetnaslp2rgizb3reFJseNHYZqkUJXjqGfhPl3Ub7p2jeJDTPSdgRwY
GA5k/8dlV11iDWmBOEqUFfH16mIU6PySlMNp6JNjMaDYsJkrC9+hqaiUa5i0+h7Xw4Ak3DSGTCJI
oiWfys7f9yM56pAjpg+K0yWXIvAvsqRIGcmiIxs2RUNOaGo1gqo+ugMZZ25SZA+iDqGrz0aikog1
VQVOh2j8tBEaxACDAmpBzSq+vvTvFVKnXB9xR1EUPdR840etfBM1is9abzDiaCPa/CHqrrhBZnNh
0fUIXjc5niRRtHF7Qtzf3kar/wxVTn0S1bVEWiMPaHsQRa8qdJBGwAVEURy6Un3U6jg+iys5I/CK
gNkLyBI3Kg6ysUJ7Y8WDEl87vZfXmty0a740xSatM2slOraZIt26P+Z/bVU442oAbE5aHqOMoabe
RXG4Vf0hfRDmRkpgVpVH9e32bU9nD2S8OBF6U0vwouDxvSXKTjB7W5p2jawpM1uyD+9V4izqrQ2Z
fP1ZlOYqBDcIG/b9FkDtW3d4/jVSx4d2CdPB3s97ax3r4BwGsmCvbWgn88Gt7ElwwT04TQbNTFJB
d9f36Zud5jTdprEQ9nP8PFh1kaeciWfXZzIBk1XUx/43dy/czO/tst7+Y7voz9ScsPmLsw1RLmtV
ECI6NjXYfKGO/l4UJDrvRaBD0M9MxsAUMWb5/fTeKvpWpGWuSkfu9zYRrLtKU36IkLBp+1C0laW5
FSFhVm3nASGCW80qVFi5ofU0dPAVe0nnbGYNJVV5apugvnd0p7iPtfhZZMLkoWdvrDx3Ng1TJyHZ
xWACqwRknG3febZiqUxOPtuWKAr8nCygP00Ex1bU+8UKKpx+PXRZNCwsJ73CexjuRYLUXCfSpMy+
rlazuBua3ySI5D0M6KZs86NBpOyPOim7KcAZeP+0J9GKxBgCx+g6xFHnbXoPP10udbBpKmomn/3I
WStEx67adBhgv7h6Sf51UMvoIEqi3m7Ut66iThxkU+pXA5u2O0OD6ziAnPo4WFX7aERNta4Lv9p0
U1GXFGtvhl6wFK2ZHjp3RakfRKOoytt25Wiyci9K6OVAzzsk2REN9o+jycom8ErzHqXs+iZF50ZN
u3tlkj/vEkLojlvLC9Em6kxPQsYq6HAITfaizonOddmopzZMLu8dzaGXF6L4S0ctNQiL0wk8WIeb
Yny7kugQJqm7y1Tbji8p6wRIFxRcWJ61k6RUPaZuZ/52xgp/o1gu2V813iM8aXgpJhQC6QFd0Ron
UWp6yTgijPFFlMSBlP9hGaJ0vtWSDqLu1vZuLf7UqbMYxg1qaXq7g1VbRbBuTyPWvmGcuk7yb6ZP
klScogE5PqvinxRCa73SfdOGApWfTxzCsjzGmiadRWnowNH2nfIsSqXVtacys8dtTOTsFHg+ipLT
IfrrzAicZltHxauwiJXizUIUhzheGnoeIkuo11DQAgIakaxdOLBlX7oidu7kqSGZGjKdZFYIYYHp
Z51zB9j4rQdo1x9jrgLXMeJ9O6UoaMqo3+uwX45qdUumNAWLT/uuynGjCANR101kQBK5sHOnKpP0
e8vZpNbZNPqlGakBydKpfhGHzumRYUNDd9MiqMSGngbfnhKdh6lFB7/Ya7jUhJ1oJbnwsUWVbSeY
tVLHRBLFtI+CWMtR4NhfiAZRnlol1/tGzif4ex8todTp1If3M08a/FU+1UkerXrkfGx9t+sz44TY
zVe/64pXnLOEQ/jzX4i7qreCaKSoL9Ggx21W5Tu5D4pXn21S0ufmc9uw4IGCky33VP/ePUWl5liS
mn2tVRhrRnScXthIQIA+nZVTnTgTdaJV2HVt6f/aajvdW9+sdMul0/nqVho1QHK1D0kSTPwHElDW
ouq9XpxlZu2dG1uvto4RjY967J4lRDq+TyekTHbiBFH4ucYqUfKdpchd/hJN2PgHqVSuscseIhB/
OXFaOSNiPfbQ4SDhb2pOB9Ggjap/cP7sYfMvvcxQIAvhFnI8tHGlZn297exCeeRPKW272EtXohhX
ZBobuG0Wolj1Eds0VgpeGajNUpPUTdeFIblDdHXIcFwUvHlHqdaURzFwGRY4VqeibzKwk+Jrd/Hw
whM82FcIxta5r/YXZwIHRT0SobLhrVpQT4Sy3VrXXmAMg9IwSvKl4sT6i2SmeGultADnVmgvZV69
DoYWXz38n49/00lSBnmVZqp5TpHVlqQwYq208jyyLnljVoE46cYVM5a5MzXT2CSSmm4HcrzxjzP5
iqJW6eyspslXFGv0VJdj4hf3wxDrBzV2pCU0UMMnGdKkZdsYyQmXS/tCTlqqo5kgrPxcl4CbOf0n
x4a0F8Kn5KS1krASnf/OSpPAgqSK6eMNidoXXTqLEfK6ebusKP5yWayquMs2hdQpK+KHyeX9EGrw
weXy+b0mUZjHF+RkLcvSyE+iAXWR9AL4vTnJEPt+ShPeZeaZJ1TCzF0yFMYmIvL5qS2rVTzlLIUW
IgZeXtunECbYu75F8nxOZqKnW4bRU1zUbz0VN5l7CoP4r56FmmhzT5HthMTk/ZDVuwCtii9Vuu0h
rPpRokS5KPLWfDJg6VhnbRecy0KKjqXUqxvHMLMHPC3EtqxW/9aMzUL0irLhtfHH4KXGGb8iq8y/
+DqhVcXAfwcINrqFlesvvSQuvgadDcsDkbPIZUaV8urTGDgFnC2VfwddZLu3y+yVRX+yKnodXxTC
S/A9DfZnFpzk1DbBj0noJAL19pomirV0MyO4KrWr7mw7MneZphAkIv8emd6uf9XNDBkb5lZFcl8b
JoRGMZyLWyjZYwuEYJmjEbJTnCx7lAlVAfd0xmWu+/ljN3TyXY1aIu9d9igsjN7eeeMQX0WVWTrV
MrRtfy/sR681tkWixCvRihO/vkCPdi8uJapsv18htdPci1Ltaw54I3RMxNhBUEobE01lqGG5GdPT
MpJg88/Cts+S8pIEBojvQNIQ0wmSR1xXlzZOs89aQI60DqXPobRtcmtHQB2Vkn0e3AE2z0bnoUDL
41MufxXmkkJuUm+zsBdFeBmsrO5eM60pdijrVRtRjY7pqtbDBCxFou4z1S/WYtBWMg4ZL+OjmdZA
8jR9Tw5ZdIsyHd0eneTuymrRp8pal6mwYK7Gm3zLa7KM/KEF5JV20dL0ymYHi5dEgHQq/392noea
rva3AygeKqBhncG+MjE21CD74bN4ChXIyBolNxaiPlX6cZV7nTablWn/way2449mJoulvcw6+TwE
QhKcIOL3IKqdRWUp6CXUo/4io7ybwgf9LMuOf2eahb8Yp48o64N264DNWIuiWRjE4XEUnETR1Z5a
z6yffa3UL33iRYQxGaw1DcDEDRSHYbswifl/A82+ktUU5wSJTcdQcZzPuoaaHNKJ8g2ylnbTR7V0
dJ2iOQLutjdakEv34QDhmw/G+7PRNhdV9B8jaKC6oPyep0hU9FbdwdCK9nDuOunFyodmD431sAvd
qr5LBglWYaRIngkQ/ZGErf/Dk3eGqnEfhaI+2bHdo0bDuydNILMwLJQtyIDmUPsjaq1taqwDuD8f
5elDwe69/yqZFVzW+MTQi2x3kSa7u0EqvVVdqdpTGtT2Li9wQojiQErZLpKicC4icqrtVKeK5mLn
8ZYmSJ+t5CzUn2K5J1qupSnzK8XaCHuKZjYbW4SrdwVCinOrWXr1zsIjNPf1M4t1XuwjNTj1zU2i
J9WgIP843RXwngTZOKmdWxMDIGljy7BQTq2Okwc7T5GGuTV2XGnrtYo8t45x6G4JsQPGmEYuLQIh
SIJrc6uhoPRsqBCOi6H8QNa2cg2PqigytynbsamgLZj6pn03blXDRTRluq7Sqv0W+TagWkO1r+y8
3rlD+oT2UN8vQFlWZ3Hgz/t2Fmp3VjX2p18thJkP5HVBIC/eimKVIzKc+gaiSZN8ZKKr9tkZa/KM
cveOyVezIEcxg03hQX4qKoWdOHhZ+NUKyCwVJdFoSvBPNkm3Caf+76ZhjC8qDomFvdeJs1qVH9UU
SdP3sSuUWY+2bxyqwGXGE2ZuCOa2gCtnJQZWEj4+iwD0eALK+vh+MTdDfqSQsmvEhvzD9YFwVJAc
peFa2L5fzFKjvWFX+em9vvGk5AB39bO48vvYQaraSxxjyjyG9eBaClDRSW5FHKQApRXfQSV7mFBl
f1bHsW/UC1FWkcr469QglAZ/C5QDmpSsZBIsTvOpMK3zWFr4NXp8ouUfhqvjYKu6HqGF6ZLDNI7p
NeyKRFkfJBuKEUddK6HN2gweXKdTnH3h8ZSLomlEFvsmPzvLhuM9l2i4iXqlt7X9/6PsvHYjR7J2
+0QE6M0tmT6llFep+oaoqq5m0Jugf/p/MdQzajQGBzg3AYYhlUoTZu/PtJ3ONhbw1YchoYK5Ergz
KGf7rSQaoNrzMpjPq5ghB6qHY8tDjgRcITEQNrQGqQBVNH0W3HVboap977QHPYYortqmtiVJTY6/
CXVTt4lMZd595vXefV7I3RBY65VF2CY2tnW4sTfuCXyxruQV+2w1UPUYKbaN22ix3fvVrq6C2Pj7
NlX9vLdLnItdo7n6sy3kcVlM7Q5IQ+Hb5b0qFjtFsGor1JVqS0kY7cBBd9G/OpAah4C43asGZ9p4
XPSmvvyrXY1Qt5Imjw8d2+XPv/i//pi61+iCnwQQt8gcod9iipeDvtkjLlsBruvvolEGigW0krOb
6PtOVb/GTFaiR3qgTUdTelnoGE6KoXSXnL2mLI6TSIr3NM6fFKVklXHG16L/54gAMPr/e0Sstf1u
WXvkYQMURIOhJ3jVJ9WdqXt728Jr96vJKzLEEb7qX3d0Zj6crLq9hx5T3qn2z8Heonu7scTRzhmG
/hGteZgtNo4dM7GTgHRf552wparDdnH6x8/GppJHAH2bkCtt9VbIrkj3nLH1nXrMZ4fh4R+To6a9
6puN0+btNGuLHhVFPERfbZkvPO+zXivvpq8uw0BONVR3qsZ/9Ku6lGhh/Otx/3PgvL0C1aMK9UTX
8P9u+6ryq2NhV2P8qsUR5pBDQNsFZFzmsEmW5n7GjZHMTt3q1xZuim4JqqpniKU57JK+g1vJp3xQ
jW7nbqYgi5Xt8g7tU2uSz22qM5eYqXf2g5xwydTlT6b/ofpUC4jT7OQReYy+2lwHH4+0gk1n5E73
LMAKPNfPargqCitg26773uffUG220DNEQ4Q8mbU/nYxSBwNTlsU9wbjiXhL7OAlUINq4Nia+uz6l
6lFjwHL24LFHdJy30aoD7qRxqEcLybCyMC+1k4/yNS4x/HVarPACP3kpnXT+bpRg1jun7MlDt5jS
FQkAiUoul6WFVM/GMXlESBODRg0GZs7ROZxKe/kTon0ECWVKwmKYwBpZAZglG0GBIh1etZgk3mh1
SHd4SG/rRZ6dtW3fBXep3lvzMr82EjB56qKsb/j5+fNJGJ0SXIkRfBz4+RVldYvXEhHVvrlajkke
11uKhuzQf+rqShUylfXJlhZiT0ly7/63ILQG931mWitT3zzqvvyuOr/a/zV2nVuxYdv+5zO+bhW5
P17w5NurZ3+1q6uvtrXx07sU2eztFfzrL321qReTr0gv+7gQ/neoX9npsXUrhLYSR94jDItRvZdY
h9kv5b7LVvD75VPgQeTU6t5/bSrzscF+6UEnkfoqB2MNV68vruNUBq9rPMgdcReP94BeW07uwWL7
vze3arB56a4aEBz1pGzsDHxjxA/V6SAV9Bzzc2HPfdflToMNW8JPHe91yniTsyUDBZZB1dUlMunT
BUTrxvuYg7cyxue7mKebqkHlfCkrfXr4rAmbwJY/P37WXO9UrrX+pGpBToTERTegsrxv4M+hDU/9
+qAKEyDsvootHYgCbVVr/93RgajEcsX3973uDC4M/60HUZUwYYY6fT2hRSfgIUvEsSpSzOj/+2TI
8cG+skBfBphwQncq7T3aY+5jD+jm0a697LTYHsyysQFashUWUZH7Eut5M+Y0wq6UtsFKjla3zmxP
qamxWWqbYeem0NWx93kcME3KtPlOT5dpVxLZ+okKT2u4PzuU9nZ6Xpp3ltZ4t2UkraY6Wtjm+Hbq
38fJgcO59r8hZPnHRfb1pcSsARHAr8sMePaFtK5coywx60tvuHh3zVp8xtKBmDOEStfpmlcxAgNn
he/OBPea15INzrHDCnunekvIhffdVL4TjC76aJjW0B9S+dxsSVVUZtbQ8XBxHJMAUwAYUtiKDJV+
kUa8fhZ5Nf2z+lNb3RKhXy25EhWCl7JdxWst/lFVHf9qK7ZxjV9hQatuMdZ+z9zinDrgQLMQZDyW
Uuw9oXewYtPsyXA6mDCtbH/K0X0NZt16zYfZPuWeHR+KZoy/adAIZqA0P9sVydFqXPpbppfW/Uy2
M2q7uXqYU6HLY5LARKtAeaGHMcVnQ+Z4RUozfjS3glNTe5s2IltGuH8PBpZNupxwjaFTDWOJ/k34
OruoZ6hCuCkg8OQALRVcmrBXvM2RMrSt5Q+raVDaJJGOK9SQHdMRRHg8OuKWoeNwq1uB5quMXSIR
VL86xFYt7R7ok4UJ01eH5jrtvQZw02srlHMr6X1YSYzWsui8qwux+Ns0/HS35hgPqPOwBQfJErQh
CObkZMB1RQFr0nBHdbU7yMP2fkpKEj9bh2pTvY7BMRexdsYAh20jNAhDrVy9h6AHIe57dvpTX4pn
2bbaawO06yRX2zwUbaV9VI4WqQELDtu7oc3tO3VnXAHVUdYr2Iw8l4ZOfvdvK4jeKVjtcushcx3z
gYjkdEhKDQeR/7apqy4TbbSFMw5LsIxwCDkZjcvs88XkXlU4XWHegvpVVayaCSIsAf2d59r70+uW
Id+z7y72Ngy+3ddd7XZ/YjVjKJfYO6oO9VJisA9Y+CSIzG+u2B5UfG2Q4n3B8/1hbIwkJKFPwLlb
l6PXSm+vhvkxKQLXDlh3t97/77ucMW3fBsyXNMscHxEnGh9hIyD1YeGTTCbp7qt9SCsSxevqcxxk
mOrIC12/I8R6Vjepdv5fRB/6aQtxedYD2W4i7JPvftMd/UOJ6mTBEd0B77eWSOT7Db9596Tm7sYA
fJ2ViP4scYw6gcyyHpxG/n037+gH6OG/rGT4zeOS+0+dP6UA6G3SNMLBxSmNMfT8kgZUHf04P1RF
ru/MwgAMLP37xUBVTSlSZaN5TPTUv1c11b41qVHBKuLjZ+LXrGoAf7YrXprFjJ+08hmQMJSXrVix
ZNpl7ZweVBW46Gaj3C7HNlsRtvSHO2n0y4OzlghZknWPoFStZ9WZevNywIW52qte/G7na1nhw6N6
uxJFrwUcl+pUTTAtgNray4OqOTExhljexRxvKnO3+U0Xm53GCKB0VwBIj1T1y6/60+hG1edtjGy1
PlKe1rrnz3CjjeXF95HtNDWMTNnyri8arB4OE/PbstVUk26a78jEFvdqvOQre8QmnlVnG+EDI3oa
hU0An4cFkCkQ2QApZmKjY6Y37LHYAs7MPk3xtOguu0c7vScvpe94QdMTsnYmG9uQefNp7sYGcKWZ
R0u54LenjbgEDB9J7wSP+cVlsnny4HYXy0K2tSi9o010/eB7gXuw6+KjyRoNkL6rRYL05Il07Bkh
4PQpiJncDTiKf/gEuu0ehWbDtC00Luz5pq40B7hR2yDgaLp8rJk2ldi3N5vocRARf2KVJhRL5Iwl
edJj3I5lbO/82iSKm29I8pM3Py3BtiMKkPZN+PtIYCz1xTK7NXozU1jeyGdc+P3PITC2XzUSe8+N
biXnxC+/B2PyQ2RJcIxTIzjlsUZsi+Mwq2TKt2h9c9KlOLobmsGX8znrGv5X9HP8FJti2wkX5KQe
G5iIB4HsQR6DPm+N18Ey/ggM0w91EGE7e4iJdmpe2FkkiPQF4M+UDNE48eshSlDhOdVj24VmiP4Y
BDry5+QJQ3MVEIBIROwBPXsQT5tZ7sh07KdpYF3Wi+w6A1sMRd3fD4TjEyL2f+ZOhcRsa/X7pDba
Q9NrZTjZAEzNYozQlQTolH433GH90bfDEf/Cs1ydB6vp9GsgwbayOI37IO2q0EiXv+LhR1ehvszZ
9zdS2LwX8jsqg8csqL6NJWASsxmg4tbPJmi1cOowlze1b0mVR07Xsqy0PfZjwv5RVB/ofh0s3pkq
wDRv9uRvnW3CzrHfYQO0FyDHnE4wewntbCRkoGlTZK5VAcDK+cNMzRXAN3vKIK1FxIDvkEn3TcUC
u5SYTbVNfktdkNVrQt7OyfEomOvhCFr0hzZV1esQ/9UioXuEhPamER1ln7DempkAUpluglNzweKx
ejvdMG/gMflP1hZVJsILQCSn30WWdDdjsTBDK16HcTTeLO8ygqCMtFi8GvBCdjXKBruZOYCIp33G
Xvxmr/OlFjpOXHl5m3o8nwwoMvs158Mg0TseU/CklzQ5B22/90zME+O6wyLHnp4GI+3YfPbtMXUR
HRzH4RHox87ulgkUsn0xal8L9TQtQdoNL95ak7Bc6nU3xFV3Edl07gawuUgtkZoFvq4N+mma4JjV
dgXwFVwXsvVk+1MPC5WGNFE/4BY34sqQxu7N94A545ojhtY99kOKdmaqRy4ISIH0wmld4THYWACF
RlwZF47lfjQNGlv3uDsTww7ttl9AceiXLBDww9s2Nfft0srLkCOc/qAuW3hvRfiPvtXUaahqdzxK
fTjXDYEu0JHcpZ5iqO7PByR4BGWxGZbzOh0he1Swne0uxOp9RkdjlRcRpObBGfQH3WzaC0DylV9Y
6mOXwvl4JxdAJoO5/GatcqHJrMGTFJuaPDuDkNUvubgm4gpVEsWNhwdV4f/5jJ/T98znALd4bRpW
5k/T9V5EPIQmOb1zAld172Xjr0by8YhgfWxsFwHfBu1mMvB1tYlkj8FDV+Qp+sEYr7ritUrXdl8M
AJG74XfpoVkCUNdDNrVp9quW+g9jF5/L1ddeYgR+4yW9GtbwVjl9fUC55HtfFdreiyUfHsKOqP+M
97orRlL4JKoNWb/IdPwj6eweJcPUPeYuCZVmGg7x2FURrze/luV8DFLekLJBs8UsnfG+rXmzjEK8
lhN5fbPl6BKLY56Vh5WA8skV8q4sa6R98vptavRIbN4w+FRiE4VnGhnN/NDX8V3XoCqR82PUjfGx
iY2P1PQI1cjuqnPeiIZ1HPcwF52LZmqCmH1unwuByEXXt38Jo65DPKktvfsLlZ4snO0Ma3JZYJia
PPWVZZxQ6O2SwdmhgFx78kUvxHtr62kYWDNHX7+8pZ6bHDprQl84AZvaBeXZNNgk5H7+0XfBGg65
v0SevGv6IvTdxQ1FUGH4Xjb+oSbdcxuALHaJ7G+VMxDNRY4EMTV4WL3Q0aSUwxsx/SwUo/Nh1QmM
LEJOD0IPTlOB5okvL7W2/A489K+c4Lszldh/WtO5IvMUpoJ0MYvzHC0OcL7aDPyIMPR84uRVkF1D
zaYo22s29czB/mwfMM8ww2Fz+rQK4x1C9wx2tbuzFz/YZc2Id0YOOVVM2VUVo3CyK9nRa1F2LtRh
twTGO774OQQLIkth6Wrh0Hd/ZZbz7kzLr87syYGl9h1g7GsDC9FbiCPart/u0EH4JjEb3XtV8Yqs
uHObWe7Dviu6U5PI8rFcwOFp6fAkhjW0h7LYl2zqdibELESxMhy+jAksbelGg4GzcmsKC0EgPz91
pZ/cYUsTo/Zjpdc1KJ1zzE7tItLcuGSTBUMzrdZrneXTqUIE+Q5ouHU0hFjux7RM2MxCawUe0x7G
CWNEck3Gvsly77Hsk3SfdPftAK3HFi7JVAwg0c5gS1y1+BymiP9GGwoy6nOdvLkNJN4Rwnl1rQC7
wFW0b1KeRs3Fb6DK/LeepH3Uec6A2n6KxvAADMhasGRCIl//tracnIx2rD+0lpxokPfzuXFsZwfl
VYY90+XH7MD0SeG1fEAr7gEng30Ap4rr3yCsDxYwnBWhan3M7jDg4St0vDUd/DOIi3wkCKKETOvT
B/F0Dmx5O34YQTyGJSipj8BBCslZ/e4jqZki0DFsP6CQzYhqI/GWaNYFw0Hzhv5kQEDCi3eqmonV
vFUaLKI5/Vj7vIngJdlgupP+0Nozi6xtX1KXM3Gc2OOtR8T1Jvlfr7PfHQCccVZmAdo1QQnVsvCc
e/baRJSCR23ttNc+5y2b7Gh0eZVIDOVIec8TGsmIwgyJtUVBUfMBGgXsN8FBz51tI3KBjB90XZMY
p8gf/liQYkYbBI5//UJOZzmM6InsQAq5EW5YVjgaVvHQOpMXLiK39jkh4NByxqNZ5wGe5Nl0WJvb
mLfLaZBZfFv5X7TMvQOz+FaksXgkkDqEaFKxZHWa/oAUOop+1fro2gsLdt0tEYEE0HUod5OY4iSr
j9kQQWboD9ZmgjpUWQQjPn9wp6E+BytOq0g74sHSrH/UQ43PSL0eW1z59ksTvAMO3g3dlEF84fcf
ryB+l9YX/Csu2BAMh/sVtLbn7uM8TcK4INAqO3RwBJeHLIMyJGI0voypeHS1/GZuU3dSELhyy6Hb
DWiHauiwsXALiA8EBNBijZ1oCEov1MuaRCTLQ5/F7vPUBATVnfIgB6sJp5qgRh0k/i7HAC6UZJb3
Mm3c3eJ34wWhDvc+E0bGl24FtyAJlxk2E2rFFvrBq7O7ymoB6Vp3C9J0+9FZsivcjvbIxt/hlT2g
m9aeDBQzhCbja89PFXGo5pftrQNGbMI5jUjRpGlGCHnxjH3fx/WxTkQR2dmbdI32MVlmMySi9gez
NxnmSSyXygnHZWzCVCbag9vI4Ta7sxZWpOvvpZhEhGYz/7geXFKsN6qaME/ed49EuwE3DAB/6g4F
ysrBQNszDJTp0bwMEaX1dSO/QW888JWYb70k24iNYnBJYh/H1NK/R8j9OCZaEY6+/mAT0Nlb7rKE
Rq9d+qB+E8L17qpe+93NfFCzY1j3dtNWe7nkf0oL/E6HqDjOOY/10GV3xTjNoZYtXjjjMtCz7qMK
wbKiu+UFI+94v8S4B4kRpvQQx5iuId0hPO23PdvT1Y6Bb81NGqXD7ERS8D0ZGrO8aGKEAmoRGF3m
+uwvI84gft3eoTl20zuOVBZQEQtLRBPLDcCy7MhE6V67OcDRZWbzZHSjPEKy3aezBmWtFeupdAoJ
tLJ57WX9pOkA3hDYlkdPyu+GKMzI6gybX1jBjy+wH9ZhhiW3Jmc/wbVoi4kOY5rvkYNmB58Yy07n
9NEEqbjAUdLJXq1/SGmBlWNbsONHAYcCn/VonWfch4bgexFXdth7I7EOZJrmAm1o6T6QKp1vMyBD
NIvkofCTdw+xmv0cmLiZimK/zonLYXjkDRpHcXCTWN8Lr3jHEGjetYTM9kiu6vsiBU1YawlCK2Zz
V83oYcmYJap0bSv0kIQ7aNnoRX2Z9ZGI0yMxuOKSI73r6qZ7ZY9/h9llj4x59mgZhnZs+CGF8fJY
AOCYykw8Sc6ziUOi2fLJmwh4JX0rObHqnclOn5NdYyXzsWxcY5cBsAmFj5xs9pCI2WF7I8eoBCG5
c7z8KQ3E1XX8bt8jkUveutQPI3S80+rpAYxfRE6Yw6HSjHl5GBB+Xwe3Rs4rw4sBPfVDvOh76fld
CF25OMSBw0wSi2SPytN3A92dfTvI6cUoCQuVsG9a08TqKwjwLLUQ/mrjbN5h/vjCR+UTY/F/EP4s
DkLD6WKxdl4BRiYhKAda3+twNOkQtDPjEpjPLN5T4jPwXCMNbCCg9r6LRrYUh9ZBwbxFCQJ0eN0/
twUULotEYEDOv5tB0BezvYQ6O2l7wBqM+ecnMgvTVWTFkxa3azTqRnwvpPXdtcnDr2NzyYZcnKuF
6drWgHPVZDMa7+pxyoR6esV7d2fgQhe1rYEiUh1DnYvBKeXy0psVIK+5QNMxacMYgdWjrnFmGVun
+yycFRSEXZdYI7nOUxzk6wGOJmYYOYTUYdU4qc9lBhAgaM9YXg6XeRLjRV19FYlrD5cyAzoFp4aV
2iPcDr79uFSFf+TDbS5WoTcXl3jXoV/r24LY7wVJpPWSlRzaAnhJkXqa35MMGIr52JJgRIbmSvTC
Dwn134QRdJe8rd47vySAUtlTd1rTkiNyAKvZLxZkiYflMlkDWuaexAvXNcoydBzUWczKPo/aZojX
HOdlrS6sIhWHoDneO0P97qagAvoxqXk+oRaJz25p15GW1ilnKT++qILtK/vQNL85hN0PsaZ3l3Xo
0MuanGPHdHjp9BzsYsq2NGy7+jXL+1+yr4bP90pdqbcpXR20z5d49VF+GcQx3two1TlDXflbdbPm
4/PedU0186Ip3DmeLm7yBqmpYaLbG0j9c7ogKxt42btVJZURSb3Nz32/knBfd8aUPxlakOFmzz9G
8s1BhhIlCHbwUsZxxCS1vYD2YazlLdeYLpDQjdJ8icsw1eP4uBbtaZItwgoVrohZep56eIkamzVg
sLN1Ua8AMQ/ywt76Rtquwa/C8tdIXUojbTj+xlaY9oAokQqB/v1aVwFHq8kmXoMh1QWgg3kRcMyj
xoPH1v701+IncRefdzZGQ240HZ/TMXU8sLBBTcVZfVaNOdeXbitUVRU2Yh58zbeP8n91xxjR/2P0
5AXysEyC4GJ1NJopwmz5O4eTIZI2qnB7V7MRGKny09iWAUkdBiQN/t+1nyGWvoRd0IHPFF4L5I5i
BPF3WP4UeEqQAZwNrb+LiyE9F1qJnPvDgE3gYUjHpypu7nLmgQsq2TikNeUP5OQSAuUSmtaAx+xq
Pki04QmHa/7eyzstBBhNOiHJ1ue4LSvm7rU8GFPy5JEVi8sXfNffOt23juMWJtAdp7zMCTKRXWde
FwNrmyNEBO9l6PgNB6MPXrKsXwNFg8R+oEogUo7TWavdnJ+Ov9zEgiCb42mSXRNxxgDxhnYsLrEu
0OXuNbZVkLGuvDVntGA0J1zJOofaDEjLt8wwDxL7BcWjqmnyS1Cvf/Jh408DaPVsTxXemmbW71JS
ZObUB7dJrNaRoHIDayzKOELsnE7WD3oJqXHkGBWJosnCoUjqBycj44yQFaL91RGi/bojCxMwCsFn
a0bZFo8b01/zD1D/3TWuMjvCErnaSW1t73KEMyyj1t4bptmDN3f+ucCX6AnvTHLSztr/mnNx9NYe
7/nefvE8UR/5CVSnmDj6e13FKCZk2o8htpsIedoRxKgobprOuUcG474pUvEjadI3IkkRDtz29zER
Twiier9LQTyNdcGsNPehiNm+VEnWhp2ObZst3Z9E5n1iAcxRnt4PJ4Ilz6QG4bgMLUQroiW7OpH5
2URxfueV9npCxXQ9rqQOdqA0rd2q9XLP9nFXN1N21Nst3hEQkaqItPZicG8A/bErFONzBZ/Eyur0
e6w1LkxwkgnmS97o9UZeSfe65a7PctK/99L4qKa+RZ0cwiTZfvIweLVkfhagAzRVOzSX8yeR5SXk
1nxhktr3S1lc27KZrs4WvVuA+k5W156CsdPesL7ei8AipApjbxcPxX5OsuQNpOBPgdHUvd2Z2qul
Oxr2Gfq094cSZKNTp4eim/3vHfHrLvDB1st4uRL4THaFjZzSSAb5hCL/zkfJ/YcMJivycs944ARg
nbsmlUcJ9+wltXtY72TCf3fIBztB9meHITH7acN6Cuqi2bxH7FNgjeLJamNCG5qofhXNb2QFUnKk
aROunRu8gDaOD0nqQRhuVzy21nx9IMTw52L253UR/cske/9pQNgircAzYzTdHVECZzpS+e+CF3tR
Oe+cXFoRftU/u9VI1ajqqlDDv+7+avufj1Dd7hqreR6xMu2cEPmE/bGZGn9e1hN2x6qurtR6M6Y6
g1T9H5df/V/DVZsq/tWmnqPaFqOvdpbezCFnuwLtt6pqWFS3S91jC0M49T+t1mizIdj6Cw3I7h4/
tr/rn7d+lmIhDag52iHJRXtRRbMts5NdIz6m6rZc/lNHvZpd5Jjd1YuZPDuGzs/BL60IEFHyrNqa
0mV2z+zpqNpUocNN19MpvvtsKt38MWEa+7qpx7nxbKPm/9mmOiq5duR3Nq3j7eGfbZkmQ8MY9fNX
GyfOCDF766G2C2Of+k1ydBqkxmutdW56Y+u3uAxSlr65/9H5xnsJEPnF1LX5ssai3LsYED3Vy8rx
KVlCJN7q7ymIi2OGAeSJxAisZdiJmOztDDMYd2NXEEuJq3u3HuWdnRVHnzX2ipMnW6Q1L84wx445
R/5rhWTrEXGXt6orvBv0Q32vcexiWknc+6mfM3b4+n0+9xfEUMor7r0CSx2A3KCo1r0VGC6mJyX6
cfX6Q3jITvJGBy8E9O+rvtO/o7dW7cTkVnt9NR5JNw8cMQdkGut8jiTqhke7q8n06AgyGSZEObbe
u3wc9bfWmwCM9vnGpiCSVOAPhQVVYn1kzZ+WHCQnZQCNQ+K8r5Pd7Eq4c89FikhBM9c/ieUvV9XU
JeZwC4ryrGqqgCicHCTU750ar9r6wXwLnLG7U7UxrVcyTPN93y8BOLVe7Ooyn54rEVfQYNNpryXT
9Kza0prNLuCom6oFuHJe07b8jQzN3wPWGalqopJgULZnqKI0/0onRzypxwTNmp51rAvDrwHjgN2D
rXXFWbW1/G7vei2+BZIc/lLv0EtMHo211DHxzJeD5ydbeIJpW7UlTvpUVmRQVZNTj6Bui/qXmtdV
UzqtS6Q3hnlU1WyR9fNCVPzzCRUW2CZAJYV5VSBX4KCPWZN5p0wyvyLZ8h/Q7ecQubI/N+JvX+3/
HkeIvwIOaZkH9byvgaORvsxk4zjZlFOEglN9j2SgfbbmTT+nTedQtalirPX6vt+KJNOAc5rLumk+
Qc35b8fXYCNfvVNj6o9fTepqKeL6/qvNz8rfetCx++nSIPQ7md3XJiljgVnv59VXm6v1gAi64KJG
aGSYPodVSVucNBMwTG+iOp41NmYoetm/JQSC9jF7hoOqGqIucUMY4F17jnwTcbyBfLZY4TY4nUR5
yoQAVL1VJzE0OAaDM0GqibOXcN+soADfVttEmLeqTVL9ZEqQ+/00uG9z1U0nobFjU73FLPNT3zXL
LrHhyo+9613ijk2JmxOd0zVDIJJWuK/eWHEEC8S7qjmlkb9seQJVS/3YfbVsB5WkvnxSTfWQsJso
m/VOVUFM2REejt9bdB525twGr046akiCpdreCQL/1WBrdNIrNnWqWiP1gv4amxw12GK6eITBcFWd
MYiO128mX+sxmhaL31XTPOrbQ/Oe7W4fBNWdGogtMXu6ZcAZCePCULVNrDx7IVGhCjjfB2kzQqJh
yZvVwqbWJt/0YsKdWxqnH6GLRJZrrievkAfhjQXYzyQ9VqiFvCbTU9N05SHQMIYupk33cnJfCBI4
JH+NYV+DynrT8pHoVKF/G5Kc1X2pyjfHmBf2+cxymMYU7MUt77qm0J3RES3eRm0m2RLE78hBY8Ex
I/4cDPZR1dpm6l4968zsmO5dvCw9UEEXzzQD6Fs5UtRVLN7kTCSraElJQaMxT0aVeJEgJ7BF+bxo
BOmyTwt7OBDG2mJjPtv58mUZrCqyzTI5BeYO8VH/0d38YFRhFifL1h6sqvs2mBpWPH67PPCikeGo
Z+LVBWcXzYIWmZE8jhK3gWpooiGIalb9o6/Gxzhu9VecDBXiJuzsIH4piWvlLXt1XWt5fxYDdNFW
qCux7THc2r5PqqT4bDLmOL1o1vicyeJX4/rWSWJjcRMO+nALW9xr2ZYf7L3lL98Wt3Eujd/YbBzy
QDoclh7ksoZsyCty2H0PXMLJwwBx5W/Jhr8WVRcmeGO82Zk8pwB5fxklwnDaY4GNybPp1leUeatD
bRCnrbSs2vtT1pD0Tr+x6WuPow+RQfSBQJ8+7x/tse4IBLjpr0780JPVPQbS2ND5lb9bdGKEVSZq
jLN9grY6yFh3NZ/WbKpepyHb2IWFuKhq0aI3CmjiDua9+xgPC3moYWrhaljzY9rZG78skwdQwdlJ
tmiEOFp1wu4JE4fC7U4E/bq9vdHKOZlbz2z9+fMrOUgSFDtAUPtMI9FPUqsIM7NPCd64oW0+4Tr4
nKzMQBZT7SGJzRq37wrUl2Y0b6bXo1lbVk8Op7W3cfWNp16aB9WH9GlwHfDQDmf3z4HJ+c0WXvBS
NsjzY5HxNjrWgos2Jsxb34wQHLFmXE23mo7e4nM7ErnfaiPJ4ucKJ15VQw+4eZZBfhBx47z1dYvZ
blUeVd8QOPqTF3enz1pjt0/9tJ5tPdeRtTBPeVust3Iren26rllvEq6h1gxyPIy+5qJlZLq32TQ8
zrxLGRLRQTNANVpbT+awxixLeS3Nzr3pk0FvvPTr3k7TEcHara66VEECE5un8aYqn48qW+mQVK0J
o5aTOE1jSVhSCgzTfKcTEIZQDlPVevsDJAFc7t5gz2QtgBNRnXuT0auvr+dBLK+fVdVjdM14SZ38
Vhbjh11n9bkk4nUbx/bvAgVMb4+vXBv9q2PSg/ne5KX8H2PntSQpsqThJ8IMLW5TZ1aWrq6e7hus
JVprnn4/POcc2mpn1vYGI4KAyoIgiHD/xdq2NRzN2DSjVm0AkCMtslwlagkGjXqMYIDpB49G4o6H
sIdMqaVq8MibBEnA7ufpungYSZ20c7EGepSiW5lPMO6IMiznr/Vz1SBfVNsKuoxBzVTO13bh5Icw
TtnkcZsDMIZiOaQlSeSlLjIZPRECCoBz2O1bZuWfSr8KH6TkeZO/QCtxJF8ODm2sHJXBjllI592b
auf6vY3vB4iRFtALLSpgqSyOX6UQ1uSY0Kufr1LUWqAckPHSoxTLKY/P/uCBHF7ORMYze5yH6PaH
pcq2pm1Up8GLlKxsIMQ6oIkixQjv971tLoHo5fTQtsoLXAx7I8VUd6ynGgqulOT3tYF+Su2sfpLf
ni04r9GKFfw0l9+9AIsmXSv3Uiwxl6dr5rjdyG+zM2SQYoSglpJcLfL7p7QkxEtimdSapeXqVqma
+mKTLCCQPFWM1WbRnFSbzFCA+ecnZyymTRwEzjcAxHc1e3jS8T411vybuMX7RCT0S9lBFyEpH77i
882nnqnhBo/O8gEER3oqC9u/tMYc3vm+Ep3IQ+anAhHPRz2L31Pk2X62k/NiTvi1O275M88KG8vl
ZLxoJabGbgz6hthP9PNMIr4hgs/CQAvc+CEd8xgkThDckSI9xuP8Zs+5sUGOE/hGmdr37dwV8yar
NLo3b2qfZo+yUWw7fSQaikS2/81B4XHbJzDQ3aEinxZUPYAroOdw6FQ0NjtYLF473gGWn891U33H
NlM5W1o2vVldRbcbnzT84N/xXfuRz+6WBD3K3aV/CO3wV9VlyWMUR+jWpo5ygKavvpdWrDFpbQ+a
q9ufQvtISiz9bMzzcDCUKN67SnoXKN4PpuvqxayjX2ZUfO/G0CS9UzknDcQoWTYX4yyExsY6TlFg
gvzghUbydSBJlE6WCxSpIlnp8GIn1ejt9JD0UgUQ4KUojkTkY1J+mJ63eYz5C+rEZAm0z9UceCfL
I/MJ8D3dVyHymKYDWGkAC980vX+1vrqwvh+GXHsx1OYCEb3akIUKDmpBRMxC7pLAy0i8V2VuXjvG
4zh+1XE8MZ6L1nZPU9YhfzgCUK63xBmVk6aQV4PTVB3gzuvIg/jG5QdQD/UhJQK2Q1/J3uV2vvjI
zmc+j0hs2sGXKnPr11nno02V/uiQuAfc7YRETNko5hheRy/+MeWYLo4D2rlYLf6eocGUre7hBhg0
W6sP22eSt9rRqqzwElg5UfmodHdBrhrvID+/D1Zc/jZRwSQX9Cvqugryd0iwvigRhxjabqMiUnfG
uW94UQsteqpAqUhJNpXVageI8wTHlhay8UsdpMvo3fmQVV6QUdGA/cUnsBH7GC+Gx14z1deJ1Ore
08l1S9FCSPEhi9GCXw72oAtfBwMy9mj3V6kyYB8cnciudo2baK9eb7SgPAEQLSWp0gwLwbc2TS5y
wvL1ORt8mZm7RKdC8xe1z7J7nXwgrWZUPksJT6pgn7o+FjrLwZGVDfnq9iIlT9e610hJQQg4SNJL
nY5HyLn3chsWDSfIhknJgVcDe9HlhMBVpn1SJSpoBFowq46fOp3sw3JQWTbjQOBPgTRwlhaEuoeL
X6ACtV4ycNML4qvJ7Tdn0VBsI296nWLCHZOl6a+NjzVaXoeXNAv50hVt/NtubXSlmTu9OKH9kg4/
Szxx34hpbifDGrEmyY23cix/hAlCE3KMEK26RZzSO4EYNd9sDT9DpfeGvbTNDT24VNjUbOXooJLp
wX7dOvrmE9/7EjBMPWUXL2QGARUtepEN4ijFvkr8Yp/8t06fomwTVB7i3bYevUzBCMrL99D+No9p
GBmvbtEZr8msMOiDaTlLMVa87qzNwEOkiTbYxisfsMnJolv7vCGNPKLSerKX06ugPgB39xFEh9tW
KZ3zIpskbhjtmmE8O0HsvLRooz+MsQLNXAeAVpgB7GgcaY7SmIhg+IyWHGsav823oH6bPTdo3ANs
/vt6dfe7yBR/D7MfYBS2KS9w6XQs7pruVpS61qx3tcb3TEqYmBbHuQJgdyvqPmfN2dEHuPEoVaMx
k87rYhVbjyp4lbpp9i9azoshpbpV+lNr1QUt+KOy6e3psQQccn+rggWJo9XgbQwnj54cl9e8RTvL
nnRzQ26XTLExBC+y8dTwqBbG/CCl0Xebh6h2j4WeRsl2bpYocF05GzlaRHzlU0sndNYk8WGtM7zk
l6eqfPT6snnWIlhlvxy8RcdGfZEN/QgFj55s9Vrnm8OnOlLHK4o+6ksf+PG11uy/1gYJ6xSUN5rm
uNa52JW14+2iTT8gWIGM0NYa7emqR/FTO3rZA9/A7IEU+qWHBHGREkaZtrqRXS8NX7TWbM9/1Mlp
VlN8r1s/2GlllQHyyZ1n2bg1UUIHQgAMdepKVQGkSy6mHnYJHNXXOvbLVz8pCa95cXSUuizKiVXG
QMzDvCi3U+WrG/q+f5bGpoFHa4FKsWEC/ylV7LBShtl90EX1az2XLy2Bwnv0XuvXIkHk1gwVf6tC
B8XrYbhzOrPnBnAwBD61I5EKUkqz61d1quPHJnbPclCq8BnTCN433lmbhvJhMsc7uw57nudgfGrM
obx4Y92BCpqC7L4Oyn1e7hV1KHdN49Q7zQpmgEd+czAVw7nvEygace8ni/3YHh+3z43hF/Dh+6tf
9vdWH6DYHpKTgpfw3e/igxUieJBYrHQKZgBeqVWnMbJ/zm4Ogq0+q30Ac0IJwXSrvb5rmYNsG2Yf
uYe/kJ5tZlDC2zFSIJL6fM0l2wc+Bna9CQZdVYYLiIlPWu1Ex4APAgFuFUg6IOW+1+/UGa25VlMM
kguwk1zlmI76O+suBhvQC7vSUB+yLj1jRq1cq66EHtsP7jnrIcAZxqe4GWKWfy7rZNCeWR+6r3Nm
aZeJjDbxjpZgolFssnxq4Uxt1BEnXdSJSd9OuAF4ZZ9s2plvJIvhe7V/1sLGe1pE+CZIDPZUmfAe
A+NqNrF6UDBG2RTR+zzPb2SEdlGrlYfCbt27PsMNhkAAu+tmGlCAt43qDtGyzyAsRlzo2v5QOiE+
rrruP/T5Ty4TXpBbMTboPg9bxzTI3BaKds2Yq2bWqD4bKVceqmy+sxCcDUJAIpmC5WKiw8mbklOj
DfWl7vx6j33ksGscJ7imbj3v1Fb/HIz4B4CY6vbBDEVDnctnC/jHc6Wbn5Q4qk4Zao1XZBLBlfBN
2aeN017LoiBKog/wt2Z/G1RTfwVIcOpqBBnbOtnmdXn0stE758ZU7VLmDSytzHBj4Ka1rfvuZFUL
IjDotL052MkBgPB3pJq+LWaiJ5Ms+Za71W+Bw3Vb1NmI4NFv7EYBrpe07Z3GFp0E4FpoSbBi7wy+
9oYN20b9XiX6BK/OrO8GgAZnZQl4GM2zzKi1ZVrNFIVu1JEHSUOEWfIEyYhoaNVPevatt5WHNIXn
izjKNo2fQS//nl2jupB/U/kSJjWaa+plKirtxYThYdLtSffa9ZCAv3GqrZGH0bXLq+ASjMwwMo33
dwrx5Um7Erm9Yem9ZUbIyunRpHCiTxj1MsFMiKHaVV0fQ3v67pqqex3dpN0SCmxDQqE3sAPeauSW
bOcc9CGOEAFkGi3HtKyol0jJZ4gA+XaIo59NVuKSHZknvuV9AmIFeav6wA39XadYxIyE4ck+YMrR
VtYTgRF9E4Mu2/lx8+q5DRwzt8H9TTWKc1gzDsaKuZ2HvtmWHTGBOn9C01S99lGkXdtl45gYVjqQ
MNN8E+qBvzc7kHqhprNCUZyOsddq9kGSuFtAWYeoCH4qZB5QYohQFCKU8aO3hvK9Rdacj/apy7Gx
c1w4TXpADkQdoad6TI/vgwYgz/zMiqTdkvesSvMBW/NsgxvApzRWQ/68Yy0Q6t0Eufhx9Aiw13o3
kRUOXhBW4fPZViCUfLUDh2/G1xHk5QbbLGYVLAq7RIXDY7YEr+c0ONjeoj5b9T8D188QKDOAN7p6
CojBzAEe+sdwxqpRhzC/6TSoTO2vAdJgBOx333jA+WrbIersbMy8VbcITRd7tehAKHcKBiyaqiAf
iV5MEPgkFkr3daqmlzG0myuhxmw7dxOiaFn7CHv5hUhzs7HQkz97kw4KVPets2O7F8XvvYuS+O7F
WnA6Vdx9a1zvWkYMs2ajMIylVXWaUVjCQvXrABD1WHXdV7wPDDjBdrBXymS6H/AqujoEj4uFQByk
+mvquHfgHyZm2aPPHRy+jqzaiW4EwJfieK8bnb9pCkgUWVwRqGgDk6xbaZ0qtyo2VmK3R6DrBaA4
zwJ0w8fgAJn54uQkpfQCzS2kY19Lq3OJ8hTaLonjYzm15rGvK++v1HuDy9Sprf9jtusdnHe+pd4C
kVF+REa/za0suOhjgD9ipTY7VureqQd4drTAgYI7ISWl+CzeOgj3jlUQ9FDNHXPGe2+0hqd0QKPI
oYSYTLJvzeAtzxT7bt1UQ+HcijYz/7NdQxHD5uvB8pk7eoMFjtHNAHpWnnfwA9/bhh7qaxpD35Yl
80ZXA15F3zTu5jombcrs42ea6/s8SKaLOiPfhFDUsxYHv6zFIQqqzhXdYumMrM74EC+bRTzHzEft
qpp1+zz07fTQxsvITckrg/a5jpjqVnV6LANHDbepw2MEE3ZWWtYfXZ8y87Ci9yTV0Tk0iyfLGO3D
mEesv5eN797PXgcPrdXifdM9p06TXEKWB5fUd6KdUUAAgI0d3Vm2+awHBuwNb6RHYfc4gLgivhfv
B6V+njGoJLDH4qxbBM607CQYMHvJSEMVBpZoWovXFQjM/26UjnxRj7Zp4WGXYYRIavklSI0x81rC
LPg1OMieL4kAZdb3uo+tK4ZbcCQwA/XgWAc9aKwpGCZWnD7nEhq5Iih9pqMWd405PanhPELt8O3d
iCrNdlqKyBRM297kYZmpC9DMCVN4JR3Sk7MGusgzizsQGadhgpECXOmhM7tnpcX/KTfjZKdjojlv
BTMXLgR+C/zZ3hmmHE7B7D6MqaYxFeyyR4/U3CVuqvcZuNEnvDZAGxbfwiFKP6k5LjFe+9MtfDq3
RAmcJVRQzzornZQO5Xiudi+biU8YACtP2fnSGg1w7NVK2SqAPX2QAlOdmxe5DK6Vb1Ed5OcsLhmy
x87ZYdgNPISUAiC4Yt4WKKZFTmHzXthbkyHvftCg9NYABfBfGw5Jw99DcsS/jwmwnpI5fA+RgkN8
9DBhLbdznBGC+4I3AqC9SzSeLvq/qbJN+/o365r2rh2yYz3WfCZBBSYOltZqAkmohcdZ12cn/FLk
pfEZCXkUOccXPQmsUzooLzNBgIXeqh4rczEeiL+qnXGKvTEkW7/z4tk7h5H1EJNK26Y6skqtmiP8
Z4AYt+9cU5+uWhq/jSqr1LAKkFEMoQwvJk2Vj65N0vD3gAK93xQggqzuDjYJb7BcpX0Tjkin393g
aK/Adl2ksZWJhYDJOK0tuPo87ZtdkdreEywA51Gd3mYQfE8GYAQ7D5pDFSefSyYGyFdGQCtLkqlS
nFM9Y85XZgA0FeWYdG7I/MlIgb9YuzzojG1VFv0JdkTx1pl1cxphi2ylqCdOA964tvALVZp7psv8
P21n7/Qy+DnZynQs4nS+Q/jjqZ8Be5uunTwGSLk8Bo1WkxlGCtPpnXRv1XZ1LKGBGwHsDCVBYi7j
5y1MDXdAKtgJSTIWwcaZx2zPKvrRIM7BKL7LsscuBCz2LbffMC1rz9mCmSkXXF0IwuJsOo/Rghut
jUk9A4wIFySpbCY9elcUw9/H/62SemmeLa9dfSkD7qvXQqfbZEXKVoCejQ5yWqurYOcfJhwhT1b4
FjcgBfzXsQnSQwCd124NuEXD+IpQOeqGeN7ddDUEIyS4ocxkweDGDkrei+CGHOj8FJLk+H1ym+AC
Lsua90xW+SWyK2+0VcElO8luMhNBgoXFvzfUBWhft9VRECqV47RACpnLZpeiB24dNHg9+JtE0ZY4
ArUBWKw9WZUvjpLvEjXAIfen2Q+gmJcb1yxXlL0Vn2hriTrvBaooleOcTdlJWkZOy51BFjH4+/x2
uYi00kJ12thOlu7kVyZoTZOARfhscfU7Bo16FIURx9tCch/OYDh/dMvzG83IOeWoUUsOWDaJ3H/Z
jVkik9LC+E6KWVYdw1LR8Z9ZflMO7jPAO+Mkf1J+Bs7LYVQNiJP01d4ry59yXjoGcMyXx3h7wlIp
eKncJ+tiLaTRtW4s9e6I1AqeTIA+bthf6Q3QbslQj1M67lW9/iZ4YNkMwKi7Gn4d8VQkR7JqsDEj
qpyUMd5t9pL0vuG8QjX42sNc3HtNyBO1kRA9tEnzKs/eTtzHgbjPYa4NhnVriNDbY+pOequ4pA7L
vzZEs219aGCHdSDUTbCTxyVPQ/ZKPD6TjexKL7BC3Sev3G28os8v+Dp6oM9kd9lARKBvKMcKr3fG
liGZASIAc8ZqGCPQP3blbAdHCpDIrpFfbrtz2oOGsqOT/L2xaYhRN7u4TT7Po36RO3e7S1BLN4WV
Tju513JXkrZg/d9qiK8sGAB5JnKG7EndrTtIWTZGimNI04VANBF9HLoXefC3rim3Zu0NcqQm8rmp
wLDv5FbIj9T7mvvTBoW+JYLOLNeqvreLbQhyl7f7a+ZOPwO8Mg4ZswF63atW5S1M2/CQzxCdW316
0ZehQz7bWWw7xzmYQQJjx7dRoXOihNugJ2QlefG//vAfv0F2sb2C7K6H+q3l7emhJoNDaW/oOxkC
5PveITd+sgFkjS8pXN7bzb3BKf54a/4AVXy8gwZpvCKCNTk3ByPMtXkfu+FXpcvU/XqHGQQvuuNC
6V4HF7V/yjCxPMhv6f3qMbVn9YBGYz9vmyy8toOuAPNYxqHltZYzZe9f67yunBEOCJOd9IQ+Tg9M
YVi6LB1BH5F2MuFYr91naWBXMw1MfTsgwXaSHjx21nCacotlSbXPnQHjI3cBV/7r37WL9OyHYIW9
3ACusABS1r43x/euvgAYjcKuF3kbhrdlWJaeJMW1riD6s4xIlj47e9+pBjAr6ZMTKIyR0l4269v6
Rxe97crxufKGk9eYW+kJt1OwFTgq721DgkDGQhbszRGF7vP6hq99WeqkGCy9UO37QwNI7xg60UGO
mdLZpcV6/scuKGV5arJ3O0fKt90Px6X4oe7WbcvKtv8eerCVI8GfmucArtwmBR5TpIDcehuE8/Lh
0D2IpoHOQnXSD/hQkKdnXiBPfLB1jEGdx3xunx3mBqwPrzoRi1kt8NhOnnNAKUPd3VkLVnUey+d8
cLuDac5MJRpd3alBQeymR2BmQ4L3ILyDKV/sIs15qHdBVD46mBevD17+qhRvr9Nalsq1m3w4pRjS
9tRjPyidUTb1MlzLnp5AXzJjOE9y9+UiBXjGCcwK3a73odVv5S2B1U6t7P5RO7jGX7mFiJKsWyZc
g/eQ6r7YwqUIuWFdrKRn4uBQQ+IF3zAm+qeoB+6OjMle7rFs5LHHy/QEoVzWyFP6PZ/0ixcb2UGd
x7vELBEo87qTDDIao3YLZ7dEPXcXFsHtC2C0PyHlZ2e5oDx52WOkbxc2jB0NP+fBe8Iszr1hlv3E
fvXxPDvk0iPWwUDVVOfMeevv09tR2/UTxPv1LpaZw0iaLJ+ZzM2snW9BFxJSCbyAv8AlG8zEPeRH
pQm5NSgnBrooo2btbzpmMtkCr1sdJ9c5TwBzyOceoUeiURzZ2wzHsNvs6raKirSgIOema7dBGC71
Q20kxkGuL7/Lt6Px3OqPs5G3B9U0nuWpro9W9vKu+xEbU7QZiwKlfyjkfy/Q1oFDkW+/lG8TO5an
JY40LB/A+O+1zM5h57f5cI8gu3kCmlZdhLUzRF11oS/8LsMsuz1feRLrGLM+GD7Qv1Lomebk1TsL
gjSyGI6Bw0nBS+Aygu9QCNyX3DJ5MtKtA5XYowU82C/wDfnvYC4N1hF9fZK3Dr2M9+tNWI/KnjT5
vy/FXG2EvXS/DvXyY6R4m4uvZdm7Vc4Rth9MaBFmkImu0tknFY9FaSJ/9jblkl0cNnnVbrvktf+G
1d8+lPI7/5hl3M4tc3cLLOBKQhB7DD70Mn8lOULoWl6TuUAOZhtM5le0Vognh31yKpowVPfS/Lbr
L1/QCDBIF6S3eZz0VJnRrZu1bpozUg4aSpEaMLFlEib/zrq5oSSl/Mdc9vbry3mEiXM/Fui69ew3
wNMPNlmqeYteb0ES6rsrP8SsL7qrq2eZlsmkTvZkc7v0Mi2UIokgNK8DCCBrY2myFmVv3ayPca1b
/8aHc6P8U4dQB2MYY6YMnB1AgPwkZXnzuOMJy/jl+O3Hz6VWbCJlUP+YRsojvPW8+VsA0f4s3TVC
SRfQ9PIMwq5DckN6yj/vytm3oQpQTnNyy3T3kQoSwBRZl3AfOCFC8JCj64F1DSgHZLO2k+Lg/xi0
Oj/ffv3Sk29kj/Wduc1nbp1Zaj0978if/Pe9k71bK9n9WJaTblf9o9XHP/DxLEUjsdHab9qM1KyM
K+vsQc79p7q1iRy9zbNld93I81iLsifn/etV/1jOSGtp+OFP/VPdh6t++EvBMuBjNFd3IYy+5RXH
w5lcRTXf1qrywsuGUArkTGhELN6XMNu6WevmDE9Q6He0qVqD3VsjGW7l4mvTP47Irm8GIIRIwd96
tLws8p6sL8v6Uv1r3XqavHfS7p/q/r+X8ud8IfcXMWi/cefi0Ma0dpkLy4dr3dxWsmv5j1jFPzX/
UHdbTyyXvf0Fuc6HNre/MCTeVVOG32rnhVsZGmQNKnvrN1rGkLUoe+uEbG38oe5DUdr5PYIB/Q+t
RhIhKWyIfLyc5N6Z3koXvu1KrZRnQtksq7MqO+he8boO74CpoI2vZWVeaORSlpGfuVBARMnKLPcW
OvIDq523MjwQ/UeStUEZ+G+62m3QsFViCDK6FOUMCRPxt90/DbdrV3Bk0b+2WbvBWvehu0hRjo5B
kxKycGF6Deps7jpHT+etrH8TAAaEi5LxLWiH6HB74+WmrJvbsLqW5Xb9a1EOrK+uFAMCKX8P31L+
cAWpm7ME7ISW8Bqtg/1tYn07Ls9nPbPBq4TFW3a2CIwYS4Tkj5Xj2kzOlY1MDNai7H1oJ4PoWvfH
Py5HPpwyeJWyn417UIFPNVQKXAOkBZFyQwPJsXy4Shzx2lcZuvwsybKT3Jky6fPsNKvOpskc6yQv
+/pEb+/+H8HMP6YKa1PZk8cbFT0RvVujW5ArdxA9MeIImRQdrexh9krSMai5aNODvKK3OKX0gHHW
4+YveZH/jmrVarDHOpvUSUNyMM+zc4JEMCxxSGuyqRuylZu17FuBgv5ZaG3KRXfYmS0MyBiQ18iH
pWvB0dT9O+FsWyQAIhXtGrmr8lzqDCqTXhVvZQzPRPjk+vKA5xbRnfYWz/xw++Wm/vGIbkvX212X
NYvs3l7ziOTk7JnTXu6y/Nl1Iz9gLcqN/VB3W9XJkY9kzrWlHF7/JT0M9a2Ntd4GG0Os4oLcf++K
eDwaCAHudRizFKGeIUBanPGZ5KilkzszHGR6lqOeB8xTTxK8m+rgNdKyo7ZcQ03q7L4M6nYjreYu
G0/KXJo7tc8A6Q1DsWkiXnXZeJlrbm0PgKcGpuiaJu5BjUIr3yMZhOEyK/s9UUlQw5NzbvSgeYST
Ra4Z0ViI55mDe1GsXlN/fFsQ7S8BMrAv8G/qHapxI6ocFKUuQ/AoS0hP1CMqELFdpS+x56AsaHb3
U4wWggNs4aCT2z96lj8/pVXzA77jqTe18n3MTVy1Uv9rXjIlr/GBv/iBClI8a956b7a+eUTryez6
AQkHrUUdZxg2QVPXn+sZTC9L8vKTrqb2FkUd4FURsl1qsdgCmISS59yq0G9S1V2FRDDKUCU4bowY
q4dxOUIoCTOBAUeBMNGOTWGXD/OUVA+yJ5usKBx0z/IcYWGC8FYRB7uyQn7In4YvJsmzY6suUn6Z
WhnYkaDEsVsCwBvXZ+UWFzGq1yqET8PHSFRFwXDXZgWYIK8dWA83hXsBqUF6zSPY3qL6NfVT9DQs
G4gu0ZOvJl+R1VTOUlVmmHSju4gqV4HwmWGRrXGCpwY17CeVTOhTqmjadhrHgBUEB2LbA1qV2tzL
HEtRPGQ30zB0D1rSeY/zsqkzYHs2fQt2NS3WA6GepVutdHBFG8jOmBNmc+Ooowvj/5qSaH64lUBz
oPzr0OfW86vI8h5RmYm2Vdhu0D019o5mmbtpanI03gDTF4ZmXmwHqDOwVm2n23rSbrCCRwYDB/DS
C8trBdXu2iybtUj/PCYFMdQBaSMbblqpX/LZTI2tZhraRTbFFPynsugrZTt5sNy9MCXYjKjBW+8D
GHXtsf+SDPlfBql0cOHQ/Xm3TPjMIBNBKxQVKjH9/It05+cwT/QvU5OAVkAQ5y0YM2DX6GA9zhq5
ZGtKrLvKzfuL3sftKU3j4oFHoEH5b9WXZlToXFlq3qtG/1ajGnTvRsnjYFcN1Felfol7EkcOYo97
KcoBUqGfkF/P9/W46THu2ExL81hLMeWLwXIt55HBpspRoN0yZuz+ONnKvzrpbN7JperG1B4cLzxB
DsOpM0MW7cAHp9qtv6ANkt9hOCe369bG3D42XbvPVWRttj4Wy32QvWJUOBO0LxrWyrZ5B9GieYF7
3j8QOj5LCaPd9gXTOshQ2YhY09JC6hyj/HhS4r6pLnpcuAYC1Ib2Q8Ri2VVg0F3RT+uv9UBYuUxR
O5EDDkoWZ2QwE9Bs3ArdVNojYpvaVopye7JUXT5VDpiw5f7Y4wjQpVomevHRHn/f/p00yf2jXdRw
zpb7h+o0iLxs8vCnp8+Mg4lyiuzKpgpmGO5rWXrb2CIh+UelHJYjHeSO3fAIcAYEXjBswHVhqVBW
DEp6/VddB+Gpt4cAjfew+lqWBzkeD2F9SHVUm6pZcQhYKy5u4cQDz00QBddu2QwJuieu4R//OND3
KXYy74Fvx3soDPFdOWZ4GC4b2ZM6k1U2lg02imqxFjX4Df5LQznl1no9uxsxB/z/nJK6A/gKVTt+
vEzbFYjcPo8PpUo0cPvh10lr+SNTUerNNW0XHgVpR9NqYcCiSHkfLZscgYl7KU6+j2Jh5A+Q19WY
4PpyuFRRLt+sjWQPB707PnwdeWROjl2iKmFZeXhiTIpycd4toPgoS8nRD6dKUf5wi+royUEI/Haq
/LU/zsh0c9+VADQ+Hlh+1VTGkB2f58L+K8WeFOTS7KZ37VSld+4YATjRUN7sMvKMKtmKfVKE2qta
hsPV1evveaipr4NdqK96WD90DLAP5KZhuiA6yNevN9D/cupWv7OBlry7GZcimVPep6gZvEeV8hk+
cvAoB80yuPeL2H6SYyCF9ymEupd8aTnW78mgmW+aHxWftOQsTfjmZK9q00C/fAjrdLr2gZbej8sG
cT992JhJza7dzBvGbNB4S1HaQDQlkeO7v9RkwL3UJXYJcyl9z7waHW3NaLdSNPpmOBm4pu5K00IR
f2NbXf+CjRXSRdao7yMIle9Njy2CCl/vuPAr34GClTs7883TiGXmU2mPb0Boui9W+W12G/ezpbjt
JSsjpJNsvfvSzAApVMfKnxDRQUs37H8Hjt1+AbKl7+YYF3G78d80wGdo2LYDeE/24rDdz1jDwhf+
TxW0yL8PfqjTLQdUbDZfy8Gr9/i1lSjMOcVbplj2pUm7Cc3tvnjTYUy/YP2+kYMKMLY3EBifYfKq
91Jl+w35BXcoj1IcUZM4a96UbKVYx675NJOlk5JcsRvUexWtNx1G9F0wzeASCis07mq0YqBF1z4q
bHZ+T9A97nZg8ZD1RFp2X/mDc5Ejfet7e1MbLPodbiezz8iDYEz03qtVv4XjE12k6ESqDUwh6u+k
aGNEhA+k7l+lOCvTN5dv/oOUpj57YrzOn4wYfI8/BqcwGpTnNGvV+8iHRhz62FUNefUE0GeP7ET/
XHrtpyRu1TvACsOzrre8KjGq8lXiXqWB1KOLeCiVOnuQKtmYqBxFNgSGutMxXC1wj83s4Fmax9DR
nnLzuWmKg9u5FYaF9R4Z8/LOnpziLuogyy1iweWdorJpuspFZladdrHXIzpuR81jqDlYgU/WGwph
6RfVqrw9upnlSYpwdIDU68V7aY5IUho9WIKlmdZP/gZNP1A1+Yi7stoCFK/SL6CosyN0fOegk/v4
YlvGXe4q1qsZZs59mVgALJZm7aT+mkBLnvm0afdM6zTciNhzl82spf6WCF4Dfvc/dWsT2bOU9lfV
69rxn87XWwAwnR0/1uPcPIxKBVy6cJG+A9Vl8iX6lav+J3Mc7PfGGdEHyvXimoWGjbJxlYKIG+bP
feU+S9PRSK91ZHh/1U2u7tw6tu7T0sOApa5RS0EX9hN0pB8K4lf7uNi6wIauaslL5Y7xt04DIGYZ
bvPomV1wUWwnOUZpqL6iqlJv5PLO/Jdaes2PjrwRMCIzRodxMk7EbEtUd0vr2bPRHOd1dxC21PJN
ktUFyrhoVF1LxtSrXYa73tfjS404+d8Hbm3kcLnWwiMB/IyM/06dAzXeyfEQ3ONVrhY7LpV2BZ2w
cszzrSiHdU9LxgOvdnRrGWj6s2Um1lG1B7jb6yUsx7yzgZdfnNBS9qlW6NhSDc7JAu97xuumuWqG
6RzsJJueJnxcdn2rNp94G1WgP67zlbnzM9o8yu/Ge3OHhCnpWFiH51e7LcwfcBIRizQZ5+l9vLRZ
4kBSCeZ9XVX1Q6y39ck0quESua2Fu69fYkvQOehjAVZl4IOZqZfIYvm9/yUOxk9JZCq/FJCWtz+U
5RpScYX1c0qHb6GiOH9pdpOhdqzNr6GNNjhTlOARCrV7zBZRcVXx07s+ja0j4YD00YUKBMa5sYif
MZDZ/hx+YQD+CvlQ+akH+CCDTmKGzSQ8CVzzV4Yyst71bwHWHE370ndgltEpbt68ljVh11faI7iN
DngODkv/w9h5LcfKJev2iYjATNwtUN7I2xtCS1rCe8/T7wHqbv29Y5+Ic0PgiiohTM7M/MaH7sr0
SK75/l5VNTyoRnNBGsgpbnFKl53WOdOsKQGCQLh0CVgX/GvuFXOwH/PUflWmWLqI3rY5B+B76zCt
j+tip0Gey824O6hxD5hKIS47dCWtbkVj2U8BgnSnGkL50lel/xTV85uqB+p1XZqXDnBT1W/WXW3F
PEWK7t+uS2Ef7Nq0TO9FofpP/kwtsdCbh1IzzSd/N/qZ+Rbzqty1o9zuzHYI3gt1Vw+18V7SkYVl
TlXvh2AoXrG5c3s9su4ZR54xeSiutS8Bzw8Qb3R9qDg/65YNUUHFGWfdRcky7oAdTdxEgNe0SPu7
2h3qwNRCM+iefndotFrzKqPTtwOWgtdumXBhTF6DN7K3Lq4bKNgW12bGbQvL6hPNTnxz0FV0N2A4
6pC7K67aMjFA8Z4sSbvkZjXfkwV47cpoep+ipdGjRc8BBwrkXqq+xvMwvY91pLvjsj5a1v/3/hbI
pd/9fcvnOLSnuU1gAXz79/F/1/+/jv/f+6/fq1YDym1bbESux+7AgP2uHKb6TjWFujOWdeAy6rt1
Q87g92fdugugyOauXNb9r8/y5gRnJdm7WOWduE70RW1pV4285crI/rVOxj7azsX2d7d14xjbtlPX
6A2C8kbKWh3BJJqvUamHYGNyr3s9HBsvG5XiZp2Mgv9X0T+rjtJUGzVM5HNQIcTjIbUuQGiXz+0y
WRcNTUJ0/7OcVV7PcA3W47+3rut/F9dPrOtg253yiIa231U/R/pdTnnozaN1U3K6PnrsPyCS2W8J
eiYuqjI/2D5aUnU07yejtz80AHRkC+3hRrcsDEcTeCtFKkdUX1ETIzw+NKW01VR7foHIMOw6jroC
T5+RZR3W7wgz2vn6qtUvOGHbV79TKHQtx8a84kblrD3RN6LjOqBpW7Vpx6NahzC7F8Od1VHnx1xH
DwvEuQy+1g3rpIfVvbFoskKJ3psHkYoSuE7r32VmIt0BiO48dW9jI5bMM0wXDXYMEHJTOIQg6GLi
sd5JVdbvGPyBxde+K9G+gxgZXqIYJ/ika/ubqOmVvRy32cEfU3ENAxVPDKmcn9Mw/abpMPvmwyF2
8EdJCOhYWP/e4Sez08YuuFZF09wVy0STCQ/DAlzisoOmLlKkhpYNvS2vSoouHmSyvBnsoruu+6+7
YfC0wTRywgANOE2yeLLTMo+XbJ/cBcA68FVr0lugQxhE6BijaZ08bvFBq6960CW7CmnNJckQVWij
mM+mRWcx6njjZGZDdChAGZ9sEekH0h7F0Z7m4ZhV43iQ5Kg8ZVqBsY/fR+ek8UE8DaZ1TsoJr9ea
JEnUJf42blsZBwa53lp2MSJ0BboMAKq/pT5RbtLY7O58aE9wg+kd5IlDN1DV9w9zh9UP5s7jY6SD
R+6E03chSamgkJ8aatBuOMra82hZsLzhnr7gPdM7VTSNFx8fKhDUeepVUxhBwoIfx7sJwYefzn+S
xtr4+JG9Ur1u4NpEi9Z+jh7oJf2ODHn+IyXaHxK/yMv1gER5YKnbrOXl7A9i1y9HsGL8O+gDK7F4
GBlQGROQTlpM/hT0Jaqd+LDpNWAImA0n2KjjbY2R+kLjn4Gu1RdbnzpQyNwBjIzKfdYogGSA943X
GFoLQfm4z4UUPfqSbV5NBTXtagQfih7Jne4P+z4dpldhMHZSlODRKrhTlCkvwAbI42tEA+AmKId+
v35KjZNDrQ3KMTeVwSOXWBxRBMUMVZfOYN3GkMNvnZ9VYgKIuO6yzv1jpbFsWVf+7y2/u4/Zyifk
C36Ps66rKgsdGgU8N8Mx8KqXLVaOrdQ9dxhYHkdfzsBXcEoyeNvkLQeUHssiRDt7M7UFPpfLoiom
REtCLw7rop/WioM6MXYweUAkZ5gMCpaJmof4PZViKk+jnVQ4WDC3Tn73WefWdTiNs3ej0qI05HRj
/X98bgYYVSJQ/69jr4v/+GoTH4EDkZDzj3W/H1m/f4zK+Zilr80Uho88c32niE39oPpoK/pce5Bt
099pQyi5c86/2bSL+Naoiv26tH5IaPZD22X2RdelPeii+Wp3DZLCNm9f+tGsHG0wg482kB4RFNlf
QlG2ucXjAA64Gyi5GrEDUN4ui79JZtxAB4n/VFEd89pp2tfF7t5N9K68kOc+yUDcLwgFqkuuVOEW
nOnsJEKuLr8b1q0EWP/aT2DJU7SmK3fPtMjg3LwcYf3IuuPvYm+MpmMONTXL/3zJ/zq0NCbohVT/
OaVHFWDm8iW/B1gX00HeU/yKj541SOa5GwMMiLAOxfFF6kMkJKp5KyA53qbG8vRVCjoMRGj9rEPp
i6VSau1NUgUXU8a4JJZB/f8sLutw6h4u0TJZ19GCqWzwRaMKsmz93bDut66rajnbigFXgHWxNbR8
E4GF8bp4Ir1f1X8ihAt2IddvSjAhf+vL6dksGbTXU+M/5HPee7SK9XdqF0PDNMfsxtKAqsRA3C6T
3g/7gq5aCI4RPfvYVh301IYJsjzFB1OOrnkqV9uMse6tDGuXjAHZ61SvJRLrRfbErwtdct7WS2JA
QNFnId7xFH31m9T4LHX/KJPIDCDhoGtK6oRQ+qkoWwN8H0kGChrd9zjZZz/Pi0+tiT8kQZaapyUN
9HQN6XqPG5YAtaCD9MzmbHjy66GBac4AYt06mmF5CjOkgOvWHAvPs9/PjbNujdMww/MSpty6dWqN
9FpL4j1ZjkTFI79J6+ph3RYLi5wToCVi8uimbGXpGuMkxHygz9HNOrdO5Cx4m1W5OvyuWudwQw29
GB+fn0/9bpXNzNzFFKKcdZ3ZhOAmrQbdKXBQ93e/3++Rh+zSiMI4+rPKvnOMKxVKpIcxsUtKRD7F
EyVVTrbVKScZHRWa9UjZpTOomHXDOhktqEGutOxTS9JUbX8/o/jSZzmXkO3+c5h/7KKbMRqy9eC/
R+ux6XB7cyq9n+Oum/005iv+sedsSJKLHZbwNMNGCLYcXhpqJIIoWP/xwXXDz1euPzDMZH9rC/H8
s05bf8Hvl092wiXom518aMLW+z//pt+9/3Vc5SsL4Db8/IblLKxz//ixy4/7+U3rlp8v7crsJgbs
ilR8p7eWfCqW3dYdfFGT5lln1y3rZFpP/zorrA50w/DHpiJ0kbphS7SBndrYXJokqtwaA4sgQmoW
NPmHXjQTDD16Gnv5YIT+vDPt7i9tuZOXAlaUo89eTbCOFAZ+FDZ8MHvoDmHaftWZb2+JmU4WCNOo
UiNPMaYFZWt/GhIW2XHnSDUPckCzAhy+ZZNjbHC3surkmXHmHhHek2h62+m57eB6TI+1X9Fc3D0p
wcjBkPlBxE6uvdyczRj9ZUXXEwmdTUp2qxDqR1gMZ4mq51RgiTiBYCiXgl8hUXRI0Pvu0REzTLWT
UyQpd3WbSLdyzJC3xM/otvJPglgEe7ll1TD2yKTS5PKzTsHExZmLITv8fiogk+dlNcglfFOl23UD
GrSPdkZxVbU9Us75oakemlQMtwOBUGvWsNBzhuTDTMsI8LKYHxI8SSUmKzjkYHtQdSZkh3Z0RqSm
wqbfUE+vvTLiALZMptS/qwd0/FlxMoNBp+ufSUG22EVjNm7VAtbYui6HwLCbcVkjYfrvdd1MIAHS
VN1VuOgVlu7fZMsEHIVdmtVta4BrSlu4OCMxzO28TKJUK/fWZE7OusgTRLuNoVEgGGp+Vv2ubwzx
EumtdlxXWVKlwiUbZ+xCm2KzrlsnmuqrlIlgNq67/GMDxDxtan6+eF2tqwX13anID+sXr+v8cHAM
u9W8dqqpWC8/ct0YJXJ+0g0AhMsqnbT61TQlbwjC+K4oNwWC4NtWUaI7aubfY1T5h0HRLoDI0/OI
WdXtOrFmWP9grfTt77p06nNM3CDzJ7IUS0gafQ3P6+6Y6Il+S7Jf//lsFxmbufBxPwrbBhcti0Gb
n+IxNOultftZxiGp2tZFKlz6fNkelrp6WoLnuLFuZpvooJ8rakVVJ25tO5Fu9OgULAtaFP9rMur1
W0fW8jiJdBkWovfB/Y/GjN/9xgTKUTrz6F0PZMqFgXdFdIvhXXcti8n7uaLmMgroNW4dqMjNTVFn
wZ0gSXanxsVD6Qfjad1tnRCSqQ62QOV+XVz3VaCse3pF5/j6qXUdiooUSUJyYQw3urYc2Ldprtm3
cLnno6Z174FfQwlZ1qtm1uMkFTt+bKH8X3eDgHmgch9e1j2I/G7lSNFO0cz1V0xRu5cC27hFLGre
4iBWbZTQwstgnM3bdYPSAveUS4oz6+K6AWCKuFYpASPOGxLk2LCllKxpbh/x/E16/fy7b0juFDOz
xtylahVvrYmOCXCW4V2JGsLDniXZaCZkNNdsK3+r2RrkcPgtd6CeozvRNmhDtYT8wUg+1NJSTIUW
L5N1Quwy45aFm6c6j0QbZYAdnoRZiL+Q+nzAw/+aWxbh673kLV5+eGvY9N8t1io+5tDHdQ675oz6
9bFdVELd0sK4zq2TYW2UXCYMammcXFeCru12tkrFe4wBvhTTY/jTeLX0ecuE3fWrrM6kWVpGsYvw
4XdCjIzUYV3OVtVDL7IXsQiPukVJUy8/AW8ilEfGqj/SK8Bu0CBJCsDdPa4TtWrHGYOjeuFv/GdW
Te3PKFFhYDQ52Md1c9/PKETX2RjsDMj/JKbMATifoh2UvZ8zZk1YkCRwRmLLoIS4nsWfzcBeTktW
Zgf7BLsDFGbIF8RGmjQJiV33d+rElw8tIi2q3Yj9l6crDwG+jsei619NTuspwg5s2yriPZyEvRmX
rtqEwxT2iSdOtln/3t+zvc6t/wFqWOFGBJwrCZe0k9ypXp0EYt9i1HY0tKI8GAwSkiquHUnudoMw
nlL+al0fUegj6pD5D3MJKDUxuQWQfpZ0L64RMS+itHzpuDaXf9Y6lwFt2FRgQXjv9sqxgWwRVAaF
Lq2ExJek4/kfJwaJMufNsBsQiqbiSlLmk+8n4VaF+qfIQmmj6ediqMdjExrDz0QT0Xj01eXMZdN7
pqjVEclvdbTzCuj4Optbdq9s1tnVenWdWyeJ6Vd0O9nQMJbe+WKxYym1CoEOQcf/eWGVtpkfogwQ
wKIRXf7MdbL+wb+LXaZBllHwzfQXDdO89Ciup6NYNafrbDuT8Mozc/J+/zPrdfq7uM7ZyoC9FQJe
Ht4FnEAm2tL29zvROxHuOqGfkqX3fr0O1km0LA6UOLZz1JzXVaWvY+4QWEQjq61BvzoaGFLP/7cv
ivtUaWrcR7UcDdiiGvuZNTt1OCRAvhDJc04XPkQlsDFYJ+tiHEEhViLpuyakHE4YQ7bO3Jg9rihS
PJ5Mq/A0bLraYpycIMNaN8Sf2pOtilGMKvs7cj9fdjo+KuUC1iUewTe2wHAOKf1E6XyjZj260eSS
FVXowCijUDqX4dmgF+YS+J1Lvb1xhim7ZgqviNyudM+GsnqSq9blkVFSQiezWFbdAdzAMrSd5TvU
9+p+HnAQMiw8ac2Xtm7zraAIQxd71+PF0gTbqMWIUuSO1GfUR2gT9Hjh8tCIb4SqGO6kTNLGl1ps
YXp1C/sfPN38pIn0kJcl+TssiaJGvFVDhWfhlG7BL0UbHaFf0XbnMKhlh5cjyuSwKLwGQUbYnQG/
0k8SU9KVZEqvQUxSBS2VC5Qt2g7V4hHdanThkqKgOO3OpTrgb2w1XgmiorHINfbjd2NyYqzexiqF
z8+9fQ6mJHYjDLb8PJbhmmJRGimkq3sZ8K0WQ8fHNLPqv2MfRbZMJ5U7zrq182HdSGW7b9WQkwCH
LhIGZ1qEaMWbQdAXMzzb1pK6xAiSeKz5Mnl1L88WRYEdYxqHPNlp0oQQWKLfvxukHRHF7FJ/fCd4
DjfWhH6/lIwENhFtOtZM7CnQ5ljg0Wjf5A8PcnvaJ9bdCAJpT8VTPtNMi3uGhQODnPOPLlHpopnv
AoDBVmDJeG11AuYUqqdQ+m59vGXq8bJcQWpstJc0nP/qbHTzhhdlxSBbMv1roXafVQYdSeUWdZWh
x6xpGqg3hiaOOXIsPBKi5yJpcMA10Imh4PZS0gmaQBQ+J3LqGu2CFIG17Ixq++LzvvCgvDr4MuMP
mlHCsfguo7IjmBBz79KVM0H00i9dJW2zoPHvJojrc2X9KVNc9QI5+Jh6adtaDAQHpfeWALA3tPBE
r9xWt8MvCQ6rU4x4Eyvj/GpXJCxIQCrSXxOLRLhGWnTQFDJ5dizfQVywXG1KPT/sHyfF2mKES/tI
SCuWJGSqrYyQpOQzqZRuO1dj501hWm4l6zmU8tzR48zf1GlOfqbPt7ohFec55IBDS2YwUpSbYIxb
0JTToZM/GPmHrj2Z/aarH5oEq9Yavy7y+RvDLt+UtgfPAiDJ0jA9bvtnOnI1YEdx6OLimTlEg4o7
w191bAxTnXYaMyc2w70uJNnpQXYZsXgGJFYJmiTBfKXER5Xs5THuKxbEUFnp9ooW6GybXgK7//CD
qgbqVHzF8+usJsDX0vCT5tzMa9QnLBSfevolqbpASx1ONsjUpbbRjp3lkWsbp84kZUYTsOGr36Rv
QJgYb/GgX4uRon1qn4XKbpkyXDSZ6J9nerzpcR1uy+bszx0Gsvm0w57XwF02D/fTH5yzyVc/Jnn3
rnQYysvtdCtiIv9uXnC9BYlArNEp9Ame0DmQyY6eYcCGAdeEWxcdQLD4o+ckOXWJKbCkSYdyJMgK
hVK57Y5zL3upScIfS4GTVm7rTPfv8DZsN5R2YneszCdjzDwt73gQSGBo0/QVj/vUU2wK3k3dRk7T
ZC/0iyJybBlDj0mEXxLdm0aNkfDiE0tn9LhppPQZmP8d6DTLaV56AwJdFSXo7oeDFalfhZR8ZZH6
2VQaZoE1ZH6ZMRQZ7l0+dNPWyigWRAq97FZKH1E4Ba8KWdAxA/Y3TMWDHFfXaklU5dNSiP2rNSbW
CwM/OKRVtumFA/eu3oySscidy5s+jJ2oMMiWLI26VTAeCoWXQkaPkAG8D9YLT00jcGPlUGfRjUkj
hlOmxTVLiu9MMw9VZXw0EQOvUdyGVpp5Qk73NKqQD/Jb/FoGH129NRxb3MwCUNVeRQf6ptNiiDxD
n3iGhBu9KrWTI+n56Pma9GlBNgr9nkb0SNsITKXU1jR201g/YvNGGToTO7IAO30mkxnmT/kobwWu
3lsrNOgfpmcl0rnMpOLVlov42LtBaC0MsfteC6GNp8/T3KYe/JnHsJ4/i9F4UYvprjdcNTOqrRGM
lxk0Z2JAnmvwn1QM41KAsbaKBs5goVJRE80h8X3atI3dEEmeFeF1/zZF5bsdpI9G2Z1Hg55GeXgO
23Tf0IOTjFwTcdtsQbKBpunPIeBAGtoAo9Wp7iUlI3Cp9rSa+xOqvJ7uq6YYSOJOMOPgQwMNwLsi
0N+ndnzHmzpzzFR6aixANm2kvjVZ8jmA09Oq8Q192V/adumL1XZzHx06kT1OyMjdVC7uyw54eQSH
qU/oqOZ8PAhMxHYFZQB6/jRyR828owAJTK05BF13h6cRHoIW+fGhNf82ogFNwRsWj22s3nMB8heA
siOJActLOQfblJ7VNr9LQPM4yjzoG2Hbu9GwD29ZA6AP2tChGPUW3n5Cs/xEe0SIjyZu7CdMMYor
umFa+Eyw6Sp3ZOmT2SEr3OqfctaeE3l47fhRDP1eIpowIH2mz3YtnXjyPdBcVjpdZ3Lqg6uCM32h
q7s2HvZj4W+bfTPk24bTwkOCkT+1w9GhthcR/w+ggM3yGpGl2rf4qckNxmKjfU4KWJ+dllBPybdD
xN07WP7fNMVCOaE/LR/rF6Nrz6rd3nZW6uLncFe2wbueMW5EQoZ1w5C+mWjq4ZMWvUtpBpcHgfXn
zLVBRQBsfE7YUCsDEc24sTSZBuNuJxhnHGxGy0V2xXq0Jg6IZHJV3C7di9GSVJ5Ta3Tg8Nyk8dg4
lQkRUBY0HGlZ8FgY6d+yHWsna9PBq+wOx0hEh3UoH3rZvjc1gsgphJydB/1Ja4iyy85/71ruu7lT
twYwb7PpLxrZO8gpiQfizpBSqqGVD0qU3imQuy8wCGl0CkihaeQO617jJJucRixPZh7oSuZ1qmkj
+Lcsp4+HzMsemgxGVJ9I8lbVYDY0dXSPAXzrw7bnBUckeWd/yWPXnRVAZIzG9L3lt4+SmMBu2t27
aCGNT1JE30v3Xjf2NuhBijYRHsV2YnspKYKaAkdKY7yXyxI3D0FYJWK3CsgIdLKckbFO9tncWwdM
Jl/MCHgPb/CuL7+Ulth4Grg9C/g6cXQWUoHD3ABDMeZyqaJ7hcePhzqJrib8e+aoOgdR8Y3JaOgI
paOspD35jYVRSf5HgVxnzTUqCQVHMD+y8OfML11QnQyCxaDNr71N0RB/EVBXFwREz8TazxZFC1cP
Fq8IdfycdEYAidWPV8vmVWNMXmJ1i8Mgb3MDA6m4gaNavSRqxd0xuEY9yzd6n40E42niCIsYzEjp
2wii7558dnvSi4WQpY/w3sbhSS+GjaLqI4EVphmRCdvB6G6lYSwPkZTcagEBOZ60uarnO43MVFXN
AwFt2O8QaWuNkXkkhJ6MMPgD3wp2akLPXqhU3AFcNNI3Sb+PqEgOvqGNOAO3VCuvWQnGDMS9cFK6
bfezHtReAxHTHmI3nvVL3dn0pnZ/demI1fI5wpg1JwkN8JHeu6TcIGW8jXshtnJevQFZOHb5DPG5
WBDN75XAuHq0FcT6RfhUCpNIiB4oiySBU8kBcWcRgZmkBT23djQt6VhDmoMbG4h7jAlViP4RdyAg
+2HCs91Qt0KbHlXZOFcxd2DIGU4EphJUJf/qpt97aQtxONuEirGLjPF9Ho90zjyldKQ6+IJUm0zh
PGElfkWJQdvIzHjdQKvUTksKXn+RIPMtvW0u9JBXtTlJytbA8MixdelBFGLbA7hdHlKFAwcVKdRE
A/Vuocvh/pHwYJO0E+jAtz7U/qiGNG19tQeWjIQUoiHD0zQFb0dEqNtc/YWEdoDABNvEEP0KMX4b
hTCSEu1bM9rcMUbS/TrUJJ6bpBB18IKqfBdZsgpVzvQSXE4dyeYqMXX1g4TLXzyUy1OfULVWKdxP
WBUlqnIPsC/zaJVBQKkpnpwU+vKBTUSO2FNVCvtWshM6XFplHPem0lvEAXHpgpproKe0r7FSgaNu
T1LE1VbUwmnS8ilOc+RIxhEwpjcXxM9Da+PqS5LCMdJwN+A4DrVzvhq0sJfia1LszzKbY49GtpLL
tLsz8+HNbIZPSKL7eZpcQ1XeizHSoSUPIHoRX/hjrcMnGXKXOohcioc+Me+6xkKWEWeX3uoooFQy
hWz7LdZbHO0z7dFv7zshg+qGIYqDGI47sul7Y5hfUl2chWJw6wYtfk7UMWrZvCkZdfRFPnhhJN9i
OPKk9rhi2l2+DcLpPvT1nl5A846CCgYusQ+zeX617HvLkGgSURcWX9aObtvGBNgEmODrAi9WC2+C
YovNudPXHfWGcCeV+SVPn8Dm2RQ7/T3XpFuXobYZY4WRWK+wqxrlG0k1NNc6NgHATpJ+9C7gDW53
9Jzk5mao5FcpTSm1dOrOH2HujT5meCkYtMrs3KBvP8OK1ntdOxBfNHlKgDGYjk5UyehruJGTA5G0
DnU4xaUqsl2l6A2+Bj+E1JZcn97cvNIU17Lir8kMX0PqlNPUZa7UwwaMbXU6mNNLIaJ046u7VFCQ
ztGhokENNgY+MIXoXpM8WDLUjPz9mP+abdQuLwRqJbVCphW/OmkXIyKdjORpHHl767h6b8uBkKM3
WsqEDeXhEJNo27RhKH+VPh4ZSVhe2yDcahiJbO1pPJWJ+ieVEOyGMeT3hTdUtZ90JD1REC+2Ej0q
TsUdv7Elk7Ghza00DM01n7Y2FOBpIt1OP1fl+UkAna1AFlihREipasUN2r/UJxcSRV+Fn55lUwJq
Hpc4C/k6paeo2YcANhyalkynLtSvQQM7lT4phpnvgkJ5NxVpb84j+RObbh6t/CoKUKfwur/gzXwQ
UQ/bSg2vM8hhyL5J4uIGC4VgvqlDLFxvR96m3IoIDvMPWmJo/e6/8be8+jYWyxHPKAWj86w3n21l
PE01MBI4c3jJa/VNX4uPnH8WSJS7KLHVnbRYLofldE51Gep7lHfbKGKcJhP7l+XwzD1KGwhN9cvj
0NjUwbTjc1TBuwDwbXjAVugpUVTJwwFr94yQ1HeGyqd76MseXypLeyG3/WhmHdEmjan6TMcZ1tVI
J05pYjNM5RHlawS83Js02ZLrrWraa95kQ32vFHqpMnomSNjeF5w8Jx+0OylNSBkK7bWnbqkEQ+/h
/rPwVOzgHOriMZiNvZISoIsAUz6eTkQAkPYYw1oq7Naq02g0hiRMwurWDoO78i8PXp/Kz4Cycgz7
u1QwUjNq9DTxgC2KkF/DGqOGSS3wgxoeAZCmW3q4bmOzP1NWQOgnpVeRBq3HIPA8LOTWSXtQPoLc
+jC75rmRuTAT/RnviwfVyD0R4FOIBTAUcIxkp2NTc7cg66JDfN9o8mvX6n8ksyevTKdbo+FdF8sk
Y2Le/+YcaSgm+kPVXZMKDjgPANrgFniz8uYvg1dLCs4zpEKQ2udENWYSd81nWY3bypSeUyyJHTPU
BncoCLxlnW4Gn6uFKKbLCxupuJAdXaTHwm//5AIJRdjNQClpf6q7BzMVJy0zGleVOmKqnPZ7GUD1
GEuSJxZ/3s5WNkjBsaKPi88wC/eAK451FG7lRP8KrZo8VU0VECdVrBSjnTqV18TAULSu0kPZY5na
yeWGrvCPRGloF1Vx6NajTZxQeI5b+t/8HHCwvuEnnLrwxoxymoSHcy4p8J0MJXQQPfqDdu+3SCh8
/3vOpUcVK6HRKMJHKXmHmZjrs+pKgUw31qBeJ9hjntYqn2bXHlQ7eigGKusoAL9afznZYfo+Kf1L
kqOrxm0B+lXB3xwN1ykZLkVMe54ffBBCfGCsGjpm0W/1cnrvykWXJ/MilzKbjsC5gD2u0m1HbL5k
KscdVbzQ0yZSs3KkYgCvkk0I320dR4qkyc9Zip1Sod9n1iCooEtvczCc5QqEtJ1fVB7hwrR2bVFY
bjYAucvbTTREr1FaC/e70stPXUv/+GVJr6Va3GXQGlsz4+Fi1Lgt6S14vNOcDxsf/3i6nNBqK+UJ
ndGDKvU0p6P8RWWxnwawhCHeoHEsk9Tr8p6rkZ7zWWieTE0VBleAFiQfXNlt5zHGKTFKtnNgnlBQ
fhiiek/n+aaH80VZzbhwh7wYCbQ2qfPsvKAH0wp2ah275tDRcCzhFhXPV8RLR6i1867StY0O3oD3
j4IfZepaKndXP8v9Hk8HKPq0gY9WB2SdP6rU7PvRJHljkk9xNCI6ruL8oqXPnUg8DFRv67B9DXtK
4MslOE9YTNFYIm8DgwsF/cR1Tv0dGfFX32yvZG5vfED5jBLQoaWVssGF6JSK7KEN1bdsNAQDvZCw
Fj2VZUN5Ei0vxjx6WFsFApmkDMnjcs9o7AFT7deyjT8Z/T6iAm0PYPPxVJ59D93Lq16e69J/Izyg
HyMkRPFJ1J8lCjm1gtlKN+nJxsrUPV1GpPXiSSNkqAL8IaVzYZbSlbHmy5iR2507c4tfdu4VujEw
ph/tbTaDoplFmuzz+pIXEgUCDrCxEumTca8zoYUQkW/tx1lCN5mBrMQkKxit4NhHA4NGyAnU9iW3
jHVsiyd9NzWZcpRSKlgVSgQqESYDNSuUkWcou2myqwPyuMipJzyYRkXL7qWpARpvJs1uXfxZB4Y+
5r5sUt8zkXAA4i9V3lUtZuNmVuBlsLg/ja+WiIBxY2BhmOPkVvZ0KEwk6Yic3g3yyIqg/9TUOmnP
37OdFQLVTvhk+oDYM7R5ntO62fVE6PXAO6yvSUBG7QP+wh9dmy7KLt4+szQchNLbO9P/NvHsdKdU
+aCPjHdNQ7tbLIsAn+P0TeoAqhYaob0xKH/93OKmIcLOfP+PFovOJUVkeWADhK0BcZZz/iaDx5JV
HaNhCdlC6RSa9PD55mdoq599Q/v2xEPY7/wDJGYA6WSsWlt9sROg3/q2nKRLtXxdtFRgNIP2qQHy
vW09w88De5jjLDHnbj/F51k27rPypoxF78Tp8JAHVJ9TyzrUpSClad4kKmpy0/qqRx2If1DdTnp6
Fy+lA1vKSBuO9UnIweA2tcYdYeMCj6rsiD9G7lVBNVLDbz2C64HbWjvkvcBQR2f0tteCUACboLND
NiASKGYJEzXRTAiNQb2J9fKmjvvXMVuMFse43/la9j1Ec3NpIW0EpLdlnZGyFti8YCeN+oCmbexQ
fo0m82IH32qjUZOt8UOzGHCWkZXzeIwfsuHZ1yLoQhZjtDD4H77OazluJUvXr9LR1wcx8ObETF+U
L5alF3WDoEQK3iQ88PTnQ1Jb1FbP6QgGAmmQVaxCJTLX+o0RLKBYL4YGLYehGJauF7N3dqx+QU51
G0eq9px4zNZox7K7JcQyZPhDadHBbIm+2J15Zo/9YKvZc5256VqpzAigRfAFjREo7K6+hc2kLgF6
MA3OoEMH2yEihwSp2uUc9lx3OmR1ne9Yn7Otk4IxpJUkW4xMuUo/GOTCNqprv04w+bOeUKXfkVxB
QgWKOxn3vhnYwyn4Lrl56i4T29ZgNHUPWoogoGog+dIVJbAqAlZW+ZbEAu2XvN+lI3FmLbW8vW7u
m6xpF2NAYqqeCD45TvLaEuTjaVMoixzQQ50W4T6Iu3kBrb9YUFwWRCsD5E6G6qpmGYkV3fpWzKkn
/6sgwrLUEoW1a3OsiVkCk61uAqiBLYuRW9/mrswLgp2tCu+kO3fw65ZgVMq1l1uopI+kPezZsaYV
RPyiqe3Jl3HDoIyQbKsQlQqWd4uhStpbgWf6qsbeaBbkPxCXPwWWWKYtcZsBRQ2tJ6zJWqrcx51A
8YMnQihMfynaSD01vbrJWFMuRgfmdDThWG6qF680ja2ptmKDQuR+ErGzsJN8HeoYtkwBD4cgMOtD
T7w9cQG4x8nwZOeATNXmkawZ338+Af0hIutHdXyTFoTV2beiUxvbWK90G7QYUJEQeXRsHPKnoiJo
XxqDAikWPcjUy9ZTY/Aw7usvSPSsc2tefxZQ46ZubyXMpGlUPOX2ZOwcvQDNbBbjjVnPOaEKOA32
G2D4nKRiXZviJw53Y22G3BZKb0LArgkE8kNjm2VbT1laZUtHy/0lkis5WE5Yr2W8xLItRwBq/kle
0oGXSEZ+wkZaWUvTNGc/BXG0zPi5sflsfa2xd3GUAGDiZw/N56my+Y+FxUvCJyISE9hMa6RkbLd7
tjwLYHGSHZH6HA5BcasSQuGOyhc+38o6TGrkvuuK7R6vrZXjBqORjqwzqyyHXM/adstiGQfdzmTj
jr1whsVqa+ZbksUGGjEbrzsVIeYtcGVfVdts7jLdX3fx+Gz0sC47p3usfbiewICqbY4RDVN0cxmi
iU7KDxOXIMI6wbfSsNuV47Y3ATlUAoeejjBKMBI2t8s39Jv5iMb42qmtgvm0CwOmc7HdyCEmiBI8
rU6ETsdspMVhM+dOtnzk1vghwfovT+bYMN0Mub5HqKSYWFZY3HNmqb0NgfWq6j+6YXpDegZzC4TC
LXGdaltFGccnDu2/Ir7F1aZub9QUBgUpQ9RrakgmxD2Uvjv35JhtXHzisFvXofLiVaa7brUKw7Uo
KU5k/px1Orm445nkdEh7LVWNlQ77HMi9rFjZ124R9jGXaGIkKx7b+9jwxxvbV8ltsPUxcyA5TlAM
GwUteHDI942SqpvKvaJxwcJQHZ+6QdtNtUpUeKgem46MiN03Sz3I6+XQexoLxXTi3QensG5eUpsU
mfFD76Kry26fTTBPxa4bgBqxHWgHEtChp7Bm31Xwxi8BfiRKgZk15k6rvlbeqqJ7MQJ8vVL/lLRg
K832rXcJ6JcxIXjQlQ8NQQH83jx0f3Ob4Ifx2PlsD2PUG9YQdF6Vmb0WOuNhcLAuyOL4VjFL1POt
kVtuKotFARRlpXXs+ZxZE78u83fV6L81ncqKxe53GnPPdhbd7ov0G9gN3CtRPyXfy85Yd6o7/qOY
uyqMCb9Y6TZEAhew4SpR4l2mYuhc+cZV1F58U9Tc24ZYBXzIi7H0gAeSBNeEZ63Dpu/Ppbs2QM+u
3MHEbaN9HcfiwhM2ZhVsLMwS+lxV5OBAys0Yz4Tdhn0Hpm0A5KfyLYZkxVYhvtdVz1+GgtBrWFgR
ZwRO0qBoL7kNM1f5Tqy9/6oEO7KvKtJO5rmrSbNNQ/7dcWZtFpOtUVUDrOv4VjR12gbeVF+i+WAR
fctA0t7IKjsVWBkReSgTm/+2ni1o/GGXAX8Ek6szl2Ks7ioeKv5VN65KwTzsl9pD3EYx94H6XCMv
sdJ03VkGxs61bWtlTt5zEIUmLDdi2kWd9evKZyOT9fAg4kU1FGIvhvqhc8ppq8dGtO6q9DwAGSN3
THbOqFKx5ceDsbHbJugID+RqycSxhGOOhaWPTAXR4bVR1e25K927NOcDzad0kZVadW68psTDe+Py
0HdLNFka0huojl0qfyTIT5ixCYdvfauhIu6Qlo9b7cmwQRaW9ddSoOQCo4ulULb2KueSkRFblZNZ
L1m0rn2ogx0pVjRzZqON/j2uxpVvdw32hTdJ1Q4bhL9BLvpnbwpOgc1ehW3ZJtHLcNkrCfEYrb/R
8B9gkTO8M+UiHuW4V82obkWbEIaxg6d0JP9p8lwKUJCulPHHgH9w7BvaObKMbtXkWbBRUpwRhOb+
cCwwmlnzNDSdvzCRQV46o7p06pH52ZjezMHdVQY22fEPx+YGnbL0uxjg1qpOw9pPwcQoH4NDb5SP
VQKYouHm0usHeBwHrwLhE/jh2o8qVDxafeF45veZccJCHHWS2tONpa87Rx3kdUr+Zd0F9t4D8nMD
UfFRm23Gg1Ih217wATjmW51CtoRHVBB83Qy+i6hNnD54Nnlq3cGjCC2QG7sYL51B9sAy/ZfwCgKF
WWXp99O61YHud9VpbJN0CyxjP3b+BbsQqC/EIhJtAKrjMGYwjs9Zbr1X03AyzfbCKhXZ4vCQ+PTg
7lQABNWbxGy5u+fVGXmUix2HJsvZOiNyYuyE1ey1AR/0bLhXxkk7tWCBdHDAmyLaZRVL3MYz3vXE
aBe5XT8rRTMR50p4GPC56TAzBaCnyg0PDbk0Ym6vutk0Rw2z2Dh0x43SNN6qnoqlZ4bcLdFtijLD
MmCuL6otskp7MJM8yhNVh99ffk1t7MT8wcBxWnkPrPY1MZNvTRVO3P36thd8L2aEeSF+6xt7qr8G
BkHIOJ7p9DEZNAOPJ71wg6WJRBkRBjK2Fh9zV3UbgE/MsDdxEz/y/d8536qy8lYB8QLCtAT9a09d
KD3bKit4H+rhrtad9zJtnt2xvicL4S/1WEEn38E4y0NRSvhsB0xtRu+QR1VwDbZNINlYHriLNpsE
W36VrLPjGweE0r5pfu8uRQ5ObM5m5Q30fHZq6QrbnX032Ig/3IzGuHX4BeVBsc2YuH1b+WK00Q/E
zXIiz2LYFiqwNujvYfWeO/UzPlNEo/PiIsyN5vPkZE5HXdnbZWaH+nH+TU9csOnDunUjIHWqWeLL
AO+0nO1nlBGAna+9Ofo7CU13HU7eaQCStso1pBGAXkdCBdPrhTeDNWmLOApPZaHgWmlkRxu2WpKL
bNuMlroGNmexuuiXbW5vtX4IUBsrBRYs4k5nYBTW+Pkn5k3FpjSA0Ym7Ywjx2hMNM/x2LOP3sBCz
6FSzN3KF/xtXTtMmisPylk3Y7IE29k/aFHoHIhvLocZ73LUibT04+UNYVlejxQgCmWreRrTqM7Cu
LtFy+N7WyU7YCgnS5ctoVDGuMpIjmnq3wL8R/RtKMlYDSYwBcyeQU1vRKOW6Ly/NpGqHPOs2fa4E
K5GwKCvrXZFrrFuJCUd5xLc35Gs3nE5RxgTkhyJfq2VzE7gYtwcqtgsgjjRPqddeqkBX7r6kQ7Wu
upolQBNcFY1Ff58XbwEJPRFjRukFSrRSRv3VbsTFVJtd5qXjutFY76ZNYhMPMiALpSiy+P21CYxv
pXkIDGZNfAId0mE/PDAOhWlBc++8dzxSXgl+mcJ9IoOyHbCBg9NyMNiUhgHLiCHQLxBWLmGvXqK+
Be2h7csgzTYa4QE7s6+D7s1QHpajpcBIcQTrWlb6cz1EDyAsWY6iQ2U1HUSN3D7nk3HvG/GdyZyy
cZ12m1TT1iu1G58nOWTRZVuQIMOach3HRCNx7IyjaqGLwVgBo6TkBix2SnAxdUbUHC53VITbsdM2
TtOwKiHY6OFZsCiV9GgO1Zsfd29JTa4inhaauEtF2/KjgfLnF1/00H6LBuu97Qr0+vWVoablFvF7
8mUjwgqCXbsdfiMkS8K+zCuCZ8rFKKaH0HKeYmfYqbqxFyFLVaXRj8jvQPcwwei0PBCt2m0Xxx+a
qayFWvLAQBqi88yNJXjCqv23Kkc2MPlmGiY+bMmeoO6t7RCJS5viefK9VTVO5jZstEcPH1YhvJew
nRHxUXhUeoAUAO1wgciGo5Xhe1roBLgz91FFxa31iwuCRx3Iq+5edMRimgAybOHYJ4hjGNr55V0G
kWHhTeMxb71VNFm4KNGFjMnRQCeFNKu7sdzqzrCy16rGq0xRHbT2AaSp3YNnEl42PGgFlnvfNxoL
NmvFlEsGGo0EYLjmY4JBJ3QT5MUso3rN1XalgFIVuIYOkX6xNQfPUHQDY2Lubenv5kceeYHnKU+s
hRnmcNOh+vjCuhVGfbaqwV2Sa2TbjWndQhHGNW3tep2D6eldkI9Dc9BbssEB6ZRK+Y6SA1aPxFYX
fYWCJLhU3eGr7cmXp6nGvtTZE4Jnboy0kufatG219ilTCYGhijQz0rcKxO7as1mUsFDsYavMaUD0
pCJkJ9RgJDjA6tevvwpX27SVeWwdBz2UEmfIhDkbQQunIKDZNqe+NJuTVkTtiQDERFqvV3bAR/pF
rZTDPqvN8i42leSObfV8LiuKGv4jOkU8Nm0fLUg/DLRlZan19mczHZWhW2NrKC6yCjgAeQjLfPkc
JO6DmHncHdbWVJd3xGHEHXCx+1JFvENWGdi7noWn7j46zL1SDEw3vNtw9TkQgXRY+r2u7GU/wNbD
7SCwr59HlQe4JbsQQiVpa96ZrKvtulmCsLOQcfmrLo3cpYaoz0X2QLtrBO0SE9C2kv5iDt3PA3u7
W9fM+5s/6k3WBkjp9CS0/uqvCRsVC/NInlQ/f1anWKudAxBGclBZnxYj1lOhdWUvsil14V9jPD0f
hA9wqij75kYWba9IZg+4aR0NcfvgVUF60AWxxDzoW54cjXuLB8IyhX7TLHNnOPUqk6+8dKy8ehkA
1tvLYpx68RZig7n6GDjw+yNehQTN5petUlTnEu2jq3wp1yufybqYJ/lKfYRl4+S7AQEJuvetyHZs
p5WlLEYwT0+9pz9mQuF9qOrFEFp9L8fRuJJQRiWOciArB9Qncs/fyNYmtpYjmF5YNWlxKw9WKqpN
UvHTQiorDJetXaB10Wf1UjaDaC5uecFoV+HBzCw+98miKQR1RVLrc5ykHgf2A/mWIIW+aRojuhBi
DzdFP6RXUvAzcqAsb5Goc1ZFEHV3CZKaqxpVhfuxEvbSh33zwNqrWga9nT41RN/43Vn9czihZ+ek
lvMlH6x8kSpt8dWsyndMZaFLVvmz28XZ96HMoQ3Gxls+AWRP3eJHM7CiyMipkOEolp1aMnFM6tUf
WNEsqiPRKiC5GSo0ph0DP8CamOVOR++p2IbkQt5JRByMZhJvaeXcOiD8v0V9/OLmYfWqsidg9VZ7
Lzq520USp+MmKgOsUTxN3GImj65m6jAFzYbLsi5ISiiVk8LipxPiVjZogeYwSfjlWhZlQxURHIqD
VGG5w1Af/cpgWNtAzFay2MwDFI7urrvBRVHv12vg9VwAnyaPZvWiCJdT5agbxdBQIZ77yPE9coLb
QVjdx1uVDXntt9u8Jqclu8jxB0UF59+F5PsLAZ4NRvpu6hLsIkmBXnALynatsGIsQcvwxM9MWTfK
EN8jYhAtK81qvmapctatsg/IEd9Orh/+EJn1CsDbe+5t3cUCuYE22zspURVPHJS8MA6O3rsbNq8d
v/9MJy9udF96v/tiFUi5hNYa9gBf0JRMt7lT2i+DrRfLIOinO0+Lio1nZ8jtZHV3A7rf3eLa7F+w
Na1XhkjUJxCFMYJJ4VWoyV0+6frZKDOEFgy7JzVBLrBNQnHmxiFRFBTJOWHrtDXQWjgliZluW4FK
SpqT4MqSfjwlltFsjRxUQW6S/G9NLTtp7ahvUbYJTpqn21t+KM4xSSACFEy4/MpuckAn2xJq/86w
4vCW1QhLOs2xvwfpDboS9lvDPnxRN8F4J7tG1qQQlfmr69DVf3Q1oDnfqXh8b7vGYvZtk3vQU/ER
77Nt76Ntitoy4QxZR8Bz24myD9c9dqGrslLJ+vn9babXOCvH/rTWo6m/lQfsZZ2lgZzERha1uZ/W
wcQNjNLalkxtGHfHxLJR9Qn2eiSGj+vCmKCyq/vVDUnwtwk3P4SqiPSD9b82pYfsDTwldoPursBF
BYxlDxkYXsKtgarwCtDOsJZ1feH6t6zuweijuElOiH6yzumNVT8izyRLfehnZyTKdrIkB4Kf5u1i
3POAMzOGPFim5WPczG/osw48Z0Uq19b37a9+5D9WOtJ2F1lVem6OpFu1Kyos1Ic0bVaq3oOuIIDS
bJTY5LvDDjJcw0aEj6lMCbEsvb44PBYAAsyVxCaT5Ue5FhUCfMRxP3rKIsL5hJrmw+cQsqGwguZi
k1JHc9pFBqavL5o/qjsZuM+VlDfBjfn/qQwsW90pGiF+eaHsKA+yAR4q6eD54mkqgY8nnr0P5g2o
CCvj3BH/uQSZANaCauBXooY1SR6ruOolQhXWBB+naEk4Gk7+nuuFdxsFEG88QTxd1meOd4/ch3rv
zctdIaDFKGFL/7w4FCWqUNaI27Q/5mIt69uQHVHfls9kcRzEiQbsVWNSl5mF5awW9sqhdribFvK0
GXEuzYcOKXNLOciqKk5oleWPU1n72d55ENfSTPnxR70s/lFn6a62z0Sy7l1iqPhejYdQH38eVLW+
jVr+18kEL56FjvVFiyEfqGVSfiVp92aZpf2qOPlTo2nN3rQNc+tqcbj2MgPVDzTgn8xCI30GwyPX
XebTQEOXqUqjZxwvMTVmwgSVoaxrYzy4qGz5Y2ysQIUz/+XDeRQiex9LRD3bWv8SWLUKgrRw2bH3
yk3/vNO1DllRldT9Qu2NYOdnOVvrBmqXq2evpae94E+u3CGYXRxyHZnByJkAJAztRmRl+typJNFG
JdU2ChSur7a/ZIBs3T53VVDeaKJKNyoEsX3RBtmTO457gpH5q9YbBawn3z9kYRff+WbwQ77cpLt8
g2IoLk6RdWc/IMswzBfM7wMEJTmtGGxgbgfmFjnJbzGSpCd5MPKhPQmzBV5ruUgcKOzSBQDJk6FH
5rCQfeByzqfAtOHAmYefxV9DyO5ZWT5nWVrsPodODWDBptI161ZADRiGaY9ui3eWpTyBgOZ0yN7L
YlyBYgGeuu/d+uyQEGz2NREQ0GFqtCyEUj2PHXnVODfFizORt46GtH4t0uwZmEf/HYvmU8t69L3u
bChZeYCDfTEtCheawEJhIz+Ho70Afks2gJBxA3Om22fwxBt4yrO4XOEIFOZ0rVxEWEtvZfGzIUmV
DB9kcJYd4e5L9KR02IgbCFIfXTsU3qYugfj2g13vQ6O9kSV5kF2suZ8sipldZPYB8bLGuY0GVdnn
LryuDJY6u/QOEQUd8tUqmptln0rx1WWaEhOtLIs+PFa/s6VXbj4u0bV0WemBdfnozPd01nCWsCrL
uYUwxCC/XuPj+t7PKu4sXqMGUnAYyqbfLBtw2HdBkuV3/rzliNQKrM6vOrdum1VCCAzoDpJwMFf0
a6W67lHocXWEy/LMnth6UKFVoTdmX8vaQVI2Bk/ucCMeZaOFqv0KHEi5U0twgk1nlNvcAe+aNkbw
GPmFsy47xBH0eIBHBb0T85wOqtuQ2Q9TCsrGKwLlfUN+zX/PO5akRtVYDxljrQHIJsfBMsJVGacQ
iEAK3BPNXA+MdTUsw7qfKp/AqaOzw4Rkx94cUXfDbOKFbHUMMp1j4/hH0vMIjEZRei5ruzo7INZI
oVfRN+FkN1UeW0+VUTpwKgLkQKYsei4VAghzB+fvV5JLrQmqu+E38CIfV9rMWMtyrPUruSUi7o5I
H/oUhhICntFt7PvoRmlNQYokdbb9aOuHmGcEcJisJaMdF0fmt2Y7ZqpzNvl81k6SGLdFiv1dpCrO
wzBLFqHHuxDCdLd160/jIps9GFpn1E6kOlMCl6huzVU5CP5TOR8++jWVWeBtofy8QrY044hDcm/6
WBBCbifHvQaR2N7ZRhvelzaaFRFCb2tZlAc6mI7d3rGyn1lACA99dpB1dNBMwoFEQPq977UmzrRd
cLDztDr1YZ+tkyxtnvQo/i6/as34EVl9+BZzrxJMHzG6mK9xkSo6mPM1qUNMoYrN+mky5vRB77+b
+cc1uZdqC93Nfl4jbHApSZofoFR5B60ZvQMpT/JbvU5CQsR5sEl4NlS4YdOUy6Y/T1kEGyuljTbp
ILIWkwITHh+uuoua/x6VZ3zUxwARhoWluhzzueLz0KQRBsCgXh8miLTrdsBxvY4G41jkerKOrFh5
hiR/6bkL36you5p1bzzDW8hJi9f/1tXP2otcuprhcC296GfXP0Y1JxWP9UIkhBFf9So3HlW/Kh+C
7rdC1L1qna1/tGjeby1/XlN6Zb+tKx8QyiQ6nMVrdeAZC+OfhKhqruVpoiEIEM2H0otRmHQvKrpd
hyqZ92vyNEeDVsFT9e+1sowyfHUzGYSsvVG5ya3gAGXE3Kakim/Iyis3sh7iO8FTWallg4su8tyb
pJ+XL2Sv1tZaayc71LJWnsqDcC1yZU4bL0qUM372ly2jFnxtvSo8jMzz14Cfxi4dCMxpmcivfq7l
V3nGKvSpIZl681k/+IG2cw0S9/LSv/cFbfqzb4N27wKNgxbZYTc4yYOF0Cf3UWauHZGhXdK0cL/l
6WefeiTd8Wcf2WyrFmItHcYyETDD4EFB/P2Q541KfHo+1RUQX/JMHuqAZxfwpHDxWdfp7ihOn+XE
npJNnKFjJi+G4ohS0x/jEK4kSVPXNtOVS47stzFYODnLfBxU8DUlXC3k+jovuiJkkF8DNcyvIh0d
OOK+sfJGPfu9Ydd0CPh91paG4azItBoreaE8IK2cX+tdNfeUFXUPPsxmybGFp5HhNPM8kW48YYYg
FrIIlanY1gZKS7Kom1BGFbiaR1mM7GjFA1J/KD1dvyaZ+SCr+wjt1sbEQy4e8/G51kj1soVw9rJV
sdQLTprTLUbZ5n2dTx9De6nZHvq4LdFT4iIyHuMaXSH2o/Pb0lLUBAtLMc49vkrPuo8zyb+/W3N+
tyzDwg2ZpOH5893KIRPebVYj0Cxg6W+lEnrG42LTFAG46Fks/UMdfdZT/yyKOoSJ5gGhka2yYRpS
ZnZZTtX8JdXSfCdLYyYOTJVQfFJt7cWsdaEFRtEVbbdhVRPPXg+1MwJlCrOlj1DBuWAphHWSb5F+
qJDPkr0/LnSMEOy0cGdfj+hqKXV0BW8WsLXobxP8L44IyB9aZXCfVZ2XH70B1pHnXUWXPNZzde7B
s6kS0ulNm7jPQ2PESwLx0VG2NnaMJ8aYPAUa6OnGxGJn6BX3uYI0tsmreNjIq3S9JxzZxvHZU1Lv
aYqP8iVdpVOPKL2SAZxfyo9jErlVrmxlcUzGlwnfWTSs6vKhDvy1fEmvITemTThft12qP5mwxpLI
PTWpQcZDVSEXY2R1winbOfXCIvcSa7YPLtS8H8fURG7oV/OggGH4vGSappFJFIl9i0erYcE6Cbv7
IGy7e4yWCB2mgEP9gCKSNxjI9OPrZw+t9R/72EhPsj+uJ/XW6CBaymI1Dzhnceex5DV9lVlLNEW8
rWdY26Ydq8uQw7dnAQDUvlL4taqIZLaGHbyFt23YFW94OGXgBIPZa8CEbTs1LkT/Pn607PqbZyj5
W+LrwF9s8cXQLbFuUCY8Eo20T+WkCTyQPOdrrIiV7Cpc8nx6r7p3U4o33KhGPEmsqr+bSq9byNez
ISmmnS1e/RKooiIGFmNKYh1qSJXrIrLdZ4ADJ9m1ifWXzlXhIOq2xpsioiP/h8LvxdJhH/XX/5Cw
h/r4H4qMNZX8HypYQ49RLr4B3+02vkjMTaom0w5wQLbSEfZ4lMWuSvKVHqr6o9nUP1snLzB+K6qJ
LnYkjbINbGfyJIYSP6n4pK/UUa3OgOH7vdCSeodsMjqiSpSuHHTzvoxj9wwE2vzh1oc6Vab3RjBN
IEIeQyjn6snzq3NNPLNoEVzojfy1z0S4RS8rQ/4u7csjkTkso+azP4otIs/YDJvNkn0AvYXoR9gR
2ED7TWafU81Y+4MSHUkbucuUuOta1gtXBwsE0Tk/GlaxLpoey4ig5QrDizB+8Qb3Y4B+bzgmrlra
bK/nOOrRNMGCziURB6B4imr8aOyqUFtXVYciwdwgu8hWr9OLAwkEVPRjElQogW3SKrBOJvHNkz0f
ZDFMe/swYS4pS7Je9tAy8kckfRyUqfMY6vt8bV/gcRRa2SbE9WYpBdhhuj6WCP3fRwGAyVoDZyGF
0J2pfrQ9N7knnR5+1Jeps2w1vf6K2gZs8+4NtXGeYcBfboPS9HcB0kFbN0zz+6QnydEoavdm9OoS
Aej2VUW1aYWMo3ZGOhUHtDaNNoNQ6qdK1R6DKumR1MEoa8y9ZyvGQyXWnOTYlqLHA8QYUe0fgyt7
DMjYeXALrbw/Gnpj31rzwdTBLVrF7RhH9qwo1p6AYB7g/4G1rMyk2usTy4rP/m1dRxu1Ycsm6+Rl
XQgKf4zabCuLskGNqndk662bz24OSCqnLrIL5E37NhV+fXE7ZfnZAWUZlmbx+P1zmNpwxLaZIPXJ
i2RD20bDKklDH8oFA8k6rckHzK6jbC+LXeHbmzwqQUOoeON4gfXssqU79B4gAFmsxzFco1Sj7mTR
SYrHhnTXFTKVfw9DfVM3rfVcjgEENu9OG2LzROoCCf5A/QEMS93GVcmWRtbJQxTl9RHOFbRl+qpT
YWz8qSr3TZe/gAWGeu75+kpT3fiuH3PraurfWmILEGewq9gjYwbldW4sqiK5U81IXalkh9ay7qPB
L1+MUdcOsoSUonX18m+yu6yJLE3ds2j9fZw4LVRQEY2yrpyug0ja1C8BHKqPMdhcANcW0wvkF3dZ
eWSmY1L/2jwBRei93n+WfP+jJOeqAZWLz7bub6Vf18lJ7ldPeR05p/5e78lVzxPgr54frze3zYI7
/8t13hCAfgz6fdCPyQlmY3KyEv+uzcZuhxxLcvqsl2cfdWIgYdaDbKD7Z3VeMdMvZLmeuu9pADAf
f4aTn1nFSZ7JQy1GNFX0tMVA7K8GX1Oj4bey6US7Qg2ym7jHh/JjmM8RuloZ11o8a/fN48uDHItF
Qbf45z/+61///X34v8F7cS3SMSjyf8BWvBboadX/809b++c/yo/q/dv//NMB3ejZnunqhqpCIrU0
m/bvr3dRHtBb+z+52oR+PJTedzXWLfvr4A/wFeatV7eqRKM+WuC6H0cIaJzLzRpxMW+46HYCUxzo
xYs/L5nDeRmdzQtqaGYPHqG/m0SutXO963jAAK+VXeTBzYS7zCvwvmKhRL3HQgWTgHQTxIl5ribL
+Dhkk3Y2mVpvyA3zWaOWZJ5B5ZdbRQvaxWc/2UDODQPNIkIyuYwIilr5TuRuf7LybDjJM+PX2dwD
5ZScZRy405CtycnXtX0TtcVtGQGl9c3xt5KXq3sr9MbNf/7kLe/PT94xDds2Xc8yXEc3XPfvn3xk
jeD4gsh5q7BxPdl6Vpz7Vk3PuFvM57C3a/Ibc41YWyPOZMA2BqRD5sPP6rjykA0UtX9SSG6uMlO1
ELwZ6lsvciokFKgbfNsCTqp2Iay+v8plW30XadXiPhM+CeD6l4hs+JOqP6VJ0z4akKbuErDcstZt
m/ik+VAMZTHVSKoMhoJ4/nyNBfdgHaR1BXm/tZ7AWqTLycnTg2zNi+S38Yfyt/EVQ933bQXR0tdw
PfX9BrGOujsRff7PH7Rn/NsHbWsq97ljuhqUL9P8+wfdurnLgjXI34mI9OjF8PnJTzjIPD5UCykL
iH2o5cnP+LO5L5BFrfP85qNfWLcwhdERvQnNqToS1oEPm3DDZfbYYpo5V3bujB+Wp75vzqeO/rNX
adnvnWDdJYLS26NZZaw7t5lem2Yx1sTDJwxiNmqmt/s2M90Hy9eusj1jl0PEXC9hcvr2uULeeFl3
7vTq18nDQIz5gTngjwFT4Ad3qmcANFwOKbqlkzVcO8cJj21fnmQJkcDx+rO+u+LzjAJfV+b+ojNQ
fgTmYqx887MLlzZm/nGprpjVamJ9sitiUB4h0iFI2EfDneqLh3HQNAzeOmJJbjP/L4HyxXHWY2up
Lyrq/zvAQvZH0R6jcw6H9d5wMQmKCivDMJWr/7dR58srAy0EeWv819+mv1pOh9+LcqyiIGz+KP5r
+16cX7P3+r/nq371+vs1/3ooMv7+Y5dT9L0qapAEf/b627i8+s93t3ptXv9WWOdN1Pw/9s5jyXEk
27a/cq3maHNoYNATkqAMMrScwCIys6A13CG+/i4wq7vUs+43fIM3oUVQRRAEXJyz99rTvfzRTg8/
Opn3/xrGl2f+3z74Pz+u7/I01T/++csn/CzKrISzJt/6X357aBn2bdtnNPr3PLH8gd8eXQ7FP39Z
f+bJr1VbJp9/f9WPz67/5y9kp1r/0OGluezSLdO2LfeX/xl+/HzIsP7BSEPUAfoBy7BdRrYSAlr8
z18s4x9C9wzf14XheqYhuFY7zDo8ZBr/sE0Tj55Hhd50PV//5V8H4Ld57Oc393+e14w/j642RSZH
N3SHUAZTmBYBzH++6HuwKSgN5XjBEO8HeiW2dT9aN4vyYxeRhPVcWWMJNCqB75fgUMSIRWuxT+pd
Ekpsy5wQhci/RUV1o0Y/3oZmeUmceNPAnWcjclsIXzsyUXwkmlcvsSnqQIDRvvPr5wGZ1S2L0fHW
7z3nv00by2j1+4R9/WCW8I1l5iYpgw3knz+YVaIr89k4XyKit3Yo/9aESn2brZb48j4qcb668UYv
ZLoradGsJaAPclxH/VLH1o8+nlEejuqWfOXxTI+m3LPNRCRpKOfcgqARQyvv3MWMAMQj2wPpJgUE
WfA59MLvKhuSvRjLh8qVOsSCql2zMVEkL9bqhAux3zmi/LWv4uHULiyYpRatlWQ/RwqILINvesp6
JKwj0AcssRm0i1FHVhMPdyFxZpsOlugz+THeirEcimFgo589lJOnPSIXMglYwYYaRW3yX46pw7n6
t2PquA5eHN92hWeIvxzTxI09x5/wNs906gmsAY+hLIJbejd6UpFY2zW1kGtB0ky0BDlv+oGh5Ltn
EYSc+I1xQrKMHC0TtwrEx76H3RmUjjIo4u/ape+Twix6wL284kAbz77vNas2tN/wLKijyjElq1qV
p2gUQWR5dJUGtKllIoanrAJVEDvp48h+2FnlWZTgAq5xFSyLBGtEwNPYdJG46OCTVV5+qxA4CKn6
lJR5oB+TMehPpsux9Oe7hRz3MkX2RuEP3PQ2cp2MHuOk5NGtsRsnIONQFtgPlJDmPVmcxYvRXygb
NTemmT+SXUme3b9vqKKOiHvRf/xhsPntYv7jolT/+8XLBCNcznKHa9g0/jJjuwgDBq3OQY3YXxnR
oycva00OXaqB+EIKloZGclKW7ZxHZYEEYMpy6EkABDn1pIsfjdK+yN4SN0lfBmas7fx+4zeNePnP
/6fzl9PG1V1X91wT64ZYbpbT6g9rZ1uwu6hRw16EoXVH5I3n0ikItoiHZCMnx/8vf85YVoR/vPSX
v+cLg7WM5+i+6/3l0q85/+emjasLLVI9vtX0H02fwRPUDNRQrW5dph5HJyoZ/7HhgloJi7xKX1Yn
X/SonSzx4D6Ykx+99KYoDogDGM7cLyD9NDsT7aWKc7UK4cvtqlBgKYbQea5murK14aJEEqFz/i/H
78+bD1tw9Axh2AaaZty7zCZ/PoCuayasywrUJJZJXHYcn4iYXsAF2JJqFhbryMkErl3CkYii1W5Y
KeSndiG4ocJ/SBIj2gCnRebOi8yJ0bCr9bvrTWb5P/SS6riZcAlO+pxtBlImT+MMLraDImvIlpFd
59O55TxsB4KqUqB8x8bDPJoU2PhnxHJHkWCO6Fo3v8A/AqU0p+6rXyCni+Mj2OH4oqcS7wZeDJbf
gGivCitVd9uoBhsc0rg9azAJ9Z74r1I3xiNecHOtdfLXvhPxRWsFfh1UDBuZJCDVPOxcNTCtfeTk
3Slkl79CMVxe/vNxt/9+InnuMj2ajm9Yyxbwz8ddONIubRvd6OSt+3Aksk6zh3vPbt9ILmLgVSlG
3dYbKDBO3zPdS3+YBenwaTV8NpmL+jiznNtYS8UBsQSpiYYbPqQTrMFkeS7NafYH03cps4uVmYfR
cNKPtPJo43pTfJvF00TLpUB3acOEVKVjfVp6uOx2H3Ac2BvgBGRIqdldG810l9bFcIPKT+Io9bVD
VOqPg0FRdEKKu49nD+xGI8o9DZBmW1qjRUipg5uHbcQIwg4nSJlfIkw6KmzfVTbWtyRAtC+We3/t
Znid3Z+FHvznA2z47t9ObdMi5g2XGGsdi1ll2ZT8YWxwWkz4UDXM8/+PkPl/OEImay4xc/xOV/oc
hF10o5khsaGGv4daXHXyrHSGPuWPZpBq9SIPkXI9sI59Ufb864y1Zjv1z5M2/KoqvGgyM29Sa/6V
YFtno6bkqc/iz3zs502cjV91IaDgS1wvg+tla3JlpC/q51C6l7QzslXeOYAH0DAbCcvVyp7PpRRB
0urRTpYFelgav1LP1ZbiWkDqCAj8kA1Y3ZPxGDUsE2h4XGgtVeyj7smbQqGJ0SrJgfINOL+HMEnW
UJ5JfMXFQOhrjqSnrWBIjI9DyTAq6UwgMnKrtUh/sDrDBarNZlAkR6t0191gOK+dZ1yc5HuTAjfI
XJLhF+lG5PXbzGnvdGXcysinw5hCSxN9Wa8LB0CwK7VdwWWwKX0PppFZPSBFYkJy1JbL98PKPzyE
lht7olmdKG9NAq21A1NM09KikbtQyBKPonLhIBTWQFpkWQ3usHEC0JQ+dCf9babgSUTFEcbGJYq6
+KT1kKIXmb9n+3LfOm3Qsde8scF2cHf2liHeiDvqmno+fgfI8UhbU24qx3hIo/aMt8yjz1E8zJHF
Ae7qHaH18S5XR60Mn0JaxRsCfNaVGIJSqm/uOG7QtGW7Xs+JCK0a89Yk96qv12FVm7jc8HXG6NgQ
YKzhEZc7L3L0UyUYGXVssVMCkGSvNXAUYgejky9PmYSSK2Oq9anXbuwMg41y+fbS8VvS5A+FW2pn
w2OURAu9r91xS0aFOEwu1Dpt5AQrPQorYX9TyAoDjrIPI76tlTUDTYz6vZ7aTO9xc9PY087BGQqQ
IqVon5Uc6R6BDoVoY4VamrgQmbK6wa1lZO4z9EvQAnjecR2tChxpa83oZODO9FgpvICpUsahdTVj
VQxEggL5/NUdsmM+vlh2+t2p5LYaWxUAWXjApNjeeLZ7rEQ2rSsaOlskaEFqqC+TYkNOTtBaSx56
5vmF4XtTNqiZSSFJ6w4NWgk7fpiwcuZ70ndP6NFfRvLkb4caHAppjXxl6g4fAbQIdnqzqB5jszbw
kTlOAOqflE5DBuCpQMF1+nB2I3+rGis6+iF4rrR8olW5E15C66Ra/PrCwr6TkIc6jSVWRUhedGvy
77MF4tFApxaQYz3XIiIEx7VZdcMvL5DvWQMRsNAn6lbLd2JyLrZBmqaDzRUBlkEwCzChQZ/I7Ha/
lBbdknkFk7DLXiapZezs6mkPveI4IZEN7Ewci4isD2vhOOF7vreqEI2WTIM4/CwcynEmi40thKIt
u/X+KKhCe040XdSTm+a3RBIGwmo9cAhwMeaZhBPsaENgj+lFdha8Hmm1q9TunhCe9lt91m80F7TD
6HIpj+TkzKwvVzhinllsocv1nwcnIm48r2500RWH3mjeOYdILyw9b29mBRkERY0HbZiBtTf2u+Zx
/EZbZUENdXBrVXggC5kLeDEoFas2cHPARRjlHg1WqCum7XKPqSRZG1qjEQ3v/Ri6BkiG3ZUbLXFP
bIe+7LxYV8uRhuEwB5anvWiJyejnRK/KReCu4F/Vc++vrXlnJ+l5bLwBegLUmgmLfFrFbJSmyTrZ
dOYJHrI3c0rcee7hzTam7q4jfjxtrYNEAsoXgJnRcWhhY6zIVmHv+9tZAc3pAW9Aif7IlBpWHMgO
3ykpB69xlx3GTHoAhqwZEz/oEl/2F3ovqEaNwxh2yKlrbGvDPOqb2Lnv0coG5sSmsS/8UzvBdvZ9
vJkip0eaC+AtukSG02gndTsozziRHOH6vf2YiBxkYkZOLd0+oKuIko22eCxDUE4hGoQ1+6I93oVy
p9uoidSNISE+gHh8QuZ844Z8w3MfHzwVe+sp9LNNl8yPRoOFbcQ2g+VDH7fK/OQCU7tcJs8ZAyeR
Fx3hX0azI5ziNGdJua4HS9+MWbQrMGSPPpTsiQDgVZvya+vWLwhEH1Z4Bt+RUKzIKEkgKqVEuJjO
W9uMFwLXAsimOxkacuu69bapgIzIAnh8EufZdsho/1iJthtTnOehNk70PCAficQ/DNhaNtI0H3UN
ZiqiTUYA9EGbqeqfJH1vvP90+gG9uVu/9099iHGBwsQdHtbHVM37qorPQoU/ZJn90CW0UF2N+ODm
gubx+EakENbPWHDdWQPcqRpGTjoiTu7h+1qDhMgvZ3ig5asDZGw9c5KvFKJmZD6rLrabQ1zcdH67
ZYBJatP6NiT+fppC/c2wNRX4whpOKvK1S9lVAMGWZ1xvrr9mNF5vhROPp9CeFRRRXra8XufAfPMi
/raaZ+2BNIJxXysUmlEWpU9JL369vkeHO0WrlHxFfRlvrUIYx4FMuFv03eV6Xt6j9O4V+sYvuAIJ
eDQ9vgCM6m5yaYYbE+j4uyra4Ppe7gyCx2UOvze0sTqwFSt2soBOlMalWM04912tbr8bhX5yqEm+
acC6A88gCYKyy3DWRDxufCGLD40kqOtTOfTkfWQR5ZFYTezehuwQz3N731qcuj/fTZ1T6uPfDFcb
ILvjbhNU849kjamtTqnlOaz9N3v5u0JmZxVCW52k6IJRRPHNACfyjNeK4BPLnz6gHAUDYIHvpKxi
z5SNfGTJcxrZNdN/IGJMKV2/FxJWxPVpwno1rdr6ghezgGbK9naKRv1ogzzdDqJNXnBdvVyfac8W
McCx8SojHJakfqJF17roEkMIsUqCE5T2Qcbdpmrs9jthru1KOGb66LetBuNxMvZu72j3VmPQjlg+
i0VWQSvK7musCFhvZy++lW7lH0n0zbZKtD07eO/peoD0vLljumpec7szA66D4dRkDRHR7pBuKmB7
nxXsr+tTUcfS8angJtYZoc9OZal9KRMc0CapBNen+Kx2vdgLPzUbrK2nA0rxTQfxvZbjWvYq+yX0
48frUyMZPQzpUjZohBcAgalOBefdpTWBZhUOeco9eJqfB9LTgAQhsX/Qw7nbe9Cm9/rQi4ewIkPl
+m6DKnDRev5KRryH3YEEk/qEgEQ0dP0mIHexKKpvg/WqzbnxiVwNFIhqxU2VV/0F3x3G0eUJJbwp
TOFfadLjMdba8EZpWoxngjZ1OJklGl72l4P+VThABIj0rs6TNRCbUunx5voOxRprVf5NOHQbcjo0
59BxOzr4AMFx2rtfmHV//iutpLoKtOLsUX8/67UEpVp5zMlE6xGLur8+iyUfAAz+FnEgmnlzfYLw
U+9z0h6u/48TQgEsp0Rcstzqb/zOpuk3z92nwtz28x/C87ioOcLLVOspmEvXJx7G9j5cvqzrM6hD
tMCGi+aWwdM+xZNBmiqeo49u7H5+atsfANouOSw52+lT77s1wZcKaAhn5fU9ujZK1hyg+C7y7OJU
LEPTsrl/d5KKp3JoEVjRY/fD7i6LTO845yA3lsy+93KS2+tnCU3MHkbl7JOUtNvEbGZgiaVPanoy
vaUj7vXlfXqQGqvGdbJ7e2qbY8ScC6tBS99gTWF14TuK6WEiyWjH+45IoOMEWGiL8c14ZXmAYYhn
IK2XMN0xHc1NbR2MgnghmlFrabgkZ+rR2h7n8TPxgObbYkpODXS3B7sR36DKjJ9cPCTFLCwuj4Cl
s1iSxNzlBcLIb6hL2s+5YYZ74bCxCWNj+NABoy0vNOx0RPcnYbaOWR6YIu7gf5XP1wfryospoNbO
ZbC9/jLWNLSu74qD+GEYhHxK28452HgHgypLpk8HDgljIVEyLWkVBDwdfNJ/nw0KfNd/HwvPsKas
tUhHwvFWz2GDXd8QktRHb7vZo+xM85hUXhpc7y+BnuddP7zXE8bFuUz7/TDaxsvsWvvrv1iZU0SC
5KTfpH1i3tm0y36+o5OBpgQRiqM5ReGvJsbq61s6gAfQMsRv3tiTpqBBZkBGkL0JvMzXt1QjqE9v
TvQT6X9AjSdSqYBVkwvndT6phjoqr67R8V4k5s3cDwBtls8+1vGBMs/8UiEc2rf66G7T0Z/fa9gX
WCfnO9ocElMt8ZMj5IhjksIXlZ72/vO/WlxFYVKB4k5sC3YqfYHrA108kxnvls9qdhDQ+Bl73FFm
nz1CteULlEtUB8pkm3xXcg4IaaVGbFQPP48ONpo1JqeOsTx0L3bcxT/ftdXl80Bh9NHVh/w4mjmC
v+VD5NrJYKL/8KJGbk2z5JQZK+fZaxO2pzyu6RoQ8OUUk9EQ3l5Pu8lja2ikO+zn30bF1B2Bajr6
FlRUk7mdECYXCzrqkV7m9aFNnQ88QuTNm3YDAw77kF6aaufgyTxDoLLhZUwzI6FiVpUP4CerQ+qa
oAlQih11S98NAvNf68sc2YbybtN+fpjwVZwrvwuAaiF0YwfLFPPlTIS+Yq2ClDM4iDG7AZrQCPON
9suH69W0Z3TEdsXgVc+V5x+SdBhhIzfmcYQT15bsAa8iU9dkVx1Z0lj7CY23GW6/llsflDH2eerZ
L9JYbMSLLEQ6vbGNXa7Rzq7HIFatPM49Ce1hQyT89SYqDMC5RBIvXxohkB68VM4nfhxtAvOkMk7t
iPjQWzL0fr//r8+7Pvl6Yy55fD9/XSLxonI+XV92fYPr/bNq+RvXH3+/k2HcxxpjWytJFBN7Jwvv
aqaIK7Pwgimto1zgddOZ96ognmp5oLLypXQxlScJO6CYnPdd5fUvSfxW0OFiQVzk+OVUfeykVR+b
5SaTgrVujVh9woR21MNuOA59wsEV2sb2ZpKQOETb3Pl0ezEdNEj56ErRZcwWgbBK5pJJYEwDT926
lnR+PkFNWX/Mqr4/FsvN9afsJChO7c3ReMzQx9nYoo+9+FFpS/5anNTV8XoDs5asVx9lfjQQqTT0
QYxwCumcekvIZTnBFgCgmq864gcCywY+4Zo3bgRa9np4uMq6wMhIRK2yNlw5GhuGtFHP1w9HdbQ+
gp8pRM3IMVTzsbe+MLtUJ42dyrZ0k2ddkSTYdf2TSONx3WW8oB9ajpUuBPnAcEYSvYKftNx3fRTT
Oj58s97EEsofxJd17CK5L0uXiIKbqO7N9fUfwxTtb6qaXRw2PT7xDJiJL23HcuypA7cHqlG7i4tQ
BZWhLlaKwF2ytXR9M9DLojt6Hmmc9WR2xypi4q1KoYgvkeExzGK4h2Zn/zw/fr673RK6ef27RaL7
63QE0wIS+aCH6R7Mb7afSfkKIoYqWixkxM10rTeOTckhTXKNjHcXBLNKu7Xq23ugkHInYhqpqQTi
anTuDeEYLZQZPBwrutA0RGof5G87vCSEAbpVg7068v0jm0Wrt5NjLNL2qPsktbZqpAgJyXBteyOE
pqWtV9ewVfXUmIiiNZ2jNobfhq77nrohcWyyJaKoMS8kvNVE9Dm3OaDjjTEOL0TUkLy6XJHdkqB6
/amlc0aJXyOQqI8tTK64OGAtmy9z4jtnIgGA1bl3GgCRE8Bd1odpDRiVl567QSmoGqBx2kZjn57a
VpC6Cz5PT+QudNt9Jx1QAqFBlJXKpp2tYw4wlS4vWjKnh2hWL2jW51OPAP1ULsQRwE9EEUyRcwbx
am5TE4TtJBGx04R0t2EVmkcldfMYjqQHT0jg8DixNWZqIKdOI2DKrMpb9E1bch3CU0TEo6jxeorp
KbKG8C6r/DQATFQFtsjnB62kysjfqQnvo2aboS49Ypt3qa/gps4HXd/XRW4gJPLPU1+7kMhChhPX
jtkONVW+68zslC4xntebYjTv/E5gzK+MG28ZwOIlRvX3m0zTS3j1qH2Eq32LsoTkDa9fswALj1ol
X+A6BF02kle/AMFF0x2FxiXvqg/by/TtNBp3sUkqqtvZbMG9dB+bbHSChpU/17VKACwT+6oMvd1h
870p+sk4/n5TOQsHFJbeSiuqrzAufCC4IB5jx/v5/w/AF5kkcnMla4UZMknl8XpDyUkeEzIYKjVi
yIB/1ffpbVLm9jY3xv54vav890/KT9FhuPbLvMTh5uM4EfGocxmSqdwdDWyEgXDHtyijJ061Bj1i
IrgSo3qTyzClHNzFOVGBy3kO0KBlNATTqI74X9Z9NKNG87LpZENQytLKJ0MgZHHkMo02uS9/3lx/
FWhYAEQvjwjK5041VIdh+STXm8Ik6jYsYYyNdhwe5+WGcOQ8KBBfo9ONTTJZqkulBEAZRnlyW9XP
G0+4v/0U/vsn3syEU0wvP0t7suUceIjXn6wx/OOv1wdE7W6K1Kn3UeMQA7vcoI9nXmmK58gy0m2s
k8l7vSkaxrFwyWv+/T5Q4XTW48haa/gFj6FJGHGcov2OPbdeMRw8ywgiRTibExkKvDTDZXuMzQUP
VTTjWrPc8TAveBa9roGX4SYFKR0VG7pulEY9xnZDDJShaYEaW8LCXiw1U6ixxH3Yo+8vwro6DeTb
kSHEeBEtPVjof8gd2qVRyrG63jis1leVSIqfh0QWGfkruU+Vcjkrrh8nIz90F7JdJyKrND1JlEL2
KaSdniCGbJpJH/ZyGaeuw5bk6txU1AxphIR3lNckXix4x1E8jEfbssYjQpeQbsCAMW/2xRFaYHTI
OoBe10zcwuVSM0pSNH/+7mPjI282PxhDunBLEV5ahQnm0K+PmHmC3AyZi2ODk10aJj5jNyq3cSif
8siojtNyrVyHg+tPf7kvcjgR/R5du8F5IfvKD2rUBud0LtIgj9t4nVVZeVPjWukoMlcrLcbvNoto
3LmF6OnushkzKotwyazZEp/t3YJN2SLVmz/pwZBgtmDg/AxEI/z24TA02k1DT/osRwwxhGZwP0QB
x52zGxMVz5LxDUsobj78wjgntFjJHWzHk6eQh2NisP3xASqXfynRGFSmpo6pH1OpjuktWbTESdnW
ux05MtPt0NRkF/Ua2Xoe6kzCdpwm6LDkkAOsYmqxhn2j25ANMye+K4as8Fi9F/0mLiJKyumyXXHt
C4oXqCVUeANgOGJDpM9w79o22yhdhPsY2pMxayiV25IqsWPehV5Trg2f1g0EsJVL8eVN960eYsEy
Wqcj2JlMYflGJ7bSJzJxHCPPbtw6munOeMZGFZH/lKv0eyvC+nz9jVo8S0C45ZANfGJpfNt6HYGA
AUzSP6SlOYFp6agvDGzao9UE1/vdWtFFMGJwlmbWvrRFu6uq1H7wh+q9nSJj42cmNaWmd/bGhADG
mO2nWtjtK9Zm0HuJnm8kKOLXSp9hJ0clTaHlUS8Ta5DVUK5rn1zAIpqIJtNj7SAq5mZcFe2r64RH
lvP+V2PpfB/mjN25AtKOLpxSzjYphvGhJ4Qk7W6vN2ZXJ4gnRv+QNhiwWCySCqC1iAcK+ymSoWRj
wMKjs/PpTtJuZ+/x0vTExJKWkOxxLZxppMhAq2LjjtA6sktR8wdxMlZ7QpS5dOw+YzlnTfdx3pJS
YjvTepqnaoP2q+dQ4wIb83QicI+gOTJ3wqM7MwLlWMYOuNKMPXFNP4oWJ7QkX/nFVxm9DYjljz4J
kBvDRHTmeZbasm4giZm58ktFj36m8FeZ4mX0kmM3ZvE6daLmyTVGUppHRfSS/Ug9WVy6TrP5J8he
S3UHYa3Vzcj+xv4cE5gIlSkPV3maMRXiFrlvMWSfQDiEP8wMLHPXISUK9E4ehrapX1oaHDKqcvBJ
KaKv0bw4fvlAZ8p4SmKzf8LtmrspmPipTw/tKLvbkk/huFOx780eJN5ypWM7M09JuXUnWl0Tr+Fb
Y6orH/IyX0gZ7fn6m+4i2tNEQ+fGRXNPPMEarF98u9fG3Hp1xxxqQFV8DT51tlCl0UXl43szEnlE
W5Tat03+qevZxr293MxqviHk0z8VwsrYsbiMfw0nmQ99+g7t01oirVjpLZm0CbF+9yaRRgcV020L
zYzoTMQi5URD2whZe4aqNN8MipUrMMJrt9bjL69jKQHKhb62fEd3BRKl6+wjvLTqiZzJO9tpvA8g
12DKY69GvN3ItVv4zhZInqD1MU3fvNwJvDme330fKXKSk+UbecR+1uRlb4lb7B/7omEEbebk2xgl
G692nR8QYEcI12qIdizPvGNV9wEDWfyOADLaFl5cHNHd+/dyStkXYZ9d3C6NLRIaiKzejcWMZ4fN
b79eH6XDSZPUZqlYdWHz6IwMzuNkvRF+R4YLwcPbcvm1acc3SMEo7ozh184W8wXW1ipSfn47IQY4
ecjqGTaoANsOMSRULYu100b0SpOJugnlXeF88wva92Gexk9WSCOALsm0j0gEeZh1OPPtwla0zHl4
KnfAKqxfRa++KprJr2U5EcKujcVtHrFKSpZo6AIp9a4gD5xmQ7tFm5g+W8n4TuZduuL68D6NzrvH
ltf8GJyK1gyUiNVc7Sn+AGnt4B7aNdksiNsokWK4AbUfdcfJdZyncB6wLLAi2GnubGwicsECc6H9
Jbn+nifRfLCA15+t2d3opOe9YPF1i9R6Vo4zPBZc8yWAjNtEi2DaTkB6OIksvg2vCloMoRvZyf44
WY59qlX/WMGy0BuzD1Jz/siNKib922Bf0/XJQ6eBumql0nDQ1eqV17xlLTSZvuHCaGkVrxuX8Nrp
GmXj12zRsJm+ztXorYB54s1w3kw6/EV5GBuhA93rdnkUiy3Af0nBNN6blJL2lJmSte0M1p6EN7HM
r1WgEXUVXPFNV/YSXWE2jAtc2crCPoC84D62k0WwaFU6xzwz6enZlXvscYseqB7NO7gg5zQT8XuM
ZYacVO0r1jV6dOnI3jWatM3EiPytG+FZD/RgB7M+m5pV4blR+qVL5cuoEXziVYV9k8ruo2319jGP
6hrgKvVNx2tBs72PVR3tut7WnwZSxE9+X+iQ0jSQMEmXs/KF2zDP7mda62CdgCg7jmMEc2hEB91w
iBpMU5CHM4U5r2r6g8IEQxaoz+6s9/IdbREmMdCZN0hlqCsklbuj+1Xhs/Shw1raOUWkHdAvrh/q
1iT0va+M9W/fYG/kGzMynpyCgHXQQN0nQIUtamRtB5gjP3jVclSE+dhkiXkQWV6f6pA+rq5Df1P2
+BDPo3bRe7W7/mY7sMCZU7pzV/ZIQEjhXtHc2thuYn4n1/J7a+vWtuDbDyLYGGwj3M+fTuqMpRhI
L0hxfU8jgwTR525EeKF7ifXuq+eSSKEbZ/AIGAw77Yw1pThNU7dIiQS+4flfN221c4kFpZNxN6Qh
wkLNZGmRzCOpAKTOxTqGYG0iIwD53CouU/92yqR/y1U5If7Wqw6wafFjtHPiWDCf7GlTpY95cViM
Rcd2ckDXC+2xMyPOwg6aPZHP84UQL4ArbMW6sYQOCNt6m0kyDIwY5ux1M90Vsj+FuXEYhs5/zHWS
ERSmeVkgexgdv7swRLmVd8kHtlX18gnRPxHOE7LAaoYgHZ4LMckzxQvv0pGwxb5CQaqJ413hT/Nq
DPX6QNO43syEQAdJyWt7mxAv3u4Z2tVrwqbqxRgX79dQBmPY1O9L5/EzgZa8sdIBH0k3sUIraCDw
afKzVQ+KgPXEP2oQS3Z2XX6jwnsL5MS4J4fZ22aUxzZ1lwrIfCTY2QN2/d7pjsCbuhdHUEsHqLwu
lsuE2MdqdYXZZZP9JerCWbbwwz0S++JksbSHw6qTe151u15R4M3M8DlaYolydKzfwmVFqY17BwEs
5nBrXXn3pomjr1VKfXlMLI7044B6UY48SE/uoCnSvw81sHKzfNbCNCi6KmGqC6koEUizxko2bOMy
S2/szny0XLosTqLNt8bi2x4QYe8jnxRLguPWtPC7T4LPAL62xa/UaOiq6W5xM3islgwneWi8Otnk
RNDtbU8N69JkwCatOT9ZRUXysRm5B01AzOo8wPXhIJGLkQY14/8azb0VW5varfJXnIGUWKjXl0tG
NsVc/wvr7hanVfFYg4lvXchklnJ8zGUQgmroAaepSiIwXRGg74p+qiHpZTnqvaiaiOZtkePX13ed
3zOHJUvSkDvwD4eovrUNAYvdGXdekAscJ6vGVOWdkdpyzb9A/0lnK8THvtoVo34mnhTHcp1m5LIg
wA0oYOkPRZOKBy7gdlwR1dB+WhYbP6u9uUrFC1CegZZ0UDVmpTOuxCQb1ELtmD+QRUmjPZlN357q
hFkeI/khQoC/Y8VBwKhv5IGA/bOGqdaeWo/cKPbKF81BkxX2wzPEs3OTSfPA2qTclJZBmS+NzRPL
LGa37j3um/RulHZzEpl2zmMju3hk+jHDWfGZyldBZJOIb7I831lF3530JDzootDuwgi2+qi4lHOq
Ya8tSdZpKV/6aJvkSXHpPTO/aM2MudGO4UZwV5HpyGnhaRp1Pl1qI3uKEuE+KQFtodH9V5W0Duz2
V1LpR0onDyks7ZXmNMZOjVUX1BaRaxV1Elff93HFBVPPG2VCeo00ljqFvTNoV3yYxLas0sr+sDFw
PqT41FeEuTtfotHXZhVFjxnZRGuzx0YTJR8peR9bDNnlvo/68bVHl5SWo78uCiv/X/bOY0dyZcuy
v9I/wAsKo5q6luGh1YRIEUktjfrre5GR73pW1H2oLjTQ6EFNCApX4eEkzc7Ze+29ogj5QGDpiqQm
f+e4voRtaUJX1VOjRO2SPfBtUJTCf3RECbPwh+91M013jXciEkDs9p6360a3P4RhfBpaxjlEKthL
xjLVtxpZcUtcCRI7WycysR8xfvBNREPTv2A8gZaBnoIGk92/MGZBSOlV9w3mOJjC8R1ziGzVZRUZ
RblV7UwKGFPtwAddwwKMEq+baSTf+jWO+Np+nBcxpd1BB/IUpv1LlyKGgkEQbUMjwNtiuVhwFPXg
BU1yJtSnXwt4ygjy6niX1IF6iAGhrdJUFu9Uqm5rw3tVTIVcctkytOJSEDVMX53GSW6yd33gchc1
0OWE5eQbSTsHQUqiINtqE5BdUMMV2j6P9UijBlTMSwtdn7uUdkNwB/lSimCuHqaPihvnR5VqbQQl
/bZmQuPGynAIG0kebVEVMH1A7Ye+ioa8I2apRrQHvUM7D5JpZp7YZE5FgOIQ2Zr8Jpm39V1y10Cv
OUete/It2DJ6Q+jUmNJwBulL3Q3SDCkA6QFeGagpTrS4NQ4Cv+XZduhRUcR07x2o0m7iv2P1d58b
Iv8OCcMRNKK59zyCB948M8nPcLck2QWByboFKXsKtpqa+xc/KOMnM5gizdTuXOpTNxD88KXyBag2
J3vVqkC7oGM5Yrgr90ZjZU92ph2yviS1Ry39dTj0BcWKKPzeD4c6Aj2ue48ALbpHfSSjo4p/0sKq
z4rpyztmwCn9PZcIZQ+7fprmOWafqDzbHY1XFaoW2qyGFoRagyqS2MPjfCAL3quTHcg4QlqmhSVj
imNGf8QZlAKFq6IdYyDt2JMAvEhzk/Zwp5qPQV1f/Eyk31zdMRB/IUip/IfCIFetbeL8DTs1DRzb
/DBos4M6LoCAmoziTXeLUzo6YFvXzpSp1HNKq+WMHK8+dJVyqiF1Armt3+wWYW1ZB+Ex972Xmprw
jg4e5T6m79Scb8MKG1NppKRI682doYCrSDO69IxDU7VSvzUKNPdEoWfcaCB/iI/J96ZjUzIqU+NZ
dYxwEw4K5f/Y1J91TOuLfrCThw5Cr5c78mc4Jk92gUynbcKR6assNjS1CbHo6CTrHtyM1nlI7eIc
xClxvKN56HOKZEM17EKTK92CogeUDtU3NjpVnUvfqj5zAvliyVxc5l1BIJ11lrfFzixyaobcNZNQ
9dbcVuNlXXRUNZFZnohu/yEoaS1hobyASu0PXlN2t6Hw+1sgKP7GxQJI56ZBREQ3OTIdbZv0avLM
jO8Gq1K5qsIm3tGPsRewE+sd3XeDyodvnSK9vNhIIGqSPc8ddq37mnoGjkblyW7qzSgJjsOaFm2M
CeBjNeERgXNxb5mcTFMMBjZdk9JWQlNkoDiZUVTdOVpALp2X6yuI30/E83HyjeltiTNlLQSJc4mj
PVlhWO7AYjNg0HCaI8ve0RVDjAiNep17BPUkwv29CN3KPcQZsXBcp4pv4DGt47xQJEHiIb5ASi4u
uJxapYyQlw+Vomh3dpPHOzUkuoHQCCtdVMxDEUAQXTj2jgDLQe+gqu+iaVGSbq8IFEh2aa1quqor
TTuSOxG/aRnSxoH42bVF7MyhZrRCqduIUHEqEZqbxl8YaZTt6EVr68QpibboC/0SVsSs4Pard61C
2XDoFPhxQ2+vKyqpGHgy55B1gbPRwvKhsWyHfLrBObp+EK1kRC4LSQYp1GmZn0Ii8R5k9Cim666v
hc62TbvqEWkIE3lZ60ullj9TC5mJGIJxVXR9cSA/LmKGJdMdKvWDW0wqmOyb9FL/PLSzGHRoLl3I
iempT0bb1GcPxOc6LqFfwj24H0bFvunzxnocas73EKPY57y6DYZxSUeaGjUauLp6d8t2BIrNHNQk
XGMzbyIQOVn5iEacEsFCzbPgoPeauBRE7SIvHYnLM4tXQ9bGbdf97DqtuR2lj5UhRw3UUII9M5fc
xBpxUow5E2anbrkiFGpnioAgXMjfm7hTVSDQzS0nGp18HYiK16AXtSrP3mrTTzXICZbAE3Ho2lKu
vXZqYIeeOPbzor+h6lMewIcRYxcg59mhtz1Ysa7epF1Yr6oue051OEoIjY03qxx36WhYd/DByITI
93luWD+F76MrbqL+nnjTE6MDd0f+NXLbPI6eaAe6N+EkJ4frcjArxtaOcMV95rkotanpxUZwSClH
VWSe2V6EFtIoIKIPPT1+PfsZlj5TnlDeJFEnFvwu2r1GQeVgN+3CELp7j246IiUyELt5E7FXu7Kx
5t6OjnaCTI9mra2MZexwrhiKekbNnK+plFrLdkjUc6626jnpdK7oEbdEzfDlQ9+8pYoe3uu2lA85
Q2TF198yS1WfQouvwley32vzPqV1QEamxtauFeSTmK4ejMQ9U0Zp38aBElcxtAibtAouZ+Va4Km5
ZGhokDCjNrQQ/eGdwuiD0VX9Qzhhm9skxgBgIVhuurS6mBIeVJSMxnKUrfkkHMSaQ27Vr/xJNMbC
aIqRdZ4qnxAgTvVtYI7UF9X6lnjzmrqDyrS99ggZM4Pe+T65ZPXIRqEd+Mk+UdE8Aagr9lTjvEch
0U7rgXWwg6S/MVTMZkEoJ+dAnuwx2VYHXdW8Q7xJDNGdoqTNVmAHvG+1GaGNL6zXNjLtDbT+n2RH
+mutgdtObJ5Yl4mq3FNCLpYqISNvCBdffJqTR9CfDOmYje+tGnlC7ir+HddP5PbQlRCghiS2FrQK
EmLBHuYFQUjYb0bXPuhdWq5G2yXDr7DD07yAEy23ZWB8myu4ATpLTfH9VdE0HzqXyH3p39ZcvXax
0je7iPor/fTWISeSNrOhKOucThvyag0XZFhGqNm1dIsSCzSVR0ikbOuWflY85WMSgezUNslqkUL9
SSjm1qL3tTMp+y7jijZeGbhMgehM7pzvvVq6dzUFrqVMwPbRDpBrLmnGMjcpKGvG0ZzKw6Xo9E/e
zH+LuPB/A1P4D4yGf4du+P+QuKAb0I3/MBH+J+TCzUf3v84fffgj/xO58Ptp/2IuqMZfqkrx0nAN
FXSMiiH5X8wF1f2LUGCsnLSfBVQRDv1mLhj29CRV4FNmHOw4k61Y/mYuaH8Z+MJpEmAnVnVNOP8d
5gJdoS8GZRexukYPQJimRj6e+OKjLyORUN7NohNZJ0u/tLyczlMzbgkcPkUOSW3kKk89Z90t1SUV
JBxsSC8VJUW7EspyXQYMp1LUCoZ5yrn8HGRAs35eGNSfD55O9reSDu+QvsuDURAr7MKnTXgXVjPH
bSkmT6uNl1Wfx+dNxDHlUoldZqGtT+iA3ueHwihvadB0OKyM7DAvyBxA2zWvFq6d7cP0p5NDhnEn
zcW8AO3752ZDN3Q9aEqAGBFFxjgpYLJOI71nFr/Mq/UoCrC79rCqp54z2kYWk17mujmvuVpHAWgY
GaIi/IDPQvc+ccDS/L0wJ8VaI8xjPHWK+1lVMS3CabNjGrgZQ3ma9xee2S8H3wmXJTeVZNFmNKiY
0LX0Kdo8v4d9Wm2gLRBkK1qkZ5+rdqN3+7i/h2WL9MqQQ3koRfF7MW8SBJqttVD5VWHq7I4+0Cmy
Zm36ByaDqaPtoK4OPMb7Hh3zov1Zp8Mt4PaOmgowcemm5zpoCL9W/c0g262TZcSRTpPHqglrRsZM
YoNoq3mVutOc9LEJSHEtguqm08gOwt62Bi7n35KiPFViuHCTzz2tgZnJmV1q37w4XtuGEq6rjh6f
Qd7GQonpL+bdmIQG+rNE5sQ987+a/ze4y56SkdAVrJa6eJ7/f4RGhZtYCqeqb0XeWbQhatxSXcNw
AN4HpTzV+qjzTIIcCJsDv2eGJ9Mamqrfa9d9BvXNZHHdnh9z3bw+b95HhimCADJI19XQ4Aj8+wX/
i5f5enh+WR86E//y6ZN9Ho9xziPYuL4neSx8uOv29f3++/uqwjWXTATQ+U3vOC/SSv299mUfiY3j
VjHdTY706e+v7o+v4MvX9GWzz+ARq42sV/OTg05Djia9QzKdKRAsfi8IDf+9FssAw9N1e35MlaHL
BmDPg+Yjnw+aD83bIhy3YK8REeo1pp9/eNkv+65vX2DTwZT2D0+5Pub6abK6rBcKI2IEanz2+cA/
Pe76ekBPXSbH7um66/rU677r33bdF0v9UlnoID7/XN2yn+AA+ZugQC2k5CwKmTN9bzQukZWuYGz6
uqo7aIqUwb8QBKttdKuU6lolvWhpMbJZzq9xfbUvm/NrxTYRSYv5iMvJhspoevPBi8Su9tApT2/9
T8+b930+eX7M/EE+X+G6fX32l3152uv7uFIRa3VBeyi8d7Hu0gxR6aTCDV2m5Z/bYWL143I+9Meq
OSDRS5LpMvr1UNEgzw639XRRpxnOxWLIOhdefyYWsx5y1hl96iH/eJA/P/SLdPK6SXkMaV5s3qD0
LA/JtHBMp/hcIMXmCq0pyIHHQSK+4MD8uHnNJKaLWMS/nzI/+bp5fZkuZKo1bwYAlRZuhsF0nL6d
NCvbw7w2L8zcbZcwcjPanX8fqCUe+ZgY0EZDYswV+s/FP+2rY6679Kib6T7YT7/1eU2fTsF5LSaD
COn1dIRElF0hWo3BbuwmGF5Fgw/EYVqehTdfH/z5vHmvMp/qhAptIj0JdrPYb140rcenR4m3rAO7
PFjTzW1ehJOKbV6bD2ixUlKXyF/Uqm/3s05yXui22iWLLMKjabr+az99VTTxg2UhDYX+Gg2v3pFU
WjXkcXbHxclsuPxdhYHz2rwvyGkoZQgsRaiPh972sMlMi8zk781a+SmFjKX1WwEZMWlqkXjvB7pW
SBBYUA/Gud1YyHlTWK9eq1cbX4z3lZeTeB7lCoIYfjDz/xe8Kr8fb+QHM+9s5t+OOd0EkyPs65Dn
oxTh6m1hWEdOTQbs9BXNX4wnnB0+Pnvrjao4uI2LAWdaC8zq99pgNUxfG+ycaZpRg5glh/ooGGkw
AswPKsjGA54WHBgCQy1kd7nTe7kyezF2D3xR+cFE5rioCptMULNCgeRWEeXVlF5zHKgY6qeKMARj
95AgxF6HuMmWvWMrCz3DrdYrxGVPozoxj97iaTQ3b9fXnfP2fGReZDBTYxyiCS0IUriwpk3b1+N/
PGh+kXmbqBNro+tIE+b3GRkZrlzKA7TGjAdH69JNj8h/ZP7M5cRgYPO56MNy6RWdsdNSuoG+uden
4/PCmEZe85o0opQB17Q9P/P6GHC+HPny8OtjKqsUiMFUb2lNsv15MYKS4bY+bfMrQ1JcTMPdfzyO
6lFd5PiHVl8eMz/6/2Df/JDPd5mf4oXdT9/1q/X17ea165/a9h2RnvQelvMfNX9b1z/3y+b8h5KZ
Zo539XRXuC5osXPl/nufP91BgGHkB632NkaFmt+bby0Q+7ibXR84r2F04r52fc718OfLholBK+rv
F5932nL6Vr+87fyYf7vPYgy/NBJjY6k+veTJBzAvsA3zUl9X5+1M0X4/6OthaU7q8H9//I8X/frQ
P7Y/V/947V7vOeuUhkzp6a3/0/H5oWNIZU1qP/94j39e/ed3un7oeNAeB7eINn98gnn1+pA/XmI+
8nV73vnH0z+P//FxDHqkkikYNh39j0Xy92aaR2tRKsNufsR1//UJkPe8dTEm79ddnqj1gw5wgBD3
aXU+0lAu/1zLB+aFabglFYMg7mnRD2itx2kRRwLl97w675wPJzVu7cX1kfNagNRjNSRox6PrYYQC
TJbn43+8nD4ZUfSuKFS0x6zOxz/fad6OqvERFXCykU3jauvr0+e1P17z+pHmV58P8+++x1IABiLt
lXVb6c/zuXI9I+ZNAcQk232eF2g8Cno+01k4P0pN0aJj0EsW3E4zKr2TpyqYJ8XdNEm+LqAGBqRA
N2j/+lJwK5pcTVGOOH9eKC3mEAq3k39ppNm+nFfdj6rBy9Kj7uSmNv1wxTQ866fh3HUzxRMaHUzH
ybbDpA2XTvDOYIcKwoBVgPCoj6ERP3HMLpO83PYxfR5Te4D4WB3ypn0lGy89hmQMbWpNvAcossiZ
4ByOeZncRRBl0Fya/rp5+n5dzDP8MYRJJ3xuK0oD+1AlVBw4AwPcACeFZXAzt+j0EVCIUVJttp2w
nhL+FtPsj5JcQFVlEMZvh6pssnasZjniKoiq+HKdu86liHkWm/Zmty4t4S/cDs38XIX6n4Ldf4FI
NbDKwwz994zUx4/+m/yzVvf7Gb9rda7xlwnI1FEtzdRhgdm82N+1Ousvy9AZMTqQpD4Lcv+q1Vl/
weMWrgOwGEaqZlLG+12r082/HMM0hSNURJuOS/Hvv8FHpST3hVCmabopYATZOsJua2pF/EdCmVor
SlvmUIhE9D/Z4P+Ps8GR+u8tu6tRw3S4fjSuOK2NoiIp0yMxjoST68ylCSDWz2k6qEc7An01bYm+
1M/zmlZZBu0S9Uz/TbsZBxBRWR662xx3Ph0VIU+qqXE1ga+yGvoRfJ/lKhci1vxbzxj9iUKzzaiL
ncbBiNbYSKFz4JAnDscc1w7gqM/NJvfKW2wDMZyVjaETfRCaoXi0W6kfcrsVtPbbAHyC9+J7mXJR
Xb/YoDjBj6043mVeVM6gXAo9f2iN76nb2ztvtGt9gUabSA4/b8gj07cFwiZ9oVY0WD0S4AFLRGJp
pIU191qBG+WGz5xOC45Aloylzc+bTOrYOXWZbZ8qUlADpS8w+PT2CddEtUp4nVU4eUf6yg5vQto3
6cAdm8kNDLdK1ftt0mW3rqUqZysemgc5hMF28EO5amyzfsgqU9xp6k3r7gOhVU+qkrNQ3yE6EfMw
begmTJcub29tE1t2F1lPLa4U4Gzhq4oK8GioLS1ZS0avwKGK1aCa1jqSxis6quHRM+pnOvHt96iD
ldSPQty1lqcd8jLDCk2w+bJn/ngcyLu3FRIGS0tBYdIXN20JiKklmnitqj7F6KwxH3XLuHGtqL6x
VNCj6AAeepSjP50yJfigoBGeQ/bWFCt4yzvpLxJ3C8ExxfHUW/dBF0fvmqcpC9r9zsMADG3tq3aw
kR2ZCk7Wjvskqv1dyf/5bvQygghjx3x3Rn9ftLH3vdUhWCqwjnuEbtLOx10Av2HjSEO+op5dJ56l
X8wpVgC2sLHtFfC07tD5z3HsiE2R5mLt9DBJ09ggw9r01c181O30LbabGAac7eziohlebKm90OvK
b6Uw/EUPCh0IjQnrQUpSUXDbF959PEqDyWF5TFICPWWfhlgELZfScuicAg2elMhITwqsZmtGvHUi
NcAm0dg+Ol4lDzQjn0BmoiRN/G+pEkLpZVp9myNTQUyCzkNPe7FwONmOZWHYh97BwZYkpETlStc/
ZLq+a0wI+B2JSBtS3yHrBfDx63DQ1vMjbIzku6qVUM1Iq8JIMtzFld3fmaLuzlkYUgn41y7+l/HW
V8NjaFn4GIFwvagFyGdmnnT+pk3IMT3lcY9PRfhg1bWIMrX44uWxvDPHJn4akHNacfeOYWIk/SnI
HnHH3BA34uO3Yqv3Owy8yE12CDyWPS3uR65A4TJIB/80hLH6gj5vhR7cBOzeNbeV6T6bGFFt1Uru
c2ThdxTCt1lH+JQgVWStRkl6FlWfnJUYZonRRBvHJypiUfRGiBjgUehGdwDbRE/W9syHQhDkNiRe
+YEuBQZde2pLW19ZSuEuxyTOzjR3qgv/PwUzRBts7cHLdqqbP/tCkQ9KpqXHhtvlKvVCMkCLItwV
lnHx1Tb86TjaxaHJ+6PfNJq1x2U3vMDiMQ+Ni0x63lzlLVrWqimB1klhvyb8qhiBxy8CqOfRhuO0
HNLUee3cUS5Vfl6LsCuMtW35+Wuz5pZfvaqEUR+TsCRlqKh/tQrnE8TuC/qg9tlSDGWjhni9qtYz
UQKR+MqI0LvL8LEtaH7lVFtse+W0pbitBkngusopjASLkpqbZqu2qbydBQfxmezccJnadYhIIrsB
KuheurFJl4Fv+4dZH26byK+CZHjVPUhTNINDzBJ5c+e0ODqEGjyUneBa7eEONfM8OelRfYpLp70V
caFwmkfNS0UDCbVndrCIk3zqJUJ2YWdyj9E5JPqDMORQ5S+ajwL5sJEAnrJ03CO2wJFmkR11i9rz
TvPH5vi5b9rM2ijHVKw+e5DYzs60mNc6UrsWXWtC7+3jFt2v3h7nNXqF/pJgRm2VBl6/xquEliPj
8qRCT1k5Ic33UNeLVRRP+AA3Lcnr63Z2LH8hVtO2btsUy0QYgLGmSbewkkOYYd+hncQkjC+B3w+A
OjIdlvzwiXAp3wxctfs49DFrqM0+zcPNoEREsnYmQpWK+NUCsQzToehGPxRxdUsGcHqncJUFVoR9
WrE+tBGbt+CmsE3VcYCKIMtjGxcJVRn1Ae4mepDI03aj4Vkr2yEKLo+LPXrwN99Nt5rf6usetvrO
7KrvXITHxVAq7gVFm8RdDLuLevm5Ff03UYKyawrcTib3hya27GUxPIRtAs64RQ5n1DVvi7rZFqI+
GPYP8lkfx6jkiko+uULYhURQppmjz0r5yyOCrWkqQEoWmjhZa7dKPXVsdQKk+mGPTFouUlsLNxB7
ykUuIpQDkS2WppCvwDEXatSgqVITfWNbPUissKCNi0yKSM4fvmQ2w9n6rNQmBERjTQpKthj8dA0V
5Nko9R9aitzfVm8U1euXjXhzimDbac5dg2mHPl33YTfMwEpatFTSrSe/kc845LfS8qxt2WBsLIaP
uEAMbBLc2SAbRn77o82tlrgL/8hQwzY6bUXU2Qq+Dg724A6QeLMwN2qngqxvPSZxilxkP5vQ4sdc
N0u3KuQWC2O7VCsNiy2M4W4IlkCK0aCG/g8dweVCTc27wl3UZfIjjKrXUUANTFrkQVUzKXpPnpYc
yq5AImZqL3mtPnh2fJ830AJTi/NJ/dURCNINz2CM1qivV4Vv7jydCnJbX7xROVREUfJrWo+M/8b2
tpfOEiI1Po9AuW8N5VvcyTvVV/dI8laRYu0GFFIxV2KMTf0j5iZ/mSuFXFCQzRbBhLJDZ5P7CN7b
5D6z0aZit4RVAu3KiMoVZz++Pcf6YXVhQAoAp2QV7UvdlAsjUpd9R2feMqxTGZN4Kcqn3K4Xtcu9
HqtEUV5KXxAPEMgT46eY8MeFTQd70Wv9jU4HBItBJ1dVS1vbBHdJPMg2cO0LEQmEJGODtzPSQEvW
cEMvQpULTIrmn9b9TeK2bzapj/mY/SCep9hKZXhUOR9XddVFfI3GLtVHFDaltzBLTkRXpf2kmWhn
3eFWG3ANG1GcLWvHA6DNv6cKmochBmulRtEic9QK1FWRATvXNvzUg0VDWPZq9NVnNTduYpUw9941
yBIyo7exNEiQRKSGwNCHaROtR1fvGci1zzI13uT0OgTeEY6V3BiN1y0HJw4XQ/BRCs4RQyl/tEXY
LWQjo6X1hE8RmA45585P7gC3XlXxUQvATiUEDOn8ctLhu7D0k16jbVaztFoGaOliaXbcJ60VNqBv
reE8D5r4aK3uYwjLkyg+pKRykubpSWTB3pSTtAoTSmCGd3UXo8A2i28axdGTHQzcvoYCxXG0aMPi
HYedS1yds3XMfkdMLebc9lXr2he/Me8hWd5ACLpLdFCLuZEuhhQLoNOccwgSVNCODI30RV4FPwPN
KOcfYEodBr6u3LQNlY2xsC5VbB2bcVj7JvIDSkSofJHwkl0bc1JWGT+SESCKYbCldFMeOsBv8Y6p
krRbVIMKZqy8H/NNK5uTL8WubI0A7m8Io5iCSHrbtl6xbWCFjz5ihipNL5jkuWSRVlqhllYaILZl
B3XCeRdTJ6kcx4/G6eSiAjQk8WjgnIek4S0ZNGCVH614Z3ThRSZ6vbW09tYZcK4n1Tshz/tcsaMN
TSlC66XEuRmem7IFCIbUfWtBi9VEqe6G0lxLJf+Gea/Zg0TQFpmqmODj3Q1+iorxBk42gQqTWxLf
gTv2wVmgLRggDN/alfcY5tWveEAb07TAY41k42E9++HfRw9OYzxgEg4JhTBePI9buy8LZaWAgmhB
5m0YZcm96fKTylx4kKgVL8gjXrRAEHZe6fhvwyFGobnuq1XJVG7nKt1ZTqYYJXkMDdwOulmIFcmh
U5johZmfWPkDVxO/RZhWuoCgh8DdoCfy0JVEMDR7kGeNsJ6DGkqc6WQXOx6iTevCwlM9+xjzXyPr
d6NNUrfBaP11oSYXRcHCUJrOpesciUU13ViRGzFoqVwMusCyHS79S8Tp71ZlN3vmieRvkdk3grjb
VSZqvSjXD1Va+yuQPz+1GtpYkZAf0rlIcwtDEImSDlih6vJVAvivK2c9mH39EKd4kElR+qYbBlLf
nGvfu6noAh8xrjnMMjoXuy7EW6SOizy074LB2zCtdZZl5dxb6E8XPgAbVbe4XVZwtZUK9WTtXKSZ
3Q0eF3gbAadsEMsS/ohoWDl23F6d1IVYSSTiIisG5Ul6w1IhOmNVueGrmSTJpjK7MwTuX8GANLmp
w2xXxClqxVIwsYZNLCc6VDW1qaO5AX3dnncarvUS66O9nvfP3Wn6mTSqvzxu3ozU8MBsrNzOT60A
jeUkde2/PHQ+qHqMCEWvnuaXnHd1ZbvqkQ0uRtRctA397KjaA8paiupLgZDaMHG35zfRgFcm6z6C
lMFsPaivFDzO4R6QJjGrSr3PZX0RdbV3VJziYd0ussZ6JWD8e1yMH3Y0fJQGbchm8FbSNfZG132M
MRZjOK2P3MSOmPTAYPRLTNzUTHUBflToH8OwZE4ZrKpCO+cDIK72J2gAe5Mk3AVaUzuVhbUSYZah
1jeoN9dusJQOhpErGetKyxoTZExtVyJ8bexm13TQJCaU1rzAYZFCMDGfyngqkOvhtzRADa3i1mg7
UTJdtRdJD2yn1/GOQZNBryJ8dTXjo0roCdyuJ4jUvD2TpNAQxHVyB4BV3cooxWgh827hRQHXBaIm
YishyMRkdDbq6QuxvcFmtGl0Yu3KFthM30GEEnGAKxa0l6F9LvS/10BdCIZSPidxn8bgOfR4P3TI
0vTJJwoMVRo3im3+1K2TaagPte4/J51/lBiq61A7u2b1I5Dekx32uyDkC+9v4HN2k0PAUNe6kh1A
E2/baDwbWgcRR+gnXyF6gYBAvVEB6bfbsC+ZzyAOY9LDb4NJytLlw5Jw4S9loa+x18ZLO7xrC6M9
TFF+lr2uXeW9nDJzOpvspd79WQzOPpTeYhoi0A7TiNBZ2S5OIs082gj+6vKu95tzkZWAoPBegJjW
VOW99roVbB+G+ATp5fh0m+BdG9Uzdj7OkRFJQNF4VFOqmmKDeutkiNqD+wy22c5ouhu317OFAvx6
THBdiGMLVxtPXKwUJxra27QHv9Xgaxsc/aJ70SX2gSb3ES21Kuu2BKGnpBwCZpY2v+AMR3re0AEl
19hkFuUkjxComRjq3ouGutlTIuYXAAH1i7CrbqOC5vUc2gio0ZFbFAmex72h1hpe/uJXDDPFTZSD
M5DVq9cNeAAqAg7O1bZ38ynxifxpRi3Y4/c6pIFFUrTFXpopWoUCH3pzKlPvKS8sIkNFfIlgPi/z
4jKIzNlW4o1QPth9Qbbk1nQg3bwxA9DvEuJdYMJApop9GJt6m2Yj40sZbcASvHiNs+410qKTMBiX
VRA+FmLbpBAz2pJZAAMOfvqyQWr/MDLcXzguRonKwuQrxfAUwIZfCnIIVkr5FlB2cIhlYMYEkED+
gHkIJS4u16gQf0R56qywBVCZHMgp6c4IDkivRBFuTPDYjB606Iod6FUMvZP/MPeCn8NgNDchyPzU
gE0UcxtLHPeF4J5q4TXwOcOWqQytYZF1r2USAplLABzIF00MW9RiP2q3xEurxPnG1FEr6CBy0vEh
0SsALWqjLAX8DFNVniCfuSsRwNEbGh1to3lUwRglIeB+9eJj7sCNc9f6hbLX6lch5E6pXxo7PBhB
se6acq8m4j7KBoIYbA3tYxMukzKUS6c1EV4aZ0XDiFNGl7wkRjb18H5KbQGWyaCGciOT9gOsxZsf
3RoaWOAcg3VWpOmkqjc2ncUVzTQJueqCk9t6/ltT5D80K94bUjn1orl4/rPDiWi0jEIcHJaF491p
bu+ufIYiliYf0Hu9wPM/ElT+gAd2RcYz9+j4OJbJUlb2QxpVe1Hn32KE6Qs1JNEmN8ARgS94C/BK
bYtRfPcibD+2g1wEs9ljEMQP6Vj8CrhQ6GP5CwXvUvXqu0TlmmNjmpDQePLs+xj23z0uCpqW/nJc
7Vw3BeYX+33AcdrgYeQ6tZIiy5dF3oeLVsvTDbKkpR3jxwvDhf4G3yHaoRh7xCuEeh/3qFhzdj0R
5AD23XkvvCldMcTL39E15QOOZ6fvd+7wBNDf2fhDfsimoapXEHOmoLXXG21heMZTxS2g8bWLcMcc
aWIOLCjb4MTZDCFTwQjPFLe+DdW2u0QDbmL+0LmFYWxZ8gt+MzQQ/AyChuwmH7t93ftELY/3lmBQ
NlIpbih7mOXK6uJJkNrxpyiXvoa1ZxoR6RfnUFP7RWjYD2VkkeIw7E0Et1R8HarT2lunuvcBYFjE
wPraZmyo+vq46EocqHbCn5tD8cMMG1EPGRhBJ2vLZ8AD5+Ju+orh1z26iVssLa4IoJc2eh38UJiX
rYYiZ5jDnxC8RZiQExcwP1b2YSEJB8BVdO4sNjJyVaqx4uqZjuae/vmtE/5opTmcRRi49DuV1yRM
3ozQmaZWLiTZ+LnykQd2T12WazwtvMwnUp3w0y9+Mfh4SifDjD8R/GuVOdr/ZuzMelvVuiz6i5Do
N7wajO04dvr2BaU79D1sml9fA59S5aurW1K9RImTuAX22mvNOaZz29iwXMbZpduu6DqEO439R6ts
ZnV6EeT/bPSQml1BnEpHimUyW066xr7Izq4Zj3FfcpMbHDGs6ODuo7DdxYMKya72sfHcJqP2mQuH
i7zb3EYaY1sd3uVcgXrPdd7ANqWDvW63q1niqYq0a7vGc6Fl7plP/yDLMvGcFRCjTGq8AcQG8pwX
GDnWfmbt8GxBTkVoPVmN/T5ZK8tGewpjGhxy/EON+zzkD9YgKyyRjh+CW/E5tnJQOkSnu3bMuoIg
yh8I+KCOnK8AXXBRyLI/1mir22YEejDN91G9DsoHOQQ10L3NqOufhYNLF8JoOlvhyRqGp5Gk0ALe
9nlpXFynHXa8Tj3q+QKy0Gaj7aJ/K4bZouVKXdrRfFKdTSy17mwtHlFLVRDnes15GgE91bW3RQNC
kD7PjGA2RRbSZ1ivkE33RkLJh20gk3QIpbDBvF07OXUoRhQdjiBPb6osEuLVHrMsa6uciOzSddNg
d2bNrD8CMgtcXWEGNlo2UqSgJMkckx8t7YhOm1P4dR9rO7LFboUS2zh1+7X1mjlXPca+MQcglybx
UzsYcEXbNmh792VR550x9l9D45gbpGlAja3oRuQuDGq6pL3x0DfTS224ZxJiebKN8krH1lLLYTPF
VbkvgP1u7DhhnWVBS5L5M4mxmy5N5rHN+7MggAf+wJ6VOR/xEzioesFCQH7jlv66ewiTT9r2glMI
F57ZA2XQ39AysmTnyffkqFuzEHxwMQL3pSbEQhP3G7vrZRDr1XNMVmHV8wRkjJEUsQU9JHfYakVF
ohHhloPLIa6B3NroMmp8XLa7xpQWwgb3i/LmidjDgUpI8QkykNQk858p7r+K1gz6RFC7uom+CTWb
DWQYqKVRAU8ZnjWX/dPQ3UzFlo/3KCL6STNIZtBehj8A82b/4QJbyJ7AxdGM8imWBvMs7GY6SlWn
SxtV2nWMl32TRuQQq7W+5oVEkI6WsKBB/mEuNua2NZswlKdyMhPfhDTNAG+ivdYFXJ5n3xrZpzOD
IjgFSoMyPapZvQa63MduxQaNsLGDcOsPU2ecFEeHvphoYskfp1Z3zFVeMmCnGxwbT9OYzUFCkpgn
4zSwMKCVmbpsK20+z1X3UyqNFSidEZj0+bX6Wes1gcZO0MxLks/6OHWFvHKkulMIA7XSGzBNxGPM
zg/xm/T/meuVtKsVQhA2UWEedRAHPLUiAMTYbqQsbHgV6iat8eqXuvtiT7zjAJ4+ymFOCPHYutjR
vd5AJsPEHpSYuGND+xiH44eeQYyee6JDCEbY9arx1mI22YX9EHlyat+7nP4W4NTUjyfgDcRbsDhp
NxaDQitUay92uPIZSnZSALtB8zZpqqfbjGnKVg9Z0inZMQALlyFOa1OC5s6+XhAcDdbkF5CPAxtz
nale1YNQQXcbnR+qmu2ntqb5sku/G0Zm3limjyJn27ya3rwWudfGpgnII+tMBHx8zIk/Kd27FcZw
yA0KYzXUt67AwKK1y3OkgKYsBl31Rge+mF06sz+o09cguMkq9FsHiqPnTFfRxZltI4kF87MyYLci
juHtVkcgAvuaoPpNCNWdWI/WB6yurDEh0qPlfj93mPPJCcSb15T9Vnfg/WMavWt4QWVkvYTCuDOn
KPfChC6hozk+DqG3Cmi+OzwP6VD6ceXO+1yG2pGkGCSzTWDqULDbR3CXwpdcYJAwgWUAep0w1rfP
Yc6ZzOTJ2KcCAawSmSoxs9IIholFprbbmfVH+0nY/HnxxELrWkFbVVyyN8pY5Idsnq/jsRv3Rb7k
29y0DyMOJ66G7YFa+g6TcL1Px/ikGEwbknw6JJnLjC5XD1EOa2xxKENs0/SEvniT24U7ZQA2k+K+
LztKBLOdAkcOFQtM3wLEY0O+dMpr1YqrpCGHoq59EnmOalRPHlZ6GIutg6Z5TnUSTWW/CbOFaxGc
cSLS5k/dYdXNcQMzPct9tbhPIlT2jSJOxOlMDGk5MSJ1C/Uwuy7D5CEcRgoPh2c2o3tsTCAYjGr3
SZwFKdNJ4HDDPftYbOMq8IqUSa0sRX4ly2q3wPDTy1urZLBQs88GRZ/fj0SsvEDepIdT1ZbyTXdu
u/Q2SCPd01aCsul2N/jLpK+kMtnxeB8x3LMNISNcqQvG8WZdBUBnPsFR+1WXko0VC66xCnixmY6I
GaVnqwSM26n3tbAPUpSFb/VDzGpSVRsCYBEC26YNlHqg2Sa+0P+Ue2so8BbFqbPVWKPsqgMXpIcM
Hej4jMwjI6F9EoLbHYdauWnwO8VCPDnzmhoZ5tkNRnerzYOal7SPsEyjLgYTZWJwXUB10GIXB6zj
HpIjiNlqcTsPy7UhsKuvDBy17yBhZow6yCbTEOGyOuDbE7KPGC6xY2rFsl2ymIDuEo5EBHo6T2r1
Dhoeo0TFeGrc6l7G0FaGBrO2lMZTEjbBAsCNoB5TPUitrrzWHbcLPf9A7cB1huVymytnU+nLHcfd
yciUM6IClB9TS4yHpC/BHg5WfdJcWYvy0cTpk/NKQ/+YK8+jOR+Miu3eGFnwX1yWHvXHGCXQti5/
hml66QUxcRg+SFO4suEBbpA33EmJ5RzG48AmaaJydQp7a4Lp3DCNfpE6iKapNIJ5qRvELXj35/pO
zpFOtLlb+lnRw8+sbIc+knOOXXxlHc55xOfxqWhzcVYycYwgOwSWkdFaG96SsUIJWhMFohYhjYoT
BoI3uoPsRPo28mzdy/TB2bCjKD0TmSCTD/OcY70eB4/lwt6LAj5PwXBZ8fC1d36v08lmuT1KhnQY
DuSnXZmgwU04WAYw9oFNtVZq31rnNF4qUqT4BpkshTucip0TSn9sCYBSStKqMurfbJA7F8kj1SFJ
7AlbKpryjVHCHMvq0mdP53puZoZbLeOKbSFebSWNb8sml6sJw/mMbRA6alQcp1rD8T+gT0VqsjdF
9yfSUtpc2R8Txo5f84k40ja2dpNcDUhiWAcCEZOok4w3rqVcwQrahjPSUCeRT32VPmAgxQ40ppgM
xqeZV6PL/n1O8HP39TZHhwJZTycsS5SBWZb5tppVDnU5rh9Teo8i094V6H80wAWhS0wKnxrb/eIh
MwF710uc72QlIq+vsm89Zsqj2tVjGJL1pGVvA+N32IVciNym+4DPtKeSVsUi9nkEA1tU1R8GVc8L
qYUquzsCt2nQRcOz0KZTNzshGSi060ZZkOcCn3FI8g97NnSunPrR1dXv0AYvRxgF4ViV8yjtXSwN
O6jS8XaemzOgEHuDAmmPsGbYhihZIXrr3c7JOhJYx4zNJxVwrormbmjMY0Iu+5bos6ARCs43TX/o
AVowVWFQqKYs2uELg6k2oFnBZ9PHNJx0INJdDaOJxdOko+ElU/FuOwLk4LosOfHEdd/FRkQ+2pCn
u7qQ3VZZcXwT+8nahpUGIeeHUVzF7gPhFUbfjaRPV85ujmEHXevEZHtk2IVqyfRsyQHHXXNlSAl0
bI+2aOh0mO6DEpP7WsnuG4wGmyjChze6DbBtNgyoyp0dcx4rOxLiAlXTnhdV+W6jybzq6urQqm52
71w7j9oUl8cucjZjldr0O6MH2/ixofjdVulyFw0NTJbED6d4Ok+Qy4Z1x9VlLXo7C3+Wvcye2pzC
pZCnqu/anWOgpE6cSN00dl96TVe9WI6qvtqddd8a1mdlZa9RoYU7M53J5iTpUNxbNFh3hpulR6RR
DZMcCs6KZJ6TXXCBzEzHo83U+iq4HC+ynMNUv2TdMh3CVSatWs1n1ckGML/hgc297Wuj58JAiVkN
NHzqVmm3bV/7UWTt4t4m1q6ro22D36NU8nM4K9lBk/N8o4n0Oo96gN1Jqx7sRb2hcUDOAxZLQjXT
houxGg/Nvje1jn3JiBuCDj15CtB7IzL11i/XVZKG33HBiG1q6m1quzvFDmFoM1+CSKdsh2YafZoj
u8kKz4oSsWYZHAaOTM/zbD/AuDXuzZwAm7E1d1OkPSTMovaTWpI/3gMYtmycTUjkJYP9K81xT4rQ
Cd+btCeNDqEFCDwgkVPBgzRqV7rhgJWk7TiTAxbMJGrjhgb6pcFiM/tlq5lDz/leA5lcu9mumjxr
SxfDYuo/Otg0u5grTWkrBQF0dMjCuAcHTxKSlpto1jJCrslC7w7oQFQuJe85kgqvGEslYPbeevXq
E+a7mTVMve2aAmTtSIbhkH9Iq9FutEHiE/wMVSt7zsP8DrMIQYT2tq/JvXJzWdGVhtfiBkM83kO3
oVTh0/GVy+5X8UNhf/dt/6I0g7tN7BKgfbwmlerWrmFdVkn/sqOCwtQVHfvA+mbsdVZKeTVW9bKV
TXTgOsVuqoxfxpQQtIzYGSr2cDetO87vxCEt2kyStxo6xq6gXQ2lpoRZmV0VHNR7wzGvVJRJB6Oh
th6rafBbHNOUT3O0vBtshifB2BVw3latmGIk/Wuot8kWJvhbp7ch7gemJlTIPyMe8V3WwY50+77z
3YSmXVNSIA/jjAlbBIXC8bqMQxdYCElyteXJ6qVLDBX5ZzGieEeKY83FRlRAPmSjvqhU976Q8lGN
WmKD1jYxOZG1PxDjVyRuH/SdPdNzIiLLIuNjA2qDa0sWXs1g//y0i59w5RUEFppoZ3VjjbVRSoCE
XPnQkjTbyJg/2r7400NbQSglbvEGmTvbXcgbYO7gIVx5Jvie9XIpn4eR9800hsXPRXUGZkOPV18m
gGfjoyoJDSRQcHVrGNzShJ2VeYyoDrEbTbxQMz66xQS9bDU7XL67GD//H7fpF6vE7x/O6z383k1N
KYT7Pe7Lo5aWjXf5w8vf1I2N0O7yM318Z/Z+HzHM4AxRI63+1DnmV5d/+I9vf+//728sLja6c/g/
n8XfJ/n3EVnvumX7n7dEZgh9pcH1crRbqHaXu7k8+t8ncnk0oC5Vsf994FrJKCEuf9qQFNL+ff/+
3vnl1t97uXxH0kPL+cBBenDle7T6Qx2QmYdytflePCi/vqyLMewftzkXe9jv36QXU/LvX16+uxha
fm/rcCdPq035cvvfe7j89u8/Xx7hH//3jx+t1SK9rGZp7eKbBg8D0wwv9e8TgfTEBOJyX//x7V8f
2++9latpW5+sp6wY2ZrLTJ0DZ1ABI2NIuXxJVxstUKj//vH3tt8/uXxX9uJakPwb/OP2y/9fbrvc
ye+PC1Uoex/ID5ff/v7i98F+b7v8CcEbqx9+fWr/uK/Lbf+4m8uPkHWbjdZZsUcHZPd7f39f7uXn
y12VQ52Savy/X/XfP/q3u738T7a4V2431DuojVhsS8oyzVQkuy9+FCuPwLowDP73j4CKgTP849ej
GqSr19hdOy4XXMP6T5c7unz5x21qBWrYmACz/T7Cvz3q//c27QKM+L0v9IXNFbazy82XOzH/Mh7+
51ldnv9//P4fr+dff624Rb2f02H7r2/Bvz3Xf72byx/+PtfL31xui1GQbUdh/AzJYHrofJER/jc/
hRh1Am/IarmF954Efy8Xo/GsWEQnLadYr58uV4OKFh6BONgUTWC2hNms3Ydiq68AEJSvMrBXKIhL
85QT7qNfcSFMf9sjWVTt0Vq/o1vXmmyxbZK0VtgIr/msZ7TOVDgkagiQxIVMkkEoaVZUib1CS8SK
L5ngmKBeiII6lDedVp2sFXUSDtTMENhvZygoJjSUbMWiGGnP3oM5LD3AZpXrzgSENCjSdDXcAVv8
hkLwqNVuFsQNoohiqhAXtdZm1sJkqxdUSVF2ApZLoluiVviW6/jaRgV1InDEiysDEPQM4lVDC8AQ
2/Jdu0QQQCnMFL3emlkf3tXNcJjUWeBRX9Q7k6yN/TLyzGy2q5N4oTRha9NnGhJ2Ch3d6UDJ9msl
xgxcFmz1eU99gFp0bNIbU9dsj5mPsoVqySyXfgymFoT+yxMhnAcCGE6odGsv6cy3ZmyuqmrOAwoo
4pRZ26lQrgnHo+1JhrDPjr3yu/IwxwMw14w9RkobUAHY70eptlENpgCkGSfB2PDeWb2xD504foyY
IS61PnpK6JDzysa8c+abTE5/OsEb40j3jZk649EVNArQ3kvg6oZlql6RUjPtmJ1d6xKsfG4AFZnb
+KWRf9KQAlJVqQimxXJwEsOoqft9rzP+Vlpnl5g277RJO73uRlhi0/hMLTkFXaOSRAH0TyS3xer9
QxfI/9q0kneGMs/3+hqwNowKlXm+eCLM3jsJBprxfbGvFRoE9RDDOl+0cWf2eeCg0djqJi88Qte4
z5y7CeDi3ul40tPqi4ywAmDy5oOuAyMWrscMEsR95KiMDTiXep2dfaz86cmE9tvptB5Bemr3IIaX
H0bYlMkd44HGfO8VEZ4rffhqCkD0OqefhwxQAmNAKhfHgvQwNTXZTwmiDbvRb/GGYISf/Bz5lmHi
0V4ywsts8h/XhiwzHL1/CZMMMb8N9alEeDWT7x05PJaNkswve1JNh0nOZGRZ6OiUoIi68G4mL3Jp
nM86B54RqdHHLIl4cxTFGwHpjppxop8QHwFhByTTfSur8hV8HX3taXl1m5kIE3OvKT9iTTHQEyM5
kPxSeG6q3sGec4jTzP0wlo+z5gSx6l4PpDpsKoXOayZbSJPZV9ZoQDUaCmMaj3VAckm8VtAWmZC4
pMoBpHVJL4RY44VT2hv7kaa4pt2Ac+23BdPXQf2wGqKr3VkATWwfuqx5Qkyfey6dStut37Renpmh
kahm9Ctz77lSQ8Mzu5TOeKgWNGkk+w1tUqELViHyKcYdqYj3lqkQW9po93ZqPispTVEdmVHOHqkr
CLshQO3KcLQIGMuwBxto8bv5JXLlBzkTLVPj6jtdXhcS+ZCpxV9qQihGpz85TfwkcR8AlQV8PB5d
LVBt6X700+D4tKumGTFeWlGQ26H+p8zRU6v2WzpaJNouLxKEqKnzZ4U2ngwV/R28q3QrkbT0dXcd
og+hNTXvsji2Nwlo/f38aUsYpDkZRMM70XfMhfr51kwVfxyWILbpJGKS4NptMghroG9pJSExaGH8
iGPCa6sBdVz6IXmTYEYghMFmcagJ29pg02q8nj0i2cC5EPh9uuoIr7ItrPAONUq/HUM39dYRsj0V
vlEOXAgUOg55/jpGQ+7DQF6V8bQjuq54qS3N8Kx+9vOJaOwoGxffblUaMhMTMVT2207Jn+1Uv5PT
2px+kTZT3ybJ9naHICLRvysl+y4S/atrDLocoCVJt4N+IgocMwPlWhFmXqIhpHFyplrxHL1qqBSm
Al3nOFcPatqcm24GuTJf1wONzo6GlT7yhGPSGDusdyoQc+gYNn1Ntb5hbrVJKtv0DRGxb42mQ0Xw
JJ9Imdl1gF6E9mhvR16qHVqm6qITmIfyCiI4jS0CXprGJkih3laTeRs7eeGbar6PNQJjorDv/WEM
0X8441XPZD2yS9NvWHW3g5Giax8l2HSF2Q3ivhl9Qzn5oaF8OQ0DvhCUuJEYTAZGNErC3jH1fgQ2
Cp6yMHeVqYN3GE9ZXD6VkxqYBIAFTow8ZG7yt8TiMFOqV1et0ivpRTFosbq5RwNM0FT+PC997ptt
9xi3y1c12S96ha5mRYPbTWBH02lxfEHagad1SFk12z5VNTKaqmOSWjGUsc3uQHaJBl9mB3QVdwlK
tTem9u9ulD/a9XA92WS9qyMC13zfmflbNnFMpH0X6AO1gSGvYzJC8hmfm9rS1Mpq/TZRWt9oOT+B
QFv5nl036sOcWV8y2kjsq9nj3Hyf++k96pgJihxJqAN+uk+Y+BbZ10j2pdFMb7JZflKGtDIif1Am
h8EsHpmvrhTK6r4eiAxOFKbjmcYXI34g3qjfVUtCbLNG0k1BwAyY3o/O6Q7RgC2H7ua2dAqkH734
6QgugsHJ4HxY4f0lqV+stJxL5rhpSpUQrtUj1Jd3WQRSXUMYscUUtZts9/BWdIQfNIw1q4kxPSY1
oE+zCaw1YW1W9GOTD+yXQwTtcAr3q466qcNyUwvSI60vtcB4pI6vA0/qoNYvSZ015Cjmz2TNH7ny
PSRtWG+GQfDWR2dStVGv67s+HfdTFQbdvqOF3PG2cJFAKpFgudqMjAnf43kNHhL1OXFW9UJPum03
kxzkEpRUPRBnj5pBLzGpcPaOTvhDXtNVlY2WBwP1BVXIte4CKHVyTwzjXd1H4NURExDSUHrpmL8J
gofQh1TS6xaaWoZJb3jh2MiANJI0RdnQaiMVzbR1DPWaU3JnwgE4QFgPq+KMNwC1DWYgPDOcLsOL
3dOWW3Jn2hCkepOnNEhw+fBuwtrZGEX0WNn5T70aV4o+H5FeD08Jjfh9GzNVQdAjcC3gMUB3Xkby
iHQLTN4QvmOD8bnk6oFdNIHo5Mlo3VNf1cQCQIhR8gTPF6N1Q0FXMHQvRYY61Ykg6RgLAB5p8CYL
3kYhcBAUqKz8QRfk0OBhp88C87p4QE9dc8whZkJDvbG6NrnvyfYMbbK5MN6Mzp37rU7DcK3NvQct
wdo7Yf9I4hK7OXd4R/O7mWeFMLVxeG87N4ikw1QjAYvqIpnLadK0TEXyqmp8ZPOcPBRhDZrAhqww
rp8qgtQiA/krnYOz5C+Cor5mBR9kjQ6c2ngeOT0h85Rpcm3ix5LReDO5KYdLk9xrXH78buBcC8OM
MWFzHSXVHwgWtMc1xuWZ8RR2zhnByac2oUpZ2o7SG5NQmDgB497TEDVHm2Ixoskm3ehMCUKojXXS
k+yZWvvZsY3asyINfbQ+fdGVYtjiyOnsuCw1RClnzvAR1cBzhX2nRLCDKrtBut1wdowQkundWrJg
2mTn2cZ0qMHs3AzSKPkjA9fsj1altRvm7gp5ACMhFOMWj/9EYaWwtgr2wfZwiw2VYa+S3Rr0xpm5
ftISK3eM2W6Ip2GKucRyhy7X6Jhva0SXoyD6ZKfceFbWIHvVmPgLDhrljx7qH0mVHUDRoi6L+2Nt
notaNT03RkycFxSiixUhuMscz8WUky7WqR3cx4IkG0Y7hmteE6K6RfJO2gECS6xGW2hKt6k0TUQk
zdvUpldDudyTrXrVy/q9MaEHTy6iMbWKn2oTyehUh0/OuCLA1Yi6E8YUWlkM4A5aDtViFC9GxivL
XtrzJimtj3Qo4o0cZw82iR6Yxvyoq5iXUs7AmHc4I1RklZz9WAhK/Lwn9YToOc1GCTK9w25n7vOU
C87SohibbaHxPpmjeY6m4jRjZV43STrlGEFBmfWijCH6QckXKV/17qhoga1OjAEs5cGsYLObbMe4
SFUYAx18oPMzoN3FGSHLZBkXNsU4GnH3JmPjU7eVOQgJylbncDv3Wgq6M8+9pKUitFyO/kqZ3S2F
ScQZklFQGSwWSPqqzPhjMK7Y2NPww1D7ct3cJI2le7Ou3iWo6zdxI/zMZXavuBwlwtI/AKL8JMyX
sApWB0Mf93LWXSYP2n1juUinNBdRsYF1LqsIFLCID0is3keAtZ+cjMG4PnsaokihEQMUoef1NBcJ
D+KO11RrDm3YHxUEik2F6K/L66c0L0+xal9JYPdLRf089i4zeACuGztfLX+pv6kIJaIV8Fqb3zOS
pLpYUp+BFT6xbrgT5fgmuvErKfr9wlDb1rV39J2WXxtjRphqswmnFlvfMjIQ4OCpzQeZibuBYSgo
tOIkcSwpzCg3Veq+pRb6E/RPRBOQ40G6i8vWfVO2Djh0QTpDXJ5yy7w2gX5usoiYnmXCqKEKEOnx
UVbl6MdMBVxzfNKlQszuUAZRPN/jcIMGNom7Aoq4lGl4YKv16hBRQa8dkUkhNiVzZK/vUwpsCkxb
4EtKdZJARusK2diGZO8dtEn0Q7ie8ydySN0rNQ33HJNeW8fGdko1dmISwRt+g5IYT5vO8xqRi8id
bIFNlABOG/CelmI7NuqrkudXTjvou3Aif4pooIo0TKC8YkBS1X/FTQe01ThQX+AJp8AYCW2jqmT3
Nd6o2YFK2jooq/JEJgSsVtLmYewt9b6C78N9JQgZDZ6Tfs8ifo37eDvPGJIVORhe6uqIruaXykzy
bajvcjAkG+LPCjJgoq2dMtozh1fyeejSMO30w5RPzbVJWexcAkVaDQungM60S1fxlZ09EW9B7Voh
aK1HSg5pE/vhdPWGIUCJSMi9MqvvOhQRuLj63EdxYJAXg+l1OtaZ/gkIYg9VdmDThh656b+ScX7K
ULEFSuW64FbXRUQR7A1dTiWyrs7lHLg5blWCSdF69g2Tr4hRaBVGXhNuzVySdIHJzie9m1Tp5LsK
82tVoGliCwYfPLRqiPbdPp6IRXOoswk40L9HA1NH/qQxu94hfHsXqFnEMtE/cYtDZtTfFTMgArvz
7zTH6jvKMWj0+LxECFUbvnjdOr9Xl5s2dvfidmI15VQ841T+SPQw0C35R8/rc+ji80q4Rmmi3RZS
PLvadJxbBSVHwy6+Mtob2Zroypj+CaZXmavvlL8QTqLGEF1u86QcggQBo82weVPX4zPnKGoQwjbX
y6FNosa84/82xTJEhPDGBy1Xn/CgKn7C9O/Z1NGOjE1418ff7vTSOMYL+plHUQxUmwDySINsvC4k
KBBRB4oktJSwogwKXs5NNLuwmJrWDow31dbxfxjPE9Q/3tD2vuLN25SjcafkGThl03iVcD+0aJT+
glaLT8aNrrEQPEaLvddW3ZsZxR2lMNGUCEYc9rC4ZPF3DUZBHw7Xo9Rv3Ti6q3+48IYRYr7GuJ5i
eZeb7NTsVke3MzZICNTXuO30zaxXZysfHyd0CsEcJ7epkNdgtxUCkfOzyRjWZxN4PWLznmbjQftA
Sv0hcC53KgdmZj2L2H4gHc/Hn3+KXcDYPRaUfL7qWs6WCOu0M+07Q30deutTEUhCeF0HTFUBblya
MSnrv1gSY6Pq8tAM56yxTx0XANdMCq/ttbdw3bw6SnRNVu+m0arrTCeyWZHdV91Mq1bgOR8Io6RD
OjL8o/BWLcQiIUcLVcxQEpSwgBJHWZJfVWH/WZryro4HKIupxZ5meBC5eURk0XkMKaipkNo7TCx5
Yorim0UKlgvYGOLOfkO62FdcQOC0sqsWb7GaWd+x09KnatvaN8kpC6Zkp881aXTZ5LVNfqjlhJ9E
rbdNZX1kWgd/lkmsayXkReK/TXvjMw7LuzaxtjwF0ppuBDSEbhmvSwX6TWYj3UjAX4zGfdgTHRuG
f5ZSedRXzxqOnUcle5doHKyFZI5Iram5dLSdRe0bvfYlhv6gu8kDRJzoUJXZd09AAm9U/j5r8iUr
saqUBk7jruI1J+N5zsZTlSYPWCg+KCE+1FXmLCoZWPX8PtTRSM4BC7lSkAEcL5XpLbpA3gxhm07l
tJu4ZPqkblDyJ/oVqnW6CfG7iyVonaleF3l0RAV9XzijuRGq8rZE47VKNl7sliedSzhQlF0PuZHB
tY6qpt8mY/Ka5K3p/Wms+ssy8s+wrkMK+OquUJoNEjYuLjbumBDzh90Azx63IbZXm45enmn10cgL
Mm5x4gk0JCXql3nEwhRr5HqkqGKtAfLLMopjshB/pRK8C8E32tlNSV6D1y9TuhEiyYIlEse8Kj9s
s3lHOn4ji9DZJhynnCEvuB3EVhl8t6xOyeBEO71NPTEO0VYopWeky1kJVwKyJBzVMrbWAOmHJU/Z
WkS26JxdqCjlnhBvpHLoqSdnzbPnRdWGew/UMdoI+ikbg4qOo7g8GfkzBBmfDM7bNu5fY4n2dT0E
l5mIw5LyKIhsDhR6+Wfsfjs64q+h6M90bm/CLlTZJegjVydta6X1MTeLhz7W34rJNtnoxZS1Y71z
3IWwhZ6FsUweUC+wDqs0ZWge13t2Yw/9XLzWffrF7vdxdPr+IPCDGHCyfQgCr1Z93dbhG+XBcIhj
SpSQRv21AqKuRUflIbYnba3Qib8j3UFNZ4OSoYmui1m5Ju1KObPXfJkKervLIIK2TkofpcXInh4h
DoYaOuNmnu3L9lRWCgMC7mBLyvsX+97NPMhHMwmd/bQo55pd+SEiWTbCLXYlk5FNo9IGxtwpXp0i
uq9n8OtdQSB7jpa5IVOQSYRgo+bE6q4Itd08u83BUhzk+LPreDjAintl7tDUQObYXX78e1tY7FPO
S8Y3vsiTDC1wrbNW9RbbePL08tjxo3J6dczkxOBnCGyBp6px50MligzHgXi36SNrGKg3whiUPa8n
WDQK1cEM6fRphcfW5nnJ224nqdDbkTVMtjQgk/6hJjxy6EFAJYDD4baOB1OT7k6Ef4QgqHTOGQ01
9I2XrpHIJVERdHhTlIGk6MqgtLdH7Qc3MCcNFTYB6Z9GSgQRLSLHh6pkuljkYxUJVmtzWXIg6I5r
yRYriDadvQjFV+zqmF/MTTpzEQ6H8GAsybVq0rHqXf3Fzc4DUgQ8wqdmfbhkncAYNmEfY/w+us6z
Y0LEcMq9if/Gk3N6vaj2fVHf1CkYBpQ1D2WEwx0j06GtTVqa4gYP46YVznc7WYLFEJKXld+l6+jA
VQrahgQVmmo04oIwOCPcciblp7/6L/bOpDluZL2if8Xx1sYLzEAuvKkBNXEeJW4QpEhiBjIxJvDr
fcDuiGd74/Demwo11SKlKiCReb97zx1GfI8qUXrTzFjWMLpxWzunenS/hEntlAk/BZ+4KlKUUD8e
NlYgO64sJ9jYM8E7EFIw/sdfuurYDumcWKNTfU/Z0l33RX9IkLfpspDoYIIH7AyEhVTVXqTmr2wO
rkXyjQsKZmK7ZhE4cMosrFke88dqeokdYiljyBktTbDHNkS/dd/gEm5wZoics3OALQ+GzCHPTOu1
EKzWRd9wukVigQblHazs4g6oL/7o3nDGfvLN6rWrwnJvtAQMRgsERWLACgvtQ7Za4XIcmXyIFAkG
5tFFOUSkwqeJ7Enwl0o1m8/YlnROLIZ/o72iOOAM4k/ZF4dZWGSG/vtCILGakCrhNGuyG/ypbmW8
9dSjUxQPYQno+7bwfWsfL+OTVTZsVB1FshjSz8ZBsPLkZ5Gru1bU07Gc13RRSWbEdk991Q9YdxhM
dQviUxAU7wMiH0+bxiBsimJGbSKNB+O6gbZ/ez75V9TK5MD/3d6ZdHVtJxt72zp6it8UCgvBJYO9
a39FcIDQIIHKZG1xZjNyH4N5ATKH2DmYBkViN6OxImiqQe5F7bXs+Rl7+OMUngZKYJH7h4l5GReM
cBL6UNN2h3mu2ei2GO5VxRCo8zo+mqm5oMtfJx5chQHdRtMlbk3Imuyl5CkfidBwmjqkNCtvGb6a
1z1jdxKlLGKBHZCxya5r17wV0nUOrjlQNjg3p0XlBDSK+q+i5SXh4ZAkbneZ0NuLkEgDHdQvNOTA
wuifmZrx+dcLsDkU2Tjr8nPZIKtzbqXLA39h64xRbTrtdlJ1dtUHzE9Vi2gvHW1cWq5iGGAVfnLs
nhwgfglR72tv3X82vUeB2MkrWEnLrHmp/cU5kjnLWcKa+ex260yoNdcCn4rcVlDQ4+6W3ob+lnHv
plwWxuTaF+aNVc+NxjHL916qkthYYNUxzVXb2oYS4U2S3Cy3aCfD9Za8LTU/opi5hZ2y9bau6zq4
6NQV+drX3ue9ja3eh7JX4KHhtt9V+oVagGGjPH6kXRAw04nPssZIxg/HV094FKkS+A4RJS9Jc28i
oXBFMejmU9mnRUfzNEgEioviW0vOkaNYQq11lxUw66HxDCd4noxHl4P7xjToLrIHtz4wLHZSihoF
Nsw0Hfl56t2kF/KhsuM99cav4Biu5BiMUBPyBj8l0Yp6ZkS0ABDQ2cL/ZHy7lcE74CUf0vGHXRAO
54QZKsKhsEULwALZ3Jefdl/yFs353bgmdcM4fCnTMTySUxopK5Ry0+NB3dlKHYf60tZcyV5Maoob
CTKLvKYznuUG7PspsEl2sq3wuOZcaX3qxHs37e9RL59Dre7BG+89T90tnW+eOyrzzC5+x7vHn3Zt
n0D3UwxZaqclSyY9GDc0pY43EzNmn/xUno77LjV+i5a26cFqzS3rHZYC1wj25RL+SQuXmQ5jry3O
WPYaC3uRmR0r59qD3bBWVnoudjy2T7kTz9RwmMw2OPq49cBmNml0ZEhqnGX22BulGbXhnU1TVBSY
88uoAVR1Jqqwbp/7kYmIP5G7S+oODJAAr6MphzbL5DqlAbKkSLRzvu0xuws57XMI5qk4jvrVtTkO
DOTVNqkw2LMf28ZLb5OGVELjMDZgrzJ1+Hmb8TfwCDzd8XUxFOPGHT6nEEFf5kjwY2I89YgCNHWJ
TWLXPuKH8zxSUc1Trq/2eEHeDY7ubRrMkMMy91Tl+b3hSiA01BVyRKKItRHo19bImQ9qHOK/rL9M
Z/roR5Mdiz8dLdaeQ1E3u6kpP0iUU0zmES6h1wYHYdA+8C/KuarIFbXSKw+pU3FRqV1h5MeKxlhG
tc4dJaT5ucGXvHUUfCSygLMUF66jemspsjZpP003kmiW22Jk0aCz0uF9nptbnrA5u2BnQ6gku2qb
Gh+IjOa86a5IlqH6i1zemYv8zDu8IH2aP9qUw2xThfSaNh6EPoVwQoBuuK39bVYZf9DapzcjOTJ9
xcZuuBRYM2ZbdP0nCOCDBi5Ho7a7oVyGT8Uyl0MC1e42W1881LfKoMDs50vkVP6MHsqDLHz+tV34
BLhAHysM4mtrcopAVEShISALtuO8k4p1OJbWUz5kOdeB+drJdNpZ4G+3iXMMfTJj7iJekywFKrMW
7zZdBbE/5iBTTQt7oU2rG3VSunsaA7kcbAJI+xGYki4gGrPIkbBuS+oJySpt/JCIUh+S/bWYxLGF
Y431cdlz8iqavdN2w80ow4ey5g2tF/Kq0mpvetHLTZGBpOTPY4A3esYbaqKhOp4R+ZEZSRR+TIMF
kzRgLJ8P1ovjU9YtuzepamqgaSjF+04vQXBbMRHbEWHHToxzPpZGNDJitUqj2zVAy3JCW7E/Eg0H
FN0OOqoqBTwsvgFKdp34nFU4luGDlSlAtgI9xsIPLaRkk6O/WHKBsQXhneW092qg1jrzIXHMzD9d
nktJ2XMSIJsZj3d5TGo885xx19dVEhkl+Ddlhd+BN5I97F90j9PMbdluBDMO225mfXaWT1eHx9aB
zpp/BxR47Zeq/KM0JA0z6Nn70dEr6zm5TI58bgvMFD0Xl9096aK7iBaHDznNPT7zZ6uAaxAI9487
tuTkHXrCO2HDRreDKzuRm5L5y35M/JPA8nOWuX62FiJ8iTSYtje8AYH7CTfgMKTGlqRIGWmKdHdT
Xj5BiGBuGpDkx0aOk26+HR2mB54b/07vcKCwqmzjadkPdr8zxvYa8Fh5wJZxmsf4VnYMiAO0iMLS
WHUCvicxqNeq9r7aRV+74A3Ype7SOL0QSK43XJ0GhqAuKlxyWsW6O2OOcuvnKZHuoiOwOTpH5fUn
C2LSUOlHg66+6wEvkC09HgPZES6Fx+bd+bILZ9jUsCKMpl/QuQoeBrxvttpWCtNTG6aXnlkamtu7
7fb9Ff5PVvtwjoy+F7tuabbCTblasvuygcuXsNY37aFzrZNPXdKmKEx7X1ryrfQzonWauJJtfCXe
8F64xUffpgtXv32YFJ+Lm01bmDhF5C8duFpEyDyv9gaFimxbyfPZDUgQlxQbCgMTW4+3ecSzjPGJ
Ffac9/kzn/9D8NGSl9wl6AXItIj+nTDJHXKs8pIv3emHzg6+ZNm/hnP3yBQCCmluJLzpPXNn0mUq
5jjgWqt7hzmqQebad8EbmakIN0NFkWpgmEydg9i5SGV9WPEEZqnGJ7ZOs+o+wfhShsDCankatX8Z
4eo78yHgDqpx71Us3LFv/HKG7Lu1SWLDstYHSkaCKSY9337VQfcqZIIaXTe3im7gmCcnazrlJuJY
ueO1BihBdnZieLIfwgxLnenKiN5bxtVBuffWmAuLz2dgfzHQDPfpIq41lrRdbbl/yiqhJN1MzzCE
ztpbfgLl1xJAGBv36soHFFjUqjr0s2fusc157C4gNtb03k86uep6qaKkUw/kwPam13D7F+655VCa
9MogKA96oBKqZ4UnSJZ/pRDXCC30J2dt9o3BKbo+Kg7bWw5hfrI35okIRCouKBtb3VEgEHqZtddB
/ZTK9s4ZnJ0G6sBfI9tN5Gh3IWr5tkXz8wHmbhTj8m02w9ALnOIq99V9Aut2Y2vJxEozxNBVjlhV
HlRvACiRt/1iWlCbx4jUBHi1gk2Z7I5NDepjQBPOasg7va73YbpcZ/Crt3Gq6r0p+3MS5qc4MTGq
4ziyADDu4de8ZhwWS03eZezYAlCValhs+gFAfCYM9FQOWEEkRrYzZvvd79Wta/bHSpTzvrfY75Y9
6RD21ca2LpsI5N9dnzgf0r0kDqumzqaAcdi3wOPQUFxIdEd8BXP/jvjlqvCFCcpB1wmzkuLicChN
E7YROrFvg1zfUjR8m00Dbg/rRFdxFVnIA37l32mbMBzyVHuQyjzDlQFt1tqvnYZ3oxBMvQrMSj/m
W1H7N/XiPNLB++CypkRhMByKdjkIaZ1jnuRumG8HOuXOPsikPEeNJAKXE5GwlXZ22Cj5rzBhsyPx
xXTwjM2+OmUNqOrRioK+Z1eC2ChoetlIo7xydfsZ5+Nn0TGryJeNpR5KNQzcNDNRmOYXvvvPTHtf
w9jsY8veOWYpD6ahmZfNgAwVp3Y//UCSZWBPgAzxzLh1muUp9YKXPNBH03ZOhDLVzujtq2wyVrws
Hp2BB6LXkbW9+sZLvVem5IHRtdtRuJGneMKa0weW9buy+HCdFXBQnBB174mE2Xx+zesSi10L+oCo
k/UsmhY3kvidDljbmXReGWASNhjtBoyz+sqrwkeyVgjcVfhstuPVEDe3Pyj//289+F9bD0z7f2k9
qOuvrvv6+u/NBz9/6u/mg9D6p+8FgRnQJ+p4nutTLPB384Ew/+lYtJT6dmgFDk2kdBL8q/nAp/XA
D10bk4v5X5sPHPefInR8wSSPeg5HhO7/pfnANn+aDZpyTpr69Pkf//Dc0BbCt4RrWo5vCtwr//g3
+ef9IauT7j/+Yf17MLeOkU5efcLdZmwRweSZBzyBa9fpT735MigPIL9jEwlczBDBXjUoNusXf37n
58WoZgpcemv6+4vaSLv/8ts/v/HztXoYC1juJWXSwFO9tZapW5upzCQh2P7z33/9kjrqEwee/lCD
uD2WIKsIw1XnYK0c/fnVzwv6B3nZYcjZOSjn9n/2lk6UXS/7n6+q9acUbo4aZDmSaKKHpEsSdzin
k3FSLlZAWyfFnlXpxVtLZ1QF0MMjfdkv7ACLva4otLTMgMDcEk8Tlt7aAh9aMwJAk6w6xblP0FXj
Cjsq0uSdUjKGppqto4Vm1RfBH5YO1/xdzX56M9tUsaxg+MJd4mPKYW1bsWhEUpa3vTneYacu9uU8
kXO0EDpmTHQZZ9Zy4BGewofASZvDW0oybLAtlac6u/R9EIlpIEdYp79k61xmncDnpOwW3WUBAlJm
F8MZ7nXZYdnuUUEOGvxnZE/PRTqy2WJOO0zw3M1JRnblvkI1f+omEoY+U3zqnhB5a40Ruqru5w6t
ugv8dOsa0otC8RgmZJ+RUpnRWeGvGhKqlJhCvTh3QP2Lq5mD5saqQuNozjQOZV3Hbp/xWDS1ZAIN
lWPtP+SNuTwb6cPU579LHph1Bm3HLXkkc3LfFQ5LvEBFg3LnbnHJowSHjJmHYGKX7T1WgQXOen1U
hNltEQ9uFHAQwQnAxsEqux3tHzXm+pDKMqmPrmt9G7UBGy2zxVmV8s4pWnVvE1of22A/l+ysEUoY
YEDWCaup3SSz7bLdsXgmG8tDIOiMTTusB3NoHLJSXJIeEUi3Gf4rxrd2JrFQsXmNtBVi34r9j2n9
Lv58XeT6Vx2r/ihXthag0bcstjMAqGvQiTtoeUSmJK5p6zuzhqebeYmL0WLCFZ26f5Iee8/oBAWu
Xi6bOIfNktX2Ya7YIA9kslBuzpaLwliVYmuY0wMFTHqjSeURFgjBHCbzviJYy9BNwIwLi2MyMgnp
2UtCfY28djot/rSFb6KvMiOsdvG9gJDokQSsw3HtrvcebeCUJQekHerpfd8zEbMWSF6Dzf1jmREP
//mUOgvnUnNvxUy4HQrbIRp2D3U74SXXkLY0vFfDo8hnpabwbtQ+I/18KNmpNbSnsg2+EK19ask6
7DMDiiMhQ9f9zOyBU0RReUe/MdEHVrIOSHd2NuO8CZ3mg6uDCvJhyvZm5jvIwU26q9WMDCBAHMxi
w1XM0bz9NXpDcnFLTCZrUxrM8rio3YtlriOjeYqg+rCDazS7x2VAWHRTrqwC6T05ZIs4lg55DLyz
B98sRcQFdN+062ho/tVNoI5b17H38/oXUzXzzsFhXrekSXeq3KfK8t8oYZaRFWWeucPS9eZ3iEq1
xQhBxDiJQNNdO07wNXhBf/RDTuiyjRmU225Dc1L3WnKZHQNn7MgrL6xQUAlovUc4Tqf9uiuS4toi
ogDVZSNGiA2MUg856UCQ06LbUa+aH0QLwSqYrE81M+xqfxXJ4MHtd/IjCwguFW6NFC8hFKlbf/0h
DRt4fDEGeWIfcoV5bVoG4yXmIXeD6X6WHmtqMmDD1Xd6zPqbuSRUP7ZtcurEY7x2WnSBF/MGgc2E
03lqucbMYfajpUSkSm3GsjhMZsCZGNFaIgarBXIazRU0Xm9oXnhPjG2bMYZaDehxW29h2I/EFx7m
JDYO4OtvUbP8rfSCbNeXe8LaXI0p/ZMqBksDltdZhQtNApgNbUJ2MYTxgBcVzycil1EHSRTUsNSW
SVFHZYfbOS4z/GN0GpBtGevVEjTNzDmm8MvVLC/47MojBW7Ea0/DPBacRuuTjHlShW31y3O/jWoN
GxmQm/syO8UNBppGfocNXJQiHo9GSzQhmconXSGuaaPl4ACYfAfW1r/zKMTI6w5DoRGfFtwx5vAp
VbJQF+O8rGGKnS4sY0P6hDFnLew9V/UYETVJpGvtkxLPUfCQAyRuDdJQoUXcnaw/lvmQQV89982G
6eB4teQfi8SxUThI83G+rXCZjKMi+5wjx1mQi7GHQAcoUg5ief2hxfSu50hWWCwGek6qUQ7smgEl
YKG6OOLWDKyGxteiRBmOf7ewBE9hypFhSq1TXKUHz4Mw7PZ1sC2dpTwa5RwfWrpJJwRkIKhLdYcm
i2rvuZvYRPaugqY7pTNSdkqqX1DhY3FLOtqPd22a38/M07bdS1uNyD7sQRCjiIoRxz9ooalI9xQ+
K08cqZREBFVUKWD5qTnIYBdMn1TFs2ixp/hAcKdb8/bZfiq+vWSs99XE+XzuZuIe5mCfSDS48ijG
+VoOkoVmng8gUF+ZyHlbzjjQ3YN1/1J/1wIVRXhtu69TFVI/w/mxm2+xTD61ftdHhZ/PVyPyD9sG
ReLBcR8SC1OHsVBlni4X1umbzJcJABX10gpJQsAEzA1HumOOZ3QcwfKVfoUhfu803BM4obIDKJ0H
w/COlBatzUd2tG5fzg3IYPLzFyTOm6D2HrlzfpkAzc4o/PoAEfwM7GT866VgIwG2NNwH9oNkhmvA
FiVYPrF9GLHVwrTp4CfYm0pNDZxPYZ6b9cVJ7beKRzqSbXitB+x2XsGivnCcSSXlDGEq3ih3qfB5
NkeGAw4YBUgHmOwVk+fKezJBAm5Au8FSH/P95IqdEaZ0dTOFt/dJWL/LLB/Og8vuC6c1odO+qh4g
NI50pufbJPeTUwbvR4VEpYJGRbH4jOcOtq0VA1MWVoZgj2Ob/cRxMowP1vwuEoa6TXrSBMnayeob
rrP1J5L8BWSgNfcyb1oVNut8hMt03g52RurW6+7rDPxBZZSnHn3EG6k3XdfvHBjBBnGRrsp6VJHq
2gdHUMg5FTacjWpEY8ab6+wmh1114RBY8iC6+oHDQ0Kqs5nGyanmZ3ZmbZ4rlGuUNu68g+9Nt5nZ
7QKntIi7ATg26/rJyS1/y/p/PYlMnwP6KQ6aCV3ip8hXOr3VDkysmRQSIKdeYXMo7WOj5PanxZYU
uorsMnyou345OdnjnL4kbZ7tTE7A25+/ji/6dYVNT4GosgiCF0dfpcGlxcU5b21QErZ9ZupEBQt5
s20l7BLVTj7loD8ouWAnHQ3auF5E4Z0QVybWPRwi6949kSkB0rkinpZbX8oz+n1R+elJ+YxCApXv
fGXBy48xwfXZqHZmBgEwjQfJg4HSXnKs8EEoqoa9nCM5Rx2lTTtuEtMJH6reaY9Tar44tt9FDKdG
SIDnaTVWDFgxN0is/TG3oFyNwPD71v8VJh0TKfjZu5VitGnLZDk3punvgVu+VRmOiaWsGWMDpiZK
SMkJl1RSv6kRpGv4RbkFySOzualzCwenXWKXdp41Ym+hiqdMGfb2B948dJg1mY6/Q4TAB++l8VmE
fPJ4m9UuAzoNw7Q5WUn5AqKQbsXE3VLG8ot9YBoJO7+Cm59FRWNGpT1+UTBl7Imwx8SvtrOZfve6
vFhD45yl+SSpuzglvcMYdT1EuI1BfAw5tlxF/gEaJ7tRc62EwOjGZeS5+IxqkltYhGmnrHVxD9RP
HbxqBF1vqqNh0rgY014AaHdEkqu7+VSJh3b2g7NcX6bkDyDQ+bTAjYlw7b84Dj6XjblYMEeK5JgZ
dPoYSdqC3PG6g8PBzZ1SJwpK+ZsdBbjTisUmcHd9D+VSSSjzbUVEKdH1s2KxjXy0aTmPlyxTjwB6
y0PD3P1ihHo7U9lB/zOOUXDPXda/s3t4KRWIGwMrnCc0GLrcjaqCepN0PtP1Zm4KIdVuSD33jJHo
kKkSb6E36H0dDPlGViW+s6IJTkHzmhmIoCVr+V83tTtV97ay4T5r/CT5ehXaLQ4H322Kgy5Bo8Q4
WKNgfAtyxeUuaUWtTKPdEqK7KnXP0uEbgmUF/ySCDXd3mKOb9bxFMTroRswZYwiR7KqBzlROVtdZ
PGXn+Y5MFxSsnm8XOGRg5sSP+rxPL+jF/qlnnmOswd3Yz6tIpMFLwuABnNrCgrdyDjzCGfWSn1WN
EJjxswfpbvphzk8JJSyYzMWLyhiuMe3v/rrMZ+w6GxaeAjD17yCz39KCWd44y6vcti6+4wyo6sul
JEvpTR6jVLngYQBDem5NttSBR0BHTrSjlOMpdd8qsDIbu6nGnQq/q2Ewzj8vpkmCdAO15H6qFq7R
9ezqJs3fL6UcXsam06sS//eX6OPBJAZ+bv/zEvtBu6nLZLgyTftnk75fHOueBykEeZXQ9FMAPzV6
9e45Cy3uWeZvNZBVLkyM+z+N7dnKxygXYn3YJJsjcb2tX9EzmpZKb0tDjVH/mrEY/VXunanK++tX
xeRvkwLoTM1ziDpur2v3SW0CqVw7uR2dGrs+mYYj8boVK8Sx0lV3ok7Sg8kA7bgo+o6UEOdx/b1/
vfx8rcyRNoFhYx5Z/xfVVPHZz/OHGpdvpOemODvZve1WdIfU8fzHRXbZ/jSg503BA7TxxY0Cp3FI
fZMns8C938OaxMtPV6zbhiF59+YX/OeeZwPy4dSkxdbKzC95lLHzm1a8nNslxDlTtikXcxjecxRT
ZyQo+ddLvD4lrZTdbq765fzzYkJmPtYo6GuAhmUDl8VPgfvPi7HcK8fwTz+PtX992e7ZonMPQTIy
z+b6sgzyqe4plCUQBDQ1c9/jrkiYUdjTZQFsAjGaxXdhKT4mFV6WpZgutT9WTUSZbL2XmjDU7JeR
qMcTbEzGboI4tDZ5uhCzddLKvft5qQzzAxr1o9cDE+qF9ayEgzvCj/dZKzak4bNL03rkB+1eHjA4
nzWb0kOXl4fAUOAVuPK2rpVAmSss98rMA3Ie+UuB2v1b1w9EHOuhx1Rf05ybBlb27o4DTXX0JV3i
Jb5P6zZ4lJKtgUl7ZSq51WH3AGbLWFfTEgyScYjFGFIlhI9TuUuz83U+7/2C3uyeXcTTkDoXL2AU
VNDat9N2Q8ud/baY1SksxPC7Jgi4wdDUyNxh7Jwz+rKxbWonay6FqXizEqYIecfkhXj+yXO9r34o
n1KzEoAXIaZoJzikRALJBzT6YcmyE+yG97iqrD+1as6IAq+zXTkPbenTDZyTebUTOz1P4WqTTfSN
zNQnGKllly0cLZveDdAK8/EyNeLk9XZwPZp9E4lq1hucvOIqkx/WVDLwutVl5T5wAqEWuKmmqM1W
XjwrYgOF8JTbnHwTiZcRFhzulIT9xAzKIcLNSM8CIb9W1bRM0B6E11zHV4mbP3jT+0wQ/s12wSGa
OFJz7Tz5wn8PX8vEEjc8FZNd23sWUr6Bm0jYAMkgLADamq/6Ep7uYgjvQJuHuEqbgsF8B2ywrZyd
SKrgMKb6LKUH01UWjOGc7zatl5Pv5dNhYTvCASQ0aFOMn5plZheLqRHDnKuvVdfNe6f3x10aTmQx
MvwGdfeaNliXUmt94BomEqpIgh2qJfvA9SFssKM80z9Y0Q7TwUQdrLUXemKYwvJfjP6yJlv6qDHy
p58vsReaz3eqFAO6Fi9kUcZzTuJiU9qLuRtWjWlc9dt+fTEa4K2dx80Hm9SZl4IpPBdgaZlNlLvJ
M12I9HCNYjomTkpIhAy6WF9muyV2kUx/fcnuOggP0vafe40dFnymPP+8wHtjASGA3GDxhbjGE0el
d13WzNA5+S2HJ/0ZgyN9dHXKXqEyNXh1u2Nz7S+0WJcJ+7ifF1uT0Ym5fE1z7DaDn4Ip9VAQzj+b
nrjjH/3zq9LKywiL+svPSafhWBNU8K+1pp9bc6GA4v20VAh6P6sIJvniaPirTyXpoAmPCIYCWYVh
EHLLXOdHmfDhjbr02eWK4cg/D1EE8ofJgMiPU9YP405bhbPFkWPtiFGS9NX+1zhr6zK74YVUkIX8
t0go7sO+bB7SJD+n4CTOfPdhk8fFE9O6nMML6nFmVzkIfYsmtEbRQMHPGpVr8eLdJbDY92PsM1qa
p5heD1hguCFYIhsgkHujyEiLLult2O/lVI+HxlGXJCyxfCKyIx9NcDHWpSa5G5xgDR6CfymwzSgb
F1cePBRJ/o2oVRz4vAutI5maLTarLN3Ocnwu8urImS3Zz5hONow1jE3LR7DBgkEV4lzbVIhbc9Tm
z2UGu2amV8bErLWZkhQ/WHw7JPpQiAKlp4v7qIU8YCMusjyOkVY8ooNOE906IGo4FDFh2kFdxO9L
OQ9uKD2dhWWzlodzvZMZb3awqGoXdORueicbIocOkSm8WvPHu2EJPupCnHpRXuE2mBhp8M8Xy6s3
BWdIbsrWxa0SJRqdb5Gb61KSH81OIvLip2AKD16PPz2sa9iyXAbqTQ/BsDxqC+MUm9ecxg3U627t
x1SOvLIpUqLfN7dum5maRtvgAg2zK4c3x7dclnLfniLGGZukEOraRystjfxLm2i6k1BXmnkAsODq
LZuEd7QrwshmWe6WfrmxOoPK29BhJG08IvQ/7hWNaoa0fo0dsu+6ja0n4K7MdXPb7B6qJfuVsCt6
6ACjMaJh4On2FYLzir0qk0cOArlzjQl/QhVPH7sFA4ob88RbGATTivHk28l1wJ547Pr0mjwBWavZ
VVcBmIiGPJDr238CFS4MWl9qgeutrIJnRj8vnttZ+xSKxyHoy+spQAoRfkzOOpQ3KgnpqGE0yiOD
dGMaB6cutewjboLrEtQ5m6cCR60Zha1+xfAanAxrfgpxwVj+TAUWaxZPtfZKjdgE52E6Qi8kgBla
NCtb6TY1iAWWnv9g2wwEslFgMUxg7Fr+tY8U13UmY5NKtpCIcS5WZXxfxNfDbGD3tltrbzI1MWMi
U7PvwsKF2udPxPsNj8ZW0+qJzjLqqYQjdrbzZYj+08ELZtd4FBIDKEBu/07Su3RI4tOMPRLVEPMh
2wPCeERVYmzmoecDreimK/z7K3lh2mPVBTHeLoo3y2RRic+h0b55rfut/9RMCTdlUl8bs+ldVUn6
Wud/OKnij/L6Yt8XXN04p8mCcWSTd3PmYPsSqFauEeEvl0+dywUSLI/KM0POSw7ZKre+DNnbaqGN
9OTH28X/lVvThDzggBDELZYXBJcHGptWj5spmzkaJyQBN7VqHl1kX2NklnZ1UWB8aO1fTZ6PFI46
z25vf2QOvkU1wUUg1/NCA+qwpaEFvhnd1O3QNlGvsRYVqIn1bD0tyOHtTIsY95wc3Kd4JfjExMaq
pnjCdkSeOqdNwx/Z/FQCKE0+pywU9XtCUcgoPR9Fql22DpMTPIUPAcLIxK6n650potqi2WQ8sFzG
Q5k8LnUzUp5mPJi0pzymrv3azOJ3TcfjyhkRh54lvUv9GzvOvpOcXDE1zOCCJMnMMM+ZGdU8jeie
hu3b0YwUViN3P3uPbk7PXclMAaCWcRomdGMx59bed5psazTYsyYLOwQPtnxTZsZHZ3QHD+aVtKBH
5RkkeWrwcFRhsN8EI3x84w83+y5tqe9wayKQQH05XOMFC+xbp7qMFneayp8V5zNchrLB2MOwokus
lwBY7IEz82kJ5VVSeyc306uAVzQEhturQiz9YSoj9jS3EAwB9rT+1iRnzbe5Xjjd8UYUj0piXW0h
oDMy4dqZfk8BWfA4peKPQrHr9InIJavhxfdqJkDK520QfIsxlSBjDbocjfLNhJ9Kr1O/NiV6W+XY
tzni4ClvjAuGsWzjLiOJUkhV4G1vdYplmQd8tS0qCsmWvfSyZiNdIpPc9W2bEgAJajK+OELJ4tN2
WIo/dLHyztCheJ3ky2lcb6gOjSg2IDAI3LwKHvngEaoveE50PlJvzfMSdG6CGU9zBp2HjjOQGexD
nNwTVS2AXZk5wE2FxfyGuvlHNSCC3QyI2XQKLGHSPRgwDoLu7KybxMT5Q3XGpZgb88Ras1t0dfJN
ZkQiSPbhZwDlHthxCWV8Y+SrZAT8lMoPbPPmbWnn70zYCE/2EGFQ77GBEuFoG7w6HpWoIIeIXGsG
djW39K5f5npfrsBoMN7Dzu/0kxs056pqqZBWGjZZygQylSZpThgSpE5ZVIOQIiaS/z19NcyNzsl/
sncezY1raZr+Kx29Rw88wI7pWcDRO1EUJW0QMkx4b4lfPw+U1ZW3aipiYvYTcS9TdCDMwTmfeU2N
2ZvhozXwIK4UZ4maMVsR/WLmpDE0ZSSMq17aRzQ4hzT/UL9iLVUOctlD8qmhLmmFutaqcOa56Qh5
6BA/8GFztREKSGc2UOuoJ1WiYaIa0m/bgO7CyJyxlHoqr+HUQdZafBaUqIyJVnA8IK1qmAd6ubon
zaXDosf3C+Jer4ZLf45x/zyAhqs3sRz/H6/9+YgwSbBFScegIecNaDYtwY+oVYKUhil/RugmUCLR
ImSIBr+czat5i5Wt2CipyYL45/O1L89gw/Ra/nz95zN/+fP35uaPF3MxQUc3A4grmzCV7ihN0kQX
b/7B+eHnu3+e/t6JP7/3l03/08d//x4kOlxBJVS1UdbEQ2D+lWGu5qD5SzlTi2cZtflFSQ8lhD/E
zsoC+SpOSrQ0AhGxuqD9oij2gG5Xgt0rzGKVE127ZYyr7SNZ9f0NbxpWQ0SYQqgDB8OoN2mV41o0
PN7DlGk6NIydKXfaSpBReSBZou0yzHY3//wnkL5mU5kkOG3XvftzqkL89LeH2ASpCa+K56AO4MH+
/BnKi4o2z/xqIxrxJoPv7Pfqusiwh+TFv7z/sz0jp2L9eys4xzV/2b4ux/+9pZ9vLtSJ2FIviJxZ
g3+/NG/xz2793taf5//qM//qNRUxv7XRLKvQqDZa86g2A6VGy1AhIP48RVGXw/n7uz9//bz28+7P
05+Hnw38efqvvvuvNpV1BboeCteinpsjNNqoK9E3CDhaBvj8/F++qJRoEv/l/WL+UvTnSz/Pf74J
AVYOOnM9zK2DumNI06/mT78wHn/78+etnwctciiRCes/X/+zC39eU8RBsf4/Ci1vo/bxf0GhSaop
gsn6H//rf36N/xncC+ej/fi3+883Dx/Z/b/+fY3pUV5EzV9BaH/70n+D0Iz/UBcUaA1zQWgIpO2/
EWjSf2iirum8bOoLEAH63xFoqjy/xeuIexjsgWr8+781BInhf/27ov/HQmeq5itA1+Yt/r8g0DRT
UkCY/QMCDTsNZaGJ4kI1wMMt+Km/ItAiPVLjVMJVUe2uDSoUuF70YKeaKbZfH2qN33imIp0IHRJd
qBo6sKhDsKwQklGT6Fsfy18TGdKK0BBfs0dEUdbHGydanB5Nn23MtFksuxanM0REHqUKbUsmF8gi
iE8Qy0sp1l4w9zalL2xbjMtYabsJK18bkuj0NDSTCdmBFFyWRP+kdajB4N66JDKaieP4Z9f1AxYi
XWdPaVKc317pBlbrAUWqspdh74GAyesUpHN8WzwWMqpHGI+mKSpUhqaiwi2mH0INBRXp9wAoiqbt
qDi+mAiQb0Vljaiq7I3BCt1zBMt0VPEGfYN+C9o/eV6f5AxdeE1Z7AxjWmd+O4DoSENmC7pOAVnz
kHbyrhUb5dTC1D2gnAJ4jU6f9ujR3cCbIFnE9Q23EVp0I03XXIHBrJTIeXUaapEh4gKTgSdX41eH
n4dWl9dmVT3cRCREQH9mkZLdPjoJ3/Vsodu9ECtuFivC0sxryVYj4UldaHjB8HtNDaFFk4ZtWYPo
iB6DW0lw1ha6VrhGGWCTspgVZDuKfCUFgEc+0fZUH/d6eKzFhTJQUBOoTKfFUi/Go0pnBcs57CmN
ZDzVaY8JxyDYY1+0dtULit3EKjKcCM5Al1psJqfxo8CtZdVwIZs9Z8A5EmHMt2o+oOhUUzMK9Xzm
lxY+ksFH3DzlOleuk9h0blakxOYaFEHaGWTjdKlSoGUZMpg3fNWOJuQ5pwgwvhKMVxHPo2Ro1DPE
NjrbZOBWjyPASZf9uVBqvvskh14OQFvu0nIbLVBcodyPztLc6FYWw2jrepk68kNo9jgXUOHQZScn
l2tHfLCQZsh2pAnp7wcODWpleumjdJdgTp02+ByUQXmEKfbm+/BwRj+zKbgjfGE+yE38cpVVZrQy
6c/RUYHClMtdcSp6SOdGI5qOBpekiajkJ0m1D0TpCZYBPhpTC1uE6EORo32SKF4TKBK0ReSwWmF4
roxHcMC+ay0k2MykSmF+JihJ63m8y0q9wVAK5atwgeJNZNCzldd9JcV33Qz31AE+8TTU0F+QwGjl
fX9EPe4kVNIC/4jx4RDkAMIUS/Rc9Wi2STgEg77Y5JBDyKhid+yw7usRrTCzIHMASIBWwcSPwHMF
La52DCjrDg156sfqbkJJgjqfihgkCo79uswgUkb9hI9ci1iPGtdeAql0Z9IpsTL493alFd4Dw0Ib
QM6wwHkAvd5pkr+0OsG7thW8BSR3d6pF8EuleYt7s+FyImYZqqiyAVO01Gq6FTFSdio+rLNT5Ekc
YroVsOTGAjmhAllmCTA+CEPDWAZZuRlll8KVI0WZ5wOV01W8AA1Ey0I4LA61nSvaSxDzWd9toeEQ
9Ygmqzw4uqyUjiENn7JSvKB/I4HWaFdaJeGQqBadpQtzejlWDaoO9UHJzmOVbkgjGNtqbg8JagkV
1va4oH3W4Zuh6qN31zMZGq/8nQt4M0FDVE9tm8OonRXEmur1YU6xm5o9mp4TTrCRKoGjK0Ky9SZX
vbCD/pmHE0DG9FcVDJeKVDZRIYBXuEBVCD+Y/riJlG7cJlUdrzsl/ExHDP9CeDx1Wq2Dks6d3A6/
6jwEpZAUX20K35NypsjMO246Zk1HUTR9rpNiOhDly26BZkeexSfkYkcAnxLSuf6F4P8Xnkx8S33M
ErUAe6eiPuXTtBSG6pQunkMT2ECoTbeFCqq0BDnwqOVVxXh7QKTTy+YapdU7PvcnUAWIEOvwC2ns
UvXG0AlSUPdO7S6C3oWE6SwLpvT0CHGEYamSfZhUARYzwJ7UkBp83m/I8ewsqKyuLr/zezjABghR
YZQf4kFvNW7kUdnGmYm+ybgOMxmoLY62cUiPxEx7SJmlGCwNcS4JICkk++k7xt7UIYPHdxmJ63J4
vD1K5F6rXnkNEOK02iq6jaJ0CMMO2v9riVSlW9WB7DQqNZYsEvGYiAzUbmBtRUW8RZABVZxgIkkU
EelTmuky5f0vZItAKMW24vtnTRJVS6DgGcq/igkz6xZdhhUCH8Vx0QSGq6fTBiCDYRXmq5zqoBmM
gFNcaAvApwVCByHiWosDQiAmWVXUHwXS3h7Pj8mkbprHcY2WYsME2LmRTEGuj8yPKIr2vUSVXELn
zGFuuQp1c5EHVlY/bu+qVm/NOhYOikFFbBEcA3q31UiNAYIORBINMJ8wrYYcU2VZxqYo7cUtWqG8
x/2B0XyPkRw7Gf2KGu1D7dCkDCP1WsnYWCZFg4tUDxYs6zHsfkUTA+xhpe67ECw7NPsNWo4Xph6z
YeuNXiXOwLrRpuM2X0zXB3V6goeHixLncTGYH5rQv+gixBNFvZusQABzEnfQYKNhsBbJj7dqUASH
BhN+KbK0TsGbWY0ivRNGFOsuvhlRzDWrWdVy5DId6P9vmd+XB3YPHr/ywJOPhcPQkp2h0PCLJMC/
7TyHo7d7hfEmgTy12yD75lad1nAAWItVNEa4xI9MJpSpjBklStekKYCfCwArYmpjfX4HGrdeUFGx
ugjtUV8XXxtfA5SF/SvwQziUZ79SdGea3Wa7DChfRBQVNBrYBYMG0KQbaPjC09YAKYVHiC5wKwMR
7A+UZBlsUJexlJY62O6FrUihW0YhEw/Ky2GVfcoL4C2ashdrKGuthm7sy9j7WzlC/tOQXU1lyHbm
s5+s2lC79imQzY52Q64by7xFY1gEg0f8AX9/b9Q5jbH6gyad1VTjaYHTNBiCvWwW33JF67oCPNJK
OIrDStLKm/Qwse9iiImVAK4UAz5UXgGuhMsefXQAQxF0gNz8zLtfbdh0ywKRVWpANKqCtPgasWZJ
vpQO8QY0FxwpMDBN9fdNoH3rhizj72rco/RQDr2wb6ceinyM1jXSFm/0An1QlpwxuvakdRpwSSHA
Yz0/PRBuREPJeI/QMMx/KP9duw9oscPZRHuGs1TYBgbqwLHtZvZeqlR8xD6nBf7t+nQ26uATBbwr
QnQb2u8Qqiplk3+rSnDS4PQiu5J5VRgdR8RsOKbaCwwW0hgQJ92JdcEMXggQF4XQi7JXoUxO04Ri
fe67grkqejwb0XnzG4Sch2mLTcHFiDX8oAPx2kr0gfEVmDWexefuAcnJ1NfJEKMLON4m2BZzcOqv
zNEk2UY7dwxllV3WKPW0i6VEodiTF6gcVrSV7IhMwCoL8N6TiWhHjg6TH0rgpFHm8HvMcGHnIlWy
bFX5HfeefRwIn0ZoPmkSXQMwFrBo6QcFk4b0vbruSxRqm8JcTcmFIu+A1qX2LCHOQ/8c7HPf7OUm
xikw5fL3ek1jDDxzwkSnRqjlQaG1dIV1MCtj4NgiKOK4CZYMGWRu4HJSEaRg0Ak6mLZqAID886dm
dnS9R/qgUNbrjYlY5t/e+XkeVVXomB0Fmp9P/zz8vCFz7hFHmrf25+HnnT9PDepbvvSIVv/0+l9+
/ufDPzv2T59JcPRS5C5fJl3eonA9/xArLA2fnz+Z9yld/vmpSpNWpoKVMd3vjVZ0l8JISsTlOaSf
B+qqf/vrz2s6MPrf7/681tVKuKG4Q9H8gYij+ZH9/MbPp9R//Ojv1zBxIk4lTaYw1oBzAS3Kw5RR
myViDGdnV+pmPy/+fObnQaupBI462iGN/lzguYD12j98/89TVKUBgaJHaVdQXdEU+vsHpUKnysYZ
KmY7oXF2JwqrkSgZPS3n5zWjH0FdpK1iJyMWbs2jOaPfWE12OHOfwmykSPnzZycEp7xFVbhbVrjR
C/tGPbBaTdqefCLG95F6tU1QSn+rtTbQJMe34axc8JM7FlQ47X5L5IJg+xVBdd8ub9ONiFTGpe4L
1otLlZRIehM9SxhsoN1l7nQUJfUNxWpuHiu6x8fFART6dOv2Y2mc02fzpGAV96XQqC28+gHTwsps
lAYQ3S+dcvC6O/cvuQpNQhktkve6tcHP6HCYV9EH7GUxc8VsiQOhtAFszp/tVw6t42FlDxvmetG/
jz4u5DghRyDIP5u9jw2bDU7wxlQC2cvDBBuxDct/KZ+TLUQZKYSt69BMkFNHuMC06ljS9unSbD3p
WVXpqaOsNToq8ir9IQvsU3o0T5SyospKlm3nidC0ApLZ8IiKzVMAYOIJ08s63fGo7fJZRmXCMlR+
nbXUAHWZDzD5ex4luniC1dzhZUx6RwHeCvpxTd6jb+i+AB2nBbJa2JTT6bqyJOd1spmJqSYJ5kqR
FVLrjQwUCNAmBNdnv+dhfIrFq/BxamiQ+c600hpb2aaX7J0JOj2hCL3CO+OSX6pzaONt6cHUJjUL
VmhKEeRahpV9LLxXY3F82COQLAzwrNn50MuQk9M3LUpjARR+mdaP1dNUgxJRZk78gV3eqnYfr+qx
dL9ITIMditiD83iFDy28A4fbBbKlnW+YXhypo+9oLtA8d83Z+8shPaRaa59AOGC74ZwSG6WSWbRj
fgQBTjP55H+ba3SqnHalvvnP5hrhyKV+ivb6Wv/OP/l3YKwhMb5OP6OrVC39b6EDbafGDkPVP2GR
Zk0W4RcnABxAw7ii/+fDzrF05y6e8hsO8SdWRWRo9LXgIkRBMupE7/7b1+JqnsyTCHwVhSR3VGFW
g1RxEhnh+RNFJNhZhgeVPLVQI0f+xQrc4lrdE9w+bAQZHcV5Lw7H4OlVs0bJqVN7C0tfOhrIGaG/
Dd1oxEPRwoJCRRlDdiQbkIw1LaUnqEXR1d9ph7vy9BT1a8G+489Zf5aIreA5eIxcXAoMCqnXZ6zX
NEfaTuCMAIDa0XmEavNWKygOWSxlVHPAtwCEo3VUIWhwzo+wunflEczutEqu9KKBwzLjLKdtNHKm
in3qjCgMe+vi2lJMepdQv/vbqxQ0vGADxhb8+SN/6gruAK9SYgdYvBVspsmprmw3PqIwes/onS+R
AV1FIAEGB6vgl2ZHhiIvXtQldRZqPfb0xWD72se70asduCbw5w/dvj62FzAY1HOOEABoP0cv0WpE
MTf07uq6XlWKlS4cSHiG+3uk3BN7ubBTclTLeDj17Quq2goNomdqPqzfqIQ3MbuCIUjrPFQHK+6D
T7fMGlGcYwriduZiMsq22P0Gm/lkNve1xNsQGd0ErmJ+LPM9mHqDGscG9oO40b5gZo92sp7OCA76
K6Qc0UQdq3V0CE/oJC7QYdmPVvBOkSS2p1vkgu3wkvfITTaIRkUb8pziTMDEmSuWkOz77AyZzjI+
QfDgDbifECzceoXu1bKTHd6L8iSfu19YanBWasGDFQnuCDWwzAVpGB2KhV19QPN4eiCOwd3rDPW7
/I0OoSi9EOlSyqp6N1pSn4SOUErIUXvwQMZpJ0gwmT76bw0b7nZftZ46OgvrfXLEyTZ/ReKRPvsn
xjKYPqiOcNAqL7mi43yDoGJGvIIqJ0TfCSfq+TyHRwRCCnuWV7gXyxo1EslWPoc7jeRJdjFlZwqL
XBRi9wyWYslZcYMNAhiPa/janYdlbxw5O1BW7AI1cav+xF8CD0KqRchX4hBMGm/OIz187NT+rdhL
XKLGjl8T+sjacrLIxmEFuAW0qNFKpx33CKS9/ElZNcvuKqGcsFHNXSu7wlNMvUby4A+MLTQzGypa
4Y5cejRmHMKrecW4KJ8sliyBiD5sUydgchgQL32vmYc1nnIOqiVCFSz03vj5IFIV0Z1yKP8wQdvz
tadUU3xkm8kaVyA4xG/FIVma9H3o9St1HnvYZQjdS4Zhy3zZI0K8WH6icJk+v89Q54/gnF4m7qgn
dlG81xcOeD7oPVPP6K+xs+V+W8em5a/hYmKZfWhXgEZ+/g9gXX6i8LMNXK+5jqITQYNzqLMeUIa0
/XN+Kq7FFb+8UF35AxJ8gPhB8dqgr0Z8u7/ErrPM+6QekSarlrHHHiTIKiCPXrnIyokPliRwzuhI
y7g1XbM7KwPTyK2D3oGs5cD+2OWRcc7y5m9ARLk0IlcMq/jb/AWlAnpfhV/s1mMINdwr1ZIFymMl
5QDBc54x5oaQwVmRPuU7PG2mc7r2RmaPsu1Tn0sHK760C2/SjtFmrbIQeV4CY6rZ8LjRq6WTocxi
z8pfxiEO3FbEl+A8raO71ukICOLEYhxKgw6u+BI+o009j4FD8kzi/dneUFzeVPfQQXIl2Cjb6j12
AAAciVCoDYayrX0aWziMSWB5wbb7AOqy5jZ4DT78d2GLhMMW9phDAcC0e48lFhUr1KzIx630JH8E
24hAhwqI7Rvuz8TkMDnhD+bBw0pfTugoWxTo4EbVi/7AxWmuprTkFNoPd76ICksGAFLneR6m1bKn
amSVW2BdUewyOzbeCOHlsU4/UJ6bmOsCzk2zRK2HO988lVuBuZCkAUl9uOf+y1S8YzVMwMOjmK0e
2Unt0y1GNw7uxknq6P6uR6pM8SQooogUm8tyuISUfiMQaSJ291xaPQb/u40hHT/hw23fl6ZuC6ut
Iy7xCN8JF+TEHrWHyFO7sCQP1A584QAps/f6GOLvdypXhrv0PapZju/hhWQzyp8UFK+twh3OI6rD
x6D6TA07+6qEZ7g19vitkE3KCmYKWBaIG5xEQL86mPNIXbkBzecKL/FUHOA2fXFU5kcQI1E5M95W
rfGRwu4i3iudFn1Jf3qG4uKKa7qwLFeUqUbjQolT83c5OEAX+y0h/5Kfa1w/dXS5PRn1PazdqH3v
kZDv31WHSgJ6cRumHWmVevkxdiZ1hXMtt8t2IpCWDECeIzpDZA1WnJ1zk2vrEa5UVyQtYQkwsxCo
cuMdmXlCawg33R2gwRWtEzzJSyYOhxCUgLrsmTyeGtXRnip9Rz0+15DuIYJ0v6YtqlQoB5tgihJH
0pbgTvHkm+Srwq3NcuXic5wiaXWW0V6168sEWN9T7+pdKFeNrd+HpWISRryVR+5z4wY+bC0CzFlT
MZnpq+zPZFFdsbInCWHrwQ5blyJx3W4olSQ1FWhY4QhLOSDUkgklMi9iFuOOR6fS1i9dN8c7YPA1
ehFUggo3ztcyd6s8bkb1SEllSvd15AlPfowrhE2z4t149VXHVA8jAkqUgL8Fyfl9Ppj7UpYU9BXY
5yVrAu7VnO30KJB4bJt4XV4IXSg/whfF1Jn2X9kDGOJautz+XfIC+Sz2uJ8f+K9zLJX1rA4rLdhh
NiXb+v6xQVmoc8sJY4zTuEVeEQmjhdfCGEu3oXgX1B0aXFnuvEeiLYD7IyySXcTMIoyJWKen1xhC
66E+Pa4YiQyyh6tQjyc8aFi8nDpHvDbRSmitjj3QCdLWir5XmstDePHHN7yDcVFhckGaKntvRYuI
8NZSYSYED2Ha2PLThD6jtfCMhZdCZbjBJwy6IwHqtM2WAJtS7Uih0dh0rAJQU5exk5HU7f357M0O
g9f0IiTPNHU2D3B4w1r7bFgJhhO66wX9A8aPJXeA0R1p1ZerOjvrCDGVK8V/TmMPxzwytBzRozl8
UZjNcJtAnKIpPusFVDQAOmRbyqmTjoQzrI8tsGzowndobiMmhG4/S5Vi+YKZmJdApkuL5xDafSh4
CPzjpYNIucqpOdKkDfplbDC3oacOxtHLE3TfVka2raA3xc7Y/SJPGJhnL9RC0PSg1Cijo6VYigbC
keI3VjVAEJdpAo/TRdg5b4jkXXiAebA8zsNvtThC286hmM3wMUf7KsOneJ0bKwxHpE0Z7xD2mYMw
1hHNodPzOAeVl4Y7ytE5aNJhl0Q0QxosAR9PqNc5HQnJjPoUe9TJLf6L03NLM/PKBZg+iQZh+eub
JGFdrpJTliwfcH1Desm0S7Yh86D6YRqnWvQQPmLJBtZUqp/DO7SDxWcJEZhc5s6qJGv2XfZXSuFC
WxNPmqvT/NqpUMBwoeBSAQZ3H3cmGxEL6tgbFI9lmtaxmC7VCJI5mOGr5rWZh90BqhT5DexqFn77
gkXsjs4lnnTraHxmp5lz0HRWyk1ALYSliICJuW5Kz6Pg9M8sD6xPVnvkvjE3Ci1s74h0JvFrRT3c
I+5oL9mK+pWNAsoh+Eg+2t17uS6s9/IbC/Pb10Qm9obrRftdqszglkRSGn1ETEyPPRfhZhDTMERf
KAs0Vn0il11F++wcl6jHobyGFpwVfAiXOHDGi85J+lCc/jjCz/gi7DJsNJ4cY/dceqXgpAkTKurN
n/2NuRQN5nPE2IN3hsrGsulJjegm0UUmSuUxP2b7ZMMBWe1FW83Fg2U9ePPCS9X9MxY8phsyvWST
H/NyNTyN311tE9JEOEQE4ioCiEcxglGN103zPjIqS9eHriJT9zDdcaK94DC7ckKpSvAMTRd1HYE5
p597Cp1q2M8LyXjh3uKXyNyX1ZVprDh3S264hP2rAttkztrlF25e7sjUo1dOvYA5fWQOsmTCp2EF
Y58m+BqruHgeZY975JbfaKTg6G640LqyDQxvElm7+iVepTO3O7+SkTSccKVLvoHcZ/fonJ2NbbE0
sKq39P3P/gT9Mf4S3Wm38Fj2ij1Bflmu0qOPaGb8NhmbRvY4KJSd2VzmmPGhoIRAWDw3TLurQkC1
uMWv5OSGJ2Eav0IJrrKEz8T1sy8DW/Kz7BLpMEHmnsmcSVl1PDG02iOZqnQjvATW+aaIjkq5wDsC
Dv2ajGV9pFaSALjF0sLLK2zWcfsB8UtDypa+KByhFEMsSrGajn7qk7iEsAA8YLhMs9G7/tYAA6fB
x/yHiMGeoElbPN9RQghc+ToCCkZhWnFRFDXfiqXkmEujANtJh9hVkmOtH6PsFwDOGz/eDrhKUUkn
AJ5hIXHrirB0EJp/FrwC0UiWam3XngLD6p6GA7Z88tqvQ4toVlVOhb8S33RqH/oJDb3mzgBa42Eb
2TKi6TZTVmfLoFad5KPeYZtQPmvhUvgClRjDFQW4AK3JW5ywDXyoNnLFFvqpOz33btWXthx2w3O4
9W/1dWDBJOlEARvdD9MKz3bQ2pfauBWiIxX2xwhB26KcaGUe1CmnJ4RwYBskDot9BUz0w//VX4rF
rmB4zfhoZEAvAxh/HaYZDMJnaFfIjRQ9GsOvwwfrGT/zni0hCFTt2638leEApFFvImdThV9lQ1PV
RvXi8oziKzJ+Z6KR7l1nuUZVUd5i6cA382IF4oIyI0ZIOCPazf0BONTmnkX2d4KVeVe2y8UTsfk2
c8kw6Ys6HTVM+U1+iyHVUpk5BIfHsMbH7SFvEzq60w6oiOyRTLA85xdigexdfiyfDbphjNTKpgJC
AYNKD/M0LFXqIHOxAzXSZeqlToN91ZJXRXmLg2g0rpExQYtdnA2D3HjXJIgLriA2lD5qBKeCWs2N
mm9pgIaxRuJQs9lmLyYw5vqJq75Hva/stgk2lflxURMJpJ8FC0FFDS4OsNXg08ZOfLxSocv1jWjs
fAxTp0/+oyKzAIIz/3NQ/G0GiWXAwdk4j81Wn+NQPTqhD7Qqi9VzUqGk8I0NZS9s+Y2Oiv/S/5Uf
GfVf1EYWiDmtmn5tGmjJOkxoO3L8uT6CsPvKRziViRUEerFqngx/a2pcL8tXLP+NOh0hfE7Ng4iX
bImCZbkRfHvNiUZguLr6LeVzu721N/6ZK24r7bZ4qvInmMFbX7P1N2wHSLwOjHsYcsmyR67TbW89
089UuoRhzBpHMg2UHMRhdnG2sbQrOmdM98yo/Azla7I2buaQWZ3wN/LqVewh/Yep1WJ4YWOfJJcJ
rhoIYiOe/FPQlbcaYiVkm9Z4Ew4sQ7glM8OAOKHxQxCFU3CAsCWhlJwcUG1A0XNczSfknT2aSRhw
Gkh04WzC4mLPaXRRwzDdnxkw2zPdXsjVy0tGVqPHh/GTs9XfiLWY1nAdANU9jz4mPeJS/627hl+k
LsTF1HKZICOPaclYyfGWxGJ7T0vHf4vUCyFmTNGPnlBD//GT2W18zaQlfj1bxMaRGaPptEdcJL5Q
1ODWOhC1p+sm2D9Qo0WjmVX6JgXW+CnRxIYEQWnGl7xkuSa1R9gGrAhOH05/EwfutDOQCiRW42eM
A6PEFaJjY7rCgZMMIjqmVqhaoHK7/XBV3cemqiziao+bTPlsL2DJdhQ8Kqo1BKDmG9F9Sl1Ysqn+
kwoRUkjUrIgRdK7BS0CuCKoD12vQQSuMsDtQUxa6K78QRiKiSnSbkru6GQb0wKjBEJaAjIC20VNV
ug/aDd4lSKtgE69fhQs1UaYMLHJRa7PYLS6QinnFPaCc80tlUaweiHsjOo62gDXES84owJSEFCnZ
kCT5b49hr9zyI/ppR67MsBLjm0+cRf5tUqHBAKV0BPETWae36D0JoBM77E12HT/ZEtOKRsIOa3Yi
TD0iuDo+6yS1Nth6s9gpn6jPy0xw7+FlOETjPAKTFz8mSXD9fZwcDQ31XTBYF2YtmTNDbnFRVkhG
vNBJ1h67ysY8lUHI58tgVzKoPzEMXVzGLTcyxWqQYAdzT4lzNmZl8UEcuJbRw1oxd2WEWBigAEAn
HQG7Mbhox8YLWkpLEc26+pbh61F6NEPJX5NnPkthpyK4SFystLjuXI1eo7nkjpSESKsrsFinkIiv
cvkeslwE6KuCT+NKx2mql2xqka8DiqPaje6Muc4XbwX+2aBjHlhgAWjZUGsf9fd8gb/sqsSAgRlG
2Wb4ATL1s8+CjwDO8hGs0no5io958ERz5sGUTWoN+AWIBKMyp/frch1UW2yPgN/ZI7j0AisBQ+VC
YILqk0Kxolix9+wrW+YPBZr/gXo6V7eiQFrN54bjbZUrP8hMxvkomVLGZ97NarvRHFiKVBP5m5Sr
uIojdO5nSA+YFq5orBfc3uF3OX5zUrsBob4lvzOnKw4nuiU9x4x0y2nliDiuknAHDZrEEZQVuyTR
r6cFxtsT8Jq5n2P0J9ZCzjjnSxVWnKNYdNB4IwyCvaMhzQ+kgWIPeXHJVaRE+c7oZJv6eGbd84VV
Ib5y1CnFxip5oezPE3afyno7hyOYuqHJV+yZKVn5SKmlkgV3PkxSlGIeJVwzjpVs0E/myJGLyjrP
WZXZaQoaSIlzx9PxBtqC5F/ntL3NUTG2akJmlINgZbKiM8uhswCtXmOGOwvNJXVoUb4v8BH34q8Q
qv1bX6xEnAco2+/NYIUSIPtPnYRSJYq+86A1XV16ZazwlJKrrM3b/v3L/MKiXbMLKmk1SDeLI2NM
kp6U6OMwUFFHpxgbkfvbJLJsFUdPTj8/z8KfXx5IEWBwLSMnBYEGvh7mWS7HDoGNy8jhMOhRtwsw
zF3xDh/hcgw4TtEang+bo0Xnml1DIZBTxylgH3Fl4PgnnLkC9LtsvsT+Mgjmi1QC23RykG3WfAHJ
QS0hnNs34gODbzgr9O9Ye4iSKLTYJlp3++GdH+4vdAkEMiaP3+Vw+G9qLmxQp8yjHbg81IUTsmZV
vRjakbtCQ8i/9DJli/VgR1dAEy1sEDhY8G9cRDY23xjQOLgZNKeraNY9G1s4Vq3pcWG5QfgNPshl
5wg5TNXiiHp9iSCVvEInAQGpKTtXwCTn/gEwUKJfp59vZUwsV1lpT7430tVdONKznm4pnggJxYQL
Y54f90E9C0A53YdxiltsmJ3COHE8s3ok8SDaLDsuA59d4BTOWMSLgvKzPA+pGfpKxZ1wh7EKrPM6
3LV6CW6Us8xe8Dkug4QSggZJ0yHiro19CGJSufKFUNyhHUC/jvHBpRx728+WFZ5LtAFNBHoJuDfY
p7MdJOq3w3z3GaR97BW7Pe1obHBbQH1ruy2DDJfjJxqkQW3P92JsY9wLxHPkHLshBOwIlM6SFhuk
TNx5UX6AzJzDWLK5j7XQJXIcO6+JXXGB8QuC0fn6aVo4TCeL7ty3bzEwsQbdsRTVvz2QNgRL4E41
8r5l85P3yJdwyWiNLxQXxFiCbhvOndqNa8xu9v4z957RXHjK4c4ILlhM0Yq43JdWBpJFgiP1jFva
XPOJDbY4iTI/kDyBcEQ44ef0W5lLBQcmHWPSrK7quP59hplLhXYFppLzk+QOuXCCnwsi1S/jGqwb
R/YQXC4J9yLnB/0ebjhUJ7gF65P6Qg2Ps9FMbpGskE1mFIIpMGRHFlxOWI5jTuZx6ThRdK2V0AWr
g4sxRc15BuJ5rblzIoV4B/uNEQm3InQqpFlVAo15cHBDNkiIWh41uW+Oj+vKsPTp2yH9SQKUbhef
1dnnmEicGIwRGgPAhedd4vhnQJABuMgOddenmG8F2CH4qHCBE9rU2RVaNz8/D4KeUqaNqCWiQlTP
NX+pUuUkK7PoXMi5Oy6WRk1JDUvlhwVb214ye9rIj2cyWKCnCJNW3De34Rco1expHq8CRpJYMq0R
Nozzd7IHBtlMh4XGTtZWDM/JwlbHnYgZcCXcRDCeP7edqXqIQnCmkYNmJqPKl51ZMwktlAYonAPr
XMzXkbZsKhAV7nzCdTwG7XJhay8huQNzOfAuOoygpxzEnvzHtlfOQPqrZ+psIDkW5lbCVk7KqRCd
DQzeuA3m+0e1UanDfwnjxPSEyFrR7WbZOoT/qm1dkVQ4CxrnYFgO/sv/Zu/MmiNHsuz8V8b0LJQc
iwPuZtI8MBZEMBYySCZzeYFlJjOx7zt+vT6wqqcrqzXdI9OrzMrCKphcIhAA3O+953yHIyqsC8qu
hM69hRd3V3IPscCXH1xSGdtDo76t57V947Ok0YrTD0jApo43HY16RC9GtufK6iF0EbzEa1vwNNAi
0H6u1+M2z+p+JbVamrs/JX599dD3W1utSVnd5oTdOX7ebdNwx+25dO45DXkXQ+hTQBts1LlA17yt
jfuFcrdOjjoiABUB+D4UXDy7LvGxUnClochUybEkN+U7ihVuY84PTFSaSN+nvNy1HFO2N/qT19yq
dosGcT2TekA2G5v5KZuUiza2LYdnOdnhlckeQdhDdIJNIIdPQ0e454bDakS7KGaPsMkaIvlopD9x
M+W85lpMxcb5ShtBM6bxq/rAiclHwSmL4p+WFLGHRJmi2qfXxybLu+MSKcIPLEZA6TjbGeKN6sQ/
cWtf9xzRsb0Z33iuoiO/KowgnWxkdeRTYyUvBKv9vZGSA7LJ5/Vd8J0Y2Nen7pZI+QZhZHSKEFt7
JE4f1p00172B9vPz6qT20H2QLrBePUycWLczltNNaXE2MvQneZQbLGs2cA/ryJ0EgfJCLAApRjSD
5I3LEnF60L7W3OgBHA/QuJjg7Lp413bfOeGZgQT2jUu3i7nZbTmhouRp4g0hduCqIEkEr60rfLPD
5oa8b+ADQwPTn2wJPPNAVrSgdR5uK+PGpzNmu2o4OcuBRg6H2yhuwQoS2XCT4mbExVo9Zp85Z7ik
eGXciZZh/bD5Jk5mbkbcOfiIQuELEjhxg6+NqIuLa5oLmTdJSNdXBCHcoFjvDHnk23t/pG5ecxVh
l2zYgJXmA7exPr40Cp0xe/NtKDZsG/hj/FXWPpplPOUYsjnjahETNeojExypaduvQwY+Vn4qDzHm
oBm/6BUHgiUnmSAYOK8GWjL5bd3v8avYgqQ+txCINfg7EAgnIDaKgbOfHDuBg3s40E/L7K9PaAIY
ybAT491737nJP9IbpVinXl2Xb5QntD9RFmUbucoMOmie1hGlBc1kFueGDlPAjrzZdIap9mrSgLRb
B9KuFtw85Mo7fIcp2nU3cTDX50YDBvRukG7Cr+cGS+R6e983tYVKOGGH5I7XRWUJTqHOuwchQUIO
YIE8Rck5jyL2K9e5xdVk378j7jQBrnciQURVOBCPhPMl6bBR5N0MTZWQjEDU6fEd9xYbmFpit4HN
3KS4GEHQ3Id9EOZ3o2VxJY222AyCm/ikaZwBAYGX2KQPVewae3Ijln07Oh9Gd8w2YdB6GCvgZG86
IsOG6KV2FIXUyqRRK53GW+QbAOuvgMZZrmxW52jJ/d7bJexrQuiVxxTR9B0h39ku9cznCUAxQST8
5PuPB6T17INUPbx/qUlJVdK2eH7/tzxP58NE56ZYbUGFNXUgLNzufqxjDlk/nOPVdpr+x4MVEiNJ
HcwX31GPvVUpGAlcuM27WzSNsIy+P9jwCGTJUjLONdsN8fT3b0hccBPAVnd2UTAEWh+aYYZM9vfn
7/83ELENiT0/zqufOvYkKsb3/81+d13DoPKLYjm9o4uMlBigiSgG3E8e1wgeeARigfPHq1WrTbep
U9zc7//7/hZ+/8HVFI6yk3/5+xerNDgODTVY19LrIc4RcMP6It4fkvWTSd9fzvv/vn9RVvVHLZgk
TjZupTAXcABXnOg7WPT9YVyf/uVrf8eOWn10sBM39okwPOcwJ/bFENZIXWriP4gCJrycGIy0fm2E
BcEam++2Y74BUGjcigEeAkDuhD1rjyea7Fav9Fuj+jDSmSELz5BqbW+TRjMW0882Ew2VX/ANv3fG
jqAmeFh3u7GWDEYWNG0JLTRilhEQDEX4UICW6G2HXAsSaImMbOl5ViphS97ibPLQ8deAOdK5V3eE
ojxWHQvyICTRKxlp8u5MSZRdG/g7d7Miw60d1HLQk/qWt8+NpCEoG7N4AdxuxJTrIgbNFao68aVV
MQihSeI07m22zMcaqLtvOwhf63HNOmF7MqM59GVDMKnGoEVJQH8OsogdZdDfHZa0cuifWnSVFV0r
lZJ8RnLiUQ5HAcmPIVwD22EiPSVX1FpaDgcCkuhDVc5OY+7b5RNHOpz3bdF126YvEOx55zQ0Gyry
+m3qST1qQ7ZBLt22sGKYjnOeaT2LEN5Db8NUIdqaCVWhwVRmyap2X6ucgzrAhhjoj2ph76sRRUhu
UmHkZfxaiu6Inj52V3ZwQv1cel58NBc0SEDXyNKxaSSmAWOi/ssASJTidXTovL7amtoBvma1Idad
ndS0JQIHIdMX/IE90swBxb99F9nRp3oOACL2Ubjx+tLxszL5pukASTOVh8kGSF8BiHCiggFMT7OK
PLuWAomSAeAamrYkxNLUEyRWW8/WWnVhhTgqWohIvXDQeiiP9AMAZ66awfB8EY2fy55XbBgpokBD
nftuklfB2uX10X0xhQsbe8SeVZR+9jp2o0J+04mW57BngYNOGZHTFX40XSpDdMz90bBmcqiHaVsD
qj1pe8AoAX5n8GQJTmXd3ptlsAvHIrtgBxvLcTi3zWBfCqu6LUQXHGMGvVhQlpPpyU+1ZSMlGAy/
6uOSC0iBE/IzKwxvY/HQkpDxMV5biHKnoa2d8qk4JnHZHftK3qVBVZ6k0Vw8TwIMqrsvbijJGhhr
tCpcvJva8G69GbPuxTN+9lDF60lEnRN7A90c762olvFuGfG2JY7zVhts58IcXo7LfsSAWEzqtYeY
IW+LIxkURNqa8jiipE2WOUepNGLeS/rPaWwwBVq6dJ+YrL+z8+aF3ngYG4x92D6u9pBa8CqX+7AE
ZT7MwVdpu9g5SNMmFYO0o5e89vaDY2qSkeszfpruhG/llAXmT+KIMdBUNM645TNrQJAEwltKM/Eh
Z1lcrrsuN8ELL0+di3m2bRu4vYgjsPkd1eChYrNmiqQqyTYQ/dp7HFL9RgTyTeRl7uel6wdmtiI/
2w9jU3wZ3QxLW2/6i51d1zMdp64WO2lk1tmL5m8qreKtFUc7FWF5G7Go1GbrT+y/HQhrNqAeeKEn
4WK1KTRaj2YZ41PCOqKJV9wCkU1gndL2Q7SIDASeS7atJTConv2WtCDgWqF3n1cDC4sXzNu0j+oN
puGjKYwFckEx35yIgPVKwjII829ZYF1UgXi9K4lby6njemxu7shkbWxpG0bNZ6clBkJ1xmmJkWkY
q0GympZwb6v2wyyy6WgL+1zz0dByRP0dRhripv0DCLx9w3E10hNgV2Sa83VivjuGCYVQLJcH6dgf
G222dD6W+NjENnvCkkZUM3fUhJiw3Aq8pdEM07E0XXSDEVNkY48R1t6W5NJtRO0+z/hf7+fQGf0Y
qj+RTQUwYjYyblae+7iyb32dvASmBudctenRSj64YSmuXVCdoajbJ4t5lpvG1ks3Dwx1kGK1DSEK
o/dlmvUbIK34AIfq5wziH4l69KHchlhOj6X6YsTLcNZVeQmIavMTTMe4B8TXbJVIiIB5FkDhs6iq
+JyaERGuA3Uekwzyoi+msXDbVMO4N1Iv2pl59cpZCh/dqC5u3lGeDyP7Zi0zEkAMpoDEdjjGSpmT
7g5L6Y8EfGPSAjKOojzbLBXbznKMu3NGtZuljF1qhzGQSk331AfDS5dY7THEocPgYW2R4B1eadaX
OK33jpf/bEkA8TH2B5jUMYGO47EFcLeTrvWxy6GERY6c/HGoXAJ0h2MtZ5Zah1hSAmQ3mddAEBbZ
qznYaDTa+WYAucSMPSy7nFQMsvwKjI+6O1uTzd6WW0vvDNZ+FFZ/tqr8cRyXz1PZPTQweqgrJvuw
iOEMXyj0SXEa6EGPzw5dwwcg4xy80jcskhvyDvajB2uJVueMxMWwcUZbwdGahozSwmB3J1fokktT
oe6s7AX7z8M4T2djSKHEu3rnLTkuCDb0dVWTQo5Z8s5M6KAkRvFWJCUxq3LH/h3KqsD7zMn+VDgm
rXJPHWN26IecbLE7N+rPxqyfTGzIYUHynSGInXaqLZEXMBGH9gOZQtzaDbqKprvS7EP1nQRamjAK
sHTt0qdqrBBAEi3NtPDksRt3s96nE8WhOSA16SKUpmVHb07VXDPC7H3HK1GZJ8MF1+OUFj8x7pPu
4sqv1fKpbiBIhTFBysXA+3dxvCyLji9z9ACXDG1D/3l2JsSsM9WAdZqX5NTVzXRujEmgG34LpcvG
PGy618h4GiV69FS30OKT4S2eneBZM1kSZdyDE1DqEobD97D1At842rI61BWjW6ubaAMs5ZGwZgLt
zPwEgdK5EWb83ewGn8iTgVYKTXAojJ/iACEG6Q8hgSBcxl+8FvpUuHQ7aQ6Mm02ym40lvZrTZbaJ
9OorRqgqsfejqRkQehQ5lOFdKSl408gGv1dGWCW9z6BRj6PVf2bBeXKVBcd5JUpU/sh1uiN7Qp4r
nZ0mc+lwm689JlE+TzoujwA2T3M28SYtDL6SBr2tHcaDrY3/2a13DWnIsbU8eKDWL4AJaOsT+6Dp
EKhoaHfmVD3YhCTDFGP0CsR6m0ZEU47JEnBvSr+pMkjOTdCjDkpS33UlLddJQngYBYBlMO4EfAel
PJkTaS9QZT7abvqw9KN7MbPmFds666RCvZlgSLcsbjnTTHNvLvRj6vJRAopA1WTZd7AOmHOKsdq6
5o2OWZfBYY87YJCLKAi+bhM64CC2RreSuyxs75NhqF9bZIv7ivk6dIcnYkdpXzgVH1nGhm4QTOlr
s6A13DgF5r3yuUt6ymHQV1scXce4B5DpaP3Y1iI+9Em77hMJ95u8lnTynlCVFhs2cmCe5irrdlkq
v8wauVvkNKcRkzFNS/NL49QPeWlrFFBLt1kvHjeddxSPHFzpOqsmly2pke8Ll4ANp2skfmy2EQZ3
pqxvCOalDxIkzpeSve/OzsWPvAFVN4kxRxLSRKe4PhAZtrZUQ25jNid4wLg2G3uCN4Yc/FqZ43fj
NlmMOC1shVc2aF9IvFOXeqCzW1rloYxXGwKCz8KU5mkKlqsQg3mwgEMcqKftcVl3BUjX01DsJ5Js
9xmCMArqezNt0lsf68SPeobrYGmbQ1l6Mfr52T6LIPWJG3HpmsUB6RjT0R2xHykPupOChnCfZUO0
oo7pSUHZdMzFZnviK5tUQ5zQ4auSpAcuaYF3rDQ/hZ8Am3WbhE391vWW9Nxq2in1WLDmWSK4zl66
+gUYnwQy+yAEfRHXMc3HSmGGddja3DlhvuymVuGUt2FBOED8kAES+BosxSHqSrB1RBTMXnyvlzKm
c9J+6d3quBhFS8shG/dLCR68Qbmtvba4b2ijFSFvVqjwobP5cNuF+7NYKAwlgUKjEsjIZrQZRiLk
vizaT4YRzyy9g2bPkjRH4v4+hVQRtJxiVP/d0t0v+F/a7mpYQ3hRInmwnNF4ody1WTu/L01bb0hw
H9yYjo1i1tgbT2XhHYOCQsHrmWqKgOU765iiF96VYmhbpPb3MY1cdM0xWEMnLxg7LOi3uk9DML3S
dpCUT4q7nCS/0gP5OIa6Oge9PTKQyI4pxf29VzXcW2oYiEz6jUYEfloTWZ3BU1VYmn1jyYs70gnX
KlQAuW1thJMhM8OerXORoQw1bdwn5pgfPUjFj844HAfaI0MYxJdoBqPt6Lq+cn5yOwV7tU2k4N6p
wF86rvFm4Sw4KTP+NMUsqyLiauRs4YJmC4t9aCr2jVnuW2SvrcltdHbhloLwVXxD87m0R3vXzc0X
MYJplHHMJUrasIyWT7DQP0QJo8JlYCyv9Bgg/2fUH8zzwoC6/hLFtbmzJyjBLlpzIsTQ4NVMPwhq
p+zK0+sU28/gEwdfEM/D3GO5U9/GEPn1TBAKCVZuzuaBUPgmumXL/LossLUmTQO4L/Nr0bYflqgg
DycMnzP5sR2G71OiEdGCD7yraHNsebnVnUXv1lqDK6YcdwgKEtJw0Cuo+0Gll6g526b40iwgGXJb
nzxoA0Q/wTvMk+Gp1flwS8X4wx6xkSiJK2SItbxrvTR9lnH2yR1fq7KUb4vzTNDJjeTz+tgXC2Og
ZFqHzkyCWk27NXUuEwvSjm7Uz6HWw6HTzPLg1gys9IsmVk6mdBZRNMJv+WosTBZMd9wNM94zopm9
nZl+5IY17PskQClJSMGpGuLvcZm9VV5Y09WtHxti784FWsqBVdVb1JtuBYjNFQ0Sd8vr116Z05Xo
+p3OOUhwK0q/tgN0AEAuY+vRbIaDl+bUNGO3L7iDb3pzOg9DaB+t0GbDH12WvBzoJXiMLqrlMEHX
IDdhxnbQA46I3WNurT2X1Zg4NjQxZpjwuoFPH40kLERW9YDHl9FFzbUb1c6nQusfdm7AzO7bb4XL
J27FQeXPi/tAfAsd6cTbtwa7Io/arlJYaQBAclEUNRZ9BOOTAwlE49viU+fycaJtO3loPVJJq4Aw
kzUnLrgz0jm4Drp6ixlTdl3+UwZjiEIeD2qDgJk7TaDFVyNHTmSGy0yMHXPkmGGc4bhMaZpvhYkL
KlD7ua3LY+OU3F4dSrlgiD72bftpGpblIZOPOsdpnPZG5sP8KNAuAlUyDHbMLb10ze8wsvbWpU20
j8a2//+gt99xbf8C9EZCqGn9M9DbJV7jRsvu659Jb3/81N9Ib/o3Ih1tj6RRbZvuO9Htb7A37zfL
XnFtyhW2ZE/B3/ojbtTRv9nKsaXnSBw4lvTgzf0Be3Ns0HHalpoKSknNb/6/gr2ZwOb+zHoT2vSU
sDx2F7w+YZniV9abHaU67xyy6gphlFFNmKI3NPapdAYa7HOruuDkVp39IwBxigNKeRlGKTaWkfdS
J1Ye/vSI06RHAcfQ+OAELpnFIytS+zOcnaz8uhCKZ7wNiYJ7miy0jxd7YbAxcYNhPQZpZ1J0TB6X
Xlm56LRoc87WVsi2fY2tYkh3OM2iHmtox709Cte1RMPbCb7LqJ8YpEDItk5VNGQPqaGALQWjEdGh
KckHunNEP7GV17pm+1DEsXknVDRj2uhJ//bdTEnLt/oBwDfvJIRm1GfFF2KzDMJgvBD2cgPHmgGf
K/W6ZodOLHxiKM0f1jwRYAxhHw3MFIXAf6N6Iox+CJye5SjuW/c8Z306RA80sazJ2I1dptuWv5bM
gvi0ULJTzBMybcyv+dB1EVmvaUMtQL8ZqeoI4+E4RoBK/CBynpzRRZ5nL9ir2MEBwbZnqzL2DVCr
b5Dzeqi8js6iSxcOxMDdsRWzmoNwnIyu0RJNDPilq4PPRd62MXBtMON3rbSJsZljqjPWCdaBQZP8
cee43qwf+yXyxg/2qGr7eVpcM/qeOCVBlzBHv4tlWlpkoTUOqaRpKhRQ0pH8KmnT1IvSPthBTAuu
ue5W0XFgv7BzjeAay4IqNFnTcPpClGrDn2VO5FjOrXAzQgFNUcMIrswSZWlbB96H3qsCsGxD1U03
3VsZWTpGAgfagshk3jcNbzW86+007bdmazlYXpbOrR6XqZV4ZGlrERdUt5W7naFlIC1tE9rdNHOX
FiYvLcNHndWG+im90WZUp5eRQd3UpZiw8lKjH/LixmNENcRhbJzy0IXfk1uugAZUVeCdtzRavG7T
63ZEX2B5jvITxVwAUFVm0CIQbR5ew6qfrQN4+tzau9R54lpVg/mcOJWV+GMqx/qSdW0YXowpnLzX
QhraOsw1mcAk5dG2ovUbuj0wtFhUfCpok9N2pNkHEt6ayWh1rSG+T5fQ+FSRRPM8eLb9ZDYtkesB
8/02dcZHAQjuzBWQMGyV8sGsBJnlE6SUt8yx0hdgTaM/FhAUpTXG3+rBDf3JsOQpF6o6lK3DGEPl
hW9VU7fzyMXdLcolXo3qrtlFYDROTmPWlziED0I6if1gpIux1bExvQC3tvwxViWC69o7T5FIfQ3W
ZRuangsEiqlhI8Px2a1DsgM7CX4LIP0h7JlziiAEAjnXAZ4tenjXdrF/QGGav/Zt1lwdY3BuZT8G
t3FYGKibZnGraCNzPFYyO/XxTZF9+W3ITJIgBfvAKBUtzrLeiy4qm/jGrHZRIo7mp5y0voNdJ+nR
nblUsj5KqcRjHEcqydGVqCI4tHGYwq5rKA8NNzzDMYsVYDYzecq4Qz40C8qSYnJwj/Y6RGTIAL9v
kmDnSa/bEzePlnKemgMN3/bg9FVx0zZ3l9jrmovNqegPRrvsnSWVj4MTGF+teJ74VWX1OsRV96j6
pN83BYP1zEuGhyUJs6ObYEQKIhcBg4ydRyE7RqwycvJrqoxiGyWJ+JmLpHhu+rylq6EifUf4gQAU
TYzf0WkXtC5w0i7d4GVYy+YZjLiI0uoxojV500OQ7+cZK6Jl5942tPWwA2Kld0lpMd0yBpuKVwz4
RxMu897siKdxa1BVAZFX7hjM8KPmaj4EoaU2VjZqP80hNalW0hnMYR7cxb3n4TBbiu+9SQGRewRF
NIAFn4eycRmByfZaEnFILYR4ySJQkLDKdDpaFYA/J8U9BDrTvicwazqkGSo0lVvTxUisjNUKGRfo
uJ6f1fjUgP5/b0ZS39Oljs/CxjmXN5UBld2mTaNKd2uTE71RnttcVdPRF5mr6EPQZvMl6tW8syyR
7OtlmvwuMZKdLnP7XqocL72BPtabsFTmWTxhC3O8S5bP6lW1PcIWlUgsF1N96dJB+NYyAuHKRXPl
GHjckqGp+cgLS18LgTSyMt0DYGm60oGy/LmpNZ2kBTlkjuataBySXkJCWmsLH4npBt3VmylxZTaT
l53mq9xDjsh02cxPIdGGoqRLsLgD0QpmiCrW9hB0OsC9J65o1LtL4BM5iTnNESkBFI31loVjc5UJ
apSKGQ3CYGYOSkTxpkqhwxg5sgSlRswZaYwka+kBcCWIDW2v5xOfZxLGGJ8dGFkUe9u2zbMhPEHe
YKI/MmN2P6SNsh7AYuEziChKRw3fMydojoAd/JRc3txEuznYZR2rRSWjeV87tvoZOSI8UQqmCCeN
5kkxC78TkjyxZMTCaw4m44N8gQuwrPKN2cVeTDPwnpYOFsmhHx+UkVU7o88HwjuYmC0BgSOZt6Yu
TKtMybEzUq090kXF0u+lETGzK20il+IQoVBcEA0ztBUmAJ3F29y0ST0leXs7aeRPdsk0SvdDA5Mg
g6YVlm62LrhiV1PobXNCE+guugtoOEhu7mJOG6Z2CWnZcPQmkysjd4p5n+QN4VGF5hyOm4ZEOfRu
bjHCFUtE70djvi4gY3maWe9QPzItnirUM2POSDubAjhGCX3XO/IomI0ho4BHJrJzPPf9k2EkMCRy
OigLYKRjN8fd3pATHzukRzSW3GZaWxu0qcgbkjqYdnHh9kBa3UFDqU/bryVjrm0iBscvygkFWDb1
I/Owuopug5tVx0ypiGpFtc3Hqi+XPQ2p6upkCSEHqeMQipGEI+ZdPDxtcJmIOTdJkQyzfh+ZrmKI
ak7jAtsTkt4GUYfbvdDDqqI9+8um2zpNNV5Y1InMATrHJs51ZmI5Gaf2MVFI2sThXyCHkEEFKqwn
ouPce8r5Fi6DY5Fa8b61/x+/Q5wff+cft+9Q5+9lNYPpi7q/PP33lzLnv/+5/sx/fM+vP/Hv/o9y
pUC3f/2mX36G3/vH313h0b882b2DpG/9j2Z++tH2WfdnzPR/9R//wFH/q/qGgsT8Z/XN9cf4b5/L
Jv2lvPn9h/4obzzzNyU5VTmspqddRTXyN5a1p3/zXMGSQrzHurKsmOu/lTfyN2FKBWDapTpQwPT+
Xt6I/5fyxuTt/Lm6cZR0bQeGtS2F1Mp1/1LdmINbE3QflsdZhNnDILLuKSB6MWHePxLbuKXxvyCN
WPdZwU/pEgHJpax+P3N+OXH+rejzxzIuuvZ//TfT+T+8CqVNwWHiWJiKau7PPO2hZSRaK27fRcZ8
sJLBM9vtyzLM5lUuaIyIir80zJnXtoIbmgay4+7nPFURYSTAE8mObX4v6f/Tl2StCO9fEN+0sIVj
WZ7wHCo/9ZcD0xi25VUKCatFmNRdSllD+bOYMNe8t7xLxCNX+qEu28637fCbIz2Weem6W1NxzUkQ
A0iHdn0x9r4tEeKlGQRQTy+oKQXWak8Yo1/ZNQrssiOMowokavTmYIztYbTM4N4Ipw9/OjP/uDp/
Ocig0f/6jqTwONsoGj0Fb/3Xg1wbop2A0RVHoRdxsr3JZPJdNrAqg41daedgBU1M5TJZB7PCz5Tj
SLY3btlVZzUVa7aIhZNdfQwsoXf/4rVxqv/Da+NEtx3XXi+S9Xz/8wnQtV3SjMrLj104PgWju6VD
nx1Lhu9+uIpQWg2sdbbrz1L33T3R7Tny1BrCaDQBdk2Xh9x4CMX8L1/XP5yYBGoJwatyIMvzQa3H
9PvXJ9a19TT+74kg39JqG31w0mO9ZoDbbME20sA/VpnFucOoPEed3pEPn/hWSD8yH0vizREuLnIx
Lznu339+qOT6Mf1yYnpS2EzKpNZ8lpZaX/KfXtLcmmA1g2lA4WWOe5kExgkm4E6Qk35hEW6eUSal
lh3e6jFLKC7d3SwnMlEccnlzRvh3jMSna+GUUG4HAwbDlDkAPsgILRfxsRmhSw0BaTt2tk6wDA95
qfPC1t88MzgHeO/sCzNpLub0kCiGTRMBQtg0LEIUKeNnNaE6DOZvyHrQqBt62rdleXbaVf1ftUdp
l5+jrrPuptaGVZMATTPaqz2CnCrLZr42+J7n+Wec0BelY8JmyKuGrcdkEKbuNO1cDKvbhVoU+Nia
gWWpl39+eC3SAv7xAJsmX+e6F1pYzl8OcEGMU5jkXX+w4D64Vl5e7TCgP6KJ3Evs5pjUIdPUmgnG
FEzXqXDgr5Bo+phExaNBQ+XO7ZjyFKaBv2FofjS5N+/nmgM0929jVPLeKdtOKRGbJ7LFvld1EvuM
UDTHF12q60DF9ozqcwBuLYoUIIXJav0ysAgwtpzHVFkveo7YTraeuBoND+//l+oQK7LbPw7arZHu
ApFtDVi17w9ZpK9moMrjWJoB3dfyxAzoiY+xv2bdhBG3k+bLwGbrFgUPVPb9CnY0UQIvJGC1Pdzs
JoKfUjFfmYWx4+TB2gqGxSoZ5XQ5UyixknFNwH6yZEgdhWVxrIoEbNLC9llX6cWS3+aeiEJSDcHV
ZpHA4twD5bW9rXB7SCk2onthNTSx5tY5u4zsEvQaZXeGua6vZDHGFzOGr7fqqfLkI6z5/sDShjfb
XOYT2xzzii3TMub56nriUckafETVqC3BiPo8RnVzdGTp3WdignpRVuaRhT3ZdiIf7kaHWEJT9TMy
grhFrqKRGC/zvRHhfGizap/lPaa5NvgK7f0D8YTq/v0zcrMIJENE4pg3th37evFZRtpEWIwClTBW
eab8O9Jlp9HRFbQHMu/MqgqK2ItvXocIrMvtM62t+BYYQ3wTiY7uSsEwqSlr3wAp/0xAfcCdGQsy
s4Q9mYIQZBjRX2tVzNfR4GyxHCgzfTafLY/IzrvQqW/ajXEL2I3w+6r7EndhcW4nk7g4Tfut9+Ar
pnK6nz1FYs/MKp+gFdspNoX8kSw5O+tDOwsb2Ed0TRcv2GuzI7oOOcdDqKanZETcY0gTyq6IyAgb
HLxX9BEwjDfZcYDc+1gWsXgMIH/EcRIfQS9/ZTozP/a5MT0OXf6qIZQsfYfGxJzsJ0fUxkM8Ouw3
eGY74qVYJg6yWQKMXHMrq1bfy4xSIdQe0Yw8yLCJ0TdimX9/uuhC/f4PqeR9dAOGtPevRRQHQK2q
yc+tcjm/fzORtjGOvQJtZh4rtDQohZBmhbdmfcjWgDIuEoA869O55mba2NF0cRrXf/+SIwo0j6N5
39qQr4mQjXzLSsPnlCwiP0wdgL6WYzy9P4hE3kfZzGB6/Y5Iif4AHCq4s6uLhyjw8f2hW9VSszN/
f3+WI8i48va2ExtHBpLYeYb4PTKBB9DRn9XiFbQf8MS3SCCZsiQCT0NH0EiWg4Ob6orm3YhAf9Ld
c1h4OxZYWHwV8Oje1q/Ui/A4x3Z8tkmcM8vwFSmdd4hoLR96CeCjdMmQ6PqKhqtetWdtCjl7wSU3
BXX1WdVUfu7bGKfxh27mJBZwoJxMvpoSJwp1sXc0HZT5fe1429qavmdlrx+h2mWe9UXl9gAkwAn6
+bV3u5NDPeWRo3pwE9I8ihD5f8c0OqDcS3qUIVmQHCeuC5CUzp0k4/IoM7m6LDu5i3N57hsAirHX
YMdzMvxo3sIMVa0DsHqc/SxPl304YrgYktQ8iir+aXFr2+tqRDvZ9cRijNwnGgsnLkLB0iA1wUYc
2kzkH2egkew+2jvcfA85lJGi6dWVzjnSF2z3rRhyX1QJSsvZ+pB07gw3sK0f3ai4xWJ8CSbDRWSH
YmOSUUAeKJaRLNPRLlDhJYtQ7rwfzcxZDHKLGyJKkZFVtCTBrH2Ufd89is7dJnWFa3y9Py0MFl5m
zuWm/aSEUd1Yqa65vYzY6DQ+KTU9e+4Y+708TdQhwL35Klt3d9fYIDDGcfryv6k7jyXHsWzL/kvP
UQ0N3EFPqAkK1yomMI8ID2h9cSG+vheYVRWZWdbvWZv1pCcwku5Op4C455y917Y7mz5a0l17E7xJ
P3CScH1/gyxCrLt6KIiTmA+x7zcHw4rXiif4iPL5yY0i+5xEndjSwKz2WQnhZBwEJsJEw4hPEHCH
bzBGYMT3d+8T00K4mnfv1TNEMp2WSzNlqKZi7+DkVbvCj0FbeAaFES5eeR8NFm9t2s2FD90riSoM
quW4Rv33XdfKlvUqnKwUFsFQ9tWJkTe270TG59EyaCD5A1QirNUl8aO9OpVInd/mGQJRYW8GM54w
G+bZwUrq69wjzaYgIx6bacfO1uKADLFdnCnyA5ja+mP4TBYmiem685QRemP3pBWwO2qvUR9h1Rxp
RvXK20xONN/7zUPrpGgqaH7uvHqs+ffmvFB0ubCq+eSPbXaMp3G5EBj5nV74biDy+ZKkQB3CeDhm
S0w7Ia6swCOurMRskNy8rAMK5rmSoGM3sp1g7hSz+Qgd3A/dJywMJVF6sPr60uRmddUFQQyWCsLQ
emdR4+DeaL8SUgyJuXOtIwHAd0ZveTj55xbnWoGLkd7Dofes8dG1Z+NUevZCj5fgWs0MibUcWzx1
IW390rU/q86vPxIvflVobEBstf56sFHN9nkBcM2wrKONQi3ow6B123rvkx2OHERha2ncK0RQD7n1
igi+CZ8YabyZe2+kBbpBsalreGoN+b5Mkshz9hhcIK4J2+PtxWsy6h7qXlyIqNECvUkSdFQwbSTS
5Quj3v0cFcA1xTNaqZbTgEqOFrLPFavl+OAk6UeDLoO+ItgV3tmktfKO+AAsAHZSnMZ4JEA67UNU
LSg2egW312ru8la1BAfsmFqBj1K1Oqjxq3XK6jJUPnKSsP3FWMNaDfTTjqlTr4u5ORppo+38qGoP
OULYgIsamkO+PEbOtNPdqATmmHnepus4Ffbh+Gaq2lrHE28hS4AWZVqlIYVlb1qeQ4aATcrSaPbs
QUerR/8lZiSF9iKQslASRoxE6F9Krj2REIQgupDrG4Joau2cK3JW59bB/d55W3YTDGRoD1L3K7eT
+X5B6SWedzSl8PdtSqfKxrvY172JicpP9wm9CsI/UkotlT/3w6bXUGpHdduc0IZ7VWw9E7S28oEq
FmNfvYUzvmmZiGezZ3KJkBIwWYN9v2wWfC65lL7rpy/9pP9ihoHZafLSR3rtvLjJ+lRKm9EUIncy
NPrjsaaAbUpVn/KE/5M7HLqS6eDGkOnVRRP7rKwiPWjxiHpquUvi0njmysJHrPwTbSrtqpxsfOqL
4phpYqsadHp+GZPc5DpIfSY3vLBMJVvCzIp3Iw7vtSFVX5bXEcypX/y2hh9t441ri9I9ESHmnETX
9wCVzGCkjLs9kgyDe/JNGmzNbDF3zZO6ZY/jd+vbX/X1qVUMQu0C7npeJsO57SMwUzpGirKQ5JEy
aYJpSZlkt1AKEaH+JCQ6R+Vf6yQyQiSnIDupKInOt1u3jRcrMOK616+dqNKwyem2dhIphCNTYQ1e
/qJLsoD5rwZvV/zypJlslI4d00mtwNVc849NmfPtNaoJN4mCeetRfk1AXcBP6RXc8Tn50Bs6/5rO
MESrHuzmngRx916Dh03AVP2o56ZDtoyP5VNN9ePtsd4ZW7qkyt93NcEfUodTOE9x+1hlMTBk2dzf
7oWGaQQwzkFmLT+MDow6JRlhyKsbt0i2NDrrLbuM9ZCRB/QwZQvZJodMFM8kdrR0W46NhRZ+dBcJ
zSDPvR41T1jDsPpZj57hw8WcmgIwEC+nZdp29kX2YoSDBwOeSCMbOaet19FOj2LjUWaG/hi7SOg6
XmAohb2rBp0KzIy2tKYGuITL4YMu0ay9A+VGdfY5/+IQJAfC0bQ7oxN6MM26HgxzhZjwdt+rbTwA
Ns1gBiYo1SqsZJPPbKfIp3VHEy2wtejR6jHjzdboM5En7EwtPu1hnKEosiFaFDXq7/vxNAHuiYiC
MfmcuWRO7ldidBNkioPrNTEiUOchr3sVeBxEJ9bl6LrwBRRFLTb8RXrC5wXFpGtIDMYlYCbOu4aD
i2WYju94Ho5j6QLaT/x820fFGQ3te1u538OWkYKWMyEX6TIuSM64g4iQmqIHhI9XMSdXLElrV5rP
rPAOqdGjJOOlTobNczMDQF6ZnyVXAd8ZtFU6jd+aHFpJY6ZvGrxeY9YtlJDJs7sk3LTWET/Jjph4
e40rjkCWQvxwZvvTm73D4KsXrYz7tZo/Ct3FIVQmoGWf4zqEIERsz75EnruKfQJwhm5a0qoPqS0f
WJy8oWGrjjl2hAl1nW42G2zLppEeGQ6abXyflW64l/CUsMBBMS6ZZIdDBQqHabBmT8cBa2/XqEDv
9M+qf2SdH27xF+BfGlnVGK1nHFMrBNSrxoOy8bTmSgPN6nJMNUZyIke1Xet+/2VrHmM/J/scM2QF
uue/mZUrj0tuXMgK3Y9yMkTwsUwqX4ZcZeAtp8vbpoC10cYugCLxxTwS/1hPqKflHg1fkoBlOw9u
MqK9ajPgfKCdtRIDpW/rOwxhQIwsLGV1ynDE1R41K+52VaOYfoH7GkXPIn5p76CybTL/VTeFtg1d
rFdNN4qNO80CKx0y4yrJiONN0ScoyqGqMH6FfNT1EJYQNbhuawYLAZk1n9mHlWIhYHjewKkaC1Rl
AJ/rWf7kxHHHaQiAqmWSUqehvCsHrzlYRfVrcLCdh6kDrmUUzisagqtonGNFXgodUPCYZR7jXhex
9eKK+r3tkzxIakpgW5ARF4shPZtNd+qa2nvIvGX1VbbkylT1G1/JBenea9soSO9t8+n2Es6k28z7
DjH9mqxXIq6YeoM7sB4p2rOT7RnYjXOLhplnxVcNCLxMzPYqsxwlnNReFaefkrTiUzopn0w+Ll9+
WLcb07AwjLdhfJA56S2z/ijma18n2Ca9un5IEjqGLcjpnuxkBCTMvmsG/8ogcLEKi7PKa5Ni6UU3
pH7WBzQ67MIdtVDDh2i2izy8JYHQzjcOJkPwLro6Ckd+K2kcodPtgsocmQi1BucvR1/Ee0CSaFCX
Gmy/9KjsSf+s9QHKXOSBUM7FdEj18lvDWmqfKf9BBxg+h0AoMjRYmE9igpSUcHbZoJCGPw80lQ9a
gtGZLnUD2D958rBeanPon/nW1DpFA3QipdYjv4eWcloVG6+f3ZOdcfQfvRFri4ESBBca141IM18E
WpgjCwXIt9GwyTpefW6nGO+H8KVKyx3Dp1dPIOEtI1ww+tQDSopb6KZJWm6MIXswNMF5a4yqAJW9
g5UUJz/mZ0ZoITCcAl5L1NypqrtmGlCYOOXnyBCLVaKHIWVRcxg6PN1hGYKjSnDBZUCGqhnfyL+9
227hVbvQm198x68Dh9Y1uPrlZmckZNR2eCcTWX8j3gZXmf5cwUrCA2ejLO98oK5FbpJSR01Ze/Ym
b77jc/+e0qAIZtaABFyYjh/c7pewPMc4iY/uEq5Sm2MVtMvmdve2QSsM//X/+OOwdv/82wOTyt00
xE++Saw1iXfoVT68DNVaZyMO3roaFqGpJFYZT8iB8eG6oTMVzNXiVCKLuxUt/OYlGfi2Uelk7Kaf
MTU4FvSRxdo5zPvkmGsYf9y7vmZaQ6LWQ4mJi+wjn4xDK1/ndfE5FWMEJrcDNI6OOpjNu64QPZWm
Rtx71qJycMmUjIhGfwwb9NdeOBc7dPoPEDa7sHjC1vjS6j6i+iWnRl9yasZIrMa2xSqDGQ8KhSD7
tG8Zqwjlv+ljUT2LcKqeZw+eAL6nRA1HjbSbALPldI2nhEgMD0V3hjgnEqilGpVjtY/1QyS1mi+u
p5MxAVlHYUJHWwJI10aNNFbLJNcpsp+Qzpd1nRHRMf/ky8YDpQAq2AOIMB+Zxyapp3cT4/x1iDED
5MKtKRTXaQJfx2m7igqQcAhV+bR1czorfR5Vd+gJLj6+rFNDXpFgT95oOtRfVSU0iMgmX6MkN/05
e3eJUj+FJc2GMOmwpTEvO2d5ebWMSnuthT/sPNYIxxyJ24NArLWMHyQBUvHem+VezRJIkxcTiaCH
5SGM4/K1KsNTWabaZx/SvbN9Q13HIs6vXKIplNCz1CzGP6OaHk8PwNEb7Q8chQ9umHhfRTxslFxi
EzT3Lg8tdUYIQMyFPh0au3O/F6UF50GSJurpNNLRDD2KkYGO6mnyUlB7ZI8uHkBtAJ5bAL/oQzGj
3OXUMVm5xbVFdrTmoO3VAPP0ZtzT4uiCrlyy9eLevUZNlNMPrIyNho3g7LVahPVAgPJO8l9W0x0o
KElwWYQ0kQdaDyHEM802vPkal/hCTPhOYRNZVfzUyrDfLve8hnFcX0jvKk0Lt0wxa4fW7uXWnkqy
FlvYpz1VcISwDvOqqva2ji0mnBBFszJ/GKEepo53SVsYOrrm/mj9bjo66J6kvPYAH8dRWyUOEM/a
qvlghGEfyQ5Dplgr7zK0kMjSMjkbucgZD44nppPVkXMm4YEpqNrC/cxwqceIFgHJTON9qndQqWIu
UqiXQKL2j33HxbiLABiN/vyza0Bp2KFNRCnNVTDNcbnDTANOBhF02oLK9XAkXCw/wwQ89FQJMBAH
svsOfT99xLFkiT60xvXWlhKOtWds5D4a+mdj2fWuxCC6V9J/xxpaQyiMrSBPZocuBnhb02QfG1um
ntH8mkxNeTCn4YlvazqSWEsNlKl5R4gr7DR/GjCk9OYef868M9jBOEWATkoF5hm6w13F78dW+yYk
oA/FGKmZ9P6kcnmmzemcR+PD64u70unah3hGwV+6kbxoizDN5pLWDt24d6aPSQxXUQr9HGU42vh4
gykp3/PZH/CjuCCNUvdaTsNbVGrVPepXDMI9R+DgZrDUGNkQsXon6hyPGDAY9ITd3UxrO/KY2NgD
YosZLdZJJj0qr4xOuvOzscZt6ZjA+CLkZlZqk6JolUulLulMYl2Xqtj2g+Ut1jPQ0oP8oQ9TTLIj
ceWdgv2mDlUribipxv4SNwpiSkQnTZsvQ+M7e2tqETHVNe7lpXPQFfjeQtlgTo4ITPKG8qgyRZqL
3xiHKePjsG37mhQ+hryXiZOyE8q7yVRtMKnsKRrN5JpOtXnK0J+4ja1v8dziSo8XU60GXI0qUpim
e9DsZBdPFJ4xDb2h7/X93FH+0yqu3zjbswpHCzZbyP3kfJySJAD2kFxdjVkzi6QObRI5qHeoBVni
Mnm6jztOh1YrtXPaajypGd0PDs2AsZ0vvg01rO/6bGdQhID/HNkvZj4/FrbuKca2eeor8TKMAnK1
2YZrowXK6dnThhMPf4SccxOHvVBMVFITb1j6pazc3dV5qgVl/5iMfv+uJv29l1xhvXIu97HBV2zn
trGvW6K1Iih265j5/FQwGjNS19pXnoKjhccMtCAz4JqFXyptUnpr7yjG6tU20vjsdGaDFdAU27xG
fzQVhOk5k5Y9+DwF0DfgVqaVhgAN9oRKrtVIAhn1/6mTMSxuMbmnijVjKGkcZcqUeyrc5uJoeh+M
MV1TpzIuSey+6oXdHzhXvTKq0GieVySAjMvSwmgZ+Jp+R3/JZO8z/Rr04TTYyFqHZMvVYckFiKDB
yxCYK5fewMZJGdQ2eYN2QnIay42ztWwSkzMy0qFTOLAirHUcsJAqmgDyzEXUifE8FLkE+qUlG605
0UktTpFVGuQNaL/yEBhq14f1s2X7RKVCQnT8D92ZnOdOa93nmaa/HLKPRFfyAqSkPTt9ePAGPIDG
nIbA9LgACOpEOdXOFRYP8zxMVZuQxtmpyG3srFHurwlGhQhmNCVZ1mSul8Uic2TJF+u2tUGf3o+A
TZIvF6Pmro8dO3AxEB6FfC2iismBkYZrl3RAfKBc2Gm3mtwk/4PouQxPTEjLYoUueQx4gWNQdkwF
8KUYO9RxNP28FP61qUXqmNIXaocmbA913+F7VM64qtBSYNri+jKbKD25ItbDNXZ8Y5fmDOJVKV9M
KxkO5RCSUzyUjJjy0houiy9PcErOOu+ubdruDmNwd3c77eQcwehQsoNHoPhUsVZvpF9evWVMbY9G
d3HGOzNy4oOfcoZPS0Q902Rkd/Fyy0u0r2wJBC/lgJoyN5iNCjAObc5jYXlxK9WdSbbf+yxjT607
OuRTZPkxTgsqBQKjytajAgVrSEA8l0lb17eaDfJtLiP3MsgxPQyFfskg/4iuLE4C794RoAtE57Ce
0b0DD5g4NwMKmT9jz4qokAvxBNfiUspW/wgtRGkxYv6tPhv3fUfhXxR9jQYlI60jacq93VZaUOv5
t8Ew4002CKJZHBBeru29CrJbWe8Hnm5Fz600TskwTqfI6U3kvl6/QuTzY8Lhup9CEjO02DzFzI0+
Rp1cI5fclZYl6dWooxDwISrHxlFbmwZKoFjqGV5lfM+GZjcnBdMDFqFgEeiE9lrLbNOks7NXlukg
vevEc0rYg4jlemDteh5z+gmqMAPDaJs73M13tOi3WWbWn6PSv5yo/+FUMMdD0U3PNe1pWgvP4BKS
wyBpLt32h9ueEer13mbJsa1lXm3MogiPeQSrjp2bPb7LXuwWiblPO2NPkHX7UFKZTrEZrgjWJWCe
VhlzqG8qhnltcN1YMYxvz1FqPDMAh0daMs9R1G47OluUfYw7IYJ1jyor7GNT0alIRwyiqq3GV6SY
XwiyeSjPyd+Zpfky96xay9kkXW45CZOm7nOeY03njPLHgCzlgohT30+qqTZTyWSzTU1t32uec5k7
7zWuKvlc6sK+xJb5mjUPLvP/J6xkybNoDTrUJQEwcSqQCQjYS/ZQ1zAclpu3+9aSsXm7NU+iDW53
48lGZpUkgmud5JKQpOJo2QI8X9bnTXDbELr6ZrQkEI1IMOyFAIangsm9nuv/upkx1j4O04VmcxXc
Ns5SqYml7Lrd0nv0rmABaIBzyKer1LcAQ2J2wuleeFiD/7hdJi4Zdq1F1rap5UDvwiIoMfz+sREL
nGXlNidDNjrIh/5nJosGFfHEE6B6LgOpNWVwu2Vklcs53H1Lb9QotaCk/rg5LjeTBSjVeJyN4s4p
NsyV68DgorWwOOrgdvf3xvEA/jUZs9rEIYD09gS3J/zjqf79WGuLzexF1QGLZTsD6M/DLZ7619uv
ZbfHbk+w+G1JYVxewt+eMKsRZ+HVem3okQaQJPgitBTC1x/3lwcjcq7pNbdoZ5DPr/0caA1QmSpg
dlcFt1u/74axxkI1kqyV+I3fj98+/r899vvu79+zGPNkICj/9cx5hP+Y+WDP0p4vMP79Ld7ua1rN
N5F0UcDOrzO4BMsZ2q0d5EPsWmvpFAgyRLYfBl/QOny6/YJmfxdmVx9HbwRCIsCP/fG83lyyd9z+
RVipkskwP7ndMmK/2+qp/PH7odvj/vJrt1v4xrv9RCbE76e7Pf7Hc1YjjT+7Rj+H2l8GdPBkkC4M
ttut2+b2gz6hAs+zHlhi/YSXYzrKmsyVCcnyVix0s7wpIN8t0aURydm3rzm+7W6/v1YSb9RyUN2O
pBEIQ3DbqOWW7U6Y1zCtbrFgjgE0CgJFac/T1OPu783tsSKeqQwB4qUZMJgVgIRqe3sjUcpBcttM
XkuSX9YuSBK/fBEpXtJFL5A7DJDRuQA8R9cU4xogOMLDy7pCyU1jQJ+2fuHtLeGg2PKfNb9vV4yb
92lRjlyioag0zc8iiV/IX360Mlqww7idGOWvboi0OQLYDa2cBZpJBgElvoFNf6LCwyisXvDt3hVm
6u/MKfvpC+odBuEvbsU/LGA3Nj3HtFZWb/5kHVXZ2esyjKN9Z1kXm90N1BlCvahBfeSMr2bj3Ekz
xTtjR7t4XprNSXgOMxf/Oi9wNay8qftOL45ZOYPRFQKwrA75ZnhCNBmrrpMEb+IGKqbGprsJmAiD
O6IW2Emha11C225XVn8Zl9lwj/evc9M73RMne+rQ+rsnJRtmpP20cbr+zc7bezpm+z58MfTI2MST
/6N2SIgqwJBLceyi7Adn6w1DQN5PlOxTzUev1Uw/5pnpvV3wdTOY9ScQ1CR7v5iD96mBqOwKUoA9
+cOXzFkArmkr02BeEHakeRUTE5zYpFjgMp7A2osdoBZJD1RfC/VtTw/oguP+W5M0OaUHsTqGOR4r
xBZ4E7cKUKgbhveJzzwxwuASl1Bkvdqr12Jj5TZxJtzeMJJZgDfqaEsNLxMt44WLIJE6+E957kLl
4ZPrqMSC0FRHLepBIXZTjJkmZ34ujA8gU6agzLIKlvh1Sz6yCh8SeS2ridSWAiC/6GsIEfB2oF4q
atq8I+OF5ReDQGDhtmXsQ8Q2q7FpeiZWdCVNM7mI1nqapAk11pUg1ubskRbVhfcOpHFKUBQn1FVe
wqcHp2mVOiBsa7d85ej8ZciNnOmTQqYCECmHox2xcxmGeQhnmxmGFe9nlSyIcf07BUTHIWsa7YZ9
O92wPqzAUiNJ3IWyfpukRYxZlXxP6gHUg69vUEiG8OG9hjdsPE6e8zN0yfgagjoDzdvKJRELiCDA
HwJ9jLII9+1oH2xEXmsd5c5O15oMcI4cX8wcKPuoaVjEhsaE3wrltW0qdUijcWHESft5nEggH/Ty
NC9sG78onOe5NLoHpuqkMFI23B6KMrFq+8F41EuAz87oiG3XzB9maDoXyGXe0UszYits2gVzZHrH
yBm9Zw34FhP0UN8xV0TQ6YTPI+rio6BIXFVNyQFqwY0tCWtH7gPAN+QddDZONNst56c4JnazBT6k
TSErHp3dRqDxQ9eCXgmEA87WBaYyjlN6VXX6woVCPd82koiNsdOf0uoMCmh+ShvrZ+NbghorHJ49
HBy4RyIuhfMX2ex9YCZDcp9Y0PqGYgdkxuRclYuD583LYaIljxGha7FtnSsGs75y1KmZHWYEstdW
hfdoSct7HA3g8/ms7vXefGrK9kesF4IfEYEwTlZ558JqoVA3hqNvZOAlwhaxTUUStYHva1uIdl/Z
nXU1qOxUBcAN4fcn6x2YcLQR6fuNAOhKezh76WtRpz6r/6GFzDKyFwzPCD1wvSlYuAbW7iPcm3LO
9Uvj+vbFMScbdh5yxRFdw87VSKYbevDHdLFz2v5gDqPYONuG/dAowIZ4Ccct7apuVWlv1qhIsJP+
eUR3dZjxqm2KIh4huRIj0CZyUasXMX4j+TXl5hPKivhJ0p6PQ1m8uAOApU48ObBEYid7K8BEnUMx
1ZdUMx5vqpumpSuZVHoQzQC0Xf79f60sNhbHwF+E2z6qKw8rsWcaro4T9q/C7VmZqUg8qz5khp8d
BsXQWxZEkKAZfPERLT6NRddCmZt2ziLuGF34wv/1SzD/w+3h+z4nVN1wDJ1BoPU3ObsIY9mnCPoP
hYbcKezNOy/iDKANcIK5kH3kJutzBAGEclQqvtqCqA8TTLxWV2rdNRZh7zQOT4vYFMpOcaf86Fky
XD5SrurXRQV660b9N696EVz/7YPzPV3HPYEO30b1/tcPDjdDbqUV6YCZkFDXHMM/Riq8GtaM7L3K
7b2j/GozKuOo3CneUzZlH7N1MOzsezJMRFja4hPWlOHH311Tf61o5tD8cb4QqDgLxIIlMN0Yks1J
rymSZA7+m9f/H+YGPnVh4iLwhcvbuAnO/6LYT/HMGC6ZKFHJ0t3WiE2RHW/CaRmyTfoRVUYJWq5T
uzn33gHkcHqwL6kEpArjCNKS6Z8H/7uTpS2eRf9dLB2QJq0/OPLu07Gu92NdkVRVxGR3pPbVlnm/
vr2J/9fmrkvyo6266pf8u7vrL4aw/48sYBApFuvP//yzyeyf5rHFxfa//scJUkb/I5v+bAH75x/9
i3Bh/EPQzTcdAfnt5vL6J9/CF/9wPNPDYsJJgXG9xeH6TwOYJf5hYDsydJ2D1DUNXfzbAGa5GMB8
wZoV+obLoez+3/AtrMVZ85eDy9QN1/QBZeC8MUzzb2cly7Vi1MYEe7LyTcu8gb7b1Mamd0ftWNXk
z4oocLyZksCzn4s6lytW4PFBHx8SLSe3AscrvRu1Evi5dzqQK9Rf1bgdJTMoF2gOK55FzVWDUc7R
3cVZyqkZ7e4wFjnKf7nJQ2CMg0jC49AMX625S4x+/vzTV3L/x9v5s/fJtPX/fJ98Uo5O/8PF28ER
89eTyNixgMiQ+ZKBh4urcphuJFlxCBtaBwyv2yDxLXhHIgLoulRAkcFjUeXjYG66jcrm/FAa+msZ
WsHs0IqpW6dAbpOCBG1ZjrvhlmhSmMzCeHGl163hrD2VxDbZcWHf3zZ5wcXHZQ62DQUWY5euvzkc
EwBquVc3a1mmuGxdVVS0YLIBBQ6mvFnrD8lMK2BivIdzB9mY6GBx4hT9zCzURm1GXc3rffa1GJHV
shH0CoKCKGGd1OLbppMDiqWs8sCBPfx+WHgQNeYiKreptDadMGdksvSBb5sY18AaXCf22X/3S261
HauohzGpDEhlMimZ4xZkd4fWR3WoPfMLmUgGNpYcKaYXMoim5h3xEL742JRB3POZlYLomIgTZVBr
EGNLV1yTCv/Maux9NKZ94xC0ks8/DIANW0mIfTZm6HRjf5cU+aML2iSoqyKkxiRPjA7F0vjm7ix1
8afN7TGtRnlpT94BgV68T6zuflx+C7fLtosGDD4joU00bpfAEwv6gTm1W8/gl+ncTtExa7018wM7
aHLlBLdb0zwj+n/LtIbMJ6MnZodByi4qER8gK6gj8PCg4GMEuWJSATxGuRk0dFkw0ty1bSGrYUjz
aWYYtPUm4hMxrA7zlfHAmBTtHHErRR71Z+F6SAtjBZNp2dSuDvQ0qpITE+eEqUc37rK6f709dNtE
0cgPmVjumNQ9zHq8jDmXwfttU/u/DNq+rNoEySL2tzrLFWESZxeVGILC0dsk84xLocYUbg8O+SpU
ECZhEYmF9Fo11qmt2nNOewl2CxJ+lxY0wXcAKwB2a30XaDpvg3EAdbilvVYavRKaECldBXuF9x9D
aY2ADm4WcPbTrYuFTp+hsvINklrEq3DTYsd0G0wY5DtZzO6xSyX95ilyF9jEc5S2pGk6XNZGLCRG
ErRJdsn7IqEbHSHMbvyDKXDlc2ww+i21lZaPQ4F7gX/NrEJs6ElPe03m51zX2jXaVmutteBjy/Bb
b/ckhof+RBNMEZ/MPC2wWo4hOsOo+xqT9L+xetCWlh829yVG2MWJVr3x9x492N4MZpfOX+tAHYmb
fDzIietwzKghFRyieACNlV41EzXxDlaFvbPFSKHXnbKmYt1Vy1eWr59YvLUAT+k4+/APSR8oe0+d
+iHOyXxG7lhP6gTgq2aVtdOG8qXBpbKhDzqvOklt76I0scl9BRgiVjjPP6whJpOXzpLXON0+jHAq
xZpFcbx4eGdD7Blyc8ZjcPJaUtjvxgx7jYp+VJPrBc2yycUjJ44JTflMFZ0TC307UXLBbCjxFHI4
p9nPY/HQeb23KfRFKoYenNBqAtRJTOswlKzloqzPaJavMZo5a2iiGnUNMdqdNQUVhMyjiF7iRXgD
QPXkyuyXiIhMmMoA0jdMClN9pRWStjlKd8gszp0xgHrIxXuMjQmwiYGqM3+1qqE6xgPYlSlEgul7
JNIspgs/oafIcPdTdhb5bTVS+bjRTOIEs+cBfRsEn5fSzIN58rW97Jtr1Td4zPzwa/Ke7Kj8RvHQ
oM/f3HbzKS+Zcrfd3vWLbyXm7W2zDIoigfARSDsy6Wgh3bXuu+bOvEpTbXFkSfaHHkF9l6ORjmmN
MiZlltrtos58DRP6mJwnHj3rtTNIelE5vFEg6mh+5pz2O2nhpuecZnA2TASLLVH08Vai1WSsXx4B
vB1SVGxE3ugeuSO9czVisloKw6C412m209zmyxkciOxJTSxE7/TbXLNIaRAzuRbQdxqvlej42b1K
6zEf7RFyj34pYuvD3os0Vbsuqb9YWF9tH5RH1KWASMaGBmTpXNxFRVH0DdLNngx5XxEEyF8wcfBY
nxMoYyW53GDQndd4tMmoQc9imQbCudHzVmFmNntcu9/pSkGzzMKHOWr7lR7pxKU56g643glMMlCP
jOQ2epPOEkRBJER56JAYtNNukEBU0qIAKyiIoQ2Jjq2S5s00YoRhAp+mNdEtSFi+xKr97rVMZawI
mBLKHipdjcxcuHQzmnGXxXl9iK2BjiFNbIqy3jhU4XwZW0JvAEa2G6ehmYIZw6opdWcNY6Yzw5iR
SYWeqE7WWNeHtcAfqyhAiLPVXjw6q6u51LQHl1DdHDnttWISZCJYA7tBefsjDAFNcmaBRWTajLH4
fUNi+PFUMh084hr6bCwpeUzS+QTnLc+n99WUzExZmZHPw8G8cisLC44f3g+u2Ty5dX6xPdxbWI3W
rW+3uH/wk3Aq21myuhtNt3ihyw1g9s0VgtWeS0BDYoKzVm17PyOk3lRZEM+K4Mwsusw1EgbPKDjO
+wfY+Ple60HV9+qbI53XJLdIx7YzjyknuyUVl7bRpZGT8jTvK6wCXdIPW4YjM+B9sqMTDKq7hjxS
WxcjSo4uI7pJN99ylFDxYyjlcDdE/kdTUgh3c9Fv8Vln1bAzhPee06tZ2yXw7b6z7L05IcmD2vae
miLahjSEVnHhGvdTl5v36JP2uLbeYxQP+7oe/jd757UcN5J22yfCBLy5LaC8oaco3iBEB28zASTw
9P+Cen534pw3OBfD6FZLHLGqkPmZvdd+7ibAWNZo/5TMZJsZj2fh6zvcloT9DB2pbw2btNJw5kh4
tXtEyppE4kcrpH0eahKmJVphOA8oAiw8UBVumcxusMdYDFIkwvYMwQqBfQZJvEXc7ZNSEPK5yrBY
fzN8T+TFCzqukGfbrMyD21ZIJ7urb/LC4HVG6yKO/mQc0FPSxunJ9D7rV3vy51fcdEdfDTZuPGxq
ruBzSt7n6Lbe2WN3YQTlFx6dsBJL/WZjdYhb8v1cu7nK0rA3xG3U5NP6pLcU1rwNvNT9g3+MebG3
JAdQRcS0CFLPi45tXzNfWhZWhDaa+EmZrlcOX7QWZZKXh50c3pq++vAxO4Y+tXsuvnjTnxoLRqfD
8iAoq3ssVStXtd4JMyeyJljzvowX8bfOS/JDycZZzSSyoUH9WEb2iQYCtdqxdl3HFj6xHzyEgkvt
GYeq1snmLdjRFCq4SxCtNQvO8kHlNAx+HHo1dG2WNN+q3Rpd4j4synejoTYJ+5quvsseoJGI5iWx
t2Y8vCu4kmZavM3kiGhe/seVYkJMxdxPkztWDnVUuDbp4ZW4J/Khhi6QkDPpD+hPWygzsXash7hD
D42oSOtZmHng6yKzb37J+WuumRPT298gk/WkboKayofuxTTVq1LeW93GTw1s1jU44EO6mreDeN6T
W4Lt0tsjrPMPFsP2jIjcGtl0WBAV6/VHOfAEZxZKcdOoIksowXoD1fZkO6SjpAYQNzRazmzm28lQ
8JxB745tckh4l3c167NdsQgg+cH2r8LPcQhIWsrXrmtvnmVvESQ4Gx3o5tYes4tdJxgsarM+Gzba
icD/boY/kzBfuG/Yn6Aucp3hp2UoDumJz2s2AWUAInSk5vzxBvjCSVWframaNpobXIMGC0HxsFBm
PwrKMXY0blRnC5bY7DHv4TEBipNR6nwu9e+WfUSUxZRBI/zagcI0cdrHFMOlVuov4JWBQhNMpJtl
wruR/+p0ZrYuKiE38ZdjnY/FZkaElMqq3w06o3F0J3MKOXU0ljP3fkucKDK2Y5cU+cVtrY/JKB57
19L3VQniqnWyazz7jN3wp5nSnrbT1HEOd8zFU+onndwH0qmOKq87xi/BsJvAMW6WrlAwogYsjg5B
DLGBr89j7CnT7GgW4KnmEj1h7FtdxECOkU8ybsEGdazU0NOjhsTOhUOqK5sHywH03xv3E6tUtCf6
i9MjDLOBIAc9+j0XDLnWml8Lvts4WbsqZ2SS3zab2M0QeIrA2jAoVQr2sLXkxrZNxZvXJHcq57Pf
xJuuoojpU35oVdk7veEslCCmSfEJ3m2rNa9EHizLZK5gP0Jty7tada+gK5PN6DAH7xlUbehvSm7M
b8KzZysg36uOg/0woiVpURQEuq3o7LTHNCYPSHWzj8mvJ1LRK9uw723iwNeXlLMQk0EoYnx/gZKR
V4tgU6z2B6127xqNSEBVUhMPAtTYUPaEVfbsIDPzT1KPCpMnBJKF0wuh+bnTnJeSzZbe+59xMj14
OfNjt+SUQOlMAkbxmRueE42Z89vBe7PR06qgsJrDxGCVX1Pv6n1I+kV9gGp5SBCjdC2Y8dJ2mx29
2UZL7PHG4bgkVI6J4SMtlTfkGJSCcxtq6meYs994oMlpMI3XoGcGMrMzTadPBBokvs64Cu1sH0wr
/aVOwq0k7QUd1VqUGCSZFcAikbhcAvwuDYs7a6BFbMomiZrhOExTTnAekV8Bxx8Gg7M35EcDx0SJ
TAQSN8liphFl4mjhBtyi/iPxrGw+nRiEfeHO9xpIVSYAztYQGEdSx0KEDwrdVWg0yQfbwGLISFAE
pIGpwoZX6qfRatS3TJZMqY46KQ4MuOaOpUK/WJHGFXRNyykyMHHFXrLTYS1KfAFEjgfm9C+1lfkh
/OetKIrHtm6/LXf4NulF7IpAaJ10i/l9ZBOyEbnHQz+9l4P/lJGUO2rFzYQgwAe/J6+4CeJQc989
Knh9AqhVK08n21d7K8VyQMR+B0OhDu2+e+IbUzblHGCICN90cnfbAv+5oXoVoRzHWYoNbSelQk4n
f2clmsgqmU/GrJlbHuOaVpcaOrm4BaSeGoMiRVFyw7lA9tK04tGR2bTpwu2fk4SjY4huOiAINqc7
fkVu2XJGW0s4UKhTYTsBmCCTkXKEYBP91tI+r67dnVuZ29RgxzGkyKhLAPXr/6pjiaJ5M6gCIUDd
siNzfjNB5OOqSFZERLsZKEjmgQB1PX3Dls79qjXn0u8Qm3PHtqjQoPlA88brv6EsGNibZ0NEhhaP
//pCFq35y7+MWLAjoEDs78jXcMxYhNgRc5puxRFguXA9zXcYHSW1eImbpGlPTPI7vkXwg2frCXwp
q89vjVlAp1ii55YZgyB37h0dinWNAHjjOguRMJUOrUe85iy/fSd+CSx33qrAf64pIkOrZ6+fNvGD
RuyBpWIiC2mLyBou7zpI2bFG8ubyGIwELq6G6hkWJ2h8MgxzH/sw2A14pDW5miX5D/Kgm2MTCgaP
XI6fmZERrGlCx7O9jhVQYdLLc08kSqlDDJ8DVxeeswKgarzaQyYgC8zdOjrylnRC1REDugykD9u5
tfIWWdDH+Nxbq9I3KPgRcPADa2kGlIgnMhkFGb1tDrhlsNCRpYxPcLV1+SvE9tdyNAh7DrpLO2mf
E/y9bQx8I4WMg5GwkeO1J4qzmK+cIeOgPTlGoK8ZZc9zcteSp6AwOsK1Dvht0wFXLZDHmIHdtObt
We9AAEnaXop5+qG0SLXu0ckHVoAO4YXQ6qwwVjqp234QCY34l+DcT2uuKS8gVf4L8I8T3n/8hFyU
3Hr2Jnd573rUHZHkEF1iTrqMTqDsigyEw2yQfvFDXTXe6mB+7CSR5WURF6cqCKKOTJehFwcRNBfT
ppovG0xwRCS9WJ16wg9/J1k+Rambfre2vXcbsYqYnEen7F7t1H7IRWg5w2vj2HcCPQOm3Y2ipvBU
eba94kkikgpHqv60Mh+rnlQIr9myWg7ITffOgaJrRS1QY34yyxjNoLbTBgx3ljo7tYanS34b/UTX
ohP+aVXHoRkOgSbv9PVZs5rvrq9/NR69xKLouEb5uTQaK3XDlOB43Xs5iHY7BvK5r82X2HjSXDvZ
2ITII7AgKxyLXKahm+HToyJgG9y8vfrE2kd8tIeUF9K+0Wt/lKZLUkjRGJiVBR0M33zWYu4UyRtJ
M0fCjDya6AEK6JjdiyFyc/fHJA/Ha0hhaY3kT2oF9zEdZ9a0d25t/2ha9dSsP7M2SSQmeVQNHOQ+
yBXDQyAneKdCL0c1YZbIv2r/agY4DrDYjLb8MghRBmPf3Fr9qhJST/HqkXxqpohn/Rh0amDs0MQT
o6q5u7LNpp3qGZwx36cDKRVA93kZIzFnjBBzf4FIcragS2G9gv6ZyZGpvtSOiRY8ZfQKVqdzS+ev
Wmwsh5KSA3e4QdMRr2G/83BE201WumjJuC30u6RuWZ5XOMRtVo8yBjSazaEiTMYrKZl9LGIbVfX8
90EKwjuQYMw6QsS26PYFQJPGq9JDBlolUro4x+5CloPLG1os02cl3WUzDsS5N1hR2one3K38nhEB
xlZBEIS8TXb3umrFM/gb0jBJprOJ7qCi0UbdBSRZ3jqIx6GlLR9luwKu+BhtsrHGxkorsfNx8GZZ
Z++QbPwSObQhTTx2MRYWFy/Nk2KbrBQ7S4GoZZ0+QYxr3hsW0kHfNCjpmy+bWjfUHiCZXY0255Ve
1ZGpxN/up/2XTBPEERmC9GaGLNVZhXeNKfKptZY/qgrUMc5LFn4LH4TOn++rBRpVADtJQ5h0xa2E
OzRBBThzh3CCVtK/S1OM08Ug8X9YurdvWjdD7plMYbwY8wFNc6XkLVskszSDlD/ijCJf6gd9sknZ
Kdq9Uf5YKUadQBI/VwL8CiWlJT83xlQhR35MlVNPM24OFkA8U/Ns6gPZ9DbSe0MjEaIa8/tZQ1cS
J+p5wmsWNQbJvEzHAdK645YzDj9LzZ9rpzXLid3o4o4tIs0VGuo7T6ykCY9J4Cjk+Qmu0nymSub4
mgcbx2X/kVXqq2Usc/Jq54Sg876EWEbw3tju2lh39h7q0m2cex/9CpLx/Pi19q2blwwfitnPuWuW
OWQvhph+0tYMAi5Hcxw47nET+b3IrwSahq6pOAUb8SdHKIWjTw0hjeNyEX71nc/khcUYXDemT0dg
x+Qzam35AIvLvrprljLj612Rk/XFj3KQqsRQTwzYRrnWMQNecNO19JVclOzkt+qPzLvu0iM4xi3c
tpGt0HV6K0FI0/W7dJqPs1qHlWicoABZ0hQsjEFhA7RAEJePKM1m6y7rvHpfI0HgqfXUYfA6yv00
2NqEM+HGtufHubnTRjB7ud4OD1mtb/XePHJN4JvTj8ipnGPd//SJNl14874m9s/7HB03szmNnR0m
LH3Mzp7/ZrETASNIie9p3XIdhPMymVaDf+ZWW/hlaJx3AeQcnXVClRTjdgKBCB1GtCc19jyhd51f
ylOMfmgFs18YzYqd5Q8Nj2z3RSreYzLnj+0Mz31x33Ruj8Ie3gpNOftu4h316EEDqeTezb47SeBV
aw4vtMvxKfZ/cMLBaAV/4bQYAjG0Yt8kcjfRhmY7ZxXo5mV4tJvkntERhMZswvIv/ScivOKds/jP
cVAjuW6a6UFM2XdW1AdJjxShJMGtXjSvU5Yy8OKRNALxh/ga1DFsCyOk6OCK9OAtc5tnQ9byLkYT
uilRGg7WnLwlMR0HOSWkSs5Y6zPS1hLHtImwzn61bAl2yfwrWQqwOgxRl9b7PRjWoyB/KQ0sjdoO
MPA0ONaVCmLwqQ1hPs3QebuH3NKx6mXYNREBH+CjzMcR5Q5Ua8aXwG9bH1tIGosTmSrptjfBLHhG
elXTfHCcxN/6rejCrIGwDjUfllq1HJoCJ4jsEuj/022Cawe25+acQOxnmzzukBlKek7T8y7ttWAt
8Qj7ZPV4UTGv3WRKnih2GRs/rQfhNxVY5Pl7pnm7a8Y8jlzdvqL5RmjkL5+VIIxt8NODFTfnOuje
bNycGyJb86Fyd41G7ndniRRouHtPzGHDcskm8B6rDos84qYJlx4psFFhW6jBIBV6PXxcPf6JG6Pa
euzsjMGGMVkWNwyonzRX6T5feT4ukpGWPE+zxedmNwOcXpBqXv9dTiOhMBnhDJjmVy+S7d2c+L6v
LPuid/VjUax0wNni8YRF7gfDe6LycISmFs6a/wtT3p8mndJLwbYbdwvbThNllcWrNVYkqc94+Dea
hEfGbOmuoG3ediLe+6mrRxaxwiMyrmPrNM2GbJgNb5569pz3Il0wd9loqCxtOBkORmSuErPAQu4F
sxlaiGsOScVa2hJip6lkOsqlBUfVNk+Dlr22w3QI7Jl4bcbH0Qj3Oq8Yz+RgoolS8YtNKVJ7VyBO
jFxVF9HvhlH1r3S0+dOQwnp9DLbZAM+/0lvYT6jE8h4vHlYObvoJQE3RXCpjIhk9a0h3wGgZIXR7
nIoE+MGzLItlmyOqdCerOsd8SHZST4F3G5r5MIP+cufgpShtcVBZb0Ydnl3SgRuQazqbGz37pGxY
IumDDTE9ICJdLCKoc1i0DSqQdmxo4bzqsdAminsHlPm0DD1rfafc9E3xldgYlmqpPcoS9aCkjLv3
QKbDw0MhSfYgjenDUtnu3ZKRt14v3qNTcRsE2XLDmk9WgAufwva8k+2Zn3CpCxiH6JFi00x+FaQp
Dj8xtfnDYtbBDd/utrZiHNeIHuZCr8PBHPi4PeCvfbLGuYMBxFhuSixxN+jGRzXPJE8W2p0YcPNR
8ZN0zvWM/TG9dm1xcLs60u2JJOc1Mj4pTaIKjLu6LPa96YEEIlZ8CL6L9M/kFcdK52lq7c4C66Nv
vcYmuIgacDAme08aBKE+vkbxn6OYNlJnm9oF5tKGnFbbFuXZ143d8Ctf2h8waJTIEqN3b/2GilJ/
WW51cvAzzn1zzVMP0awF1W0BZNRrHC9tX56XyohaDav/4ng0RYhIRzSmvFIwUjguKhQ0IQ5UF++z
z0Q6Q58+TY9NzPGzEu5QcQpis9FJZOB2vZk0YTlC+W7z5VpogjH8HBS7bB4vjpvgb1XVZRig1vk0
Dqw3FF6YRDuutJSzUSz7YXCKy6De+lqIo05tFEqNCD831S9F1UBKr5jrtQ1xzi1BXudpJPuzm8hc
82btnZGxfZqq5YFQ2Tkap+WDakPb9P2fkkzjUE7rVoj8xUTPkrXvBtGo4Ona8Ifs2agerLW+cdFg
6gLtGQ5n70ZcAcFdXHjQzco7Yuw8Zgxy39lbs3AP7NY+8142W6838hDiKyMx2g+oMujzfPPkCazE
Nptg/u/Frq3Lx0ws9wsO0Dug3/CRPd7OvFs+WFdePafMvxfY8/R4XGaYG1N+Cgoc8QhwhpxUEbWO
433k5P1ymRD7oDfJzbEH7j7IJ7SMwOULa6czKrpya2zYtck71+15+wwe6aK79tnKZOasEHiRGRLg
izKH5t5MGZ3gQbO2ZednhzFuD2zdWRqbTLXJfsSkyJOrGfXvIK/vnKYigtskFUfml1IZxZOnn5ZM
lZe/X0C3VxfHi+ksMOGmK/FdoOGgiBVsJfH02ASo/BNF3zc081llZmyOCNsAZ0nkAnmSXuu+QzVm
d4th/z7QO05N9oqoBthEkJ14lsp5g1J0JjtmjPI0wWacV7+qkvdasnyv3WzcJAQNEmDDptNgX2WO
rvlSyJM1E3qhBafAp+BCBV9wMgvQuwFW/wEIf5B1z9Ywe1vRBlrEpK4aIJ4Ihl5r5k4HtDucRiKs
sgmSWzl6G8sr1H1hLqGl5AxkVd25fgmKT2i7BVTGFtjhkSLuW9ULe0vmmJhzRxx3bA9cyJYb33Ua
JJCErqczBQoAn41tTGd0Kcs+qKt9Yo75LdH8x0JH7xkvpFhzBzK4kzbDL1ei7lGk5AItFGaTbURb
zHBkzWOA++D294vukZOeOdvRsbKj3dozQ/9U37eKY5aZHMAxsP6/Uioqdx7rvR4zxelS8lJrP74N
urAATg3mZeUiFRYjVwvDIY4JOcGFQ2DqoJm2KlqBuu7vk5EEeOXiI6J2UvgmtnNy8Osajgx6gjlZ
zjIvX5MOAKuZZsmeTTt+Ar38gxmr21ZlW7DbAfAXz4EZmVP+q2GxOZcFyQSjeUHGvVFN2x2119xG
u9Fq1bhj7jwdkHTnWHdjHrJlTPcliQWVaOP7RFF5J2B3WEOPy6NVSj80FuuSDIX3BMfg09+Q0GO/
thZlbauFet3if3CHCj4sEDaCAH2rCPYZlAesuN49BMKwN/1uG1jwdLSu1A6Oan+sIvvyOt3fAfcT
29brbbLSiMQeKhTrBL22+4VPU2M6HyAOENpUOVNM5Ge65pFbjhSlTryjX7i/yXpiuiSDKzDa5Cln
8ZjXVUhZzMlYvhCDPd0Qf5lk75pOcscmhI6u9oljpx4wOPhZw277BSgWFwnDQnKD0IgjmAfS1pq8
6RgQHSAyLNSynj8CPHFnKncnl+R+YEHG+G4W2l50yANrAB7cYrd+WvmZgzgni7mLGRZuBh3yWZ8y
Q2llb1PURaXlm3tt9sqdOSj+poRO4Ts4sgZkWU15oLHZJfXpkdRdBPpZZh/0egARMde/Xf/ZMlgN
6WNxaUqHfU3NdIO5epAfHauu3kG20G0zAwrk/EjLHx9lzjbGCBA49HCe2rjvH0kKo1ciwdkdiZrI
AWbitz5NTcAonnUEPfJAfavPd0taElVbPjSiplNS6SlFzrcPbPwV1iRGtqA0vfhcKx9QuAsPs8x1
cktK+dsln+agkz8fD5l21zk4L2OHc3epGJvpvrslCDZ9HjHQhX67PNhKZFvLilFhNqO2GRxB6bYE
52rI4sM68lbtipeW9lcA2QFNQH0Yp8bY4xA9IVabT3ltvBYGYSM08DO2Xb78/SdbH2ZMViQGE2U0
4iyJWZgaCn7K6u77++WvGgNpwogjUFcsoVM0Rr2VV0yhUCn9YzvEbkHBmtJPoQ6rwTiHTKPZC2FG
pCP59xehumQnNf+Fvzor37+Wu0DVjD4Ncf/XKPf3l4CR7LoxgPG1StsyG+FQCafHLheWVJwZDOIL
ScCfu12aIOJQFqdl/YKmEAFI7uj0YRYd3wwzjQn38M+XV0Ka5pO/qs9qLX/2+oHU89Fd/vmlIDCm
/6+lRgSdyfl5blFE/8ExV7N6kn32Kf+nLBpBmUHMwv9bS73GaZy+e/H9v9TU//5j/xmoYf0rQMPr
BbZNaAV4cNT2/9ZTe86/HJLmbN+0TQOvxX+pqW3jX5ZreJ6PBpu+ExPBf6up/X8FfDdk+atC39AR
5/+n1PvfuuJ/Ik6S7+b/ojM2TO//NCsEuqN7WPhJWeA/Gqt4/H/i+bG9wUAaHERdig/liiFdJEy4
JADJkPc98o6EfRuwQ7ntqpR4MfxUGnr+E76ZCMlb95wE8nFIOj2i8CkutSDaPZsk6ZaI6jbKZ8WV
l02+E6oFxzm477jt4nOc6Te82c7OmBcuGQdInA5hp2OHsbfeOKl6hMOoi5oKy1bD6RAZcqx29hCw
kTGpEYPMmp+6P6yxP3q/yR8E4WdbW3i3ulqmC67cV7OB7zlpQXcuMb1FQnA0gtLQeOA0m9O4vfdr
UDc++FBOpuvsjAI3WMJpyRyXUdVr4JjaNi0CKDYKxn/dRyMQ4o4thtkyfIZNdZI2usFuiMU+UdhL
siB+Hmr7E1rne2cFzb7R/fGeLLKo7QCry5Ibl1nvMswFA4yaleG6vrz2TN7YCeWweABTCJ38IF9A
5SnU6m9vaAQIzn7OF8PbdTa8FgcZT2x30CYSSAd9Mr3MgKXAMuz9eCLabeI741Bi07t+8me6jLDB
KDRqDG5aTPoERDz3rolcwHtuoGjiYssuTDbiE0oE+IXZ3m37XTXYXkggVxC2Dbnq+Rg/M4ojWm9C
51UPoKIMk3/rsd+nJO2OQcAv8yJG/Qj4p2QDHnWCbV3GXkO36BznHH6GzT90jH2ExDjoE1XW5GgQ
PAh8mB+ZMMXFGaTdbxkAmLKsECd/84gim9etGq1Q9PgdR9TadqXPVIr8iQmy/ZYew934udFugpxf
qwgOgaoi7qWc2b/xcvRBCzJa0S+ONvyE/pWkDN6U9DhL/p4WAAAyoOzDMiyvdYqYEanc1s+pbxe8
vE8Sp82UxVdj8dyLX8jLNJFbac/mFBFWRNNksAssmMuZhdpqisnlPPLyjtWL6alHdu3uDlwNDX5x
mn1EbNZoyO0y8Wi0fOgyw7qAXuBejA9kmvnR4JyadHllRpts4OghTejUGpYch9ARqORPsGHlNoHn
a6VTmLO33CdUbbtlpbiw0bE9A50uMGTAdn3IlEK7m7PirV7uGtv3zmWX/U2uwlbIReQIbzNB4tgU
QQdUbcr4zI/Th+u+tbkxMjD55YA3Wd9UsCuDxpvqavu8zzG2SV6kYknfBgGhhqSoZdMjgD7aVpNv
gddDQDCb184rduhM3b3KphrNGW8B9RPQRKN/SvgoXHxIESEY6p0R5/2DGeth1Rvj3q3kQ9NDWorN
GOicDUqLOOvlWpZoTNfxUt9r7T7GGB6w8zcycC1N3Fj7oMOk1/LhqRAKjSrUTIYqfdVetFVzM6bU
LhbbOyJ6MkRqbgTG+oDOKHJ9892QDuR8DpKsL59mNLwX/ipemNzPlUaQql+LJx+IvTf37O29kaH5
AK0TNxXWEDF8uw1Lv3xdck0Ov02aE1RC5EX7GFvvoqbnMmHBmylUKHGZipCVOseisHCD02G0dvug
vKnZUEgE4ViVH9mYuviM868GJVBoJ90zu2Wm+07JNlDn7c37iZXcUg6RJxgt9tBFd2R3QvbEq/uT
+Axi46m8WZAtDiSiwFRAwOBkQXmZERhD+yMbkRhwrMRGskFbtCCqXCk0jf+qkR+/Rdq9PICIniZA
LHrxQuIxM1UN1nNFVmAqhL5FEZZ0zbff1Ic2rp2zSd6Gn2YfmsKW4KblQbLZP7rCYLnQFB+90LbZ
lID8zOBBeRohhdIYQ6flAerN4q6RENfsNOY5hZAXOYO/KzJ1Lnuv2rrrb1IJyABVo4BZWGb6XUkU
oWNEfu1iBZ9youwOVH/1u2mhQU3SwVrjS2jmkurZJ2t7N1nzJbD4KNTNFpFcHMAayWxWy6zjr4UR
3PyK0fYE4Say8RPthtrLkNGxTEdQLqIpS75zrV2ZYxyq2VeSjtekReikgblkFoCexJ/lttaqOZrc
jA0/oxQ5rmmFNFcbW6vjsGY+UegoUd3acXZu5v9knmZe3MYc8aa6v0WruxeaGpMYDzTfyop1iLXd
3rIrsWVwi3zMLY1LnC0Mw6yR3D1TdvfmjFCppvNK+ha4qN3eeaOWXeoy2aeisvSNKSQrLu9B0agc
J/7jBUzTqQIo8tCL1kMrAeq+0bq9nWjxwyjnW2Dl3dnx2P0A3f1SmsXewYyvs0xRkg3mz2LmziWu
+CHQpNNoZp24dqKmUi84mqAUssCxaz5wGRH14K9Eo37rCQnnxeKsH4NDlUowjTnjtJGUWNCEtNcw
74Nc3EDGSVJP+X1zx1nnnTQt5blv3FtK/AqwQVLb4/SD2x6i5/rtVDU+qf7PqNMBYH9a3cYoDBYd
Q/fQqzW4KoNzKotTMlyHOen3lGb8wMAU1r6O7EJUXYmuTeHfh3EBBzu2hEf2oA1Uk+Lb9RMEO7D/
7JGVKnSZ0AXmVppJsHfL4ObFat4F/aspiCCaAl1s5qQKm56jRufb8ikmVTBTN8JylwNm6k8fOM6m
npGXEcwbb+oJjpNhewdye5k/ebl+sMbskSYjcq3hyVMI7NySoJApQ1YcOH8W03/mGhqjWlo05/6E
DG0gcsj/Gz5UjGNUdMQldfVkbn1h/HAxE2U232AmwPBzhxvhrId5jTVClmlu8FL/tizJB4PTtoCP
KYxi3tk+qefLzGA3Ln41xDtdYsrC9Sqz0lri/lYIbimQnKnzIsVt7hllGXk6hnnLjU9GauOVg5vN
4IJtYMbiLf8tMnrwOlfGTg7pc2CLmzVn6W4iAT60eXHDAkXNBpXDzLzf/tVq6JWnNbUp+5vf5DOp
kv21MZwduKCTztRFcMhRm2jr0Vlv08DEMtAembC5dq8Bg9DP3IVAEN3EA4HmNheM3LyhAwM3Hebi
1vaD6cil2KMMyZq7XkAhKkHzPM4+7IfFRqQej/eGk+/YpvqPVf3UyFnbuGaGJ8YgPWKCTxQMzqXh
bq64Gx/rxeIlKmRwILvR2oMPB4gA2ifzsnsm2sMpKRZOVNaIq6PeXL31vc/EqOisr3z13bOAmFGf
PQ0KIArm/L9fiFJ4mVfPPrDn8dleffxcuNCqVm8/Fm6iQxb8/u3q/M9AADgrC0CuVACNRZazcgIa
F2LAtLID2pUiAN6PdWsDWcAGMcCVCJVrpQ4kI/yBdCUR6CuToFjpBP7KKahXYgEcaecqgRhA3Aq2
xso1EAOEA2rlTbBiEPSVfhCDQdD/8hD+/tLKSKgRuZxnsAnOyk8oVpKCWJkKUDH0SKychXklLlgr
e2FYKQzGymMwVjKDszIaUmV/Osx/gW7x5ppS46f4ZCTpMLE262utt0zeEQjcAmwLvcN02lsuhThl
hEHzuCIVmnTyBhIHPnRXbGr96HvNsgWm629Q9qf+IxsYFuDu+FKWJYFjVs9qvYWeZtoPs1fceWQU
MzeG6cX+O6wTIzkIx53DZZLPOGDDoBPi1VWZFxKm4dZQSSdQoRT8bRzFdfZaJkw1bHMqNpXWpQeu
uAycPmwQDIq/Jp3Zcjp1+9KkA4iH5s0t4nKrEVSNRc88SHOP2z6FYK/YJ3b7Jjgj7d8rbq2jEdQv
yAPVvnARk7XpwRncfeXyChmUC4e6N4cbDcdDnQy7yvC49AIoWgOXHUK8jQ7wbpu3g7cjW8EmipMU
EFauz5Wqwf2Tmx0ukoAnp0p2fRbMgKWMD/arY1TZ0thUFnua0sV6wHMja0ZESU3SbR1qNrHgneGE
2BDzt2zIKRAbFhUcrN02yXSNmagfzmpgdTdB4NHV+JW/C3dh59CyUhj5MPtFf3GsZ9cJxNnzHJTA
a4Uyau2FjdEzkTIdmrx676TOB8U58NMl0HmrgdEF0wdbfYtsm+7cd8gTC3MiH9CX9SYwkv5CN6Uw
LFP3mNZh1NBTVcRJBF7xgx1DQO/nEXC74gkY4950GNtRm2yIT6A5tvxvsAnPuk43WQnFKL9rD77m
77RqwmyqVwdl8uiCTs5ShJ32W+LYV7gzYg+9s4mk6I9GMi/AE3QROXUO58F481vekaoocLbAW0EJ
xzp9TK4ES1EujuUT3KSL1sfYGWlWMiWexjrGdjLLr4R7d5nYTsvqrzrJfPO7VR0FeXy7KIQNAhHN
gRyF97kd6WKVORzliBDVsZN7V5NDhBliIgGhcAlKoouAOKhfTAoJfrpEMLVkkZchqUomzTsKf1cm
ifXYUZtwDZoYSH1q2ST7aZNmZ4pl3HcZAkqU4uhRvzxvwl1YNg3pB6aC7m6PB4+/cURILPrwAuVH
JRmIoqSmTcN5vCX1zNtOAdPKAKBPkfgEaRb9ESmwRwcFQ69nQx0MBAqYXBLP4+LvYx1hoB9gxIjH
/2DvTJbjVrJs+y81Rxpah2NQgxd9y54UyQlMoiQADjj6/utrIZQ3b75B2Xs1r0lYUJSoYATgfvyc
vdfWm6EMynMQlRdh6fZ+KNwPfHswqaH1uEXhH1K05hOp7kcoRNfQ7BB6iYnMBdcu123g6/thFvfo
RxMulOI75cEXsHYGR5wfAgHJsJhRz5Vn029eojQZ0D8g0hpcqMwwqlqUEBa3vGu8eQRr7pFzSnSb
LBcJrWb6xyRNuzXyN1UtgymLRRIL0MYAMLzOyyTdW+jLyUyIgcL4rX+dbfTuc5JevPqH8Lv27Mbd
1ankKSESZpXbQABB0w5bqkNMbgQbcL5e8sAGQJK0loa1H1JSy8rAP0OVl7ZXYVTXmP0ILTbY5iS2
YKYSMe1b4tiRurfKLYSVk1Fyj3bBq+XiCKDA+pWr8sdsjOmRBVisbe7YTdxThQ1Q5xHC9hhwAvPF
q77kYgIIQewdwFVtxIyJ2ih5cWae74sG5XffdYCIOafO2H6j2fywcys4jQEqAW9w7F0as5VHHVUj
PGDnTKv8IbKJpa7q7KNI9uUkINssgjQ86bZ8mjpsRq6J6jKrZbciqoLZSYx9Eps3MqqmXbUudTZe
PQQ727Ji1IMiMEtZyqnCLJM2IexJuyZpZGg3FfpJP2vg4gcMGzG5EyDdWNe0yqzHu2Ya9xxc39i5
fvcTv0KQBo9EHGQrsp2ZxnFzhxGpMc5An2qU+P6KAGLNAE3AMN1nXYfoBKFp7Wczttb2+I1gQULv
2nFvWXTQ6haXoDn/cu1FGSqSz5ACPDfgM1KOfO9bLK2ew8b+qIrwE/MveQxLEAQIauyDDVknzux+
9ZzDO9XVW0eUtODjH66lLZRdo7HpDEo0WYzZ1mmAALeUhhz9toXGbdd3957fPbc1scwojg4WpdBG
uU271Zb3MI8I7FTqRusY9XAC5ZZ5B4jQLk/Dk5dqXGr+J1Pa+iO9z10yrcOijjeZoDc9G19xS1uq
iT4thx8QUOfv4RaDxi8jJkbzw2KO2gA0Ws0M41CqCQ4HkNZ3sso5ltDO2tZQA/LRQw8Z8xtYM0WT
Q7L5AKBpSYj6McccmW2TVgxi7HMu2mCtl1Qo+mu00crwZSKiY41gCusepzhVkaRmOHchmxnZTFOH
knOTubzPt6OEbEJ+KhVjXL22tTnuxsIPiEYb8Rk+DjZtG6PoQFdnkrUPBstiAocnnq+pJuq9i0iq
XOp+Zv1cRWRncjzzAFZx+1ZUhUsPzZxrZ6Vp1Wg/L5l/omWP2Pq3TYUvUKAqRJro/lCIOlctLASm
ev06twsNZeroZ8+G5b3XE9o30+dInFfQE4W9gTQFrbyvF7dOhGlai+egxeFIMIK9inD3HMhafJkk
LtVO6YdwwiGRYQDn+tZIvkoMqRycrn0BjiwKo68BDjpxYdkzZtvsbCv12Irh0hFqfKmbqCNHw7O2
dEmWYThNlyCNpyftJN86GHG01qe7rCkJ+yE9phDYxKaiGnad1RH+VRJbpy1sleX4nMxyO3CNAPrK
L5DQVrW0vPOtLf+/NJj/xwTDCjwYLf/9AOP/1On3vPne/PvU48+/+YsFE/xDuB5iIDvgcPdnSPHP
6UXg/kNYIoD24vqeJzkt/2t+AfIFconlMlX418yjKZDo/ud/OA5J4RZ/GyKMv8wc5P9kfmGTvMR8
4t94MBYjEMtED+Zblue5cGn+7/kFdD3bRTDpHj2i69ewW4INpkhQud5b5vrJEd9QtB2E++XMO/Rk
wmGXwwP04Y8VkD7arodITM9S6I8G2QS7lQQKUXCfkof7GljOtaA5fnRmWAmwj8UpTig0omtnTvBn
bFTDKgzQoXX+N1SecP8NhRAJSUqU0qaNFlu/P183sVQjxSGYtMyavJ1tE8iVgNouU+sHiuRQmc3F
zJOe24Lsx9ZHxaVh+62qwv+d9o54bigzBkSGdqfi+8xjVtq04SZnirEuA4RwakQorOk587FA+TAF
gqkpfmBJs4+Zua1T/Xmsy/i1LGEn4sqZNl01NOyO7p2WxfygEmURbTJzDHuMaf1dDEm1bvqa3a9I
g0ORQaBP1TEpVPJANcCIh3FKYasR4ct9YMli16pObYNFjmG7YvFRheM66opfuef/Csnv2ld18Y66
TzNuyPPzMIM4mz1CWnPYuGBSVndW3wzHgjFnEAI7rptrgz9f2MrZw61+G7T9rA2A5LmOvwVzpYD2
pC5Z66ihhNPWu3n4HWbjfVuHD5lKQ4R3qbl3+5gYg77kqKz1IcU8dhYDu2VlBvcM7RqszIRpdDaR
pa71LSwwjFGNgklPw10YMZ4XjH9Dr9/pyqDlz6lpXwzeFagX21O0V4E89RjaF9sRfcmMXpbDEIki
jjalmVeI0Seg7JEXvJSUg6uqrut9QuZ2JMhFnIf8szDTJ3jAR78pPylf0MVr4nioyHxmJCaJ9kRI
H6egubPp1gVswRSrMcl5SySOcQiqMnpt1B4cPNjw/EtVLc6t8Yn5Wy4ZuHQ5W7Pyxs9YkkeYESM2
aJcty7Tuhy46TqK0Di2ILhMaCKzBPt22gfXTqJLXoIH7U0LGwI3tZ6jS2Li+u6P6cCWdRkEwzLry
iu90wfESDyk9HmksxieDELLIvupi4sg9h+HZVBt24HRRhi1jByqHsXI/iDb9Nds1Wv8CVZJTuruB
+rl11zrLYAzOKPPVZChebvS9hxB+TAnBU9hGAz29Y+s6kDCBChBeTUWd3jZR8OQTIOEYv7w5Np+a
0fvqE1hrWBkPKm9+kiFCdk82xbyh9mMzwM+Me2f7hl6Qoyqvms4joU9mNmDiFA91iqKpIKArgBTv
s7VXqTr37gCPQRUUefFXajUd/BDJ+oE5p7KdT1d5ijBxklqLAO8ACBEf+PGm9gj/YvwHMP0JkDCT
jbkX1MDJW9wpRFkUyyM3dGxnb6XpfhSZv47r9kys3gqEAPIuBOfDld+pGNKrlcgnxR3XSnnxEvsu
rFEv2l5PDmNgoTHqO+ihQ723U2djSOPYZ/6jS8Kgi2Fiqjp1GOk+kWZOQThjVY1N/QX8UK0mrR8q
v5XbKYNeY6AfI8voGgWqWOmcTpquACBYfdoRajr8NhwUHkZGvH1nEtVubR2jVidpuJ9NFgPeqOtj
+FGJcUBtGouTq7q1Q9rEIRk55TNk+R12DHHsjEFw9ERME1iHsDKeXaSBtv8zy2HUajT+JGVm3Dot
fVSqoy0peinO3f6owwwydN3i2IveMZvlwHqxjihXylXR47JMZv9jgJqHxdhcbsrhWEZkBw6hc1WS
hAGUy83G4QJ1+vEa2S0diqWLac8FQP+4oKUxk80tENSyltHj1Mn4OUykpBMbDmLA/+Em19qrf6Ye
sbQRmsLZR51cNJne1bFt7fnUIEbSmO/UPR74bDeluMNF1NQbTfjAAZcQMXxmcFQ0y2NulRXS4mRV
M5+8kOPN4ShlFJhVQJF+FqNPxCtjoSKSDzZ6/BV8SgAqwMGQ2vkEQSOcY8gkYe9ET3ZbGJsmNfqd
QgRkYtAsjetk0mtw4H6vE+yaUWmJk6/LljFCk+1HjyujGC86bK4E0+E1NTlhSLiju9FRUGamaWuh
YuCCxvBvxUTeAZFG/lLpt9DLTTYzLDXxIusJ6a+MdDgwJaAdJRUNW3uN+EnbOMyszD6MecEWC/Rs
ixvnvh/LjyTx5SUY2ruxKqrt2IzvRpeZx7F7N9q8oWUAE6bgMAS6CSZHzPTOs1IgGOk9lAr3zGLA
opwzKCZRa++heVo3ghUvWNF5T/eKQR0jLZzbmePBpojeGF4S79vTFlZ0szaWx8hBhQAkk0mSlEK+
PJGO+yHDnzUsZF87Sr/jqnhVRT2/zRJHb8B81kmiNVPC3iELIVKAuWjm79ocxKnoD3KixeWO1X3e
Mx/1ghPi6GqDO568AoMdUSQYO5wDBhnnkJZw80GobkYreOtF/JoEchd5TIqZGhIIwYSr7C9YbXip
XcQnOxPqaDv422OWXT9kV+3xawsSunh3MtqN1Vsl2V4EzLZNCWp1Vc4MJMDiW7iCTnk6EfpNwF3L
azRYSFYpXXlaQ9gXDLrqosJuQv/9cdLiM6pCGnbjcJwRAZwBNW3GIkiX1CTS47iRObbsrbKLr6ES
l2TS7aXxekzcaC/hiTMqq4jV2hBjes5DnwFj6f4OHLxgFvK7OG5e46o+0TJizSV7iwjEYkOQPU1J
I7635z67WudmCcbS3ggPegFkJp04SqomWfCGIhQ/mHP4K2i/abiY69orGCMP6SEGZByOmT5anPC3
hj89ePeMaYlfsKpPEoWQOCCstwYDww+LGUPUcobhBRehS5O9zQU3hJyekQP8QOyC8tLs3nuDozcG
ur3oMrGZ34mJ+pwKV1/MUD4UVG/nTE/Nbhjd6OylwSc5u+WuYvjPnZu+IDrBLrrs2h3GmaM0gbop
3kA/dMkcjppw4+jmfTYgPMQuMesW1JAueqnIsNiZ+pddEQyMR2tP3MWRUcd3NCBIjUt2UtzKeAt8
FqsmadTBN2fiQ4NH24bY5WVUgok7fZsSOjh+00I8mDntmVUDxNVkVMQdNiEIxjVVo0oJaf6sw1iC
CYktjunVeJyJHgS2x+ANOg298oWBNs/UTAFrF1Vgt+rlcXT41NOJRCti55iaaWcT9El3KelaIcKA
BYLfjtNpGBy6gOBu7eBxIa/7e0bvD3hIjUtS3rEvjWj86XVHtHG5IrlAszz8hqlIzN1LP3LQRdJn
XjN/G8bK3/VETG/cyH6H9ozwRCz20kWyvNRcKTIaupK81arhqg1PjaFKJv0ry8u6A8nWl9Lx1XEQ
bIGTCfZijqks6hg8oOXSx0ESvEGbBzC8ZAYZ3wcDyh+cLLykynyasxLbQw2GFwiDN1uk8jUzgzYW
8KalheZ8I+V+ImuZbCmV08HHuE4pQaqr0TMmG4j4OWStxwDSW0ZUTFX0KILt5BD1KcgySuf3jNpl
3ytS2rAC9Fe8up+Wrn50THo2dR79SOZFux02K0vJnAkAOEKVjeepw345ceRYa7v/bTXMuyLirLe+
w6I8Db7YuhXGACZBlJuUmqE7fuBcdu6G34NTfp8AsVSFc9U2jfAkk2rF/Py9oo2FThFcm2pRICZk
M410uqtEnqoiWDM7bGrMUOi+SGu2hprDUGcysZif/ArVf6ZrhV+I+IlmfEn7stuMJbMXr3Vp64zS
4dQBUAhLDgQxP31qCpZ3z1DPSC49JGUt5I2WEhx/6PcE/2BOsbLshlHqQ5vJAsjkghyR/Oj/pLGx
9Uxig3sj5z7BiS0H8yiy/lzon3McGCuvpwMqpDxzcqXtNxyJxGAkQfozPp8vaqVPKr18JDWoKNxu
Gwi58VLTp/3UNdt27Jk5RRZSrYg5hyigWBkeLAFRbXvRFzsu61BjsDU5tmx8cokiWLnK6sS1CwtE
KUP4NYsBXOYy5vZzyEwKPj0GJ+TXBu6IrFg59D57f4fQV6+nOKb4ytp71yVlaYYfVEOwBA1gnFNu
wCNClXsIleAnVftNxjG+wl596gb0PgqFq0MC+EpXol95HhInBnRnxcb4iAzrasQBvma6yyBdBuCI
A0PoGpVM6fzOnOyZ1BNCbKyrpNm26oNerFVBNtTifm5wHPvt3g2bSy5KjjG1Q/vGFsd+qlEkhEcj
NZM9mLq3yIcKUXVDwXg8w88wvGJoJaigPwv7nmQ+tkLTPjn5KBhokdc7tfMm8owvp9gjCUmIYe9d
4By63BZcyDvGkpvaaIghN36oAX8svYBoFRbscJ5DTcJhx9p2fhzvbDM6wZ/iMN9O8QnXgbtqKlpS
FLXs50tcaEwhtk6jFJUdHooK2yOnVanWbKe/YfHdxY2/U1Yc7IuUoG2SQD4S1/5mmWH7TAYAIPeC
Y395AO/grlX06kPeWKVJCFOII3sOos6untyS03wANIqFPxREdU4r2yy/WykOJpHAhxMNVZYiQEi5
+POzIn0J/P6CJKg+FJ37YgQxbDqQceQ5uZ35ovCHIdEkrbercWJb8ZkkF8aIeoa/L6s3PLOgPKe2
ZLDm/TAwsZaw8DCkvAeeBuivavY9yijH2jBsWiQ9Ck3lIoWvUkxMmTjhBKwh2UyYqGm0Oik64r74
aBsjROhi9jt7+MQtWgAncTdJLuUeRuqzRDWamW754up9T7d1mwDFpkR4QJ7kb3CvsudhMPPadBtE
DUgS9QW56ZuSZOHR57nOpE6v2C9H63dg1J9RBwOxhb5Sz9Ve0nlBtTJsbe0Qf2rBGV1mrQZjIMI4
cbTzGokFAhkxR+woki0qah7y9HNop+xiDw2iq0Hd+ebws8t/w3YJNsXAeNdk/BB6KaqjYSCe3qiY
9bkEBIdDv2G8vcsF8W86Uv2qKe58Ul4fQ2NAK4mBOrURyVQWvM5OXs0ErKarDDBDNneolE8ZqbqH
DnYexnXM9pXJ8XTCqzihMyuIAGQOMbOm0qNqSDdEnf9iI5zAEDB/0/5iDw3XWrG4FCEDB90y8qXi
EQpfXz8Y7KMRQpFalneEGqRsqJybsGtdLQ89aysni/XUfEMk9Vo73GmifROVnHeOsL+GIuIPFNey
W4HmXrr3hLddCRvbenZ01aV+WfgBQxLQtQD2sY60eh7jagAsSFsGBW/0nBHrw1lsYvJPawiQIUAy
07TROiTvqW02T4yscCTlw/fZ2w8NyAbfcd4F4rwrZHD6vPHL7EiHT5QFLIG9zggSuGTHZ/3n6e1r
pX9ioCVJMmnVocJ+WNYQpG4PlpB7wT2HwIE/ym7BQVbe7gnee7DJtpw0LrEwzoOTnUGWDTsTRa4J
QE93x0a7UEqX4BoPyQ0IkuXpkMklUpuqC71kVKfd4XaYZH4VMOIcMeyLpn9kIk/2yfA7dxAox5ao
t5EdPzS+/Qb2CcOd7PMDCYKcjnsYPqzIX4PxIGKv+zGgQkGgJmBpevm54RmKf4xnOhtwuieM2rDt
sTBVGe9nVH8JfzwSa0nDwoO9Qxt8yzudby2No9VCHLfcrowgsTIZz6YfuyvTHB6c0L8aA6pszrMd
1K7yaLYMITsLSW+IiKjBHxIaBU64ZtubWftkMKJjKVrG2OLqSn2C7PQphuEOofGwKQysPGl0Z/vn
OnFfB0em+zmB/FHEyLTARupS6kVjM69N8zOxWNp112MzybBBTtJ+ynD4bVq//GB7OFtme6pwoKy0
mmdIO8jFSlgUwkjdfV1awcbP5F3aio+gtN/LQD9VJTZzCsSvDjANfJ9zghlu7Qqr26sqYpLdI87G
r0QDrGS+Q6nHRWs+dEF9tSYcxn7hIwbkFmKkWKIOae58UEgHL8ufZ2NLSfbYewZK0RZlROv37xpM
ku8wNxq0Jnp36I5ZsoSpOVBGUAzcMoSIHg8Xy/WZdsKd69iXaTKqnbdYRobAaQFBx92GSQxxVf96
cJYcK2f5K7c/g+3arA2SN9awywvY5eBobWl8lUvyMpPJ+4ZLaX/7injh10ZLxJ90Taomw4Sc4U2+
3RxEHBYn15Q2i8ySONVhKUtS59SezLEuyXpCApINcuOM1buzhIINc7C4W5Zv9owQoUuDVrq9cmMk
CychMpZeiYVNb3mpbc9UnENRLPfgKvZRn34W7vxYK0p+6cmSnDAedBoVGb6/v762+KBMJeJFUlDw
M3iY8pFcrT/3s31waacfC05GkHKC3WLEX8LJVJCCa+xH4e/qsL5ieVPAJZdmDqfN6tjKb7eb0fHp
aBH8eXCX3/32I60o+uunL/83LjMapMhCuzOz23NmYA+8/caMM4nYu70Pt6/zOCBtyZ6ePKf7EfT2
uYtpnwwNn66HzSuMq4Q0qg5D3zi7lFOcx5hu84o4jEXDyQ1QxyVpuzeWdKvbK72tIrcvi9oBkrqc
m+rlDbi99NrJ3qG++WwxMKdRpa070bsH5i3tIQ+LrfQXAHPHsD20u8e2Cd0dzCr8RKPWUYZulQXX
CIIcAmnwxKQiP/WTe4jJtthTg7EmaCT3B+LCaUuRN02EtbF3RINnI1Hm2UxCl3C+Rcc4MlkMauTp
MAxhxtcgUvQtqo1oEVLUlv+H4ThnGXA1LBz4QX3Db06egf7eaOB/Gq4w1zQXp/KwVBi39TddCOlB
3ty1sJf5CEta/hUSqAje7SlcotJuz24PtyvOTIzfM7nX2ykn64nOCg1maWaHP7fK7X5ZHmwxsWCW
PnnVALxPXUlE8koti33APwYp0vgb4KwdV76DlrbJCeLqHAq9ZOumxbGcqpgThvdLL6BrnXl3kk7B
jlT2/nR7cPy62OLAZ63ws/4ElB4Guu+MPjS4mr5RSGian7HatERqNpTqHK6KNcHp+5TYvTOBRCVe
FE49t5vx9lAu1/PtWbzgkVtQBEadAynzloy+qALEfXuYl0vjqxOYWFbw9pHTlnCkO/EK+qk93j4H
G3LkPz8RujnSNr6M3uMoKJIfFQrJC0c9mC1uC7gVxvieEOJXLH3g3BJ9D68BvODyUKGn7Ax72jVN
/IY5z7mOhHr9+R64p72nhDyiY/EuGaiY1WyYW4mibUMAoHsRkk5XlghIn/yFfBibsy1aJtV8z9LD
pRHh78FtWTMqY+/Ww7Q3U9TgEEiB4kW67vcON9qqLnNNxArSqiyAvUU31OrrggUq9GABePQgvLFj
qp4uv1VBJnPWP9NboINbUyTZy4s2ybrGhI9MSFNoXOORY6kBFwdh2fwjmDq2R6e7tL577psc64S+
dgFEZZb+HKLP76Kz4ouwG3pINNxWczylx6RWBwnNfwciF+8I+A3gyo1tXVky7WtfQ8azJQMFN80u
MfTSQ1cZ6dpGZN1yxFr50vioiFxoOohMRqHPEp9pQSYLFG+cw49mgE3BGvUnuJcMDk32jhhn2HoQ
7FfWIL+SWj/oFEPy1PRq31XU2OYlwX60jUVyIbq6PHdBzJtJhOxGWI3ieBJHzDWnOlmbNriJvx98
2MjIxGZrk4cXu/fFLpbBI41bUA2QGbIzoUHroptbapCoXyOnAYTboqmfbPskG8OmFOIZNv+tYZGV
bJqZhrgqsz8PvqTJGXgUZ53/a5x8KE8gE5KgIN1oiuwTuiDrdHtGqpT959nf34COY5/GMLfXpDVm
69s3TPi1WKegAf39924/5faXXSt5a+iv7yrTEKfetcXJLhRWtNtTpF2APF0kJQZpXjWw3uUv/P1Q
D4X/58u8FrQmPaLNrN6hRBv9EzYvcyXnZSehT36KQlOeRtNOd+hyDnWIzpiKcGq4OIfKBCJatz9o
rrj8AAss8gATM4zP5cQdE5TAKIYTnwvLY+QYJ5ON81iyqqJfbE/acDOa8oNY+0DhzyC3Vq4axk2j
KSatkKwz7H6gG9Ji57EKgAuyvjz8x71oviVt9ovuyroQ7btTQD53ZLsD2PSSEMBKmzb4NqSAhHFp
rHgfD7RbuzsC+n6ikSYny89idOQEJUX1lkRgcethnpw0+7SGq5oG+hh00nqxEL/s7Gs0AbU4vGVZ
3XwFPjNv2W6D0XlRwbs70RhPPBcyhDu9smXbhL+39noa6HQV9bMvGXxJoeictJyzta9Xhbuv4uQl
NjOsta2EHtVJVPOobRq1Cx34nTmADa9jxUOouWqwG5BBSbstVw+yQWSSxcuEDZ+w/kx0j53JvHcm
oyAeVt8XtmFuSh2+hu1ysxdb0822rIMovHOc70FFsYATwlI+fBTkNHeStrZFGvAqDPuTtLP2vLRl
l6rfccrfvoEP0fZBkagHh9DVje2zlc5Z+4OdYYDZf58Z44k5/sNYjPtBxe/VxIwtyF5aBqdcWNwx
hO8OhAb4YFDDBGDkDCINcTPj/2Ak8DAaq7UTqvuZH9bTXcxHPAkF4ehNWdAxxgNUb83GPfssikAr
PBtN6VxOdzq1Gey/NG2CSNOxH2YWQO5golo44K7talHqzmSTheEHYR4rRUpeUenjKLGy6eR7ySQA
utyuyKs7ZE7X2Hgw7PIUMicRQfZYhRsQzdaqDfM7gULRSvxjPAY/ez+/q7BeYY5KviPc2I7ddmG/
saM9hpK887RxtoAgItjYzhlMLqlyESwuzJXYCzp6BrLfW7T8CmWsXEyAnmtfaAQWHFXN6xD2+26g
/HTMLVOIC+1z1x7vst+kDcAn4FP16q8R/6XMM5RK0Rmo6VstrGdLXELy+2rnLl1QrvT/nseB5hoD
5GM1Buo8GYuIX8CGnHvHOnO3W+fbs9tD50T2eZKspTpWn+VsEf3hU1zi4Ih3iBC+2V5YrJTIcjr9
ccxkPUbIxRLAzAHh40BUvGzUY1cdAkn1Rr58fTJzbntRB6AEb183jQ8ss6DqHuwWMPBIwApU31UH
pW/hnlMvRqnzEVN7rLJ2sjkKMYdbzpn0KvgwW7qlp3p5gH9GW6qcQDXZTY36zb/rDLVJHLs63QI+
IMrD8RO5pKFAuXZ78H3/sdFzvStbWserW9TpJFFOY3T8IWYTyxI5Mmt/OXH0PQLl0J/2cRkucgKU
XwRhU/gs3xzvVaNBE/3L3z7eKjRt9miiaTWvdaWQniQ5MAHulTy2p1Xlot/yiUVcpRZB4/B7+eCX
UFZUDus+x2XKEoyNLfYGmz5YgiduNHMmugJ62fKgOfKczE9nqbfb2XiWOb8JAHi2vNtfArodHGKR
r2Nb1acG7t6Jw1qTIWbm6aiWNNF6ay3Rvo2MvtkDCA0GtTXV4s3ofwuB7Xhr1m6HKgMMr9OdcY9R
eXaaVvxSoTrNVLFrFJxn/v46B71tDlG7D9qBae/f/71aXgiDPSbdrC1LBpNOUbiLKgSQQqbRn1ym
27Pbg2EXl4Jbn/oowMbhdP5h9ONtmM0fDrpKTq75m9dbyZm9wFqCNAZiWn2GdAU0rrzrYATDTXb6
ZVhI+Ss6s8OByUPko/ecEqALjbDYjZaHaOaGjTAA5PSGT7cHL/a3MjRw3d5+w2YuIGhR8tAJUBiJ
IoM2lqWSXVI6rxmJwdZ2JIUG8FpRb8oaaDkQJ4MLgFqbsxfHjQQ9edOwovKUP8waknqHNnj+X7He
/w9uwLJNE/Xaf6/WI4aujhKixP7QC44///M//vlv/lLrmf8AVMswHoMV6jvXITTsn2o96f1DkHBr
m74vHOFbkm/9ld0GeOAvdZ75D8fzUWch6PMtT9r/I3Gefwsp+zdxHvHkAQpBEqaFhXjeE0vS4L8l
CZJmBCynkNkBgemvQtFsn4lLmavfNHJPI5aLVRekr4muLqYT7Rl40PWKYcVzDr0StkGqMYegSBJA
o8GfQ6Nm/iHp7x8G5nlrHTIKrClPUOlgAhusR9kZd3LAUBsVjolf1/ldT9AMHdf/NYvqZJKsdFbY
6nZof5ZetHtnGH1KVwRHLi1oSPC+kSPhqO6cVDXbDPLOdqDnuZ0B7W2dTt5p+53hA8VLpmB5w2UU
hfdQGpQqXYo5BQrnFeun3NUGmmD+JU1mxc2G8uSY9dpYMQn9iZCZ8OGZCDOG1SbCvjq1CeR1P60a
+asoqOjVLHaTMr+7WfwAWJJOdJPDMtYkrCFBShXlVVnI+75t1gnMQoRGOenFA2J/37P2CRMj+E/x
c697tn3iYWRQVKs6kV+BJiTXGxHT9CGRvw0exL7yZl6l96RSfKxe+dq1IBeBNxb5PB9dmuIs1XDl
NYnBFJucASYkTkHUDRv20kdDTL/czLioSFA1OvsUk5Cdz/sEgx9+XOKnsnI4Ol2OVpxzTfaYCvPo
4V2vtAWLcZIPZjG/yThQkLQrVrm5hgxX9NsaK/BqMNuSipq2RB2jHhMEoGhCoaZ2HFejLX/qHjJQ
avymXt+0xgmS1N6x4703e1/BUkzl+bc8ItSZHOSIzmzqo4My2vJ+4tcK5/rB79pvoXYvJdDchKbA
RjCgAejCgKgaadon3SMjCtJDtHwaWvfD6BYaaoEX92K33c+SyjBtu29dqC6TPQPK8OVBNA6pQcCo
dONeXGNwt1XJhjHVsICSX2024bmmeRsDnred8icI7b3rJtsevgb5PwArC30CVossbMxIcoLLd+bo
vyUqFb5dFtdQfBsyOKMIoX7z7IXW2jWnL8f7NXWhvRljM9g6MwDNaJklh7zrWdomO99qrw0e8+OE
0hfKeHYt4WZAJgqtnc49e4eRLViB0n6Cbal3lGYxKld1dNOpe6YLiTuoOrCw6MehOrf22J7bZHwZ
+yg7GAqXXGPQgY+88OgF4TtzH4ORnEdSM+NNjrDAGQz3jAHo2vcOAi2mGR6exs3sK8wIkTvisYZJ
J2P7bBqMuVd8mFUY+/umo0lgdly+U9i8NLKLj3FcTUhfh0+yzUPSANO2krhpRpYLUVyb1PzMjSg4
TpP1qkYHbx1H49pRpwqp+kUhsSoKrl28X/Pe6uePuA9oaPf1Jee8s2vQNQpjII7Qde+LVCLiG7Dr
BWN3CAm/2oasUrvObx57mZgHpJIox44tAXQby6b27xImjbTKt8GUijOURn7pcnyQuSIVaOqXY3gF
2bIKDwbTDC9jyDhYFilEXQNYMEZO5pJnSVCYM784MW9NEP9IDJq95Vg9j5NM70kiXIYA2an2vfLR
t3pyvUcHT4NKz0PrGSu8IdVO+BBmA+vOY96eCQbwQeJdai/6ou7o92Fhvw11Ig7EkFUMpMB+VFHn
IhFAZeG46P0kCsmddgBK6EKuOhi/TCiW1Fq7/Mg639u5htudUWqOdWHDNvhyZ528eGO6ma1abZE5
ooa14DC7jOe38GdIK9D+ZTDwPYjZ4PeJ0nZtpGfDP/dVqXd6/hn6db2tLJDKzLCIk+19/rWNlUhl
9WEwYdH3qA3rVLy1rkOAGwtNX1GKNpzkxzaun4qIxCNqra1ZMrgOBpFx4PfPTUXeoVHG1b2orUMT
5a8gWMMdee60S0cGmlNzdOMEbRAXgjuHTwlpCTbU4UezIvNldgIiKsb6MrigMuY5WfRtuX5r8/w7
FPKrGt3h3pJsKP/F3nkst65tWfaL8GJjA9gAuvRGNKK8Ogi5A+89vr4GdDPr3nyRVZHVrw6PRB1J
FAkCy8w5puN6X2mk8fsrdstZBSI7+NRQn8JTnYq1spAmknf8JGuSqCvN2NQZ6Ygc/GvUO0RviJ7I
ElFcHA4Dqbps31cE2TEk2FlhN7utMrmuLYeEoLE9OoOfbFqPOEetFFC9gzfNkfI6Rs4hGAWE7w6h
p+s6sPLq4S2w2/ys2/5zN1Kzufh//SofwVGSjoSWGaGO1G7WxPSqovdmrH4LeuB5rqr7VxNPH5pO
+9aBJT8MDQ9VDwAZGmwKVrpTTXvcRNMTm6OrU6bDcYjRENEDp1titegKJzbxYTe8Aj08cUGrd7Iy
wsNYXLMcgdwYm/pOg4F6VC3PiMS9FYP337JWqy9BvpdeFnMmBTfHzPwM3/QDBGm4T51k3aL6frNm
J25A1ikLMF6/jKDslk3zxfNHJNNM1hrSZ1a1lQMnddTLZJtPo3xMmm6mSoTZOpMuTkow9tKpXohN
/eoMz0Xm79mzoWY3sUFVkG/ByuLxTq1tJezvOp95hCBSWIHTSBc4st1523JQDe5HWPg4zEwtvvNr
tMDFOB2Ldm30WnfLugjEfuJenKAAO+MO0dbVy/TgcDFO0jY+O5F5ChDbHjhVSyqR8SyyWXGoVdqj
4A2Nuqd5i2yYKmYpsi082GYl5tkupjKf6zGRHG5iC+AwCCzsmG11i12OzixzV4SuBAf8A6Bemv0Y
WXIOiyPuQCNCwnL21cQ1sNOS8IxgY4dGkugklzKDy4l0bHUcCIRfqLc0D1pUW8WbcJP2LOcbJFQf
SBkAuGyGglFuJ2OaQd60RQqBVpk4kiQKs6Xw6mg5OkUD9C6dVdIoRyeWXoAJo3c0q5xIFJqAwoFY
OYCKwtpgx2sjDqpDpEii9vBT9UQQozyogxe/em6DPzVCPJepJpPXbgvE49HHy3KLmqMbGIj44IZs
sXOgI2A3gw2CTVY/Js2uUH58QbPA7sLZZxleWzUwWfMoRYSoz20XMXQeB+0g0/ykm/TUld1URzJp
PwIUn+hg59c4TgpyrYmFSY4eDMQFM8lhL+kx17agnQJO/EM55GIEKc2VYHwHFIsng8wjLpqTfKlk
1q0bA/OZoWntpmGOxXRkVVWM25rC2hd5yNCh7P6A0VjpNmSTLHiFn6VDxwnNRdFN1Fi5QsjldRrV
F5lD1JXeLjSps6XXF5tWFuigsvoLIJ2/MwqrIKrDYvA57sLeRkxi9Sew2I6uxqPwUud+PmSYVlv3
Q3frSy1dlxNZgppq5BqaAGhkD+oeBxtdNW4YVyIrGbvk1hp4r3EZc8z6/mmwKfXl4G17MFRslGxt
S5wvcnPH3hRjll2rDFOAU98Lu6mv6YyOnvdZk95au3QyHh2jfYwVAvhqxMIIl7eECQMFXk8Movtc
5AeoKSAP2KSsNjy2La5q4FCtsjkEis/Gz1nWKoYcwDJccFlSrM0gXheZlBdXvYMdsZH2yWRHShAD
BlTHfl7cjal8swzOBE3POJKYLkAYaM8dwQBeG7lIdy37MSb+5potNcIzkR50Z7gQ0C5W3Wi/dyNY
oCJlYT5FF58ddafjvLOq1li6kA0pXbQ0Wmehe4uz7kOBltYCLwKM5Z20IvsRqbkr0e/q7qddCYYr
7baVch8Tpe71+U+AgNMK3xhHQXMadxNcb/VcuYgv8w9So/YaI4uBFLHQck/UphdNmHvPU8vOay7D
0O+qQKCtRASJJ/BkUES0TBEIkV5WKFdHEggbEpFKJFYag5hGa7akUTxbA4ivHDU3eUIzadZd6RMI
FMO6GZBUQZ3an1Y7sXFv7oa6eOA/aglDn00hi3snVY9caRsSJ346Cu9FMtYvXs1qHbbDMmi9Y1z2
W9ngW23QvzPy0E+oNK3yef5Psoif8JHthpG1b9TfStO7c1IrXGWm/pDrFYPCmdeJnW0RllxpDfeY
jOo+H3FG9/afFjKFjxQKF/ymQBq96MhC6kS7Yca+KCdz41TFQ5P7L311TxzmliP2sfGvViQ2mu6s
p8k/lob5o8xrPdNd518IuX2nk1GAtP848HULzRumAyLqzHg3/14aaqZh9am3ucYzJF3l5kOFkZqY
lQx7SwCIhXX3QvREqyA6WGiOt04RoeLgFPMb5KTcdNnb/UqNJBOw1c7RVzoB3NIRnfgIjYbWY++D
1F2UIke1arpbC7fpBNk4ZaL0hdQtdBwLWTBq8kEi8NXfhrp+7av6bmg3g15+1FX3pC3bOr7BIpbn
Qis2ozV8ae64n5x3nIAvOGW8BYKgrA1vhBm91+Zw1qiuSRu4C6piaw7BrqjzT2MU1w5zuqooWFo2
CArCh7THBwSUjwqR41bz5SuLkJMajR06yD2EnrSBw0uJQ0G/dnKE7vCYmCvbaysD4dIlu+BSzLDf
ySM1OEUNzCKV4Vy2pyPDCwJFmfoWr0dYMIOzombjVQy502vNsBAAPuWhQGHe2BZxviSRgfmmprRz
9Ct0ekfTh2ZHaplFUIZ264r5DSmvJYtipYuFzymizeNTMKI6wptLqtqtToH3F83wkDrjozOld3Yd
HlTcsj+UG4v42h4MjjkVF1GCUJZ2ipJP2zVOeS7tcqHThqkwXCnNumM08NIhXdOUXAS9hWDXNBiC
hm9tLO6RD9mgtldInw+I2W9Ka1/ruDtyElp2Xf0jDPMIO+rkKjA203DmL70zuUrPWTdCT98ZbZ9R
0oG9Ln/i4bHScfOQwV3XksHgUyMgG/YUehPaXcf5LlARG4Z+dZX/xKJ/H9rRyk3dQ95ypHWQgYdy
E2GyWaBk3RIadEWnS+KcSbhJTC6VOb51QfR7yswSc4NE5a3WxE05wQeCN+Wls37pK/fDtVDGQ5rX
x7HPP4UBsAcgUdXVj47cBnFycR1/I2xvYda0WynBoWZ4n2fx3DA+8Vj/6JZ3j9HsXZQL1xne7aZ8
Bjyxn0Bk5I3CmqZA4LKwm6Tz1KXmk9Drb9LkP/1mPGQ2xhGPpYTr3kXEGar+y5eMYiMExfPB4lvR
Wx4VH41D8RbggmwIl06DVzA4GeijhSGqbcVuD9LrCRDYsUCBt8SkUC0mi7f9mNb3OYwOzAwoC3nL
2aV4yYZZn2vNFTDoC1t/bRoQsTHp7Zp7HigmssJ67RHjc07DhtOd29gguuyNUf8HW4eV58YPbR6s
I1fcjWaOLsTNtq2GUwOWfWq1D5wwoLuQaqwVGOFIE2IFciU7FP57sK2NcieacRvRWBgROy7Xe4ii
AMy2Di57PIGQPwUKwV97HVxWbxMPcUIrTEsktfm0uLM7oD9xyQxBq4+YuWy0k/LiSKoRhmMIiUMM
XWP4HJaEPhRJC+OzDb4r6UO5NS9h7Jm07YRUEcG0GKmWIIHvdAeBhtnGt5Kza5rWzRKyKdESw3ea
RM9FUEVb33HJP4oyZiT9PXlCnN1i7bHisomeujiNFYsTYWxy3X6eCo7qsUi3WSg2OOD3ua7OjXtf
RCWprkYN6Dt7q418Y0cVTRtQeZILJV6zfhS3HllRiVUzVNWLS0J6aVQlg6+MzhQVgJFUxcIcQcFr
fb/ztR0TOabsqKlbphMiYkQ4FD3qn6Z+13N1z2p4yvRzFiYX2GHo9sRWb3pMP9oltVBv6zXLCVqj
gTya+Mns8ycE08cRjW9rRKsRpRDLbfyw02OU6g844YHsjyfcOuySPTDyRknAThrREuXWehzaVToX
elhytjltoAllf9bBEkAiVb5lnLPysSgQolCmzWtgbIehogcz0Tr1V7air0F60cLsGJlccen+yDM+
jJhlqjml2XjVk5Yy2TzWHCOGwAVgeYcoqF5FFz2yb67Mrc85ohvsE6PH84SxkodVPzeU51VYg6Tx
TxTAVFpwlmprlXXq3qq8Zj3/rEyMdwFTigzo1rIJtXuJ/MjOvyu/XUfG74Fv9/6OwolXJQGkYpk/
go7W99o/tWR7X+MRmEB7u+MLouT7jr+u5UKhZ8eBxHJHlD9+DJJ8lOz4rOmlKrPTQDhTMsHkNrqr
UhD8Sq2AkTDAVAkgcAzD3fx6lW3+hnL/2ZXNe1onZzAN2yJJtmTroDa7yYJdlCOYqamxOmXjd2L6
f0JE9A1kdhxN8CoqM165RnvzYlphc0JS7dUSkg4ZUHpkrIKM/z3SRSmzpaI3vIuv2Q8ZimLi2w5O
FIG3GAgT0PIc8MbD5C2tZtQXLGO4kLbZSg71LjazBOvTpmaSvSA3LVoALps2WcF4skrwR+OHyCcM
yKBosHa0J0/v8ddlvbWiQX+IzPfa6i90rhRM6NQde7xPpr3tAjGrY05X3fRadUaOcrLYgo1YAw27
oMB4a8A1LgbC0kYDSW49Hob2xy+z+QT+nHTKXBmJRnTtmGx7w+W9oTM3LVtAmhrMkjmfcwnKj7QD
unpy5t2VqeS5NVkvNR3o4ro75RzLBzLJ103MvtwOO+dgWuiD0nDOkibku8xH/GwAd1jernGh7/KI
+shwnD8JIVrk58pdjcJ+3WqeuJs4fyqdysjK6o2JAunamOSuYTjKCP5F2FfSwm/iAmmoa3mAS0YW
2oM+7ukAFtBH4P7QOTcQ8ev6Ychlte4dP1hbtb9rFXv+OvAf6QggjZjxpqyjat92jMz9xFgS044m
FejlSSIxWuil+Rgp4vB0eGa9aVxVT3BgxY7RNbTn0k1YrPn+Iyidq+lleCiBg6KPx5A6kJkdNKW5
iwqyehOyVRcJi3R8UO4ijBAW2W4AGYiY6Livn9s4cVditF/IIzE2YTYQyYs7z1SvCPcof2j1Qmq5
hUcGFr6fm6WJdlkVs6eo7apZqbVJfZEs2QbSB8iMHXtRoX5x3G0JuJdR5rhhzN6cCem23RV+hH3l
dcZTnnyxZPio+rPZIg4y7aeqwEsEInKX2byEqUeel6YtcQnRIW+N0FJ3ro2mSs07HN+lGc9mUAlk
xqUdEO3j59FHUKS8gxFqW7ohqd8Kcx+Tb76M4AYZxG+sfDRqjUfmdzS2OOMD4rXc2ukZDkLCAVm/
8EPEySSrWNsAWF2LrRVlqCkXJC+b1FCszy1shrJT6dHK44ekTX6ijrgd1GkbV/HwKkRuRaKuQTX8
SR2Hy91Lmud0AMRbJ8aTFpnPeSAFGbzaA6p1kmgr1iLE+HBN1OEcQk2V69ZBD+wrhhtwHpGjbIKY
g63CSLfwuDylbbCiUw1QQfZJdcXU8Tjo+XMwrn3zWsGUwkd8KTJnDVaQDTrSP4qV/m3Une+JZEon
3RERijtJ82DOmfspT35YCK+SiRwt3eUZtPBTxkP2XPSYUTWoZcQ4HMGtfXKJO4l+hJQr6HDNCvgD
LhgwipIS/EvfutK8Tk7xmcoaQYdWrhgsc1j40Tb26hv9NVTNJnlu7Xl0SDDHwg0gbegG+iP2YYlB
xHhBUkpIkWDtEgdHHkt2EaAQBIIBAHWZ8gZOoVEMLB1MDS4WcMHO7N48uJcBe+6piPemsvbK15+8
2eYsNX3PJdtC4ROe8SzoCxaGOwzOlAnDN20Vq6s2+VCgB+IcpwgYPcwLcfZGpsXemfpVL/QbLpdv
0adLfywf/Mj4lNV4iryYWisbvsRgofjvn42QpgTmGNOhORPhh9X+l5a/IO0K9h5X3rpR9dLkncxI
Gtk4A7sNR2PQ+MxlLYwndBfgAQ4YLnFdE1IbSe3T9gUyseJmVdmSIQjimuHMkutFMS1cTGr4IXzg
PmTq1zs3diirUngboc1+xAku8pA8yrS96B7A5yi4z9vkiGS1uOsbsWfCjGrZDlFdu2m2ln6zLFDM
4eFmFaKqPcPpb9XgHx/8A10STjSYOliseSfIU9klHz71/dL0rPs+7rdDVxJsicVB6PtB9T+Jit8s
r3kVwro0WtWugzR58MNlrCJy43/8iIFGRt1oNozTbetop/pJcxVwFHLdDLCrw9ieK911+UPGHXGa
H7oJ0qQebYHiiMRfESVL1TkQTcgmtosPA2f4wgV0IRnXs4/BO11BHui7EQ50fXSFPmzTovjRwuoA
w3hTTTPFLbgPG/uNCN4nQnPJrEuQJ+SY+URPMYLTYdDSKzwCHHBVQ7AKK8UILN2Tn6J1sbHSuVWw
UxMy5HbIf5Ks3OtDdu2ycR3qDVvZmQHW6HCaXDDJGgJzpr11sPJQ+aPy4OZXTv33p9qsrv63+/7t
03/7tt/v+OsHgAUkgI3VU+pQiqqHMMr1jZh4CquS3Ltfkbk7a84zdgWsmKdbFnko1Wep8K9e+Pej
v2/+B/f9pTD3GIvYSNr/Uu6PwQStBIDrQp912L9Ghd+b309d22729vRUibZrjr967ETk/ABnsH0s
ZSlZJXCd/kPC/6uJN4fUmeGaPHJynr2YMocPp0a/eKYzbDwn5KTspkN6+L3RQu8/P6qxQOGa2xmJ
22wFyTaO1aJw+lX///Xhr8D+9/NihO/WM7Kwi4qQrTk6Y/Bzsi5nXdXvze99vx/9fsF2fIyAf3+5
nv+jncTJkusF+F9zJqX8frnIns2ha9hoIuNmg4ZDwpRc2ESPwmCWubNO/afM/e/7oHtqe7f9xL1/
xTz2jQOy2KsqXwWeE8NdZhxnG+EneJTmTFQSCUlN0KwBY5PyvUMRTSvK8A3OA5fjmlmV7H/ixunp
UrmBKLNP6rw8Fvo4rlwXRPLEadKwMm+VDiAQ4ljHCudAWAiL8VCZ406vBCfXsTvH1VCsbQtjesb7
Z7DQsvtcBOmWF6QxvAgcIIeOJgAOGt432ONLWXfjnE8Sb0G7a0n8RyC/MgbHPLhtP56dYbo5UR8f
pOk1xyD3UdmXnxXqqh18ypjeGnd0n50hZLbnBocAZ1R1ZMsArLey17nV7e2y85YgSfg1EkykFvNi
5mkabXw2l9SkNpcqR6vPOTQBldYpkw8p9lov7o1er8+dhfcnRzUy5WpfwPDYU4cvngAMJieBMdAH
kHzupGGcx8bn3W8MB08jHW/WgqbgfviW9pxa8SrNSHIMEb5zYF/DZkAirxveHaJMKiBj5WnDu+4y
RnEK+VPLJj1lOfX7xPIFk0Vj82/kDB7TgpFnNYYJ3wXQk3uCNfuhmjPm8uyi1VNGMB/adCjPXQVT
kyQlOLUC8A72L2j8xIoZQP7XcZxm58C2U8JVH9kuDScLkwbJYUCgFeM2grOGTadX/YL+3D4lTKRP
zEj3fpjdQAXZjLLK8U4hXxR/DEYEgOjqhSpdA2bk5K+Y5DUrOOJIIIkOgBVNK8EcIF3rBe1mkI5n
fWAhTJr2XTg/EnZPGts5yhtd2NnCs512O0A0OQN0bZZukaI79t3kHHcYuVQidozpHilA1mJ+Edko
oTRhoZKyk+N/BRlHVlwqY/17319f/v2Kldr4N1octs5xCndZga017dMXw3W+WzXd5WlJ7RrlD+ZM
wTWrswdgJtK8J4yo5Fd/qNL4EW30iIgZCyXmWaM8Em/wGDaAEhtTf86NmQDhFu82jgUmdExly+nW
T117JGh8ZWrizmqoFHVYdzkLmB34jLJMDoUR3tUZdV5Ubtpg5vgbVbWwfZzyorOW5LK9mLncAWWs
QUZIWEZevUZZCtDQo061NfdW+smAlzYwl5kDUMDUu0eXa5U2OPdw5dkn9eMV7jtJxvJAe7swII0i
zLaee68/OWP8RnAJZSqNp1D1FVvgVejVIdmx2qYsGdy1Z5FK2Uc1cbFGcUntE+ZI9BarzpXsUuLw
oSB9PmkZW3U2pA8ji5sFw++vvqQIs1Px3hbFFkE3tozcmHH2R/S/vNiT8ceit8P5aqYbyx9uXsiZ
fxxyJn0+UDVqB11dodXaOAbCDcLH4djHk7PE5/baKuNmTrcp4LAJKv+KMSW5i1w0G/B/lhKwatHl
RyJKCc7SziJtBk6EJtMV4lvKTnvxCjavMsjY7cb5DnPIh+fxdoq76gbsbN1HN8s6c8Z/hCnDdNjO
nkawUtpo3JUloamtpe4dPUCkH32Z+rXvgpEhOTuL3GneMxQfMalsmxFDFbXAT0YcxL5iQ3LVhgCj
UctKTUh5JO7DUH6xm3yctxZ9HhoQBN6TMFdpz9OQjIB05J2IqChruW9ZhA0ZGu0aXXCfQ+XVoYEu
wHzg+0Q4a+QT0gwxLcmXO+X+0aaKI6KIfM0kjYkEHkiNN9Lyx/bNT9v2CDZkVylag5lk5D6MQBV3
gQVJrcos/VhCyAp0+dJaDFys+pDatr8P28FYjbH2omtnUnXY46JAMavyGw4kp+nukBfBH/KPaPxF
ToGYXF2Ksw43EHB8tGJaqMMnEdARaKC1ICY8kytwUE+HuZSsDXEcLVZ20g7ztaqAs1bDDI0YCZh2
SFzzC5AUnkVb5rIh97+dWmVHO8uQqtH8LHxFwPLAOGEhR2dnq6nc0e1mN4IInlBMfXZm9BO134ZJ
tkAnR1J2ccVy3jWvKU9WajHUyyRyPTp+9gHDk1OEuDjc0WZ21jSbD2Fl7aZkvNwocyJBwM2XTTNc
9ABte6lYPpaEjqzi2LDurI8AnNXGoqPk5b4Uvm69eZb+UwbTRYWp3GeYJtYRcZ4ZG/pFFbiC6BbB
e7thVqgkZTNDjwCGLBvNVgNm7JmrwMAOlwewRHqvJgV84uhSfnmf0HquNVlx+fXYz1T2uHa1+ksS
/+FryfQIOGnPGSk4+Hp2tmbLgC/0h8CiZpZphro8J5XeRpQeNCZBIEn2M2gxmvVopB3mzMZIV50i
C4lO7t0Jh6R1v0D55iZMxurKZHeG9ssKnLUtq/d2FO6WpJ97xrLuznD0C466RWUFNxBA4cJgUwHP
z7+xs94xGXLOvq35HNEFVIsAZg7CsHTnFhQujgUqKU/yFOV5fzCM9o8qp2cwfx0/Wx0sJe9ab4ye
k/YSmPW3P3SPJdoDCjWMDr3A4ADpG5X2lSkLaYF+yfS5GZecbcxtR2288Hz9s9IQJ6f63C2U6idn
Agys2+7Xg2w2g3C/RYMms2tJcIhj8QVPjD/BLnZmZjpEHKBxTBPGEx4tdQgxBFPlPuYvW1aNW61H
R/eOmv+T1TbyOgd4GosxeQRHVGzigX0TSGIHPJZwTmMCq6MnGgn4kAk6N4x30ClHVsUGQXh23a58
hyCdJhM9ge7MagpeRLs+yV8RuN+dmb4keGHQ6Yi+8tZlGX8mLflwZo2OvDaRcnVTkWQbaOTVym54
9OBsIqQHfkp038ugWeHxr3vmu6dq7gKCR0Cc0zITM9oAcdhRVSWXKr+oh01blS9/fYrmZFuZOjwC
IHUbmmyWi3PxN/psLGIsTvNHiiHyroNkN2JaPkBYQcL5++FUMXBOCVJZGWTwkSvcsDnkv/ze2J2X
A7tpX/ms2YmeWGrcQMfaRxoRzB/BlV+pJjX2I/NU3oLZXhRTdizqOl9hmnQXmQdjHqwKBmVpq2It
W7CWtsVe2B6m9zENMk5bJfEBVXoMMsI7eYHuCv76YzXflBr8jcDSXn7vigOsUihLcBU1lhnv+zoN
93hx16qW7g4P6UbaEl/jfNP1RA7hGIWn5YLyUrW2sivF2WtO2OuTORmSMcgqGSSjqo4QA0hMPq84
ekANGdYcHRlFab8iLbI4Jl0LP9mnxGg5BXJcp5+w5jUuXfGuDZ1zWw0sF1OSSczZU0GoTn1E7gj1
ilhYZPUcPpZAiRf6Q3g0/DzkMUZftK0cD6hIj8DMndlPVC6jaoaJDgxMlM16yhyLI7OF4tiIFkVH
Ibc6qVaUEm5cHrtClCumCy6Tx7Y8yqF3sMD7d01EddTiGTtmVi2hHWIzslufRcjvnXaUrTikGIKH
bkbnbldrJ8OLY4/BMXZMZju/vzBk4lYSWTUY+bGbnwR/YGHQ1uGp9OHMVCFY+/mxR4yfjr8fNSHX
1jaiiKrH6pJ5aXhfdbzT9OpLYmndu+x8ExlWEK9IuM4hMIuyPwam6S7KgnqG0PtLk/IAQjG8Slbw
q9Kp7oqsdgh86ch0arv3UjEBq0srRpFCOTdK9cETvZn6Njmx1ga+4mxydEK+ZqGUcpgmqQGEledj
re3x7Pns4UPANBvz3rxBE2Ln55bbMFDvRlc/RylCaE3Um7RActlNGUct6CLWadGf/2+H+J/YIaQp
DcII/892iAtTwX96If7jG/72Qli66eILJt4QEYgBOPg/vRDmv9Cb4pBgrItbwNDl//ZCmPq/GEVL
5QIzhTPOt/3tjXD+Zbi20LFVSMIZZwfF/0PyoskP+ie32LQJ4nQkwdRA0XSJWeO/WiO8XiNjhfyn
PVarle2Y48Vz0dp0FkPi1Lc+jXZcRs4noe63wp3RrS6rpq52XkuXhCTLNCHt9T5XTrPbz2CM4q9V
FCq82OmuXIotiGOQz8hSmHaZwxLSre4Lnblq0VGJ6n2K2s6TMei5OYsjcOmaz3kjYzB3DL4s8cZV
NFjbgH4W9WOWb5NxCnapLnE7oioAfirX/3j1/pswSvnfPCVS8JzzrEiAZPPL8l/cIq1TsbtyGWtr
Ngt6GRpLP9HOCbXdNmdirJBvUYEWBDJNxln4wU5O8bumKzhhBXSckb+0Kdx42aK2miL/zi1Eh0vD
ZQOcK1TzFCm+q15HLi/7//tjZ9Pi/tsL6nCFpd9QlhK2o369N/989B781kKh7t57vveKwBu4s5He
Q3aj722Ighwngu77lwx0A3KekjOZXWIIrpwXfJP9VieonM1BAoSnT1iH5ejt+nHXAk5SA9v8yMap
iswWpNdnVxT2ypBaucgdHzYqktnawradZMyNIlTtcroP9ZIYNK36YbJRLwpmM2USJrQBUOI6/8WU
0ynuzW4RDM6r7Pwnu4C9m4f6XkyEGXXkccbQDpRz9QOil4ANtpsQr850B6l52qHV3KcaaXehMym2
LmvwIcQgusMqZqwrJtCJwYSyXHVfY3ZoS4f5P9+37IOLo+nVuvY1sopV5y5U8y0DdrIJzYQTeSPp
m4AhApmC11IvJZMTNnIomfOYYlt7LsoGRRtYBGyguGnsxroEIP3Axo5LgZCfrhtyh9+Ku7LnaCE3
B96JsDE9qMdMAi2ohhTyED9Ey/1yGbac3dPsywcpuJCwebnkJUt31D/iEW9DbLJMMT+cYK87Bpu0
srmGlnM0RYHptCJ+I05JgEpBdibR2zSptTube/MK0UFtjvSZac1MZiJ8PkBdYk0STnP2McUjrkEL
rs00lSt2ca+FhYySHQZWlznCq8wlaGFn1VTBERg0lStac/wSaCmh8hkX6bXlEpG+4ekw5sr2PsY+
CaiHcTsVewRWaGKtk3QDrWDz6SGosIIJxBCqtyDMPjSVkgPewCP0RJdtpny6Z1jIoroY39LuqQIe
sIQ9+wws6r1q6k87KddAyl5th41e12TfdRTeSwZIDPTDSxWT4Ra23Ysqizd43prpgUGyx2Q5QW/y
HQoa0zsWk4CJK8xXZG04w1lEEIGAA0tuwxFZcVzRWRS6v7ULPeX4aWMSS51xUZrjXgTkLwc+BXZ3
Gbt2G8jmLiBnoYEO7Qz9vo6rL1ves4Q+ANZ4qgHprX0xfBCSsC5bgoCMaD2R3J07zCLziax0xv5M
glEvotkMiOdeaQGLR7JzwP6xlBDmixPbj0kcHkwNx0gRsOwZohSImi92mamWbToyW81vkao/clm/
YVNjz5VsLN5J2GPb98YBa1Lz68CHLTKwsTqzgNhFNC+w9dqux4lVPYIbpmJIPmtW2h6PpSLfOjON
D60OiqVsOOHbCKbRsV3DznqNeD116O/0Zggno21TlU9kGx7Kzr9C6P8CxlssMvPDHOE/Q55mxeUx
mi1OkYs9TTAzYyF4S8xq3ZiEmOvSDdBYkIs0pd029fUfogIJdscSDnIheWqJf1MCr2ekkGhZAtgc
s1V0KQOU7xrGRG3nN7sB60HrQD4UPNpOMbguEuOSZ1in6IX5yfej7VzDIb6P1BwoqO3mXbKOxJum
ovXXIFg4XbvrvK/PAOYxh/i5uTRyua+9Fi4pYvXE+5RWekcu7QMRceSZjsMTe1oJsA0wgteL61+/
NwYg6Ck49J1POGQEXtQGEktuV53jauCtVNEDYKZbG5FY62i4JtN/A3U44h8ffohaxATjdTxJRrFu
9KtX6PfzFyIXKw3EeDW4n7Lxbj5rqrrHxhKCdEKM8O4Mxp3vHL14b9euv/HK7nXag1z2GJeBJyq8
bU7gN+QMQZ5IC3REEwTi0pbnkomsraqUsDaLoaIKHr0es0cUtnsJUngZNIqANN3f6GZ/YSm5zxr9
xbDWZlThlbfts7LzF99Flh5arzjDIiAXOP/UBxPacEWg3d00h+9mNLisjpZBFJAImzFfLFrHXLSN
/YgalDA2PUAUz+Shdx3IFVzeyIoL6Z8MNqMBIew6TXYm+41hGpekqJ69ANWZzWrKz+xnONYEw9Tf
QWgj02uNbwNmR95QwcPmWVReyOI4RW8wf4kK+laY7h2WBq6BzJLTwHiXVOdzwwuIl7E02GxOITTx
ZKORQjTFCxVPZO1N3Z/BaO9VOEeApp9KDOLAVL3fARwEII3r2yfAb8PYssAeYyG/NtUaqvk+T9rH
QcPY74uR8wvXnhEymBXrX0ySIc97+cqOOwdBrvUWE8ZKoIP8KDTvpZpzlryWzpTB/WbwBaa/WWov
TilDr4WUc+GPvHeJlASdyWieChlv+9F5gLcPfN1+RTPq0km5weo9KkJgyNO6VZbx8b/YO48mSZV1
y/6XnnMNLdqsJ6FFalWVOcFKZKHBkQ78+l5O1jmRt/q81/16/AaJEUQQKglw/76911bVEqi6mERx
wMJgJVo26WjeNt6N7VPVm3sORdG5NOT5gLoVEa4iOLOg14qTrrmzsSDFOsgJD+jkyhdWd4swAbZY
EYhrl8LIGR7+z9nXqbIMM2DfAHY7Bzw+MsWkp20O5Fh36FBIt3pPdEHwoVHpqwnfIi2fPSrZI5YF
/j1IlijuIIxOoqshPHpjPqyawrvTbTrGBPn8nBMAaLU57c3JfCayodzbWtRzcqnBxnhP0uUKGvkn
sxtu1Jw3FicMs9RzyGygBH7HnP9b7mLEczgkrne4agFG9F9m3yZ8rypwWpn0vO1HFIWUQrLuVX11
IPtoM/P/kI7zNar7n7PGj7iI9a/SkytHK+XKtcnjMIrHAscoB7qxbSvjq9eYYucB8aB29nMoSVsT
jLY7fPRIuutzkGt3komjzQURcQXS5LB8dkskE0PeVKu6rl78aN5Ii/aFWx/7yX3QTHmbimaGR/7E
8POk9eNTSPTIyrHp0GBXOcLZgE4wQ6h0npdPx+VxbVOtK/IpP6qXtVx7R23o0U/d9zYFBziN3ovw
kvuBT+jaLYQkG3TDjTvVt8A3eOO2BJZErFcewPLywbQHQX7XI00aClRzWY/Yt8VMRnPFFdKjpSSP
YBuZSI8u2cCScL0KIhWnemOi91GKZ9lNr3Pt9SdCHA+jBjbayidzRehdtS4lYYZdk5zoRaAaSMAJ
aGhyVwEUUoG1Z+fPgLdE0Z3hYNzlnglNiIwQqKoISYRpnYwmTkithYbUD+Iqs/Mno/PB05vMYDLb
+uF3qXGW4LcnSEmgBsnM1vCsgsKnqmr7T2mG57dEudwrrGGY6Y9Gvy5LnFuhA0IJsOVVYMgj45L+
EJTBexJRVCtnla2Z8sVnkmzzyZzNTdbSK+N3WGIcb26QKegPZTlyIYyS+7rItH0WoLsDT1hzwupx
KAKZzdvjGBG0rHKz2rChLOi7BiZIY8ZjmPJPBDBce9qZKhHdtEEjCkm16POwuMZa8hjHXkbIX97R
CozPfW5q+9bh56HVxcApDSp0Tg/+QIAa7ApSUCEjtQ6jJ3x/p0EtdF81nf++uawZk3tuXJnslzul
qv9qZVlvljs/drDu8mYeGRlhSrs8xbI26fOwI/wX1TvEv0rqwWaqEcqZ1j6OZjq8vcIBDgndbUhz
KfHZEchVdcAsC1O9oeWJlptiNO9KOLMo4hKsgUNDR39ZzfSQ+UUo1pHv02aGmlPGCtfmSNrP6GNo
1BpHPJC0QjyPsspYgqRuAgTEIohOXD4ePTQYfTqFTzZN6mp5evU0y9ryEpHh82rLc+daXZ5824C0
FHJiirSsLg6T22KCJulkM9byKgGGfRwoF9eUu1ZEm5fHoNH1cxgQsp7H/nxDS4oZk+WIvaW1Bx8P
1ZlDJr7FuRbfjrD9dtrkYZki4RgfPFifyGjTmziMoBFJ0uNEFEB5D+dHOXJRGMPOfPAilD1N2gMl
dgpGc3kNzkBODmJIbHKGZjv3jmkkmMwyY0M4F8JoGCxrNDUoqdBTkgyhXVehXzNul+iUs1S/pRK9
hTb9xnikOtpRkFwlcfPSEY/KKLHc1rm5m2CFX+udNd9peGQNH5VQTJwtxhbhUGTj9Vu0cFdycF6p
L/yYmzk7FgWj1LYJT722y1vApUnhoIfWhP0QG+kJ2lq/cpw5uXLxg6xpywLELjATtbGTvylPrJ9a
FCTFgOxbnWdJFCX0OaK5YNvN2TTo9aOzeMRbPF7LmcmUroD5XV8a+D4nSKtNdGuMCXN1suGZ49vH
dghJHAP+vYr4yTDUKL8PHVwCDaOCzQWs1YryXBqMxCCDts/RRN5EDC8RoxxW9BDa81caYfeIIz0K
AOQvETQTPcm5/GXVnL8leGBjbLojdC/rNA3ytc6Kce9J8po4RPyNb3Ylk3GS1FxzYIzp+WfpKrsy
UlInfQCESPEkL79ShWG6RwrTre0Od1mWkkjeR9/p3kwY+OzvOdCXcxYSrTO65BYI2kY3HSSLG82S
RHxSLN30sMzQcExPmou4H3MYZ8vcfHCw7xLG0pZHbegJQaGJy6zevRsnfG9+JuZhhU+xgqLlUwpX
i0G37yaJJSwODOTYc2c+J557lwlZHOgIXrfI5u6CILyRyoLoW11LsVY+515OyE8AEWH27vxNWfbp
Q4Oj6irJ3UMcKQV4Pj1ME+jWtHGMkxT2V1T0Lv/EbNhJx/IhSUXdSrrkh5QBV1W9/hoyGtlwEbOO
rZMG4C9QVReNuBE1LRi7iGzQ7AQUONYdGQn6QWtRUaCa6Ii2AmwnnwyE74zRXWIz4ujWNJUMJDcr
FGvRKbHLchcX4c9uyMSDMeqbtBw8CCK2chE6fGHG/DoQAXJIUOyPenUkqPBsDXp1xiWwbVoXBZ/1
XCTDKY4d6+hBOdx5cfklnA2cUaicjbBpyXVmCqoXCW01DohhRuNGYfwcUZXxyAbNiOoqQ3njEHpy
9N3xPpmMYFdhXVljCXOIp2Aebzig/LrWBH2nxdoZKGc3+OgNG0F0TN+/p3kX3/aj/xoW1ssQMJIZ
52Yv5NTcNxy5cU3bBx7GZu5n62jE7U4MGHCLaWZwZKMtJcbnzUqqAXVBtNXIN2+KMrpPJyjRFpTZ
pOxI3cyLdUyX0iq1s/CJOzQsjIj2/DLreUDcelHukzRX/jVKLx3Gd2orUTVhmJJZfwbNUDb3TlLc
JQxpjHXo2+Pendp67feW2MdjqZ9jbbplPJ3ucEb7x1Dbz1kf3CLjJ7eQUHoC3KebMEPX0OQ2Ks3C
DPZYM90bx5WcZZpy2ut6CN3ILZ8dTX7tBkO/br7UtKGfehSYGVWOuzAGjDgyYCx050GPkNPOUW5v
8QNuaxBzmcfonPjKhkG2RM1jteaWYKVi047+z6gopj21//o85vPGc2b8hZ1Dx3ZAOO9TWnOxhQdF
R+drYHpEBW7M0+Ag9H6gQ1heNdlzY6bXtLmibdRJul448zpxLioUYHNOK6lq9Xtqliu/5eBciUla
zArqIDh5arGsJcmVwKt/QhyGFqJRq2AFmAKHXB1j7UR36SCnAf9UIKZtqFNL0giSdNYwbfv1BCpr
XWhCOyEB/lVq6KVaHYpjSr0YUU7Qb5NsQhe4kEU/VhPFF2VAk5+QUfukb4e3Zo7IZfYRzSF/7Kgv
pqSWZDN0WybwXZEW25ze1iluaWJ7PR39UCLUUJuWxdQGLyNavF3WVRINYmLOp8EzoT0sqxlW66OO
aU0vHB0iLYtlDeQMRLChk79vA2gnYSPNCyK56F/aDaTXZY0euxL6QXI90Y6xmO+U6+WOPsGFW40K
vacGLrWrcMtolzZ61aB6V9vCZehyudvl2r8lVveN07y7drLA+7Tv8gTL4rLDHzd1PS3yFXgBc91E
zEEvu9Qe49loUXj//WaWew1fZ5dPq4agZOvENE0ve3960LLR19wB/GSdr//8BMvdf7y/wDcEU+CY
zrV67VjRxzoTfO3lBf7Y45+e5fIQY+SXm8DcF2q0yIkwWtnkf29D+LrzWnNxGLZVnG6Xu2vb52sn
3JYJbPMApo58DYCVTOpYeGHSnyiejr9v+2rj2GJZI8a82gqw2WR8FGQmugNEvHrSHvMSq2hQVPAB
OAL4Xf1AmNtunYpM+i2HeIV6kUMBODoT/LAZK6SQOamm84l0wXqvWUU8nfO2oShAY0F5AABL2/rb
WM7HZpA/ydaSO5W4EIXXvQkhu/BQ1A+IKOIJOE2GCHPFUbRKwMY2zvBsZwVGgEw8Jon3K67EbeDU
m8gK7iojwrCNcp4MtBsqsb8aZOFDclePiL/HPkEq5CZHpt1f0VySyOv4a6OwvtNMHlXBp1vpjfat
R7vgzh7Or1kcsNT+yIoCLq0gJSXWehtoqM+rd9O1VWm/QpcBcGDgFrKf00w+Ab0R297075YOAgFL
VHhz+cPC5xORvbl2TfGlsd/9kUqu4w+30PsOZnEcYAvz4pIIiLh7t1WUljWevTg7F1q0N43ozVSf
GdSzQOpsGv7ZczCVtU7Mq9HUZvyX9iTg9hVo56h81DKiGwm3xa+5ympvVTr2ren0RAKvrZhiel6/
DJPz4GAuAgtKLkGi/Wyhlm2CNrk16/HRN+bnrBow89slIMyguuqa9iA0hGyM3bIszE4CEBNegelB
RO5wM4S/vGpiWFRjcIoxBgECwujngjmOSP1OXLQ1nNQQC4RQh0FSraTBbCDIn0dl0IT6s/PP0Fbk
WkBR3QTUIYJ6xrbDOWlNNJ1yVNYPXf08ZZP8ZTI1xdOFvvht0uSuHsOj0Yc3tSMPqM2vu1JpOyw1
PL/R/fTJNgKsxVXw6I2bdIJrjLavG65r3zm4SJKC7m2QLTIRqf3Ay3CVQZTdE2b3IvA+mumXMYxR
M4a9tfdFegYTXmwDKUkiiZMHaC7hxnfF98oqeMttsB04keyt1AKNTQTZDm+Us+PoUfjJGtduGEyb
kGaSanmte0ETAlQW6SHCGQ8W+VsZBKmdXTGQj9RExq0qMjKLn40mwXCYQ7VuEVzTYo81staKDBH2
nPIFCllSf5qYCzJTP/kQgqaHQEvgq83+T6/Pb23P7tbQHrI17HoOxvDeBAdObiBkVEqK0BzcCc1x
+JxU3r7U2xcmZUfmEqC8Bv53th6gVLGdu8TiA0NRhvjTzGe05e9VQh5O9ljlwS+ifIjZqcQpyDDw
WzNA5TAw31odv4WNxGrORLq2qaiuTVQfs4eMJNVt3A/U780vVY6nvCo8CkE5JgSndeHQjTUI2xFb
SibI7qT/NNo9vtYZwajH9xZE2deJnJ2ezDwKRUgp+ApEqTmbsXzLucjtTPVbE27BpOUkHONG/YUp
6Zios1WkoAWaiuur5jRPHPCcadyYQ6vp4EqQP91UlOxAm1Gcnrk4ImhiIDSq8GZAzUmKTT3GTlHk
6GOkIAAA08gar+1NQauAqxl+lVCPrixJjB/qDH3SCPOOuHLnsqRQ/Erel3tGkhDvZt+a+LTNuKky
sqtnElUaP/vaUB7ZWgVMInywj2HulevGzm8JgaXcpH0tRo8GleR35XoU7Nw3swpC3i9fJF4K+l9O
ccNsha5W+DjYEy7D4EdDPYT/hvEGwbdB3xYSG4pd/R0jyXsD7gx69NaTJR5ynOeqIU23C9kx2ve9
j42jkXWydRXtFUk8yunaJxo3ZEiPkRa6Fzk2QIiJrcdqtymLwiYZSn38Dja1XzNSbyyHSp63z2sI
WLHNfHC0XF7QgQ3i6Hedpsnt4JJ+UcftPjWnaFvrx5ZGWpMXHIKmTc/P/jX4zIZr5+zg5B1Vwb5T
v8iyPxLzE+GdQzYFdxkEl/bDjNOrLK9+NKqebpLXRfejqc7XfgBMfwggB1hasvcQYY+dOIbm9KPm
F9RQdtYM42VIKN10U/Iajr9GOGLrrIQJWDU30qC9q1H6zjjodEqnuvsro2SwE7hnKIlG6y4vEYDO
5YGZE+5vJjMQ6P0KU1hcgAaiBot9z3lNDLrGafbDyk2SCPOZiiB8Wth98h7d2I+Mc6jQnGcvM87F
zK/BNMxbrUDy2hv2t67F1cfvu1l3Le8pr/jSNStZh6V7m2ZFv3bLFmAc4Yr82vn2XQLTGUGk9fKv
sJ9orIl1GDQFJ6qJAyLUMRwG2oPPz3JF/KRB6gustDIM9qMVZOD7Drn2jqU1p25AZ6d3NNxqRaTg
j/ULuIC8AicFABE/HVZnS5jXfY/xbxQ4t/obHVDOVvTTFtT0daCr2CQczOt6ZnBg5tFhafj/d6L4
/y1RHFnGfxopfv4/A8U/dvmtyyE2HEIZGErdR6QSmAY6it+6HEM3/6UDh9Zd30ZJYSvxzW9Gqa3/
C66TriPKCayAe3gPfzFL3X8Fge4zaEY0AqfINv4ruhxDV8zVz8ocnRew6HERBE7dwnRdREifhRx1
2Pk5QcPuGffd0UpzHfAbegKvk+MJGhixZVhEyknsjamvh3PCZBHt5oi/11OZKL1HqXA70yFq3SQ/
Ltsy9ZhljWDE+nS5WZnFeuga57DcWYZvhHaI40J3NtTEaFmz1FrT9xbQRxBIf22+3LdsI96FbvLl
7o4R2F5Y2bnxiENax34td4mNv5vfV6Elr0OBy4wWwoBS9gg3jBwgHSSfpfqRMNl5LhR8eM7MAXB6
CpVipsEPL0DPdeIYnkjmVEM4jaA/LT4j1iMLy3V/DV1f03weYvuqKaii9oiOZzUNXBZtyLx38vMv
jAAwl1gjqH5S1XzieWnVqu8oLHcaaXh7pmxMNFSEDa8nTn/cHIX1NreRvm3n8dbL8WCgOo1X+Yz0
UUGJjTY8CeIT9rUox9OyyB1m5aVfMN6wO2IvPJAdgROsUxOo87LQZgMm97KKBJN4Nz5zVUTtJhxI
qL68jeW9zOr9LWvLgvfR7Vpd3geCSjnViM+LZVtXgf2QzLjLFPgj4SIYZdVkhXI/zDNm5yhC8nhr
a1xw6SpDj6XW2J6WhW7JjVGlw2Hs5oZJuoi2CrC5m4f4cQySEemlk5xmfZcYoLhdGrEnZm0T4pcT
zMpmZdbC2FA+olCtQNy2M2R7PyBxPpWgnQtrJz2rOozACQZVqcBMbHGJp2dM/cmqaJDCgalXmU4g
CvGRRpEw7FeUaZsh7KqqAyB6YWKfpOHQyayN70HlX8EbK0+hMvwtC7MnakH3h/VyK0HcsQPleZ1W
SvcTYWc8LQsSBH+vVRPOMCN/CGf7i8fMcePyqyJDDOEAiEj/aLnHPOh3fhxiEvI4MoOUwMaQdApk
MtMG0kxLmZKRZVbZCEZ1qz3Ffor2wQx+BXVhrcnUzdfFPBsn8fFoUUQTqCH1SLt9H1suy0roYB2G
1A75dvt7uyeix/DA68H1+qG11sQhqoZVhgeNP+0kZQlQ3D3hOhuBGpWrXCpIfKbvFKuvw12ix9Br
VB9fCk1osdOFePjjs5fS4FsIvZh0skaDYkbwQqdaHI1aLGvLb9MpZPD7ZxrSjNb70jn0ZH9aQ3Ck
U/ezGeoYihIle1AYcLYCwo4C8utiJlptPTKCnkCyz4juqDDJdo1YirJQHzubsBdPyM4mDjGPsGiY
UTmc3x01vXgXl/U+y5JDUzEtNKH9tKqsI+l8nBjDtXrtHk1lIJ1pZXD8DozUzQhIqD+1OH+pa6+J
ye3Wi5I4nMJmy/QHSCsX6009MM3ydLR8ypMJUlpb5yVnik7dRDVt0NGPvhUUAU9NJLqT2QT5Thuj
79HEAVoNAdSPzk0OAyyCbEhcprGYn7WhdfZdPqKx07AuqgVTjd9ryzZfGgPe6fTH8uv3a8j0yPI5
G8yI7hkyMnlCO4//19GpFbQDKYwWKjbdIL/Xb5gRfrylLB/hJhI2rc5ByyYvoD1uo3gD7/7NUKj7
hXef+SQPMbyz0wLRPjCtAwLqDeM5/p3LsfCxatce8Q9ESgcqrY4s+begTJhUWGF3yoK7idwV/P0z
Gp0xkDZZuzNDuL9sBhgFtZ2p99Mpi4xNYvl3gSFAgi3fbLYiSso8y4QZBsyAZ9e8nwttm1QZ3ccC
Z7+eNxOgyr9OvWWsE6KBkW852/mxarAUlPE9CJoH3RA0TxlTamg9ZIxhzBbiOiG2E10DZY2CjIw1
QwIgwfAqN/pMmnUzekhS0+ZKM10YlKpypOlNf1rWoBdNa5o4h6IPqA5X/DuYZpOUrisAv7oZmv1P
EGi402MhiC/npdCUc9rzrPcps4xtlRT5WcZ6dha7igSFE21XlRrA6HK1rC4LT238WIPJug1VsauJ
mLuNLr6teEoEnQralpSZq6Ol4ncomBfnyeiLcy8xKVQa3qmicyRwxA7pFwqKE3OG9BjS0A4idUJB
kAh6mKmUBWFLR6NIBgpUHCpNDyVq/7qzqm3t+/elbA60is19QTjdyUrb6khA1Sow1bVg2Ta5woRR
Ag2rkJznCdic9obuHD3CnE9OPVCa7/jF78NA3Ja59I6Jm18Poz4e0LPPNPYGMEgp3e3QDjdpO6EM
sZxo62fG0Tc91MB2BBJHgzomzOFMxXpFJHMWmBtjFOEOYRbRgMv/p2gIIVjWlkXMQGhveSM1ZGSF
NPExGTyMkzoT2zeQXyGo1CpPreus/BTgjqz5HSyLkqrHzsJm3asqX6KSLXI1vlkWpVrzRZEeHbxk
eNFIRvu4gxxF5vhdkb+TTo7NUcgruqicv7ponZkmwJfGeEgrJgqjN3wzY1UfpvQo8uFLElXfppbB
myVxi0utt1b6pO9HegioAR8LERhEg1v6BmDBKSH+ORzlS05iKjPgHsuq/AL0kwJlH141GoG/AKy2
fsDnyYheMGL0bY1TfykG9ykLx4xSSkvsYTx9dyDJtxQG4Rwaq3lKrjuMSHuTjgZTR3OPxrlZO0nw
UhDb2EnICa5l7cRk/aIXhvF5do6wvbfjAIKZcNz5pQlot0X2sLPmNOQEXb+4MCCRh754HSbbgjEe
ATpAWQAjOGlsIQn1btADXOm0inZJFL95VVdT4IEVzvhpO8wZjJmS1oOHJ9klqkONGA95bRW73Ou6
TTXmm6qt1HXgm6jaCKBy7eDNQDDe1VtkI1kHSS92n4tyOvHKXlyI2zCRSMk7dfUJuLTMA0qOcNTX
ZJTDtw+zfov0qt14EmXmaBdPick8UCRU7MZ5NF5arkn+oP9y7QLeSI7ol2rPbsjJwG4o2oazi3Yv
ZPQ3uj+NQTlxg+4Jg1i96voh2kdQ17tyUDR9BhnBiD63QKxSVR3Rhi0/OgPfE9PylHSePMLxk+jF
GwqwrxNRR2CmingtwOCMvsDml0fnaXwjOjs+m05zDCa4/YHXVivH827N1ioh5U98vUH4za+ck92R
J+N54J9wiNF4u3MLeqoZgmCUFjlc1sKjjoFIdnT0jsYw4maH2tOYXo8u4syQgQN1IzrwUxc9m2gO
CN1CGdeW0HNA1h25qu5KG2IuUktrl490a2YvwZ5SEuit7ZIk5ZKXxtvSa2AweU6+QR+V424e3vy+
gw4d6y/SCWZ+ow/SEQUhjf5rBoCHSYx9Q1IiacPX9L37tU0UwpYoOHnduzXY9WHjCRhVukU8lTEH
r7kvAYDwToenPgLun5xjt0Nviil61cQNZKQpfrZ9a41DXT/MWEPggVZ3nQVArQJ1sLIlDx9H3FAO
KDGPP5kKNPIN1GKU7XPqPbvgIDdiTq86J2dI2ooYf15K4JUFLd8c7qcoRlWLDC9tTEpATvAT4xkn
QpvCjV152d4dMBhSJEGWKg9j6N4OKYnWTt8DVypwVJG8i2a5Tvaix4TR4yEIDQfLA2VAndScTRyF
dKnxfmMZl8XwiL3ip6aJvaC7CyXR31l5uo0C1Jhj+T2Kya6fIdZQfNAQAPKPwdIWf688Ss/e0L8a
JFh9Nzr324AeRDJdJvC7/9oEBnMoqu9rfMw7UPrexghyjKXF0agYaC+QDFG7zJkmNV0bxhSSDpcN
pliOCMPd8oDLYnnQ5Wa57FmpoeWy8Y+7/z+3EbhzHWgiGacYvhmjo6UFY6krrjGGpJgtt5dFouY7
l5sSH/7vu13GjDsz8K6bsCRjeWawt6x1ri6OEYBHmO/EajBnWDYvi0I96vLQy7ZlzXVbRm//4d2X
p0kJEP94semR4nzxsb48ua450XGKsUCrd3V54KcXuDzPkKlAJ9QKIK6WvZe7KkbO+zDvcKMMwXYW
9ZdUXeMSNYzvwzbZZA1YhHyZbS8bl8XlMZdt1aRm95fbfzyGvjRULa17BbZQfXrYH8+XLROGP/YF
d1qeLtvKXhDE+vHIf3xnfUARMPNxI396utzXu10m03thk4RKv8O7M/xI7kqUoKehZWp/Wbhq1LXc
rKeJkN8Q4XayjLUGocool/s/bv/zffbfz7I8PmviYt3RIJSevQkZk/PusN4kSD6ApqupcA6MTxL8
wepMywJgQo1Mq6XveMmLWm4ui0Qljl5u6vWwyTmZHi6bljWSJrK1i+uZPPl/22HZ/5+2fURUXZ7+
8hjoyvdCVPNO14hWjIuBRVO+Y9dALiI0f//fJcz/J2OhBWp2+ap+jP8zeq8237pvvyOVbr4V7//r
f9y8D99+/lvMEk5EtcvvEqZh2P/SLZIjXIPjxCVW6VLCNKkW/lWzpJqp09sKqGT6lC79TzVLh7sc
l60M7kzfMdz/Us3Ssb0/apYYEj1qoxRHrcA1Pcf995olNIBxKBthXccAb9KhcbYeiSe43dDQcznC
N6ShH0zpI4r4W9/PXGOymECQWnrARprnEGc13sNo3LlauC878Ifkz9CUxU7hogfFaxKtgCICAzcg
esXDLg5lu+371lhLMKmzznQF+esh70FdVyNMQNpUeJGwVgdGeRfSENsb/olk8fZ6mNyVWXF5mxsx
rYmPT0kyn0+tFfuHJu0emSLXZJXYNA4jgxkJERdGg55Xl4O3Tc2BgHNNP6FlrHZMqdsX1AFPjtW/
NHB74MTgUyjHm8APWwhMstlYA/1NbDc0SOz6NvbA+UxOQz8kMn5AZYlA2pfhOpGecQ5N+5RjeL7T
fMT1RqxyH3r/zMAHzVKa32v0orqsaDalqX9B375LjfkcOPmhCiPxWlXtXaJP1xjo4o0k+BEtozwR
acPAtMHUNurzfSahqyVIKQ2XEejM8FjOxkMQDTRx1R5uxDTSd4N5bfp4ODynD6h8Id/yWsaStPTg
NYKiRQd9hxhT7LuqIGtoZyAHNsgS31W1zZctfvW9caLB2DMnonMJE2g3WyVDBPuny9V63aok0dhy
obQgBkyqtUt24tQ6t+QtKc7KrV13PRruadzYgfzltRIRb1EfNCV/SlE7wBelYjt6xM4kMRJXxcMp
UUszidw5GVNUpwR8R04Fdc4KtYU07XVu98G60jsPeNyubLMtJanhhLIx3Sce7hur02OVi9VvBs24
E42ERTsRJuM3wTU1PX2lEWhBjxNB1DCcGJCR5XOdZ0OzUd9NNafak8oLzg00FVUhdjkC162H3G0f
QZUWG+rg+R0CrHOINvPKe/TNDKdQC7XC7X85zRBe10b1vUzsjCpWOezMNCDM04/lKRT6l8im2xX5
pDmVWUgdAPUtIj3sQhG5qkB2bixSeqTy0lsQnis6p18y4TPV8g5J45BHYNSrnHoQAWRpQQfRnjco
IBj+JtFz4MphHdQWh20HlyQs9BtyUNp93JrFNjTG4brhv0ggS7CPE7NZD1o2biAd5ZhD8qMrHX0V
tg04oHI4+IzaV5HMoTgNETPmrPxSJWl75VcVCmLrycrj/rXuy8c8Kp91XRs21ZA7B8rIJM2Drh7I
4GwMjZyoGHylTEKsOoacX+CYN5ROkLHQBLw2ZCvBHAXtVhicQ/wQ0rOmHRH06zdN0st9iIl35yfk
bHokaBQmE1eCywc1J2JgHcbWDbX4q9jG6KlOV2VN2bKB2D9rr3puXHe637/XPXmpnh5ezT6TVuLi
nVVshPG51fkOJjOmMK111XWi+fo+DqtXk2HwOcL3tEXOSQe2zUgi9ztMZRO8WoCrOSbrrD0ABA6P
ibDzayunBduXAAGjph02TqcNIF9bk6wdiku1G5uMJUpvqw0jLQCDbLWGti5pYCT0eGH40nV2+tSj
X6pqrFODmRBSVLg+OWQo/aN2vuNzdpPFN2EqO+hgklyRFldxDhN1WeRpel0SmtUyIKlL/uUabYuV
IbvuNrDGdzowzmMWJVCG0m4biWk49yWpp06HBE53kagIe+9HxZlzf7WmTk04qxEAKFFJpcvCUmt9
3EqF9WN1ub2slZYLBy9U6aYf908q43S5vdx/ufnxyGUjGn2eabnr0+py1+hQIW5HnHPqKZeHLNv/
eMaehA2Cic1n/9tiJugNmiWYXBF4xap58rG6uAuW28va8qBlcdkn8zgiYAqyD5pLdr/cddnnsm3Z
e7nDA0aGKcoJUdvnIGyXjf/8DrTlfS0P+Hi55Vk+rX7strzKx6oVpGd+7jlBq395Jj499eWN/eNn
/XjkH59z2WdsQibJHryay/NeHoeN75Eybrn786U+PuDlo192Wdb+fPiy8dOnW1760zu97P6x56en
X74CL2qxWF/eoRCDidgG7HSDqQdYsPpfLwvbrVsdp9Df//Blp+Wuy3ckYAGI3Gn2nAJfI2dQ1iJ2
+HgU5Wh0hYPyqGWk9nUluF0zdGgplQae+MgGbpMAgRrFfaGEhN5E0m1KMNi8Hkufw2XZermra8yc
QrRGiDePvmxf1hy18/IMl3s/noVCA8/16RlD+Lwp9gjqwJBXQHGnqmoN3Zpa8rKq1Zh2P25PCWXJ
GHLy5tNGqInDMau+fDxkuWPZL4wnYzfq8jbMkoDzgEaiZVQElUHm1cypH21R7gfnWsk4abVgDFZr
jVJsWr0FwBaL7sakzQt7LAnCcX/5iYrlVCDMG1CCJt9vdW4C7Pt5xv+MMbBK38CI2g7vXvvOmZyY
w3J6yzWhGs4qVHlWi0k1+5aFq6b//3Tz8rhlN/4bAo4bgFzP6w/jKM6ElXhHW6hS3PidKlSzaxqi
iVfBDEfPtiQiefeR7OQQ2V+LjUc1Wl1VV8D0W52WmzU4QtvtysMk9xZDnJOf9+5JD0DkBl7argH6
9us+IsV9WYDiZoxWZRHohIJStV0RRDr1EF7RZZ90tbbcFN1s7Cm/HrXRjc/LQlK+AizM1bwaDNp0
XIHLc5uD2GDo5m8uQFZvRvwvQ7BKaqo9/r3oE+0XFSQJlUFUALxCK9m7o3sHnDk5T9a85CSgRBf+
BksZ8hgqyhqtoSPCCo/GkeZYqx5VKs4Eho6dBS+qNg3r5HmtddIUYqGQqQ6MjDk4lTGM9dJoVu5Q
vxrCvW4YkXA543tLx4fCsKdjTE6OuYWC6gCK7EJoDW541K2tA7uCRPTYOBn22bNR7Ht4rzapw5l8
IcEuaxIORwNzCGES20Hz05A39GpbMm85FVGvUhyQqy9rAUq4PXOC60EQNL78Dziy6+7ApD5fMwCY
KK7y/dMBGU6y841jnT8sMFpddRW9pasY5tZBr1u5X97DpGbymecAJpRqdbmdzyVDA4Z5vSq5LGBc
pw7BaBtBA6o2sZBSKZXDpUy2rEVT7NOtKuwbqZXGjpIojbmFXussLVzdnIZDGgf4ITn2LgfgsvbH
tqnrMTKOWBF9dTYMPNzoWrRrGQXi+YObcTLVR/p02/VwTDI/o6KzxFlT/fzr46gaQ64Wy0cOhKT1
OMuQQBEOrOXjLUcdDWh+mh//B3WPHxJwiFZbV3XD5QMva5fFsg3qoQn13vq6EIdj1ZRn/kjISGdS
P/dVD3LZiPQB41GHl2n51f1v9s5jOXJly7L/0uPCNQiHGvQktKQWyZzAyEwmtHTAIb6+F8B8lfdd
sy6rmtcEFhGMABEICPdz9l57OYSWR38Wyz5YnnI3YbiaiMMfiG5YcxFfFgtTd3k0ZvobVquMlAiE
enEPzMyb1TRfDy0xQwkQFK3HWT9jzi3cZDmq58U/npYAc3MrDPZ/uL/d3PRcFqMWMdyZn4amVxOu
Up+83qIVnvbmZ6tTdC7m7uqyiGDNbAcUtWCk0GwIAaRPdr+qOBVbOR9Py/5T8/GzPFpe+/MUjd5J
mo1xDGzh7MFQ7lSKXlSbLHMz9m6D740ooGGWCCQIeDGw2yhWRu55yxcSnNI2jU0w5gpfomQSiFXV
zDYkSyH9npUepgZwXNBbnlNaAupe5tytj+ns0mIycc1Q8j8PVnIJ4+Sp79sYN0SVbY0GLvaysV2K
NxlJBhd0lFCH5Vt8nQoaiWYFbIBsku2mn7NmO3egNzpqh+XoaC10hkOUPf0BMS+P/hwMbk3kqngs
hgJd6Uw4G+a5kcjeAd5bsLIL++zOC0h/JFiSho5kvEHcMN/V8POfEA8WOCqxFtTeIdajHbanl67y
tR1MuXBTZ7AKawi7c1SnfUE9NOynqE/OrSA3zZXVfZ1qzVpMrsZ5TqCgbYsSq2tHgIVO6oHmoUtQ
blmgITLx1evxwagkei8sW13R+1+uk8WIIpbW4+JCMQI8aT6a5I2PCfpUFACGhOHVa1LZ5EmfB9jD
PIp2TSTiWae9WESCIKG6ocugtq7079CgcC41zVPv7C2mvYDY58ammF0sYBe9L0NMP5ESUOuXvCCF
ku4eEkiEN23LSMcpyWNeauLc3QFRYAEx5o5Pa1wq1G4TQdi81sz3/ikhM7mR7VPUca0h0uw5gH9B
dFVYnqX4mISGgEWGiD9h34EBOKFn7tH4KDxY0iQhoiBBJWvxD0DG3375c7xE7qGbXkq/vG2oC2z1
iS619iuSrDSCfQFEjqzivt0GYW/ulIcBH5v7V19gqf4XmhZiwtA/heRc9EAkT1J/9IIaSQlldprf
2bxYHnVj2p4C38BRgjfs6KpbIDTJNomwwBEiQcpAk4FQWN7A2XtMnXdXNSQpJj14ZT0g1wMpCLmT
sCbn74aKA3Aj+DvkqvNFd14owC8nRZEFMi6XmXF6LcfmJdTaick2gX+Ti0TbddKXNnLmuFKyXSw3
JkagLbyNhZzWa7k7LHsnX6r0OKGQR2tkt+Vzt4XJZn5aHnkL8fzPi/78F02OWDH0aL+8bs5X2eXR
n8XyNtS1uJ2XF5fny1rTuIjoQfEDLm2deXVf71veopsOHlBEeX97LU/6Y1zoKU7sH6med9syo53a
AwPcCCJLEcwkj0WeTld/NkKODaynpH9IGiDjFshVWolzCU0bd9YcZwFmZ2WP/kfY5y9TBU1gIs5g
02GHREav4L9MtYOWonoNu2Kfe/j0MBhsAWvQkS9C0mMsYrtRiuP/z5ofwSCnFZqt72UeePQ7qSkF
CgmMkLTpKKQ2APfS4dSrSXuYzOiHkewHzxLfpeXppBP3wa0bhQ35N0SNFmk8vqNOuUxD6Tyb1L4O
lJi6naFs9T3VzsvfQTkg3DB6kOdBEzzWRvfs0Hh+F8SLrmPi5W/qsJI3yDTmYNR0eI/M8qEwSZsJ
52yWSpK6iN7B3i5/hINiDF36LnEo7LoJxlgSAiMGhHWzrJW9xqEe2+Lqx2V/a1MXBirDv0Pv+BYl
In/sq8Y8QUsi73ZE8Y92Z7or8ebHgz+91cbg7orC7g41qTcvPeF1y5cYW4LJcMVbl0rWxh2zH04I
xut3ngOzUI7YClBeB/fuFBvnbohGqmt8lYmawuQ76bdca6a9O7ToHrJuzj+j4DhvVTdG2JISB5WQ
m3n3doo36WvvhKgW4ja27lQ4GpfCIuhwWeXoioMabPNlLJL2gIXL36Vow97yiAb6vMqo9JJtKy3r
JG2XqDM1fF9e1zOQGXkYDLfmmFvXyWn7tZg/YETljYfg5ZnKYHmUA1pyQ3PCd7v/+oFxNopt3Ejn
CEW2e4rT6WFZYV+RwKVsr72hfYp+oiSNaNlE2yueTR0TbT2k2VZ2XXoy7GT4+gF1SWis2X+fHFrb
qUmOqglb8Bl91WVZKwRrY06saa5d4AS3y2G3rFXU+g+q0eaD0AlujLyUtKN58wtCvmCzly9x6SCb
BGM51gTbRPiF7pOQAqs/WsWPohMnpOrm6+BN9Y6JcogWshnuwwHv2PKOLiyOtqMl37RY0PIdm/oE
5ze9l5qN7UfPyx/xIPaBHY/furjwt5FVTwzVqI4SVHbwLQ60ZT35SAYkCcxvjLbMbRJaHrqqQN6N
SAO/1mNDc04IKn7LbCphGpYLxg9FdNc0RIAs/ynMy02oq+BN+m61Tau8PzMxMG4pE+e4hPg+Dahk
iXn4ezia/NyByY3ey+tbHa/T1zocF4xda3vfgY74m6EykkuBueQmiyb19Q7kG0A1J/nuSRsiT4Zk
Nx9j/cYOJA2F+b8MXANAnb2TujNsikGzLtKJqhuXAKCvVfjq4Egruyxv0KsOmQkYk2vbuv6VWwSi
rnnHAYypktH9UJ2Tc0+H05t67cQhaCSU8GX2A5T1/L6uNMDSi966WqIvrxn/i+Ztb3xQ1/zanlr3
1p2mRTeB1gSXOG7Rdln0+XPtvKzBmCoLhHTZ3sBI0OEhRzp++8x8V+J1eYMch5H4yhrNlDFWF0EU
yKYNWx3CPj+PUpSptar5yZCcUmTf6tAloop72yTJzC3Uw+Rp/UoZTv1TIuvOnE68o95BQYm586bm
+DwTM+ptVRJrL1obPnytzY8eKwQrL4GGS5tuVnp24VLccDABs4Ci++7xYy1vTS2iE3MIh5j7hDqU
mDoPVlnaD+TSdV9vKUrQEBRn34WL4bBK6+YGDGd/Tm1pbU1F/1vP6rtlbZw9T53etC+UVtJdyylx
qonYvu1LXzDyKeSHBc8K/kTz02JSCyfQ0e6NcTQPDJ6wlztW8uiGlKQLEj9+5hyVuq+074lGUnK4
yTQZEp4wYLYPPdhbOaeXmMTNsnsc03tRehO/CNnWgJ0G42TicL8dJAI3U1TzyOh1eeeE4HfVKcO4
HwLl482GxthCuBi6unvsXYxKy9tGECCl8MfvWlJBb+5a+9qDpyRyFUx4h473G0C76/Jd/Mr/pqvO
enYjTe2mwkPJie/hFmZFv4aenv0w1HXZQTUzuVU4Tc29kn16jCM17ts0tB9jtYjD2TG4qHYe7arv
gc612jP9/uqaWnkJBIFpiGnab0YOXmPeh1Tq3hEHcZ8EV3+GHZTvDW0ojw7cpXtnyolTqyzxo5tj
HPxGe0s7K9ggzJEXCPMRjtc03jCIbD+IiAb7bXP+IcFTvqvd4k7E/obCb4e2u3tt+vG6rCtq9V9a
EiZ43zJ3L4duOHQTt25ElyX3Ntah4jneNzC++TYxbpMTwQieivA2lwBPv9Yxb9TytAt97QbrUH82
5kvT8rH588vbrPD0v73x/05vHCauR2/5/w/dPZb9v3XGf3/gX+Ye/S8DvZsBztZyaZj/Nvb4zl+O
AJpLZ9rwXdOZ29P/apJbf9m6Q7VIWJ7v8Dl66b+NPXh+6LH79M4dD97X/Kn/AXDXcOe2/D+MPZYt
LMe0wAKbrmXN/Nkf7w9xEcr/+3+M/xjztlWFG3un2kpfGfAAi4jIZsUS3c0BAXqQvNCmiS9kzVwg
rcpzVEFScUfzXUuseEslNtsHVXkNk0ldKu97VI/9kbsTMYrPMQ7Orsp+USuMDxRWfw7u9xZyEBNe
d91Bhjq4aWw+Wfq0pZxnnSu9ucRq1G+6/jlodByHRdrsup7cL1237ke3umiSiE7Mt6c4jGPMdho6
acxyJ/LAiQvFiNS0LsmY+d4MG+8SNi62WTUc7SoNd1anwbgLmFqHjUXVnFxiQpZjRowu+tvMeY18
UEKlSWpThi2kwgp6Y7soJR2AckElrPu6cD5dJ6PsG6nP2G4zGJpMs/12OApPPtcEYO/cTHYA9HKs
dqWlnQVBQ13fvvWxpd3E3Yz2x3pv98E+KIzhOUWxx+l8NUWXfyBjODNoPRBdOXJxLXRc1u3Rs2b0
LdMPfMxmsg/I1CYuUt+FTNRX4OePXl0xTSPvcWVUt/1ElrpI1rU/xBtFSIg1gsZvSLXdeDP8tazG
6dyk1kFkR2SUYKCorxD55kcuPfM42vpphXMUda6jZeZl7Eh2cHuUgNZQ3AjVGQTcINBsiu+ikc+j
GXdczMVeZhEXz8D+WReYIKn3SvrDBDT05ggURrn5fuxT51imd/gmqaY7Vr81pocuN+qTZHjlUL4x
bC/ZZ7F7tqKtaSrGNMxJty4VsxW+7V+WVZytoG/PAHwvyaD5FygcO+eFLke4n/zhmg2k0kxZ9AGH
T20aEy+OSk04CfaNsMt8V9gkhMTlp8bmUezW01065NpeT7q3ArXtJp5GfA0ttqIisIFNQmDjnksX
kjtZYtG5p7TTbiZu26Tlzu1292dRkgngCrNf6WHw03Di/mClkn4n0AKov2M8C5PnKDr33i5It1GU
c+kX28bOc9T3gjsURN/2moZTeQ4C4qrKvoUhXB5t0kHPkwmtcVzRpA6YfpPCIcN7JzngZNkYUUNh
lwNsT/wMSkfvG/mWEzkAEHk0MzjmZnWPpda6qrJXZD3/wkWdXQEqBISKR/q60XAwSdw4lQuJiule
ceaMw67f6OdcVN2xohi1adv4tXMq8K8p6Y2RmzsXvfyhDbLZ+yp/C5lmrVwPdozZWNGJdgh6RftG
NxcdeLIJ4xqzfj++WbS19xkuizVc+ds+Fy6ndrvCtjQmEeF9Hqh/RVksE8U1x92K2MPpDwV6aKcS
iKXHIl0Lr3V3Rhis/TTt1i26jIM9j1Tc7KMgzXJPdmWIYCUL936SAv6km+mqm3DAfjV+j7PY30kK
jX7kPTQ9Fy5GTWTE1/rcID0TMAXJBEgpxKTvxmTHhx6z4yrKrU1u4hLWS3mfmdMvylIbL83PYUzA
qj94m9jWP8n5hfeh2WszqIJNMNYHsLg/2G7yOVP3SFrSyHhMzjEBFsLosjxPFHJLuP/gYCV2pvgN
BiFtO6ltZa5mpJKHLCZ6zrlo06Vv87WdgerM2goQhkQd9NCU8PimoCN1h/zQG+0BLuUOinJ8NCvQ
A7JXO0qrP+DrkdJpJKh5nBo+elcRQZ12YGRbaI5tBkzNSe6YKaqtn6XVVvQhMicEzTmkDrBe3iER
tw7e/HWSgkNVZUgGXIDymYLxDktcsG7zb9XUpDtuVGgVEnxFOpoAUU8Xicxnk5UTWXfjTzt00s1A
IQ/TU7gjddMjZathnsvxIwa+Zd2S9yon9zX/xLWT7dOigVXSQsIh3xfk/XjxY/x+TOR+lIN/QX6c
3qSdhi/HaLUNMy+qIh3DQTa5RKuxEiT0HIvchEyH/mHXaZ+Tbzq7eKAPWQ46+iey41wKmuNAQCh1
gvCFe+6uHeI7rNFQeFrcSclIsGoScU0q8g/haM+aHpzReJAOZzP8D01o85p6hXZCDcZfNwamg6wx
XGBf5jnKZPjo5+qhVgVAigEdB8E96VZ1tUWNWCEPGdzHMSAtwStn/DH6jVsChdTLaHkA55LWXUsT
gEaPw2UlSbXbB1KQe+YCYLNM8siEZNpHMUUyzJ7ugrRpt35XX4xAcvjYOnqfxB3vUiMvOdgxh8fJ
dGmBokBXc31kX/iSUjjVFNuZTZo+lna3pkgkfBJ6wUkfBDyWEuquNgLq0X1v2tQSZC0k52bty6Q9
KSSqjrKnG8up6g0ZsiZqlu4MHIl7gjdUO1/Lnj2crWtN1ahqwJUQMgI+X818g3FQm06nKOiYGjrz
if3WUF5b2arMyLIcufiiceud5hp31SV3QnG2Glr9oSnx7nGa2EOZ3GIe3TuhdTNVfk/pX25kFKfn
Is7DrYnlLaAM62igTgl3RwuR0xgZenCsFQR1Ri0aGvN+MyQ9JKR+AhczR2jCCd5IJkypVtdntyXN
p4771RB3s+jK9fdGF++ZF8ZrvzA4cpHlH+mvbbIYxcvgY/dpKPSuItO7ghsxD82jFlfaIcKbT0x8
+MTMp4IHMtX01QGB9RGBYQ0GAi+i1m07xsUOkB1GSWJfRQVSQla7utKGC84yVNEKz0tK9rnTN2re
yvxWxgwD/NSmW76nVwT0PI5C1ICeu9IoC2FdnLJLJ8f9SMMCgt6or+th9tDN1dGldeVlWdI94qJd
u2FlHkJqu8AuMwpleLWwPVYOdt8Ic24j4Hp1jffTbPGeKvO4ZDsury6PhKSJ75oduGRiVzOpHofZ
AOl147CqS6JDzLnhXJmOubajJF0zAaWGjW05ScdmBaxuWFmVhWKhQsPV6gccx+NpWUxIKLc0HN9R
V8stqocf2jQL6Zdumg7ra4stDxPv3HnM7ak7YP2kYmdUGxHRP3Njf2AoCqUnMT30gRJg0qoWLTF6
qct9ILUVMckYvfVQG7e0FD4oiEBOSkvtayMHHAWcjk67LmdT79DZIElUqmO7QNTp7AhI0U/0lp+D
tE13yezaXjp1xA9fkhLE8vIsrLyLSQl4t7Tplq7d8ugfvbrltVww5KqYy/1p0y2ZnF8NO9PSjnG4
RZ43l9bo95f+gxXoybkOQG7TWsST4hlru0iBdCROSKSkjteM8evOENXdsrn4m72lDby0UpcG6rKw
+hYJ0Z/nThi5W5jor0s/dWmlqiqEtRHMp/0QA+5omMtwb20UcPKi2S9tNLFwT5eHUrB7Ux2w4XK8
6caroQzc3XNZX6ESGNfLwwxt2qqeyLX+apLO7mBvyTj9Wi69NEOUd5NDr6owkb/MTVOOz9+d0+Xp
slh6qM0shBAYZx0Y7ZTd+3G9dJWX/rL9n03mZkw/dcrE2z8vpRWNJ+EjM11iXpd9YS+7ZdlX0rQv
thkHO/OpaMBuRXYjTniy4X1OpAN1UErPy0LOj6T3C2Vhsor6cuR+JlB3hMxRyqJWwGGHtcdg5/An
NfdPJK6eueUu9afnhW+HfhbIXT8fczHnZ61B+pv93MvCUzC8dUd+ZjoxbOupr+nTSBee1uwLxUT6
tfD+PCpElyEwNgWpwO1bG2GPXxauAU996zn1joEj175upnPCGIEnyjelqHUTUPfEGzgRgYS+8sF3
+3G3/FHNJ7tV05Rra6L6RDhJImWzAc5XCd9suU448yWimf/b8sgYZwXQ8ly14Uvs9SEhVPSflt9i
+aFUitvOKdzHLzFAkESIeBx/58aGs19+mX8cv3Im01QyGdZ//uD6zLKUfzS7GozTl9iEqwZG1rGW
h4YBgbfsEO7jf99f/lChBsxh1R6ZTnztguVbLt+XltYE2YXdsrzGZbvYeU10zEdFaGADXEy3fuLl
n/NECnFwW+PeYEbsCi/f2Cay8Yp4Bn4D8YbWY+2ZytnOZKRxLJ9BG8Yk3RSopScoP77XfoLt8zwY
X0PWj9/gBnGB9UIf0RHkp7TxrU1DIe76ZzH4DYV5Iz7P8GRfZN3WIfaK6MKD7lKRNGP7QUVetOn8
a63VJJAGdw1+vLUWcaMXHeV2IjUxIh+FFA9lWz7WYscds2MuNpmwiBi8G7S7J7+4IsVNiuIH+UAv
emioVaaRGwxi+jXXX5II9zTR599CVXwz3cBZJxangJEnN01UIBIXwz20HrusZ+ZifolDWMUUzyyG
FtZrJ5l5oiXj0i7lrnPxyekT6VUh8SZ9MDL0cdUTzlzitZr22lq9dwiz6Lk2RnI8GKjqIjXWehq7
R0Pn/hrq7bHz3GJvWAR7jcOdn8PSpla3phBx9j406gQzH/8wdl7/YMOjglyPFEeIK624wbz3pocq
y+JdAA5sVefpJbKHDyYkpBVo2o3WoS02BY3jECFz4BEwBMyuXjmBG1Jz0PjFmscktDEi341e+jMY
4SBWY8QFNAvfZTf3jEcdXX5HHLI9kBTqqoOdVA8e3sp5qmfSZjU8CNlote9SN2ecMFjEjuNsDfr8
Srhtx6hPXfXhJXBdIqBD5zoyyGixhlLrGGPkWJuIMTN2xerZy7jXWWhi0OI1oHPjI2Fz+WZY0+B/
l7Z6ko73XbETpqgmuq2nr0l41GOTpScv1x/qDK+sNVpbWO8/UpM5tUp83Ia9vBcBGcAOTe4m82mZ
Z/FLR/DmoMznMQiASvmEIOT2Z9NYYH4tsPFm5K5G2d3lldpG5W4Sw7n1kz1qoF+SFACYVuQFVHKV
moN9qRO6VDby4o7QWKOO8T/Y1OMrXT7kleasxoOZTCHIObKkzfQhoRWxHjDLZaPoIJoVFzeA/YYj
FwD8ORXdLlUE6ikx0HUybqK8eZ4a9zE1/LdZz7BGrbKGfm8j+gJ1WNXeXVbl+0LPbvq071eMSfeN
032DzP/AVsJC9MdVaCTevoiYeIks29EtgtGkoxsI2IK8nCVZ8bTR+BnC/m7AR8/2bfUDQe/Ua4Aq
7+KeTBFB2rstbBfNFWEng/yGgAlgTjCuYf19a0ISoXtJTrnpyHXu4aycmtDFDpGqsxlj2yyQjTcF
fbfAKLkVHDsmPW4pXULGHSa3tXrXzY6Ln9ZtbZM0hJZWw8bpkFq7WXvXSQ8kmbaJ0gY5Jj73HfnU
Z6cwnqRXqDXkHBRc5L8kJnGOVqMIU6YPzjg5Xje56s+dlOPGa8PDaJO/K0WL6gJc3R649rpLil9Z
bcdr5VTfaGJX6worYGkYn+2IFz4q1U3FEAsHDWEgWeZnkPt8kjUUXXkRjes0fhhTIJddruJVqPZW
CqCzAtFw0FMsy66rnZK+1i66GV4iRKBI//XkrupSFHSNBW7effCjJkOiaOLcBbQh4FHvkhFVgJ6F
W6tTNV2pOwJojdOQvxAte8+8eLoYIkbjkTOyxhxhdT4Sl5qCRGO9D3aj76dGfysIqt9Ok0AaZBrr
hAxiKOmSo/ynyMB9T5DftngAYToCLIW+E1ve1cYDPwTYucXkmDsBjcCHu76u9ALLOHkLcTzeyYJq
bJ5aaq+3wjgxgH3hroEtN6AQOBYXGfZM1VzimUH4+8n04ehWcTXRtqHV0JybNrNvdd+OuTjjloZj
DlNTEcyswmMeURZogW4GgfcrSbIBfYRhr6UGFDBxY4AwtrGN7OobcAVx4bK2iQd+TWwPvyh7jLtm
qDaWSOe2G3oBrkGnwq9/gdzD/Bpw+8ybz4gqCtDJX14ylhutuHh6hnJfZPd0cNJNqojctnMd6GWH
ySb7yS3mIrmQ7XKEmE7cfuuU98ktXa2t2VPr2+JE5/iYJD9TG4xiP3X9xcE2NCSMyToBslN6kurV
LpGCoSy3NE4k6Wzp8VPwwoSO3JfwFUVXOQ/IPPbvDNXFG1vjKsOoFpSi3ptcBunu41b+cLvG3lQj
dm3d6bgexA9NOoP+CribTu4EayzTKDK4IWbuXcbEet16VbXR6IxuFNKODlw91DZBctTg0oRSWEEw
S4PC/mw8TvkcQLZf5j2EodZee2xa2SpII9TPgdN0p7qM3kq9huDYbvzaBknTF7fWJMf7wAZ0G+Yx
zEKyPwBsEUZFHo3opniFSoQvTHJKqRsZgcHOg4Rzt+q9NDnU9gFDTn/RHO8j8u2rxixs4wiiMgrx
VKRTzKwhxaNTznFInSLF2loD5z7gfEnWZj7cjKESVxTUP+M5nyLpx4uwUBehwut20SlFubIZJAGn
XCXA5ZLYDYBAzeSY19je5q0UZwreBCIT6WUbD+hARWbgF3d3ttv/SK30qeyusqBHr+gkoEFCVqoQ
y46x3xGCM1GBQyZIo3AfB1p8N6r9YEw6Gqkex57uV2tUe+SwNc59HJt3BLd3m0y8ptS3V3IW9y4L
VznrOkUEYxTVk+DC1m96F/OS25pUvCgOVUi2oTjZ8T4hPoMkJm7+4a98CKozWbH63g1wFcmOxNi6
Hw6alV25za3TqPPRktvYpIbiMVEfcYuHrra3IBNhB1aBvQ4s67lpgbNWJL63bvruzxlL9CKaw5ip
t8kYPhg3bY0w+67jxenRUd0HSYlrj3FLE99bGdsj3f7nEAkENcNFyz2xzV16oIF4t+0RjWhROUyU
j5PO9Cpus89OuA8YGtWqRbxoW8lHZdLTpeIBfB9yzSCYanYcdZ6nXc1YIVIoA2TWZIms+U24DKcF
hruQ0bvWOfyckUCxW5KRBIeJkumDVWMvbup8a+cWQB3/GDgzZjgjGX6a5lIScqjGMMtthw6RYqZ1
dCxwuZndwZAonFPkiFvchfU29xINQIQPqCgGNtxm6U5PAWwyG2hXrgKPPTRpfYkcH/pWjjHMRboS
2++FUhA/9R81pFzkB6TJVJG56xwAApXuv/ckzyZk5NQovk0xrTnF4ZvOBfPOGC9ufdNPFC1IcHki
EhlEojbiEzSwLIDl1uGkzGil5bleh0CW5qnXSzYzjZqljpDHSXdanv9ZxBWKPNPmSq8VLhpIAy48
HBXwjnj6FhjXAtaKlzkbIKoqipMvhhMC0TkbbEBx8y+s08J2Whaq79Gnul5CNCH/NBnsTB6UABSk
J9dkyt88ShnbChLYyZul4qS6qBPEezzfhTfZQL5QobmLur+dhf4dXYdTPy/YgMtkhMV+eV133gik
GQm9cH4jmryOgeA02samJ1seM4fsaLjRGVmeuvCB8A1Vzlws+42TivQ6rw4VwxksaMmRdpfEEzn1
mDgRMtvzYgEq/VlkrR5vJnMyVto8sRcIGk9DYD3AoWOkFmdPNrkiO3sI+tOyWEB2E3T1JHbQ4TYI
GhfqWJSAHlse/Xmt1Pu7ticDunENivLzDDwMRmwNDlCJr+d/XiyaaFPamXFYiHDZ1G4hLoCotpkc
TUMVcXcPaBY1dkIQYzMrNOdyVo1omEzEJKHUltjmtqO7pSV8boHWVfUkv/B1QvsXyG5+R2167cHy
USvLFh1yG915lpuc7LYDq2UtsdgmaJDEaQRqmNkwMPsHqvmRIujj6NL5VNIzTgH5lYQq9iiC3Sa9
XV5LZpvB8sgYUEHr5AnQ+uk+yUIetoU901dnG4MIlHFM64/lyfKyaIv2mPKLtXqhn5ZF85+P/vGU
AS9q2MqCSzFvlUbwMYfyxpB8Yb1D3LwslpfHtg2OQ3nfycnOV0wTQDJmyY0hIp5m88YuW5wySFi7
jmWsq3kbxey3cObF8nRZYMggtb55IMoDz1PWd4SLf/3/v23EvDmOZ7v5apy3Y/nLyIGAiZMzvE/t
beA9ibq59RW42S6qQuZcEPz0V9R31I1cVOhxRK5HMjDxIieVHgcyOCDQVlOJmyn3Dcb0lLTJ/6Rc
G7QXw4RXMnjJezpkH4yB1pk1guQ10S4ZZfxp28UzobKrIB0BCpVGvZ5SHbEQ4UurKWV3DQWJHAGw
VkOjeahiANgGhYqdNSLdYUbTDoW9TxWrIyto8wsVOfPNPS7jmMEJYeX8BrxCxrTxXBrqU5v5Xo7y
kKYmGnvBdQmSohrbKPcUtpBTXKU/ahqC3tpp4vX/ikb+O6IR00ZT8V+JRu4+i0JyN38v4n8Tj/z+
4G/xiCv+cuhMoUARhgUddtZv/BaQePpfZDgbBn8251Bm42+JzeZfvDSjFEzLAH9gw5P9LSCx/L9c
gzBnzEhk1czikv+RgARx578LSARjfmFZLpxa4RpAJmeByd8EJBmRIlNe6eNhyKrHPkF/EOTJI0Gv
JcB26nCU6kKNlF8qk5D3HETLpiAh3NPhNs0W69rNHiBK5TIpVhMX570/tc3WmamsNH1ALw0U9h1y
Wy+lK+97nzSWXGurzRCREeRRAYgukMU8gDSMJnKKkthc8ONbw8PQQz7xjdcCGtYmiCdGFYISiJOB
//ZQY5hZ1J7ETZ3ZwV35kTQqPjYpbAhbolTv/ehAI8XZCmSNQKhFspE1fnkBpXyPqHcOngpffSsz
mF/YpMT5FKma3kmY+LbPSfQQJ02FcUXtoxZIaWi6b1HQNXujlcRahL966eylZQTbaA6WHSv/IkrO
QO732krLslM2Mc8lKDXe5wq4bO1YEh8x9SK9CGbjQGGuswROTsDohQJN6kBzGNKjazYfZKb9isjH
2iAPeHZcVTPr1NWqY/C8Upl3zAHRYhU0ryjeyKxLIGfFAo2nde0HOASpCMnfpmJvFX4PlHwaNowd
veOQIlxxaTEeJ1OHlu6n8c0YkeiZYEgpHXWNQ9GeDecDB0N6YbR2tTTLvTouoIYhkd22qap0Dw2d
IBSnNjdqcNOdRR6NcIiecMd6joCmx+W3KlkrXTCTKWwNtH/8Kkwb8uAw0n4JmR0zrpLABPKeqa18
cqbqrJp+OviVd6CWlno2JS2t/UHZ470BAkt2kHPb+W5+C2eZIDGH4qA2Z9gwEr5OWaYdEa7f2iVF
EjeOzBufWKKhFG+ukbe3MCwuQ+VXZ02hhfVd48CYjYzIydsTSDE+BdwwVnJIaJH3/hkmHTOstDlm
oeeSXBI8085Go0rg+FaC+9uOmbXaMRaD25BGPfB7xL1eWMsNAgt1yD0TPWBWlmsPQPu+jn42kO4b
kHvMoqXaG26+swvts06FXKcDdVgGhIjEQ+uh9XZRr7lHZFhIX5LuUmC1JwiWNqzuZMaFj1CtaDlO
kDn2M0iyY8IX3iEqnrb9YHbHiZr1JlFItKIoPegD+HLCu8OtrCEITq3+DapuhZ3f9NChE6Xm1j/7
IuAjg3z0nRK1gwy+51p/yfXicYqoA3dFfBUeKIiekkmRps5WR8i1MZT1zW+yRwkgZWOG47TpZHNs
Ao2vCg9tX47OtXyPJ0B2ahhgI5uPyJzzQ1j0977m7XSjPuASM8ER5iGCoeAp7LVPL6b4mA5Ujy17
PBqEKLt1+jg684yi1efkwuJXTlvn/7F3HuuNK2mavpW+AdQDb5ZDT5ES5ZXSBk9KyoT3Hlc/bwTz
FFWqUzPd+14kEggAJAUb8X9ubpyW3Cff4HqBMqViQ6AF9RFefI4ESYOO3PDcmvLmwI817jjK71E8
XJFEQPeZB9I61Z33yikYwXvVyfC8x1qrj02Noa7wKVuR3NIe2uTJS+rjgMGaWc4U5WCT3iVvmFZ8
JsPEjxg7ohFtdxlGqoK8A7dAnt/jIu5ifGPmOf7hV5RgAngYxTLMZygMuTsuemxaMts8+C7Dxawd
tcWYJMNqqsx3w07nKw1r23zsq+3gIOnxcd/aUNl7zKlqidGltckTzdmoZkR2bQEeSm8+qjTIN1FA
9TDtN2phEbAVUH4bw2xHQJGyQOq8HeZo11DFC6btiGth/pTqjbcvsmpbeocEc+uwHjEJFsQ2b0ta
K6i3jn2VT3BS5lY/LBfSxJAa1baAcVSpBtETJUxDaIEbhpzhDss6gH/NqnfdmDzjLA3Nton8hZ3H
hBM0+6nKneXYWs0zINsSnvdjS92HMbob7LSZx8WchQecYvwlY8rTpJt3Tq9vBjg2S8ZtpKbG0xMR
zMOCnHn3/secksqX+N28nt391LdIiBzsTVXCCEfiVCYDKZCrYjeKzXnuLeBPXg1DEt/MU0sNl6LA
NY5+8NCtj0o8rr3OYLxJlCGVwQ9c/3Z6nvlbRYc/DKldX9OlR5WXkO7KOEqx/dXsWJ9mpt2rFgXT
zo+VNeMRRGwzgQEFReuWlCyoLi/tuiXQRokhJICrxCvsdVetj88zup1OfVf7qFq3RrhVZpNY0VKD
OEjkggcTRgmJfbHimSdMuzIC43dl588JWeuLCUc9Oq7REmPveKO5pG93ltqQ3JBe+3NyrxeMe+dW
95Ykez4YenSN9oZOY1V1O4WkoAUdkW2vEmELhZSSvBETwjZtLJLmJ4OozqolSTkTSeUgA3F70/b+
XVX7GxPuxdLwuIhEyLOnvVZhWq/HZgo3eDGJAId+36oDUR261lKAJOwudR/wKWuXmaPPG1xISDVQ
+/3sujr2qA6vYrxzlhDMmF9GOcc4sIttldDxsP3grtbmfa5jHh6Wd8Sb7YuYS27KsX3CHfutp0B0
HSgYEXTk2UcWYqaawD/MXTPgCeMm83LC9xLKBJpwzoHSzXvJHRYE0Xy4vah0uFs99n8SGvPkTZ67
MCqMWqxsvFLBmpNq+kgUN1i1RgBZhBKZ5mFFHCQfg+fsUVVQeLJeosn9sMIMF/L6ucHefUjaW4QB
L0GPVXZcNSclppo7+ktovYfWjk+CzYINorI0u2vFZJyo2CLvB15llAo3pL7F9aAy4WiFosozoTMh
v4LeBlaqeLv0e6vGvzZQBoDqqXkfF25GQUxJ7PCKIv5RKyu6I2aw6fQ4OGIhcUJV8Yz/ZY/Yyr0O
Wi6u1jAoZpK4EwNpLtUYDkhRvNQd8H/N023pFM420ponz6vhL0zJpz5W7gYlyqnM+6c5JjM41sDk
PAsF7ejoh6Al5S4A2wwDKHglxQPYQ3NcpSuAtvs8Cp/yqvpUenuTZJi8eL69DbyObGbGbCROYgDp
bH11WtvIXBdGyNVnwhmOqPPStyphDAE04ZTb2XAa/BjzAsROgasOxo43O7wIwYKRk6Fl9NmRebJO
kpYX7gCS1PlVukeyOV7VwjP/MpFttqhByDYuALqcdp/wAIf6ARXxz0TSPmq43HvU7ZNQ4MfCByCS
iny5zM2Z7hFkLrIKnayE6mfK4XjbhXDaYL7t4/IhS3CM7qMa71pRD2pELUpOElGAknNyhVUONgIF
/pCzPN0XDAspV5fEi6mFzWrC95XtknMh5+REbtF01YcV08W+NMm5L5L3y8dppc9bspwSRH3V+xzb
xlXRPwSR6u1th9TvUkluwiAnaAazaxPhLRs4M8bCEdJ7BzbPH/sAV1p8n79CeuN3MUVewfG4qKfJ
1waolEJq2XiZfGuThgTf2vyoQR5sYCUtar9/t6vrE6kXx3PDc4sHOVQL8ETBdrqQm0qbEFTCgGg0
Hes5LSdvffFUkKdV+g/gtxZiaiJOczrWGCrI02zjmJwlKSHMsk11gmLXmMQM//OakHPfPrAWfge2
cD4whHn8ZSINH3RBlJBtUWNhD++k00L+BPlRX1wfzrOCwqMnhY1MBPcD6f0g5xLpi5C2mXiZdJ9S
q4/FqraaB2HuCvViWkpfVCIZ9oHWxIREQP2H6yKd2YOKE3Oel8c+xhJ6UVjUYNUcwvRCcnmkCYmc
k24QcjLAey5BcfTZRHWuymwLOSsZPJAbtlalkEDntC/yNpITx8GLGWSMOyq3WgDGiEGNVuJ+RvZC
fTZykhYuclHOqUJ7blImU5dy2etjUqowGPZzQoiMsnhVEKofRBDuYqRlIuD4lmYAsBIPPe0qr3mU
QHl7ayp/m0zzeK81RwSHyb0bWVur9n/Ufp1eIVaK1gAB+iZpq3pTOn68jtqrITfLx7wwCBl2s7vc
IOEUU6J4GxYTr8vOSMTzksEcyWjrYhY9D11I360U1FWUWyuCV3bNbH/omhbv+s5eGfANKLk7xpUV
I2LrUm0FO9ZdkvgX77WRXkSQKLjTQCFp7CY5DB3JwlrvZze6XvCGtGf6LgiO4J/YyRVOvpgDB+VJ
tbBPs1QdPWz/2ut5tDFL+O5IO5t1nELIqIIpubKH/Dd3OAUzwptqwkJgGUbhrlPVdJN13bRKCWLP
2waev8oDzIYcPSkT8l7M9TzeCkDJfXSjG4JGW9cR1vh2ke0SXfpuM9REP/xH602QfUYEsUjPlrNS
zi3nvm0j26S4+7Jd0divde2Wy9rwkBajAU8rYRIsZ+fe7fBj1G994Zw0i/RuTUzk4nnCsGQJJ5r3
vMiTjBnOwKRGuL0PyZ8vsZzhJeStpF6efJBbXAwRronPkEYDck66DSQictweby/rfBFLjkJ2WMi2
Sgzx1YlUMuFQgDXj14+4LOYNLB50OAS3ylz0RESkT/gnSok9UW1wmeTsZZIKV4LBHvb4+xdcUORo
SRsG6cowpTkFy4S7XLZdVlwWbelqhiS93HYSvuA2kmuDZPpJMoDKg+SvprIpBRWDd34pjpc8LoCN
AGdE+5ZQarmibfOYKpoLcYuzIc+DfZHvo6D1prM1gC5eWliPvoj69Lnafa7ZiuqtHoaoKOrZXSKz
81edyEWrrUC/wh4bFSQdJ5kgQ78cB1vBBpU5M9/aTBIdl/oA53lVmGjt8b25ysXr1xuEkVudENdN
bi7ZB/MdTuXRXpnR7kd0IpHx6eJJrEv2oJjrRYYuQSG7QLiumHY5bfHkQvI9Qs/k1qDoLGzY5C+Y
5QOxEL9N/sB6oBwvwSD57aM9WZuixDRRWrkg19y7/dsk8miGbtqWpapvURPiaWNHNVni7p0h/kKJ
ZdZxErQHuTymI+z+xvewhBiDKG2WFriuE8zTFRSEce8mRM/9FZkSt56Z7dDUc8gRvTeHAIR+S57R
1SDa5KRpE+L4HA63DFKSO8sVnRWL+AH5/ojltEtqfMEzrq0vW4kPunyj/C65+39sOyctXT5Bzsn9
Lm2XxcvHXH7epS1G1A7jnZpZ48TPvnSVlmvlxs7Z+1n+9ss+If6Wu1kjF+RynOQmiu5QNbFaAgqg
E17NAlgr+8DewBclRBizkGJyIhBOwV0RLzQJYVG8CoudBLJkYzGPT3gZhjA9Yns3C9dEYWZUBITJ
mTVsFFVeMvLKldfJZTI67k1NyummnuNSXQ93+GbWZ5Qvgs6Fb6pDKHaeQXbPURUsWvEeLmPM/bBh
4PfIH6HW/cOg25AVidwOIiM7Y1NOXjor14WL4hK4IMKSJKplZKQXh2YdO0tl8GOURfRAyfS+1dLW
A3CYRRINhiTnUKaRtA5+hdVuay29KtOwJ9I6+123CC/+F1j4bwELiDWpsf9nNeoNpyX8r9XPpGj/
FVg47/iXKtX+h2UbngULyTQszJa+Rs5h5WzaLoJQy3X474sy1RORc7bHaqpfFv7N/wQWTOsfnqGp
hsNurkFp7H8WOecY/wosmOThoZe1DZ1faAn0A3jjK7AAJAJ4wBDxiE+cuLXkJMViA9q/MW95qehb
XaDD8iZD6ccI77IsG1sVB7teyaESiJ7/VEPEW+Jt32emti9mTzy9at8nwWRCmmV2I1FJMnyL0i/B
UklEmFOonDrRJ5GTYXApREaCSgyXTGbQ0T2q8l0k+vty2dL9gzGSONMFWbCvPKxUl6Ta9ARUkkP5
jPPCWzgZRLWn6i7vbzB6mBHyRWt70qy935+oE+HdEEMCsqvyqQnmx0wduuMwZHtl0JFnRipQYVJu
4tDVIBC6+TIw3bshig+mH4KXzAYFiLI4VN7UrvCY7rDrMnetphFDO1XQJjOS28ir+jAIgaAC7dzS
D/xRucl9UwV3k9q+pFblrHSrKvkLSUFxIVM6GcNGBTINkRz+scqbkmwh77c9rrIaG6XRigsaXG2R
l+2118UrNxuuzdZS1spsvVTZdLKS/E4zojertBHLDHSFedzgG5PuZvXeVhVSrLu33rOAVdFTAmkO
+DvF81Z8YBs2L6MVXpkRMQ8jfD6LcjjuZOO0aAJv2mRR6W1FdDH1MyQzQ35PBpGGhxfOfoxGzNg4
hm3+VgYc1dEJsmWCdSBsq/kQRvVr6bqPyPYe6L/cug31nFCjHkNpLhjinZfZ1x79fy+JYT1XdzoG
ggoui4mJbw3mjANR6PSRq8+qNcZFYeSfVEnGAr5KOvvr1M730H4+hqH5cCUZrkN9nGzDmIixJr3y
GwvHxYgCSbkx1EjUN3wkKfa+VskDbTQ4y8jH/DV6v986kN9iUmeY/djQLII7VOUnRJW/iP9Y6Wn5
COtS1IfIIQlD6zc9wqUV2weMrSgyEoCzsAee7TN/tBJbRCahtZqcjguvDt+igXxSxykg8+mtsUFR
FFVotIfBey8ZiazqoT7l+Y9BNbKFJ2J58FBAf2AVD9pLonOoCOMCXDLtDVq8ozF6G3E9lWqxK1T3
LtDIPUpV/IP0Ob0l/zEflFMymysg7CvFsU96P5GUPVtIByPqYAWgUpNMn/CgblKbHl7QxqfOVVW8
HogB7iz21LK7GmIL1eQEWpH/Alh103Y2snWKQUGkWIAOFNSVUv80W/VWgRrQakQLJ3TkSzfeWQYh
PaYbFlwQqHGhQ1uD/dlhtwZnm6Jr75NPB0jhqibFxyTee/N4IoMQOt1AaqFuRFdKPyyrynbIhDRv
c4eaUZX6N1Za7bIgeSEBcFh2ya420ANTG91q1FJrt32ENYzOz8vWZs6VbOsIq3I7fS4x5VhA5LWV
Gt1kDHmyjBGPDb3LSQayN+H3DZN1bc0VEpPEBjawgrt2NA5zqh4gGlkcVBUPdpjcOgSrcvrNF7xm
kXmrhFWLRiB6N7Nxr/a4Zzf1g2/HVJBJOW8Ge+cqZLIAYnXJvowIcTb8+BhVwX2IWVi3HXoIfIX4
exor4ETpFEIhfCIiMLNqaSEfzCZQsCSPT43m9qug+h0TXBt4N7lXP7Y1hNSgJBJJ457uY+OWjEO4
sLAq0ubONqLngcgmhQ4rMtBuP4jypFoMt3o+3TvdNuUtweUVv/WGi7FjY/9uXCr2c0sOcKCMBztV
HzxqigvdwmLcaYdfqnVD6vduDNwTwda/8MnVFmU63LdGDfMzJw2pMOAdTjoV+zkP1yHMUHfmlRJ2
pDaH/UdjFPdq2b8Roosb5YzuHWtLtJ7elr98BSB+G3r5Hqw7Xztd9lMZ6ydoXQjizCdSK5ELMDxJ
GLlrOV4oqXrv8xJw+um3puc4DlZbM4p/jwFitHHeKHrZrtENTEtss6HQQz+MvBUWzO1CM6gnVuVa
L27g7BIPgPECrltPKh+vuw7qBl9j1GeouzSz17XfbVHEeR92zLOiC29j1/qYJ3Ncj6HLh0QRY3AY
/1bO82/GZAW+t3kT9eZBaLmS2HzxI/UXlMarojCVdTibBMmZztEn/B0h/sGZgFf6bIY30x2Q0K5N
k3hB1LVLNRuBBdOf4bBR1eBe9VF/ZO3RMICMs1szQ2nuUhyhz2zBhfWuosJc6q22TdP8Lu3TX0Es
7K2aeuP140/XGNFYj8UtcM4yEnfXiAEUSHK80MLwF9LpdT8wFsbuNgR5rlFokCSlvNlNDKbTeLvK
ZfARDD0M67xb0l+5cXP/o89nEHutdAnpfG/14Hkco/sAP9OijxHGIcrdEQyHA5+j/sgJX91Y1JIX
ijvtx8oolo7T7/WqPo5KcjuFdCcGH1YkD/lc8VchYX2qNd9rWQeAA9gviJO1DZLQJuY1VTB3FbfJ
dqCzXw7aprKcl3Gsw6W42j291LaN6xsrBl6bYNRfgyEKlkFjvGcGLjdomfGp3HrZD1T7O2caf5Ga
vVYy5zodjCd8cvGSJIjRGbvX2PHb7ewOV80MWReS16JQmnuKNsJuQtm33k5rsPwaYV4ZwpZrDg+u
R0Csli0YuiYbr7ZvNULql8B4o5s/ehWS+TL5aQ6ExzEafi5nLkQ1NkBwsgO2QB0kvpLn3Qjvt3AE
uFeApM3qsMgtrpu+QAngt/0Sg5sQrT844IAYRrVoL6Ekk3o2CU8ooi8LlbcbV4hh1tsAUZBdmle2
amJAyA8uo/kJ+eaB0XLJGSe/G6JGPNufYaJvbdhZK8y53j0oChDFThYOtPsBLkObhvaiqdK3liSA
bVHGW7cxtj1GIcRwJepmCKp0a3q5fogsfdV1OtqOKH+0S25xO6t+GpjY5xOPnLqufhlTk2zc6slI
VG8dlySz5Wl6LAU85xcKt4PxVPTcrmHpPjMCw4/hKcI9EU9E/wXcO1xbYf2qu+lpsguh/o3v7cyH
IFRj9w3zcHTiGf3Wi926V5TKCd5QI543yIiNbHw3yjJd6oF6Uxrvc4FYAUMUzUMo67xmN71JcQ/R
ldAQ8UTMzOYRP5l4mWbqi6KA+6InyTG7CzZ9wy5q4b6MZWHT+XEWag9cwhOTUFFEepDYSR63MxGV
+qC55Yfl3Rqe+jZY7mcTipyEZjgmSGdRk8XXU5itqCY++R5xZF2o3jZOiUIOHNc1QtJ1W5g+6mCu
oNzj5+oGJ50iIZ4jnRrRP0qC19RI3qEu/qyS+SY04vtWhwLoq9focb1lnqkHowEibqhrz3jmNTrk
GLyQsNHzWi6y6mF2jbdcwTAFpjd05PShS+1jofE3NtjTosfaYOt4O8A4t4qRAPQkPFiVwXNX8Izm
HBWC+ajoJFkpNhR9L25WeTT+ADP1eXgJiawLH8DoiAy2a7CqmJdQGJwKC6+PMdt6+s5Kk89c00gc
nLEcF7RAd/qgXI6IGLSwdvJ0404z8Jt1oEeumKQsR6SziPu8GvzHSPAQ3BZ/Az+MrlWPeuwcgpU4
/V1hYNQeQ0NYTCFhvwqcEg8pF7cOfu5JD+poho+2C5qr5L6xxB6D11lTvCRaEWzs6iNHsRcrFTY2
afhzdIcfTth/Tl37S6fyS0/7HaoEehmVYxX68X2nmLhSd8R8wVaCZB3vNL+713Q8W6zhqNX+wdZF
LkBQv3VB49LvAGArtkkhVJbxLo6cH3qcHfwK0QfuQYtJS98GHYG+5u5aSsuE6SR3GgqepVu7H2FL
UUzNh2tNTU6ehhGCE9rvLfIx6vFAf/hQ6OgTeY+jZCGCYqhhDNvZ3rUVfTupFa//7oFgvncj9kP6
ve6WBy6SABxvHfhTqkn/v2uQk7njBw+cewN1i+ffDaWOKwsWiS1lvQJyPdxp8P6kuhvi3AOZLupd
CMXWip+Q5TxOQcDrX+a5Lr2MQFjYPdoyVBWulxjxgk5PubOsRWWN+8idzWXR6Se8EE9QPk56WTaQ
Mpo9OlgGQY29jNwMBUZ3rIrhQa+HEEeEAuMvfeWq3ocZTPeNAReu7qrbadCe1dJ9xT3nCG+Y54vK
Debid0CY6gJuuRAyIwtR9H2PungHo+dzarQ74OZtPaLpRbxxDHOeUJX3rGt+sCkaDCaNSFWXqmOe
apFT1mrPiROuYcVuKx/VfT+IjEtsDf3HeBBG56no1aJVg8/GCxD7AwvfRFg64SYyxm5pFAjoJp5R
HqD4wn/1Bw1hJb4tWhDm6/BRwd1qlTvUyZoJMws7OxqCAuRnzpNhhs8EoywJQ7spOa5IQJZtgTxB
V7da1R9zPOl0zJVC/zOYhx/4ybx3of0cmPS3PfeK8fetWTq/oeLdoUQaV05Ubsew9JcNPaTQK6yl
Zn3Eer7XtPFYR6dR430Jj3frFohtU3+rGZiF6nQWxiwFFyatZh3BM1kERfnYVAgnYrx90Drgr69W
iNrwiMsqBpFzOCqM+MLXsD6ZSQM5p+Q1jwH8sY2gTcxGs/am8FfsmpsueLR47+He89EJfHk0I2dH
uA2uDpS+5SSRZQY5G7c+Lg22Fq3lIoLRbVhyrY8Y0GW7vByWcNTns1n7GZwLTiHCmj0xntXaK8tP
uV864h1bEkm18qQ1uWyUyDb+WDGMipq8ZvH9sm0s9W4bKzifoqvBLVms+KLHHydUYCqehRL9lRPo
GNuuzgmEyUWcXlZhmoE3p5Mu8YVv1oqo6gdeREkhVIO3fqA86clqq02g86ZNmgdp9G8n7mnA5HQz
n4sxQ5TsrYEUJ1GgSZ0J0WoYtSvpGyD/2lz8XZbVBCsoG1+N2ktpOiAbpT23Fer+zuCilUgyGrG/
8GW5XCiBsPTALkmpeHkPUDvkn5U2igllVdR7zrNya0c62kfCgeA8CzmKNGNStOX3jU0zIsIU3bqX
edTPR+58lCKlBP0kbF0eUnlUkpZ3ftNCiLscf3ms5ZmQbefLQS7LiSE0j00X7iow4nbo7uWhEOyl
5I9JuahMy0Y5qUfyByoPJyZ5KOSP1CV0hq21Tm+bcgc6zPd2bNYuXl3n42vmTo8/j2lsMs+3uOoo
gcD4DwxYZCheV60+3X/xz49tZzsH8yaQkK/KGAivEORPC0o7GH5mY3b15Yu/zzoprCZNJzxIbnk+
exHqzEXeY/4uoehQVNG6Wil2dgNadZ+mSXQ+uKPEkL7cNS5a8unsJ/H9CBpVeFNEW1eZm40R5tq8
jt3wTeky9QvdA/f+K91xc95xXFXyJxVqf5vVeCfJ39L71Sm1Z3VTqlYPnpJxow+6cg4UlSdJ7inn
zruLW/1bm9eV8yLkdbOSV0IfQ8hLCp/6D3eLPtrOzvT1c4qAvHzEBjbGStvQpFtcBtNOYur4jQy7
KQfk7irSaylL+RI6+4/fK6B6PzRLPGpQZMjvvlx7c3zt0nWja1jY9V4SAeStKa8kuXhpKxx0ZTyR
LH121r5TDZvQQRgb4BS/uFx+l7v1yyV6npUbzZRBd56og4iDLZuaNrS2ynPb5JvzWc2roBGuffv2
n9kB8s+Tu8g2uRiIq1Dt+w2oFIfJiTZy3dltRG5x2f/7JSiX5RmSc+d95PJ59tt6ufit7XzZlhJL
lqvIVKN0nJp7TLG7RarvtCKFC9dDYJN/p+5Z3QLPIsBbHTkq1mZWw2hIPG8GrCHXtnPK5/aOUGTK
ldjDpHQD1WLRDsld7hq7oe4OlgAbqTXe5Rn2gGO3QBLQUiNK1HpnkElQVgrcvAlYRk4woUeUptW2
upTLGFUjvi1VRMewswic1n1tiYQbVjs07JTCDtv//Wzu+uVmcPWHJC3nfWo/TngyHwYxIcWat4Bc
9nUbK2c52+l1vYuQQhMfgZUHIkgSosXmQcCLwgZ2tzMhgRe3ysWe/bJ4aRuN8S+4/jwrV30xi/++
6ff1EmGWjdHoAL9Bih6PFvjURjZ+3/z8yRKb/vIl56/+0iB3u3z05aO+tX1bHG3rDa40nBajsdbf
Vl4+8/x1EgC/fLKcm8HhN2XUPsmlLwfn23ZffurlY1pKYItBZywlt5ZfH3NxaeSL4MGBOigRjLUv
s1LAB4EVTSiuhOo/4RcJIsqJbJNzEpeRi82YbDqSG7Z/C2CegfAAES4jNCQaFM1hDoXiHcuPIUbl
spxkJY5cOW4GnXzu5+J6kRNPPvcC8fj06rLeFIaGjgx4xpJIrgRsVV5wawu6/QIcnbckYfD0xRxi
gcSG7lDFV+MZ06lkF6JFBL8zE3fNeBlEiFSRUF1LQCcQ7yO1QzgS5fZOorSp6YMzyXxauawKEoBc
hAzxloEdrDXBy5IMATnnRvN2CGdcFtMoWCD2jDYBQxt4BrlqkorVB6tcyAJdYnuupEBQzn1rq2vV
YRSKZrWpQLDwUvwzkdLLc1usjtsEFzIsZcBk2aA3PXMb4ud2EWTKOU0QDC5tkUxasfB7maYYiqBM
l5LazHH26AjLMyyX7Vp/9rGjXEt4TaJtEcgIvFlBarigbxOA+JLRNRVj0a+rxETOyTP9rc0Q/UfG
Ph+x7BSfEbjzvDzRfU5NrUUfK0+nPMUXRM6Wr6LzsiAa2FBA4B9VOwnGRZKMJ2exdQkINxF8uySq
fvVRWa7lGTRlbtLljMrGOCdyWKGv2imqiAkJ62Zr85RXhP2QKR7ISOJB2eUycVfxpsrSJ0u4G6V9
WwyHsojb/WS/+sJRyBO+S5fJ37VRgdkpUaOhEEZzLMXBctLmlAEax8CXRkiOzxOhQI4Dqsue6psr
KQqeo3cj8Mo9NUgLXmL/w9JEeqA8T4E8RXK24xHi60G40ZqGa/1yJuSJuZydsMbwUXGmaSlPwWXi
iDfXZfF8U7Y2rFlstORpkCfo707VmflR6OUOs+CVPCkl6jCzzOD0ijvtfIrknefGvbXMpwFIJMQs
qhcV9cmZdgSNoIaKdVgPone+tyA5GNJoKkrKD1T5ZMeL4yQ5PSkmq7ARxPJ51gucfqmGjJ8xw2uv
pJL7fLz/uaiZPWPHCABM8HmiWHfXTeK+yAekvGM8LCOxkBIK5/O9hNM7/p+CEuICTduZOy5hD2KT
IJ4MoaLpRHc5PqMiEnXwkVuDX1Jolmtn8aTwMerHm6l8ltdSJQimhZhcFuWcbLMUBeCBDoS80kJx
GBTxGf9LrfjvUCs01SSp+j8zK/5P+rNJ/oVTcd7jrwhs3fsHmKtrYxduCAIF5IizVlNz9H+Ypqqp
no7eRvcE2eKP17ej/cMwXTbH9ssy0LhAtvgj1bRYZRGk7eLK7ZhIOf9HUk3D4W/5YvUtfo8GlcLU
cBbnD3WNb3nYLhBUlnWq+Yv4qt+Ap3jjYHV703cAvJiFzT+jGCtEZCGYOHcA/dwZd3XcwCkF/tgW
NS5F4TDeBSGDxq7LxrVnAQDXdd/c4XZHvgoCUDkJOmxMoNIzpAym8iGoSvO6s9xbTNJjeAM9Fdwm
UXtiVdmD5/d01ZkjcPIMZI0fHFA4XFwSo/GXS4vry8Qp++LaDVsKYoRE4sI9VBkMh3/fRrbhz6wc
8Q+SC3JX2AbPtZN1GzNQBpxCK+1H6mg3VlUjhk/Gw6R13etUjznaRMu+SYMkJYjAyHg6tdGDqfbw
CxydyKo5txe5WtRE+PoVFT6/3PmF/3Rpku1ycmmDyIuWzvKuZLtCVuNx6O4UBmEIxKtyJImCCarS
8SAXudLSnVdn/9bu6oCLQ1GmcNrE1nJyXi7Qg1HeEB+El94esWW3c+T21nmvPB8hTgN/OnUDZFA0
zV1AxNzSxNJ3maVmhs6xs4pFiLz8kEwoav5t1o+y7GCWSrqnbOok6zp3h2s7z8ZrOTcPBY5vbtPE
B7FWrmgrAiTha6PdixW6ZUldvUazT45w3weQ0gL3B/hwkHnlq+eXuAtC3kBpOt6EIyKqAeP3V02L
gAVqszm4cWc+YySydIayeh0hsu0cow42crMhUu/AL417J7aHL7tX+NUsFSMgGcrpLIgnChQ3DNpu
z4s+8XU35JxiPefbPZbymAYsTPdk27rPDVL2XBGVsqIa454crfBOlphgGwHwTvzjpb0Lczy69OBO
NskJ8Jd3MonkXkXZ8OczQg/LmyIYM0yp4+GIPeRwRJLUH2fUvmsFP5TFtxVyk0tbE1HxNkKsI/Az
cg4NZdWt1lQvcqmbzZYcULHi+3KopKwiv8w5IBlClYlb0uqyZV5neriCwPpnT7kmQknkIzMi3jBq
7+UE+6Zt7SjOTZZ37X1Xau2hzqO7KvPiz15rbiY1zH5iX4o4uvSCp6nBSTsq4KvoZThvMWYFLoiH
8uBEwbi1Cq8jDqZUhqew7fx67euZchMSN74gXkDbjf0U3Z4naZ4c8xRTrkuTmFNcXJGsJPDWlxVR
70W3yI/G8M++YsMMVGUd4zNOF6LI4BtU7jrWvMeeP+heTkyd89zZobm+tEX+fPRixbiGUdLe12ba
HVVXOe/kRzH2GxFWfFOhm0evm/Mj8QNyAcdlqFZfZsOpMY8TOuU1CQR/1gxit1hXUC6boT+uJ4HM
1ZDnb1yMl1Vsaq/jjuceI7TwRpDqb6wA8yset2awyKeEqGu5XTf7f9aThPdpZBrc+bDdKq2p3jd1
CpcCwznmz5NBL8ltnBwILIl2bpsdno6JXx8L0TQSdHfEmujHZac2JEbo24f65w8ogv5UBZrBaQzz
Wxdzr1nVOwSFLJ2bkq7ZxAPdL7mYak1+6+GIcdn20g6ehUGAouD2xT19RY5PtJhNkuiHGFliOFrZ
BwFDipLO76pwK6eyl1y7U8oG1p+3wv9/A5S6RQk29aU/cEvlJijy/8q77JYBXysCMtTvL1lP9Qwd
GwT+oQvVv79k0R1oRYuxyS/bI74XTod6xPtbO0ICRsPm4PC8rbL2SdE1LD9w2ic7J5qLbSmOeecq
q2nUrVPQcaK03ir26pSbi1qslG1hAN7o0IO8mofIusZFc5+ZdYIYJo7f0xlXYkYaW3CVn4nOFZr2
1XhXTpTYxJKcDD11nC77s1BGRzWco9sW7TiYhYUOx/O6o9yyzARcltf1Xi7iP7Zo7MJD/OPmp5Qs
rCtjnhR8htT4ZSbBKAiz+FNTox/482M8YkfGJo8SZ4NB1DEL8doqh1i9jWL0xHUKfcpveu3azOZy
bftq/oQJF1bvlBC2UyqM5zqdAu0A5hX2vXmvdEwclxo6Ty1/P42xWOzTG7C5o1ySm1HbrlZpyVdP
hMffnzfbdxq8wVA3OK1uYxJgEStbr42cJ8tRT+Ai/bsfJNqCq2u+nat6PnRegK40G4t3/2ZwtG6t
ZY2zmtOS7g+A283/+6LRdbp//9Iz8xzH0yzHtFw4ua6nfeuZObE+ZjDPgs/BUbVV2tfJfR9o850R
rKEd4m1U9fgzzm11a7tTtpn8pl0b8Zg9qiVEGyfvgsUQxOPBqFKugNn0DzxPlAN9UQ/QTdFW0CL9
w2WFnJNtcju5+K3tsu+3FX+38aWNHqaOat/Zp5Ger8vItK5LEzUSFF+0U71JhV2pkL2bivljcroH
zxjM3zUsl/9L2Hk1N26s6/q/nHtUIYdddW6YKZIilUe6QU0ycg4N4NfvB00vc0bL23a5ujqCGlEA
ur/vDTCJg+8dbFhANYFhHUWYwG9y8GwWtQrqTrZDtggI6M6916rstSGGb3Wkq67T54Wy39PFsEgw
QT2KGNuMSlebfeln5dmLUXBAS9H74hbtedQK/2ekIArbV5yfPRAQmifU+1SHIC7iHuO2PqPZZiTc
ZXVIq3Ncwp2S82TXiNrZ2spiXnPosvJqsL4NVeIdYdRlz1ORhfD7e2Ptx2ryECQUatmq9LErqM0i
eTBgBD24KERsEasFPTT3yXmmUinoQvTADOZlshBupdx18fjl1mUOfXYC+rs3+JVjxyH0HdNjsSgT
4yWpy2U22PZBFibCf2sfr9xFPu8QbgOyJvsajGr+frirE+AceqisPq0DUwUqlrTNV+wu66PtBT8R
1dTuB7ezXh0scwKo0M/aFIinkJRrFlsK+FB8uUoPv2mtDbVvNlaJwC70N2fKrE3YB+leBKH6xMvl
u5ygJ+nPklTgEzqW1R5rTpIziqFAP3aRWcB3zkPpBXiiJ86kGcsjb59pJQdSYEXJNpiw+85xQ0LF
fQpOyC+Fp9HWi2ZF7pBjtR7cszUOnzAeuERFqJ4q0w6fMJL1yI4TL5eDsuiV+jLWmnqSrduMCoVB
hJJZ9dc15AxO+/71Gm0862Homb7Gb2QCYoIrxt21Gheae6cYcCkXv1ThjolR2TqQ+NaVhXuu36PQ
zDEOCcfQVV5VfHHYqvI2kKN2PawUx1WewiRXHsHAbq15Fvi3avtvj63fn1qOyouOLKrnqugQ2Zxr
Gf9F+ccPkyFC6Tn/mehefymwsluI2G++lUBteohAgC3vtSgDEdIHeNC0jv7idoVJhl05QrFB3BIw
AX5/ZQoqZn7j4T6MCyaYl7uox/twE7dIi08O7FA7IXDyzz/+fBr/9aHLj48wEqbwNjgUHrru/Cb/
5ccf06zyJjjcPxQRn0DrFq8Delxditd3Y+CAk4sA0IVhmF9ilRNr31ccKDgwP1dFtp/wg/piuEaE
RqbhrmXT74ofqTGTR4HTPjhW8HRdXebOxkRUZSuvjavWQ6OezAiZVPERDUR+g6xEbaTWRxCtc/Xa
bp0/awlIfHRfyrE54N+hrIsx71dFUcT9OUQOs7EAusWdxQ9hdnvUbzDpGPrEPUSp41wLJFpQ4JNt
ESMMNJWYB/YZypDy7Wf6AUzV1v1iakgpDsBv9l5R1k/cQz/khJq7e+Goivs4Tamz9/FlRozIa95T
BEpMIsBfmyac7ZR4xFmIR7zAvlU3kASMNZmwX5vmiDpZbChPmWMGJyTGw5OsySJE8A/9SbJEnwai
KciuMa7vw/8EP4u/2anZvxufmfPXz5nXUHnzQDNBCev3r18zglH1htiG8OzW9r2FXWPQ4zYyZCqe
GtH4aHgtBY5qqxCgzcaam3IgVdp1rNvjdVoAFnSPyQQCbsDvPU3dE3UFgfEAN85/SOrQO6hd9toX
rv9gYkv/gAxksrUC4ER9WjjxEiwUoqF2DFlyXiEnTkHwxgPbOsgVst8GA8ZVZUcemK68qmzJFfKq
mRbqy9tVQggvy9hCClrOiwixkmTdoPxq3UHZSszltTq3ZU0Wwg0tcpPs/9GKpYokzUqtDWvXgajd
/PNNaH8i+aAYhhAZGyJjjk0RBptv0l9uQj0M8EQejeLbVDftRkMUdoOpSbmvIi19iUVxds1Y/Zq7
WbPk3B7dJ1MY81ePdbkcKF3zRY1H/wlRlhhajzeuk6HCmKBun1JTAK3HD4wja5zur83QaZ1TPBcq
r7htp8TJAr5+h7/BXyM4tDqnMVYeElFjkja35KCs6bOm1W2tHLhd9JfJrJefe1sqa/6AxAVRmNn9
ygkOZT4GB2S+yKXKdmhAI+K3tZUte55ym0dwJ7yu8OSK23AaZ7m9FIYerP75C9L1TwcaviEPdTfD
0qFj2f8dNWxUrUlFmhjfeiWqNiIDqYjSt7dxvck/eUrlB8S30/vYr/H/axHCAMPefnEaPToYaZ8/
RFYM8QfAzSIVnrmXfdeiL9RFEJYjeUjmyb6xUDDMJQS1lc1utPMZueeix5S2m1F+uO+X6I8WVb9O
zQiND/ynl4lpcFIYaqVkxwXEH1weEnFZ5CKT5Wjl0Uuhsax+qbamGe7Ael4wYLJW/Ij8xgUQvDx3
beyxq2Q7CCM6FxDf18LuIFoiP7oa3Dp5DvqaP0af07JSCgGvEpn1NAy/KeqYfVd09xj73vRMRJRI
gdbuJhPSkYNX10X34+Qia0lR/OAC0/7WVbRRfxe32asJ0cS9LiirwACeDUL8th6clHVEP3gLxSW5
FLXb7RDxrZKvYxvjY+vYMSfs2R/cEu4dZ0n3TtYSB8wrJHA6mynyrp2yqczmJe0fWFk7bMTCWW65
N4t0DTQ8PDmyCJKd6Y7K3kBSFMMupTGWmhsCMm8g+wxT6kPsbvtDgc2PbMl+O6htJMDmKddqVIVr
V2CZcZsD53tCKHq+AhqH32ITCIhftPtILcOXUO3KlSVS51hMpnvvsRMm3lho3ySQh5P0lwZiCtYg
vrkvs3g8zvp6i65GGEpRzAZFS4oBbJ1ooUoXSdo+jZDGV0VDKEIOGq7AQapO7iLLn8qlWRNsHNU4
v5OTjdaDap1HH1AX2+M0Hwnkfl8WeU72bLADZ/vLuSDWwCMjI7WRU2ztpzq24dlpE/cERDdYDr4d
fsAwVxfJaLn3Xd9YFweKNog1iHF1Dy8CCfb0qEPAeKqtBr9F339pCgR4vPgO4afxXsGlL1j3NjSU
hHN141Xl2SAAYuESmB8EwOiD7Muh7Z+nCUNIN1JfRMmJrE7Y4K4tMUToiFXgicJGC9alhaOMkvfF
Vq6TS2TNC4nVOyn/mtu1JrfH4oybZZ2GKb/Y2BDp2iTwtHIE9mNaqxO9tNL+Ps/6WcK0ts+No9vn
MXb0q67o//n+Nmdj0msAZv/j//8/tCYNSKaayQvVMDVNVz+9vwf0HqF5ONbXwfeRRxm7gzYXUVx2
B9m0XE7xiBj+p7Nyh3BVaxzvbn1yNmjh7oDVE/SCW1vWwiEwtypCg/toMqpD2ZI6wBHmPrDsBPsS
Hnuy6Ic8vic9PXfYk6GqCzlLtoPaWztt0B/kGtl/nYJT+EumdcEeyVdNBTOYb7uSDevunx/gzrwL
//33BLTBI7BAXEE3XfvTG9aqYk7i6Lt/Vcw4XzpxF28L9pNbYvLTe2+hMeZU4WvBruvQgjtFwpt+
NyYYo5bWdE4nxb8ElvlDlPb4LtRyWjVl09xZ+qC+xchLyf7QZycMwQC00DxNy5ODMQ7VsxbnxtFE
qfN62UorQTy0anZPqCrbpLoGK4hwz0Z3A5dnb+K8CaNfJpx4Pj71Z+Qoyq7APx2ghvDreJ/WRfdG
gn/Woh4/4sp3rv2RqXVvgA2v/Z/m5/TnlT5+eJECtbU8RLVbPGVWL1Ylvqkb2VTGtjiTHyfbbHMT
4EYDHzHsi33cFYgxmcI9NG3zcxwV7d8OJf+1H+Jd66BdaPF9WTpair/vh+oKC/AA7tHXHhX5S6EV
bzCj/Ic4q5x7UdQCRn8n3ocO3VM78OyDFbva7LO7qed+qx/Srdvp0dYys3bdhAjoG47eHEhQkjgx
2oaczH9qsi+0dGOJOuVdrCf5hf0OxwisTJeV0eeXFIG6GScNl7JSy6OvjeKIQlfx0o7WOazj6YyD
Y/FC0vOnVwbtSbbCosFQG4XOg2zijS6WteeQjJpXkkYYVsFkOCQBWBqlhbk2srrZBJ4ONHrOiOT8
KR57TmBHu5y6I/DwRjRHIxjsdiF75NhtViV0fxW7OAyh3Lhwu1j8mAHVjW7/yFDWXTiWGj7yHish
uTXqDr6gmMMoTDWSfp7aYFLi+J7Bk3N0Tiimsxu0zMI5FbV5XxeoSUKldk5yVPZrre38yxcvv9hf
b1MSw5alqXPi2LE07fNGmEDn0AsvMD5GMJCrAo2Zk2Up4lok/MHv2sx7LeqYILKjxye7cu2HbEL6
x9HSs2yR0U3PgAVXmo88yzItSVUWiEKDaIJoOuLdALuAAu5+fu86PPuD1kRSLDe8iysSuBRk3Hq2
xPt/fgT916Ma5iWCTBQO/z7D+BzeTEyrcg0t1j4ciLrYmBenlqfML8UAIhyErKmxkUMtM1MgXeu9
KlYm2PVLlen4oGGmfgq8oNlZeeHfVW5k36n4QO76dJpOkBhQXLJq62IbiB4KY2yRndFqg/BPQxKV
51SdTmvXz/w9EYHuTtZKFUE4Wcv/qv3d6K3vNs+FAPsvrzT3881PDsDWXYzCDYsYMEn6329+NnBT
4Yqx/oizDHLYubc8/zQgEnIfkei4x72Kc6qOPplw2bTe+mQNXWL9qLkmWrvzgqoHlyqreCE5C15f
0AvnC8jJckCgghmJ0D+MMmU7DC6J277tF1U4hnD8Sete+2RVHRoMBesxXQOyETg0Y36pEzY/ETtr
zk7uQAOc+5yo007XKS2hLtk05ilB6yPSHpgjfidkfwCZPeuuZd6Fc8pIuWaKrHZnKSlqlHOfLORc
NNmuc7MRsv4CQ6FuB/d3Q0KowezD7RCxHKpTHI6IK6hI5k5uYR3mw+djPllfzDbwPmwB32oY8RUp
NeFecKbKYKkxgEmtseiLMD+PSRScywnEoxzIR/Z4rT/GD60VkoAbVLGUl4qn8s0crH97U8v74Ldn
APEg3UPayHHQ3YCB/vv3P5pBmGqlk3/YEAofqibStpwUUd9ShPNamb5YWU1j78K5qYiuWahGm5/k
KK/unR7m6uNIgPQZjNRCdhPdDHkkiG++ETuvnaaVd25hAqCaL+HpGHT43CoU86hbPIRCPLeZqMBE
WM7JCiBndh6eAKENiaY2xi9TU2obJQAUkkdB+Vwr9ZucgMhGs7C7sX0YCCwcwmBK16k/KF9RNpQT
Cj33VqWHaZNf5t6lj+HXy4EMNiPnAPuZXYyxGwwFeh5y+9PFzTAQ6wPB92t5zVbV4obYCYUJc+3a
V+dm/SCLeALsLufJppx8W6sQxb/Ou/VBWYOH9elan69fOT8MneOkXuXmk+Oo96FmO1AXw36dVEO+
LxrF+SLigz40znvfopuc9mq9GTrffnfwYLSmYGAD3zcHEh3xSvZXGumOrsntS58PxTlAM6D2vGrf
k5uoe2RPuU2MQI/WQVAidm3Xoziw8RDhK0DtJxcFrAUh61ePXPmJRL/7JFAvWQsPs4kost0neHr9
qazT1xgDY1xLw/5O0YbuLOcOU6iuUty/NzjouE8QR9VDXaDZI0evRdFiAhxPDymnRRDTmrHVMco6
mH8VWpDpBw/xqmufbMrRPhinbTsZl1uX7P+0/lPz0+W6rCFhZen2Qq6Vn3O7XkZ4/A6C3Aa57nbd
i8K4WMAP1kgIG6j2URvmPjmqlp5+rf3zvAJ9742nTsnWzz31aBvm1C1kNQDVY3S2eR1QEEY6em36
n1F3ni3nlUPwas3zEtXaTlBul4hZDKsGS9YHWRR+225ToDNLqwySa19rmdPeyUtY5/M8kNPxg9ri
/Wcm+vm2NHY6tOqnbiniUUeooH9BO2d8cFTUKjXRN1vZlMWQa3D2ejdDUbScHmQfOeJ3IrfFQbZk
P9KV+8Itx9OtCymvRZx28SU3rPZi5agmhOa2SeFXmGU5fjFy9SeuscHFUzTzcdCAGowOdNnKNraQ
4mKM2n+bJRKeNKE23o9Zqe7qQjTLGH1gpO6De78ZpkcPufqnJoCD2atDt0XzdnjSq9E4VsJ9d70+
x/8sKJ7tYOxPcm5fIP09zS8nLXnSeUfgNo4B1gwhU4cMd0sNdRzZHNHIeUAIdylb1xkjagJmoCvb
tJlDjAGxhLHFNBWlC9M4RHrP7k8g48NGb4dYkmj2ckAWqVBdxAlI5KyrfI6jz7PlSOuopzAtq0cU
5IBStJY4JSSp7/3O4Pps2r+larfLMlzCiyzLt3mfYuioFuWLVxkPcsJHpAfOXejgtrZ28CsnzGye
BpiNxJ7GAdZ0kt2PQICvMzR2MgclMY+3GXJaUGIVKuwWp1SQf2yWkfPVi9A9isEa5t9ZWh80eHRt
mNFMbQxYcsLO68xvqnNSENBxMKD7ZvgIGCT28AO3OCjFonMf+ylQtkrWYlEbqyPPXhdP9XkKGA/h
2c532xIoEGH7esnzbNzzPs62TvHWNfxFKeYQQhkv/iy8uXnrKzOTr7G3hL8pPWQ8w97yvxSWsiyM
JvyWIfy4ylTbOMZ4R59Dlddy2Dnht2lMH52s0o+l4Lc8laJahKYxfkywixeDpgz3mUpIz0zGjW5y
SFUTxN9brfowEWjYjHBEEf0E6GdMnAXy6mPqphpv9akE4E0zxVdn8Kt3ZxirHfoZzUYujjq0IgC5
vQlFqfcwF8a17A+baNfGmvVSTiAaU0H2VV5Gq517NSVc6OfIvcRdAGPHssEdYQX3brYJyjWOHp0n
1Fcf+jj8kP1a4HsYWxT2Pte4u4AkhvN0vVXUnZfn1lrOgpB2xs2ueFInfzxhvq6gay2G99FCqB9Q
YII311KQCHqx1Q79DOAoX9oAb+VYj8avVhw8506t/zDifOdi9hAuHOWPIrXjmIDOueLEjgkliiyi
wLgvCbIHhbTOw4TlxMGfLL7mTAV7xwt8kyR6wTFK6fzdqLezcskQIh0MHaD20/jsWdDTERoAOFrz
K90keUBSJX7XQxU/YVCXyskXmnIaHGtdJHp1kF23fllThS/4R7Hh/DRghoZCyitOoT1Dii6m5Oym
OHYsTcV/GXMjPdi+p1xIZAWors4K3b3GqXPuswORs5EOycORl1QNgWCXZp7VFmtWyCPJyXETDPXo
kkWmNnCuuoGEHWC/vdGx/fBULXwRCZ6FwH3Qrle66AWyhHNO+ornFYO2nwxPgfGzqKLoBelGzEoA
RyAlPrSnYS5KPX61+7zGNjFvT6rrUMw1OSinVaZRIq9D1E72fZpXpcNGFfbz4DrasdbV6SC8bDZb
a+LnCX8BVCH88Gc0bmP053/2FlLCvt0OL2ON40Mwpvp1kdME1SbGxsRqBvvg6Ll51BQNNJoaGP1O
MdvLtVm1A9i1BnmghYN0UZi9tDnC9HXJbRJbmKZWaDJhnluEWzewq5fccMsNT3UHu0uaemWKbeYW
9ko2I8dxdiGIPdwvGHW7vrpjgxlfmyHAlUOU1Ni1zqMZht8nvQx+pPqzn0zq16gX3+OojN4HJHkX
QW05z2mt4wni2uED4qMFULNBPQ1KNRDkHzEGHPmSUru077tUt5eI23WXBNrxTuW/va2NCNWD0FkF
9ahxyO5/aFoo/uDWUOo0/SNmZ4fglxm9VtEY4mOSKKc/3FzPVuiIcQeose0dRaXvitjmBihN+zWv
cuOu9MfxMreqtuQ3BTf+xZ8xVopmTMeuVLMXByUHAjlKjVcWo56WYy2SJM1Ojur9INZm400b2Wzb
ON4KAnrracyzF1jh5iLrlOToFU141nXtDx6G/VsUZsWuVMpsTc6+fwsQ2yfsV6p3ctTrw6MetsVj
m/MEsQKELudFTmXWB2Gk8oHav7Vmpa/LocHTdB7ljyWH5FgT3pwvKfCO6gL/lXQx4W0APLfPRRQo
W8um0Q0bvUI7Qu2bx4gU39arqvpOxzrhPmjIqrp11rxVevSmcwb92aN4BfjO++ZOvreQiywV2v4Q
WtV1UQjGAaUfs36bwvS6yHbF0q1L91sgMn/RO3HzGMyfBIj110+Kzal5y+vgzVYC5WdWAUL865OS
WN1NSL3zLLUOiYV9Pc64mnWQRZ21/5LwJOT6KR6rguVHztAzTADcWLp9OuTpUY5OC5IzP7A6qZeR
XyXnrE4fIbYhIc3e8CyLftSScxxxQxQl95Hsk3NlrW4ddvyah97+vOI2MFSi3ffh+OVT/zjUyX0p
nj51J/On60F8bIsxPNwuI6c1ClI/emrgJPfXj3WtGX2ybrpWuX76bbRR8mmnt+hA3PpkDS+aBLeF
P39c2XX7MAVbRDfXlMOtPzJbgoFunW6RkkVnVXCGQfALpZxr+3NVTvClid/n6i/LyK2yC/yvi80X
b5VSWfEi9VZdPTgnW03dk6w5GSJnHbG4uHuKhuBJ7qyqoqkWruiKjRW2Y89xjJ2WHJG7L9kkplJu
WhHxOo7hSqMTIV4aXXubvCZ4BHI/3EPGVXn1Tup7mnls5ftEO06ozjyXqX6Q/aCHMUXHS3aXhZH2
rtuPI6T+Lzaw/H2p1cpKzvqbq2qQB/8tESwTBYVEvF4TLqrhIcKpuralE/ACwPF7dCIuCi0RvZ79
AOXNN2z7yC0im+SeSJNvWkwWD7JVxLzfV6GOJzkByRYlKqb8MgJ5ffDT6trVIiKirkwdch8OGWKW
Yfpz8jAF3nUOGlTZcYx9Nq9InKkCoIaedKimD+29Ngn3weMxcLYdZ+k5ufcgu3BYashxoltsEih+
0OeinOwaTSAlI6pIU85LWjwAVdvutrJPpMEhA4C0d+vcOuSasA6yditknx2G+QZMCmTueZ6jV2l9
rf7dul+GrUTA6PdA70boYn+6/qfm312qasAAjfbq76Z6bevcpfyODpM6KJil5cpR1qKoee0TnLQ+
9Q/ztFsfVhlYIhfmjMWCOHNb/2meMANU1YVtrT4NFAVaMpDXuWoT5N3K5afFTuGvTnlFm6jszoM4
EHYWPkaJMA9g8uPD5B3YoZIHUDgVQ6qgcPHiwb3DiKzrvNsKTvkPPqYfCPb95yK3ZfKanF0jHwQI
+zOXn2WtKq14bXXrHZuW7mcyIIAPsPqr3WMpTSqq2vpQNS5DkK5r260+3NGdVulYA6nsKucYNo61
UkxiOh7IdIlztlMEDxVijU+DzjbCqeJ2l8fhSqSVf9b9acc5CUZf0xBQTNt3NPCq1zhIymNX4bEr
m10UOvssqXX0KOe5Wadv626K18k8WdS4eR+zqKjwf+rExRjiej+q9rQt0eJ5IsbRgd9MnR+q9x67
Q8MeWYODpUTTo1tha9THbgfRxpghTN30WJpISNpxrexknxU302WM0O6ZF8gu2E3dJg+rbhVAz0R1
igE/MB68sghPckY/YBYswPSjp1OJpe3F0GLYTdYIgfEAHOVRE2BEtxu1CuwyZ1BZyNHbk/E2kPBu
sXSIOLeu63n19kC9fdKtT87Gs+vPy/s7bS+BSsE0AVxqvQTL1BnSdG3PEKZRsyBxaf7p1nXDO2l/
A3+S825oqE+Xu63lV4CIkGybmgj/ZbOAZPLvuVvVMsibaNZsr+iQ+/30yFW0QHGK1DG+B4ZysGvo
0WjUJf0uydySwODc9qIwvDSVOZuft+imyE63csvTMNVrpyVdihysEV4mFfGvOWW5kkvaBDlHIn9I
Mdbzsc/MEPYBgsgOC6ch2ScLO/UwKgSQsZAD1jzK6THYIgvs42r6z6kiGeL+7SVjgSa15/+J/UOl
/JT/NOp0drFImu9mHezRuS+PWBfh4lzFP4faQ43FqpryeK0G3ltbKs4d7wb1e6D4zwXvrVctNNS1
P1ge6TwHV0O3NNEoLvQVptHhwek0hDQbuz9Ng+E925m+iULV/ZJreb7rHRN3FCf0vrRm97X0G/uC
M2D6QNrpHR7Twz//W2fS52+ZedVyNQw9HZftoKrZn6kimpdg96erOYqdA7a+8WA/+omPBWxoX2RL
VV19mwPVXqYKFmjLzC7Q0uWrlaOZsOu7VM/qhY+U9iapYhQ9/Mk/ELjwD7JWGuLcs7PdyhYUTxvh
4nmKLKyxWdnz6UgElg8LyyatpvQ15nWtugXE1SIzNbDJAHb97IZVQCqA9H1X5+EyxK+Kz7Wi4BjY
FFBHlIOsyb7J1ON95/jbW9dtmpzbobmAH+28Vqnna0VRfx+MUfXCttPaOG6Ub3CBQiAG0NcS0YUG
/yCapqEha+hZZ9lS9VU1TO2rR77k0lXTAzvQ+F/SMtpn3qyjWh5/kDoJOXbzuKx8Ymf4ioYZYm0p
34BczV4YyocEp8nCt4YURlp8uWLTgDurp0jNcVQAuSahb5yUsnNizbC2GSuH2Jd9ibCviHoMX7ru
qyUU/yyvJWFwLrKrk2rW97fPsCK+U5cnrLye7Fei+iXQ8lWb6NNDVwY4Y1e+d0CsQzsgPDBtUt/W
H0EFhstI9OKraLVdRq79DzcV2zy13a+6QE06sLzgaYyndtNruX9QkzmkXmOJbtrF/Y3/Zk4VP6qh
Jb9y4mr70SMmepScuNHLu1OqVX+7KOpavJwiFjjzAnldxR260/wpLSmvdImJ1K+fYCnVJbKEWJZV
0T6iP9Sd6qi+jxK1fZRd3BTjugpRRZBNrfcKIntpMBSrCofmo+nXP3NE0C+A+LyHwSBJwl31pbYb
ztID7/vc79A8D7tT33vx05CF6bkWKD6Wc3+fDdHaHF2EqjnBL+IkjWbZRELoI/JMrVBOtyJU7T+b
NbEVP+lfLOcpnCPEEHf+LPQ5xpx2llfhRNGY+xQsouyTU8Y2Mw5hE2okD2br5hhYi/69dnrjTW2r
8ZRVmLfKpqKUw4YsnL3Bp9l4q9kSEO3Pg/s/1xRBZT4iwWdvQxFW966BF1zKP+N7Y58mtVQ/oqwg
Sqz0x77uiid7BM8N3O2jGq3ZN0Ux7xzRji+O0+8ySGYfBnSztWIk2b7AkeJLDO9azs9CXCSnuDTZ
UrLcs7A3Ucx3sDX5DuZK9y958RnN9flNyF0HTmN+B3ouKfLPhw+LNGCddXXxzW04wxmla58R87XP
FbJ8yzZTYywBaYqurGFPqvqudnlP3OYhgSwO2N0eK2G0Bxe0O5rog7YNxs57Iym4jnt9+hp7GUaV
qhtgxuuPd8aY7wNFry+5ZfNCyu09VlzNRXa1ZuxtewuN0lufHLAmmxs47U++z8qq9rAFzgptY6k6
h8HMIKgLP0octNA1YdpCnJfNX5J916rstYGxoLo8z/+ltywhucXxsJcD7Tx6nT2nCj08xxaxn9iH
3iSXSjS0fCLujoFn4rJzGMkRg8xs0UEmH27FzogqFQF6WfhzgH4s59xLZOarW5+sufPo/9lnIGt+
8G3UZ/8zS06FFDhiptl7q7BsVDiXnYPOTqXGSzNFN76zfX1vzecxfz682WW7aXwNTv7cNTppcVYy
tELmluxq+jy9g4mFeDjY2YvuoKRacBA1imZ8r+oUIR9yEcTLQKGFUXjQ2UA++ykZEzUkWyCn8cVY
i9zFvhj/WuOxr81H2Q/9H1vj0Qn2sqlzpoun7B2I1QLFBiCYRXKIycAvsCwNn9u56DUYx177dO0J
M2MRpAOqH3ZtndGQLA+h1ZIc7mq+AgqCV9MiDUV8N2l2/dSEgXpXxyjpy9Fw6qFzq2O5V9g4rMY4
iO7h5dd3zZAW2zZPOmQmVW/BEd3/JrBLjubArm1Xb5B46zfRCGulzouqUGmIKtrxJg2iLl/odcLR
UFadnFPitVAgHi9l1VB9f1vGeLhC2qmMlW6ZKG3W3i4gUaFuS4BVC1fJdpLMRg6rgi+FFaxkuqlZ
LvYw/u9cZAiQ2rXTJXFwvERDd3qCs3Kfz6GLwCd5kbTKsEIbPb7DqcG5hGbrHTVL2ctWVRbORdZc
0gueWtj3hPOhYbnDJlFHf1rIZ64bjWgB6dG7fO5awIP+HJDtDAOxaSz1w6fnc2QZj6IDoJIRNeYd
leFz6RXiwSnigpivHr2kHszWNsnCd7OwfziJWn4fivGOVCoAMU88KAlGzV0yA8twNL2XhVshbBr7
9lp1esu4DiiK5d8XufYFwCjsXTmgdJ5+X1b91pP54nEiaSwzyXPTvaaT53aNW9uucsrLdd7cdR2V
bW4P9Shrch5/YhdkQdXj0KTnaLaJ1sLYXM5O30+y0Njok+d8tAsod/5sqCnspN7KsaAAz1JqsyEn
0zs/75+qOv5mpaG6RHU+35Su5Z9l4VUoI7vw7te3vs5OFIRuvU2AHP/x1u8kznxq7X/yScpZB4bu
oHSnorYzWNpGdsrJat7H+zrO7xMHsDfM9/TLaHg7fCsh+8GiuXRd/E12x5GZbJMM3K1s9vyhL2Ie
ZmdQ3+6z1yor2d+6DupBaQSGTXNT8mahtgTMI2ZrZw66dqF9FAr6w0XJgyDHtuxS5kiRE0FF4TQB
6opeQfCA2AM8bQNp9xEs3sYc+2g1+EqLLC5FottGubi1BwVF+UCgt9rPw0ANGQ5m9HGCp8MBHA9i
16murKtYyS+OB7GhqZXoRzuRa22H75Bah6XpRx2J3saGStrxDktS53XIhgc5M9LV11h47ouljeNG
Sf30zkMv8/drBS44tMQuL46YtININafayKo5JEa1kFX0Z3EPA2qsmq52sPvvHdmXRePZ/d6Z8ytV
prVkLQUQXg6NL6ofkdvlDbJh21q/FKPLLxKw+FqOepngve9b6kqOOm6d7BsbM1jZbDIeaaaGK7Js
hr2aH7uefYps5nxhTmraj8GEEbCJBuHP2RKw8wXCiKrP3eC6zkfs58Ey0lxcxAHhri1f87k3+uJO
wSR2J7Sl3i21NHH+l7HzWnJb19b1E7GKOdwqZ7U6uds3LHt6mjmBmU+/P0Je1pw+a+86NyhiAKRs
NUUCY/zhUo1lSBG60F/NvEEs3CnHb3WjHluBIUCim3tHNYJXGxjs02SMazhhMQafSvLp23V21pFV
ei3UqFtbrRlQ3DXzPZzT8VhYvGHG7CQbDYLj/Uh2WyzYT/3cPKYovj2sNSsn+dUE40bLcWZAz+Yo
GzLfzdEMY7h9jWvD4Mtw+lWE2e4MEgZX2RReFu27vPn2CMmjSRHaxowKPOezrFlFc5U7070rygPJ
a+NE1VHGgzkeq8pVScaXoRMGhUAUVUWQ+EuQfMWFhHJxkUeqI4pL2o2/Rse5K2Ny1Evh/gM1nT7M
OiyX+oiThmEP9VnA8VsqZV197wQiyOj/f45BKza1nmEqXFb6S2kE3/SJFTD6OLvQa8SlGGNxkUc6
+b4Vm2x7Sa6Mv5PiMixHXBun1zqwBI9jYo8BeTLK6Zi5O2O+lQMydr+CpUcvDku0ranXJ4/XGJJE
0TXuS0i6QE3v3bEOAHjNXZ9U/cKGG9SLwT8UkxiPDbABMkJO8jSVYL9NXeWfznYZDNvQPtWNE68S
LbJIt8TGW+5aFTlJcNDi311F2CDoRtJ62TffLbiJq8x4VfUi+uwMc1hmuWbcTLTNN0PVmMcCD5yj
147RNnXV8gY/3VhOlU0CPAqLLb/c9Np55nse5SpcG3oyhM92ek2dNl7irCo2uQX3l6+F4SxMqrWr
zV+sqM5uaYfPAIJAYNmOukHDqf0MsxT9DLt91aLOOZVAI5c69a/PxoFBN7TRcI50e3ppdPPsZW77
qedFthkiHbb8fDqCBTjh5PGtUrBPmJnKJCjcg2Qny8YJc+/elQMYX8AyeswxU6ghuVWtNaU1X3Qz
3gCAab6k/D6PGfoSS98Mmy+wSOANhMB75Ch/Sg2Rwx4LiXlUzetlbmTuq9lU/lNeIWQSj+q5ULFX
hTnsP8FDjc+FDWF37smQbDC/GQfbuJooozxNCtp4Seo9qUkerSo9K/Z+VdfvemahlQjWBPl6uqk+
fGvGHgOZuZf7OgXiKn6WPVdZB/hsvKiZHS3jqloZpW2f6rHHdqB0S1A286HsyybqB2zfRZ2uHxPl
wB/d1sHX0q/Lf1zvcZE/5v63azYVpE+1b0PWIal1bfUg2mHw3izgMijJOmXdvIzQ4F6ryZfRbu0f
Db4thmkgRkky7VpFqfJZexZS54YRPPfz3dr16ngc4cwdffSNN9qoJjt/IM89aGjQWlh5rwRPka+B
FV9FoJSvMh6F0a94rgFEZ530rHffGjzGn6qBtFtZDuJ7Y1UXB1/Kd8uvWazjXrJFI358F+Qf5ATF
TuenvzlcozHWTvYEC8yMgvp7bkWLwdHar5kyOzbEbnHQwrR/tgEz36/txvGPQM/KlwH/lL3ZOukG
E9zhcyq6pby2AfBxOTRTSTHSRH/egDqYz/+qPjV3YYHOPaVNYEsx4ldSAUs2UvBKamPJo8fAH/P+
6MrJVRTi6GsPwepxKXn0x/Uen6GzoAepM5WryIZ8ZcGq29XV2HyCQSu6Nvlag0+EHsqfKdbc5CtJ
nmWHiS+5UAPH+76q1nJaVjQnjyTKq4/u6CFHKHgRNaM4Dr0jjhGgqOOj282xBCAPC5z5UPbvE3+f
8oiVxdAvikT4q/82GQuIaCcskI5agYpiYnAX6J722tbxX2Fp5Wdz7onRRWW/t6Zdo/gGCtW8sjCc
bDJnKRNKfD1guGz4nY80lDtER3yQwnuSyfXIvMV19OWeQXqccO/HSnDEEiC8qFOprvhJhwelU5dU
+LD0iPTp19EcgxhV/TSB2sD69k6G7bAtmRvZfTRFgNIXdmuPyB+zJjDhy6lJe3Q9MFcWRf2czGIg
I6h/9Eua9iC7WqOYLC4Tb+X1OYYzws0RmlA+YxT2F5UxecuoSLWzoiXqSsF16zMFNhFCRfoxDs67
AXjpPQ9sa22KWj/GGRDENqrUVU0pFzJWpiBrjvGg4yPnmhu2crXN7lczmCbuHexatraWBk9yYHaZ
uaroMs+zxtj08eMYRb8haXeovXiZN4EAjqwmf2vNoQy99GcXgSpSXSpWSsKuIIR+EVKMOwh8KWb/
ofIZLZYQ4wSz+J4OKTM4iTXSU1N69odam/HKy63x2tooZxmDudZwsw19r16FytR8r7qNlHiKKtdZ
DpiPXuxZxgTf8f1YTMXNVNJ+oZu5/r2ZlGuICvib1kTm1lJN1q+JJoDH+s91bpdfAZa9TWpWPDtJ
lz+rDuQItrfpVnblAI63uwwRuosMKU4GbJJCYGN8YbcM7kErf2hJ/UVk8DBzB4a64QXDAaTwdGVr
OCzjaMj/MoujOyXVj6wDjASMKLmlvlLt+afXW4+C+WvYxLNdOlPq0d4aSPN+ol1n45Pm+BBLoQz3
vO5WbTc1ULiynfxcEuLcqKxRn+G12Os69/vLYE+/mgI9i2MWIIP+O+65Q0wyKUbSrGLbtHxMfswZ
e8oFBU5eizaxbhGI4208VOE7Sz10xIcQGxDZdWt3mYb8J2R3gsa3jP10OsiulRgqQrqqdySZFr5b
sylBpSXiLEejxv8gIe1ceJRG72yDL5BP26f7hSi044qZPMsTNcNe+H2T3dpxWN7f2xklrD5R8Dia
X9oy1vYxVVNhnx8hGUcVpK/IJjc4jLPhi5tnU7ThFn2ab1rToZdTjWm1L9LpL5SSJgzK6+xaVPxQ
qsKo3tsRPyGAVt6PkSKzPhaAViqjhpPrFV+j3MLFZ6raZ9+fN4IK2kK23+dHj+TFttTy5kZWHT8V
FHZW6eT6K9sHaR9ViEthRR8/y8Zr072qttnl3otq8rS2srenNLlPcBVr2hpx1y4dwJNBqx+gdA9n
2fhYNowLeTh6H0hYb6YaxFXhO+iv15ASzWTy3iN99DZ67oQbfe56ve8sub28vRwVRvqjzKFOy1Oh
5S5a0JSvJD7KZ+xm7pNstwRJayTTQp5TBHa6wz84WIOGXPsmS5OpN8WpL0ZP24ylU60Hnk4LI65d
bBNJh57UuECGUw4hJa8t5HxD/gmg62irIM30Zc1C6Kq1Lhx3I7vJXmEFzfXfcVXH4ZC1H3P1NO3l
XMkdkiFJNPp9DRmXoSGCl0iq6q1Qs7XcDFHF0tddSw3d0bPoCwTzezxTB31tF4XAd434v+fLeCeK
4lUEbDlswz+2XYts1nykZ+hp6SnihEpCsnwYlWlXVFDN7vftvPK0TIobUw9NeO5B8PGe5C0r/END
hW9fodMvKK/0X/7X5Z0c0Bvr7xLrT9ZF/1pPPpaCbdJr5J4x+6ntD5Im/ScZ8G7nWzFc47kbRv2V
/CgLoTTWz0FNqUfGjcTjxhYT7zbVzl871vmC/UagG29KmEWoeprI6WWq8pnoylfhd9YNUk5yiTyg
1TJuuyzk2JqXJLS8Dqemzj70qucfuPVIdP8Wqqs19P7TZGx2wazsw3pDefJ1LFXnnhS7K2OIMlOv
QwedY5kDf2WK23qNC9AaMIr+JAZhvcSpgwoADL4tX6/1QtJcPUI6SDAOUswXOeX3CQOARLbKMZo0
npq9Dnq9nnQnusG5QvBO8EwssvgV7tO0qGsHd7mJtB3ES/+SORnOnUH2NFh6cQDncMDfrTl2s+nW
VDbncYbjyQaz05RynvPhQ73Yy1A8b9DCubFJai2RuEko0FDCUyZfWUxKMHqrvGi1g+EP53tX5g/N
pDxHpa0fZE9MOg9UF/dC6oRbFkH+i2zQsPliDHaFjprnv0z4l65ZvDtrMXdbnxWLWSpfzaRxBJZE
5YbV1Qw6ZbCIPG8ZT61yv5qBY8NhcmIL8dxKeTH0Tn+Z/hp61RYYRaDFYZtIUAxNb2EF6Nl7M37P
wef8BHb8pnlW84FWR7BycvuHHdXm6s6fipKGIoZpXyTjSnKvtLC9h/K8Yz8+z2iGxrk8iFlzyPW1
A4IG5Y49HhA69I/dk2MXoVhFWvSiCqxjWdDA94AOy8g8fJ9ZadO0GgyjXv7jTDnJCoIfSd8qy4G0
2rOojVtmmlDWVLb6pI+6jewikPY15eH1VEfTfZbWkFNzG3S2IMfKhjUNN+PUoZT0O5YHebinQlqh
2zrTZtV0WnQqYkZDzLK0r6OjP9ghnp50ZTMVQU5ZKS0wJS5ZCsugliphuJGHsJEneykP5ZnNhvpm
ucMurNrhmw6UtQoRHDad7gfQKA707js2C4ABhFFfG7/tUTnn9eT3NtDCTvlKaaL7occ6m3TtlqWq
esiCrA22bWdRQo+o9ru5CJHqNVlQQXJ+Mnq1X+siN946JNuy1FJh/qjG20AvmXtyrEdiUI6p88x5
rBSJdh/7f8+TY9os+vT7PNNLkc8Kk3BZJyX2sUNORW302z2yWv2W10D5UhhevShmOBMQ3YVJTjCG
cdhiXvu9Bxe1GNtMhyMqimOfVMVaAw/ztWJtVk7G9zaY/+SYJ1PLjZILMFN9KQc0vIJtjR2T6PnR
iDo0EPpoxE2rHF6F87XTuL8OgRK9hxppE73Xip3WJMoJEFPCote0DnGVWYc67X4dDXax85U+3BnF
7B4mpzxG5dHjNPx3VAQ0/fjCcn0xVIb9ETj6uC2TZNgOXup/DBlezbmZfeM11cCozZKDzeP5la/p
CXEf8smhj7dCPHWvPmoSa5G06sYble4V3aKBzHmNo/E82qk1AqykIwx8iBuSXvWyb43k2UJPGKdA
HioOPsbHx5VqB4GuYj6V+XCjDXEUftKeMs8zlkEXK8tSdmukT9C+bE6daxsYL86H94nzUaLE7xp3
0lbGH0014Uysz9ripXjnsV//FHPOASm3Hyx5u0UXeelraTsBANq2PNW4Ox0xxY2XJeydRDjDrXOy
8TakyNtbAAVkSDbWUOFPWrdX2SODPdzuo/KEEBIAgJdm+biG8Hh8p9VweFwjMt3x6IXiXYYyHiUX
rewBCc3axyhyOcdu1kdu5ubRzZQAtYkm2gZSQlkOIGSmNhuzQy5Z9mVTJ36CaFa1lBf486r/6MdR
8Fwh2YECt5XhGxS6K81R1HdTB4Zh4xe29QOc+jqtqoDeDNahmjT0qObkeqCDVArzqNikMxMjdLxp
m7aY7oV2jm4WChd7G8uK5dir6VtnJeHJzg2BBsDcDZFl1L3iTfYqBfSuV4lmOUH0PYoYnRN59GiU
yKVEIvsxtSz3PrMO2gpz8SZeRGWrrW2lffU9K4Ph3fRvUR3XBwGhfCm7sW2lx1zP8UvELPitCNGe
983ZCGie7AyKe0K5IoWhYfVvfeRaZzT0/8rnXk664wKT9V2ONVVqXL2ofJInJoFvPI1BeJRjqEFZ
t8rB93O+aFGWDvhFpNXnq3g5b7wm/1sODWaYvGFvAfswGpdxssudzHyV8xCLWcSCjKj8bKgNK8rs
7ipsa0TpWxv+Rj/uE4tSJfJoxdsUkp8svPoix9wYGLAeD8lJDvIzx0vVE/FBjipOVKxMVtQ72S06
8gT5MKgbM9bA8pXuMffL6Fz+uxlH+JG9dpLhqRUlGWpz+jUt1hCMRLN+hYU87Bc5B4F15kzNNO1S
Xdx+deWJclyejQiMusEfLMOwFkH60u7VA8sBck68soH0WKlxMlqMLBSK6avGNzz+VHOwr7CZxrBt
nuRGIKlnL+oIUafzo5mGALZObKYHEH57be7JQRlPRvLfSGJ7YttPOPTIYK4h240UAZe5n1xE0boW
7bygUX52Jeg2Sr4gdXstWRWDnZ5kEwYAw7s79lG2bttk96GsyuGcOLMBwe858lBR4uzk8GUXDuzK
xMHXW4fIfqjMuH6PKt7ug2cF5GPoCr16nhI1fpI9s01Xk9GNL6xe2GoUpySo0KZHyGLl6xTIo0kx
5ieWeQsrqIdjlAWr2ItDKE0+SC2jKxCxMLnnlplDpT1QqZvd+5rwriG85lNm6uZNXscteYHnxtM0
X6+Io+ZijT6Qcz5ChlCYnA5j0vyUoXt8SjFpCM16Kf8RMta5BTrGXYCTd6cVsyyVyaqJZ2QyBQgy
TMjjmr5xbuYNl5gbGVeQwQqRXTrLqWbV99aCb+oee0yTZ/2eK+OZO1YnTee+b8to/Or7KLhrhfox
4AW3G1qv2cQT0j5zPPDt6cMVE4IPatVuPLNCKACS2smsYAI1VWVu26zrnkcn659DbRe6jXmTEVYo
+o48p7JwJs9Pl3GO4JLiWvVeCZzu2QTE96Sx/7+PAghCbTEKvaU8OcySvzugxCu0CpJ3RCP2Q57p
N6NNk3eVfITDJu1FQzjuLfwmg3Xkti+icyi+cAK6fdmtsJujHLNZ7189Bd/meSwgXXvW9RpTUXyh
n93Oeg8m8UP3i+41rgL7pbQ3tdJ4zZLLvSmer5zNecxOa2fpJkWzk1M7XGS2uDPUPCwYzaBDnX5f
Rx9reZ04Yb3aR2gl15p+NeadUTXvlsrceNHi3jjLXqA25IIaSGQK6lYv+H6JyzxfDhbzfMTv/pxP
/rZfy0HfmMTFGc2rk4WAllIfE1R3cA82mmGLsi/NZ15S5jP67NYiHr1ij/mv9ZxrenAdy2gnB+W0
UBvMVR2Qjn+cZfUvBeqcN3mOXhrtdkIUbfk4adDEs+vr8Vme4yuFe3DnDzbnz/zjg2U3iONTIqI3
2+60q7BEvVKT0H/HH+KnJ4zp79B4LRQD2bISqWXN1afPJgpa0CoG4CNeM5tKWBM6YD6JNYVNUAFC
8hY5Y7PsEet498tsF+QdevdD9lLPjQh6OCcKCJm8SLMXz2UhoUfWSfbkDKfCiNjzzGYvz/K6LD6J
0fvuoAFUcNmCLXNStSC10EdC/rhc6EmYXDp30PeZ011BRAzqQsg28r0Az+RPOeMeMmpYXbJfUWUC
GacetTkk41hX4g8QV8NKLdruCqeaLUiaVJ9TbYhVpWrjoa4N/0svXt1MLz+nXvV3fde0aytKKnKQ
KaSYZKp5hCrqsvLK8rmYG9Nv1EU4hWh0zl0DTZFn1GHj1g2e0S8tnn2SsKA7ClQs5jE5q0TZHmJG
dbb6zrgac2PlVrfsrSbeyFitJca14GV/dULnxsZFPzxCldGal0i76TXrgoU8vQQqzg8+W/KLhlLz
Y7IT6yQbxfVIdcnDoqs4LDBYXmXsjpaPSdgo/ppOvddiBfqfbhi0+4HK7B6ft794bvw94E5C3nOa
TtBpI37BRfeCwrFDOV/1v+W2s9V0Q/lpdR66KGr1fbRtY5E1mfUyhom3nhTHPsVGrR0iDGRmWHVw
Q2P+EFsBOC0IjbNySJhm7kaLrWGrzV2F4h22MNYX1/Cdfdwh01ckFNmLEA3+dPINvMcV44sX5G9Q
DK0nHf2514nqqgzXSRgflTAflrIbGHDKsy4z/8+TjDLJl9YkQG+RnC618LsdWvqqbBqDX8MYXAMc
w+mUH+wrP00VVE1nWtZzVfknGRYavIRRiHrdRmn1kSMRsCiH3qbAPETvVGLuZw/QVDc809un1MUY
mWLMJ6kYLAvACW3Scgw+jTF88nsweQqP0Stp/AoPEeLYe2grfhhzcjMIP6sJ9R+r/AhzzWahMcWr
sBh8ti6mtgZveVJ9EigdO8Zzp+nRUpmr26InBTR2RoyoEsx8Xi9HWeYWUdhtJrextrI4Dr9t2VPl
eW9AvR/HUgQrOc2A/QPvTeSw7zvtNo7Wh7xsVSQZ2g0BUKb5U9q126IfUKcY8Dg2duOyst5N/ieV
7Z7cZ41cEkKNC3nRqVSilQU6YF+P360OMduFZowvcRIau5LaZLENdTfEBlpDg9KijpC0jbdVm9CE
1tB08JY7KAxD3B9Jrmoad56MFdG5we6umHuWiV0q6+Fkr9ijchRlgXFQn3mvUTUqV8tLT7KXIHvy
Ops8zENu17fHosiaOW0BmwiK3qkQ1OmjFv6ir6EhZKVF+JG53l9lZyk/fL9eUqyIwkXDQsftxfgX
xgo4JUa99a5rdjQDjCqguQMObdEgXiZlGNcCouK92w2x/eSp4WrUtIb0tgFaE+tedjmG719K3e1e
AqBVPMifo6Gn02fVKjFQdZdjSlgO59CsIGkyGNYJMxLtR+KNCQIUSrzhcylqJUazLDv2F1OVmdey
VVHNmEFg+lD9zNUxe+4zimoOC9yVjGsYVeds+r9ooi4xl7bAvA2G/SkKUq51/Y1f8YAWJvrZPFp/
6n44wovBTxPxerTHamPkCZxELIIG5yAb6BsAMuUhEzksRts5VHPz5/g/pj7ON5q2+3W+DMrT78Oi
IV9Q5frNbckbDWXSfXNUYCEOHoiL5OJWiOkD1A6vkaeE3/Qg1xdVZ3qvooKMDRJGvZIe17YejFks
p0R9VGKM5lB2Sw8is/wbHjvdNvRCVsxD499krIcNseReNjZdrpIYTjvuwxTDkbycqm0L5PljFPY3
F4HaJwGF4SXPjG3IA4Ldajsh9GiDROa5Z6/bgSQRKIb2hHhdj2BqCYzBC5G8Qs+IJG3lPzeAJHYq
cr87cDfKc9jzGypZN70ZSKHyq6kzams+9PByGBa6bSVna+4qnrKo3CJ6C3sFiGnnPMtwkw/ePimz
cOWzVvjCO94HlI/kgRx1PesntFzvIgdlSHZna0cTifO3YeinnYfKxhqZFO2TjNi57XzrRc+14OyE
9WsyuM4CS+l4Bjnw4boWb9pi8Nb63AVjJ3bCzxPIqHQhJigHxacSjqNP9GZEZXBBgeCzUazPvAi/
qNZovdZ1rm/AihXrmi/g1fBnJK0jwmVXK9arS3HiYpbxW9rXHgJm/bBRhHFqLad96WaEZ44OKADf
ODmOM+oT+5xgP6HvCnqAUTkvbiJUTEmRyV4/6gjgZ0Au3cq7ARIuD+Ds7KcQKAD3bT38pbUV24s8
++rj8btmbc/yRnfVS1ta+lLOKLHRUor4r4as1bJGnuHiT6A6HOHoq8nDp6ZGoaRXpotdRSdf1PmH
E2shaLGkPViGn330prvseQ29tY7dXfoypIbAF/HRpZa/ZiWqbw0xwtkPyI/gchQsJg2IS9GF67Ti
No90aG6OaSiXGGTnYSh5zfD7t171QAsWRlWWNzMN411mKMrZm9VIZKOm1bOFCcH+EW9AXqa4dO7R
WtFhIAzDpzIV1xaM808fTT5hq+lfeURGzxaAnWBdJpuuZZ+oDmp/tCc+WNUz+7kpURPVcar47pQ4
QuvW+NMI/MNINuZrrRdiqY6Bd7KQaVkoswKGCr36PTLy+IAXCc7Sc1eEtr0Fs0KVbu7qCRYEYeZb
G/Bp4p3CbbFyNMfdjfOorZMwss2K5M48ymII3nLDX0IhOfE+6RqGT2Vyk1cqWwTHihoROKsaX5FS
mBFvfAAiaDu/LOxrOwzfAHS1P313b6qIoFIMzhZDopVvNnSadT2a+TnTSO4j8Iq5OnnemwpccjmG
VvEtccUOjl7zM6usfU+i5WscBmKZR2K6JXoEqVvJmkNehkhTqUmBvEurvxlzqdaFrPq33S5Z/zU/
eQT8yOxEfW/S1AFM4BXccXDiU8i320GwIrLw4V0i3L6xar5HYPxooOWvgEa1aF85jThiz1GT0xqd
mBKJmYijbOTQo2vrEaAqF6Omf5yTp7AqtMpTdrw+iouYG8zM05Um+m6FNV9xIb8EhE0Oa7Wb/GMk
Yk/Hip05chRWy5vHTqIZ0OPiXXxvrCJgddQ3m6pPwavOA33lA8zIa/2zd1R/38quiGP3KHIAq/MU
1cL1l9xjR/FFi45UxEWxkIdjoM2HU15vC7+73Eeqzo+OHSb34UYe/mN+6F5HEiw3D+2jiOzIlwnB
0DM1RSBlczdCTGhnGDwcNL8LvqitbqxImkw7OcqbukKOp+3PcpSiOlZFivpijVX1Ml9yaDTlXV4y
aidE2+euvGRP9WsluwHLm/slZRd1CARtK2fHb1A91A3ZqgA6Fq5MarR4xORRj6z6werFkN1HZPCP
Of8txoJlV3vNmQqPiZjAW1NmEMKNzn1qA8d9cuFypXYxnR5xcxj0RZaCmZAz2N+6KOaCSkQp3qZC
9Z9TdfR2drrdoXc4TxkOpkFRludzgi10657FfKS58a8jGWOr9Gv0j3n/bRRQgnu/XpEGZx/7SoSZ
nEMzIKuPgCIMWdczTXMpD01zYtUhD+8T5FyKefoidLv6fqqMCXm+PPzHSZRLnEOpWc1qDJ0MooCC
4XsHUDdLRfA0ZUEAZ0NjWSmA6VS5R/Hx98CYOMEF+vxSTnvEvQSlWp4XwO1JVbsLOdyY+hlUcX98
zFMQsDrU0fgxWJazb3xP3Ti1Ohz0xBsOnYVxxEL2JzcdDyhD++b6MW6W6JOxv2aqDN7n3/s60nDg
AgGBom+ziNVr7ubTt6CwxVpN8+YQRlH/omvNh4z7olxY4zjUOtR8lnmpHgQ3RAuVp9zFMoqbvVmJ
2lZYdoRGvaP0qGLPheU5YN/GPoKyvM+Wp7C49K5J+So71P44q7eUjUeJ6yxjsjFSsMVAeHmqqCFK
N249J09nluyir3OTJE/i8cvKlUPXJ3gpBOObb2TNrVT16paWybsU8UMzATu2TRWW6lvzJnyne6v9
zuBYT7ruTWKdfx3bBk57WTBdoWm7y9gu9E1vlDr7K5xxgCz9LYzWOelROrxGAoRmqLJ7imJ/eGWp
G+xaVuArOarURXquJ++7HEwrQ2OJdASXkLbLaBIbzQiuxtiBaDQr7yybrKXIvbD8sdl2ihejcTT3
H+PyyKnanWoi1ta2idpuGyXyV2VOdtWLy+5odeQqFr6vtEfZR/+oux/9EXNTHSo9mUkWYgYSIroJ
3sc1ohPigMG1dftfjeXgjzrEU7X5YwDCAMY+lYvm9e8zyO8F18zM4zP3y/KPuLymHxYveAPwJJ8/
YbD1nqoaieSZ0CM5PpPWF3vEpuFq/Yf2I+OW1KaUh3Kyz5y9wbxH6H7kwh56XE7G5DV/z5WhP66O
HctRs6t6Zw5Toiy1CLEOy293XpLFJUyEdqRM1xfFvkMqmEP68ijHGnJhpBHKUghdJY5vXPAsMi+m
PuFggaiA1inlxR59y1lpUa6tYiXOAd3Poybrh77zFvXEjQJWGaKdGKMvo85tlM9qUrKb+1axQryl
2oMbjr+gJv03SmXuRQ4m1jO/EueNOf4TBcanSlOiL2AZvYPd4d8mJwVDhUS0W+mgG7g+P+t0CR6y
PsrJQ+ifBeXom2vb1NO4J2S4ziyBD6eNRcN8ko6YtqJ8vUMfyvwTIcTkSSIfWKPUNyIweNKnB9IB
DPofkUL7jJMueXpI0v7v17l/Tm19PK7RDyiTQlc+tPkIpoBEc3gUqj9i/hIqQMPmBmZjs8ox1Vh0
eYlKcKe08SmDsHqSR40MTpPN5lxvQnZu8yQ5HtV682v+fZY8IcmoqOPtBDT3j4vI4ftJsRMmp/ZQ
sCM6Jl5bb7vWeyXBqxxDc7DEWR5GfR7AsCI48oPkoQGpAbSf04Gxg+jIfRD5ZENiXzlGZEcWRX4Z
vB+N68erOY1YLmTRUVYi/3tRUg4BCMAFY24UI9w0vcgPpjcgkAJBtdJnNKlgf373nbr3fw/Xaq/0
l9/dIcKYdyHNqDT0j+pVmgzLvrKS46DFTbB9WFc1xnj/gNiiynL53b1fAQWjAbmcrIfUOfU37dO2
LOMmG2Hr7Tk2Q+D2IU+vLqyVfeSIjL9da9zyOjVvSRXAGFF8dfmIeTyDV3XiUHidLyUHCkf4i1Gn
wviIqar94SVTc5RXknGeq6sa/Dg0Is40tCJ+Uhxx/zwZEq6ZU55tn+U5sQPhtmv0PdqKA+T9cjgZ
Dc+rzvc6VqhVvMgR7Gj54D6mVYVFsWueMPrBSinj4RDMJ5Zykjz0AwqPWuzW68dCTMwru0f3/2PB
9n9PqZO6WQDoajdDx8ZnAt8QtIG4+sCZsVedG7t/CkZrOLS85i2AacQQGn0nA2vuZc9JhLjmhlZd
Ha/6MVgVqOrfITlj1I0UJMlU7kYL79WkK5VzYsD49sNu/JKitbxE8rl5HvrMXqelgmFS02k7E0ul
g45j7al2p2BrFI14UkyrX8VZlL1NU8WmubPcd/T4u6PSquCjKJC4wDRpgmzITmWF20nknXQffVzq
ZuavQTlD18f4ZOrhQmVjrKZW/FTMhcU4ip2La+MJMPdko/AUOKRG86MbgyReOk3Ub0uvqmEs+Paq
tlPzUAeQzYMoVLbmOLmvnSLYtOb6sbHAFFLSfvKii2NZCX53NAlv41uDV2nmOs1V9u7xwDuwF1RO
FCCmmWtXf/XtyDrIGdhHpTcXt9kFpWtrZzqBGiwhaABJqEW4fVxdzXA+7HMK549Y8T+sndeSnErX
pq+ICLw5LW+7TDu1ToiW1MJ7z9XPQ5a2StOz92fm/08I0pBQBshc6zVVjAyoFicLMYwYsCmaYU1a
nU80XZQxbfo0qre572ez2yUgw87cwFSe9GocvLmJMsXRr9v1/ZobU0vPGeHT//vTdf2AgEwCaH66
bNEdGcvbp7tX/f6E9ysIdZuUSOiZm9spU5YbAFWYPtzPGVoWCjwpGbj7WdtAcpdQ4X59QjFgifbx
7RPevq3At/E2nT7dbWzVwHFm+nSitxhffMIK4bT7RXbTJ0zq2+93+1q6HBJ41P/6dOJo2TJ2kmeD
ipq+CHF0lqRfQ7U0dvfhLdKOMwy4wgUwvOIR3NHEd5XzY2429pVU2WOlWs4b5Bs09lIXgKXiFq+Z
ks5zU0oeMtXRlziK7azayk48mIzHVCUi548uT5kgIusZ6+oB5cx30Sg2BWAMzXCGW/+yhTRfEwBd
iXxoF/rNwc6jH/f+jkL8kHc+E05bXjSaxFyvmHypkx6tbpxUrr6XqVeUrw52X0vHcCoNhdXt/JCv
VjSKbqaLRzezbR/jP7q4tY8chY3H6zSG2Kh13i+T1sr/qHOjauWYVnW6nWUIK2L+rjoTpxFH1XpQ
kbnKk50o9spQPQBuvpXEUX2NnFFhFvgv/r5eX+1AHyj2WVSFCD5sUI7P5vfrxST5ZybH1V70iOsQ
Zy+1ul2pqFJMgzhoH/lk+/hAok57i7y2uX0lgP3ztRwmwPi1r71z1Nw0faiQieWr9IKT2DPiBOpU
V+YbUbSMGOvqAoVgiKt1uPjU24nkflvCdrwPIHqIDWdw0+HXGe7VZpSHkPH/OsO9IS6aX2fJIKFg
mM18SG4xhZX9ZAmUmdA2k46VakgalHov2jKdx70Xkd09WWebdHtZPDgO3vC97NcXDXTBgnyO+ST5
k5+dlvZfjKrz8XrThm9hVh9LjLB+OiO5mtTHT0tqySozNfNmsa0Cn5L975aufNSWJ33xk0l7WGvS
ZxVezyLBUPICdYmlqabJD1yusjb91tpbUmtvndQut73EP1fLLCTLjJqZl+J+5+YaDkC18mZWia3C
lL/W2mQrWnrNmRhHKbnkmdomw+FWi6PCrOdFsARRkfIT1PzK6TyoauL9khKvGoXpybxIp3S2ckmj
Sr8W6A+tgyrfBqUSEDN1vJPsgAcBXywhQNnG80hN6uNYmfI1lKtnUW97kbYIx7Le8XRX4FRqizS3
pDfwrMrKUV2TRDKH990xUxtcRjvd33JrKEtRzQpx3xW9/BRejNG3oYGZcY3bpQPPcsU0kSAkGd94
3/V6vK+qvIajPO2OKqoVtqHsOsXLiC/6i8Bu85s2rmOSPmt63OBty4yfcwkfeTMD3yGKbQPlKszk
n6I0SrV9ckLnKFR10XwxrthCzzGD5V08bex0A7KkfhIFhO3XWFXXF3FsEo7PuhfI2OlwGj4J1quu
Hx5E17gDBNgQqt8SPpCeElaiW26FfLIHqwJi9WwQmA7mspVqyzEIftWNCXyuGUsTgMIGYT/RMezV
v5qnjmYz5jt3yIAa/67PjSnQ0MoRD9LxJcq8Hlh1Eb+20qDid86bXxS1nJinhtfezgOk9coc4EU2
ivAMXX18aYyF6KSkTnzS8pb/MSPYagifyVSYCUyHxLZBOl9yQQlMrYPCw7GzRvsoWkfy3+CQvOcB
dNXF0OqHso6TV12xg/1YByXheA7K2hHvPjAWK3GQkcuomDcBi4ckJfOI8d3Ki6Bhik2I4mmG1F2S
7GNEHW+VGlhCoqOTd4VXlo8hYa0hatRLE2kl9rJBtMz4hleisRts90Ta8VYSVWXTefM0HriFpsMd
Utp7BaOXmdbnJCARQn2WGi9kmcBIBIKdbQi5AATzT8WovqHsAOwnmGjiupWfI70w0BYfJ85cjy6h
xCvbaczqsVZ1Z4aXcf5eWdCnlCmNrjTGvAG69N108SWKkkx+zn2TVIuuqgSydWfToRC1daRxwpPk
wRIt2ey5ilma8afsvhNfW9xGKtJoiz6z/o6Muwl1XdYfm5qoVx0HyVGTMzJ3Ue9tAtlyT76lZQtb
iZLXwJR+JJZlfMT95TZOyeJVqiv5rTG6GvBVK10cVB8W7jj2+7SPn0dvyJ+CMc6f2gr70shKr6Iq
rHQsVsMGZPXUWDQIkGeE05eilWdjdGj1Dojo1JpjIPtU7+9jkY+bolpRfRDtlpMky8biTya9pU7T
Pg1tsihwrH1tDFsBfhFoM1HUcsNamX5T4FVcV6+sxPx5EvXQJ6bOWuKuSHy0jwp+KleoVbfq3kz8
PdZRoKOnXnHGPQd9pF8PcmPsO6mOZ/pkuDXpUyzkysfrxxz7o6gTG6AI/RENcTgcYW0uohINTNHQ
Id07TOriv3qrMhKt92bRR7RONqM7MzX3chWH86Yb3YcKC8ljnVn9fNBG+50Q3M7r3fElH3Gsz9yq
WMPJDL54+rjMg9h+lyA0L1J11A9Bq+DWQfoGWq9qvafh8KroxtEjszHzMR0A19gF5/vGqt1jxURn
D5mxsGeR7URbhK8xk5n6xYH1q7MXoLqsy+nxpm1uEqqb4aZacf/Da5rhXUcEMeHrCYx0OFcImu3G
DiiPYAe0Q/y9HFFWEsyBmhKQHh81J1gFgxN8l80meBDsgKmtnnr+fxwnRtGNfmsrZXCSR6gCUkUi
3jUi5+obnXO1K+AjtnkRNYNM0AeZnHoh2kSdader3qnHkyjFRhRtqg7lMt/0mZKabnVGprc/htNg
maviPFJPxh+GefWHHgJrkLAw0WrzqmajfYktYC60iZrKNKSlC599EaMTDXEyCpcaBJCjAirbLstw
HoZR+aJk6a89UQfNqnkc+nwOhiLAJPSnZmblFys3060FwW0pql0v2DtWo5Ps5WlVIZC7KJIu+BqO
8nco++3Fj5rsYdAGayb6V6mGVERmdQ+OJicXV9U/RL3h5C7zgMJEtob7zLGLg6jn2VqjnZk0WxT9
vS+hTnJ+uhypk+J1jATbWhS5OuP31XWd3S+z6SpQmNkXjfXr6lqmUnOs+VYVUiph0WUfhaWciMhm
X8YwwyUjQqHfrZ1iX2SIPXZdED2PLRAF4jTZB2zweYTjwKnRkNlvdA3fUdWTdmLvvkkaaVibLRL4
ZuP+0Sj66rL+4um2/9y2+l6JTfWL2xfokKWRfyyUBno8AvNLNXGt116NT25gKz9CLbuCikteNY+P
1ZWZtA+1sTuiTgFzVPerN7DyW4+59w/Fzb+msaI/y6WUruyc4LsW1PJD543BJJrpfo0kbym6IocU
AKDPq6cM9veq1RtvJ0NlP6Ee1c9VZeAmHvQW8fHBBdU26tZWC50NC4xoPokFvY5pWc+6cYi/Gnnw
LU8q9xuRhIcMgY6PQh2XMo99f+a0R0RPsnDWmMjfwBiZQf1Y6ZOPh+PL5yoNm29aG3yMrW9sJNPp
VrI1Jo8u4L0sf0QuIntsy4IF6OAqK1HXjnp5gji2SbMuu/VArtCbO7FOGKPV50MWXP00dE55YIBi
nvZg4leLJs6CZW0jJ7L0URzjF3D2pUpSmtcr60ajiK63VvzVKtwb62AZWYgXke5uGOevQ251fKu3
Q8T4vpIpy7AP6lVstxI+Z7F0cu1O3ccDQLnIy8r3NnwBf2x9i8vGnSM2rhz5wczjZF4zL6eGZvie
wEN+D/HRXnol6wBzAKKSyx3yalFofRv1HEZG43/Ju6hdBXYob6XckK926Me3Hn1rPmlwMJ+DVPc2
6IPagPfM8rlJlEcxBJJEyQwHLyBnVVWuVSlQ+QrIFwl7G7P6YoHJ3khxkq9KS99YTeS/oPivbmPd
6ZZ2LxtfzaFZBFY6vLplr29sNQZZNdWX8re6D+K3pi7sdQP8aK04gfk1ThLjq2YTUehj2VoXTRe/
DfE30RbBcV6xrNY2hRaMr4NWLUS9YrBQDatEJebV+y8ElDfiFMR3rEUgBWvNjDGFNXxt77GW2Iu9
fCre60SD7pf/T5dOd/B7BQ6x+HRsD9J+h479vOqQ+BObMgSnXAS59kddmuAAz0WEazIFKsi0vzrH
UwP+BDY628aPT/VqDeXW9+rjp3oX14djA+K/jfCIrmAtz7uue02Nqrzg71ZebDR89r+rYL1XFw1L
RlFFlq0kiAQrVmJZ6+uDssjVLLl4maEta71H8KR1nFWu6fnRYaW3gRXb7+Wa35O0uLv1TCffY47S
bipUPo+Gi6JOHeVkMCTPWUZoIZ/9sEITwC29x0RpUYgNmYyGqvwADCA7laYmr0yldfHrNFwW1rfv
Qh42aCSwMjXN9CTqxJ4bO8YOZtCDKGG64yFllPjFsSIhFcRderrVhWXiLPtEjhf+MMiPkMG9XT2W
AFhdHQOtSPXnAKC7i2g14rpYWIGWrEVRi+zukA/Zt6xM5MdKL5sHxBYPseei2quGARldAz+8qajr
GP2meYhR+FQMunGtO5F7JXvqPdVqsxDV9sj8pdSZx8uwFQF+oTUzGBifBZ0bHvxSr18CvZxHg4Yc
s0WkcNTbZimKTR39gBs/YBrYRpeUtadRx4BEHV1b5mZRo3vJQUnIzUfGZCNnVru2TKO6ljZRYD0O
jo0c19eoNoJjy8tftImN19XlssFPZGmayhgDhG7OumHKaw8ECSaIbnISG0UvooVcmNIC1Ex6qwvq
MYGt5PkrHGKAM06dRZ3Yg8GJ909DgvNe50q+u0DtRZmBPMzHZRv35EYmDZ7EaZJdCKlpHVM+cxxy
dm3T8IBycODV3J9BvOOFYX/ghPxTxazyJSmlEVgS3jB1VtkbFOEDtBZN/aFT4O/mWl68KGEekN8o
2g+wvIamOT+1MnwKn9JS1nlDDeZtUycWCnVtcimizF59qm+nxk91xDYMmEmz2PB/FoZXqQ8OeGYo
GfK41AEWHPHcVMBGhh8InA+ougzDXuzdN7jkJmslamBR6y7KC2wwvpRgPU67oVY+tSoZ4oKl4l5U
iY0qwdMXdbfOv/uJ1nvnvlSKZSzr7kaCjbZWFKZYIyHpV1WRJLQDZWMbVl7wiv3ae2A61YkXd/Cq
T1nwuHrxXKsnNJw8ikPGolJ3pAy7uegUs4IF+QXbgygs75SB18bYwSwyekt7NkNdWSTRUJ1iRY03
ilwk4Bc081CEcbzyy165WpDE5h10krdutK4E2ScgP9MvklYzFyZ74DINwfIMU221qq96xRskKRSs
qNCq3aW25G3GQh5PuZ8Oi8EtvJeuY5Wcf+GZkxx0IycFEFbdjACXHC2At8YHb6JJOQ1UyJkoiw2Q
vBCEQzMuBrQEf7WIMUR30ed2jCirEoqtXfs2VHpy8VnrXBSsGA99WpxEVThVgUAwjmFXr0WV2HS6
2pyIFczEMfd6saeCYbnc6uhx6/p7fKTB1rcB5YQ4XRJVJ9tPM1yquAJ5DKSVa4wVQCzNWRsEtvZj
ERa7OuscQvCNf7QrTVuBb4vO6OLbCxYuw2M2GDUJY62Y3rn5zLY1b4G/LPCASFf2KLYgYpBMaiFK
WUcrURkqqV3cdm0PhWaXaNqwlwcVCJrCejrzmuqx7WKQ4LpLsDqRk7XcdAgj9rm+HZKy2KZTZDJE
kXE1OmV8ziURyla9J13OkrkpV8WXEOL4zLUJLbYIk8LmxNM5HtbutIiaASxctl2B1JibWWvLHmZG
ng9f2kIKdizAq4UoWn7jzuBLSIcwTtqX390aC3Sh3cOYyXw8XkU3tzLdgz91cxhN1IvRzKkbuJY/
uzELMcEJjPEhqutyLcU2yf1oUB8D0ywvPk9ws/YN/BhVSAEtigS70onVR8tMsczyDJj8U2cbc5vH
FGrP1FXPk2yugHXbiK6KXMe7RgKuLYq6VWurwcFxq7NICSEbJD8mPsqahmNEL7nHqqcZVfNLHTIZ
5udX3qMRKQm/Vn5IacucK0Zom1jFDAdPlrdeuWaZkaLRE6TLKkqKiyRV+rxqoJqXYYtGU5MQOiQJ
8A6J/JhhQwjhxd54ZWb/JD/37PZh8ZYnRj63pEK/aqDkVjU6qkczjLRtMyTaBguG9kGMiNRPiigX
doZG2/vvZcbslHfXFDu+jVgkoHemEfUWc+NhEinUgUVtxRrn71ZBn+rIiBU7PyG0PRobH5JimOl9
isPOkCwT9IdQ6Za0PLkEdZ49F03xnHWaislkmz5zlRngRoOIzNQ4ShlSd7ZW7kSr1VQh+p1GuxGt
ZD0K1J1ccyVaCcMaq4pYd181D2BoCvDvWvxmB/LBmFxXTIvlCQaHX1LdnORGg+bBCSuAma3isjyv
IYRFRTurNKv+GFeuJ+UfmK/1AESQxJLz7g1qh3NwpfLXpm6qYRlnsTb71PCpaJYVqy3IkaJ+DDK0
QxwtnSWj7hz8mjA04ussWkODFX4R9D+YkSHI3Hc/UT58iTsWAU6CTjC8ou4Uxvg+V/By4LrY+Skh
IbxAZttcm/rgzHm98bVPmwaCwd5UbHTkes3IZqIysyxn6RYDfoE4LvD+GoNZoHv6oasq98n1uulG
UeutKCatUy7LxsDyYuqMS4CJs6yO3MZU9BsHHech0m9DWbnTPPhS8ywOHVkVXxE8mltTV7NuujlT
n2AVs56AF+mN0SKPWXhmmtRrr03C46dasG7o/RmQ5B7nhwDRAWORR0P3IefKY0qW8d1tzWqmWqbz
goPZMM9HL3mUGzlYIjy9dxILnUB/QLM1HLNtDxIH5RNFyuZ12e6Yatjg2WlVLD1eS4YdL7LITR+T
aTOQWSDTcBE1susdHGvcyjQdfd90jqqSGeMsbaBPy6abLIAIdfJCtJcDEeGsRa+4atxjSFx+Xui9
PUt9+SmyYF+ZFb/7QPppZbopXsgTx1UIB2GKjoZGls/SIgfWipcu/iqx+mLpfDwb/11Rkgmhg7x+
imC9nBU0h3dllpYLL7WMt6HNfliJkVxyp5IekIcm6W103Ef4PEzRyAvZ5Opb4jc/DL6zN14uuBlG
wAJCrQnmKDafo8HrHjJITMvAtkESO5a7CRWsZ0sPurWL3uSAWxAGQ/J44G75qow8IPEBUedh3Xor
0wFhid5b8MPhh9FKSdlESihtCAB+G0qEzRMdAfICPfRfXBYUIlM1t171QXfXWJ2ka7PIm4tv5sfY
HVRsyDSW/mXyXa4RTiXo7J+tsLh0kh9u+z4w94h4owg5bYz45OXvWeHX3szr4ItmQfuzU1eyJq/7
oHC+4FvaLWtNLvc2C4iTxyVigsokS0PBYVVGrn4qx8abd8QiYQsVIUrRjo/dehNZ0D7lk6Y047vi
VciV5Rmaolae848aVplsv/po7X6z7QBllQ7CGS+UcG2WKKO4stG9OiZwrVL32++eMaxLD+/QWaM9
tanuwNKTLp6ZbmodsYXBQnRkiNR5XStEVxLfXkdoku+zvuo3pi3t3DFLl8rg7Me4wg+ToAeBGGwN
20AzV5nbfPGttD6puR3MqnQIvqHLdLaNwvrIuXmQcnbmHjLoK0eq6x3SrzsHfvMDHRJ5BrXXf0gH
cOkRMJDe88OL2CBQpmDwiyr9VBVJErJiiW0sye0ox84alKPc5V96Oz8XZko0PiufoI/HJ4Sd5edM
wrzSU6wHNcyr42CU5y4EypMnYbgPnI9QbtKDjOiEE/bD1rNQQAHen+kHCcNimIq+mbx1oDLWYNOR
ZpqK0mCepsjW1VTb7qHBPnTmSYDadCkMFqXc+HvVaY5K3dho1k+Iwwmt6DvsMUX4EeU+GKkB+QJR
LzaQscDTiy6i7PjVVyb9KSraw3OPm9KpiMPnWsmqBwKt3EljR4avq9oX2U7DGSSLZF0G7Q+bTMgl
AZZ97HsLaqPuB3NmG9mBvYtoRDS+u+CLAFx5jL4R1qdHpxjD1gmifHYrB6rVz4ZKjQHVpS2Ol3bx
Umhhs9QsEt6iaGomrx9HQV/WG+G/Ofkw72pooETZtHR/27VYte5dHabffAJV7CNPv5IKluZ+h+2i
7+zSajgXQ2ic7ARUa1cvdUf7wbquwDy0/tbpRnse64S0U4bMZxm8jSX3YSip86EJq5+d/tjZFio/
ke8cCtJMM1So2kUfQZ5pwhizlMmDF2s8Ak7czucEJc9zOu2Rhj4nalxA4qRKNLYZRKmu41kpirKq
Jw+SUn6LQPVkOJ09lZHc8g5CFkoUrcAbj4NNsIz33BOYz+6aNNkcGoT5lGdyMguACZA47/90kxun
YhxpvHV98/3vzORED9Hg8HrYagNn/+1ZZ6GUPQTxz8LN7V1foP1oN/jbwLpJNoEOwwp+JszkEm0y
ltzDSsu14oQBtAXZUm4I2GBUXhfZJmOqvk9t8nI+t/+GdwjJuQwpBQQPxxOizNnSDQL52oyRhctQ
Jz/l8aUsmYDG9phc2jYMN61eltvQc+rTEEzJFycu31Q3PcoFd3oU99tGAc5ElEubm5aWnLXG0DeN
O8obsNLRvMjUeKkYVrFVsFjeAO6eXhldQWaaeSms5aUql+aHnSePyoBNUJXJMrY10rIzwvwnq7wH
n2fhm9dyhZ0fZUg0Bc2mxLHW5lZaR6rdrXvDHs6yZXsLNKDVV5kEpWom4c/UPJLJAjrOzXw2+9p6
s3x0TnHqra4kmJpVEdcZWJcSbDRhLOZc1Tmr9GaeVlb0rcj6uZ+V8Yfsl5ggpEH8bAINXLVIn+zH
UUOlxQDL6zudQk5/OKq1bj/ZjqPwyF4R5SreA9+A3mnLxc7VOws8YfeheBEPStsCim9UJkD4Jtwj
RRwuidwMD4lj5jiCG99CJfeeoCIOGwXh1DWip84za3SkIlPvOzIWAAhxG78Oid5B+ynlVZm2zSu6
qDvRIzBrEOMF8Tm1q7J101cb2fLiLZoQ5lYh/3Dgt4xI/dXmCekJZxEg5L9seoLugxoMh5Sw76wP
HPfJ0HXCQWW/m7AnnYZCcIGPhNfX8TEAqAejpqyXpdFILx7f5cLE8XPLy0V6acLRn9mtTfp7aq0a
G8cZQ3+S5UmL1M2YFNW8SEsgFZredtumIXo92kr65sTWRwfS9Fw4oX7ONP9HMD1zSW7NcnDUc3h8
KCw4srnFRGpY922UXj11ilxnTfXdRDwrCRrlg1XORyEH1nOB9NNSUaI3eyjzBXlP55xMGzDLKKmS
O9q4pqRK6HtUymIswSz5bumcRUfHMYHmhySx73W5hFF0afBgmUYR3WLiSmf7NvZtsNjEXKc59W1H
sFny/KWd5elR8ioMCMYY4adWiw+gLr5aACaPgYYFuF89IkEdzNVRPYyVs9cT4riWYyvHPI9QSh98
ZWHUdb9x4krd4kMynPJpE2zSgZALKINgk3tOsNDNRn01B/T0y77/CRlu9DtW7MhaPZfE22dV7WTL
DoEkHpexN+7IIMx9XTIwisq1jTwAYosLUyFW41kbN5LSOX957lcl/uI7KjIwNiYwmpwPhxGy6jzR
SEeHptYvOiMiQi8PFpS6pmlnUd08IhaUbETdfQMr7K8ula12y87qtBmzkaNOquDVrjqCLRZ205Ma
5aJNDO0cOb6z8iFnu4mxJiM1HiAYpRvPwPGmUwsUf4L62JVa8oiiAvNqW0ZrSdX7rahTEqAvqMsC
B5XsM0sB60NRCUONkx2ZffU0Zsm4TbzLkjTsfD0bd+Cx+XZcMhgBpP5DA/aIiWD0RapIO3SQcJct
AsybpOjti4yhqWypLYsezQQobhMrDVjj+EEzj70kOIAZTrfBSMDCBuaxKKxRXWi+4yLu0l09ouGO
YZLCH0PJPNYgFF34ahcp87ILc+mJ7YxtxGgya/JA7z6bGAFgboideRnX5TMuXwTRI/2J/48JRmeO
wnt6tpvJSbl5tiAjn4l8JrdNQV56UaAQthymXqIhLCr3oc6/iwLWrvKShGm0sKxyPKMw5cw0pe7J
smjj+VYnG+ZajW0d/CtdRAOrBf1kAJGcavIujOaykTIBlpry0DtWcWia+NdejNQCCt3IMCJ6DUhZ
9Lnt8iTifxXL7SrmTXgsDQyPJdnI14niuLAq2fA3cLZNbRG/T8ejUZq8AJLwUhdSxO3PY5EZrIW3
LQrdGJtAIcEb/SLqajsj0FghWxraKsukyiVJR1QX1N96lNN0kRXDQ4Mc0FlG2WCuub538bnqNaG5
mGxhh2q+N55twEQHbrqqUxboCuq8pl197+Rqsq5D/a312+jotz8IgpcPcTPkK8d2UYsJcCCqXEQ3
xR6aysjkiN37prYe+qIfCJ1iP9KbsonRhIVetRS/uaiifDWwt5gZulS/8LxX5nXoeo+FXeLUFpbu
yZT5UwQRoj1BtDcb3IjVxuDVMhXFpkPUAxakk/XZTDSpPXHrtFtIXayeteoaCHEm2Yyx5+ELvmk3
yYTjtrDCSF+MkEpY9apTqA8DNyGwJDaFrzAt8M1mpXiydhNwKusG+9VeRV9oknAS/Tp8rdCLNg9R
ho5AHnrxorEUfVcH8PUdwFxPim9WV5bTM7lPsieUH5fAJKXLNFF3m0p51WKnOJRJ4N6KRp4k83Do
whUCLnispG0vLbFrldYxMN1rpWffoU6AEUu7bse9Fsw6MlUXI4vAyznxuDYcF8BVKb34eFtduyGZ
601ZPXnDUD5liX3OERN+yD2pfHK0zpi3w9DwhKVo24q7JkURLtzafTCyvDu2+eA+pKH5A33O8NVL
wnIbyH4OccOLXs2I2CRxyGAjWiN41GDkSZWJVlfCuCqNpEfZ1uUr74+NqO6tNj3EfgayiYUmAMnR
R7yBDKahVfECPoT5bMQRAt4q2uEwqsznpCL2DdBMXthT0RhkZZ1nvN6lyDKeE1hKQEKVeCmOxcne
W6Pw3SxvxzYgh3nbayj80pkZXrXKRtdDJ42horYPEG2H/yWKKiaVS5T55ZXonHZg0nVkR2+tshel
hG78fH07tu/dBYI/8lp01iBTLErfdm+tsVk1Cwua/UZ0loMO0FM7pWHFeUdfmut1Ha3BjW4My2lP
rTdYqyQY84Md7TMidE+4fbWK3D1NTJqnpOxfyM85xwxlgQ0KD6jra313aup4C6Xd2VuahBqLqKuV
92KEmXWrarUuetBBKrhyrgZIl6b6nuzIzu7w1xb90zKIF6yfAwzbcTex0o4pXkCeWA5jDOrIXSRK
/z3NjfY9z30VY3TNOMFLDzcBulE16bBzY0TPjYxVmOmk6o6YejsPnd57LQkdrzR0DlaiVamw/aiL
GHeRqTXTgfRVWXv2Alt7ad6rIvE2qp8hWt4RtgsTs1xUUlGuQS7z3rK9cdg52FQYy9Cw/tqNp11d
SQp1/keHP3b1RMlX0cT28owr5rbei8nHg7Q8LCRkgF40/m0XN8aIaCpJRqefQm+4ilI4ptlDATpP
lMBYGQcNh55ZMOmpjyUiT3bfo3c+jYpBp7aa1LUWoSlpp8GVf210aWtJEALv1Uz4813sAqacOt3r
Yx3NRX8IzPmnhswL5VnhJsP63ll0IR7BWsdEa/736dyWBaNRKsozxgQr+N3Dmz2a7mKsne4wKKl8
lFXCXY0KcDBkjewPiE0Ek6OQ2BSTrZDYizVj0sHAGHa0cBQSdcrvvTibkswt9rSfGkRn0YpqL6Yf
08jiMDx/PXQUELJYjoCob6NWxJaBPZGUamYgmRfRMKa7rAp+beAGpjsi3+lO7N0b7v3uDZ/6/Qdd
7sMDN0PwXox/P04U733uZ/oPunwa6n7sP17lP57tfgX3Lp+Grzzpr8v/xzPdh7l3+TTMvct/9338
4zD/+kziMPF9KO2Av6MfXEXV/TLuxX88xT92uTd8+sr/+6HuH+PTUH93pZ+6/N3ZPtX9L17pPw71
r6/U9vyS2aGWYdo7MLULpttQbP5F+Y+mqPI5KiVHeDvqVm70KPuzfDvgj8P+9gyiUgx1G+Xf9b+f
9X7VcocLzfLe8udI/268f3d+FjMsvTs9ZHZ+P+Nt1M/fw5+1/9Pz3s745ycRZ6+H8WwUXbu6f9r7
VX2quxc/X+g/HiIa/rj0+xCiJZ5+8k91ouE/qPsPuvz3Q9lOiXRuqb0PkhHsG6mdFBIBm+3j3xvR
Eg1DsVO1s6gWNWKvEgfc+5puGe5Fc0kCaevE2LJpnXfNtEafe5UBt6o2pEsWxAio1f0Tq2CEbKdS
nMMkBMYi2sUxY6CbO7LvP0W7qHfRiVqNJYpYok5sqh61DFMHBFYjtn9ALvqEqEd8Kmwp3na2g+Fz
B8/XNqPbBoXK+JinKJBOvbQowklOtAaWBJzNkw+3OtGsRvpHC4CKyFmDtIwYKvd7eM65Ki9vHV1U
JReVEdjoJBvwS7IRix1W9uAwMVNd+RFerjZ6Nwb8+a446QQNyNuHsHum4hBYxalQ4uL0f0g7r+a4
YWVb/yJWMYfXyVHBkpxeWLa3zZwzf/35gJFF2df7nrp1/YACuhuY8WiGJBqr19K0ztgHZgV0Xc7u
jWY6+BXIhnezndEDmJx3XyAXZEU5sbFLZIms9nFZSy4dDkZDUjM439aLsqq7xHkKLe/vl5Rh+TiM
V50Hi1uYObNFc/SDp9YjRczoBQVCof4mVg89MiXq74TrO5X6q3ka9hZ/1zOg3OASNkLL3reYJI1y
+uKuwIl4imeesqEDVeGWFUWnOUwfhXMsKye8DTwt8kDDCHsJHBeCK5JXtxnSuExTnDlZc+jRbt/N
uUU2U70d0iw//z1x1qbw2MXK419ryaFV2Fcy3dZRayy06lOE1mZ1CO6iLgvuZA+wV4Buax3sfSCz
nGvjXRwybvDm5DpTWSpCl5m3hYz+g+smKXnTyDzJZiZ1dkIZ2TzJHoJp0zFTspV0Zm9hcuibZpBT
cMKMguJoxGaVVe+pwMtQGwshHusq/a5XFO1OWnvE5LZgao21dNy8Ilz2hlkl5a0HFxm7RHDiZO+U
EkoP8BqvsYs30cInRIZ0ErZ/OI25MA+m7n5b7DZ4Qh0+rbzglMdX99KzvJiHhiGougEKE/Gu397X
bZhTqkepobuVb8JyAp1PpM5g2HL9k2ysokCx/tYu1iGxsRbUhJAtFLEZyBaEryeU7+Z0UN4tYFYl
CYN0SJXbgrdJ7xasR7heFRgaNjrM6GdTNHFcdmc5lL2l+ctGnR60sWzE1ovj/2mBZdrtNfTR2xVQ
2+VsfOrxkrFFRAFZzx5CNcwfYitndxUjKCEd5NsSNKgRqS3gSIeX1j1RCoA4pRyDPX01Olb4jNCC
upN20GPeaZmxxNZS2FIuI+cuMX8Ny2CkGsNrj7OafFG6nJOM0oLJzYyTpwiA2tF1SBqofMM+Vb1x
kBEUcHnsub3wwREw9ryguq600xpIlQOFv4CT9AJO0k2Aesq5pBROdqWxFR7ZW2LklGbcOSPyTUuo
NP9rGEmIyrJSqs53ft9Oj7NnPZhtNjxXbLhPpanX26lO82+BaXGkBMCK1NkEyZs4glIT/3NlAVxN
KujX4rb1V0o7HSXYWKKQZdM2rr+2LC/bLjYJW86pqttm4LfW0nGDJ/ueH+8Nl6/+O9Bz0PbJEebF
77fAjiruJoIxF4Er/+RVnndi52rmK9mVDVzsFhCCBk37m7WmTHusdGtnLJGQnfrIcIoYzo2QiRWN
nO5WbQTAkrRAaTcjjKE5hOrqHLTI5kTNXV3C+yx7simnjGrb3ATV4TevjuStlwaAHGByNvcyWDUM
5KCTEE7U1mnuxzz9GPueA/lwCuRUSSd0Q37bYo6y7qUjFL3/Zs/G/GP6tkbSP5O2LC+tVyZXuP+T
a1c7m8Yj9Qmp16tJOudqmMGTNFp5hIT2ArH/NKxkTDOAoObcE2X43EuoDxRrZX3bRHvZTTvrpxvp
xf6dTb5U/KuEF/wi+wop03E0MojuTO+UiWa0NRgpl7HsoROMLondHP62K713+pdttEL/pCD6hKa7
iLmtKq1yLOfIpp8oPVlLT1VN6oFT5d6ytQfTDMuPLfnmUAXIbqeh+ULWo7W78mMQ5CoK6gO4frX4
qCEhf28N9pOcEZdueq1LHhpLk2yt3XGhMSm5Pod56J9lLxvKr1Pg2js5GqbKPwcNkGRu7r9D4rfe
YhuAmaKG46M+IbyL4zZZriNX/OvlWqp1NnmbCU78P+Ytwa9zIxUVCifaqWFU7KvZDB4VtYaFvvLS
z2Tvvlijqf1CXNuzTI5+3SB+Sp2k/eL1CUc6cR9+CGOXa6YVK2e7tdPzX+t0kH6dw6GG74Yv8UVT
G+c4KCX5J2gHVi3iOZcIeYnp2sEKuOtjoJdgEez6U5wo3jaFrWvlkCjnwDRLtvCOdZdONBzWvW8W
mwzRVG2b1K5yXOxywjKUYdKWl4Z9mBMPrbY/lrTK+f0rLPONmOOINssefMuiECpF3MGBlXwvh6la
Zndelt6BnE3KdZejZhGEqG2FRgvP14gCl2ZE4wpSrYGD8z+aAr1e9F4tuL1X0hUPGjzWslsGGSqw
FWm1d0a/KuytMcSg3Lym20VaoomSg/BJNp0JgQRa949yFFQQ4CwRgwgbiIic+XcET03gHzXkvbUq
bzYcOwbXWpIkVW3KY7tfjFtphDozvE6SECkVQdL432OWOUtMI2iXpCOOjeCggtWDQag0XuAKSXyt
fOkblOh+D357KqVSdjnVURTDiOueERTbGCqHtbwMLlfFYoIZNxSOxXa7jgqHOfkk0sVlVTbLUotj
mbYstQQXCDaRr81yruvt/ESt/7hyOXE/zQl6MXrmBJy1UlKUOn5XrRu4SsJO/zAKJ8QY7rrTQGbL
2FGxrXPUCL3bwugrjlWis1vr0b30RiV/kTyDxlwOHU7m78xgPCMcpD7V07anPqYBSQdkQcidu4Wx
8Ts7POYIXVwyBxYu9kRlspFdiMWnZuUWIDspQ6137ZSPzaoy1NfQm3+ZKntDJDgYJvYqckiWnWqm
ERBeohQfXKqN7/zW0J4nDj3XRuKYR1BT2nNYOy5s94GP4nQJVZhqDmtbnL5aSL4eLaP6Uc2qy3ZV
2MA0BoDAuvo4i3NY2ZiBZh6jtv0hR504s5WxEaU7/4wVay7TZU+uqxVKfYSlKz2PyVBRv87zlMbn
cG/WAGakrdeo1mw939vPVaHcldTpbqe2R21uDMr12GTaaZZN2gBwKoSc4Eoa3rmEv4Dr4xRk/WtP
hryLNpLoc16o9QH0Tn3SVYgl39QGpeSgHBZRceZYJDxLUytVCZuMozNbzQUF/299Qhlc21TOKaMO
9BjJwnczRq08W7YTnG8LSM+yypxDd715extT33BQPgfp2orKnxyllk+cQFVPipJ+5ay/v5hipKnW
eAAyiZSViCgrvUJUsNtAfT4/yHitmhEiHimRkk7FsptHvSV1L6bLSb6fagCO0Pq+vYCbZtcst6jt
N8pyPZAqWdmJV5xlMCiC+ahPVArJ10chQj1OLseSEFc7vfGpa2rj6ijAY+XQCSBVnluqcuSw8pxm
pZqJc80DRf30OqfvNeOqZPCM+5VnfFrm8BAbP+i6/xCGcFpGTvo9A4NzX4iGI0ztPtQzazsK9dLF
Jh2ZWaCTkKDyI4eykSGhGT2NoBNPi0n2qBkdbZIzyzqcHbonP4fy9+3lbpE6teb+6IF1FW9BNqNj
wqCeh/vBV9qzxd6zhG1Ab8/6WB/sIZgOrta20NNiSnXboGpFjmVXWm9z5HS74RARKG7VbMMZ/HPX
Fv+YUKjUfCaRctA6thCySfvAB3Ulxo2q6Dcj5S6v7iXwL9ssZnR2571Olm7TSPW9Bi7/76Wt1HMz
tD3/WLak9OVgTPA3UuyVbhIUZz5rnTdwpzUR6bSD4rPmvkCK7HyE2qy+NjGSgc6Y5p9zfyq3bkB5
OVtsiJ5rdeUUqrbxBDIfKej8bAnkpuxJ2wwQHVix8MimeOvJITRpuD0rhZZnEDfeYjiqPDNf4KXu
HrQw6x90zfI3w4DizWKz1Sq4NqW/l6aBoktYZgWlqzG541EaZRNDDLG3AXQInuvuYWnsp7j1iwfQ
mQ5bRYsizqKpPQD3vGAV2+o1s0CzUWK6iaHXPJScVn/sGj6hJraQHBZKzNT/Ul3td+3ZFMOhBcFK
hbB/kV7bDb8NkzfdyakgYO+zWq8epM81y31n2ukH6YuUdgUCJ33WPM17GZAfhuHFs5XnCKa8BwCb
zbnwQaSKUQa1wa3XeSkiBFrfHKVjtIL6wavd7gCTFs8jInhxdKFyVDWzQ/CCMBkLji3YdQHAlCVW
ro6IXJWE4W32zRfWwDEUQ9sqQeDvvCGEhyANinvZqBbSUHOLgK4cImj86mjKBmoaVQ12S3AuvEhO
DJswKaGee1slGbXiPgh1bzt0JQJBbw45wxrI2sWKAxmTqexsmLaPvI59zDVUYwQvpSqk9pDlQitY
0lou48WNcCGEl3I8tW11aEyKl8Nk3hec/8PyFPQPvqHzfRM9I7nGaADec6b8aon9YhBZH/5AMkA4
+rKtqWAATEq2eOsrKXX6sQdPIAS0x8FrnYdJNFTlogJckx1Ltch5CDPLebA039m3Y+KsFpupKdqF
CqezNMmpMhYam1Wb6yEYRVaTTi0IotvLLLblZbyeiuMebpqzFzr9kcJsitPTcv5k88i9ycyOfKQY
urBRUbZvPo690jwlprMPVH0Ga9IH5xSE6TqSQ9NJtmkXNAfpjarxW+yLo3rQOS8V314ZBbcKxPds
CBGtYOmq0fIdtBzRXg7nuAJFqYXeVQ61GsSnkn/KjbC7406V3iahzwLzMEwNWxlVGpayqmvw/HKY
OxB26ghumxVfW7ssUFqADujYlE6+56JrPHHYwJUcIoH/RDb02xDif4cjcFw7SH3f/xVrwhOAFgux
eYrKO4+PG4p3vU2rzsa5F43sySZCiursVKFfwYGORwFuteqNpIVwk2FSNx8Mr40/DUnrxc9l3rWf
SrX7qXXRznWq6rEcVP2ZsnTgkXXDk2IUGs8jaI9NYA3+Xnojk/0+qiUGAAyCJ5S/z4kPTCoRwTU5
xAdKwE/SKefH1Y/UZTckLWEZfwlqBYZrEa2UEPvPEMurlqVuUn5qH2RD8ZVqhR8Gqy8/UMw5k0tS
Ibuc/SRduynb1dw0IUZ9i2/7Ym+ElnWnO/pPP0OQbBy09H4ouFLyOAk7PmjE+0400jHmuX0Mxuyl
tavfJjEhz93yWtvx+hbf2cEpDudrJylKBfm87C1N+w/blFn/W9wyLY75/hdKO27MNEjASvsw7kwm
FcOi5lRvQh3GIBrZ60vOSVZy/JcbLGh0CCP/Iu23FeSUv+IW27uYEq6OHb+Hn5pa6Txk8MLvXmmZ
Int/v5vcJDc08li3+q+BcsVlbRlnhIq1rbiqwNSNRsB6cGGV5lublDtLcEvLMdQmEeBhAI2LbRgN
NIzejcXEThrlnKWpXSc+leWgPAIctJ76Jv+hFNZwkSNSrvqOvZm16fnePCEccoiSYrzknauhkkOl
xmTHOvqmuX4vbbLpcwuSS1cvtnJYKjPY3aqfj+Rs+f53dfgRNHREhZrWoRVY5DvTm7prkjQedSpR
cFIE8yuLkrgGIBTOdQAGPQjvZc/SudsUWgc78p8OVMbIHvvWJ2m35yyGhkKEaOmvZuAgSa6RFW4I
OcSoc5lTbBRkqQ29LSxj64kDA/9HijDJOWvT4uyM8WNkWtk+fjNJe2XXYbn6uztS0Y6VD/o2W/rf
Bb2tJm3/fcnS936v3pbBHpCTu9UGL782adRDtEClQUmNySqy+/BnDsyTIqJf/GU+G3BjfZq1ot34
mpveFwVMgpD76YfJrrR7m2e0jd135ZrSfY/Dh3a+hCbw7F0dUkrkNM64eWeUXdkYAQD1vjV84Fpg
tsF26/NlcU9Q3HerzudjQjf52+KIoIdFiQ3NSzUrPnC35XIMHakcUSlhnpti/iJHshlKU3xphnqr
N1PxQdrUCCKYenb5cWPyEc3mqDbaSp8pTNCf6PtZMbr1Ysuy1l1NPWD1ZaEx+e5rCJjfVqUc7ESZ
XLySa0hb7sEt66djvJM2Ho6idaVH7QGekfuinJD4QGbpQ+/Z4xXezGssRpTJVx8mWPh3kKbNGzmU
DTn8nwDlY7KThKWN5d37nHjLSdLUUm29h9mgX9cQQ1MnPE4gyXykGcdSv09Bx5vlHN21YiTtemib
Z54dTnLkqrMJSlGfqr2D5NZKGm9No+r3vo5UmNHBNCdt4aAad+YUr5qsjre2p1R3UWlxOgs17yF1
NOOO/7cL4NnRXnqbAxS1N8P/TKW2ziBDoZi7N0+5GRXfworCVRdWKsiOFGWbzJVzMWEoOXmNau4d
kiIPPfWQGyhY1E9WEX3nhKv+5cR7FDWCHdeZeu9QPffQebq9LqoAm9113qrg2fzStd5Jem0lgfE+
nfiKozVqH1SwkMcUiZuNodf2hbL5n1AqhBRQaEh6C9PSLDYbjvZDoXbUmxMh7co4lT1c1r+nUbv5
/7Pcv15V2sQ7ZN+lbwOQ8rU4vmxF04mTV9lQbLSJAfxeFpOMCPRJ23W6yh9UxEqbnC+HFIJ+AO9u
HeVoWZcqmRwukH1BudSpA1YuZJaz56pPKRZ1vkJl7903nLBNTV4dCl2N7vKhpfrXMuxHskEoT3k+
5ErokK6QxbC+jlb3NCR8g5WxWVsDZ5zs8s83ftV3VKuyO3mZvq0rk1IZwayqGxaN7IlGhsyCnbUT
Wetozn7Nejndc0WD5noM++8Uq5wqyio/BZAb7akv7w9V5MfI2KjfLb5jh9x1oN8pnOLjSAHS3nPn
aSuHzdj2W4Sa8r0c+vMQb1TLiI9y6OmC/Aqhi/PEpRL1WWgW3R7qrUpVlSv6z+Cac+jXKtXVX0Yt
fx3WIt8qh17i+VCR9a9eOcweSnM7BerPfp49mF9tFdWh1ATr2+YJ6OiBHYytoVjCf2aTKb16lSPZ
ZGEmiCz0n/Fg5Nl2dI66TaKftIFBOYxq3HriYZ3CmGrgEIhCM+kwkXK4efmpmZQoiei0tvRtqQ9w
z765vcoyyo1c8bYslbWrKfeVbYtUzLpP++JkJRk6gcjFbmbw599VCxIG3fuqzIO1nbUwOnW1mz8Z
ifEdEc9sXwYBOJ0uKK6ycf2xvQzuvRxMTVV1m8VpKIG2tmoklsauGg4QGn7084piQq/WV57uKHet
kPPgNCC4z1PYlizNeGcvqzwwV4ML+WTUduQNCJOzYKDtj3OP0iXHF/GXToej0rbcb+0QcKNLSnji
e+oyuqHt4YwovG/QBH3Tyr5+Mo0pOfGopG2heB6+JTwep4b3zSRTx0ltqYKF1bUP5uz+lPPYB3D7
puzkcaTikfOIzuS+G1k3SjJ1fDI1W/tKRSnanUBEjnLrKJuMrVDolNymxG5SNlFF2afaVgiE544L
03A5O9fSszdyE+rGQq4tD9aa36r3TRKr90Xjf6mjQDvKkWykM0781UBt3HWxG7puXrrSmCukKtXG
+2jPxny1/Wha9SqigjMkc1tPH929HGaK9YKq8xo1VjQxBG2NqcUhn5oeXmQvmcOsWcluELhJs1pc
qtuyaak1kOFMeRf42kX2b2W2tgeb4zxeYtEEZGHyTW0Mn53C7vbSgfqWj/RJVHyyzZyKw7IOG/7W
A+gh2Q0F7U4sRC3EDedyawSTz218C+o4ctPQ+oIQS2CmJSq6gc9NY/sZOmiMwkutkCpGz3XWD63Q
7mmAy3NXj41Dm+n6i9r7r16o7+LTNKAMx3OCu6KWLvg+O8m+jk3zFwz7xybuSPJB0sD20T/ajVM8
yER+qlfzSg3y8CyHgRaG20qFmsxNnJdmnNFHSuavtu+Wu7QdST56Tv1Z2ItKn75SMgstK19hjnfW
FQipU6GO0WfTTSAz9prnboIFMov6n9LsZkO4L41xZWUHmz3aCeZumJpFz/xzOCnjIOQLcd+6t/AQ
uBXS4ZDnvs35a51btIa8QL5a1gw859GhDmJf585wUYJiQPAeKStr0O47tMxNxHyxSW+ijsNFNkWd
Pytj4OyTJrb9q7RBDQKGRi/rlZwByCQiPS1WrfI5OWic/5SIv6L1TU1SmQ675K2Yiz+gM6+k14ri
L0Wjdoe51XSqGsSMKGw5CSrtiCq9t0BZBQaljw3A7Bvb2CSB2rLngabkIaRuOcTYK3Vi70r4zGC7
1jV1EwTtr7Ikla+kFTqB1L1QWQERhhR7l7rtSTe8Ot7ZBEPGXw43dyh+XZaR0VIlXvYWh1z/tvSf
yyw2GbLMyC2YVfjt8r4i8W4iIQ8to5f3aoX6h8DMjZWmNNWGHEPxgMJY/uCIHvgCCpjse2mRzRyi
IlcPtvMu1Evbif3Q4TblbYWxmjIuY363lTPl0qar9ncTuSxpMrM+RPHCMkkjR2G8m2Mr8FYa99Vr
6Q5bTQ7lvKxMC44zVXOnBpSNU+bXd5cIROjyzuSrU+/rcMGf+/3i8NquPzckHW9vw1SFCJiyQcjZ
ecxIO3UeiVLdqtzHtPHMK7iXk/SpwlQMDkQdxsTTkRhKR1t2w7bWPG+jxzyHr9nB+asGv1CDdm4x
/FHvbch7LnIVrgrdI2o2ix/sX3uE1eXquMnBjTrrrrWKlPtrxhGo1qhAdGA2uItn07qTPTeojWPQ
tk+3ODklGNL/5H4+HzL+GSS+meHwkzi0jRGtbLGqjFuWErjQySmL0+0lNbgyIqqyNoM4bRz6LqAE
rywPcojWOULAFqVIcuhmUH3U3ROCAe4ZfQnn1vw1lA5p67042pVTGMM8CPbPiId0hb5N/YjGXP0Y
xZx5maVOxdcw1XzMNNSZvLfJYO6C7SYdYOuQQxkn57Yxzx4mCebb3L/Wa5qw3ZcNtdgaqudns+hf
G69zzgMPDZTAw7REMdVvh5AsrxBCgI7Tipui3sFdDucENIOVVgUbucK7rlxWRkuPD4MIPzSkkWYV
8SjEN5HELDM04dvYu1AyTZJtsFBLL4dM3dzGVKG6l1vU5AUwWNjh93ceS04qxHxYz9l+UyfIY3jK
84pZ+8p5pqqQ5ysaKykVZJg59YPQR9dOyVhGl4g6V9jnjVOcpbuAHOchdiirmsvKOnFmax8Cc/ig
GANV1rAir4y5b3dsoKavCVkE6k+nz3oAJwLfkHZXp/3Nntv1fLMPmf7OLuNn4CS3eDPtlCuqilCy
jNAnDVV1Vwt13TRhe9yWU3Sahfbu4CAtoCGgt2uE2K7BxuXALyrcSG8ANevFtxNuUGJulU/2g6pE
h07EIn3gntzA/wiF6fzY2L2xampYe+CCW8HYbXwztA55jKCPoDM3KXHVG32Vxl5y10dl+oTi0n0F
m/gXYFb5zg4aBYI1r/ziUclM/qik2A+Ndg78UU3MrpRo1leoqxEQqhABGtz6ZgrsEIIiTvLrq1Yr
5NIy4NkyWMZIhxzKpnSoY/cDFHmCUHC+LIGypwhK52L4sSwvzXKRxTaE0dfO+ZKOxbyrjSbQdtVs
U7SosF3bIERarbmONjxGCZcVJ9Vl7Ayu4pkXpzsSSNnq/5gFlio+GZ6xuS0i17sFmUn/SVOM+hAb
cXS3NHYBinqY1osFeqToDh5LtBLmyHomJRkcpW0Jkb2mdOe1r2nKZnFok8s0sqbB3uoz6g7Fi92M
slvUIDtgb9oYqfn+XRgOqbiu7L65dTKcAn/qT57qvDbSJofSsQzfhcSVkq7ejd+WUWbfXPvIaq2l
d5n8X9dyxAsrbRke0Gw+Qu0x76PRCVe1oNBqYfaHCsAtN6XiGec89KDeklRbCaRR14TznfVkRSR7
/XpSUblkjlrwR5lm/SxDoB+IYFZCgCkISuswpo7D02OtfBkG7UjlHGzcajhy+CW4y4W9mqufRgJT
RxSH+l3Zmqcm7HaD0p/ixiq+h5nbcJc0lJcoNqvN2CjDg61a0d6BW+PsIj2x7tKpRNpOh/y+bb9l
jRO/GKXiPBQUEufQvb34nMc8F8FJumQD9QOQZrVBN5Bonisem8Zcobn7o0Ir+DlB3BblCmUtRxZi
Rs/OyI/MTbrNxLP2xjFWthIlT0HY9U/JmMUbN/PbfZrZ/ZNaFPGVK+BH6ZTNGPhfXZ4WL3IEHYez
b0xqN2OVtNCaxVyxmOeEr4vNTdrtSQRfp67lwG8ueIYRJD49DNlgTsQQ5pOt0+r7KoUNKIqUgZvw
byUeKYyjpQ3Ezhb40sVRNeU3ZF4cKJbJAihZyCnTmDxIpBUow/uqzZIHCcISvkaMpC+I4/tGTdXV
1PLU4VhtyXFhoq7A6pcfnMIsPvAsTbFEPud7OZQOo6BOOI6dO2lqrL6+6K3zfIsXkwJFyKUGbHrS
qY/T9WC232Mv6M4yhJMM976d7fUyQVPbtcpF8tJo5ipxeAhOyqi3oApO/aOXKfdxHShslgB+3iFZ
1t9lQ8P5v5pStOJD5bk3HGoW0Ciq976vGXyIfrOurJAjMnEzTfUEbuMY2R8xko10FiJiCfu/26Ye
Fb6xobg3UbaF7cJOyJ7ahW5kO8WZex7HsLpHo6Rao9Ka/fjfIzLWGP9co9MqNEmMIjhUSdo+NZPy
2ec9XgoxqvMuPMzDqK0VxWyejGJsn5L0s26myQdpsdAYQcnQGnbSF02ec2eO8CQFTfuYxjqw5sq8
Y2+KMnfW998HbtmhpcSfW8czdo1nRMciUe27jouBPbj+ueY2V1OuS3ecPWXrlgAgUX13ocOcEVua
W/1lgnrpNtR7W3/pet95N1y8Mvhfc3Nyfwc4b7NZby+y8VSYD7jpFlA5/rbJntrBeEEq2OcUJBcA
zylDVleFWXJzM3YCTRp3ziGzjfk0l7BjS1L2DgUk7knOc6/NymHqO6D6uR59UStjDeln+B3gJHCw
yH3RnRiJxBIMTtJD7GpEd9ag6HcJDDIUN/EzuWRBub057bh1jnagfgopaeCox/9YNFwiPHvu9j0C
NpvCm43nKjSbM8cf/UoOdcjBH6ImQaSnVrq1YXzS9LJ7kr4agoVEqcI7OdLKqVy7d3PEpfwBDhz3
PCVKsgYAgLzIZE/XvpqNNXJL4XfHcHY8KVmf+raEVUSHIcuelPBjKQTBRICcmQhhknqE0UnO5NE6
+j5X1i6fHOvTMAzlvk+2YQD19wxiuP5PVKFzOLWa8tHuh++1VSf3cqTqH5uuVV+A1HWPHK5d07RA
+bvzOcnU02Ath3o+ZHugwPYWnN7njPr4Y1Xb+QzKXpkPJahrPSU1pIrGCkc4p956YwZTBpuBYScd
stHK1L7FORB+nCENWy/z04ZDFOSPugYGCD/cOTkqWqPbsTOup+TO61SdK2aqfYCpeVgnZePyoc/B
qnFqEzouY1yXblCc7a6q3Fs388virLkWKWinhJFR+dEZsHOTcCuQGhqBgU/cpQpjQBana4cn3Rea
4ZkZ/0h9f03qsfuVxf2DCRnVl3niB2MaVfnQekl56AebHKGW6XdGXKmbUOPAHs7ub3LS5B5LWIh+
OtaQrUI1r1/yHqH12vH7VR2gAM75YA+jKL+5ZjLrQ5vY3TM5CaE1BrZdeusiDDjkMX9Ip1ME3hMf
jHTJBrnzj+h3e1c5MuzGXRvuAOJMLA118T/Xks5Kmd0/14oQPDENzbuaYrJcK9afgzQzNzLt1ltd
irpR1L7m696N+1Fx11kH41Ajnq1bHe6PGT6YA1wR1nOqxc6u6vNk24pn7T6uob5VuAL3YqiOxnxH
1ppzX0aKVupPY/IoJ8rFHKs8ouAxcM/Dj0BQRbVW5p3lWqox/vuVgpcyiLj1GIF/awK9tYCOhkm0
6/qmW0mP11evbjm8xahZox3BeRyXyXHJziKAP2ilTQaX0VoQmus22mbAWDkLTLm+CpMvaM/VUJsi
ZJno3qKzCHCtosWnGYo81dW+WGoIzLjt/N0QFNNXY4Z76re5q2DalWbV+af5j2i5SC5yen9ES3MY
x//xCriNR9XtD+ycrH0CG/2zOQU/eruefkAS8kGBgOijqccWxVWWSuVmzfanm+eVjIBmcTf0HtWc
flgCaO8+GbE2rg1O4K88TcK8qiptcZXjDtz4IHihvOEHj9bIdhXmrzwo79CVcb8Meo3aUUVW2yGf
uq/h2Tk5Tadc+t7Tt3MxNM8Qmw/wyjXjj6I2xIXH/EViaA/r8KrLvfm5B9gCP4kKxkt8alYN3OMf
djTUrq1Zqs+BCxfsYFmv8RFCUUv8YhfxvYj3HeLl+vID/TN+ed2Adf6Kl+/nz/h/rC/ffy3evzMV
25EDlGfDs36GRjf86GCBnpMUfRh3RSVdBOG/lR9IGeg/0E//zxibzgmS254HTss6wB4U73zXn77C
1wYVW618cnQ4jythR7x4+gojz9p8s+cU2t3sIn52zf5A9qRdZQiunBszqetVmin2uRoMBwGPXt9I
j2ykYxnKXt0YTPnLXcTdqQtH+MbEqnLapA0WmbJQfULWGV6mLNG/lH3z4nKq+gu+3Uxx4Bvr5uEw
olGzHqFh2aWlV0PtR4OeVn2RQ9mTjTJwXB6YbQMTCrckhRKtcm6vsklKr71GopFD3xqtNRQv7Wax
1WZHHluOA2WOd4YZzCs5T06RjqmEVZaazhp6f0f90s8GUm918FK4VnTpB0e72acYipMxtZHTVFEk
YW9g3vUD9C9Jmp0qp0NFPQXNtfdyhLvhblcuJHqpm3MoRZ4NwX+Xz09jxPbGK9huOdMT6iDzk4t2
ASWlPeKLwkbZzYSwKw8ckU2Zn60/UNw2PbWjBwUusAyYj726WgejS0VBqt9Jrx2JOitQYlvNCOen
DiIusRvmYbJdG6rhfY7D6ZMGL+GvNHlwYDIMVrYNPmIWdYLQ6m+7lOcWvQB20KvdV50Kt2GP8lx4
BwWU2GIaA1K+MHGNB9UJQQZoELupVXmSo5HUyL3sVfdNX423vsI9dmPpKZ/ZCBCIGn6qhrKA0vOK
ysRrnZdjsa/7iUdmCPXWHE6OV4uyrRwuKJh+jP673xTrsZxM+G5LZRuoWXRKtGH+0FgxlLMQyx1G
1fK2bhs2O3dEMVZTgvFjmwjCxzYPj3rcjR8nN9ZWbABzdBjwzlXCHQUBPDOLRlRKKu4Ybw0ikK9D
9kfxSfEq+OjhArqjDKp/aZxuzbMIpyaxxmUjCdDEEUPq7CG96/NNPBr8lwxHsGsWYIlJwW/tstE/
l4rQEG8S754Dt/psgi5BG0rpqZcMwx2Lt6uqpToid139UTY83N8bqgaVYQB32c0O7YCp/A9n57Hk
OJK12Vdp6/XABhqO36ZnQa2CZOiI3MBSFbTWePo5cGZlVGWVVZvNBumakRSA+72fKK41yO37PIGY
EuoTstu/TzHDsiduGLx9NE2IdO5Ug4D2xzLkSTG24cl4m1ojTLlMpjZbaR5GyBVgnLt40o1XpPhL
X21ec0v3zwIxz4VsVmMdBw3TftNQtSTfLzZYsIObigkorhR9hiur2b6KK1dZtVHFGSnPzM3UaelF
xH52u6RYnWAMjQS2DRTlnIOs3KoGPmxW3Y6X1O9s2Dea8wmJ5k1h+vn3vG/e8kobXkxH7deKHtUn
HN76U97k5arX2+apK1NvRYo83NVaOL0QXwBG41eQL3ptfAlE+0kBawJNkJrqW+xv0v7RzBrzSQU7
xcc7vWQ481yDyX2Qg8r5KwPnQVs4IUrLetZuFXWIN6WJfh/cl+HZ6NyTwnP3sy3QwTQGwDlhiOsk
lEx06Ya++VyOUOhyJxH3A8pix14DBzCC1P5cEnwzXKd4RXk/2fmOH27rxmre55SRHIBLLxq4Y9Yd
qk7XH/WwfGmJu259YgG7ahZ+bVxNe5oRR5u4csIDpr+QIBGzWmL2pX8ZlN9KXRm/ASjl7gdf/CFw
nXBnFKGxE7Wn3jc+2t4Ij03fwA8hoKV8rXyRgLup9avvYFtddw6Ws0AdsryOju6sIC0v3jipJ7A/
6WacoRUfbbeSQGRaNHyhbj3WPDDQeIsdw6TR+bkO742NESr2amWRDQd/cggt/lqUdXnRTXM4qNBI
/jpIbRSVtLPfDwcrKlkFAGMARgipBBWQmRFq3dmvQuu+qIbuGrmfI9PAVj1Jg+zkj96D7HPcxroP
ik7dVRmY1B5KQbSMrcBcd7mtkcOa6z4qs0tuzTmybwx3TTQeC7FNS1T+xkLXdlNFShoyu8M+WCPj
U0/gvzGw7NprXYfA/tX+LGsI3rbXwhZEmLNYX8s2eZn1FPAq0M4YmbCUbGs8/S3VlOZwG2G96al/
IEIxoSXawd3KwVrgHTPjH0vduSd7H10S1cVkJhD3qVE691lqNQc8tcOFrPrOoF9wUySE14npc631
h0EH6aK48bRrFNPcsOlQ3wEgIn+q7OtBuSfy1N0PThkfhKW7C9/zfzOLeN7yzR7W1qNdsjdpyJst
BhSUn/U4Sla1V9a8foIRACjBO6dmw+I4UNbVtBLHNlBrMrZ5d/FmuwIkYsfHtgUlOJpK+ub72DY7
DkJ1to26ADzv+8Kr4y+4+PmLLjUx9uiRVItFrWMGEQHNcLr0CblYvLDayLlvCfytxwH4IbRxbdOU
NWwMgAc7O9ONY8emd+93vI1Cne8Rqt3szKmP76B/cyuyh/iC1SKPRU4B9+NsZlL6xfSIvZlKeARD
tsERFtorg/aGf0IM45AftYOQbRM45TdTHfdFNovwexaM4XbC4iANxoXdac7zZGOPG7YVh2q/giGt
xyu39qs3EEg4Qxg54sOGU70VyYKzkP82qnZ+QkokWcpRiQPn20gEtiPzJCRfViLJkEXV6+5s1V7F
b9qusEItlRcRuJAiXaITud49Wr6yVMdTYJ27pAjxrBmyg46F0lejyL5ZqhW9qxrwxTAS+MpqNnnX
JJkAytpIXaR+dZZ2PTqi/Y4tysJYqH3dXcRMI5NMWsm4BYvZIYffPYiZjiub+thHnSXp9IMrkuJx
grt4wGS6W5RV3O0GMHEb7JHUS9yEIfoV2lnWQMoCTJkvKBc22xh9Yp6QvhmtS6PXF0qR2g/IseiL
cbC9T11bXnCBEP6CR609C9ryqndhFsMcKbNwkxk5T8reiBXAUQmernrkQMxonDvCVMa08iFcsU9s
T7dq2Xn6prEQZBKkpfkYomgjYk1VD2pc47OFzOgi0b3yTl7SOXlT8c4Pt8Y426FeY55kp5qaqI8Q
I1uXFmYeiQAV0ph+dE6MdGMrSN+P4MD4GefmNepc4xrkXXmGYIiq6+9N9VxqUJj0htE5frQPsWIu
7borNloY++hEY9i5uy3HHRHszmjdlpILYznanuqq/02rJ7T1hyD/np7rXjTfldhqF6Yox0dRTS7/
U7M/cLJ1V32Tf2EHYOOiQQq5U7OATBgUO1n96LhVSV7Fbp3d/dI+mK26itDVXslhH5c8J4RhZlfZ
Yoq0EKth1NqlbrrZevAOqu53D/ISCN5aT+/UvayiVK6h+IsSz1B3DwrfwgdkLrOtLwTu8vMs2Yaa
Jux1LXIPclzfQHyJJ29zmzAPy/Ug29STN67krL4yu4eqUl+wJM1PsmkQeM12dXSWk8Du5biNBLuC
DMVZ6wnEjRrOlUbVE4xFlp+7p/6u+Km/MW3DPxBW1h60CXlXOWJw6i9Et9THWhXVvrLqfuM1eAWr
ebSv88IyMHnRvXPZwPdvXeuEKgkSrngJrCxzFqnCmnCFDGy1J24p3mweLmHhmC9BqEWnHgzasvBs
8WYENbdCtYo4ZefWi+Vhf5KKYNnkIOY1TcT7OjW0E/i0cBtFUX/Jm6ZYozaqPhCtt5dmXUcvZRlq
6Muk6NLb4ycFQ4ivdRfti9gweLaJcRt6kwevhEsbcHN2s1HndEM03vYQ1k/Gd89KxLKZ3OlYxp3z
HCb2Oigm2tFf2WoTuqlWZgzvmU5UukPW1SMSgQu5QQpknj7mwMKCYigubTFV917Qf5bTC6Hbq9RC
ll0nex2H6R3BZmPvukDN22LozobjZOsAt90nq9QsKKxZ+Lm2cY+WR56q34ddb/+GyMGzZcf5e5jn
5VKtNf0hG0Z/I1fsOXrcVnTQbT0raY/51GDnT+UwWED7tfCzFXR3eqxziGLFDFTFN42M1/h19p4x
9EC826HB59HbxslIA/Mx6IFh9Inz3htAWRTUB/YmKtKPqp9wikSgYCrUDEOv7Iai8zOzPXLnaJcS
RQeqtV2O2RdPlCEGVJ5YVlql73yXat8liCX1Pa7JxGvAUDfmNlSwCJe9Q8wJLQCSvZS9Rgmp3YFa
iLefdVRcXazQLPa/JMGah7/2pWy1BtOuVD1ZYZ1cRsXMZqra8DQjzIpc31e1PT5z1i8Ovh4Fawks
+3N7OLdLINqf2wv2C3/XLscrQ1GRkUytnZpE/iZ1tQALeiN6DjpD2bYx+geOF8XPva4UB1vH/FL2
5lqicO4YeSLNva6r46Y+JHeTNidxmvqLhHuYSpcc+h6Zgg/0h2wj30k6/if6QxnM5CDbJEBEdtQW
eYEacKhjIHTs4tB2JyaDNLIS6e+l4M5e6zaWJ8V7g+P1SzUL6BMEROFsHpp8t+JNm4NqlJECc2zN
syzpcwlB/8ugTMlBNn2055ndbPufs2QHCfEfU73G+sMsPZi+VVNt7nRNiy5tGjurHLrPyipQWZdt
8uJDbdjphYurFSSeS111LRtcuH/wvMxlN8Ud/8OfU3AH27plK463cXItz4M02czElT80Kqpnr5wJ
vENr1aGy6sy82lUI3S4Stw4w3JxfIeYV5Npyndvs+RXMonNWqacRdzJa996eNJh22lB9c43vRR4N
X6wiM5a8DemF1LJ1CDAI2+jY7V4CLbbwSKudtZK6nCy1Lnux1Q52Tqm3u2GuZlaF9HIsqoPsRcyh
A8oU9KdRDbMXq00/uVFvn+F0Zy9mxFGeX9WhCfjaqAmvWk9q8Q6GD3mjwIzOkeKmjzCHLrLdEnkO
QgPS8ISj0rvTF6vRtbMXbN/NY9GHP6Z7KRJjISrqZ8NO/na6D6jl3Z7y23RE2M2j77j60kkN0BhG
6C1jl2hPbIycBUQbvdbtm4uo0XNT1crVT0ikpyJ6bY1AHAjxNHjaFPHrwKl1ozo1aCk+k4Wr2PVW
Hz0c5owqOA8N7uwD+tC7esQiSfHHbtUEhfUyhfZvRYI7RZncQ01miz2TMOBrLCI7PwvDHE7SaVf6
8c5NfN+x47B+t+j92VSVeBb2aeQBYa3afZWUDxHq1OoWTkDzhyreMe0eq6iHslXzcxBXMAw9N10Z
pokC4nxJ0/ZTglzKfuxKjAPHJkovGorjy8hx2o2synHq3JGOOknEyshuC1RDtXKNBBReZ4xPg0cU
ITLqNxwISzLko7UCjTQHFBDcRpM7uRt4qL1YTbKIrbh5Mw1bPXiDUJZylu/r7TK1sImWverbiLzf
G4GW8JQmOKnB8W7YvUfpaqy94lCHqr0irBlsuoQnOBoDnQ2PkROYY96KOULdNYDcE/ghoiQd2f84
qNO9McvkrNh7i0XTVzzf0ShbEn2MnkUTg8zCK/V7WoPU8+xvETAEwsbO9Ghk2NAOg+kfTQs+G1IR
4Vpx4NxbVY5f0US4mWw6+ojWl567MKlBH2lLbBO2g1c4e7jb9rkO3XLljon+VunWRb6QGQa7GC4k
1nA8SAt1AmqQe9FFluy6/KYogUMi8E/tZdW4GNjjLp4S+twNCgfOTrW6U2fX/UmW2iz6UXJ6Szmq
IVBxBnw0/zIUd/T+1tt2s66KXRCYjEmbxW2Q7lysrG5ps54P6K7UozfZWcxwkTxcjIlInmTyy1HM
z2yVsjvZhX9AttLxt9jKTrYgyW2tMnSVQzqQTg5i3b9iYmetMGoC2hTCZpdt3lwi7r5WVJ10MS6F
t/bS0+tdR/Z2IUd8TEhCpKVcZyhBaf6+SJjyp4gQkZ/5ZWS7nBV3wly5MXbksuMPq/OC5iWM1OKe
o0T7XGfiLhw7kCBzTWjps6KG7lnWnDr/5qWzJseYds8Oju54TRbTyZqrBXjmRWmKHugEM1VEa5a6
73aHtp6657gLxmWKT95eziXijbVkZE47OXdQuWGPfWBub3+DhsKI1+GaIOcKklyb1lCTjeztY88C
+jj765VYcFapjYVi1xcvnh3tJlV3PtmmYq8SwA+Qh4LiCf7g9daOKscq5jx/UoeseRCm/lm2y3XC
sUad022mq53Bve6aSXwaWlPjbttUlyCM3bOtWzZhCA0NwSYdVvWArWQpgv4KC7O/KjM9v+IxOaku
kLOf7ZZuBSsSlxY7NEbIDt/SMKvIUGCZm/xCVVyEXcdLhlnJUbalZhwtuGNaq3LfRIC/NXbx69LV
x31MYvOpz6f7purxCWqIBY5O3T3ZDmREHAJO/Vy7NQWomVRozspaBF8NL/OkP8rq6EXZ2k+CcePF
YBBF29qbTDJ31MBrF8VcxDx+Y1ZdMG9haGtndo8GrrdYNVEACGfG4WpTvE3d6ZAVjvLecEu1Unbk
HK13iIzy7QIR+d6k7g4TtfyZh0R9RCF2dtilHY2gryOuN6r2aPVZHqzGa1CW2jFkm3004MmIlgi5
zk17YfVD9ZApmbsLxmjYDlEyPqX68JXQv/01srmPoJfwmhdmshEgLw4E08MrErjIydix/VVkD7Y6
tF8aHYtfx7OTs6sBCqhrUK+Kk5pHtBHqhce+h9scVXnx4t48zoEZ4P5z4x+Krmw12jLdkB9G83Hu
bywtXrrzUZPt/RJDAu9E/NoUq95Rw1WoKM6qTRvnjIN3y5kn4tcSFOWuMwwHfA0dvlUDGO2sAZIi
N+udbCSjJW7dVhBANnHtbjGg1LVqNfROVMOeHvDOtbazsRQWXmOTcjcevmPuUmHTEE0PvsuBE5GV
s6zJCWQP1dUwH1VVpWhTNrbtskzq6iqHeDzD9lOu2QsDNeAHa774OuIbfha7e1k1Oj85B+oOxvMV
yj1h/erFQn3BX0Ccf1D5k98DP46xSwrzRxXuylpNsRgoUGXZO94U7Dkt+efEDfFDIvbyGPilsuCH
33zqyuTHijo5kN9XrNHN2rpTpq6xCtV3phajaVFV3htCzN8r26iuAUwC7B7dF9k8GirhlXRyt2Ie
VTjG1tJD7YnT9oTpu27xWdPeoY+7GsByH3Cmqt+ydCX/DZNTP9gGR17odE5ewMVOhj9WcbdUFiSh
7GU6Thgt9WZ1ihQIp5txLnazFZC81Frp4B3CmAIBlGYhGz/GGCj3bq0iVZdhRthROgNr+rjLGhJV
Eb/JhQVG83l0Ep080AQP2M/9dV814qWx529Q/oqxmHv2+/C3Ww3Q5q5mt7cKzDZ/Hcu04dbqZXvf
U8KV8Lxuo5TgrnUXp66040nl9d2Wr2z+liF60s6BWxMKzCouYuw/EaK9t3wnXmBtNn1uQZLyBEuT
ez2OE9KnPmzFn1KNsiQFF2+qjLceDtrscr3Nx7gu6tNlaKfGMsObr2+z/jrOl6QUxNH94nubogEi
a7Ld8ENYpOXIXhT95dswN6nKS2G9yVEfzc3IBsfS83T30VEWBLAiBwCjXE2+Xq12GnhXI4s/F72/
Nrk1nJN6wOeqHcOHDCzPUrdBoY4VAIY+yMtPmta8YHoZfs8MsqF6y13X1bZZqxUcAU3/oIsaUynF
+m6MgfHmlmNABCcdnvQ+HlZZUZrXDgmYjV5H9V2rwyjRe3MmdPbd6gMv3wVDuxSFC0WPhBkZlj6o
72R3DR8UZ5j+e80BcVsSDkaKJ4+xicvvp9bGR0cDxpUpBbH3WMf8DaNJPu2wObTg8d5g5snhEXGW
fdzVwbKq+3zHXQrZxToyV8F8w5WXpomK4FaPrSqrFkYNk/zf//rf//f/fB3+x/+eXwml+Hn2r6xN
r3mYNfV//m2Lf/+ruDXvv/3n36ajsdskP+waqqs7lmaq9H/9/BACOvzPv7X/JdgZ9x6Otl8Sjd3N
kHF/khdLIK2oK/Xez6vhTrEMs19puTbcaXl0rt2s2X+Mle1qoT/zRSV2Lzw+F6tUIZ4NzhOeKMmO
BHKyktVWs/RjhfkObzm9IBO8i+FFJ1nra895gvYO3ujWa7CzRPLyIjtyfYBaVebomgmEuswuWbeN
Ubz5IhR7MSXNSlbRGsyWlUij02AWxVu7AlGdvsUGyaBk0pKlHKTGXbdyCYXuzSx8zkR2npqhumqm
V+xcP+8WmpFDH5eNWSmgqwXeSdYIqVbXSlPGdVa78UqUaXXNne7zP38u8n3/9XMRyHwKYWq6cBz9
z5/LWKCGQmi2+dKgnAOmLr8vxqq775X8WZrCGxmYomyy7I20mI869UWO4jSRcJjmROBr2fdi5szI
i9VpLZ4+8XegedU9HzntUdwefo6y5kjJzybVt01UedV2WfjR8JKgWzF5pAtkDWwwZJTwJWiS9iGb
BGRexviKV58jyyQqcv3nN8Oxf/mS6g76YaptQWfVDU1T5y/xH76kbeYVgaISXnSiAFulpMVlrMr0
l1SP3ic/qi/wYPSXwIg50NXV01Aqw2M/eis5CGgCKt9EHm5TgoYdiclDVlbn88MWUoaxLuYlxKD0
K6B6xk6uCGOKm04RdyfZO4bRJUaR6apBDDwI8C/nPPeyXZAgOwLcCRycNYUn303yRRBZFgeUgWRr
OiAUl9hPcoQ/vEKB6B5lf4AKD6/dnGUt1Bqfh5iaHEY3eBG1a4MfNJyHTLW3XmUo875anEi1Ei2f
q7WSRbs4jiIev1TdpBxgm7lYJ85Vs7FJlBaNfgwEebehfdEF4DAn7rKH2B8nDiYYX2KVCmbVj7pv
WpilR9nLDbS9++dPUDOMv36E3GVUy+ZVCJpb80f8h48wwhCQFJ3o3x285rYV1uJGvoCz2S28FKx4
g7Z8dNdaGNvZVWYRe0YHaBxwLMnt0bp62RddFdFDUeGXVqLpvhex1Sy0IQJn4UKtU+Hpbms1xLs7
L7o3FQPZRZsaOGBj9PgIRXqfKHr3NmGLuZssTjUBXIm30gCINhVWdbZNBKMIl9ymEy1t9qJmz9/P
qxUtCWNX2OVdj1rPy0i0Qk6viyk/FHDY0aNjWDnfXTLcM08ph7FX8eM1XbeOj8LNzKUc5VvwW7So
a45yDSDCnkOKQhHRsBwcw7jqEC6uBVokfuUT0fnZ5M5K68YAh0G2yYuHMtXGhGx6mwq7WTuZpf2q
oil98pEb3eVGCv1hLn20/V3pn8c5Ec5UchWsQ3+UflklDl1rSySh6Xz1vu4UbxsFYbhsPXW6lxct
DZKN1Xb56qPNx2181bWasZbTZEdn6uXSTJ1u+9HmWAL+wIgHoNVP3wiLwBarNYtfnq/uLWMo7yar
h7hdh+IBOYR8aWdB+6531hPbqYBnkrKmgXi+KsqzUXb1p3/+fuvzY/KPt2vDsE3MqOGNcHuyhez/
w9c7s7EgC/UmeAe3GcYH29nVRvZEvqP5bot2a4219kn1hbUMdMe4lEhM7KtgsrdgX/JTjhjEImcf
vWDDwZd8viioXKzsmIORrOp1c/7nP9lwfv2THdfC6liQqxKmMK1fnjC2pvphUNT1p2kcVpE71Zdg
vphJgQS64zS7HkDTole9H23q4KB4j7zjQk/N7t3J6iOZLqIvGhkHP+Oha6Rp/+4TvlqkVqre9UDo
H5UxvWAh2r8XFR+QjsLSLg1WoAgKP9PvxqaCeYeBX7TNE7Ku9uw6m809siQvcqCRNT0ybmH+X/Y/
2p/fBcdhz2M5ABpQNnChURi/vAtE8zPHrdzsG2oO+ms+5q8t/AunU6ZL0uByEcY8+InDrgsvYnva
WcVvYM+dbdBaGVyDGAmiOD7ErrlqMQXmySu0//InGuKXeyefjXBsaM82ruEo06u/7NHAvWArmc2C
ITb3dCsp89PQ5P4svU/RmS+p7ucnrwAlQix3/0u7rMoRH2NlW4KDJBp6Juqc8yK/jPuofszNXULt
5CEiWJxm/2AgR3AMLPedUF+Ih7Y5Iqni+NZGmDW98xByt8sBrMtVNrG/Gvbc7CfYpHTKRXoV4bVa
hOYOAsnwoBZlD/ztakU5SyodPx+/asFZzhPkIopXBou00PyjXISc0HiOEXuUnSDM4rVX9Obsl9Ph
KRR1xzBuumM8X2SpwaFzATG6Xf/SkaWoKyzkQJtf81LXoH5WbeFAgImnZWCEENISG79s3X9o4eg8
yUs5vJPjiB9v/XYTLjJDIMEzD0AdQ8+y5pQnqFTZZQP70g80VFYM9ZRo5Y+SbJOXeO79ZbBsk711
Yzp7ywdP2k9+cVTdNttmY3JvaUVxdH5eZOckkKjY5OZYHGX9o1uNICGTxx8W7eiikK1MysaYNwfa
fFG9aR9pbXoW81ZBrS1MZZrs0t92CoS1Nsgrt6hSzL2z/hakuWzRl252kIt0ZareW+1G9slRYTpV
e3iSI3upebvxd6+KvdweR9sfrxqlg7oUg4XHYIrnct4jqZpAknmv3YRzr1a4F1Kt4iKrvT4q73qv
orsJZOrUDXp2SbPmM4rgxhkdCPMsS7ZnxncOujZ2WZhn9N58YyE7oibiSEHIey2rHxc5o4KJ+dGk
cqBatFoMsLHplTtTa6BP6JnYBKqt3Mm2j0swuyv7RZgckk6Nj6Du0eycS/JSK1jPLmRRcEbawGa8
RG2QnCI/A7Muimwt+BhWVVRUa2S9Y3BgMLg3iJKTqmp/88scxFvfZY91MxtZjLhD3ap12967CH3p
hunlSyurFPR+ig4FSQYHbt/iFzudFLi+d75pkUsdLbHwGtN4HQbdXpPtm7aymiPnuTCnMb6UuNm/
VGyqNDcxX5Np7IAY/GmW3V1TwtrsiJtoWRV6/YVf82FsrfDVs/Nqm/dYxuZ5UMBBCx/kALgZ48IJ
PPs6hG53tIoc0u/gFl84v80LiEIRq8wEZAAUWL+2ozktZIfnFfdmbTfPnecX4EGhgMYZ8aZQ6Ac5
wCphkStAXDqBAnKxjFPP7J5611kLD1ZF1JjVZg6bfx5WUJ3iz2NMyoldvbHzQt18MWttK7sjERN/
sT08NvrKXovAGg5zOIBMDWQRJVCOpeSIDOoqc4C7y1CqX8T7oC5SMulucxxy/0eIVR+6b0PtFPeo
Fo7nqiyJL3Joeq9nm/iwUS4gpMaHEYuVZcGpbxdn+vCgw4u6b82T7JMtleYU26QJsPyeBxD4uDdN
bMtQQQ32dWgYm1jV8rcRH135XthD2y2DZqrPaVJqkLIt6/b2Qp1eZVmevWsGP2p0tNT9EAzlo4VE
m5yZaRiBkaMiili7oKVN3127wxh8Irp6+yB0D1pML2DVGajrXNSkzPDFAsqkdJDUMhM2Yl2S2SId
Xbq3wigLaH/dCj+7RvX/Z8xfX4J1shofanYuHy+h+Lr1Xx7L+l+fymjJGSr7BtMxbPfXp7Jl+Y2b
2u3wjFmLuMRJe0Fwp3zXWhRtO1CVW1nNANrZlZ55kKktY9m3Xvk+9isv95Uu5u1ximUGhYW0nhIR
xPq9pJiOy0ZojLaydOst7d0/7wEBFv55Ezhv/gzLsR0krYUtjF+PZRxv6rIg6vFkVj1UOXiyamVo
OwfHuFvpo839mzY5zs0v6PwuRiUFBgnKM9mH1tAd8EWKFn3ieodOL/ZjNkXGFosNZwO5GoCarKMn
hQ1JAopxSN47rJJXRl05h9KFAmjVj5GDCXkBLXGPH3DK7ZlqNHbf0EvVriQfDNJ04Tc5SvGVdG0I
tAdltfKenKKwX4uOzUhXi8pGiTArYYeExavesv+ogwbF1rkaFvnKN7zqyU8n857fH9tSLX+dRget
tNxFIzfgMCpiL9kGYK8vvSOck+MNG1kb49a9yFLVChVeAAqYsQNhHLMZBit2+g7m3dt/DJbzZxqw
Ok+9jZVzk5ansWzsBnwCQt8gr23g+O2HaslepS9eMclxlkNUJAf5P4lc9wH+iXnNkHZ67ppsIZtt
FEaWoEAGMPKZY70Xafg5iKb0azhF72aVm5xMBo8vqIh3JnKuT/OAkOfEc2iV3Op6F0m9ebt0K8o9
lD7GfLLa2NZL0+CP+NhYVVpbeMuPrRScQlRSyGdt0TlLNyKcyj1HBvFUuMG9YYTG58LyYjhOvnE2
jKA4+2XNQ2juaIPpjG9X8+yqmb93wqrblD03nDr6KvsTbwjWU4KJhNmos5qK168NTijnJGFf0Wtu
8Vl3o1fyMh1EHN3Cp1hRVrKdd30ZIej9NrMft33r1FuncJW3ALipHJCg+LbWe6M6oIgQPWUhMaR5
QdU3q6UYJ3FHvt+41EWHFdXc0Xq9vwB7rtzrXu0dpzQtV3ZqudeoJyYNk/ClrvIawkHhP1scXwpf
G187xylOY4XzWDpm4yuB2XDThEZGDI3esIAKqSDWdpa9FVkKx8xewUUP5wqhE05NjIrDadqOvgJ8
uQ2n1yZq46WKYNVRTnJcf91CtsCevFeuTob2s3xhItV7xw26lZyETGqyajxh7yEh1HdVBJpyGieA
QjiAH+swMp4/qii7/aiWhVcdpQCa7JVV2RtWREXk3GbWQwtL/8kDyh8lLsZe0+wVFfodbmCyyKOv
mxXlS3z4AF4o67/0yWGKZ62N2FZ3vrKPM8+z3sqhrgDZQRFJgsQEUKHNAnT2PslnMolX4DsXOtGx
GD3rMZ7Ew609cW0Cg5hrCTw97tlNf5ftNVuSZVoD4SHNkFzTpphtMEfxSRkRWEoDYV5s3LnOGUKl
uRpBhO1aEgHQaddO1jiHWxGFKecg617j12AuJlCtPGSBr5p32QjxrC4R17q1laV9F6qTckD6or44
UtZrbvO1+7FGvIqbBdtXuFtdFH6pMDF1Ii/83vXlFm3xPFgUKWYZbhItivbC4d3CyiaOwKD50/d6
9C52Jfov6GV9m6pce9cncwDHDyVl0LRgga4DxFjPcSABJZwgSDm5PIdUDwZcBzNIFuUgWarx4VzZ
QqRL2aZUBLkXSsAaqVxDMZtwC+PuN9n9MU/0iAUGeFygxpQOCxdhArLDsb9W7NI8c8bFAEzRtH3m
Ru2dx75s7VpB/agE7JUFavmf4HZcPB9lqYWy8rOuu+UjwjkNIXMRMu/g+6l2DKYG4CMZi2ZETMY2
0nzRVYNz18wXxzSaOcowx6ojNiKkn3WWv8J56A5+UL9ps6KivBAc6K6tn95h6aAcZZMcagfQuDyY
iauPsU6AVqhmBbskqqyVro/+RU+bCb05e0RLMjHvmkjt1rhZZE8o2elkyw3/izEYu6FmD73o4gIH
9cT+mg/xzJnRzGc3hK4kV6p87cdK+SypbNiKvrWVyroj5pZb+ECJuZKwDb1L+ymBitGX4aZ2lFnJ
hB4nMSMyhyjqLv1YJbATNTsK6WmYS5FWpie/qJpdjmborRT8bPulN/frfq0CvgE/oB5cwrfpQhYD
G5y8YnGRVXmxDJHZ69sguEiWjjQOs0Rsa8tcK8JrB1kuEUbyKixXPwizrVe6DTgBhBtY/oDoAAmm
9CoSA+XkuQMGQ7Hq3VYcSj9wX6oE/zPbHFA1AluY9d24kVU4pv+PvTNrbhRrs/Vf6ah76rCZieiv
Iw4IyZpsecrphsh02szzzK8/D7i+cqarOqv7/kRVEAgQkpUS7P2+az1rD/tRf4DGFaOooGWT4pen
NhPzUTP6LqLG/0LMQuRmxWIpkNSaFOYoP2GkTY4qRlli2IL+VtgEZoYhehM5tZhILkWwYCmHtUOk
7a28/vi2aV2zqkHbRAt/VAbRJZLMOpEhYDHpp9OFN0R3leXhum1dzGTygRHFJ+NmFnYaNL63tUom
jEhqwsKGJVRqfTwvj8cmGP54zF3834+DrP6oyTkq/Vz+JDf+bVbL+QsTRGx2uc58SWHUkWjGndVh
4gutMjoaZhacO2scPE1q68euyNGr4cV97r6laVK85ApuirpWrEeJy54H7K49B0OtHAozS3Zp1VV3
zDoR5WVV+q0Hkbs+S/TlTTBxtcoQSrpcWne/Hpgq+s8FVepymm0qMpVrW9dVma/Tz/0Cyqhhb8ml
/0RCG4KlWQ2OGeXIQK5elCZovmXJ7H3SCaN5iolEcJPoPCnALEWDEEDSRQTbetzDLgPSWfkqI7Li
OorrZt/ZG9Uso11WFqTp5Xdp0t4UaqAdZHqcB6oFIJiKMnWjvlN3syYHHrMmbVPIEzr9MSV1KuR0
9Lxx5W27j0KTtA353qND3a7dIXWi4q3Wewq/ISAacTDSLr6YMpBcLOCfFIEcPlc/xc+VRal/Lh7B
R9o7zcJzrBh9AevNyk+y8MUuq7tHyZ5BiwVC36CO0a+sjow2WqHS0YzvKXrgw1eG5kafYOf5PcKG
CN/3UZLN6qjjaXRyyMrbTKEiOfgQ5awwdX1dFFtJNeXt4KfqdtafOjC/+55Si2dSwnd1rIdbivSk
YdQlY2+92/tzlF7RPa+39kx2YaITYGOcaMFCPZQi3nJT0IZKdFzXWeWMcjTfD9i8Ywne6gQM3aEh
jwpQSUwvF53kKXlbbicVW0wSDuaOtN5qI2OhgNWC+lMalK9JgcmmN/LKywM/dySpIo4kUMq7WCvR
DCvKGdu5csbZsCEer4OhQtRMFo+HcejsI8xRUAVN1XtrGF9Cm9NNR4WSIyRG4GNVvcc5s8HB9miQ
XLufIU8gryodY6RiEM/dUyZX6ikpmm9BqO7MkDGTURUxUaY9ieQU7IM2yE6Zqn0YYxKRg1Y2N4mO
4ZZRS+DGwm6hvRoNbaAHZnXZCflNdqq4SE8hNs3O6o71kusVauWDrrfZQY/2hvC1IxX2G4Tsxieu
vfvQIo6BpACycc+FasQfayndCXMYwNBFjVvQMb3VFIM7nuakoSldjDIE2Qjzkt527PR935474zDL
6uAt/rstGO5zl1rzOSywFkumvlnt96UPF1qGy0ZsraYfyir+QALrcPYnirIJKjdL1P4VxfFbi/mo
wyXZ2mM0xMatjPcirrvrdaGYeJ3GKgeaGdbqsUGzdlSnBougap5KXNE3gxHHm8kgJkGYgKPjmRgy
fyYp5RxUlv4Bt5ZjheGRJCP/IGXSuJ/s/nOG4uOsKWOyuLvA8cQSyAkVFDgz+pRA6q7Y9DWSJn+2
lN3ISHaTKaYbSeqTPFSeEincXqZxPMt5dmkb/u68w9WMrAVB26S2mwSOAoP20KNgYe/SwCw22J43
xhh8NRS1/6fL2s+NbK5qpsZUW7GRUVLmN7V3jWwhK2mdVWX8PAJKw+EOgnOQi9sqFQUI52m4Ukyg
QiVFFrdkYrZNReOoA9Ss1VVbzojU4gmPvZpuVWE0WxouzAmiNrst5NwmHJdgjXm5kOXJELm2kaqe
lukgsYrwYzvJ//DniJ9LIGvzBIOt0C3BN02z1HdNXQqFwEi0Ovueoe8/YEEyjvXG2hCrEMMoS5GH
wy7ynXyKJYdaqE8QQArhX7FAyeqW++t7hi1+qmWs74aYAhyjti001X4vZRkVLgo9v9bvNkN8ZICk
HHZS8dxbYUyfe2o3s2aTehcjXLRG60WVkqeubcdTR3D6vtCsXSWbTAioyV0x8BoPPkmSmBIjcyvC
CszCjLmq68NPapzL180cXkN0E2hR++icdUq66wDT6N5aW4Dc+lEqIt9Ryvgh6sjkm2bbC8ohA/CX
6rtaVj9GKdzTWMPEoBkJJoqleh93dsfHhSa3qwzZE0G/z7JGcUNd7t0pEDXoOlO/WR/WBiHrzWAe
gwRiXZdnBIQAR8W39mK3UbjTo/azks84jcribg3iVQJxGCLpHql8/CHhJ+EIy/6WFXhn1KmTjwZ8
lqs84OpMemy8032lPtL0qu2YFm73QjTODT+2bNfWqTcN2ClrP+lOity2rhhsGCZyeWyrrj2nxBBu
iIfrXOy7iZPIVkQRRlxgiUg0RyLAvc00v/z631/8ZcjAN5H+mE4TT1NM03o3ZCgwDpqVHuTfSYAa
Lz1BXtDmlngqmib35Pgw5ygpWSvLt7OsivBWp6336/eg/OU7uPR+0ajwRVRpqb7vAwvJbEaNYsF3
UaRPQA7bE+qNFLNFFji6jXBybU4rSX1G6LFjehPsw0mMRMGWBN0OhbWNdOUbnI7uPMKORik5SccU
iU085fJmgONymgcoub9+2+JdHXC9MEHd0GxLEfbSaHz3SxYJczU9CM3vRK6QdpDoX+1uUEh7EWjm
/KDa56aBRGZuP+ihR+F8D0tA/VKQosd9EaI9WE7u8OVwLfWlQ2nTPqBVS52Y6KkNbA9X8G/GONMS
DwiKZW8Kiyvk0vKmbQI4XkixfIieRpNtwAkZ+zGYmw1lSWs3WBTShjZFdpiBz4VVtrje04++NOZb
c8CcTCgDplkjzb3K9xEmBlF/wtVIs4Q28laSIPR2RUz4ajx9Iy+JeXDZMV6Upo7AhdHcFroVMskr
+k0T95U3+JO9DTp1GxZ6fasObebAxjC9EYzd1te0mNu9zVBQDwZKZ3N7LmpS22qNVHK/ZFRox19N
8xA21TdJ0/QzV3Z9I0nQrIUFR7dKB2DWcTRRaPIfCspA+0GLXjoGVTYMlmVgOk57HKnlVdkQiEO7
VN5xOxYHLKURHtonWYVyjV5OrXswc0Ub7o2lkaUxlwUGGwFcDYk6G4IRcBoBnrah5/c2kIIru++e
sU1JGSMGQAYCydmlbBgG3iBAYvIkj8fw4E8nWymTq7AaBEE3WjRTishdvUrdiSSAi2qSHIXbCt4z
IU4E4tqxdBuR96ghYADMIrIj+FkGXrnYBMML3vvsvik040rrm9ltqe/KurjAe1ioX7LvFHPb/MNt
QPzNPVbTLG4E1LZtXCjazzOHTvZtfpem/92oo5ChSk+ArinZ2wQF0lbIUUdHt++vDUPvCfgV4G7j
4FikwB/QAWxHrb/vF/5mY6Nq5x/l17+0v14gGAHYuk03XxiK+Re9paoMREyPQ/I8RN1NnKviXtjg
52s9Dlyf6/Zm6ur00mIOQCfRu0KZVGfEfeq2OmoESQVy3zSi+AI+L2E2aaqHGvXWvTk82IX1bQqm
8iGgof5PYhH7/b2VsYqq0OZQVcvW+OX9/KEaImoInzXTZylABzrjMBoK87FNY25cuPm2xqiMTij5
xd5mzuUMGGrvMd9ezNQ+5MLQ9+tMpZeJhG1G9Hr5XhmAxxUdkwkBrsUJWmCm7dCcVVHuY6pyO2EF
kmNpRcuI2rcP9TDLjuo3O0hZTxNKsc9qYiFcaetznPn1jsJr8pD1NTUprj5tN3789b/cOwXbeom0
NGZGlqwrhswo7uePYM66gWlREj9bmdJ4dmIE3E/8+bPVWLdqVCZHYxSG1wcD+Uxw07rxIE2NfszG
2qsWaJY0hGd1lOuTTsYwdm/xySTH4aKSnA7As5da7UPJiHAzVeGCI/Ejp2rS3qViYTiUM6rrOfe/
dHLHRc1nxqJLw6NvcXWrO6z5v/5b+f785d8b/Q+3UMXiS2oI492PqB4yvSG/NX9OdbIBuxKsSRuG
Ntz5PjD3xCb2hEkkG0Qo+dmeg3utDV/8aiaeVVb0barZwXldFDZ1U4SsitPoKCuJlom7LrnlUuXv
S6v5DJF8PEnUUq028yKpvoYvPnoFzVeMyuH1koty0dDfRny3rkhaI+IhlTQCM3T1Osk/R+YewgyB
0yNYE/3rmNuqo5fWlZ7L6mNlkL1DA1xNCNWD0Z/g5OgJ/+G2mnSIUvIscEuTewlFpSs/iEO3g6Hj
NEG+dBaYv+C3yHJn0gwJxk/WUm1LyhspBxvULiLgILNJaOZC4SBU4Y3pnfRBmtJqQ/3/Bv1ica2M
D207R1fM5wIq38aASSonZC/uU7fNYYfN6iMDFCSezfBMVu/RrmrQVlyt8cY7dOySm5RBnTMjaPVi
AEBOtmApDL2G3F3l14wg7aNlFNGRDhEJLImmX4nQHw+EN7+MUadQ0s/FwV8Ax76SP4ddVR0bioQO
DI3xVAKt8SswrS1Wl5FL4VZnmAJSimqCTN7IUmfU9KW81fckqBbVcexrNPZx+sHQahCvC5BasSho
IcjZ57k4NuHUnLX+he53e5MyenBapotYH4bdksPxIemrg19TgC2mb1YqBScmPcSWBJjca6R1TjwF
2o7Cs3zUl4UqGw7A4vIU+OW3ZKyea83kLyz0a3zO2p3WgRA1MRcO2DRviFQ7hqOePeVdfdYMIA2t
FVwGsHMXvINuI7I7QCrFixlwLzSuKZybH3MxG85EXf+Yy8r1qAvlfhLhbrLK5DIw48ECMLVXXJYo
Hg/hAFErtBwdvd6VEVFXx63HzbgkMibmVn7s23A6Bx11oNmym0sADvAfxpfmX8a4piF0VWf+aBLz
+xcldA+olW+d1j0b0JTcJJwY9mQEhVt2xzWUIcONZVV8IZutQrQByaWBsE6ETGyw2jc7I5qfsjHS
d2kCfyHW8eF/oaRgOqjG7X0SL+UfxvHc/04AU9Pj4gzhEhecZfoHiZEPwJB8w1FU8DDBMFkbQSau
S5jMdJKbL0maX6mIPu/UBMpVXRDRIQRXg7gQL5o+WIdYVnegfNS9PtJgQc2ffM6aPt1o/DDMogvR
2PFaQxbp2xHBx07TouSKcM3iOKAxTxb8bd4QL9HFinDxf2a0lbAhjLEn58R+hXP+PFrIeIyxb3eB
T7cmWb7Cfh1d93E/nRfeXjuX9asS4P/8ZKJoVlPFE3l8dN/C9t3D/3ooMv7/z+U5fx7z8zP+6xw9
0e4rXtpfHrV7Lq6/Zs/N+4N+OjOv/se723xtv/70wMvbqJ1uu+d6untuurT9txlkOfJ/uvM/ntez
PEzl879++/o9i/JN1LR19NT+9seuxTwibE3/4b6yvMAfe5e/4F+//d86mosc48Pr2d6e8vy1af/1
m0Rt93d5mXUgb9SYNGncZLDNrLuE9jtFBYDyJu4HWza42eZF3Yb/+k01f5e5B+NasXCvGKZt/vYf
DRDfZZf4HUC8Jdumagmd3PDf/v3H/+GEef1X+3tnjDBU/pofRL26bFuLQNYGsCcLoeEK//mOn1HZ
bMbEGHDrL1rBqp0P62Ick/kggPMdlHkk/aoMeqz0cn0Ah8UC7/Efa8vDaE4/5i2Xo6Glge5gru0P
vj31ZESxRgcvAx11aAk2OXTTjPJrWVsXw/Jw3WZmYN/hM7BHwm+7sxUSBEaoRUExPUAUCmbXFll+
kHMR1J+WEE0FdcM2ttT88LYQRGhwD1w24sZjtdeyj5oymx7csPxQL6cPufNSIwkklnpl5E4gJNAv
dlQe1oVCbOzszmPN47dVJbWf6IM2XgDsjLLcsrvv5+GPI+Msn2Y3TeJpE/cdxHIFsvLrJ0Yka3WV
aLBDLKMnamH5FF93D1V2bPLDSKWae+ZBn/zi0Bp9CXzg3w9TmsAptvkwpkuEZa9tD0Q/6bK7rgbD
TIlwXV0Xki3agzVWmuz6eSe7M0ROt1j+8reFICmBJgMGBqoWy8evz3C6RFZiFxVjcQgZoR3AgJWy
hz0gSh09MAQGkGXzesDbUfRQPtD7kwDhdu12qojzBMQJ8TVrDuua+HMt6tQakvfPu+Vo9IWnqnG2
lUbx4Ftdc0jakg9pPXB9rBD6xV/ztuvt7D+cM1eXjxb7RUX0ZSY27169fN29vPr6ltZzvL7Suvr2
PtcnZuWunPiuwTpXDn1qidc12sEKErSUO8a6uu5eF9WcfrE02ffeNq1r2XKCdU2vJHyWRfx6xNv2
tyfo3L0PBeh0SUAOzy0+eehoLF/X181vC3P5rrzuXzf+7eMfTrWuRhVU+0THkLO8xvqUde31PO9P
8cPr/mU1tr+rgOT271/hhzOhITYYSlOq/uHZP+z/xZv/4Qk/rL696R+e+rf71yPfv7X3R0aMXh2N
BpFJw5JOJj//t6/3uvbfbnv9XbzfHaVqfvVuo0RI8+svClNtN7vvXqGkpyt70kz3iTSj0dgpXNLe
nvN29LvTrjuM+TYkiRZbIF+FNFBIs1rWRM614+3hu20FPgQ8CMuBf1ldD113rWvrYj3Resq3hzqy
vhRjE+fI1tOtq2B6OfOvX309cF2sL4MK80HqBjz0y7mUBFzpp3W1j8Ne9uJmFjuZ9pmaykCTdKs8
UGLOKLmhvjqsG9eFlSraTPFm2bUetW5to0GfXXOuSGSs4mGjtYtMft01y7EBdGQ5q6wHWXHzw2kU
I5DJmxREHSZBkTqv55JQ/sTHusZavPTiN1MqzjYiJqc0xm9RrQEFQ1mTCWYMYaa4Y919S5iDuHU7
jl6ffp8Gme48aYfZItLA+ai4gxWR2Yc5AdEeUqrFy3VQzeBJnft+m3MLcgZqTa5fY+n+4V2+/hmT
hqhgiurQ65ZbWr9cx/vlOr8+/G+3NcvBPxyyPGN97usz/uYhFCQMau9O/T84DTLFjsGtdbWe2V5v
tusrva6uW9fTMLLmvr++wH/7TjI5OoTxVOx+fDfNWGxLZbor1zuZrOvZwc5GuJzLWrv8KW/b3h/z
tvvtmLdtZWUgQ3t7/HenVfqa++f67LdT/O9eZj3t26u8nWbdZsfMHBIrxyjJeGFcbl3Kcjdd19Zt
60Pu4BcRy9P2bXsfNlTP10NeV9dd8XpfXZ/z7ozrw2y9Q667X49cnzQvL7uuve5/e/x6zlADkSUR
rDWLNnHMQsJzUOpHIX+hC5IhXlqyvMh8E9kUOGM3jLtGHkjoY0RKVmWzKaxE3sw+AeSpRrZbHDIF
7o15Y5F/63J/bj0jNBF46Ym9q7Ps1Nh2cdUT/m2XNIuSxPqiakjPS5jazRdDsvaC/vyenD5IJD6M
Nc28m3J1QlIh0S1rqieQOtqmZ4ThReq1ZQTzJaj8XVOO1iGpU+GkUfUgg9khFrn5lEbS01qmg+lo
e8WsAz6QUVgqsxvoHzGI2zs7sm1PH0xXJ1IbBAKBUfLg9DiZHKOdPCDyTwlhKQyJjSu1kVpXR80Z
ask2K8fG60cyO3NTuyqT6gIx4SXJB3LiZ4LAYsM4MUUAcTrYBk1q9Psp/kDdSvIjyP5iY5FWmiry
x0xFN5lF5UmeGq9g7E7/2bzvB4iMOqV6GtXQDCvby2CIeFo7JW4/RHcGITR0r9LE+drnRbYJuwWH
IsliqxVRfIqG+VORRl/NdlY9MXyWm/suKC+VprsBKdiZnHmluVzngDrOtQq/BYoPUbeQQXWMHuTZ
x7pjzggsbjUjvaJKxbdXqRUXbGDudlbxpRhGAlZaeK5Z4S+qAfVWUb+n4EMPmR/2j2R7ORZz/7us
NU45mnMdDOSms3z8PLfgKQ+xQiuxHF/KTCwzBmI59LLq+LcoqYC3jY9gYJodH8LVHk6Dz1C3RqqY
HIaWiyqVr3wLJpLwD7vxKHZ2QFbtp1igP4QDb50mNdvYBoGHul1E+9BUPvfhLQyPzCXkAHiJVlub
smx3wpfxN+qmp7q0Zxj761G57SL+LGMe9iMJEnmoxDc9CMjb7pN1DxSm35nRREpeIz1L4ZVfUSxL
Q/kDeTuQ5GHfpkGYg29TL2raukW+DfTSdHCM2C7gM80VPUjFMpwdLa9zl1DoCusBrZw8bfZVnIYQ
t6JwU1m1CVah30AQNTc+4MJBz6orSNqfg6R7KXP8kGpF9yVLbnqZuuREHfdGR29YAJ2z/etSbY0j
yYLuZKeIHsrvkhGAz7DTbZqVpVMV2ObbTpBdX77k8Cb0zhfbsuTr4KGuaTxtjsqdTY8h7ntyrZUU
yivVST2kpKNmpb3J/CjaNHik+eCY2aCIE44V9Px4ZnFXzsMSqWxwHp9uQDx8bufx1miN2mvQdzud
0tFR5hlTGYKPkKczgO8LTbzyswUFKxLzsTVNdEHyxyYhfhJblNPE8W3HaN8pm9Q6GoJSl29lNG67
7GIr2qEqJnFUYqhv/D3YIAPxNOp0gdH9p65O0+Ey5sZ+Gu3pqk5tcnQtleiHtLst+VW5XZSRKdsW
oYswK7tMdL6dpYGP2d16nIeee3iNQqrs4LiZaiB2la49KN1Ynaq4va8B4F3NM3NWjNEO6dqTSwWQ
CRlD6Apw8Fm2DlkY6rtRTS/jwPSvT7TJKwr9MZQ6/HvzRKhPUuxH7EN919BKCerGK62WMNn+K3J4
LFy4V5yGH75L+AsGt9jJWqX2dFzMHYTzrZLksDu78lHqGqjqraqd/KqPXbIwcWQ7hor7VTORjUkW
7Aij5gRRX+tegLam0aqtsI4J38Y9ASdOh1Bo0rkk6HUZEW+VfkRc5qpDVzgl72yjas25GmyNzltb
OXKIEHbORe7IYvzUtijA9Hi4InuKX2MfPs+9/4zF+Qzo/cqIx3uC0SnqUuK2WhvzY2VuSwEyu5VU
CVJ/+1DgWtqEYIUcWUKh36rqfU87m9B2e09jPve4FE6XIW6AB0QSJTcuumFI1kib0TsvCw04J5FL
EMu7Ld68XZC2XlWN175qfCJBUmCBAsuW2cR1FfPnzZQrd5VZfuDXFzuM/EpnQNq/SXnU2v62GDTm
o0mUu8EcHGOl2o01BCx5ynt3zILHiJ8puoqvAvIIBZSxcoH4UFtEYoZWCyp2H1pEYIX7nqwvR0jG
KQnEg+gYlgFUJlj3i536aOvBgtstvFXkjZYjaEqqfjY7QZ0ErpQnlRvK6c6wW/0+Ld2+t5Rjd2NU
lXSkSefwS1N3FT1bh8Rtt5pKOnD0X5QJ0zbECssLjNt+HsUmKvlNDgt0HeGdsh/1C5ih62pMiHg1
+e4NSWdRo032SfsR8QZ+BdOVCd5y2jb5wgShcKe+cezWtreFv3T3DNJFtUStEVzEkcdIel/LKEOU
qbkk8AGmWItRsxN1kNO/nadJO0YFIht+eJsuMGV3qJCyahHmrCXMEHJfhyXE7UxtN/X+h9mYCJQZ
7Q8YB2dPS7FnpbRF2sn/Wnf6sce2uhmSjPpWYjxndSptzJEGM7+U/MpnJuAExDrlIyRhvLc15pyj
YoSyo1W+7RBmApI9JC0vFhGOBmPBqXYAJ2saDKbFprqUravJlEqm8MVnKmoZ6mlGRJ0RbSXdeByR
+BpA7/J51Ggi5NSB+Rc2m3RwQns+wd4hi1ZvHvKOTkSn0nmyVRQ5VjF4/aQnTiUAbDZWbjkzWCFy
dm7qO9pQ4zWKhK0Zj+2h4LdhJv6w5ULSbtr+a9/BXPC1cRMZPp3uNOB2o+h8oeVDlbS5B87nMCTR
dBV1yIabOPrgZ8BW5li6Njvtm9bjCKI1epCtcPlmwPZX5Ho7T/QaFu3e0kwHZnHyl0+6JLKgwJqD
OIIrH3BnUbaDl1vkaahW9L0UEfgLjYFCE2GmaWWt2NRFWSPztiVX6ctdF+cPFgWijuvxwQjsbQjk
/5zHC1BDVzpPG/JrAPyGF6ilAoS8QAHTP+I1qDdt215staqdoEfJ2irljW4oH2C0Hwt/Nxp0jQwV
HCXhD82GfN6sSu67RJw4iH829ZYuSeoSenuKlP5bOfBSMiEhuZxMrqmbB3QJ5M4o4Z02pggB4nY7
xOH3ZPxgDNhBlfElHaQJmL8EfTUQ+yYfCJ/SEhMpVNZ5mdHU7viiTlxA5AqOCm3+R8sOoXDL4bXf
w+wMLaImK5OowxyDFTlSUoT5KPf3FUNouS5OZTnnniFr2E17NzWtwkEgv8dZCzYvOeFRGVxITrEb
EdW50SpVJod53M6Fpl5xjfPWpHcjj/Ga90+duZg6ReJEFh9cmCKjJK6ekU93rELDoM5LxFJ5ladT
ROebzPdmj7NLHFubSM5Grtw0Hp1SSSTXLkp1x/TBVbQvA/L+m0Ysl05aUjtjHDcoEp9yfC2BEbp8
4v5mDqwHZmwl07pd0ZT4fTRaVXZ2N2o5zdG8PAeqfKcMGbhiOb/Xu+570PQYgUrZKc3wUxpj4rLG
UDlJWuXJEezcMBu9uRq5NIdxeERIRrf1MI3z0mYXn1BL2A4XQ8OLk/LEfZDhlmHxcZex2y1pN6iL
nVILS/xfDeSrCuk60CAKCAP+OflL34IS1/ttoHaQWdTiLrOtCKMqsS25Hlx1mIY3slKXXPNm0+mi
ePbkXrmJjfqSBtyMQ1Xad5AFINORdBB9ry3luh4U46Oa4zaLDqXEeHtMqHXP8TNqlMJte2JSNOwj
nqWTibR0nSRzoQ4S6sYQTXJIxgwRCIkOWZHgxwesFN4yI5NboQwFUY3KtVRyjqKtqXT7hUGGkYEr
N/a9VqRUGgZaaB2G7ajtgp1ZE/sTTPSTQnmbB+nHsJuDHUETCXlX+rVCveKxLY4IcxOXnxejA9FB
oh0od4ztvGmS8CtMM+JoCgNN1fCitOJk2r3AVNe/GMEj5fhkOzTTy5CNKjqrCvmcVC4Dy1H1BmHS
kS0g8xibWCg22dz+UWrooLb97NmdHBCddc7s4Zs9NcRcdANKMlU7iLE5N0lUgesN9gFVYZrR+Ve9
aDDjt7MOvXVvhP68M+3uuaTbCaXXC+XoCbl27VSaQdHGjqDfDN0+TNvvdebbW0DpRwuHU1Qp0UYY
3BRK034ypGxTxB32Nfus467T0C1YdkogqB/cEpD8oVD8q0FYj1rT207PJNlRzemhhhaGw+FRYGsn
ogj5mCkTwS03J67SRPy0lO7q2EuV4gOa569hMZxwzTpTQQ99Anxa4oa7Rq/YOEkrwqte0ZRdjdE+
ksRt3SbSRY51/1LOsAwrciElGxnNumkY+309psn5dZswybAhtC7bvz0rUPxwk9UjEJblTOsOwsO+
trM5bqq23yxZXE11T0t9uAxi2LVmjao9J0RjgLrtLJJn3kjwKJWoSh2fUWxcdaaHNnt0xuioYwOM
KBFc92IMbttlQaLuLbF6Vp4VRzMY9Mu6oBw5uzE2g61SmH9sy42pwmEZ8pP/c1u3aBsVLSKf2EK0
YOn+DWYT/6bjy1ia1YUfhcIlv62hDSjKZV4WlGbLK2uCzrA+BCagXmISh24GlNLrprftjaF9jBj+
HtZNllQplxRV4CYbmsJ7O1ZVfGXfBMDg1kN+2IFRCVX46wuvmxdEoBNNRb5fX3jdRhwAJJhWxVhR
l+Sr8ybXnRGa1aNuTPevz8zK6No0sXcGYXxLrZBQnunSChHdDtWI/KHy94NQz/IUpyfQ/qhGloU1
87sqWoMe85/biEHOd36DKS6RJbTKJWWXkyp1h0RP9Eu0LNaDu8igneMn6BfRrUFoC/lHTQMDbQcp
Qa+P62KutnVBWmK57g9LgHeKMV7ixrqZba4hGKMHfjuddrHtRLrRUW8sD1SmN68LplafuzicD5OW
8grpooYcc3T8b8eN6GSu0lmuXk9kyoVxDLLokpVZd12CGnn9Rs1lFLhj2Dp2mkH1YfR1q0lWcKvE
uEL9gDzw5Tu3LnA4KI5v5SSgLtvWY4WVtxu9GmTMQzxr3aZMSrqRiuScdmRR2XJgX2Cq25cg4Q2r
avcl8Gv7sm5XzKy/MfBc+DH5Oc56mN9N+9JUQoIdeCazwIscCZWyDd+/YiKeTgpsA4VgYV5wUQES
DAnqXahXl3UHaazNXi5BBa0P1x043LTrKsVCHEOyZeAfttsmU1W3jyZGbr2OWYBzrseGVWU6NsLt
XapUYEmnONjMkh/eIkkkoEQjrE41fSCNJt5iEryovjWkZdx2y0Jrm3ZPTSl3wnGUXzVX/19F8E8q
Arr4+Ar+hFb+RUaw/85F/ScRwesz/q0iEAIVgcp/iP5lw9CQsv2pIjB/V6iX6tqCNzBp7/+hIdAQ
HsgyxBlmbECA0Tz/qSHQxO82+kwEfqquA8iS1f+NiAC1wiILfCOD6SgYZIhNBqgqptFCfa9KTwQK
Kx3M8bWY4h6mR+GikA32nbJ0p2HDqGQNhUp7WBdYOfotTok7AyH5IUV1ScDgsrou4mbJ8uQ64naV
Xh/WxSyF1L2XxfqwGMkhQZlF6OagEAdHU/+wLqDUoUVQlT8evm6T8gydTH3M124OorjqEC2LdU2h
ibB03qxyIdQx8x7p6peA/GhkLat+peBGw8/uasASmFig/6wzj0y+9AivDR5xePE11Hx2W12P9gA0
OMxsB+AlITDUSjj3IiswyHXbtlZ2hpDv5kwEHWFnxHi25Ap1ucFg1jb3zZR8s3ODgCXA3IfQ0LpX
+YTUC7GtlOYi6Wyq25zSF84mgLhVeTcFKohdk/cUxNYj0KG9iV8qquRiryr/j67z2nGdS5L1ExGg
N7f08t6UboRym6KT6ET39POx+hz03Ay6UdCv2iVDs1ZmRGTESNtaazFCbpgz0tOhx/4e1lXNQ3mi
vxS07ymaxPDvcwoTx//3KI5fxgyoqmRhnv/9kMbyARkXb4j4eoVxNYRRcs9BzQGo+ghxwj0Oe7n1
skJvfUmfmc1nEqeLByWCSNDFDOE8OquumEURwK9q9DM1Ug95HpduynzYf8QhE2sjdYrqCECnUG/Q
H//9AQvw+l//OUycl0v5usMlHXX5RID+/RAnAvTvkTHRin+P0IDqYYYH15+G5O+T//0wJknJ33MC
Kjm5z2lAUC5OQSEwZU2SUOungSyE2YHSVGK02TEijLUSp9wpSxgMybTLk6wdmKrpfwiAYBx9sNh7
aRb9pqUW9yW3bezMvwfM/Tk5cerDZ9OEpXAo5af9fu95ZCF3UZz8jIx7lF1yLwZx0wCFdrV/1xe1
sUglVPb285r+k1z8gS6v1SMmThzphAPW0j6ITJHBjDdKf1CLnxfeZGlYTcMI6RsphI3FLrqQB8Wa
g76xczDPf+c2dmPk0M/GL/H0oAUYaQLteC/SFbe2hbMHbbGx0EWGjx1R9y3ZpSkcaS5VnPAwNJyr
dKC/CRu8fS9t+uYSEONh9439PDwPJDDrZ/3tIpnmsJUjOm5nZHAU5EGdZ12AXsYeG+9hhSWZYylA
tt31tLxOFa0L66v4yakg7XbTHuOdTqYfZhtes2wOoMkcCYMm1CbiXi0dmSBQTPZM567a8QIL2dSp
9zxP+olteJ/pjEGYhbDOe0dV7eLj/fIw5Zxynls6R1cm0lV1RIIWnYibdV7jud8GQ8zYgMPQ8IBi
1e4qWCAHrIP31NMZaUvjNzRQ2uyB4Di6DcJfHTjQET/BzSxiUJlZWvePoFKdXrYjeY5b2nuv9Ivn
Vj4pFyxkJI01BP9UtItuvVNEOwIaPtzn46ytEPp5immnEYJzN92j9C1ATQFbM1vMmUnwsgOMyNNu
Ls8v40TkkpdtEorJzjMQ11YfROQYIbCXwFnE14Wsb/BYwyXkq26/0eNa6Qmt8SobHHE7lC6O3U/L
NY/KUrjSl/NluGzVT/W3P8bILRf6vJhhFDpSaXjIpAhZzn6QXhJAnGB/+c00rKjAObj5SlZYKUL1
jAsYcBihs7v0dWiX5bnfyjeTxE/ab6BRh4utXZrFmpNKnHI2h7sH74SH4YLSMlIbIdG4Eha4f5OG
Ft2qhRfPQHleR5pb7PIQlJg4EUIqepLX7NSHO/6z5pkDsCj7Zu0ZDuaU/6zvx5EZzV/1R5lrn/GP
tWPdgSLTD5EHgUGyTT6eyC3t8RDrXPG1KLZgoD0o1eXuUmhZyLE8rMN1MK4NaOCs3SBELdgOgCiw
1vmUP/OX98pCk+sBW/7Ye/yUzJpgve7+tKu34ra44Hv6RV0yNYpxf7uyXN2Tc7fG8MM1Mvt+ZXiO
rm/VFeDNdrlo3OpYrppxEWPqBVXIDN+/5+iT9TqievSU5lorH6wdd2BaZEH6j5q7mbEHG+BBtRST
mfyJCO01j7ml2HJ5uZ4o1tGrPiTmCsLkp4kC3ZFiG8/UvfQgs9GrP8dj4ktfr18YWewoACx1v+t5
/7BkEu86nLRlNNEzdhdAisw6v+f7Q+mc4o+xdDBUClgtu1uLyfis2GLBIOG9cQ84l48a4mktirPi
iAfKPXg2YbYVvgnw4vx2gsep5957HvuHyxtiX8D7MKl4xpuP6BtxgDR1LQGkA1jQFiu7piDuFxqu
xmn4ZKNj3ZHm2THhoqxcsh+iT3Rt4DsSzrcvwJFAxDr47uk7bu9dvkq+HnSI39G+uc+1jaGygCi/
ppz6uPM/mODsr6/2lJSrFHb5AJ3QC8xH2XdYaZLLhKUh3MgboizwX/Wy+pYOzfW+Qs5tDNt0wOTM
jc6dGOSvM6FsNllgsA+pCn0QNNKZeVcRw9h+Y4j/HuQvZy5GICwe+D0xEs2IY5795kko0mxLtrzr
r0XMnLDD1zYO4+He3uT6FxW7zd1bDq5s+Aq3UIENhGUnCPn1fMtr4FzGgJOHkQKLhYGPConjjY0o
HwCxtjgzwB63R3shrDZPiAayX/+yGf8j3sG/9x5fjPWfjCNfnz++Iwgo+yh46i7Krqm6ktdMwMWN
M666mXO/VrBRwIVcs2LpZ3Th5EVG362+xAgTlJuOihGkJ4c2JySFfp4Wh5SFhRB7UrNqO+bNbcjL
enDjfMZYMMjouOHDSu9Z45YEf9in8jlD3wFfQGBgvTNSpjKKRfphzZV5stcXQ6iulc24uZ/MOVc0
U54L4WqANbLEpNJoi05x5SPA8OBLQxTBQyJAcw3z52aJJ93DNl4/5YNsuYyDS0/nvs+87vjyNVfx
LbaHGf5mceE943PcrJne6NTVAFi9eHqpf25eZIG62o/0+FYfPvEQvYCiAS7InUyUQIRi+CRERGO8
0PcWbXC9uItO+UVasS08HeiAhxAS8p6+wiQJSuwSyPwsgy45jljUaSupDREpmNmKIEL+vVyQm7Jj
kIjBEDBWXN+KPQvRaXqpzs43xIWYVLe2NSt+CZKuTgLTJIGk4weAisDhLEHIJ79xSkfs8PDRM30b
NKlX0LPXECie9sb/DxM2Ny3hubxEWVgpTuuhjIpiUsfa8bd6KVbWR27azx3PkiJxXzwWvbA2qTQc
81IWLh9pLy/a0R6WfWB+qRdyVpbZnvF48DZmSP4RR1KtI2um+5A9b7cNZNcKFO95a3ZwcLvRi7Z4
Sbxn9aZbKB9luIN+ef5Wt37djJ65KXgNuOUF07uB/kKwwAjKKnfTqxjG9yPZ68TFmwuOUck4C2av
2Noe2pdT45BOuWrRK5BM7rXpGUO1xq4i5y17ZM52T7sKxC/rQ7y860vbedWpTd12l/tZ6taHAf/f
6VME1OzaELz1AEkGXperp+4kO3WR7YZLd6lOHH/eLH4vip2g29WajaPtPec1q4/dEYkxVywoD5xi
74zZ+jk3ztJp/H30nhKH+XM1npAEYw5I0g33oOxF3+9t8an6Vc3WipaYawhcGRLKNhhc3L9n0UE4
Gj9cOFUgncTmglxGO0sK5nNU21Dtri5izn2ADxP5JJ8S/cwZ+DCGuW/Cqt13zE6/Ag0Md2EovoSd
W8pAjL2s8Em3Eexg43J/3pIdCTtgBPXby8K3iHmeJ6Z7ACJEDDqsb45u2W+IafuESHox8P6J4mXz
+mGftlAg5b5yrmwZbP9n9ISgWb+bWWs58v1EV1VumpP4lbujdWUgWPTTpw8FYfROXa+IjLuPft5R
3W7JM91X8kqKnXavoACDWvyIO/v94Kovt4PsvC2/PKTffPkSCHnDGwwwQkQNx/NyK7dO03u17kGg
tMaapGEhnkNR1puxxjzHeTHxK4XPvdrMMoMgaOa4XC745IZV1X2dbu4XPtF76LiZHcwfCc1un8zj
+bRN1j+N8lyY810KdZd2QRUfjOKrz8P3T/mE9r1mlYOJ6ns2jD7VhLTpZhxz7HfUZTcqtUvqCjXn
A+MdKKdRJfqtNufaOzHnSocHR/GeMVXCRMn0w3g8rTlGG7SW1e2uZFgPPqz3fHy//9+jv+f+fkQq
v7VElQrDBPfPmle9KHCMUZp74sI8d3avpCXVPu3yHAEpHd/0qJu033+PckHgcyXTbzK1ToI0axe9
JZLz9ffrXlOaZ/h//rVaFIwO67hCNVpoJKZTpsK1rCL8ohhYQ/byKoDW/r+W/E/XGiscaiuug1wa
5s82m2KsB1w1ntXcejIgCLrOQ6Wgzx+yHHOMLQTGCz7zdWEO4jeWFwh4xRUtWs3yiKeg0xBzw7hk
5DDyHEPEoH7gXbmTydDCp/PXnDFTGOIi3Rpz3JCfXzriE8bYmZ6zhbVIJ6Ha4ofGTuHIxvIl+3Xi
mp1NM7lqRRvjGCHxLT3gRVV9/V61tuHIB/2gEKbrv5KFYPpkZgOfyYaX/z4vwxYzEGpRCD/eg/rz
gnrzvsQ4d4WD+wcN0rjg268TBgJtwWlC3bZ2RAW9ffXjvSpvdJ1R5xGqRoZ3nNq5SYaMXaDWuJSJ
q39Ax26lm35ovoTBjX6bZirJ1Q8C3jtUHS7nfkAWr3lyasu/7U+ypUktsj1mSq6262m0xjB97DVG
7ez+6+k/ZxQe8J/FslniXI57f/0PSL25puHw+/ClW0Ld94Gyy9U5dKY9rJMfimI6vU53sHr9fd1K
NAe1Q6A5iQVMzCVu+UtxiYEN6iM04VMzJZ+rQwuRz4ZUuC9W16WCJ4D/3tUBZwQevFzlGP5SxRKk
Sq5wYw/bIbGfobZr5kxQdbayHiSgIu9p2Ap6hMEWf8Bh3wnYJyV7k4Q9thGTsBZNnPViXtvnj3ip
cV+69fXu4+rE5H6DnxSMJZHQCXSRHy25DWADn1/JY+qp2gvI8iTpuwjeN+kFrGPxEuNNB33iTJ+N
xCit7n6F1M+P50RqvG1y2t5B8yVzCn541VJxsN16hmSv1o719ZRs4dA8vJy/D3liL+yhyiFoCpgi
9vc9/bOyAEeR8PihJ0w2EYmLkqONLrR/YnJea8U29mLncK0YOW9ShNmlutPhU1Mx+mKnsp+xkZ9e
uNC46pxMRS/aPe9ki1LDl3sSY4vY5zIi8IGnmEtTArL9WGytlTiTkbCE71Oy0V6ucSnn0sLsg2zz
uj0OaWkrOB38wFPv7q1nME1+au5cmQ7nxfLar752FM7yZehoLfXYk3+YwizoqAQGYxy+R4V/ByX1
gRTesL9wNsrA8gucVW3zQ1bt9FRIXr6ie3lPRWAY39TCt2gEUtbgydJpJu0pzndF7tWRy2nH1DSr
nVJz7iEuvpoGtRsituFBUyOIJeVu/wZ+YuNEUUT3IGHx4dwPL+J9P40V7UBu/kNSpwgrrZoJ9O7f
FH+0p3pQzCawTLI1Zl4fHpl6XfmHGIAREHd+Fv+ZeEHAwtuTsuE2Lu/t5wMRkerE7BM1HyLQSwfW
h2ZoqP33p/aVh0bujNOc6xxsxJC9e3R4Zkft4ovnflZsYmCmniIm7LFvwAYjcp4MrHKPg4Ndnh/K
w45GcoRd/B9H2MQvqXClxaD+4S21U9+mq+hm/oIiqAAwXBjIG7gNAYA44Xhlx7ZwpfnWvrhIHteR
SV/BKW8Ex2tf9bAjv/mR+CiWkuv7lyXu8VHgbsLwc0attmi3NZH21FRueynkMCGgbs3nApyY6btO
d0G5km13syQUDAxWOeBYg3bB2wkDIAyuxN8M3d5tQBnJQetWuEyNbN+Ro8eO+a8G/8p8A0HVzZzj
6armgQDsE8XzbmXRTJOJSmy0L3Kpr1Ca5mfc/4JkYzSMAdjjhRzc/aCt89TrMIaRnCzbZenxzsp0
iV4OzOE0Lt+t6n6CWVhC9WTdw9YTOORFy7vgywdRc3Dx3b9Y9GgcAB3ACSbOaTle2u1r3ob3w+A2
nM6XPe6AtZweWTJk80+64yaJlIOhsXGuRiVUTD8fAkbdrJj4dFtx6xOOmjsDJC1kDGE45TuGTMtV
0Z1BvdiJ7tr2gRIKF0Juji/DM5hAB8VSLty7Dd7Oq2Kjb4fty7L1h22xKi1rioWXjRO2r7hcTdPL
7eKCGALo/9lwmlaKxHkcOPPccsLljZPiLsbTnBV2soT5YteoB1LTWW4kB7+3V7p4ndJVtzVuxDtY
Tha54m+vhpOIKl0IX7D7qeKLj3B4zPPCN0FCY7837BdlhLW9U8UYNmsXOOJL+P073pwY1RN3LYuA
+eGKIr7cAXIMbTGl4AUF5rK+Jjlxj187gaKIxucYpSDBqmRPovlk5Lgc5uIQAGGZv2y16LviAUOw
q54s2KFYRbmw4m5lSLSadnPs9vJvw2k+cLvpJOThlouq4YHMwZVl/47tZOfxhqrqYrNisb9yo8hM
YduP9WuGOuCBvBoXEjx7Ph+IQ2ECriS+5tfh1q2401iwpznxN6+KEe4qS06itsgQFc1wwHMLdO0G
lxMWjaxa2KAoJ6qFzvDGkLtWwMUkUIV9Oy30Cv0tn53jrR7qLuS+0F9LpAPFQrlpPXarboaqesTN
A0ehoOx9Myc53jZ/Yo/22CeHmyyjNPd06agPnlGFqBOU2qvejti5rCCH6TuzspQeWCeXo80lBrmY
h9pXRp2CXERy7u3qUYSRsU3j+YCTck1XybaNezkOdPgbI5YjhED2Ysxk+S0ZQJbfZDuI4LpmW+tW
bBsVNs30yXfyZ3xrzfJrd55+blm1qKHkRYa1DPzPr1QfLNOvW7rLtXhiUwQURPCHsfWujmavIEG7
seWkKBf1FO2ik/qDos1Yt0yYA232NnG/tc0Y+0aasF9X+k620aLunZahszTgHlXZYAv7FYCLMK8t
nl7cmAlQHH/d/VJ7MQrYQA45WPVbezVyqo30NbQewOT41XMoKOd2zRFvDvM8eHGHGMm972oWkgmO
TukWXzNMJ/1uX5/0ef6Z7kVPv5VYF0y5Enb1B+i/u5l00XzcqKoQ0Y7kYyLpK8+Z0H8Xr7AOotD8
ZPlVuSxPbJKj6osHDuz9Pd279S+1OALbhi6ugBlYCZ9s6ekc8+m5uSquOAtE/3SDbtsfzVPTdHai
OKYYgNiknEPnPk8BwnhKnYBVdFj4ar3+5Wt6/hvqee4V+Vd+u8gLyrfbnaDWzzl3AAVex8bn589Q
0px88UQL94/YImqyjJdBjsfQhQOOaT1ted4v5X+sumLGWIIjbCJyDO3m8PxRPezen5WLjPxu4/a8
awzv/vvgBRDPYu8GDpTMR8iP7he7j3myLfdRyNX6zYe8l37dLAFLi2LDScYuYaZSugWkcMi07Tfz
XK5Vr1+grPKfKFFxNZS5PAF13v/Ylq3MyY7yidKLDC2aknm2lDbauB3w0AQjdxSX4nzPGlUpoSz5
aJyEl9trU5lxlxaRuXwU9D1+IyEqWdLatV/WFzfn5BqEz7Qj/8iNy/Gz61V3vs+fG+7e+tRfhsTl
hnI5fD+37Dguq0N9YlFMwE/Ab44xZYInz9SP8cu6jHUwnBDe5jf2JU3dZO/1Y/hmo6H8vy+V2710
H8jrv6lOhAciC7wUZ499TvlwJO8CQOeQynxkO+NyW8pHJo2ySxu+fzP6nnm2SVf9Trxqlf2aYZCb
L58LFfcm4srpwmObCPCmgm+x5VnhWatoW1LUhAx/bJi96OhqkrPsKx73zjL2lNDyn1tr0Yf9vrtK
gbnEkLugWVpjJsel22yAxCEqHj5no7LvMoWUR3WBR4T0he9le2CNrKd1w86+8G4b2pDyHSGQOGHO
ZskMK55ItkQ1WXhVGXCFq08nXmqBhVWD3R2JqqWZFhsPUF8xSU3yTRBe5Cv9YvArwWPyJzdnLxRv
hze+cQtTsXWk1AKh8kQYuZnlypvRYc7MmA/KqWBhTcGiQBvmb0pkOcwkjwKx8LpvaV7Nm1t3bGsf
nxb52ju6y0mnYsZvRqM53ND1UZjuX4oj3TRPn5FDOE8XEAIzGgvjhOmEtcrWxWOWiQ4438g9wlzB
hwjSyqIfocX0uHaETzRg1/6fyNdDrbcqr0Ljv7+b8x0n3S7MdhjtkSaDI512NhfiF8CV1nrqRZhX
UvDY9+cOVX7jA128fhIqJD4VaL5OQyaGyJL00cfaX44hAAA3OeFeQazmA+c9u4bGQy3WO/KyEWnw
gVNu2sMRl+A+w2EYl4pnBOYBf3gQJSgoinEDq0XAGGCSvZreWr5RPOuucXfQVN8aiHMDL3TlJUj6
N57WYF7NntNW3m2nZc6CaZy7jffqAETOMhIymiH8NI7xTzlDejB1kkeBBsUmhfFWGVdS5tZcFk7E
BI15qt8B5lwjVz5tcEZeXMgcOhIZIXWFQA0xLhefCGrQzjsgit+FLTnRlYklUXVGkGmMX3CDnXwf
7X4vDQj+qTSIKqbtpMUbNtm6wVmFG2ZrfhNuzD+mL8gIY8m8dMWqndHt0O/9DL7KTQ23uC3XEXo0
G4d8v5jn3DyUymwk0UrzsAv8fJ+1r2aZkA2Vu9GnCJRcTctv+u812Pm/5sPECTxy4fr0oJ7Xi8cK
jjX6pxyTwDrWc6K9aPiHm4pqi7PnjPHEjT7w4wk1onXIdZ2l+7uwHWn7y4njHO/zStyO45pXfLzn
/fX+XPSyDSEpcdpA/t+BcJ+b6ZwUEk1dqtNEroPZJn5K0uhDbMbTnnWSvkRSSsxQsgJISyUK7hib
5a5gBmN9VdNZOUK6OdBEld2/g2cUTGbJEydqOsTDapzrPfMQqja9q3VVyIREyBv5BELXgse2UPeu
+UlxfF/rg13h/jzr5hQE8IU0fu4kV/1+fuRga0wKPuZPa6dpQZydtbDCFcwfTAoYO/nGZ23astw0
zD8b0HN0ufjcwwZnGwgOUtUSBfYzpHEpvTv34joh+MXGVvUms45R3XsyLqIhZ48KON1h2zRK0ycY
TTvfySj/bUm2H7nPdua9V49Noq3qdmZ4FRui4bQgMQFLNpJcsmDogaiW82L57OGIXiE1mvVpnKYE
4XP6E+kel3q+JHrbMz9AAtBpshjdgJnyHTGEa+jT5pi0jmm4lhW0R3p4CEXro+q4MnjxS5muuaW7
F9/AE367b2bE3rasudOG1IYWxcZtnMbXbHa4XGdGitq2W6u/+a6kxJkZ32h4Sy99+IM8w6q+oTkI
tKvick082WG5k1Ifrr8f/PjpNZX7HHwu2mmt5uRT9h7dsvJhk+HLDMfAvuibDVRxkp/h9DI9QaLw
55DmqSueO6/fCCxHMszUSG2DqM9SPNSDhuK+6MO407iuBftxwqL9kJq2KHlpvWCU4XFjzKTcFqfX
KzSEcHKQTj0pAbPzrXYmJduhO1uker6onVkoKDb4KD4yYnCeQAfecaEFudZVr14x3TXTbCEEOuJa
oLIr3PYELksuT0HBdDC2WIxoG3nO9qieFb/y64vCcLAQvmqHQHfJqRJw22UMaJwCS7U489rjITqP
B0lhsOIWm37DB4SGgMoKTXDy3DPwZCO/QWASh4+mz6KHP1ZehyDlcdPXuodTBUeKCe8rwuMiOZXT
Z40/e/ynnTv/V8JBDdphC2EOYdS9fd1wgSwpN5gk99Ql5Ol4BrnwoLGub2jKk7QVZvmmPGZ7NnUL
C5EFUVGB8gNhlNCPko08g3DA/jBMD6K6SebdRm9s3iv7vV/Ey0DvS+E9Kz+eQTKX3dED1SFuxLSb
G/h/MX8J2A84JBPfnt7dE2bNKT7wdVQcMD1YDmVGTDoCA5ZrIhxX0aZfPQM5n/iUZGLo4ofDRUNt
lx2rI7dmf+QiY8GbAisPytVk4d70jBLNLHxk5WX7+hCBMM46YEwTdL2HmWXG8EKC7NCF7i7Itl5U
KcOXdg5XxhbNsafcycN6CB/T0Aaciz/cPY3lpXMNYt5SjF5mRrGarJ6M2RuDOWxd1GDs4TJ8VGT5
3WfiCBYBXzn4h14OTAaLGfdKLxmjZI2BA92adKjUqYY51BdHz/jj4xLNZQItNeCjbeWj+o0P+Vf/
dJ6/EMI7Xp4rZjoJ8/pBTDFLnRNf6kX1W4lcImzptrFMToVqm3tTnL6d0v4xS0BbpQ0FODlVg/od
OTt8R/IRRsqwC/NXrrHSN8iEHHFh7uEOcdEzfrTEc7GMFglohChUbS1Z6Iv2c/hOJe5BO/kHzzFr
1lVvMzlHTkPXnaP3mnRR5vEemEftomtb2i+QXWNlBCLciEhtq0J0IqR2lbdLuZHD2TV0s/bwFV9o
Ku55UBFMD6MDeeK95xr3KZKeL3NRYDm1K04Z+mUfDz9PEBkcDBhAsV7+2IVYjUoet0Hplgo1sLqN
fqU9ovf622TKykEWccJOEfSWiLbElS+8X+vz3dEIreqLGConKEXBfR2ED33ff0RJKM1kLSCV8JsR
ufjn7bJTAMSdhGjWOFYAt3gyhoAloz5U80dvq5fowKKgi5MQTVO94j01KWtz1YXwDPjNWmjFSb7z
460UdN/ptoF8E7Zv0eaKL07KhwrJEx8y1S1OWEsSNwn4s3gfIU/GcjqeVWDG9nDkNZpdtRO/1EW6
wYBPJgYKgvNPj9Kfx1sVKNFEtdYADeCiB0hmzdbwg0FdcpXd/PC4cdlFBxGw2TE3UD6MIeTLz0/a
6hSEIeyDlBrs12BS7lQCCjkP3ojPGB9UFrxDcsKvQrKfVLWs4BiTv2cCbsncnV8Wf2Mt/2UcUGuZ
BZETsXCiXYAbPTCXAq0McYtuyst+hwOJCbt6MVXIPRsvQgAbCckJwHLRrAkxXQsupzS5FdxYi9iv
9sXOmmnb1C23faB+KRCGnY0sZCGHTP5ZXnONL9y6j3nsPnfZumNgIBz6hRh76F6A5Sk7dy6exEHc
Ong6IukwQnR4wCwA83uFxaOYvsT70txwK+XbQt/+TJBtxKmGpRzdx0LQMLqAU2eix36e1DDb65G3
1P6VjwX3F7arL7C6Gef5ByzmQQZLzTyrjbwDoRuXL8IbUAdIRGM+7hR5pm8oMdPyaM3FRc7yydZT
Lrku8Uw5vWLX+NS/eO4t2covSwQXivTBeBNjXvKlWsmuRMUWUxG5jAV0jZfA1Az2E4UVPrTAogMu
tYFCZ1s6wM7dY7pExGO1Q/cpQLnRUeP+kXxSvRfKsaVIGj1JDhR6d80Wv8slr4RYlslixqurc3fQ
Ub5wIzDhW8N3qgtmNbTP9zE/JguuT8jrF8MoINsIMQ/NSpinx/cMFZX+x/LTNe7l5WNwO2In7YKl
j4/IjkmD+AjNCxR2mTrPlfQBrvvbU1Uto/NzOUnEItfsb/dhZm3Kz8eMW2sET72iCYG3YXr0bWdL
ge0e+ZxHTOUdRSx6uHN1JdErx2klw7/Y668kGoygU/PojKJDWOo7UAFCye83drojibLmDmHZDpnr
rvkoL6JbUUdnfvE5DejaiBVafAF2yoYdhJ1Gn6MaUktkaADhBH/ZUompvoNNXG4bW2lgBMBB3f+u
dsOxPmjbblFhATiLMW+lsj1XAQvM5q36wsI6ZiTprEUEJOzMwB/jt0DMj4soZkFANSufgMmLA8xC
1Ts8HMUMhsByWQmuDNX3Z7ju6pycrRNNaWOC+NvWKaINovzyIvc9v2b31fPhGtS1IMY8azH2bkOp
Dv8In7CuyZGGgegMLUKgb+teua3WmDfzSakJ7pg4yFTKXv7TfNKpxm2QrK3b/VBRajM1XM0a3BrE
sKS5jDGHWDxJyBBD/Vv/TjFg5lBxEJeG4WppCI0eX+mp3ld1gA7xdIgrcWNQ7GKruO1+RFJyDkn4
XCvcmDggfApbdrpc2eTRR4mGReHiUumnulAcsAMNrec+znYdRqIPv4RqpTD9LeH/LtQQMfvrTXoB
Y7nE9TSn6LtPPfkOzOFw+7BSZ0wdvsKu8ErJ6dPgXV2YMaBXZ2sqgdMYpW1DrjIm03sD3hXwCq4p
sgHB5NVr0QROduO1BsoqnmdpaT1dnxsfueQVQfcVM1tTgwLozM44j35qqBXG1fNpQR6FqaKJci9n
s35MG3B0GMLmtw/kBQkir3biFrRjfUmRqEbh47U0744G+kEkihK+MtKsJhkVK58ArY+Iz6Bpc6Tv
Yf5YFmAZ41TC0t2AW0ZMUngP9ipMGXYJoHl37puNMTOhTdtQUZChLtmnoaX9aDJpCrthH02zH/MS
EYQ+Z+CcioQPnGdX6Y5ktCAYhEK0nRECIbGpQEZQW8vT4S9lL90UHRZci7bfYS0cp8Q0rfIiZGxQ
YuCUHgiz1m7WtdvnMDdhu+AgXxAT875dKdnXoM9VE7HYmQAvW3yGlCXUZdRCFAkqpxcwhJKdsht3
29hnreR0jAlavSXBj3dEdYMjD+Gd4BDdRXaXXdW9tUWe9G7QxjqM+pqvUGDQCD6q8KXXZ4Rpd7/U
ejQcZxbmWJ+1J/2r3f4R+++J4v8vz//3n5LCqo7Lg/AfLcDfv3uY0YSOVOjh+INeZzDGyat7h4s8
yaDTc8NdVwk+NbZkc1kzrBS9/A0wltTcCYUAKIf1VENSW/cGSuGRUaCo7wZJm5XV0sTRHBBieurv
l/L4RLDZAG3/PSeNT35tTb/++2+rUn2TKdGgUZHY5wn2gGIf/0jdpLX/e66aflGmSO3/fgw1owd/
j/77i79/958/MdU32UVC3DYuFrRwj38vS6oUK9708O+fNtGLxiSR03mrZdWG/IS+oBtXMaEY3vdQ
4cNKemwGFQNr/j1qggENkEwuoNN3OgHNTy8+pe9hVUXDrr/XjRsxuWi/ckXb6M94g+Pgp6Xke0UV
PmWxbXw1U1XHgt6IU/KLhcSruF/f9w2upAo+OVIC2nu9C1bNOHXWk+fxdNKo7QN8zyM/T140eSAI
1hOqMUMWOyiJ6BqCREtjGrTJb3SimZKsmVq95u2rm7Ux9SkTJ2x9uOU7OmO0dlFjg5vrMNtx9/kS
X/JCvSOLqqNwMFWPszJLnhwjTWz9WjI1rkGg0Y68O1laWBrsAxMTP6YIF28qfmHAT6a1a1bDjamQ
2mbILAreLcHjdyRpQkRhlDHuX8foOzXUFnVbRt7wRtZYd2yEaQ3Y3Ik9kXyPa5uQI4U6dRokuUMP
EMVbhKLWAMwlb58DgrU8Nv1IvnFjwdf2bRNakUIFJIjp2nYV6fJvLSJn1h8o/GvJH0f48uKBYRi2
lT9Jrn0ynZq6Wazdndf/sHcmy21rWbp+lYoc187A3ugHOWHfieplSROEJdno+x5PXx/gzOMT52ZF
xp3XwAiClGQSBDbW+tffmBjs2DATBgfuSwV8E8GmMGxGezhcyI0UWxY8oRXOyhJ9Rsd6mwaQ7SAE
jtmXM2TRtq+ZvYUPeC83NWyxqqMNwJIYXdjUo4Obfz1wk3MYvJBMmT14xBRtokDdY6WNt4lOLI0d
5CRyp0iCtTpJT7X5MYy4UYvTJFgDxzwKNxzybT1AcZdhMm1xjn71tKA4FulPLYL54FUQ1m3Mj1ZY
WZ5cZgEdoodQgjlUTRhdIwxpWhLUN32SfSdmMVrLa1Sg5ic8AtICUd1rO7bfA9tu9sqzPtxgIhor
AZRyJMxjzdyNIfRaMkPI/wHbVIGFR5JZwmrJvYMZOBS9XGpHW2+3eTcMB6JLYHMHLngwM0Xdyl9K
zkScjyQ4ZHlEEQU5MmYxi5zkZ0WY27lwxttpAhNxwpEFOuP68PpAg6dhMORJqF3td5bA4qeR+l/o
v4HWEu5tMRLcleKUbcDQVCm6y+SMJxulN7AW1YAR1W/C4V5QgKCVDQOiyrCIk8I4e4WJznezRN+u
qujVxpp11Xhwne3iUYtpCTqRgSt3TFVxmrnzI25tke4+toYP7FfE5qZiKYuK1LyVdP+qv/M4kTZe
BxihfGdTFj7s3AT2d/azF2SeYKVlYO+gb9y2pCIP0xD7EEbdLSVNhK5y7015jMlBQ8FiwDPUMtjz
ibafCODihop2Od+NpoXBsv/VlaCHactp1k2g4OS+GQdc2c/NVEWXNqRQSWuqvqyI73v/e1gPJ2nA
+9IgGbDE+qRQYIFiMIYI4/4rTbBAikP/lZAnE9dybLtyFe9HvW7XYRVPe9Ua2a52Ri4TmKp+lwH+
V5MR0gDH36ppejHiOxz+Nn3DDHGIR8jPLWdwgDEFEaukajD4DF2BAeCo3dsGNt+5ooWJh0/N1vDx
4LvOCTrZCpSU0LI/6pze/uQFiq921G8dA8hRGC/ZYpu6UIBGBi6RBtk2zeDgmtXDkArjLQZuVDqz
Shss2A86POXFqaeIUIPFDad2mlPche9JS4YLIjqi/AI8jfqJqXXHgHSYTUo8WCLhWN5j/Lpy2ig5
5zpj4qikcmgkZg1dmZMGKMZbcsi3yrL9Tex4tD2V/ogTSgb5HczQHnKbkiGcdu1UIb+xg1tcdtVV
U+1rpdrnvOI6aYm7bAbMWZQNPhH4dXBFibsqsUOwJhNTFC0GbKebs/ui4O+yvinhPQjPZ05RivgE
F7FszHNgUl9ELkNy9+KxRObOqxYDU2I0wgAfhYKMxuZQk+YnrOTZHWa5gtW+Nw5G2JpNOdxbH4mV
/hgby92bQ9+tLQ0MPt0GREBvYg9qiVJpsEH+Jm/bHKq5K/N44xj0S20PpKV8az/57X1Y1MHWJXnR
yLUEpBmcgssMplw9QBRBkutzlsP0W5PFh8wfOVYWEcPq7DofvmGm4YfE3ehFax/Gvn6p84f5Lc5G
9JxUgSX2+uitZKSbnCfJS4h1CyZdpjypkBlNlY09Yxw4HtIFGXEaLsUkJ7zDbSmmMwYfnSVaKNAa
pu6jIJ4Z962uM2/xoYHcbBr5Fpn1sZVBsbXq5D5NU+xlGfP0Tr23MTzeaMEEsWHqE8YVowfRHtMD
yx7NXRrXCET4I3iXwJbbyLS6zXxOeTuqcW2aYeqaQtwI+U5drMGQJcBdEYVcWRXgcjF1zlqMYF/K
0xhCNOa3RAM0IBxyagQmOyXsibyvifV1pkNRdNEpH1BSmn6yzTNKSDdF2hf5oPyF6bWrznP8nUcX
FmNVxgSNFgbiSQ9lwXdADfWxind2da/LQmzJhGJIONDYRwaoR23R+3XcYbGaA/yycebC0Z0ZJkFn
zA/RSnQdMX4Yi/jYjqxsy7yOGDDAa8Wbmllsy3w/tI21YunfBRVCmZgs941vm9EhZNAuh2QXehDk
q0B9k4QBkWU+ptsGQC2PRlICQ/HsksU5+4gx5OxN4A8jfVRZ9CJK/yAHFmS/rXGpyGhGtExtWh/R
S1ZH6Ja4maSVjT2ZqV5S4zrqFTY8dnEQLQDmqMUotpr8iyNOy+643yzH7F/H1vn0kvRxUM10xU2l
Pvf+UR+YBygr7M+m8mGak0G/7tLZe9R1Lm6Wfjc9HEKIJYEdEN0NgWOf9Kl9Jpm552SlrKG6K/p6
j7IV6JVJY+Rp9jql9oLHNaG9Yf6UWsZrmjLIEpDYItuj8SVKe6VrCdaPpfzSY/Mlr0q5GXCNHvrx
EnqQPjv6l43ZkYhTSGOfxVAXgvphsudwjXIjQ0gNSpZ7pyRYKPXR/Oi+9a7XfUn31WyTEK+hVGSE
ZZMTUU0IxhgeFKnauUKK25b3v2lMv7rmY3Ulx+xtHJzgYPWgMZsxSg2k7KQqj6BJqXKnPW46W/Ky
QFZrJtsGZljDUEdHL5xORt3flUke7jM92Ach6JUMYPHnUYkMKWwRK84tkMALLqAWqDtu06GLF6Qc
j3YL+lJF+SYmkWWnFQzpCazYZMYNViHR2vIZr5oWQkZN/sQg99PRGn7Mv4MGPZ6p7zhgxTM+XeQN
XtyhMR4nkp69RpKCjCQN+27K6JcgCo0dCvDp4MpTETLMMTzOWjmZlz4wGaaUgrxBuEK2IkHJBKUf
alXS59wVforgdkRKWptr22lGuLVpsJ4mG95Vf4Or4KrBP4Ku1cK4aoQN2bcvuq5HxyRJ7yAiDKpC
cAmhvpR81WGDS4smqjmyEp8Zu7SPo12ejcHwH4oo3vhYbtZ42QFgGdbOKJt32y36S+q659GlXXHN
Yt8N75l5o4rwUiMV3gq8i5hQ4Y4W2t8CaT42yZDi34VZjuZHsAlTrChoCJ5G3/kIzc486KPu7uqs
eZBN519Sg6UMX8c3MxY/4oYDaoKTumZ3DMzirSqhGIu0fk0V3mYkWVxDrzQhAQ8nrAwJUrQqTMMb
jkJo4v0lcE4r9Uctxd0v7G79AmwPpz7f0XYOPktuQ+VUZtOlN4Mvu089VI4fXgyy48WjuaUYw7e3
GK86kXlpIAhkbmAp7AxZQDkuANVaul4Wf7e811wmKk2Y1/tiZvbimHJ07VKsfR3+F4JNc+oAMXxq
zxqFSGmOL8aQIlZ0wgbxcS0JlC7PJTacee285Yr7MPkg+1iCHeXkItLtAr6NI34uSAueNIZmfVi/
pUNUrwNs+BjbxfbehJhPpE+naKFVd7ZI+AGXUohMspRHBIwzFtGrjR3CTzP1ahuGUDUqPJLW3ac2
TdFaNBmf9B7b9WfCvsB55OhvLRNxaN+F0BRHP9p5Hq3epMePXmCFm6RlVsu3gVOqGeOMrNVbmTIx
oosGz3fiTUjbcdSFdSftEryr3sXaeBLwJoaU8ZDDkEKnS4XCnE5bblr4DOCzOdTuQ11cqmQXjO2M
uMEV5OKB41Tg4xn0Rz1X+wD/TggAQXMPpvAsyFUrjFQcdI8vUMgKDGRo3+M2i9ekomD7GIh13WgX
b2Raq5kpLEjgxhGytGndW3RDJ2ne9xoDsWh8ifz24Mb4X9uBTHapj9eqycWunG3UfzMlkbmBJ6HV
urNetn5B3D2cVQHf6tbIMvds5tOhTDDvs0IcVXVruO86SeddUcx4egQUWjpX3QJ79YV/M3lzsSw5
OalLIeTUN5zn6cbxXea77odTtRVoVHSWoruLfHXDB58IqKVhE32Nhr0rr7YWvcd6jMWbyRFqUxa/
PIMlaMcPaoA93ukN1JKR46vN37sHn1SX3ll5bvJNszxgRtGccfpCp5h2TCDHJMNETWCFZTLr05i7
DCS0tHyVRsNgw8Rc92aYcb66ENcq+GgH81SNTXx2CTNZTY7BWKfyUflAaXVoK/xRZ2g9obbtdfsY
RA95Ao2B0JJPvCJ/6hXgQNnQ9LjM1Qej2Wg22v6s5+gWgDOE20HYaUIG3iKnubBKVFvjOFQH7gII
oCsdni58RKu0eqJi8Y90zX6GMtB4K0hxofJaElZ0CKuTyo4tvt+r1pgyum1jTUhrir8XZjgtHJcK
4iNhORaiquonrp8kIAbjJcUJjNOisiAxwj4iONLbGJ7XXzHIOpAacTNpKj5jhVesh6k4uy3560Xl
wR30wq0ZefdxBflaTOqsz+Md02BhMtL6xSKlT2jaxuq/kU9G+rhtvnSGDpmrq+0Vb8rCBTcNDoaY
YMUQPrPNzPSsZy1CqdnsdRw5r1Ox0010DeOLnlhIUTV8eqMCZlXN7cDnrO8xIN4ROu9t6IK/Qc0o
tEp9TuVjoEK5nVd9my8Ugem6Dq8qDNEG6+F9DrGjUDAMi7E81HGyKaXwHrVqtidkLswHS2TyLbH0
XTcd9RptBUlvZ8rCexCTCbJFvyeg6CcL5VcwleXazujusraXXAHpxqsNsaoanfEaXrJm5uRbK3Rp
aB33KRtNLkKLE9VmWNjTw99iakVetLA/pzCEEwLxva0JFVdW/4aCquFLrKrLaPJhAxjVZZENO1FG
zDlEE9yP1ofjPyBxKMCkVr6L+bPdq3etYZjSz9Oj8dXu6VwSq35XGm1dsas949UjYG+LBOukNfA8
kjb43miAQhGeAVEebULVU1ZFDCnrsnzlkgNg8iR6Ec14w0K5X0kd4qlmZQqau/ahW/3jVDHTaKxr
XOVQAWoHOp+EQNbHXwHZ13cTVH2VMyrD1o94Slo4SQ1X9D52eFC1eyCQIZEXsq2dR7NiINIzvBoB
v3w9lFc7l5vcREaFo150ioshe5x07cMpZPBBb/NlkkqdSuspc01QTb3+4v72llpgL2bjU2Xd5mVb
HYAzzQH3WL8M3wzNgJd1bHtuqKGBmLfGUa5labikMFzGDN1+ozahnpZ706eIsfFqqPR+x62L0YRB
IkWfOOtMdh+eijARhCmee1Qno1dho1p3BxID5Y5UwJnTIr8nnot1ZoR+JVkWK4ZP3nANh+TNkXW/
n6y0vpSD4TDvEnJjkR4GIaf83vXGfm4z1nllTtvRMqaz63ZQOahb8qnKdp30bljoorOjXGPlFxng
hiOfCrekN0wHAdUTUZzZvnLzCu/xvRvXpuM+OrbvktHswfov62cHZ1HMy4zNkJfIUnP90SBvbZVJ
o9okfrG3hSb2cFRVgfzJc5KU+xwYz8DalxGgh+tIZ+3SyjiRMWUdbJgHemK3e09QhDooOXUvYxVK
NfQIVElamKOTp9XrsC7kKBtHYbThWvjFOsZA8qBTW5z83PgMU+HehlFxN2mIOnulDzs3pdubHBQv
aUYhb1hbKzJ3XqnturFhZulmzVX/6CGepCz8azrCEm4v8Qh2zdTBw7ow2zqTDkm/Y54RRN+r2djK
AY6maxhXVme/uJDvyGgP0bzgWmwW4mdmtPue8Dc6N3FLivGXD/C2zSu4En2BlasLE2MqAOtLj7J7
Ru1zLc13vq0TvBj49oEM06szDPrKs5mRmt5IIVdSHNi4F688AQdhVKwYEvzKnyoFlXUQa7tt33xf
vESYyW0Siy45KLJXNU7pQZnx2fNqImp65Id6O5Msm2aTjuj4Rc9CmkvAZr2+q4SDFYOfgnP4gbmr
31tB1nk9Mk2aekQdVoVfQd3W3KxEvekkWh4tw9zMDDNm+xNwBFGX+DJKNzlEZHhuS8VRFYP2abXm
g16n5psr4Fg5UfEeWcN3rRFXVVkX7rV3Pd/sS+GZJAbh4xZkNYyVmmswTYxdlL0OdMUHr8JHRsBm
yC5xj5A/gvqe9iz+DbIsbiQDnrsd92er/Ex8TMDCJT5hiQf69w+Dsbrvm1lQNQcrDK6ZR7fLj/ul
7YwMqucmouvHDY0/WUbLD82b37vpkqew7P96uPz6v339969PXQXt+fe+7TBh7PdS9D/5LwM0EmQ8
hfNmebRsRN6R8dShZv29uzxanlte/f3Df3nuL7vLz3m4zRTdp6y87RgjFV4SG7y4wOFhnD/ir4fL
s8v+pA+8JFLcPpSbP9KfkOc0bzi7UNz+3hcTQZK/9o1ZZ4uOJny108k8xBM2qkIjD9sAyjwl8RzI
5YjmaHjpKilG5+ANOm455ABwtZfmKdAC8zQFnrNxcd+mXmO3Kad/vhDPP2JbBpMHgfXrH7+w/Niy
KwCF9lYfnJenQtMwTuQdomRrtdhAv4xvz/JzyyvLJk8r/nOazoco1BFu4yPL7vz/Li83yjSPufoc
DWVCGMb8czVZcAVCXMTOFA64bM1uRXbJMN9LuBeXBdNfAxf0JmJA01VjtbZyqzktGzU0ECKCvJrg
N04wRHCdsfPmaxBwLTLHBP3EfvkccwM3KiZmAQFgMFPFOsZs7BDOLk54SmaALpycy+6yIVQe6nZr
V9Wh8ptNLjvkDcsrnU9g4tYriAXtQeV//16yJKGMLYa4mKPt4+UvLH+78OcosUB0Zz5OSIz1v/6/
X//L8md//czy0tAwSZF9hir0jzcVz2/099tbXvjT3/5fX/79FwonqvduizfvH3/qT/9nHjqHMK7O
iaQAxjOL5c9JMVIw3WgT+O5jb0BcVBKdnT02lxjoGTsp3DM6h7j1VIRAl9+JGC0PdukxFciDI0aU
GbaqUXXBh5WpUswcv/EPXdBtoyY5Ch/eSplj5YXFysZzxfeu0n5aRpCeupJBfJVQ6ldULnScJl02
TgXCws42ZWapPDpPN9MHHGDwIOrceu8x+xAWUEBNhN8udp8owPJr3LOkuSUR21LTtn6DpTA5dSVi
JYb1XVZB/HToRYwBU4MaD48s/dH5odhWBRwoaoFNi5tmC0S3QS4Pu8jKnxqLAUIZ4AwiYVJ0oGQb
im7m3QRtwn80/GM5yEdlZ7eUt/V6SDSICGF0SLgFHzpLVqtmDoKT9GWaF0KncmYrzvYukTk3s9Br
r4NksNQywZQ6Y7p2ZoMnvnvq8mHceDGirUjAJSaUbeLSwhTHhquM78cIUdIpRHWXM1v0olsMbZM1
GXdQaGTzZfqxs52i0t4oV57zoG+hn3qQ0Wvv5DsIQDTb/RZDq2yYg2x8n9BJv4XRk9WA9+J728bJ
rsrqD80mQ3rOncA4EB1UfFeXNNuRWcChDtDrElfBjCPEZNZ8t039u4pbxLM1YJoxyoNpwR0PcogB
+W0XQze0k/IbKoN05Tr4nFSN76/wazc3Mg5NboE1RqEx64Mw8gGDanoHnxls3ITV2e7FlTlB1TVP
pUZdLOlMmwwPk7Em57QdroQjXXpShuCPtdG2cfIb0ejlrscJVijjIytn3Ja3IziFAUcUwdJRi2Vg
hjAm9rKfdhKeE4+YicwvxU2AnT2m7ZQNfGkck0RdfVxGdK2r1lUNHFBCgRkLX+EUL1+1Rv9hxeKQ
+Ygr+NUb4AAumGC6S4X12FnVcAf2qHyKNaL6GO3ilH6w8aMhvl2ehKGNqKbi+CgduqDMFWfbe4yN
zrxvEvXTVKj4w+TZp0BBUU90H6OirtawS2mmbwHmoZI2YVLRAdNuKA1W88kwcG78erF1Snq9JkfE
p7fJtohY1fRUTgxXqFn1jJE2FNg6szUc9F21zWP70++q4CUH3vI8t9gEfbgre4zbPHDdnZd6Jy0O
j4CZz6o08B/nCAlXF0CdZE/IvLkkqQsHzmERNdIeWR3xvJ1OmkVTeDd1EFYnwyBzo8tJZxoQmCPC
GururUyqd63gHRA7eAPGd1/k8q4OBlo/jncntp1JKai345eMLXFThegEVA2EJwIJmwYeFn7PBXEr
3msQQqqeMg1PnSCl6EQD3ATeTT5ZYL1cH7hHiE/aNRgV2jFzEfj67dmAYdcj7KkrLJVYznd6jxtf
IbDuH6K0/EgtYIMah8SNbmG+Z8Bvk0B7kF/iemdPRv+YNhUswwiiDMcWAnMTiCs1PQZ+EtLtmBFA
Evp3dss92WcsRM6rvxt0+e5ErgYbJoN/qeLn0QjbfR3ThssAr/Iu8D4bILRWmlhiKOhdQ8v7Ktvo
LmwK7AMnHfWs13J1D10HLWZcuR3IFPkdOC733s6cBkU0T9M/tXnP2LJ/Kutag1sa/FB6SxQQYMGu
MeH8DlJJanj+KFNiOC7trETsXXddoZlO6rTB74Rca9Hd8hbVRtVeA2MU6MMY6hIfYMbqmODSd475
OfP7Bus82KQQOfaTEOa2jxBV4AZEhFWzsmozPSodYyFTBLc4i/ZwtGYnBKZ3O4xzm2Pja7flBC+M
YdVzOyWImrr7vq6ntXLAPsZCIi/UfOPUO+1nhFMqQFv2NURYEvYVeTlFp70Iraw56uRECBOnzLIZ
z5rpIGxr7V0XtUD4uQ7AQ+rBCpQPsUU5PA6Ngg9uEPED/jupgtwYyDUJoXA3M8mMM9fOu/ASF1O6
rQigAie9JSVpJqCHxjaPrJK2w672bQP/vx8m7P/J1t25U301/BBzmqLzgBGGNzuGA5IMw20Mbn/q
CwYrqYOMa4h0RMO5S9Zp/NZDeLWH4S2xGKZrVnTTTgJ+9IjUwlJImLRKJ3kKKvzYjRfs/ZNTuRv7
9D4pJGtq5n4vshowv0Hia1UvsaOFcGaKR4uhVjaFuIha3JlTYX9Z86VqKUY4cXqpei4gMDuqvWn4
8LTy2mtjgWkOnz5C8S41JNlOigS5DJ6kW5sSqq5bHuHlpCVEBFxA+XPpqbcwt2PMjAxqfm55YXLw
xitt4ymvG//sBuZrmOBsGFVaeyKJHOLVvJF9jJjCz54DEQSnIK1cbKGH10BgVFGT33WSVHvQS9hU
wvS3ZgqdIIIHdY7LTB5Ld9qoGT30arUf5h5As+kLSvpIp86JEJxNPpeN+uPRsvvrLc6/MAednrLt
8kTXKMq5YX7nTi+fRJxg8mP32oaoui28yG/p0JxJUMpwy68mAKcxbk6OcnjIID3Hgz/TN9IVGJBU
7j7DEzGt3nQf7r904XkuJf2yMRxOBTVvlt1AOCDoNGxEFVb4cnvvvtEO0683pdd1P22bsb4P5jM8
NrgfNFFMLg9XC80lTUSpsC7J583y6C/PdY7LfdNCYFSpCHBy7pwE1vsAXHoL+zIm3axtaeiy+bv8
vannGrUNTX+tMXFeE32ClaOcnVkXi1Q/9ulZMm0/1LjYd/Mmskl5YpXnYTibsk4laIyb6AdryY2c
bAJuF2fWtHroGkceLRvHImfeTAlEXtGUybrX+tmpCrPYU1ugOqty8yawcxYIS6nT2Ob6aXlUaUKd
it7KATOAYv3ZI7bU9bkWM2k52Fvew/LIotXdWAYUriC8FGYpiQl05AkeexdYHnFpuJko8uXBfAJE
8Ik0xmOgPzAWyU+ZdMp9EDmYstVvU0+dR6+XrhkblHyFubbxfIFkx671U6Gkfqr1qNq03ENXjQX7
wFYslbN1Ml6Xrp3hFoDjTeLhpkAUllUwrRtrg3i0jl6GOeZd4XnhXqY2p5NLy7ttQvFzyUr+HZgs
ew8y/USa3h82uTbpRpsqARCpKic7Z51EviS4oeHqRX5YNEQhDGc24KvHvJnkfmA+eprmzXL8l10d
SDFJAXM43D4GevN3QOX2z4074KHiwBVYk68MAzehIVKBDqm03+ctQcElBa87Gwn/PgGX3TFCU56P
k7dpa+dR1/u3okBT100zVzKaonoXaMOHjjyedd8+9kNx/u/U6OrAaMRwVZgRTu4RcAfzTZ87L5g1
5pPxPo+38dZGHaa9T18BDUQETLiFXo2f49Z9Kj/EU35mNKVBUoWpPdeCeC5HFMRrFE32JXie3rAX
+xpumVh4z8FTCtdjb484nK7Tn5gozhflsAf2ZIJYoEtiFDCudGPLEAR36wjjSKbhr9lsOIYFCVGm
SMvwk656jF53rbbH1THoDtrDdNt85uyO0AbJncXKf1UyA3xTXL5yAzGneeW/spjFQf+qVtoDYjSG
hClqcIg31iX8kHQxyFOJHuIMBH465OKMdqqJtlTO1bBHEaKMXWB+QobB3rbAaPRJvt1jYLUN74je
slbIjCFaPBFOg/MJsvNoNpoi7e7Tv1MX2GkYF2zRx+JIkDB6/Sq4nRHc9mh9Ef3xKN71k/cIHk+t
VyPH0vHeXXnBhZqBZUW9Rd/GW+9rQBv+rccDm3j6iwyPBgL+dk0+kWnRSO6MciOYYkEnv2A+OxU0
3av8lfMABfzEdIKp0SU5Rx8oLot15m2lsSMvjAS2MoFvgbAXg4dWrEpiEWCggKjZq/6OSox1A0q8
e3+BbbEfPnyiEh9+uM2uGaHKX0Z03k7JzfBglAfXfiSq6E927Xe/vM7/KyMJLg+zpv7H35SDnzt1
4eiT2kBOPMQTzdQoJ0jDgpoqTfMvQepFOfRRokuEmhoxLlBWtvFPcc4P8Ud78h9wOU3gLew07448
vjHdAyvaF+dm+uQMoa6Fo5fM3i6jtZE70gpTvopk9kmN/H3gHL3sDs/OvsBDdaOLvSAcfUVAjr5X
UP5ecTSBGfgy/cTdb5fu0jdcOG7QgB6Kl+4+ekifipcGxGGtNtWP6IRj7Wvy3UDgsu+uyYl7PzxM
jRMWYf1B349MJPb2PYsZXIMDtBnk1NCn0e3rCJvGvSJua8PVQZTdBmbpZKCOal7sG2yYB9Dsi9WR
1LL7UXVf1lN6wY43+IkwAUGD/RMF1Bz3d6ZL22CY9hZ9QIbUvsCtob/2jwwWnkq+dKQ2eBXzClc1
fg0CWj9UsiOCWe9i3nPKNowfHyCbld+gWDjXfHdFKIFWF2w44fidoES92SFF9iH5gKu/E/f6Cy6Y
O3fr/5g+LITd+j58SmafRvXq6Nvw0h61A/mdV3ShxntdrJFPbZHeN/fYAEJ4Tr/lOIugeoHZtIXu
jDiS69RGDfARbdfhMTOxa11xhY23swXAk66tf2BMFtpbqoNNsw43B8wsMftkgh0gIDy3s/DijE4B
O/WtfGBYKQMqnQsQOe7is3sDpy00vuu4ocrYiPKAI8ORj+jv9Dv5labH8jB8pwXnrXID35un8m08
u2/0lXsqtx21+UGgGNrMRgvXN/MdJiEM0e0p2jvb/3Dma//uxLeUJg3LtlxXGbz++f0hhDP2j7/J
/8bIvobRpfqrcrormqVgM68xnF7PtvuqZobpKsSt6x3ZDMwmhEbPKJLq2fF75ir/hzdDEML/cxVK
w4DxrBlkH/z1KjSjZrAqt+uvoQIr5F+jHYNsO3KIsGhDYcP9Y4POjihK+ir/tmhufQa4yCyf0Y+E
t8vb+b+8i/+Qd6EM0+Kb+d/zLm6rHyycfw68+Oev/BF4Yf3dIE9C05kBmUo3OKn+FXihjL+bFuur
rUnL0uT8Ff8r8sL6u7J4zdV1pUCfXN5DnbdN8I+/GXPkhWvYtu5Yhm3Qn/z/RF5I15rP6j8v96YB
zcM2lakp3YTIMV8Vfzrr47qd4r51Q0JH3x0az1NWTvXJSpil1/14GBNIjXn7Euglru4ucCpw/rOD
NsTXAoRKISYoS+zA7w0Mo+zkRfplsKgHkkGfQ3koX+dNpcfnpgR1/lVbm3OuwdAUNj6k4ibxW6Tv
8ya3cT+ckKEgOa+2bleVR0tKqgc4P6sosSxi2CYcEXx4xHXcQU+v0/jQ6t3Z043PKBHeXdkm3DR1
9yVzYLOg7Swtz76zkL/5PVjpHBETOykUNeMqB8e5qDq9Mdu4Omad/hFawanwJnH2jR6PglmBUC7j
pWmellAqZ6flUTv3FJYaXooe4+wyt271Liv2ZjKntRFFJoIow86dkfPgfWpLcZk4xJ0W+DKEqdWj
WxrkTDGy1pWH0bTszXMxb9xu0ImI+N6nfnUuPR9NoYF8H1mjI6JfBelSzdfzUGapT5dHhNY/DXGD
Be78HWS+JQ6NPaxQffjneEIhM7Ujuo9OEjdBc7R8BteyrMPI7a+JnVmQOH84jf+NbLAiAYtp5qU8
eer16BIRvXkeR7yYxtxRaIdRmiN7MUkeVHjOVMg2DJQBFax3McJ58ikJ0zpAJttpXY2HIH6+vZBY
Is75Jg1eBB4s38zM0ATKBp2z2VpqNfR2dfYmXaGVxwww9R3st30k4HYnj7r750P/l2/i97eTh7Gx
FVX7UzcAIIrRwzaEblM6A2Yoc/LIshkGowJMMX9odj5y8+7rk29FgCBzYos1XwzLo9+bJbuF7Dhs
4SEgL7ksy2b5QH/ZXfJbqgmCY6Xg44ABoIRYwlp+PQTguuuTOGFwqd6WrJJpIKllefR7V87PTXaF
zCCFLjJ3cEtnvDz6vVlOhmV3GgcoqWaNpcGMESwXoz1lDImCuVNenlzODmYnr3oa6tulMV4O3e/N
7+f0wCY5g5ptHgYtXSnZgDTbS7O2tM/LK8nUexunoABY2tQlq2TZLO3zcp2nYQWtCOIQDpc2sR+q
MwoWhIiuiWFOcfrTPhG21tjcGwtW4MwgTLAgCFXyHZ1cyywyR6k5wwzpPFfUZ+jBnDfL7rJRM0Rh
zGAFg+hI0urj3F90GGv6BWllzgxwuAvWMSywx4KAlDMYkoGKVKAjTj5sGW+g8QpbcXJ0/WmcoZR+
QVWWN0V7NsMt2nyxLU/I+ZAvG/2PR8uuO8M3bgUVewZ0yMPLTmoGedIovOEGgbE48E88A0FQ+mh1
NYH+W88nPjcbbQaM3BJEewJNCmdYKZwBJmN65sjOiNNslfzbTXnkgt95YFTFDFZVoFZOpAMCzQdy
mVYHqTZguwTMtcyllxe6XyjYDIhBKbPkVaK4H2FOcEUDnMXTfe2WyGF6o8A2u75GYGxNBSFQFz11
d3cJfWiJ851urZT3heQsOU5lAVhHMofyqsdkhvH8uH3R5t7FwadVgfSlM+Q3gf25u9atklOYapc+
DTFMK/mJMmzwo5sdWvoIN4YxuSkcO9tDmHgbwBglWKNvADrqM/xYz0DkACKZ/A97Z9IcN5Im0V+E
NgQQWOLK3HfuKvECoygJ+77j18+LrLbq6h6zGZv7XNIyKYlKMrFE+Of+XEuTORqlzYB3JXrzezDj
eC2Fbnrve9ZUJeCfBOSQVYBmiQeQzSE/HbnXSm6a2WWZhz6aRsU504IpJ1F81uo/duNcS6o92qqp
RVbttp207Dqjvwp0WD9iLcjsRneceOoBud7Cmc79TQu4tTOe8Pn0x8ovEza6UQugfn6ftPA7awnY
RwtOtSiMN+jL0DLxogVjW0vHkxaR6+Ep8I1oY6nhLV7qdFcl883QwnM4I0HHWoyutCztok9jf7ZP
npasCy1eJzbZbYJeRZ67Gye4WybhpFqyO85o31RBEnvRcrijhfFWS+S2FssdLZuHiPBaRnck0C8q
YGF80NnrT3hnBxwh697ugeMmILQcJC1Cnsjzthbq/Tz9NYvF3IVqfu2z+ZY17viaSdvaLIxfutL2
NnRdY0pFD5ldRAYlrH5vJUG1rSu+KUnTR8oviwc+eLymRWpcJ3Zhix3+jObMvfqZgUUvqAimBfnb
VIFJp5hUsGuSH2VShdtxMY6FDWUgIpTzOGdwKjuM0AvofMNojGvvprCxRh9IQj4wpXXS6WVMGuBq
sgdDTR+ORx3yxa+cap1jnuEuYtYkdxisLIL3FTOh2lrRaK183/420sLan0o9nlkK61BGw9o0459p
GNEukuvAkWdc+oHOormeCSYAIu0mTqChiL63+VCtzWX01kNVi4NRjAg0mYJ3zeiIN/PTkzMBSYt0
pPa6y+WnKOxHj6lTwfQpzfidumb50an2uw/hKGBONZb5UXqct6lVAxpJwuuoh1pW5u1ZXAq4spyd
URQxqA36c5sL523x0FTmMgDlFBoHt6je0jk59I5x7JtJADY1oJng17KSpF6PehvYSwZvrvrKrITb
iRmKNSKDcV26De7ABA3K5ZwU+bIiDJoBIZ4w28z9o1os5mMKyIMYxq9QJ5LTLEj2S4ZXoztErvg2
6nFhxdxwcosjQSswA9NbRxaTVhP5O20856loXpuZALsKkXwYnR+alHAw61LrWOCcdmUS7Fsbnljg
4Myq/H1jWBT5pOqFN/qIq5LWQGOsL9jmUMbCQ5tTBjXbfyx6SIrh9mybAZxyPUClnhk+gLz2tAFv
BxfVqMvRcJrcpM1Vj2B9ZrGmXf+uSoT3ZjCjbZnhBUiEUTzY2PLowmSY23g/Jqa7iaHq7WTWlzhY
EuKbUAEmZsEdM2FbD4cxcD9ZTIsbPTZumR9LsDdtdMv0WDlivtzcB80OI+dRD59TPYa29EC68RlN
c+kP6YhkXI0vhRXY1H4b9SgbQrMebLt6xD3rYTexq52tx9+YUD4d58PWY3GaXgtoD6ACTM76Tg/P
c6boo8dSxpTkXAQrb+bsgx644337XJjAR0ziIz2S7/VwPmNKL5jWR3ps3+sB/sIkn0Bwv+8r82RM
RIMo/PMIK9U/C20A4BeRIVPcKpwBSlsEFrwCGdZWbR3I8BC4dzOBthUY2mAwaquBfTcdaPeBtiFY
2pAw40zg8tRfuZdqfeex0eYFoW0M2mdO4mZZjdrikGuzg4frYdb2h5SiliCJ8O+PNul1R69P7q/v
z+jMBPCp/3hsMQzPBksyvX25P7A2rf58dn/JLRFIe1u8T5J88kBYcsMDZJQxIYSsN0L3B8Jl/3z2
r5cljvJDOB0Li/Wezd1kXS8zKnNjglhFUyYMH588ciXrqo4hfOilBIW1GbskzEwkyZpdJMO3qcje
7NKct8TZ502dsvKqRYWOm2GlEzbJOf2wYDL88yGZJlbAWIpBAfIp4fxqj57UrKM2hhIXUXpY2EAG
Mv0gnCHdxcweGlnVx2IePtPQmDe2lR/icRh29y83NF2EnjXscxOCdAkL2Q0X8A36ISZXvnbsXB9e
qjn6vvVzzpZ242OnZDUYV85hMI+9GClO/Ouh06tyK8w9va27uHopfH+o9KQop8AVLyD0mbBGsrcV
HJxOOjNuGv1aZcG8TXPv5juab3CvULw/tXV5YNLj/r2/FLoKMMCBxTRkxL+BNKufcu0iEm2yMCRE
lU3lcp1b8xTgDX5x7PI9yNJhz12ESMJkhhecO5dF5vJVhkBHbP/RyEsO7pKwV+LBgorsdEcPt3ea
W2jwfkVIMugS3XbPQxB1vxbs7NvM8ciLjLm5EYTnAI33alxnTELIf5gfMcBGS7hfcciEU84D3N3Y
c4BTcYhEcUlMfszdmxjgWhSsF4rI/exL6RBQD44ZWZNrAfyBeJ2t84pkHlyXjj5MBJ8TWy4P4MLz
mVtDRX8UKBSj+UaXa/jq+gZCfwU1md24AVWmcN6GwKWlDA6QkMNvCpHLSyc6gAZZBeRZ7xdN25Ib
SXoOQKFoblEfNrfRJQo3mWW/axLnxJGHwBdxyXRjwSg3x/KwjknfrKURTRdLgXfIKFNxyysfhNqX
mUP1g/hlt016lbUmJtiYaSt3bRdY30du8RT1uQjIrQdPTc1U+lXxfEuWaKTRMVgNKS3jbUm1eN7b
lFtMNV1OOft/DhjAWYBKqppJVu9NG9Nc8pMR5g1VXuQjC9lc1Ry3176cgCPFGAOiKU4urRtBdh+b
X86MaKBCvH0rzIvdpWvtZT/N8rGN/fJkZyOjaINZaN7y1h1YW1JxCQ4VxzLr+1XVmjRowHxoB998
nXUc1MksYE9l+7O2lmybWLQtGRgkjIHpUFlH8XoGRWYoMT+OyvvD8+Vj1E+CrpYJv6+DzjxFEeVG
02ejwg+jmO3Hbq6HayFRqL0C05NpB/jt5M+4W7JdifcdpoTZP9kmqu7sAMlk1bJj+UDxdZGdCmdg
PYe73eyoovCoBBrtkcaclCtVwsm16m1R3xjUuV586+Lu7BDMvCaWcTIxqe1Jf311tg17UgHpj/wk
QW7N6Ajos+kprUmCD9ykRx7YNYNomKyjyYpiMzDNWC2NEIcm+2P2E7YnJZ9r5kz4/noi0f0YYI5u
k5YspWnDiKc2uEmqYRdFviLSw7uJWcEXXGZ27TJjm0kxAM4NhRops10yDc2+r5NvpctGdkm7M8Uk
Rho8ydB8rlFp9nzbYlOH5Kp9WK7SaDzwbVRJ8LltBGPQmxUzI4gBWfo4WzdzLo+eaJ9ScxrPTeGN
5/sztigWTfGQQ1y3KXYZO+qHgmUq+x5I9+OMxb1cLkYUgp7KIO7RqygCMzkNCg3IKJMQIpAUx3Ie
trKM+4tKNLrOpSAlYeiUjMPGrLEKWa46SjzKL2naR8/UtT9A6wRV3JVfmQ/bINV7HCNMbr2Cizya
F1MMb9EUmM9m8Z0odPJYEiUmjGVeB7fE+VFQj1U0P4S5QPV2G2pBUa0jEsfLYWxzaFpDz5psFNmt
zcL85ldRes3aH6NJgRHO1+YQdV74Wi3h0chqQqIN3yJLyp+jOGeDTztiEREqaWjUzcKmpLnGAVY4
i4eoqbtT2XWf0BHss+qZ+Ku+ketE4OsjCl5t0Dr6vVMaP/uKYWcvvYyEsvtO1GTYOzJ56TvVXEXk
lIdeitf7hRZH6DP2ExNzpzNeRZKzvZ9TUgzBcuyKBpx2Ph9J1nIg9DTVMNp/lPEI3NcBf1C2+WNk
m1fuRt/JvTTHwp+eKC8Wl5jQYtQRBe8rzfHscFnMcDBYp6XGw5xN1dbz1BsXGmrZQJ6yBf6qnCa7
zKGa1p3rUV+Xdd7usFAWtEm8yl+Xo8VQPiKh47cVqxWfnAXXSI4YuuzY7OIqvMStJSjdUIJ072Bj
C/BI/OaG2Bpues8MNuvKam7TMvbPWk2d9lmfeF+dO+46+qQ4p9p97MLpHctYH8MlIfMfcjRNTodh
H5aROE7iB0uMkULkuQQJ4zCbjorD4vrQ8siFUZBXryYjnvCIlHuVeb8Slu1vktV9X7OLjAzDvQiM
3FVe7zGiftJLDDBUIwrcYabPtGXi2VXUaaWXXDmHJHaz65CW2AjJhkNwTxlBjXgaDHOiS8FSv9sl
oVPNhQTU+GTXPHyJBAoDZmMlC2yG96+1HTJgn5m5RXpahxN82xHj2Exx3K5aiwXs4rKad/VyoB7J
0Y2Ndb2vwszOWx4KB9Z3X7bvXeYzb29KcQQFAzibaqmuL9ZO2XtIDSFO0j5M19zKzhhyw7NDHDIl
QHIMWKx3Hbq1E5ALhitxWSzNTAgMDH8LTc599jU1syKYMTx7nfWOSbI72YY8KVAER2wbNb2ezFa9
rDr4JOlee7OfGLp9ynGJwApg06pmmDm4GvPbsFCiEip5UTkENGn5rDkjMt8C572nToVZNhfRXqsB
PMboBsPW8Yf5BQfZLm2hoiFFyQdLESwv2yBeRXEWXTOHtbcnl5TimvhnDayhIUyODyz/3ZgJPmRf
jZ9OU0HrqvKNQ3X7Q+wC5PCn4HWZYZrHgpavVCa0x3segoMyAaQswcb0jOiwsPwBOKfYtVr4TK3f
w2JOZ6/VEf0SS0ZZWr9VZyGbWPZhXIqNOVN+GKY5QU6/FBuau5CRLeg8lYynUw8nUjVMd23hF2+N
aULIs4ObKz9pPu6/SXgitMdCIOh8iJ446mnyVR05/AglqnCcU9HOW/Jrw1PdmBh3iOVxhZHBjngg
vY1Vg/zZiueCG11Y5+ocDpQDZYo1Yg36ZDR48IKyxsQAlm2QRqzvM+aFzRH3wykrN5EVgbTvM+Mc
gnaiyZK0S04EDp6ArgbggLXJ9qRy2hRuNV2kaglBF9UfZu0353JMopPHu58Mj7ixm1MUimy2z5bg
Mw/J3c+ciPHgc5F11PRs1GTGKgN2J4i1sXU4xgrmHyIRbEBbn7Y8aPaxYuY95qNcZ2xtN7kZOquO
G82GjC3dFK0EIzsO9n5UxXCKGmBC3OaNddDZ1iXW/0uLcksKjLyUiZF77dvECXOoe03niFc7ht3p
Tu248hnWsH2o+2NM9tUt1KbgP135Q2vto5gValqXVz+8TlnjQNHFMYBpKjt0afYkjHjcqpEPwFOd
Q5GQwRaoV9wA2GLTPm30h9gijxxG2QVhYjdKZeyH2mpP9liQOW6H7GGIJhobek8ccC99WbhK0Rpw
dAQGvlSXxNgqq0W4Z1WEcRZc1ri08SZefKRja6ioufPZr5UNfdHlMqzxctvrqDCK3f0XLTCYAqua
rwYYedcOSIWQI8b45A3ciZaC7pykxkDs5ucgBv0hTGsFUobL7QiP0f0wpKKMyS9fzSxZ9k5oG8ck
VHj1re5S5uP3IVsEV9kQ6WKSKIp5v1hb1soIpG36h6ynZedgpD0Hea529Zz/6PIUv82svL0azAw9
kqBobsOLBl20CpBXafVuklOJA0EYFcCHiYnlIfUq8+BQBqMIRHFPDk9+F2SYmSX4yrS8ggnZ2vxk
uwrmSF47JErRNi8FeIkYwn4Rj2c/JSnpBna9kX7nHjOsYSh7xrOTJN7p/uCTiOPbNcnKtGV+c6oq
3cqRthw/ZAlZ536zi0fPu1ixS4sk1ug+Nm4ycb87Tq8OgX7Vecn3iePhxKZ+QMDnWjDa7rfcA61R
9yAREtt6rsBvnJK4gynLnnVD3+qmsubxudAPEz3BWdE/q4GdajElza0mhuYpbNQOjaNsHqyz4XUZ
/MrSQYtK6hNu0+RQqnRcF5l4tCJjejEXAhXpDNUrnhaaKqWwHjI+uFXUVh7tWwkoTVNuK4eB5bA0
8S72Wbsqrl2rug9IqObLbWo5f8ty+iGHOt5bfKhX7PsrI5/jiwp7fyUjgJFZ0n+NkyOfEg5DxS2Z
ojk8f5l5NcISNEPFTRjvwLmGFi2HhcV5dpCl094UkBeo7B45zba/IRDWAFawfXWhhJNQsGx0EG6z
WfUXv1nXhs3NgK0puSyIuqnTADjjIpxnRndR+KASFKdHH9IXvj5QigGoq4awgId0GDsjRdowYEfH
OlVN7e+MJIwPoU/Ky6o7hie1Sm/pPNwWLxyOGXJgm0KalqqMdVATnWaYH0aCOA8JMTkYQdSndSmp
Ry6eqylnxNNZCSCTsrBxXuFKKXLFeT24v+Ok+WViXN6pwv8RzR66zJBfyy6Dj5Rg1SLj0W+cZrkS
sgcVomzM2ojTxL0hTMyEyncy41afsG2i/tPWgltNIZNRAXLxxDqywv49d5pzb7j2wfaYNy+zV+3m
HJCTmRE0c7Lu2fR7OLIlvU0TSCloav1rFcCrQcB9DQX3kizQhcOxUBu3J2+OSaytaRubHfvAnpuD
o2f3Njv9LnfQdsVSN9zXcroTa/+pm5CnRoeCDcMALzq3FLQUPYpSLdpfdjhhWK9p/zIdimETytZN
bjJt3wLEhVk+l90qmEcdidlN/pRs7j9H79fOzl68b2NUcADHYbYfRf8W+UNP2TTRpbm7LcG7Cwll
Oxj1wiXQRSBWTG49Bk/HspOvFVUi0pz+AGYW41qX+dZw+uOfs3ytaP3H3O8+Abx/LQz616guCqq3
tdibay2p0tPYvi03fYAIU5LXW3wc9wyfirWh+owrAV6mu+FWFPAfM4gqqz9fJ9rpkuThAfHQPM4K
irDtdhQIjhHLdymnY9KpbBPLeHjwzfAp7FVISgus331uf7f9soYa9wJoOORCrAlm/pnbfo8sa+Av
viUNVoWQ0fFx1EqZmSkP0DIO1NYV4zG0ANHVdgB3MOnG4/0hypJr0BGeM5Bqju0scSpOHNw5U6xT
ALDhgSXNEydL8zC49buzjBZ7ljgiZ08a75Rkgh6+PMzXpvKRMVxRVSdM8qQEYFaShZkQoRdSt1bS
HIleUyy6cOe1FnhA6KBvIoHvHiZ5S70Bt7+gbhm0RyHs4JTeoftPcn8gmdkcMy3y/etrhm0l23Qu
3/5jDh3YrJJSdiPOFIykI/jJ789KYAN/e3n/A6+iXaixmSSxPWQV3KQjFa488/96dn8Z6V9YaVmv
S1dfoxrbZF5N2QMX9mwDzSA4QqYJKE0t2OLbhkPkBSP5/cHh7nVYqI7702fts9/Drcz4s8ow4N8f
7i8Xi8VokpS03sOqHfyUBuRwMVkH8MvQ72jRmiZ6vrZhpHeTQsrVGVWdoTHTCha8id2w7/OjXVuZ
f4jZhtulRVMDhsAxveulrEHao4Jd0ask2jZMlo85Qc/j/Vmqn0VFRra6S273LzFInA6R997pH0dz
Nf986KqBYsYBLtfdd353yoSuf8xLWAO5gVF2cesfg49oVrgAB7Juxijz18Ngl+feEs1uiFJcIw5k
afeuCDMcBLBjJ+neGFxkRJTMeJKP0k/F9v8NYgXq1Py/GcQElqr/ySB2ib9QUz//3SL25z/6p0XM
t/7BCgHtUyp2mxae278sYsr8h4TIoBzJEMx0pKv+ZRHz/yF8ZVpI2rZr2o7gXfzLIobObdpIfYxX
XNAp/yeLmP5P/u4QwyEsbGbOHrAgU0qcbP/uEKsnY2JN3lJMH4gXtrTlJVgG51jazrYc1Y8Ji8rR
7EtA4VlnbkorXm5NPUcntYjr/VUvSo7lTD3NWSOf8ij/oy6X8XR/5QD2wB1Lo42owi+Zm78Kq30q
ud2do4KU0CIqynSKIEaho657jnK6cF263Wr4oAbyLQH2XOztuqifp2n4XmWpe/Lcgf1JG96sprDf
ggR5GC5BS/jFnw7lmN/4XT+2uPGfC8+Nt64bwM5VZhOBA86DEzI8EE2rvUkLZklg7nIrDJ+E00MV
nAGAxA5QQAwv0afb4cWehnFrR4O5nidRvNQpVNs58OkenKD5kuALEL5t+bRwh1l5gQvO2TJe4Kd8
2k5rPk1c1bSNgDddf7llOFJ5KtnAJRlwSXqtytqaP0ITX7PiDgXb0AE4Au5rK63p1LEgpVMLGWdO
zOGFzeA+rH119vuJdncE/EMwGMteb6keUF29qz9DZCZeBKJPJNHZl8OtkgwMi24+iM4YroyftpUM
CzTe3jvjiIIHskD/sSwawwds/G2amLcSWK3Oq+WreEipXozb4ex2+OvNKNhZEjdzBTP0VsAMTb3c
PYMWocIm9tm4MNmKbAdo1uBvS/76NWHabYTNY2z9Lhb2fDRdSLouDbsFd2scTDYIj+7CxxI54ZM/
mmhE3vC8wPZ7BkS3m9FNGAIw/DWwJK3vkreCnTiw7bhEnfGRsVLfdJ2qT8HMiCGr38O8K09iWJhH
m9XzWCvC10TxWXKm/omppAO31LMOgx+2e98SGx/RfSVnk2CnAtk4Dgm5igIP1GzfelGNx79dIB7/
uwVf/IcDH2ou5xkylmf6IAas/zzh/LYfM0hXzWl0PQbkQUngIBjOdjfR7NrHl9bso4Njx9Qvh3RS
wEOTAbp3JBPYO2Ee/G/GaGHpU/xvJlHekTSFYN7nSB827t1E+jeTqBFnMMt7doYqhEGWsdHfOtBP
Vlk1PuMTkQdzQCFoa9zQfu9+5MI0noKKDT1j6VrZDbZzKp8CZtFdlvswCtnFx3kQfoxyPLsUMOZk
br97fG4P5I3CV/UFyGpGZFfzaeiJ/WCfIa1PhHZXJH6wSVpNxh6M1QBhsEWqvrgY5utSzduu5x+G
bjWsQ6UaMFgt0LTKoQDAw3nYOf1Cb0aCNJPvq3n2DvUw+OuiuolMuqdosOONKdgBJk04XcnZdnaQ
/zCGBYIcFKYdtppLI5fkNey780zUlcSz51NmOXQbon/2QQqXkLsIL64w05VVBYQfqqi75E3xYs3G
x6jC+dlv2Ms05ntqJfJcsppwwew+Lk3AaI9eDicZ/S0oH3JxlfVK7yzoanBRk3kQIZvYisR01FEA
ECaZPMhoOgjDy/fD+DsP7G5XJ/2baFxO7lgA17cN4rUqus4FAIHeA8YYhsnZTRK1sfPved6F7OIL
h2YxRatTLj4BmUFMKxZ3l/b9N88FZwnfDPTTWK8r9l4HA/wHFHnwvhHpJKCEwIcYksmWmlgfZ+e+
Se3hqfD6TQtzjLdU7iPoMxuWYJskAarq1KD3pwVnVEDQ66Hq636fePQjiOGnp8aSRT0VTx0JaiFC
uQHFBZ3FIOHkJOVpaMh9eC21dKA4Wsw6B+FwgPRd893zhbkzXLrcshCLsIyo8+k6OCSOwf696vmm
iT5HGsfQEVT+eTB/G6IY882cbLu7btfNqjzVkiAx6MkA8xFRYFVRENOSkJWRlMAu51d+JvazwYt0
Bxrd2F9cWuFes6X24QJO4prJmLcEM8tTPl2HUUfZlZIxQAjkAGG9D/WM3MbZsTLnwCNjY66YqVDZ
WaoOfom5L31bnZ3Ae4rcJN0moNqYOhGOqvXeMnTiW0MuEzXzrXY4BjLF1tG3g09gzhSAKDpigV/t
xAjRLA1ejJ5K3Czy6oskBtbnKn12ihVuKICVqlQ7NWE7KmwoE+QmBwgINQ7l9rXtxPRMQA4UEXeA
oDVmJhW01MuJXlipGU+V82JPQt6WfluhBIJ4tL6MGrjfpGWPNA5ebem9lw5zN8OmG9SQ8aZOSspK
mUnQ7CDaenrMJM6rOQWPmiD1BZYJfKqI3y2sTavBrTgdIsAbSQLd2otA/7UzdSpVA1KrY1MdtTnF
MUNc7CB8P8w+Q+3OD9JtXqQgPLlL1VPjvITQZ/e1Qe9jmT2xJmk3hTDlWoFk34DTowCvLd/CYf4h
K1Bg0g4fk0aRuahNNujN/Dyhcu1qmX0oQ0LY0leeemk+IpNE2xAZoAud5n0o1FuLTepB4BncTQU7
9lH/HsBznUyGvhQ8FvskW6ydQ9seQGpFUt0REBYMWARiAhrRhxQ/4k5bK1dX8lj7fjTjcxlBg4sy
AyJhJb8q4B1X+ytfrJI1A8zDetxKR/we45xjsaXxo41+xm0M5UefjEUQPEZusxdFElM2guLQExe8
X+OqVGosO4uM1rPP1TR0p7mL99kEvxMjWH2UY/NRjmOyN2gvqNp415jdR5UjlTU+bUVLDRIvGSym
iQmwHy1psOEyyO7Nx9lyF+a4jGkCrDBO/uwEtkeKELrfMjnXbiyAFeozUgsv0RyVV89rjlXLgqpp
GcUOTX8tl7J6GpoAe+vSnKu5mh/IwtfUo5EK5+kvUFwt+OB+K7ze2AdWdQ0a4T8qM1SPvg9+hwEN
Su6Io3aw+zMt4TXvDRZibjNudz8Y1LCPDOz02WVsL6u5PWUhS9gyjg6dquaVl+f0khvareeq1yCz
3T0gzq2dLd6ZigRCBJjUEwNObgjtLpgTCXI6MnDFGdRe+cmBca95gmMKyL8nNzZy/kVduqylH5un
oYC+wdV4n04+yqmY5MpVobd18GmtWZVgHgmcgkQEcBC7D3+mKi2esPIAEiwReAKZYJ/un0ov7U4F
F5NrkyHCxWTtoVx34szu4ZBJ7EQdZcii7dDew44u+9G9lsU1NePkAEvwwc6zY5tZwWaU2EA7hJOt
S/TAICuwla7NaB3p7tEL1WWOTRZk0ALPGm82pw8dN6NbEeHCilrLX89mzWnSEzxebFosCqBjmG4r
YvhRffF9X5KGQ5DqpLWuIbpshq7DURrK+YREena5pm39AQu5w2+MCknI4vhPgdsyAd0nmo9b2who
hsHJKI3aOXia420kVLYVwTScjWR8MkpiifdXYwrWRmrdmltNse64xb5kVrR3loXWITbJsB8QEuE1
P3CMURI5cC1nUn7Ashs8he2KmOTO9n1i8hU+VjzV+babzJtpkiVcEkttFhr9Mk+HJOaw17ZhzKMt
pLkilG9z84EOSKWAvsDG+lLbE12mTtQxCRW38QFSP/b7JTpbPvM4iU96bC0aBZI2XbtwMvZRE82r
KHruOv9XmnHfTi1DvLaoSr1i1ZSxpGXd0vwUEAZ9H1JvZYtX3g49SGn8awrN7pHo+MHGtgacx2Xk
GNZvyM7uLpbI43IKaDOs2wVthY89Hq34uozTO2Ggas2lyIzp2c4dde1q44DV4ibt9Hds2tU+iuad
ybEq0ZCeMJcQWky5GSziCyj4yUnJl9sRwA1OMk7CNW902sz6lzvT6p5hOXnm1iXdWVyLxnw0uezu
5dKSFJnIZjZR5h0clX+HuEPyJXafFhTD56pJuQNOPZaXnFbZrALMqKdQsUlTjUi4WNhZr7AykR/x
w2ZrqdB+az0LuPy4jlXZPeYT7vTBTSBAlXVxuj/0hfmzTBL+uhGxAaNH5hTRIpMO+SnpFUQevgPl
JcMBKkYD2k4PYSJ+kv1UT5T7tQVNd65Tnv/cQDaxtzwXkNZjB4tHz325YtKLEwnTZcxqEHxeQGqv
0ZHrKJ/20QJ7OvEtWFNBhy06KrYVfLo1NMmKACod8PnsdvslpxYzcMFKDcPIX2XQ6oaRPMReh9ud
BkIV99X3+1GZhyE9nWOE1cS5qaquHqM6zFft5Ogeg+lHxA6JVmHqO8rGpOhZsfKu5FxtK6/+ZrG7
W40xfgVW15gZ8athT2aEyjvj7XUVHSSs6ekyTXPtzcBKD4N4u9jjERq/fWC0Sm1YT5VdYaWMTEaX
bSgcnmkMuG/Z5QkFHypIUTF9i0p9pIMBN3I4HYowAceoR+ag8Q8g4+uNnbI0bwf32TbiBGR5RnxW
fcGQMY+yiX/JuIS8G8kTTnVvL2DlA/gCUVxhXmPCla3HdHS3CqPdx3gfdFC7EVqmx02OU5mvu7um
o3/LDXrMFDaTsJox0ya0DvYwiPPQWz8EVDAjpA/Eni2qdiuNbCtGnAEUICCFU3yOAQumicnaysGE
sC6R8ykLsbJNHflPgSQSLKlP2rXtQNz3w+fKdh0L8WwjRBhAGBB8i3Brlv4hc8ry3SnjaRUUFPAs
jWffpunD6rKN/QQ21d+Dhlp2wOauqmGpAeuZoBUZa5HTB4mdecW9wj5+eWIyr9nA6JXBorsuGKzZ
Vr8cYpPFdeCG3/WY7SXtrJfOn3d9X2dnUgPe2eaXtWGDDxwnCUnhJnjwvDARu1bK33wq8bGuKO3M
Sztah81BLgJgQU9fh9W25cGJ8ieMU+9BXLora+jgYbn6LFDEnaTgAqDAEAVpa5+dHrhlK72TSJP5
2u2HovAv2Ug8jMYae282RntGHb+UfZCeeGOfwbR4T05g5bt+oWYhJ8R4MVlzbxkaU/srAUQxKYrb
JsKAwOlt57F8Z5X7Qjv24MGQn0B+sgZIz5QOANhrb7PQ7RUOtDQTIQcyd3asYmQmhiGCHHTF/j+7
OHlTnUZHgQZV08mppXMRqUN0Ta/mCivw6JEPL1ngmVvHZedgUC3AlKpUjNHtGLt7q84mpLOROMTp
/rDEm0bK9BZEwtw0ibVs6HUCPlFSeFewqU2s8WdqcSaNA/+FxdpqciLjeSz68jQ27bBrtewWV1r4
Whhp3MUb1ZA9Z8FzoMxhODWl9FeBT6GHMbnRKdZ0jPuzWgAdHogpKdm5dEaQiMJCQVWkxYHF+PoW
x2byjD5Z3Jw+Z4fGhQDMRslUga+B8ek/7SBJHzlX0sfJxFZi92weK4s6i9CqbnU6BufA6piCDmJi
LWpE2YmlvsZCc7NrcOKtsI1RAp4JtRqtrvVZoidfi5tIWuGK/BkBVOzF3IuN1RkAUsdVXOPylUXw
Pei7/NxF+sz6L8rObDduJYuyX0SAZDBIxmvOo5QaPOmFsK9szlNw5tf3Yt4Gukou2GgUkJBdVRYz
k4w4cc7eaxd4NxFy+KdOcozovRrhkLaN1yEtvlDpdntSvRg65gBBuCXXmUK2dpd9ohnV2zBD2NLP
dQ4vD/62GNNnoywZzwmkKmiQ6azDm/MjO38clqaXMYqHfgnI6ei4M6QL49dwLOSpQDdFrpkZMQUD
9jyV4ftlcGLvxaw97yWqNUuCVbjHaJIA1xD27NnGk6eS7PfYxp9qMlByFgyqz6CEtm79Vs4YA2Ip
IXS6fbk34ty+dX7wArKPjFq4hocsWmwwY2kc09Q/3t90IuBWhGRNTxrKsq+t6/1eadFHchp+QgtZ
3aqK+OV7E7Ky3fQ808qA3W2/By4DAurk7FAHjGVBgprFcOP0RR4lkSpWMhJHP/hg4jov2dAMpAxu
zGtU4wzR82WhnV+14T4HHlVaLa2VU5Kma9XKudTXFkv6TPJgPLAseY5J/puxzLo0oRua0gvCT+yd
Sxno9QQFRarw2iPBpUuYEthJamXqpwEmLQI3QiDLVPC8JSseYTGVfFON37wWFBQHjc310DDchVTT
riMAeNd87oK1Y0PUMBD4kZcshqswiUYxG5/hPh4z0pBQf8198Jx3NCNTx4E5y4LObmuO+2i2fjJc
rs7NQEREFHNMusutA7LeYA/n52xskYbbxDEN6PTQYPHilHa7n4fhRfbEQPUD0tM+H/EvLQWIb+jT
HGqgZM1onYS1SFjRNpD2RL5iYWJbcuHVU6WIPLE28zz8rFTxPJJEMRQGacYxWYOCeN6Y3vjWZofa
qdYnMio8NDQ9Vk4v/KMh6f2YyUj4+9yjOBGyPgTJQ9ekzWeV1Z90ZV7R0EOYzq+2G5GfbmECygvL
ukpwmCaaogNbhg2dixW0hph5m9ssod71nzpIpRvlzelFwe9n2ivOta4eNWLK81g3X0W1gCnVgBgf
1WUwEoxIuMcJMcVrkKe7+0ESuSTnxi7/SqjQvG4aDrfI4Q++A4iG+KEYaAid1NItScuaf5aRr3eq
+YJEmpmX6x0x7lyxP4MH8yl38myE+JS4834uDUI0YZMf5oWM1KgtX7KxFmN/rBjQXUqjf2qLKL7K
EE9KbAxUnuq7XI54+CqgKFqvY0F2ThDnTBSSrXaDTcAufyrOjRzoKSSc1Z3apt8UcNPmobvmyEsz
j1ENQ9KgQb1KcBmldHh2YpmtPWnXzNlrG0F/xgkwQ/xIpfwpwXacWG60ckthvoZywfFBN6NDU5rb
+/dP6QYw05ihzzjVF6Nv8Tcy0IWD3Sc7y9XUzeLzRPzd45Sji6QLelGez+k+tC9zxnhhmkC4VVkj
rlPh76wOLrihCodDBY1MnaIwbixCJcA1rlP2ysdo2g6pna74HMWRSnC8NWgB8NtU+0Az7c/d6ddg
u/W1YWVqOh+1EJ3OfU9kwyYyB4m1skDoA6CIXhLyayBwF40ekpIADqgu9OYuoNM+eOY+oFFZxeLV
ZSi/Hkks3IA+JLm18+p16JPRYUd7jgkIKTWqB5km+hBPXNyEZ8hU/YkoTD6FkC4mlU582grLDI8o
0776qYm0w3GfC1RP9PPCzzKSIO9sBfjFoLvXlmBcnSZ4T5N+w3mYPcvM9WGM64CUYuxDQUGbC+E4
DqMU9cuelgWHDDrDv7zCqi9GFhovHcMdt5zUv82ULqi/MvZ4rsa03859hrllRkGSA1+coAef8s9u
RDc85FNaCU1p5bjlu9AxBku733WC00VhGN4JQlcOKLE6QALmNOAVUFvCIKHEsm5TrdDO5UvMaexg
NmlmAp9o27gO/R367902r0ma7Kqh2BruWzpA6mpK1p0BmOtTP9QkssoTlZezw0yHHrzPB4KQaQWh
aCRBDnbrqvwetf3whqzutWTlwLtlPiXBVUx98WTO5Lv4sIpFWpPD3VrVN6AopGqpAsYng/FN34cU
U/ZrW1nqGDptDNyR8ItgmN0T9+lX+FOIga2He+decF97Tl0/iDZ+biDfbtQMnajlmKtKYnZQzKvP
vfIfoERzdggqFlA9GGfEt5i0lqNpJ1jDvYRqy0/mAVbVoA8D868w/JLEDUx5E8CD74x0vLGHQdtR
8aF3BPKBnsKP5WuJHoxeitDyVwJd8BKHhrJCdNEL+oySZA48AHIRWnjLi4y9a2aG7f5etEQ24u6y
QV6aeeHZ5tZpLX9GTxK0+S60moTr9utzUsVQa20FEEsRkyD5I2yjHKQUL4VrfHZLMFmtjsK1hZDr
oayxO0cs1W1rPaVWGm0a8Qs6tjgUXv8mQu3TzXA4PdXevB1aeyLMLfTOtElvweBAJ0+r+tIASwVw
GJ7mxH3DMV6D5akSugdj8NQM8Rf2/x9l3SqQrJTLnGG9jUNFCeYO2Cddm+zVJajZaJN+PSfF0j5S
9r5ibgoejAvVXi++RHP7T9pw+KYqQr6cYBtwdD7uxxRYsiKxLPc7QByt1bCPu/nW0dCwkrHMX2cT
s7kNYqM18Km1Y8f8N2DEmi7AVUqgQ+811Ra7WLCdMzO4Jh0WcduOT/zLYt0pf35tfIr+hIDCBG0y
QijPv7VJ/qarYReBMnmtnfcGLjLMMc+8AQ2+qAHjeG3HhBCUhAc7A10wMbefXFkE4BqwhvfWIM6W
XX4yfW5nhRKKFQ7heDjOX9FUQxqDilCmLlvqUDGuzeXWGqB85xMFCohSHPt2iiWFnA76mgI6gFu2
jCOZ0l5m5dyA7TJ+yMzxy1AHv4J05jhI1+3i9+POZCn9WlT2c4guiaF2hYt5YGPhKzL2cRU3t95B
RR3LC0+HdU1ijLZBAM0jKqhqCb8A3NTZi1XCfx5DBfu+N8PdnPrVLhknmLJJ9NWAurr38P9vyLlK
8RMhKu0zT9OMY5VUgBP2pA75uzGoq29Vl/lnFZAuev9v2TOZi5IckDjFxTWg/ZUMH9fVzHnCwb2M
xvexyzmkJV25r+V0C7qoP4ZGZF/7DP2eOw3EJYzxnkd9zVjMXDu+7D4F0feaQFXsaoFzDHyaJpyJ
NE4JVV0xXNGnVtTyXRGRu0va2hdZvk/QI5m1lTTBAwfZXlxH57CLavb+fDyPmKhKA30cxzeasIwA
Zz2Rc5PPkLFdfCVDkEwkAsIMdJD6bEadX6bJShnZTCxcc0JBUuvmESeGuJBnZiMovI+104QKX6Ud
LpFYv/jDF9O1b24XM9pkGcFo5f/TZy3dbxTCOFNE+zK6tTrTzLkZ0/w+dIR5hQJxuq82GOWBus2Q
9Xor+TWyUG10Lb4Xtvnqhi5J6iRn7TbI7PLVpAywieEUrokle3QaYsezyNzHSfiYyO4FJfIx4fCx
7btArzD80G8y3gOSDjeRAYmKTmKyAS2wK43m2nK25bNsEPgeTNP1TiP2T7gt1pnzDdQvw6AQcdKd
X+TkKw4HHfRPXppgpCjQPk19/m5BhWX2sF5GKa4145jD4LKxcvOtxQ+1Zvjur8dk4qGPe8YHRpbT
EyezjQNJnFVvoE5tHhlKFyABSYVLxx3qi5mnwTWKXMDJy09kV8BmHxRqrLEzsfAKuHuD+3UI/U9D
SJdAoqZeu3UUMtrn5f7T/cWYG/PU2yCrRx0+hAUZQWMbvUPKxMRPJnX0UAXDsSn7CYHK8ndYO6MH
lKEt0dbsE0xbSbNzXWuLA6EyEQyWMYFUvMBHCpHimWwSyx+DeQJg1zIh8ZwxeTBDH6faFM3HMMxv
6VgkD//v7+8/WSbBCoQ9QF30dmZs0E7pYNmfEK1eHOVzQivrn2zkLLE18nBqSEzuRkEeDqZRMuJ8
LCx9lx0EDWF4BqKnx5KaJ2BQb/akeHqQyq9NMzv0Bn4Yxy/KjY1adGspil8zJvTRWJwRJrDll5TW
5KWPMYWY6tl153A9ObicbVaEoKXfRy/+lvPJrkEMUDhnD3FBh0wE7tvAyWtVlfGn0qx+FUP8WQzR
gZP/iX5yy1AC53RY08ppyQ/TIqb9rp2zBW5zkwvMH2V78sqc8fTwXhTfXLf/bjH8w/JpET+8R6O2
TjLvS2ZJxmpRg2LOvSiE2vC7SXUUmJdXURE+N8xRU+l1RBbV8OronK0sTnHwNDrUqKvJUP0qkkQK
peb3AlH3KnrrrB8e8yJOUs6pHIBIFzVqe6sP861K0gdhYw92ehdBdJcZKzuROToT21qN/cEB2v7o
aIvkV/fbbGWnycP6Mls5kgrfe8KLy4i30g9E2e04tnZ9sNKkG5FdmDOOVsYxCCqgeUsnOpLdU0BL
fI2CvudU2j0A887G6IuQlYduhfogoWg00P8RPpSRQM0/iIbhW+GDCQRiz7Jbb9k01rSOYfE1Sw57
tpwKm0NK+irGrx9ZL2FgYTve9DMURSNwCbLcch3k3eNDXHnTbVQ/0lHlK8xbSyFNrKayyEUkKYK2
zY6pFfVw7mUbu2s4+i7vQot3AD5k3zmgnHv5oipvE8/xO3Qq11ueC21G6wTL98qpliyqmvRq2EUg
HYdnROMPJQwKZsf12m5tUnzSsd65mpg1QZJtR5wQ5PkJ8j8KgLqWrz5jIkWy/Q6V+7D2IvlTpe9p
5zE1bTBAxA055/SOY2xW7iEPxUKZJ+OhIoaUhNpya+KQ4n/9MvQ1WMOuPtsJOHdwBEC0M+clsrGs
W25jwo0nZc/G0TpK/cUGsjpKTLbsHT+lZ0Iztnd2amJtgRrBCk8zPtrZaE63aWEV23yun20tIVHO
cucHDJKE4T0RY8ZEIfQq+r9EGPZhteWc+W6BOes03UcnKLAhR+3WlC3Cq/inB6HSb+Juw7CSVAr8
qp1qwg1mG/TZELcJLn5saPAQlucypQea2qbmG0PJb3yucfUoRgCIkctNVbY+5XzLgL4ztkyt2WNK
2igV5q0sHKjqDb6fAEkEWuqC0UDaHKO2OXDmLJiySYYwFU37tLchkwyH0oAWP0zJrbkj4lNJjGCt
1IYOGhuOXQ4wnhr94tqUzU2/KxKn3ZKFyNzQgcKNc30z5wiTMrbDAbIpp3LS7RGaEztbX0Idp9sa
93Jq02wilRgv6iKpb7Yx8qZtgk/YMtKn0k8cYqTJmJsNsslixjpTB1KIqGtmZQX9LWUJEhJmyAZI
40kRwGAzKPNHmyGqt2pKewL5GAibxdqo3qcE9Exe0bSfXWWt8+BTqexDltNL0ZYONwzcXzpcMSu9
y0vnnxzx+5xP31E2fU9Z0VaeJOmdgKVj1mh3N2CzrydaPnQwVvUoPncDDirvNe9INJyLXWCD9PG8
u1cnwM5II86ZcmK/yo1c6k1nkLj+yUwlHnXemv6Q7vvqTSN5WQ9tRBLD3LyQC4JprUBJWeYhIDe+
VNckcbRJjxzsviRJ+sOKBnKhWIwLPW1VPER701ev03hGef7NZiXatIyjdv7oPJu06yOf5rLjc/KN
06/lXEfbsLL/qcrwc8dTlyhbrpJ0pFAv57dc5T+9nlhhlOdB7x/DaglG68LNLHpGDfOl1GTR0Ryi
GaFH0hVbiSmgv1kNsdSJEcRXk+8iD5J2cZEhGkkQIhfuO+qAt7Dsh6Pb+jj71M9AsuHWmYHL0jdX
f5HL/S5Og4bIfyzlKSWU73/Qp5Yo9pOsCk5dSurm5H+p3KolLgzpVTSEoGUFyX+dth3W/mCbZuPA
nPCactDfdB6deSd1gZnzhO1DqqO/XJz3m3LO86RE1+si8vUcZf/3xTmkeHsRswTyrXxx1Ev7y1Vx
u/Nw79Oip5+fqasSHZnuJaDc3odoOC8JZQxmDYu6bJgDjij5woVBiWpPz3+5wA+gURuBvEeeuEvf
ymYpND9QT/uodLsGYMHJ4ZiHR1FTTRTRLp1jA0iFXFxNA6yGgIkjphf0Te5a2KJ8+PNl/KYx5io8
07T4Hi3hK+fDd2g5XWOESA9PqGkYUszpuozdTZnLt9Kl6MyWL7PC3UI0YfYXeePyT/+3ttHHS8E3
4wsThuNH0modKo9cA9M9iWUkjbOYfY6UDkmu7npe3nHogmeCJOFv/vye7eW7//CbLcn6yZ1LKAHw
zf++N0hPS8oiyyUjqLh+RPYFw9jYqKABNhDGC8GDZasZX4vZ/1V6M3gw5zbdq728g0VhxL/yMUs3
k+rpvxUj1LC5O2eJ7q9Slt9zlyIercPf5KlC/n7ZAkq072EO5Jb5KE+dclo+isr4JDpNf8UgBWJp
05QLgAF4WX8T1ppJgT4g0HNmrJoB4IoLAlyNArSfdqgSk8EuL2HKzN3AZ627Zjqktn6q2grCiglf
TqPf8wBEMzdGRD6/A+YlZ69JGDgwmljlCC4ulR2hlfOgJtVNgnoisfeMpq8U3tbrn7+p3+9OHxor
d4npeTZDxg9fVFk4tckn7Z46+sYwdhRbGl7Huu++NoT4rmJNA9jyki+EnZq7P//u31c3frcHzYAz
ibSRBP/3TZIF9oD6vXFPluluixnqCCLNblt5wYaYn+Ev69XvyxXgb9yBYGmVYtn68Ntc7L01akn3
FNvGz6GsPqHxhspCdz+18l9jFfz887u7Q5U/PANSOcIk4MjxsSx8+GjTOq/pfJSSlAgy3GMjIV9Y
763GKbBLL82OZUQQl7T9Q+O5qnSBzEuw25Y+TcBlPFprzzkSSvF8F43mlUrWhNTTgCcvu5TgSFmw
5jaUj2FTn6ih1V+WD/v3BdR35bKIchIT/PThIyviHpdd5jrA1QxvTc8CGn2jb1bnh6fRUyPgSeOr
YBDmKi4XQVW3ImiPHtsiRxwgSq6qYt/gcF1lDviPuXSvvlF9tuMqfJ2LT4Gs578w3v/H7ayIabAs
Pnb2+4+fubKH2JwraZ9oNdDgl0w7sIQXBxSARysgTbVYjA60wsPcPP/5+7b+x5rHney5ggY0+OKP
+6FH85bfndsnoIf5mgxyItN8lDv4Ss+WYJof6H66Wq1fkUnUMutaNLV6NPFte13/l7vdWu6uD3cf
BhnHx64oXVeK5Wr/Q9fem2CU8DZap8ytWa8W9dC8aH5u3H8RJvpPnMp54KgPDc8o//Jke78/2jjV
PYIIHfzQzMI/3PvLrMs3iwjMvml+oydYoRwR01fp73ORPc8xI2ghCWfPIdetmjt0AbYKODT3zYvt
Q0Aa7A9teYcZHOVjL0507qEu6GqjZ9QMkGwBQjK4fBwd6wY+CgN34JxC1Vln0hT7k5QzVtPe3Ley
gEUfMXKr0NQ+wLHYCvosKwwjcpfXmt1vctU2LjO1SZz8mUztQ1er4sxQYlka5GRX0PWUe3AqVLNE
p0drN7KRfjWU6QoQ2H6yirfEDJ9trPW7RDEoHKzgAIXD50bZxF44XqBLuvthrPEvVsbFEv30Ng7i
YCSokkhCftaELK0oai9NP8zMxRTDzoYTVdKZ88rxe/9SeNlLG6a3roksTmcQIv588/6PDVuZGKFs
xbbHAeK+mP3H7VJgdo4nI5CncHD88wxQB6XBjyRq/Ke+Nc9+iAwjJTaoSywOMg0UOxIlX7sxkEdz
1gyXacGGhOe2dpftSUCmT4CWkWFJpY9dLYG5FsYKh4L9lwuXvz/xuCpZZSmPlS/8+534HxceZj2y
FWrA010mKtGYzMb0qwtD+SPP9ZsPXjaDN3ZN5znA+pQxk17i15ST8GWwnSKhyam/WLNicuRJ0KX7
LFAPgopg2CmO8NToKyafQ6ZV254p394h7hamC7OGhrGWpb6KZACLYRm5AwWLSb6LTP1kjdXtXlm1
nPsv+Q3H1JILMpJZQxw3chY1nJ1cPAF7xJOp/9EBoufNmMVMClkyDzUdPA00aWe8+aLClALPGLAS
07KZ6p4Qi+gxDzCwa9xgh7JF5yXt4duf74r/YddRJns0q4gleIg/EtTNmry8Hor0KfOB34zRQ+O1
QGg89E+RwtMZtvlEI46RYFo6Ja5bz1qPEaKIVFXhXqd/Wd2tD0R323cFn75jYSFibXM+Xk8dQ2Ay
9DSf+HqHo9cgqfAWxqqpH2LwKW77lLZFufagAdqjWe2iGaV64TF4i6OyAdJiRX+pdH9f9bkkXE3C
BIXPbvlxpYN5hSab5iEBO7FAZuoS1REwMGTekEYW7RkbeZ3nmtOVfv90dAluzM2e0HjLE39JVrB+
q/eXa0FrbJnQ9dmwP6z5Oe6cqgnM6SThIMJPlMWxaWvoEwO43o4vLbBtpK/MPTetS96213FtxlA9
himcvKnOb8z1A/4/HUGhnHY5TMbJeR7nt7/cV7/vTi4FxXIowdzEAeHj0SwTUTy6lTecDA1qFO+k
ecxD84I6lnAZxo4HGrDkl6P5fyTy8GCofV3yaKs4jy5G/CxmTCiDJz9FodZH3cfdkqaUX8ADX6Pd
iND3mbCXnPAb+6FVbfXCCpETIW5jOBqqrd2xDJdpU20mJ9XbuVTfgqL9ac7IP8tJQKAz2xydFbHi
MFEQhMvEobm4CKujOsh32JVRFrrNXqDUdxpPHmVNEqqecm/b2nWzqjALnWVEaxtl2s7pfG/fNdmi
IvMIX1qWlY4qdTeXBYb9ZJ4eeaYLupLDid5ogLzR8NclDMLzKBgL31+qdgLMShjr/n4AKRnooX4V
7WXGLYk7pHAfYTgUG4A3nWd/sibK+SQNP+V29Y1YXCb3MSHdTgs+L/B/aRM9SC9mYHeFvoaRbNdu
BzDtvogmNA3Ppt+/THX3zSxnvBHGdkBpdQF89NzYIADCES2F54TXsPrCwD/Bc6DUydXT4X6SjgP9
awR9v0QL82mwE6yLOQRsl8XscTnUWkeOf6k5fr/5pcVJH7+xkuL3WJG4wCGDmgv8ZwpfP9Xrew1d
DVsfD/AO2CNzken//+mXFo89cRUMKTzxsd4kEtFu+zGC85mm7c4onWvW9eqcGOBKkt6NN7Mv9jAT
6NKgysox8/yrV5Cd61/+/FDZHw44wM8otWx2Qsxg0vztmSqwfli1lg6jaeO19ggX5yFiC5Y0bJH9
ggbkLnCJ3SR3npRM/Bqzx50oS099TlLidPTAqMwfrnFc/KAQoXFsG+sKoeNo5NROilH+HD0Jxn+b
EmX2ei71TqbNFtqk/beV3rd+ezus8cJ1Be/FJsdDLlbS/9jYnYxJpYNo+xSNdbyBDG6d5lyap7xJ
6Gvf/4xlkWi45SUl26uppvg4LKC7hHRVWt/Lj36A5GlFkHK2g3LweRzBht1fAJwi1nRHTHBakrTK
30uDUC5n4ZeHNeh9e0wZKLQt2EKk6J1Ziw3IQTt47KajrmeGKYkryP5ICK6KKkIt/u+PJsoUI0QM
hXNcnJKIVAzpNr9yNRmnuCR8RDYgXHTekCmfLwANEfTIljKRHxyZHsBcMNdOHGCmyLUDIG5zPpKP
2y4/TpiFGEiAf+bl/pNq4EGvzMLkFXcyxaown2C8YZbRyUsbOLilgzokYavKDqPr7G3fRGYzRi91
x6bFKoZirn7N24V0BsuZkdW896JPUR7KvVdjZ2OWgF7ccGNSMaLXuzPzX/sVekEsd0Cm5YgfqJsY
y1SZU9+M+LvVaqD9ef0wOxEFuI7HncCmtTKbMjzkAdEQpLAfbYYbz4nVW69FBLUULct2DFJGBRkD
VnA5+qzwBO0zVmkihEky8XKxofcc7CrH2t3Ls2mobk4SkrFLuvIuc9ro0GIUu18lM/BrweydFEwd
r02vkC9tascbeEXZjuMLk3kkQmRHG+2FRILukiB+4nBRIbm3HfJCWnpNbdHfgqA2X5PQVPsQ7bB2
VPCC53+d1jxDplEL9qWmMsgbvav9nGtYhNljnSCYLQmmXLuD6x7vdh22LQMeO6MrQ8MwydoCe/uE
XR631oF7kGTbIkK8KhYOF/EYq7DhOK1kCOu1+Qfv7KEVg/U6OCRrQRQ18IDSkp9KmV9QuSxqJ3mR
ZNKS0RxG+xaR6x7nlrWCfxquVd0wewzcVwRj9jZBXbMvc/yQKeCg1o8N5j/hZ3pEj1itaENZQKCh
yR3t3DmEHPbRqM/gsgN9muJhzegjLWrra5HLz8QHfPUbsJ5RF+ErxRV/tDsNxtWTBxFaWPnC8uia
WPwr2N7kRdtfEM5SOxeZswWyEx+aaDvwS5OOVGYuc9W62OP/7VCaKbJDXz+XNSp1jGTPd2PqtMhy
x1q92ui7FmQRCBdKv0sxdo+lNXfrwoAa5A/Iq/os/oIStt73PrfR3V0coLC9OT0TJiN243909N0M
Z3evGivbAw9a3F4ZKdJJtOScc1zHZcD9OttPJBwUrwMa8RXU6QhxEn/M6u6KkcditTVddCN0F5ZE
4eMcifEWg1zBmkhwYh77yaGBua6kURwERGvmxZgXRwx/W8eYwPQEgXhGL8Cvn/XLBMd+Y0pzmxjp
wiX1yZlj5137KSPP8uhMbvUCmQEGuIYFpWLi98TMhLXIFv0R1ttNy5NvYjlFQJAdnLBUiIbCZeud
CL9tTSSQOrrQLImOTsIq1Jg8EIUAN0iSEahZYAibngHW1bUbmjke9dPgs+F7TKhVSU61gbPgPOyn
9GdFvMcZbV91MeN4UaZgOMkQVl5U8cRJpb3Q6s22NCDVuvYSsfNLx1tnRhkegeVRZbph/UpduwZJ
5zxRMWFZUc21aDvrQQkDck/9jHEHWJfuWGMIi8g2fatoqDjjcOb9RycX9nls+uMtkcV0Q0FFFgSW
q37w6p10IjjVYWM9VjxMNcdZAnqJfYnxwS8N3OHU18Yl8fEThwzJOvNrWcEiQj/wmtoqYKecpk1b
hY8IiH2os/+wMTBhbYR/anNOPZwk69DGtomY19m3mCz6oEcIdVOj1bzSlrd2Zg2Vl8yN7DRm4Tkf
T1Mae1hL2u/ZVICHy6Elh1VKljqypHNZ+s+NOUo+0u8wpY8Kn8wpVYjgJsTvu5ix9sqFprSSus8/
5emnriErGrfVOUZNfujhtTNlTM6GZIvTSgZ4QCp0jZ5DWVmxpDwb5PtWBvoPq1SPZUui/KhNvQ/S
5MkpaPW1FQ8+ECRnY5h40joU5sc4L8xjOOWf2PJZqNCo8mmbNPpU02FIQt+2piZWWJDGfpMxDAYE
6q7GsBzu09SkQkXk+M25woNLPqfaG3XF02zKB5WIX2nobibiG1boAnBJy1FuY1RTRci8G+FseZ5y
yuU62IDXegvqyV5BQ7B3rS+pm7P0EdU9X0NSmZsG0gMT4AHnl7EPM4wCuMXmB0aSNNoIG99YuInJ
MU2MLa6YfE+IOl4JZaVnbV7tzhQPHFvQqsGneRw0uRMBsla0SbbY+vTs92OrN6Vn+7AJZbctJTBh
pFuEgDR89G027co6HY9S1HjOl3+aoXC8thZaC9Idn4djfBlYhbYeS6jPGvRS22GyFmE3Ip64OVLI
l5qlMvea4jZPZbEf+naAD02aoe5TLD5B5wOAM60tn2SylZ7ESzk1i2UkvrTxgCpvHpPvpvrswuGO
O++bC2+jkXWGX6t0Vsk49C+o1NZ37W+ZxoxZIvk991xUhUkWHZXRbuvAcK554Uxb3esbR8p3O64P
fq/mo2VuHEopDkbjO3IO3Id58+TBg16ZpSUPTuc9ZGn4YNPjfrSb6dvkVMEmCzNiyEx1sEmUWM8C
qW2IPXHdhYO1p0Tbwk91Dw3miZVH65JeHKeOyCEWYaLN0DZg02DtH/O0tjZl7bzcxzJdK1Ji77XL
dRdvwkTB0fbupS3qs7OIrccQ3U6WXsrE0Uc77RgnByFG674F/6iG8SD4LVZeDXADy30cRtZF9u55
9rP3uk3UAjvbCBo8+3bWt3oUKW8jmNZlMIP8tIJNNJ+LSVUP6MuQFDuVAaGQAacyNUGbfBwxkAZa
QRAEJgChyo+uEvuEBWL8Umt3489CbnQwfL87yyE2EX+aR1s9N5fab/2VVBBkFCDg+zCkrYSx6vp0
U9eWtRmRtgL8pUdEOIm9ZZ6PptUcSLOqIjKwraeK7kjS/WPKXY0YwdGBOpJfQFBMUJFqbGK4dwqs
926F9X1YLIw4RPEJa8GgLvqBtHg8kCV1Q9FabKZEVwvTODhxyEMnjzV6bS301gB75j625fc4EOIq
52YxKiVH28y+BuPg7JiHgrnOMS94eH1isyB9ynNfVFatoecapyCv4SSXnEDTangpBMEDnRNuGKJO
63Yi3iwXzcHC9mtTmj/T23vNJ9s8ZzN6lSFIj1mcScbbfb+dPBE9ICchEQd7M4AS72J1LcYTAuiW
pDNriykjO9EWzDkwy5trxJ9ZxvVpoHn0OLMZC+StR+FHLCBt+tDNUj3SOnFjBJQxE0EEloz96qZ/
o/tXPblPd8BJmHrj7V6HIpreZUpEBMn5gmUcSbdRt3pr8ORvDD0TGeyBVNaAGM8z6eGglo+IPJpN
KPz+yVAD4fKheW07o0EJL6EMSTfdQw5/TExH7408wzQzI7yDWYBQpYl/eH06H8ehw7Gq8mdtpWxo
uUHyi1PtE9EolnuI4rMcMIPHwVGNdfVMwjwcYcNdds7wEJA+DCAj/dKL5qXOx88uedXPdIvQQ1Wp
/QiJUi6g/W41JQ1iPkIFD03KqQVvE9a8noyoxpwf7Q7wgM4H420S2SNOpM41vF9BlPButfmd87Cx
0XZ7iTXT0XqmC9qmFlE2BfWNw71BcFOJqeXYVJiOyNEbLgJ/6MGt/R/QAWycY+e6ZUo2B1NORGpN
KATxkhg3oDv9KwJugBMgHmWcirlo5dYT2Ls8+VRLexuRBfGEGrs8ksIAcDPqnnyRe98HHjA1Ywvq
sobwN8SRz4TYofnU7jEOl7CtsUswqAfLnsFRa8yjU+J8dWuDehCkMjnTTWVtWiRrp6aq42OUT7ew
nsud48zBVzdCbTO6gMeT/hb2Ds9c0ogHQg/O+DfwtcSRfSPQ8VFB+d9Zg8guE15qFWfq1Rd4HJH3
XbvaOVfDpJ9kUzVPfY8isq9mZ72cH+737YAm/P9Qdma7jWtZtv2VQr4zi31zUZkPpKjeki134Xgh
7LCDfbtJbpJffwd9Diorz8NFXQQghG1ZVkNu7rXWnGMGsoPhIgaUv4NjTLdJdtolGwzvhauPF1oz
eniMPtu5AUhAtly+6ZyhA7k6HxaFOo8K+8X0pHlSShWDpapX0Jmd16mrLGZ0rLZRpgaNhzq06sr4
YUXKNB3i+DmfTABNxvRY9kALiOnZ2wXGbtqG7mPhvkWLBQBF8x4l+JU/uCKc1l0glpTL+jouGHRs
TxxtmBfriDFiBbhFkMCWVaB+aZyhuaqmQ6kCznY7YhDMcZzAAUDyHtgPFK0B4KLIF2LrJXSDojbP
XGpm+BA6AqSm+k0rwwuZquiB6MohUPRpPqgarohosoxthkjvzqiNLWKe/FQybDr0Tn/WJ1JwJoYs
rgUhETAHu48ZCXOeN7veQ6oxqb2y6wiP29WR+lgxAyA2Em/V2t5aRPKLjE08ODhfYRpDk8VizdKs
20+M4J9kNV86BVeXyQ5urkSG49HCKCqSbl93eD012JqqCPqVZSQy6yVN8eC0ohBhtLqasOqLa9OO
BEvGHj4rzT2xkIw7/NUESdL82qSDeNf7wQBJNhJaUKDc8cd4XcOqWXlWkS8TDkDzdyaXz9UvDMum
t8LCgjJvy6Kw2dpOoR1J5O1xU1FvVeIi+z4/an10LPuiPrlt/hHDTSDeYcLRYTIFqw3mYd+IpB79
bIhsKyFw0wtSWlAXmDjbyhLdg5GxkYyy7mNOPBjDKxHUTUdfRCXeT525i51OxQZASn8a4944lqlF
w6yGvsp2mIjk8kRqaXw3tQSdYALw/I5RCRJwMCc2Q1Yr4T2sUFEF9C2wm03yMDidvU+j6RIjuNxP
uv7b6WbrrlQJU3fxRQgTT0pL5D20bmFsVMX4aaI4Dm0qCoqmcQlG3r+9Q16yy9KgG1zWBylv3yAo
9kYqJ77nkxP5B2YCqbl2ieaUSNKkuwMb+9SiWgxE363RXHZEwZ4O4RhrxR0t5EjW01la09GlhiA0
j1UTZV2I4jeHqmV3JyfTrxrJbTfqcw7P1SBbppfRLY9u7plXfLknoOsTolszvqd/vxkzryUljCyN
3kFWOStJe+7aZgiKrr1qzTC/ksIK86VRSakRCNFNXGvOuIiLM1gnsO988uAhtpFV/5Qdd/y2HloQ
6jfTUF1zrEKA+FFftrgqfFL3XtrBeBpJn8FmNK/xeYGTRWDCYBAFrPwfpZLgQYP2fyf5mwdPWi9K
7f1kr+K3plvssNWyzaWpsSu6CgNNkd21ovS/q8yumv9olBaNbRwqR9sKjdHrYnHtUteupTcWl1ZP
2PAOxWNkfGnAuLCHtzPbKmuvtrX+6kbvUBQ/4gnPjOnIKEz0An+kRtk/6YYbYrPUNpHo4y3Otn2M
OyZfDBGaI+yYxEvucA5+mgMbOYfGALja1iLLCEcQgmncavpTbtAS07TB/iQwvfqpLEZ8VycV1Y6r
PXlEl4vYfjNGa7zqaXHoVKc4ZW15izsKL9Mw4b5E04OcTQUFlpKHfW67gUgb95D2+kkM8RwKaVjv
o5ZaIRjlg51XxpVa9MwhX9tiOqAH0DdKisf4ewdXs7pqKdOLFNUxL8lD0AaE0RkrNCV9vFtU53ei
0Y/ClYnRe0AWIGfOVYFiNXGoX2vJsuMJ44fgWPeTeO4PxjJOOKuUKvTUOWSZSLdpL0/6zAh01NrL
HyDIVUAG/GnaZJFqYHCgKzFlZrEh/9nYRjPH5jigM65q7Cwkeall9ujZq71SIBxE7QuV2lQ26N8a
Ejejnp1zZGOYye5wjUk/jpYK9A4WoWWZvhwbON+iZh4dwSlZvYLrgi4+myzt9rBEsJ6Py4eyg8uD
48e7SH2QR1vqMpgMAgu/8V1QBWAnTcj2Y71vjlKnWfstmmRQTOITzUs/twC6WPG0M52OLixlnVs1
YmdKtt1eQTnFJcge0fNWGMv9fsxDnTTt49jn70Nvp3ds5Vu/s8nmc9k3HZK6f5C9B2xbOFxSZvW7
aUonb/2e2s1nrdTijWFV4zaW45s0yZCRfVEFeQ4AfXYcoqJdSaE3rRaVXiK0SQQxJusVf+ghSdTk
AXZUW62BL4xjEhsqULupKOUPW+iH1MT17KgXTLSqNTWHamJkNgMcAroSADed7pF4Or7TMSlVCVIZ
yKaIWGQH1xanRVUfFsC6F0mO5mboCHDVpeTcoRB112Kn6KOPTkJNcLuBo7kFsuFaovZVT2ZHE/RX
sLj2rliHiSrePMooiZyeJC/mJ8ahwR7kLxAz9tGCsUqL2p/8DPOLPqwhtNpZyPaiy8k+KDMGcHrp
996xvgYQW2y6RQ3dKVwthywnylVowJx1Wzw2hS5uRZeZh9LsaSUq5X13saVlPlh5fO7c+pfqFm7Y
jGa7cxEn0KiAjU3HV3tquVQdKqYedVffk8IUAJvDzRdxQcBgfkDSPN/SArxFPrurfiO9y24E/1gn
eyi0DcvHvWPP4AJkGwd6xhINVN8+sxMd5ys95I3RwfDIoJ0+oFllSNfaJHPZUnA25vPVwOWGcbgh
MLJpjQfFZbE1deHuIyAzBP7haKRWthhFrEduCxUGq++wA34KoMuqYgbhwgwg5cNoaGQSlpPuEHM7
cF1TdNrVXmq/yfnTTXBnKU1EialPxUXtyvfIq34OFk2TuXgSpa4/6+OC2xT9I1iP5qRb4yc1f7LB
NFUys1iSK1erjWnr1VkAKtkauLaJ7cEvjozy1llWuLBwPpJBbc+Je7TYNG2Tyfxo2jl9QW/ww9WI
OHK87sui3xnnz27lGudhUJM7kwVZQ1N21gfGBy7tlr1VLV8yrROsDaRroeI2X6LojYroqaRjdKvj
3CBoLb/2Q6EyyUhJqUgSDKaSzEY29GdZ0U5Xsmh+7BqV06efLTze7eBHkSRBfaEnldixeMDj9aKz
BbozmrOip8QaE5w8HOckH5gGtS+5NYhNm3ftm7taESLZTNe2rdUHqVU/8NM193MtflcDNDJdks2S
S8V5XWZS5FiXlEs94/3I5WJudUqvvRi8jA2UIi7xdD9AQap3DtlMhpMhCqbFFkAgYa2yV1CB1bf5
uUM9fYzShQYgoOwFiwx+HmSyB5ScNLq8QvUTvXqU2fQa1cq0TUDoniNNnoy1NWLP48hum2KurLv5
go5uvugsZRtlmujqDvNzPsTm/TjzwL7JU2tbyW636BlCE5n0mGDZ3Nujysmxfjk30fCoegfTLtRr
USe72qm15ziRoaOr5VvHdGVHnGqzJWSofyaq9cDGfzPauN39MMKrzPEIoQZUpPKuNfObBHryknjY
wF3PDcdyQwxBfi4XZGReaR2cHvoUVbxrk5uVDMCH+ds4QHJ/HUln+B3A1w12uLvx7+vrfvRHH/87
/7heh2gtd3CrTtZFv3efilf7k26w3vhC+tLA4A/JhbHRpmcHQeRMQMqnFXqswtAB5j144+4s3Wsq
H9GxN7CKuw2q2Z25CcNLeHm74Czz311fCyJ/CqdQ31rH9pDep/fji/vD+A32hl1vYwMWpJ0T4BHl
y+zWEiNrMfoIcyKsPybGVXv1QA79vbzXn8QbqT8MI3M8USQydQGN60gQ1xIq/XaQO3r5uFdRguAg
US/JXM6B1SRPydBsBUA03FIMKofGbfaAEMddlA0mVvzOCzJjVg6urC5/JNQMyRtRuhMnqh0ytzY+
cjYCPttZBTRo7uzjqj6TAinf6wYYwDAp9d2M5O5+kOrLEldbAd79lf9kKJMIn65IuH6lkxxYHRKE
3EpavOWm+WqMpE0tGdvNrDoZGD4qnsTjaxfaPh6beXvfyw2OzON9Drgqerx3HnBTto20N5aY2+P3
TWsSytmC+/zjS2cNPIgbXD//Cg34zgX4/vL7fzm5S7uhLM8a4zQSGbSzkpxLOrfbds3W9EheZF7O
//7yZcd0ZL9Y4yZbo+Xr0oHkkcQttxrzsu1UuLfvnyyRbQWp1dEhXmPRo8w4OwwIt98//A6jb8e4
Pq7PQEpd+R/fbyqHJhwenEpq5fH7Jv6O6FyjzP/1ve//gbVZl32u2aRQcoXkb4qK63W0RC3J2evz
t1JCQ01mukGsNdhwBgJeRVzv5r7oxElt9GFXg3dbLOvPRxcirf74O3/5XtYCcNK6oguYkz4vVQv+
39ExMokk7Tdc0CBCKS1h8IVbHQW2zqLKlh06Rp2lR09wCDGo1tfw0X/dfH8vdrqClh553Ou7/n3D
PJbeaerl3E72BO5GQSJB2oftk70NZatbQzfWPyQZ7/+hHfzPX9P/ib/q+z/UsOKf/8XXv+pm7ujg
9n/58p9P2PXr8r/W3/nv+/z7b/wTzn1Xi/p3//+81+6rvryXX+Kvd/q3R+av//nsNu/9+799EX4z
+R+Gr26+ffGu9d/Pgtex3vN/+8P/+PrfkP0NcnsQ5P7n//wLf/7m+hL+8bfHeuiT/wjeiQBJq/e/
/fmzw+c//vbnr/7J93fcv1s8lGPbtrraPbBTyC/R/+Nvimv83YBZgMoLDLCru6tsrqq7PuEhrL/r
qgXVWjcM29S513/j/Q397yokfkYWmKbw7Jjm/w/eH+XqX8ShJCxbjEhR54BKwH3zV3HekOp51WUk
zYAxi3daNDrntB2eSlN3A2d67eQobqNo26CbxhHKuGadM7DcINkpx213R76QR0ePxJ+L0z5EjhKB
+PDg1Skwj+qY0ggGfhjNl7lrmLqq3q8sK0hwXnJYFcQGBgYhcSuZafX3TfUmviBEofjJ1VBdJ0IU
vS5wSMLimVlHmwk0rjXnKIbUGKddzEi06Nx4a0LUwSU4YrVjbwVDtKIljmR520ze1qli64QDyrfp
keXIlEKNJ+rzWdQgIslRqkkYcKdp2nQq226ji71dBcQjn1mmoj5GLAA1VZgjEoOmeHQ00thKgBf7
Nl/2KdyETQuk6aSyQTBa6R5KklN3ejI9e4mbEAaXdWemCcPkpoz2dMhFnhRvigHWihy1XQyNe6sU
qck0BRc+pFxkYrL6RExcsXPlajtiaiE4aaDVrK0UeGSNdO3Ej6JOz/OoJOQUwivCoOsb6Sq1aL0D
IgXnNNQO4nZpfHQihc1O1QFD/OCkmvWEhACaZtoeKr0z16ZHeY6naD9EOrpccyQwLCzJ135fRnEu
jWfLs7yToSAQyyJ5M1T4SEuBbgbctnvnjDhhHUQjdnlDkWSRcCrMK2V7ia8W3UmeRPg8Y0c9WYNy
yplXHZO8Ty/Z6BGx6zXPo50QMjbADlkozM9Fg4QkSUJ0YrDlREdCVCQhXNPW6ojgfVhq7bVqFrgC
nfMy1U4fGBaD4XkNBSC2eVOMCgUv6zzBuTb0m4HwsVnidwfEGixpZL1Ew4rsoxOjd/HNnFNj2wK9
cluYHG1Z3auRHZ0Mu03pgnzP/uwF+MrS+FNvPcBnRI4u0o2C5H2RQj41CmYx4al9qBQJSTxjZm+W
BqNSzjYhYJBsbOOV1DqCGsONd8/kDQmn8daUWvM+B0Z2LiLQO2T6lr6pipFm6Gi/Jqm1lxlb8KpR
K8apxdVhQxvmUxNz3GMsddv5rkwc5V6MQCXU5pRM5c2tiJ4Y+kccbwtSqCSkiklOcF/PnoASCQrL
2rfYKQH0i32jE5+kVfF+MNvuzGAcblFvGgdYaIcM0UbYu1SbE/05zLGDOPXK8tDWY75fvJwZzSeM
DRImU1VwAJWPXJsudCnnhzqOPvGolRsMTUDsBjjRIh6qbdJ6EbiktSWUGhR1ksofZeZGaTAkK5An
Tnp00pSfzuw9tSktuZwo8ozEKj6oRGJ6mzPAOJ6QYa0JBY+48I55lz+rZKsplued56K60iMHX2oM
14mi7VrtYtDS9qlGxYZS1FWCNFbV0Mz040DCCpl04BVRZcgt7YFjNFEm5mOWhGLSu6tEiOb17dbD
0f3U6S8VY1QkVtOmUrX0EscouXHUBpOmOPfENDyxBDn3Ug6/E2Gw/4X3GqR1WYMmobhVq5g1ozFC
b2DYnQCy3GVtVyFWqdlX2+1lilPnXNNA3xWuIoM5pYYbGHbdme5wK5uWiKnUZnIp5yogrNAIFdDH
m7nxUt4f/afmmCZxhrlHW2f4FHa+jYtY3ylxgV7OEIjjzO7LGeYinCQ4z14lFxwSS3m/mdfgC9kp
z0UW6dvUyJFfw4BAYrsiQ+aakOtYwUJCxPAyJWOYGO5v9F0vnYGHpwHU7qcKorn6lTyk9DK7ccxn
G0U87+nKWwu/ZS5vbfVVFv3w3LFzrScSfNGp7lUzG0KkUWwYS9QZMujjbDx0ml6GSkQzX1rqRGOM
/oDkIpC4Pf2y+StqGKZAfkVNrCXLthfta2ZpEBahb2xU7kNw1A+c4UQ1O3EdtOb0XDEtIKClx0tr
RedEE0QxqtWvxW2PA3XXBiHLL7pLqKHz/oAocAydOcnAxcNg1RwBeU4DCKVTA0GLhU8JPUzrSROL
560+p5yUifrSzBPJpcaahLqQ2Rbjpdvy1PeTlxxaN4cGZirTvUuMqi+ZSiJWgGKAqKhaWDiMzqKl
FEuAsQyNgsUsaW0qr2YaP6NbSEOroQmG+zNoZvlhTeUU2IY77QhmK2lAtm96vHy4cBAf0HqT3jbe
xEzzKrceCPVJ7+OUeTj0Hzp6dmYhhuNFCDN96MAcBtA7qm2HvGYDOjyscvPOYPrjj0wKtloeN0GH
o1PBnIXYkgaKRzopyCbC/1T1zh2t5dpTrSDNgWLmVtnHspDcLjVL8RczhFXi7WrM7z4yyWNM8+VS
mmYbIB1ffMqhMixtXT86YDm4ZGdACpK5P8KlgopmznsvR462GN2rgdptTwWr+VqVViGasvc56eny
edlhwYmDGo5+D5BjjhIOsKJFMV87wkOgc2/bWfw8Qc0tpzZcknjZi8X8pF+Y3C1ZYpAwZrH49L9R
TyKyFHu1Ln9ojmxu5Ri/1u3yqzKiOFx6jhnyGYFSWOLaouKkw85A0UP6ctSG7s218xbdeiw3XiPH
TUQATeAIB8mcs5SPmt4f8oiZQ8r6jUw+YrTJCzA6V3vAMcdAT0l/zMRsTCIidUanV+poKhDUKQIh
E/ev+Wg+uun0ICot+THqWlBZrU6Y4QBPI1KeWZb8hrfk1dHiz8QcGfDnOXUkCtfQYwcTxD202Rzi
4Can/fNIoHW9cYsOqIvKmodwtwxwMkU/JnsGONP3Fy1F2uSRFRLr5jsiOncjGRCcejDNADzUU5JQ
AQu7d96txP0RNdF7oiKBUs3SfCKlkLI8Lgjt6BbzaXS619FUOV+0eESp2MY3pP1M+hN6WMtckAuT
0iZunCk/DhaCp3Ic78iarEDcKM3ejvfxEiVfrQJTybKR7OZRMaBVhA0KndO64ifWAmgYSKw6Pdkb
bXJocmn+rsFIRYyNpT5/oXeDt+I0B2S9LeoObbu0qDuZE88BTP2IeaVWQWZeOPMJd7GrW15ifWuT
5ujNXvcEepM/7hnjrwnQcWO3N1AW6ioyEodmjsKirh95q8BnMZ84ILsZtjZJA2ej6EhUbbN3oCGg
Wlp34EOxNnWntRtrSpMnm7B19lljuWz1IsL3nFRWADT5mWsvFJU4PzgMxTaDat2GRtzr8hDVnfvT
jUyD/e7iPS6OMAhvXKq7lO0qazUM+oIRuJlGXzoX/8Dsa2XTrPhtogy0IIfJG+Z1TGfbIVPEqozf
mZAWmhUT3Eql3rskQS7iFRFx92kM+D70Jv1BVpMbjHPDBS4zNzmaCVKvZnxc9QvKZpAgMXQRNDNp
KMqs3kzWkrxF99XK73Tk9BUzy0zMZHmbhfGoONaH8Kr6VhnjYTaHO9YjVhCogzu00WdbuulV47Ck
oSb7nS1/WBIKSWmxK63B54f1onVfUc/n6BB0cXVH87QkpRKqym8DKNmpdSvSs9SMWT1DznASgN00
Jze3swLQqdBlz0giSu9tc1PGqfLiDia1sySEz21It4pIqNZk/klzMd8IqRFeFU2vbS0YmSvM3ObF
e8vH7i5iAHrIABvsLQDCE/DpyHWRIqn6b1n2KzvYBec+qMPRSPMKrS8wyGpCyqkPJE7TkVEb2GIw
717Gtc9A6bGgD1tbeuvvfP8iQ47hmJglAOSS+7JDf2yksja4clIBdzV5IiehJi9EfDsAjqZP12KA
muk1gZJtj7bCJcxTXZOTG2NcpT3yjxvW5wPpVw8KvB6GSgsOgvTgOhxxMP4utTaOOzZgd4wX4jBq
ALmYwySP3zfSS6cj7K83jQEEjkwSKw0Vzhc+byeYkV/YNdKSGJVjMeplsMQ056s5XjaqQxAZ5zyd
qWiN98wbPGfIw1+1mZhx+ISAe510p1kTIoec0MpUp8MvxXCKnYE8hsSE1mlBNjfUVZXvFvNRsreE
+YR7AQfVR09WHc4eHKMe8icfrP5TOwFHE25KTbfE21gvalTbzkgHM3loLcfeWvEAc76E4OfcakJQ
neSDCW9+7j+T0YupH7IrjTDSelLpBZEmTjXq1EOkWOZ5Go9zRfM77204mI2Z3GlKlGyrPKOD5GZX
1yFdI0sychToTbqu490R0vtSJ3XrT7mZ3nK5DniBpEI79EWSZzetdHaN1X55aqI+0oivibJl7FlU
jCBzqHbYn8Y3hXlKwDhG3eax+6NCdOjXPdBXj1CslbIqMoEOp0JgII3+ccmY9wPXeIPKuJ+7Mdmr
VfFjKJw34pV3MDzPDmI2Aq2Zo5Xmq9LdJSYJsz0iYgK7RqYzXLTGaLkO/fyGZGG7qMj2ZIG6tSUO
O7ajo7uubIk602seDxQmpxwWqllcCvgmKySrZQRrWuq8k1TFHVK0PdQuuR8U/DaoDI4R1yzS7kEa
D9SAMH0yG4NxAw3JVrYxmRumPTnHyDqDMl2xE+37mCFfH1LrpgjyQjy1YZwBcviUJi+5dN/tybjn
3L2vhvw1Mhr76PUlZlP1YtoOIKbu+v1A2Ey0PWh7ONgdXviGC0djaGEEg99yllc9LvUTQ+EJ1J9L
WTj2UQASIScYhMOP2DNJFUT7AJPnKcI2d4g6lIZlOe/m0tgXbWEfO+kx3MiV6yinAJu1efBm3ARO
2dYkk/GaxAieVCt06LaeKzbqPDyy8DykA9LxrGQTWUZ4McaOciQ0QMH4hBem2PFAFiOOQaudaYdv
edfQxvGps+KIeK5PZaDo7TxnCMphUCgCu4s7ze42RYm3YSLcw6jmjSwVbaDqQXIzuNbRNFrrmLF5
O3rJYOwsHq9pYMqbMXALFeOuP69rmjfIR3Mp3wq7R9SW9gFqj3mDiMPw2cs8aS34twpI1laNm96P
kvgXuyHa8nGM8jSxdqpuPcspMoAxKbeKiBttuGmulod5D3FqdMoQaelFXfoljJcmC7i8vqjMxnzF
TtDVF5+lS9qDO8I3Vkj7Utkr63kBnbJAS+eYeQM/lIH0yBhBVaNnR6bMv7X5S1ZvArfjo65/2Yv3
Uk5pDPzL9dF7MtceCNgyZlffFTiGZwn73nYkAtL6gPRtEyWTdkIL9aG12r5K2DIturPrdfc+i7Wf
g7YR1WAdzEF96+kBHmu39615cVBfk+NSkxZDk3mTZMZqSX736Ej4AIB3vZitEFHK6okEgBnrX43S
encXPELez9WfQC5WO5QDaJPWj934ZEPq8z0xj36r99vamhljzbG5QWrkD7khr/2KnoPmz2AlcndI
OrKzzlY/6GG6wpFDkDuK5libIT5p38TiSHim9imnAtI5osttR2eE49I+RUrs+Gm2ysiwy10l98os
mKkNgtrFbvy2tJaNmGorQNI2IRfxHGyTcXJ1mInSp5EMsAYdemmOty6voXIpKRM6jwq45bDedwWx
7MiiccccSDX8YthJazuJ96nD6F4ppmvznDjk00xtUCbdi7fGXRRJcS88ZF4i/aknwD1VC2FVueQ7
q3Sek54FraYVsugXzust1h041eVX03M46AZqZwTxjFvwviojPh1AxBOSrGWEqmc21bvaxUHb2o8t
NGHIfT0mIDQjugl5wjKH97lCuA6Nn1xlcdG5lvglZZxjozrplzvHsbgu1OxZjMWvqT9S89PNkk/6
hl6SPU5xOYS5YfABdT/QKrxJe20RI2zjk9MIHccMQiiY9ZDEvGCmw+91ot2NE2ycCvc6cPtNjtfH
6UEmqNWn27WHqQYIWvTWMYIlrmYJQG52yj76b2aXvXpgZtKcKapOSPjvmxqzdSOucZc9pWPzyHAO
olnPAIb9DZujG+dIHzcPsEy+bB1/nNDs13icLrXNm0OLosuaGw2mlQrzgYzZ9s2CgHvsIcSfg01k
mY9hbUdqKDRSkljUFKTexn3X47/1Jlbc0UzYtb4uXvdrkSYRAeK5xMi2ENuZufKFoLa9V02/0ihv
N1o33yHY+UCo9Ai0Pxiz9HNUtZsDpxYi+AF1zNtYaDhdavpHVl5thqF4nxR03ujVP7W+9omj4PTh
c6BQuZg6bVPKhANTfUhqsfaMK/wwNzluXyaOqKm6pn+r4RLCpNghRkWjrB+KOt+L0UTybKBNUHZl
6eBdq+m6WvsE1J7BBwpuL2+0DEGogVbAAzijLX7vpKDQ++IF8CfPMRI3slR26gisrneVdoPmYjO7
zQdt4HtcReVn3WJD77o7gOFcWNWcYDU5c1KZ813dtx+9bp4iaya3lvT3bKpeJpxuFFKe8HP2Zb1K
37MuvmaEpgrCe6tYqxu33M/mbtLcT7Tzb+aIij3D0kGKhot0r7q2S3NSDLL3QqZULxWvvcbtBc85
jN0AJM8majEYLZIPNo90HzOhGYO7J0KC5XaEFyNSI7Qdh6ASE/QvkkuBkJm9dWIpj1VCFRRl5ktu
PJNYcfRwT6E1g+hPD7qvFI1m6PS7gbsWNLn33ClIowlKe0vckniCyFgOBnLaLKfb4snkt6iMS2+R
AdnS1UbhFKLdRMCUVOpdW3/N9MFsaIGpkRi7anCVvT3c2mXNJMVxSo8jsEqwkyZCoRdruJHgirzN
HSMC3pI7YmkSqvJiWywRXq00vZYj/Ma1mVPhBd2mCkuvRvgyjD6560aEOFoydqisp484T35WbeN3
aXJyEqz2VOFQoICtkzx3VGienkhbKhKgKO24G9WoolaMN1mJmUDpaEuZuBB6BcaRrmbItjyueK6g
xuwSvIbpDFBfRPV8VjitdKQzJJW39GQ1pppOQ+6nZuj+VA5sPEtBjEr2jpxaHia1zYPSSwOFQ9+3
MGEFmKtwpaYWMbz5zphcf9EVcJOQZcLSQULqsgeCPjSM1nOs8S7Li21p71Xxi3gQ49lNmBB0YvD1
SM1OYtZWuBdciaxmqk1aHgTYottqw4i1K9XZY2j0JYm4SggABSSEkU3o6W0BGU27HJVR3NL8hEBK
pR4TqB4lhC5bTN9HMrys64IbozFQby+1y1UOyayVaMRzkdUEKfwJnTBseeW2NGDFhENLAtp7EiYZ
AoAKv6GuIbos6thPm3zacV009/o0KBuzx6znWQ7Suah6menCdXH81Hg4I5iOv+Y9Sj1LmteRRcvT
Wn2X2t692ppPWoJTUXfJkbA7MjLSGIdBP1q3RmTdYU4AKQ/5+NEl8VNvRxRDImbdiemr1noXqkI8
ugUa+qH3nI2zKSBPUkwe+rmKA5cOkJ81XCEaGvXbDter73oeMgVTZS8ClugeYfHW0titzTFBphwH
585bRtAU+h4bJ3sU1/1d4WsIKtYqewFZOrb2HknfHKawyGYF129s+1rHYdhXcTgUZO6pZR8mIxmr
nkoQst7BAUHOtyq62YEUv4Za0f1af8a00R6w05kBuAnjivXzp7BKm+Ma9t+YANAkW6SMoCMZFoJv
ay4o8mRDtkf03gx4D6WmJ/5oeCNdqWKnFzxsPlJvt+ML3f5hI4evTMzHySg/ZU9ELXRWf1HsN9Ou
rksch3bd7FqS7f1sXH5UIifT3qseJ4cnpT6QnMTKQ1e/syT74Z+6Ix/huVsboDpQXy0aCnHOOVAt
OBsR6BStXzaTTX4Q6CCgw7guZrVBQrkFdV7stQkHjQNcIgcAafazRoA3evhHYhYf04mF28ko4KAY
HEsZPSiR8yiM6Mq2gNb/QmxYleW+mhELxjnuCVSUxoLmwstpKDCHuM0dhgLPoZcu1OI94c65Gf8u
509r7u4cFWwe9h3UYmlz09NQ8zI23+aunLNLA5ynkz1HbPFmsd21p+mcguan/xs0CrN+y3ZSVuXx
Pl9rAwP4zlzc9eWrPTE5TPCtUxu1X0sxUqaUVCm0u4xdrg4P+iRfmS6GJaLuTneOijf8XnhLRsv8
cqei26gNjyJj8LvtJjWIgBKhnpefJbaq2CPPyEbyR9Ireb1nfSWWdlEflqP9ACegX9Bne3EeOnZ8
B47mp3DyEPXAC7s8c5sO7mWYnDvFzkgTo2r1Va14Gof+R2NFx/WxOiu/q2rzxI511/9f9s5ku21r
3davssftIwPAAhaAxu2QBGuKKq2ig2FbNupyoX76+0FOTuzsfZNxTvs0osgSRYIgsIr/n/Ob4qUm
9IyOBZut8WgwtwI82AVxcQrza+0UL56JEkiX9x6SszbYybl/MU3nzCfpDSCOp2JnJ8FG2Q7rFEYf
4U+FsTMZIhf3CiYk288YpBqIi9QQZgS+M1udakLaxlAZ58aDO82PsSpeRgodrUg2iIXPuaxOYiif
Moucg2rDXUrKWkPiC8jG0bvaQ3ddPq9Oo6CbJ1de8oY4aAjhd0Gr3oaKqtac9CT5dey1x2EFjnZe
acE+GIa9mOKElAuUeE3OzIhtb12JpqZMX9/JrHvGVMbpVswA5j0EoJXWgnSV861MGr8R5ZZ29it8
aEKck/pOeXeFIW/qKTo07oSIO9sVLItXQ41xojO3ElhE0BWXuulI1U01UnEaIgWHuyShUqXBCiSc
rUl2WZZ8GrXxna7iOsuJXKra8FZ06T05CpJaeA+GvTlZGX0DBU4oSgOUdr11xbcJoSt6LzMarlFd
uZTJPlF7JkPJaPqVY5LxJHXzKm8C643C1imbenMD3N0H1rvXvXBXDOYe+iUL/Q2BhdShyFgY/ZZr
RDOmS2wZuziJDl0SPZoJC29NbOd22sGt2QeBBnoD6qSk61KhO6oIiQ+Q5LpBuMog6+MP3bYae1qv
AKpc0rfx9LNZxn4eFw/Lhd9qyecyo+rBnFb2N8NUrnsB8Fg4L1kakXLmYeO0faiuTzTaX4a03CT2
iHcZO46s9We8CfZKn74TjAO1AAvoxC2/MpBQkhQ4gP8zCox6wbnurYOJtzhX8Pyt4NGk+lCxfilz
82aM45siqT7Tvn5Vo7sHCktvnEw8Z/haWAURzt7Z0mZMknjoGFHdVvsyG+q9y62nyXSfVETdnWLE
O9Flj1OKfE0zAfPWn+hjvsFUtrvgTbeDOzI4v6d19FQU6ZbMoDt6zochn9cpCmgXfYVXJFe932ll
/SijbkOTaovv74up0weWgniV2I/t7itlmP3cbqYu/dxo+n2Tqdecu14rqnMXJS9mNbwOLe7p0BIb
Eif3aZ7fzrRgRUnvOzSbbY1Eip7p2s29Y0QAGXPMwZXhkymM25LPRLjuO8e6qnHgRaoBz/Ck00mT
zJ9E3d0m4yP9pW/B5N5gOL+BQPeWQS4LnSVHLTzH83jjSjQnWnGZhXVqRPUtJvCuSfuTrXUvgptK
SjpQE7F5MT3TVL/LVPxagCzMYHzQvTYpQlI1F+rZ1iBJxPFGp9hIhOYqiqubyPEAF9BM0dvhKubq
OpjNsZ3FDXgYys/Ml3AhVZCeO2N4pLj0gCkwQPEY3pcGmYZg/Ak1vGiMnjZE+snl9swJhKvYP90X
9kDo9zrMKUXKrj3Jctl9NY2fwf5zrnD4agZwxC9eMWGq4WIhO/E2CG+NoNlGFda+mPoV44xGqURB
HgrIZ29IwQ1yGOtTQKZ20xSr8Gr1GVkhxSOMMb8XOGBKG4NxWfutXl2zdvI75wGg28GesDdVVPhD
88WeCrEDwvJoONODI5dqzADP327gNlmXZDJvibn4IsZoHxI0FeXzOaCLqub5Jk/VG4Fs96jQPNBa
K+E4z5P7FnjTYbTHr6VW0UkxgFSp9D5Yu/P4NBj156Hb9o06D0q9RNb06hAfmKfep8jllkPmm1mq
/Yqi+GJRBactsqtwXi/+tpY6VXkYW3MTa+E+dZyc1hidDXQxaONOg0ctDq7VmJaXJJqx+7NGYsTw
peBjGqp85YzSWaG5IRXUKLY1y6x1YT0Y2hRuesd4ort18QryTUPnyB5nD3Tik9Vz2+O65dnnk075
ocKzWxgNlx+FJ9u6Zc37beL3gUGwlzdtR+Mqa0R5WbMLwd/N8bMaYLHb9nZJ8aA7QLkcIHwVsa8j
0VmLKFDbni8N6/vyuukk73RBMkkdXSLiFVeNiVRnecHcMh6c3Ea8G3nnMezuvag4su3YB1H8ZObA
Avryk4Nrbr7YBv7MYLTYh0T9LrPdkxbRf14eNOb1c7dYdaP4m6midgXO5LE0q7sugmy9FsMmK4sH
F0mJ1c2bNPe+mCqoWdXa9/o8M5N7m3mhcgdlQmV4VLQR509i7naJrbaVpnYqdtfSoiiiNRS5Wezg
gjQpMKtUu6AELVfpxHQwkl/i9FePCIRAJ1tmIOBTcy5TKA6oHBE7i4P10ncUsafHfo43YzztXbfD
F/YaLqXMofyGs+oL1daDLOiBRjrRus6X2nuiRbMPA4J3LfcSRAFxeLI+uLr6jJT1PsgTf+iig1tQ
wSFPlhcgPo8E42lmiKzydEcJb91NzltBNw2p53zNsvJopAOnMiXDeGbWIm3U0TYObVUSeXOkC8gG
6EAVa0tQARhz83UZMuElvMi8LtZ0f+RaU1fptgTYJjos23LvmQyPqCYu9gTRh/XEEWfvh6bxf+Wf
j1OFiPPzO1P5Jka/FH9tf9ZwegghP87UD53soi/9Rf35x9/8q/z+L1QgXf4l/kUD+uPv/5CAyt9Q
2YM+tGAzLjrPPzWgjvMbTDRQAdAIQYrSpfpTA+r+BlIYYKcnDHiFjuRXquS+Rh7q/uYC84TiBk0R
JDW/+kOn+oui90+F77+KjlS1uGjV//0/y8v/jMG1PH0RgAIRMyFnSLG8858pYvS9Uza6ow5CEEUB
VcTwuz2faBZudapjlDRW6HQQeQMdN77ZKiIP4gEHykqf301oWEoP/BifAG2u/TDcDtVej+ECvBho
Ldv49qfT/PvB/3Kw7n86WphnAOk4Pab3AXj8iXmGAl9WLEg42lE/GpHL6IGhRHcoMAXWC6wJ6Hkp
zYOcLs4ew/a94wJVmtEl9ftaa7+Y1Et6yyT6QfcBm/pA1C5x6W4HIelFWySd5cyTJLrQQfOujvi2
iKqJTAALcV0YKQWFtwB6VlHdLk83yZx5lJ/xiLQZtlZdfl0eg6Zq1RLHtrxcaXv7wQvW+qzx1CR8
hB1TAKFg3cePlocsT1lXxm45Ahc12vJUAzncioKXXn21ePY/Dqpm1bcc03KAHwdck/2k29TjGEc4
8JinC+sJ243cIJXaKOCsgYddPMblzfdsqBhqAqKArJVJTqdisRG7+nV5TJRLv7F3dcSf8utFmhWS
GFwvD4U+EyQkHdbFxm2vFgAXs4Ph3PNf0/nLX1uxt9fz4E2qGsIKzxFDxlgUFDQUqPybSLGoKE47
nOebIfcuy9OZyanr1d4i8Gh5RBoPdzWPRvWarpeXHVr9u+kSTpt2KIWvtiJzlRIzgTgFT8BrfBwX
L14bzvaPt7q8nmJlz/4FnfCqLnAR8c4tEX38f9zb+heVdGsTiePHG+B5LPQGQPV3y+lZ3vvy4st7
sLTEr1kUL98vpzBYvud3ivKux4I/fdQ5tEkUn5ZmgUmuEbs3Zk0z1BHyw0qCbkWzj8TBcNWXt4n5
iB9pg32TJeIxRhApF/gg/1werIxxVTIdTzQh9SWXPMsBt5AdmeTrritOy88DdqnE5m2S+Q0t4255
XpXCekZCl/J0y1OwVUe46JB4gUmHo5LIPv74U9ds13ViYZlJ/BgiLJXa1fK7enlav7J4Zzwb/emW
iJX2Qc/6bc6fL0ew/NmQbaX3agjNT2Ww7+tp2xM2SpmGyAE2YKBpAXE5FJE9Lv+zGYZrndzwzz0l
i4b94qgFj16owZwR1VuqchhYsLomcRvk2aehoigQs9YkOhpWkEO90WFrSskRgF6b4MIka67Dlrkp
lur+VO8w3mdLIewxLV5MhWBSI5qdOE934j0tG6Rwk0cw9WTIDaMZEbQF4St0JCkyCTG0d1gwEPMo
vytnzqC4MoiFP5Cz/zuH/sMcyiDtAif+/1sonmP1tSyQtvw88/7+V79Pna5kpsM0wdxkIz8hKOO/
7BOe+ZvrGpJJ0BLL9Gj/OXVazm+6K0yQzPwGT67gMH6fOi3zN8sTju7Z+CpIyuEI/xtT51/gzxYV
WYwYQjch9UI3hcX569RpGjqeRzuSpw/aoxO0RIm197ZRNHsb7QkUtz66Qdi4qgxWo2ikwMdhEo8d
QXXIGi4/nb7/MDkuDpWfZvIfh+OYUvdwYeguy/1fDyflpFRmldsnYZuopauIaEjzaz85FbLoz14V
VGt6Qy2WZjam1MeOf//6v1pJfn957m7dI4kHS8tfFhIeZSjlmQ7b6jF4LZneHmwsBbJVxWnQg8wf
JLm3fdWe1YIJ/vvXNpZT/SfM/+PFuVS4VjDG6I5u/eW9N9EQhV1qWCeUGfbnMpjSnZwEch9040kT
m49aEp5YFaRUk45akrzLPGMVneSnRFntTqiYSSYCipcPat7/w8H9umj5cXC4MrjeXJ1u+MfB/7Ro
Geq0n/QlKy/DzuAnqn61Mxq/dR0YWzpCUKsUu62Q4eojO5kU+F3WQYtMe/MhK7XpwIqiHiCY/P1x
faRT/OWkcTcYnmlLw5UsM3+9YMYyU7mDcu0U9YG1w7s3blQLIK4IvO96ChrZ0pOdoHzPbGMNG7Wg
fDLa/0d8TPGOFmnCSkqQDyazegLyQqibpgcd3OmQvZBx9NhOW2PXPIgSterkWMsWKzZOgxzfZdTI
u658lbVyFqXvPp4xgERxWL7J1nvSEtMCwlfdcpOlF88okHYnxp3UadCGZnXsvOmuCwP6gzhC8PHS
NFtQCVHivBLk8Aykx/sHerDxa9bH8ilKndtK6q6BTcMyF7zyT59iYsCVA29mneKy1LdhQAQnvTK0
ApxGkpyCeDWPJBbGpUQdVTRfy4C2yv/0QNg32MLgTueG+suNFiZCz6Jpsk6226Loww2e64AxZ7QO
ldk+oKfbfWSdW0Suti0ZvK42Pv79pfMrSvrHuaD+Y9lE5ZEhYv+Fox63VaNRgLJOfRB918y95RQz
jufpwJbmlrRJxHbVPw1vC87416sV/QxrleVzMJbtyq/nX4f467Qsrk4IDvcjtXsqnuZDGbq3JYgc
giX0+ZTbBHW21NLS2bnoFoLD2hCfmsb+h1vH/PfxRuoCETYEZrZNbNF+PRg3EJjNNEOcaJ0DSh/E
WXjtxcUDioTEozA+fQUUEENwdeJ1BlhuC7/hgn1rPqgZprmIKuPCdg/p32Tbx8HFmeHJDG9VYR/K
iZ5w3aTBwW3Lc94oEkNLBm+D1Ta3W/djm/9j8/ofJo6/mAB/fJoERGA6ZPC0zL9e2YFpmEEgU+s0
LCyDYq6Ca9MgfbDHiFTGhCV04LlnSjPaurYz65ApuI7BJN9EWdX3VPHAqwBMqTp0ru4MtV8MDfnB
FQHBHYnLvW1qN0RYI65DJyFzI/f1jrY8RTNnm5EwiX4/pZ21kPYSTzX/MPz+isn+/d1Zgt30crk6
f7U4ppknxzytuG5Su94jFaE8q3O4w0eCUP/ShWPp//3tsZg3/+1ahczt2mzv6cX/9f4YK7cpG6cW
p9j2xvs8DKfbKm5ujQoahWc33tbL3WgXgbI9fXxxTdbN72ld5P8wKRu/zj1M9JalezTCyYLgWP7t
Tq2itsxqlMvHNoBgHhv6g5WhS6Q7B+p3jJFHDYm+ZU8NjivUxMVUipkQYyI+BNXtvIzI9LAJHwqj
b/5h0rZ/HVGXY3OIfdJZ9HFLW2JZw/08olZkkZsSvsWxpo8ttczxDbtN1mmf20wUHs7HZd/BsV3Y
4KuT0XZElwbudZlXwiEzfbN2dMyHQjsNNsn2coz3yMQh33n1CQyft2tKLuOioBYwDhRXWZX9gDaB
/NBXuOvY2E7BaTQ6+zzi3rh8MPLcWNb7qXW9zWgFdxTpVlWIWaxQ9rFtqnCrElffjZGurz5AV2mU
x7s8Hbd1Ax2d5RG40Dk2CcUsfUPDUQ4pTL8d9rFRlv+QqMRH+OuVRvaUdJjDuXGJExKS1d+v55B4
5oTygCDbB27WWtnySZ+xRZGgp21lkZMgGgxM2p1OZmOrVjPHvi4xxYASXgyHQZPiLEuYR2odAVDs
2lR2Stw6NAVoXwKTouJvHkEaJVuWXW85rs45SYnlpmf2A+o+JUDePUfejYMOijylW2/RMNsgXgDO
Q3u5cFWyQ/VGT4btVR72dP00R6FsDyeUqhRY59lKs9UHgCDJC2KGLS+u0Ow21XFMMrEhnxUoUiOY
ZKpFps4mmDY7bREtA235wXaKo4UkFDcewEoyi4fppqDdj1MkP5lDWKxbk3BwlgdcQtDsWmCl63ly
qTx48Z1sSZsDakP6bPFMoi0ys6i4L137nnEt2i/Loibr36Z49KcsUmTMIv3pI2BxXq2RgiNlcE3R
k6+wIt62jKHXQWuJ6K3nyJd6NRxY/+9qDDbnXLn0l+3QQUAG48aZlHduQ7q9Jen1fHrmeLQIqoS2
kgELG6mU6LlWHIXCa1ibL46OYDQOO0jW/fhZMQk/ZNlbUiQvuJiy2UBAgPhsAzh3PCsL7tM86M9l
H4aHzrDBLnWZj3iFnCs0NauSuK+dcjLoZY5OawlL83FbFgjSrCq2DnZ/Q21cXhSShHks+xNCoHWG
mOVhCGf8VTLY1m7b7jyq4sdpnp6SIh7OYyJgkeoRAiz5rRhdPNMR1LXMAXYkypjYJgP9lhPRQO77
hYjbxXtB+sZbWkxXcq33eRD3947JZ76gvcq2u/9Q5Aeo4FehjVCrXvzjaRk9Wmnt3EV0t9ZuyMKD
LCMko7I9xG6d0b3LvmP8CO/hN30PyMWGIZLmfh9lHnxiQBqK4NlLEX5KK685low1MRW1mzbIkdbM
rvsyVLBFEnrjyeCcCMBEkKLQVKf4WUAp9mjfp6l57DANYCGn1x+shaumezePdgCPxxvNJisTRJ8/
V2gEJJf1wfDoR4OeM3y3ujHruUCWa9MQiQqBI6hjPWPw2RBgA0iDyGpupWzY1GEHWqla+LOF7rd5
wJXq8Z1RB989gKEngq/fvZA52PPm8nZwyxtGMnNTRTMwfkHZxFb6dPQ6UG5KfdG4NZ4C8ZoUw72X
xuZ5RtW+Fuykd1VkQSsv+ovWkQ1cTzVCl3AXWkNw20qwFhOm2zlBA+LJbzHmFoTETbNVWmSsvbQv
D3mIGyVzgDElSbSVcxLeTUn92RIIbBrlVXsA+J8DlcBKld5NT6P2ljdYEpjVOIfADD7jKp1ObV5+
16x+uIQdHOWgFO5a51Ol09nFj2QancciPiojnj5ZwUNjxlwVXee8t2d77qP70lQ62TIsvC1HAPEr
0s0s8/yY6aChZP3dGwztktnqs8ra+mphXc+7+Qu62uFYdJPy7RR+dRo3LzGUGcKanlXZvC0kY1Xa
0RVNJ13aANX15Hopjc8BsJ8jQK3wgjjR83VbMwTONQWAtMtuOquZdrrGp6XnXo0aJ9LXNH6Sc1lr
nxq2wzt7cND8ZgrfmFd+zVlSrGCHr3LDqG6rNFSH3gXvU8bBxYwkYrS5eNDHKKAIJw69Nr9FNGH9
pJ4cwrWc7ICUAPFm/9ZEJAXkaucVakklXDVhuyI+k1NKQo1r7CcVXBJvVHfC2xaBixKkpRpt2UQO
qAGnU4OoAUEr4V8FdJvWCR87QyDPzPKnxkrGs2akAWnX1rdQH6eVO08p22iOpC86cZdVCD1yOXif
Oi8tb0TAiJQ4Wb8h7Q5jKc13lN7EPjWAx0GZPY+s0FaGFTb7putGImC8x2girrhehAGjYV21iNQL
K3c39QihfKGLPYbnUe9ZXeOXXzmhfhOXXvrWhzWiiiTcGhZ76ny0D0rV2oGI9ds6QENZWx08AeVe
tPnS9C4uhWWXWLAz3potWQBJ0wAuMty43CGIJ3mO6FLWiw8z+jT0QlZ98BidgO7QDS9G38ghmsEF
uC3ahlNmQqbL8xjlX6IeKY45aJTc0seS/RbksrzPZ0w2SZsMPpGy6OXMUWCLNPptlcBD0hicBKC8
M6yub/OEZaAY8JcVAcJCjd0QZmiq1UC4l/ToTUTT2yccF7Ryat6FKD/WEh/myjOxIFFusFFfgfCu
iuzR0cbsLBSgiEbbe2XdbVYKntypm0l+NqvxVgHbbawqRE+ByaYytSevIZUr0OhUY9ywd2NXsY2n
JbGOGkcDy8CYIpEVjpqWH0fdEVdzSLtVihzQrAfvpVbTC5ESzX7MaeKaXv2q1XX/Ek4EhgQGLQY9
TPNNUesBAXEBxbFlc+Fag3qfEhOVFUSBU0p49aobqRrR7/iOTg0xnWaLM2Sju5bm+NVVBhqvthq3
oAbOfd82d6zDZ17OC7G82tusaqJTpkjiCY0Glo4N7X7E4hmxfxGTb+uz2MoyospOCqTaukL3cYPK
A+prdpei3Vie1u/iGRvumFaAM6Htmi0SvL5JEr9N0FvJAWtYNJbs/i3qNx/A79rVjvY4Vqe4N7N1
M/fDkXFYL9gSe84EQbfth40soVQY0PObErJKXybxKrGi9jBJQz+ZcDu9rnmvTTFR4l8WYCa+qUm7
jDA7gEd0NyjmEWkbqQd73ruBA0Chb64A7xfg3F0InBuTWiqTv5lsWzRdm3RiWAxpSsHIy0e4YSWh
T8psFlUuQlSRB9tcxMll+sDh1rVm+x+vmNRRt6vk4uOwX7PQGM5J4OnQBFtrM5uJfY5mGP3MvObZ
yo4iby0k3oA4IyJC/KCT6WVkBt8JCWx7JO9y1RADzsxI0BTB4E7rfo+QQh0UkeE90eHVkiHOPe0X
S6o4wclf0iVn3FwSxweix/ucDHKPMPJoSSWvGvLJA4LKddHfFEtyOdnEr6bm4So5aRPXN4CNb5Zt
vBGEyt1lwuoOCF0wFhFaYAE7Av5n9flLV6bRvk9jhmnUw9gf7nHYj9vAteWmLqI3KU9LMWyMRLRz
cOuySyG7ay5XOBy/uE73bJPY7qBdlEuEe7WEuYOO385DHK4act5HbllffUS/V2+wRFOUMjiNJwTv
YT22h4wE7m1DX6+ZaKkFuD/gcQRYH9RFW2Lm9WJbLLHz7mM/EELfjOITHIEVIqVgO7TTG0JvCdJ0
PLg2dqbMRiIW0pDRSbfvjGTfTcZX24dFiihUzx76aQg3lZtgEa4sWIGfwDbgbU8xCsY2MRmN/W5m
drFWaZP5CQR2AODpauTDKImMRaaMzqisEENVo30zESG+HmrSSye0cGsB8ptMOo2PBeoWijlrHYXF
Xa/XsI6nzjdE6weCXD2AqqkOCZiwUgx2cerjCz3XI3AN7H9YUAaAZ0VWs/olCFwhH890i3SbuLwh
qqD1237rmJiCm7F96AgMx+5q9oeN58XBRrc8Y60MFa6sIbsN2z7b9vO4NySJGHOPTVmGth/ZFZud
Vu0nM2WSBVOo9XbqVxqujjxcNFmVslao7Zp1PQYEYhiaz6avxAjKWhbLVOLRIZPztU5vgCO8dqn+
BkTH3WJWlGuwHUjsi6vmNDuC29t17zGgs1NDv0ZoKYFUHXHexqqr42/sePfkzbZ+Y6Hh6xsL6r64
ZS2Kzk2WjEnM3KFToYQbBrqRzp2LU2FnKmsLNKLeInK+zwrU36Ioaj91oy0r9NXYpoe8FDlDKKOc
o+8xl32bCDBdizLdMWw+4wwB5rCYOQSd8DYERFeG5oMeMVrkObjo2SGvGL8Cjcn0gV3FEdZN6TtV
0a45UPDaiMbg6+y9Dlwj5HZ458R4rrLOITAkxRFjfxtGmzmDJLqtmpLdNDqPtOegZdQRE0GCASGP
COwMw7NuiHorWhOjstvXa/b4d3mV3sTucF+xCGb8oONqad7XXmOo7BvK9LR9UCXS23S1r+PiCu7t
BzGgo9WH4GloxLsgA+YkOgrnuQM1G9PBpka75KV+YEh6imXJyhF0+0q1ACKN7osgTCSLYI14GuxQ
xw81iROhoL5ri3KT9zYu7PJLpmEZQ09PB9p8B/lHPkDZE7EwA/UkW8iAWX4u3ZDGtfHamzYZIm12
DlkIrlNkskA1CP+xK2RKZIU+z7u2VjcEsPXrYPBCXD/qjvxJhVAV1SIHckBQCedcJ2acni9GoTUK
Z7qzVXOTy4zdunNX9JHaSAwdi5IaWMSr3SAdBIcwXqd+T4/dWInEBu/QY1kboE6uuHRdzn96Y/Zh
7jfol9YWxSrfArPtsptgqPgSv5WgSyEAj5+zOGKqR8qf0zuGuiO8lb1GasI6386Ttd5YHU4rhx1X
eG9JRH9VKuilk5Lmg3c+J7TEt7lh79LMeRYGam5ypsLG2JuoCxzZf27sl8zEtuqlLE/a4zKFwaHv
NqGyTkqA72eXI3aY/olH6EhV1ckc0br0aA3RHtYX5vfquxEyPHdjxSLXYztsk1uHj5RgHR8NZERj
XN5q7VQBvwQoQnl6Tz4r6FnduwdcS1Jx0Z8pgQ4PoQfiir3F7JseITugVRrfhsrM7JMmvqFne4Cg
KXZyJF6BZ71R8dSPTYB6gXYBcSc9rD+D2GhKWKO+7TSiyLMJfnBdO9MWN6q5G8v6m+25xkXK8twz
DKNqZ6GNQ2BLtohE51ZK37XG5IbnSW4+vsvGIrmBRnsrJkIG/vy5avFcafNkMOqUkM8tHbymyX3x
8c+PL2xKcMahLiILRyiyB8ivWY2qb3d9Vkc3FQpEEonLfjrWwXBol58tqkS0p20EyzaP9uXYhCCi
NcyHSj86dQRRafli/9d3aCOhRIVTsxCCn8QgX6xM9PtOjhSdMjV4BwBCZ3o+/NMZ6nNaLbyAdF15
Bn2COjb9Ks6qt2wLpRfYqJbhIYYwwDZxclfF4glFSR8gPdTf2BWPG8eYhy2hFWssZKZuhD5I2XdQ
5Fho0qRdq6C/cwcchex/HNIckBRqlFdQTuLsMk6TYv7WpXPkLfV4bDo7nbBTqAtukm3Ut8kmo3nI
wJlbG0dq77bdnGcLWUcaUh+zmWbg2z4kSXjtskjfWYQb8bRXijLkb8/s5jyDMIEVXdp0GycmFP5+
elS1+DzFSmKMSb4T8UysjAXNxFpqjJFg9V9HmxxfByRWGm2rqnGag7Lm6N41+jOs8ei2w+RkxNGF
wAG8vVREhZL9eRkph4nkrBjTCNzlRJy0EFivGyr9YAON2ZSzynG0eu4JuFV7BgKnr2Zg9YRMzDdV
mJU7JqlxR0oFKd5JrN3bnbG3zMHcsIk2D0onZCvL5/cJifYD3YsLov3ojMxV2zeVxrpgCryr7FYf
CQZ6iv4Zvoi1mnPDeTBsJpMgNPqNFqU5RPD8SvQUk3WYDfskn/J9mk44QIZ23DmFx4qm4haN6vCo
x2CkxxJzpQb3X7UzbiLYmjvIaOUtzGzsGw4hxrkHuTeB2WIOzzhyAaNJ3T6roniQdX2144Rko4b0
9NqREPbjaOuaHHIRmu6OeXPYyfq20JWDEQ0Ojx3dg9GswVjH4XOv8hu3MqIvZbVtQQOuSMFzNlVt
i41mtj3pT8Mr2JJsD9UK5NtISIszZWRUOE8fsRnTMM4XXitLDTwZI/NASMTiQ5YcMtNagm/Lr80S
VWHB8NvPvQsvbGJ2Ne3xzeudT7OJZAjpS37irUe7Kjd7fxzDYzmIIwvVdNe4Ftokz5KnsSi2Dpvb
1PLCyzDdmrMgii8cQp+WJI7lSnbrWBnBupoYsqGyT/cVy3tEaPWpDMtnsyRuimAJe+84qXZ26+LB
m9Kth9R/60rmfzQ2+bnMqZ+EgPTa0QufG3A/mmvGR0kO2wSlhMg++WRktnEySHPG/ZBkx2omTmOK
ynu0fAe22y6xVIa1/th8Qi8PD20vL1SKQiLbQ1gHRcBALYhwy6kfXiq91y+ZlRgXbFMEWDigGBVZ
OhPabn748ZihsPuL+1DAJtcsqe4iS48ehiFVWDcl9feJJcAaVS1BInl71y8GRKbCDABZVtabrrTs
M2gXAYRKQK/IrQIc8kgnQHQD1ZEi3Dno2SsNPASBQmIuCbYqsNfVbH+QOspHLxDevm4I+HbKZoVf
at5VA8on16QHzlHS1zIH/VAlbJ+zgGRlO0U7rqJ7AHsv+viSDAFQAHx5i+z3rHS95zOIQDtUowa0
I4g2omDpyYClsw/1ieIRMXcjR8sgZ+YbYLis7NwYTiAI/LyM3mOBLM2ZNqZVXGjnI2GL7WKbWx5M
epTSpM0N45ThlUijr0JGhj9rpL8DlltDEff2rtLMI45pedDDT1UP6OLjC/fR/WwlXwnHYyR1R8j0
OqWW2aVG3w3U6D++A+tGDb9KTAWrdYHAtSQ862z6Nx5EscWwN7EutzkrmUtJM5oBxfRkLbAaO2JZ
iU99vzTl2PcPEBSwIm5APGHM7EmWAAOCZ6YgBK6ifgIDXRbcGzpDsx6C8PbI4stFBHPBy7KDatiE
mJN8mAb5VYWOvU7kx/hqPA71aO96o7obmqnHvufU/miP1zgJqUn1aDwVp5kwSmz8KIdDi/FLiYHd
fwciRyjWeKJVftR9y8HKHRxLnbTFJi1ZqtPXtEkgoRpdh+V3u0m1E6M/AHUORnTQzFJ3F1ds+SYp
CJzqGijdlfdUzU58FzsBcQDht86q5bGcOOLRRnfYt4yObMlI72zCi4FKfVXlXrVOtIRVVgEEJC8D
sWcXC2sLTz8j56qKg+kY1SNZ7012odCU+nqbszikFLHSsUiIXjNPQ6Y9jI2+VEBWjhZK33Mo7ruL
j38cvKueUqDysuatZy8J5ozCupExRPVc3MkU9Kga/W6069WsdEywWc75xrQ9DWmNqIUy2GTCSMFJ
aU3JfCtIwhpGtaPKvwuldV/R0oJg09W+Bqdpxu9stzHBMcR4UQaR0S7X6GPYFZRA1iQ69se14cwU
NjXxGhsm3I+suYAzzA/ZaGxo3gY7wgB2tBTcdZRX0jfHr5TmNHZrlPT+H3vntt02kmXbXzk/gBwB
IIAAXnkXKdIURdGyXzBk2cL9fsfX9wRdVZl21ensfu8eo9SSnBIpEojYsfdac9mUofQX8SsgrZ3K
74ImUZooWrjl3PIZZkds8aZiIzgFwxNBBHI3xeKs+0WzRTlTMyZ2TmEKFjM3Am/Vai2x8X27zHNS
a4QerQsgomuaId0iC1P43SSEdHbL3+YEVHWg17PC/lFKUB7KjZ8A6bkcfKI53BOjplWRZsGpR5fE
NnhfUlf061J34T+Cn1ukgLYWOevSciqgAJLEiw0QmrXEA2HGBgixIn/qEA9v9OJbTTN8B1dtlwfo
QFP74mPkWYE5/V7Z2g/LN5M1WcmEkiTl1xA9z0IjS2spE0ZpJUkiizBQe1EWYLLo8gZ6+iwMx19D
+PnSp/a0ijonIwOTLkFfo2uIWfa3VcacpknVLhGALTPz5vn+F7cyezyLI8YY2/FX4xgSkeViPs44
rQZAF5LYY5hqehjsSjCmGcGnUFkZTpjGSY3RrQlMJh5xdYmq9n0aGi7Fjx6I5K5k7GSEfXHwskKx
UmyciKYIUs5JvE5VSAs/JC2PaEWWIeyOk9uFOPfslfKBA3GAhwYGj2ZucTCRXvXABaOqTDG1ERM8
xytFYstEmB0vmSF9OpEjtCg2yMhegFJhaq5nrENVoFHFrgGPjKkKuWaLMLXLVZzYT5Mmv46is1kP
HGOPHn892hJGkEG8F33nHpMVCmjbnC9v7cOKiJiqKrTS9igRXUsyxzL9UEoPJ5U5ssaP5XckYtwe
Tv1deLWxGhrcok0UFCuj1YmsoAnUcx53FQX41NHIEM6m7KcXLc2f3MnZuppodnXTi31ZdOW6kONw
7sQhmgtJml+ofonP2nh0tRnEDdhxfR1eCUf4A3hAE+0cTj4t3ptuRE1qu/Ab9CRasaxaoNVKCVEd
G5kspy/Kb5oXAMTWJzvoPrWws57w/Oxcq4+vydJhsFp5lf3YJ6wJnlZEW0NjntwLinhcrt2hp7Yz
oHVu2vQBoSUi/nKbudZL5oBzSvJi54wK2nKjPhU5yRT06TdTWEUbkXCwIIgD63edfAKPdUhbc3hO
GRkukqy5Tr7mAZ7LHKxIwJ6563sTwurUzpYwRaEEPiGi5WRyDjY4HaWFwbVI4nNtM86H7wUFCyiD
2+ovcFiGdY2XO4MypHXSf7am8EerwfXh0JwdwSWfrNYh7RfeDKL99D2bOo4YUV3vTM15Q7KFLaww
xQ1YpwdRzFwYWQyEFwZnG0MiTQlDzii49kFG50W6n/N52OEZ/ldzyD+nhNYtGK75O6rSdwOM2Bpg
WYdRMmVkNBEs2UQqW+dNYzKa1c8AmMQ2U+kAj5JyJSwAaHfrJIjDTeYShO5g7k+zgjBaWk1LL8wF
o2CmRLChqqvlZ99z1b7LUsTbxtOPVm47j2bY7WLUJHiJiwLUKSiNIDe3hp70a9Nih2aG5KzqoFBU
E4W/y/jxRRY7yTJrfXPZCwf/IwDYLbqYb8yjmyXjwSeHtXhrOvCXRxvql6gr9IdZE+FqHk9pohEi
Du5/XdG9DC34jd0gn3w9RfjOITQtY8QL1coKWd1aSfEzeinVliyNte+WGJVHfduG7qWtZquzb+IF
HRx7jTB1WZfpEU+lvx3HeI9Wx193EBGBpLSMJZmH6wFmT9dn0/WCUW3M0PhCwA1JwYgjEmMgWmaI
HwQr59LBKL6ioRtbTfIwkTK28BaBHEjy06mh6Qiu6qjeeaUW7M11nrCdM8+MhjK4FS0mGUEpkjO5
WQp0qetuiukXqG5kqyHYi7waEBiiapfkkMEbBcB0gCp0iFXzQGrha6XSbNvNs0EpemdpedEHRFoA
pWC/B4sU5taZoLGNnNCBhK2aetyWfpk8VlAIFs6AU0HBFCC8PtaevXLrxASuhpBdaEenn2C8VMvs
h9LAMw6FBE882CskKnIBr3Qb25axKwiv4136pGWUqmbF5o16ZimJmtNaFTI9I7ojIGVwZLLWMI5b
BjbcvzxoKAtrrO5Ca9BX6GjNSo7XNaYCM3daooo4UM1Bkr7BSFxDp7SkN84BAdjKJoTmWvlKro0K
LK1Dw/iMiOoqUKUt8tA4Jb3UNk5DBRcZpbeF27W2X40h1df0Z9JHyXxdG6IvnLKJn8cftfEq6wNq
JHRzB8mgHu6gLfpMQMJ52wDYU7j9ng301CXNVnIsxYfSMR/V60ejqqplYvtIaNvisbOrY1eSc2rm
40F2OQFsE57uetIVnQMCYxq05NAniH+2uwF+pU+s+yRGXOld+aJGbhVHS14KQUBJ4PX0ywXZUnVg
rHJ0GSsL3O6p5ZVDT9PspeKhixr0yuQ608obfYZqYQsPuNj5IJBMF5SJXWr6koZEtewLzq5RFWPX
lLilXVLK97NqHgYKE5QRAFaEtXI9Rmo895ag6PRqZ+205SOqhWadyems2Vm9NjmFLQ2jQNigmpl4
IdNTVejjtiNvHaspkLkmajiCmrD94u4WLe0ai7/KNeAJ8Nw2akBBEnRgktrS3BiStvs4MMkpOmYm
QIAuPlLB59Q1DjGRk1RDEYxA4S6LoYWJ3H0OefmWwrdIrZ6qVeS7h35wX6wp+qa3GCHRCbD1Rn/9
cP9e9+s/3L9HlGTJjmAOC0fE2loWDKNr4jRC38j3kbIw2N4/vX/z/qFUTrSsawh7bUUseY5E8884
FW3S8aPcv/7zm0oT1Z4QKv7l/uk9eKX2uM6ChiF7qhTn757VYuHF1cj0vq72aTbBHmSbjEXOc7g/
cnB/OvdPRZqlhEwHbCDAzv/8UML/wA/zr2+qkTo0tKN3LQoIheHP20+WuFT9WG4kIOOtZtTb+7/9
+R+I0rM5thYE7c2ozvuz1f2pxmpsRNXPr4P5M9V2j10ZAoeoccynWKuhCfGy99z+CdClnZq8HBK7
eC5jM91Y81dujHbPtmmFzl/dv9U7QCtqXz7LFBx0bPkxXq+YLFo6rA1N+Cnd5jAxdp3HmLVM/Td7
sr7ffzye3yQYhdVWz661NOmeQGtZAohX/2fh+R+loCiSSf6ie/03GyztjuzHexO+t81fPTw/f+yf
7lf9j9m4o9tItn7aX/9l4VHmHzS00OOaimGXwiL7L/crPh20yLqpUFffHTxovf9p4RF/YIrFTGEi
5tUNx9X/NxYecFe/KHUt6SispAbrLqp+S6CB/lU/adEocOmed7uKwLqA+HMS18tHwkOh9E+Zu7Sa
5rXRPuLKvDhI0BdFPrEatgN1SQRhJ3MSCXekhiHgZJ+LXH4SjXN1kO3s8Yh6h678GNrksXPA1yrN
RqgCK0mED1QYGWShjpDGmQLj+tBNVEefhJTebTY6Iacnr4IO/xK69H5HfTrpgfZUuESmFKZ6q4f4
RbnGE442sRB+f5RaRevnLECh9s3KgMCtz4x8X+dJVvdspQ2a9bdIz4rlmMcrMbx4zhQtjVA+ueOl
I1a5gqGkTdm1moIP3BmQwKJvLe2AGvhmX3mPQ5PtY1GdYn3qMOXDcG9bm+hjypApKK6Bl186r/xS
wy0YBcWyQK8LJeom5/61ij9QoHDKsoo5uAQ6N5Uq4wlyw2zjyS4scE76o5HxOoEPxsOqqlcOT3PX
1kyNrQeCCO77qXER2Ohy61jy1LnRa9J5nFp6rKP0IlbUrWYZ0SkjIlTwsnk16WAmPxJ5FopN14Of
Rb2sknht2uPRiHGJ2jbvKqgGhNRMCFIsGyXPIQGZDNYp2Qnm8r5BultgE4YonAc52F891bx7FT8X
dhOs5Uhb5n16CLMUPYhHz8C+XykzP86evurz6VlWxSYOyJ6LB7jCJRCSLpZPk8IwUJiUUfziSHoO
EJr709a+y+KzP/I6FAkzcybjn6PWAIEQwbj38+Sp9kn4KtkJaSWENujouMA4YPXsZ+h2aol1O6z7
U5uhOzNRGrZ0m1dmYfPGT/5LDAlv4SnKdTfPPmoTjlVCpkseEo6ouHT437ZxapDCCuVpk6vPVeN0
B8Tg717CqLip3GukILSH/tEH01UnA+7Mlv6ygHsfpNG0YbbBNIpiQuv0d6N612OGCxwKV3pCpx9R
o1gh6ild26No3cuJRlKlqBjhPPVOBU+WDItVbymG8+ohIKH1frOA2h2WghSKae4lT+KjUJ1Y6aP5
lHbcM5UgOmTwP4dTcooRjsTQH1JhPXUhuWyG7j+VJHFvYkKFVhKfdFRm/JnFxkd9s4SAgqc5eR86
euVFRomWGRe3IfzEv4i+bZbCVSe65SD+AFm3iQuDfA3671IY5poIRODl4sMGN7SYKIJQdsQPjJNp
4ljWaRjjD0bPHPlwq1Ik5Z8tMpXpa3sy5k6AFUTcF9foQGSslq1oqMueS0R1aDPTlPfKz6qZDOm/
6viDV00O6FOUtbus6uqV7q++0JBfOkyJiRBdgmFTxI5itE4fmU0yvDCvhEhGiw7csa9P+yn+Fpf+
hrR6PNC81i3PgkHah6z0VYuJfQqvoHKIf9DPTkCEh6O4aaquAIacEvyapw+0PzW+IBDAVBCqA/7d
dqJvpq6gdA8ArfvSe83QEO1a3kIl1dWoTG3pyHbNv6AdcUPE1uUQk8DLempmXrgkFREgUY8PRtWv
KuZxbU6KuJiHbVCPjw6rZ2yriEr2TPwPb2zt6JuS8yoT5/QbSZQSeV35kBYsLJx83WUeLBOjttaF
z0HUoKRFzA1gLNEvLbD5ZQSNcMf5v1jCJYoW95YwDT/u2bYoF2OoTkPEYgkV583I3Q/yZGIgHAkn
3HKgThsXeVx421xqB/rmw7bxzXMcTPsqMI21WfIHucGNEw+0fZVjnMciFAI+5+8hJrqsW/gCjdyQ
vZWxGcRHkxdiYaXO0fcOIgQh5Ybms4bWZWgIR3Do10kdwpSI4g+a/BxDtSzfdIF16jXewU5apNj7
DOJIiVWLYHReRGvtcnRCS8SD5VHMcQZ5S89YpLDSXJWzvGGV5AzSrjE+Ztse2zvgm47xP9wStGLM
TqR7RlW3keYnLeWt0Lzs0Si8d0T9ZOjp8Sooou9tljybPe9WbL32DfiEScX4D4iA3pZj8a2I4aBj
nbh2bL5LTu3ceomDHRupnym5XOa1xK+NpxHy98p3mwvymmcOvN8Z6L9UdgJSuGlYLGz/rOLv96t8
cHdNDDsyAiLW2NseKQBXA3KiQuWfQjPkGNGz3GINfCjJSWFyyuViBbwlE4nby1yrUVcRhwUYweyW
kRV+M7HEDmPzBgfwI5Ap9JgWKCyXga4n34XGvZiajQskMd0SjWatQ5hdXi3ov6AWWSSC1IEIzwnx
HVuLEUPJaj967YPmh5AYDPs09Ypm/AxGFazAHpKLMvDWMMzXFEfsU5P4Iezm5kyA6IJkfJrovi0I
FvwStpPCfsJmhOaWpXzQ53E+9/LUVRWbUwI2H+DnhMeCciJ9E33MeA40BkOxcGCfJE26EOKHJQm0
cbzha0NHCQRh4qODepNSQgwuHq3+y+wToh1p1WTboPmqBrI0e5vFxkUU6ULvWqqmyTZ6ne38NKRz
2dfAP30WKV8no7Ng8emVdq27iaXCwXXjtcZT19JcbtHSTfMCiTRqnuOyEwscjMukO6CtWmAKgd3R
8Uf0LYaAKJhbMvQlEv1kghNKE9FskPCYoCPYDrl5aB9QcSRz9RWFhHJp+rYLWRA1X7tOY/M6xFO8
HzAnLrOKxdaST0KLVzifgg38cuKMzKPV5HP9RtmgWcWz1vO3BC4jdZ0M+jwRq6AURPbqax+0+Wku
XcLCOKoaAbwy9NNIv/l+5bhmDqoMQqHDFC3INHutoIYvWrY4sltssOYT6OoKck/feZ/DKN0lkqmJ
f3IJEeNCktnSGlSzQtHN3BZgJD083n9BTJZOFhkUDACz2Q8H4tUehCtNaeG9Na2Fmq8DfNrStVeL
vFQ3CIL5OtYoswh+smj/q5wOml106D91eeElz3ZwZJpDwznt54dyzJtD1Xc1tPIqo2Ra20Pn7k29
3jpNoe+owL8Epc0u4Tf05tN7cdzvq8pFvJknnxOymQKtnn/bxQrUG3O2aENj0Jg9RZNO2g8ffn4t
apCg0GBRtxSTtw/y5FOEaWnVcjiEyFTvi9Gs9zqCjX2uGLf7oClavVswWG73VivafXE/Wc5f3r+H
nKrde5vRr9u9Lb/1etzs1ewosudgTnvsJ+IBjAAvuEN6wGht4vmM6joVfehIB6Vk1gfXqJwNMbG2
00ODUUxXannS00DfihChKAzDYO4jRhhv4tZlKJ1tMYqbyIXn54J6u9kPhH/i5Us25f0fSuhO9HUr
Woelj16OuJs9msewRLnFMNjnTvKmhxAprNNW8SHITmPcoHU1fJIJR91/RLP9WLRBiyEAXlaV1v4j
2vlH5EFiawamvXfI7t27HHUDWw47G45GhdbBIz56yLznejIpwNzundFU9xgo0T1OT6QonIpyBtwn
jrXnUV7s4Gvh+PbeBPce+l3ykDQRMuuKC8ZB7rFvOo+e0f3TGLEHj5V83L8K0eJR8c+ZBVP0TJAb
xjG9Gvb3z/DkWJnyD8z2ikOUh+0Gi92XTJtaoK9dsJxa+xWJbL3BVGDuUVqbewy2Lv3Wf31tDL4B
zTn4ns6OMxEOdGN/fipjwtkVcXC6N2dHVoWxJ2wD2V4SuAcM+4ihzS5mvXMIRUmNR0LqNCK5ZbH3
EbLevzL6kOOU69vZElNSwWw50Q73D/X8H//8si9uZsg0DX22WnNQCRd52vSHxm30tdETR0LQJyMG
nAdLmiNoVWfHE+hftcACCkcFpRRRzNaBaDnrQJKg/fMzT1YKCrFm0sDge/f/pC29fUZQtW5Hcn3/
jjn/kJ1l3LwVoIi2FkfdtI6EpXQ/iJs6FIOovsQz6NGxhH3qPS/lRNMyPEGQcBw17TEisI5Baf+M
sFU7NYAgwGeiIzH75FCqVr9qdeauDPzp2/uXhPSczDQo1qqnNit6YVyTMNIfa3LeFkQW50skxgVA
dMZ4zCv6r8WEJmJQ8VNsGTM1cfiSIveki+3CUZ2NY3FmUZ7bQOBaXu1A2X9jO9fn0/ifHnBrPq1L
bLXM57hYYGP95jtPXM2YECu2uyatsy2urvmsGhIzj1TCubYVVQ0O6lXY4W+TEAFWf+lv/Aen9H9+
fKk7wrAdnA3it26BO0pjRD7b7mo10HMsT5WimOQgSMbPd4p9o8bf1NrB3sPx998/9q+W+3/86crG
AS9RvrvObw9N8a/JcMraHYpCHKkcGOvWvQ7zSM2XI7JGsRNB/X/4mv9ZArCBJpKm0/8fX3MJ8u8/
/t9Dnbxl3//a/frHD/7Z/kKRwMgSvptNs+ovBBul/+Hgyhbu3Pq696Wyn/G/c/PL0HXp2ABuYMLN
xLZ/Nr/0P3SycoA2giK1/jeNL+6X328lx6H7KvHFS56XeTcW/wVnUVZ+W6Wum+/YODN4VcFXahhb
XEcHv4nw8nNFA2c9mhUVYtYADXYHG3to9EAFoCP6UCcGpohSnbK7MgE9hIb1yr4yh9AiM5x9hzos
qfiNsI2jApjRawgwomOQ5g81ciorfCozdeojBC1WP6DKYXl2O4IHcsfZKm+6hIPt7NHqNL3cpFOA
ky8nJEb3yINLiRcSXbNqHDQehgkmiyjeHvG5uLVIFFHHrULkpstSk/vZaLvUgK5QdbJi4t3ApHfI
tK+4Pmi3QfvXCL1yM3R85UTmRpPp1JUxRSYQ8cyIPqKRqbtTqxOgYyx4g858MGHQoL53o1pVLpoe
Wi2cbWq5c830aPj4ng25MrWeg0B7bSSPTUaaq9IfiDUvGqJiggjR46+QE3EIoSS06J2oUHumBCCt
w+iOsZcffBpvCypK5qHdUy+SY9gkxzyTuzbL+ZFixYAVac14Dit10nBNhRAwclecXU/cAs3amdl4
9kricYxNleo3CtEZibyuGQKGdnIE4vKhk5tMT/Gzh3c1dNqrEVivbeyvUzC19VrlzkmZA36V+GjH
0ZsOGRDhx86NM0ic3YVS9cHwH9y42Ui2fGnEx3aczpKI6Mjut24V7wkM21eRtuim6AhnjqsiPBY6
upN4o7p208gGTpzaGUm/tZp4r6cuamMs6sp+LUemRdp4FpN9bMbPIsHo4crgg8gvpgR2fhgswLi2
fvBKueth3I8R+FtNCiivmBxbHjmvvVmeqa/Cpljpjfkak69CptGj369RYZ+LwNoVzRyYVSOdRnha
xcf5Hda9/tbWUOtplSBr+7D84KNshsv8MhbadCsdLmo5XfVyW8XifRQc57HfUxRvR4zK5Dqukix+
oCRc+iZO2wyybpX3wJIL0qSB49emux/0/jxMpF2NIdN/TqnWKZ+skxHwChbDQQ/kDnAEsVYUYAgs
kGgg5cTQISTtAmu6zdfkVJKjKgTezZCMrOHd4aDiOOshHq52MOJfl6+BGWPe0NHOxceKKML7Y4Bo
RrtrnuuQ80iPxKot/Q8mftjNMsIThuRNieFgy3pNfAIoZvD43TKTXH/NeO4oNEMRvlpt9FHFNYvE
fEQjEAb+vCYRjHCfE5aJ2QwKSDXehokkHyamQzSdwyk+xn0D7o9rVaueY/wG0bCtyu4ik/ZaaemR
vKxt53wbgunmTu2l58DnDxf0+Xhmk7e6++KSEtr0002V021+B1sxHrQkPsogfZtfmPl61P3+osIe
F+t0Iw111enjouvnDPAaC1JLRCFySiV3lsFbo5XTua/FGb3mNicaakgffLPi91Url78nJuEo4pje
99ZrPWD5mKxdKJ1vGI2mgDXBk+1zqwWr+dqO4+EwP7fEZy3ru+Ya6sMymoxthJk8mnPO22A62Fa7
mjzu9TniKa2Tj0FKeHyvnMfwHwxXA7vXfDGR071BIX8jw3NlpLeGV8rs1OtASb+IxXQDfFtr7rNf
1JvKigBbVZuc7Mk8m87Ius+BNVzpf66abF2kw1lrx5uK+i0Biawyefjm+NrnWazzWOPlkpV4D6pi
GRJU0hmc7E3KTFMN767lvaCUAFwSfWDvOxitTlHdIzUP1824z337xFG50M5enz+akB/sHto1I+iS
g3ji2CdpddepFOcCQeowf2rtLHM6mN/sKH4SeQRWw9yVRnJMS577wO0xBlwSvNJ2IpbV1xord9tO
B7dornU9bSZOAZE3HKBGHOf/4Yja5OVeM7m84DNviPk5lODIa284Y+XcYFG5lga3GEeCrRdM60pZ
iNzjI2zYZjHpLahvP9nrqrvOCzbDWHrs0SeXna2JpptOX6UpyxfDu7XpcDU9dFehHN6N4Ecdug/+
YJ/mW3JeE+YecYAqbb6JaoN7TNfR93Qk9bVzU1HP2Glc+VrSm2NPpBsimostuedZqBZxdw6a6K3h
MRI0QIPbHgNks4vetLnV0rfI7bk/gscqOM2PlRrqdL/j9OGkI0JceujPGk076RmCGQKeP9H2pgsQ
9cyaEbFNBlEwfmFE+0GjRWqA704GH9mJ1Xx2MOpT2HY7K9LfI9/2H0rA0WROFaihzWFp9PY+Yol9
jANAReE4ijWNbjNW9p7t7iUB3rWLuhrcYgkkoo1fMVCe3TyGCpYjYtfrr6bGCcn0wAYQiceml/WE
VERhoxFlO7gL6DUTfdDrgDRgr0c9cWUgoH9+dv8eSBUiBNPmoVX2UxgQczbN3BEM2XJ//+z+QZPV
P76UjPWXhGzOXQV3bjIM5LiCKUHbjwxu1ZnNo2oDby+I8F0kWuItGbCH4JXn5sX9A2NyfZ9GsgE3
Yn3WHeSuY4sWYdZB0gAJQpTOfgNdxXEL/yGFI98mXbkZRXjTlR6QK4lUOUCj4LZiVzb2Rne09cRg
AYkPegoNjHS9YA9Y5NqrU3/Ylb2J0UKOBMBGI02hRanK1aj4TmM8akXQrznzZIuyJSihmLs39w/t
3NHhycGRUPVJBdUAdpCzfMNBMkC+mNAVIk8DJ6EmbzjEE+ttAkgbsAusy8B5qzKo42XbOfswa79y
hF5mqAHWULgAM9CNau2B3TiRN1IYm1VR9Ej2NLpMCKoWemM1jCa4sCdAgwlSQTQceJbI/gs6sYwr
Z5cX42tboLuauM2jisWDWyAb20vqThe/GpfcbOvRo9CRNJwSAmo+iWhNOrDLpGPtsPwNaHjIslav
8/jUSnsmCeM1lvkpsWkees52ssK3UO60nggKO/47fpL4DVIkHfjMruVKmMsKruDvKKfMKAipG9Ns
p+MTW2QpYq0S/XXYcHdXStoLLRaHPNGapR6gXEertO3r4iEAHGCQgrqSU3eqWIw6FrBW2kAhnH3d
3KwcIS/7yLzAdN25TocLDpbH2qF94URfOGQi8SYhLhKnyAxB4sdvkcHvBwg9qz7bBwJ+aaZEHxmq
p9awHiK0cITsnOYtI9OJUq6GS+th0VWUKxNdIY+kKPREode/E5X4libhmzLzo4T5XIzOXpNMStSw
1dkCqTE9bbi4TnfRW9KHLWz2+dd5KVXkvlVMO6ypAVwA8MNst0hhL3PtZhfDrQzEmWVo6OXSpKTD
2LrxYmhNLDngW05Zs/H1di+r+pJ2/fvIbCcby7VVzxur+epGMymX/3lq2+b9zbb4i1s/Pjqm91RQ
SDbOt9jSLlxhzd8c7X+lV1rz2+xwUfN/uuly/vqts9D7pUqavst2vQM0GbujLBTVd99v5x3MbIaz
tAkR8f+O4GT9irX7+cCGMMFf6cgZgOn9KkAopTkCM22zXRNYt7RKjlj0jnTzu4RZmeDNSFKaQHPe
OncUVhLPlLtq1kuNlAfU4QZlojmPaieiU1oKK6rmmOK7EmDmS95P+5vNdk/XZJHZFaADzFbDed6D
0Wa+4kwGGBHt54KjD4+tpm3rjmTYkD+duzZxrR1InHffs08BYm9ojixOCIeL5GilgsYzAkwuuiij
0M2IL0stRs3rOkqPo0vATtwjQ892VLNzlLoBfQlF/BGHGDHP5BU18TEz2TWi6UIj45AqCntJZeCb
8dv8N5uTuEFguEUTcW9ENNXxNzAnx5Gg65afjUPak6paGyB8wYnsfXs8qEEcGi77mvUV00BbJqem
omXmvVK1csd2zuu8j/odetWAjrspT8WUfsybttMNn7Jqjfa1dLddOhxJE1zp/UeV0Ebv06MtGVCO
0/SOY9r0qnkjW9JP1MLhNDXclTIX58nK3ibBybcfP/kBWiohe3z3pb6YGArULMpRnOxHrA5Ekh+L
hPNCpIhEit+IDDjNZyudqnKuiUYmtNoo6UO2K0tyxuCPZlx1ZagNejzcC3gbVdRedF7UkHuj76yT
743n+evCGA+ipb2b7MHmHDMOPd1gHwPQMn0wMRCO6yV4yhGpu9yVYXyc679c9VfZdJ/0fn1fasf2
6oz9u55HzxMlhN6KZ20/FywtRznhRUdE3FtawW8Yao961l49J2CixLPSrFd4OwQbdSNj9Yj+u3+w
LOt1rgdTPJcVd28mrFdSDg9REjKc7C5F8ByV9qNv8buS8UbG5GtEllruGWs9nt67oL2YuYVlM0V9
jRvHpdp1q41hT0syL0IyauaKELMaRXDJ4AY9R7wvivFwv+A5mmttvw0NicGF15PVS7J3yYzoTPaM
pFAnl9hPKt2lkfbk/Enky81lPpJ1NeQa/11onD7nC24+I0SQE4qhma2F1BQD1DdAiItadbdkog8R
TIiJSxb/iey/krMRy/FczQJW/PGXntN/akiav9IN/7F8wH9zhYVYyhS/gSiT0QQMhhObjuT4Tq74
pZj6B9N7oRpjW25J/rCG7uK06SPFNp0EMvK4keYT0nxh1YFrM19l+21cDjJ5n1zgONyX7fsvUMa3
MhrfuwrBjju+R2RY8vtOwgif3dhd0aPFzoVX45GqpV/XT7FmYDPKw+UQzlayjj0nqzS5Fgm5UkM7
7kxECXSH23OqymLrY0cXVlE9hA4wrjx81edax564TQY7JVnQKN8YJAdY3WYbM1FhFQp3DMtU4MIs
+sUpo3u8JJJoMRj5to+w3HAWi5rxhu6FrOkPoHEMfLnB5/UlgMKcI1DpC0EMJAIn2RzWBovTvOY8
+5o4iZIMsCp4E+i3nK6/mWK4DJHcNSTnBPq+y4n5Yg9PwoZ1mGEGXCwMF4d5CXTb5OhyRc73X63c
Z9187jh9J5E4z7+tIUbQN4Zt34f7+JOG3z7n5DpfFbGSp/mXuJxKKw5BWdJeNA69scEwpui3su6u
emzvrHx8H1OeAKfLdPYmuPpmVxXNxc3bi3gMSzUrYfptF08sS8XaL+uPpGmvJglY8w3dKPpYf3P5
/XsTEaIzORQYWmyFHu83gmMYUaRHJF/t5iEpihd8YiCjepaC4VQx9dHGQ0mXacBo9zeP/B/KMsOl
t2qy9tGQt3/bNl3Zt5k9qmyHwfg8mgUuz8R+SLDhcfqiDRRG9XJIYCa4cwBa/Tf8V51e8K+DCIYP
JlBynoEwKAx/e/heqcGMvCLfGQ2lFCexudLRuKRdwarRX2wzfKtzSDRPoZUeKsmZj7ZfEI1/MxW4
B178MhGZn4hD15mWljv//1/LB9/EOO3UXrabS+P5Vrfo2zAucpT4hJH0YiQoKqAnOqVFVg27G1fX
XHLNJWKS0M5zQS9nsKLU5//+Hfp3ZeX8zFBqCqV0OKh3+vRfGszgy/oJC38GIoTCWWQHZphPWh0S
r9RT1oEDhWbUfrsX/0VN9zIZ3+lTIQY551b0Jtzh3Qw4Ht2bZ441nf2tYWufi2S6NRzszYgbf6RJ
Q+fLJnd9rnXmBg0WuG0ckdPL8WDuYQocm04ChDWI9k7KDm1y2/Fe9ASI4gNeBkF3idpqrXOvOmJT
0hrwnBaH5ojLur6UY78jankZS48OH9P5ztvMdZTw63VJGfZf7J3XcuRYkm2/CGPQ4hUIAKEVNV9g
JDMJrTW+fhZY0111a3qm732/ZmnMYARDAQfn+HHfvvYEgkII5690EennU8+4GdAl2lxNqb8HVf5d
Wz0vn3w0JXoTcmiyCnSOuiq94UDRnYzsOK1DFFbH4TFqyuLfXKH/rWrESVAlUcamVgL++nd5q5zF
Vl7SDryN5NZbA5TeyvZ59vmTd5yepa7Z/e+nnRrkv7g0VElZaxomUe3f0cgg9kwy91yZaziGKwOl
Yk9PlOekHO8taQFaYtKPedWCLLREiP3wSDEAeXq+V5iKYYzvpOUhaotdUZ4WIgPL6p1JLi6QzBkM
Ium6bJivCpCexpQvrXyIO5Oe82KlNrCxHovjwm6xJ1G1vu6Ivk8RbG3QtyrpuTVnilk8Nvf5XpKn
g4UoZ90hDeSccw3jwQQlYI6HCXZhBAxUP/w1HgdI4cXtp7lK1KS0B4EIkmdCASUb1TaeZQB1o8ke
TNLwm60EG9lfKFcuXb49oyg44SHWr7bjXzBsqSITxdWVm/fhpUin59EIHuOYDh8S1OQnlVc5I3fY
lG6mKW/An9kCxB9rSm9dDWhgP+dz+9L0LMsyyaoipqAR3WsW0Zg6QrgbOMZrGJWK+Sky1VeZsGkc
9jTaHSch+RbkaiuH2sYMe2+usg8pC/aGTCB8nSplG83admbWHjrzVR+k65oMJ59zmF3ULapm/JFF
hvsj9wvTbrSvi9uEwGn9HsLIKqhDC1FKOnYJ9SWK06b4FZjq2ZD+7eLzL3ZsCMTYnUuiiZD87xun
xQBRoApKsV2T22vCe+K0S89GUAE1YHejV9vi38y2/2rWp7hOKsJE5a7J6+N/mdIaGVUgQSuTbUq6
uiVtz/7n31w/PxHb32Z0yryyqq4/LSDJ/+ebxNHaLCKKxVY1B0RVWkuJK1seGwyc69ByDAplt1Ss
78tC5sRk5yOJhzZCwUkOEo/gQ9LpbqxYrqVJax1qS838DJLHG2T11WAiNIpsn0Q8p6RDLUk+TZ23
qQe2ZeS7VDpI1ok4zafnPpSfh4SpumlSStsLW8781Oqg3AyCcc5/H6QfsgWzs+sOZcHHZBNpKMtz
ZKnnlBB5UkhYtsVJM+4LVF6NNPD6ITUi7lrXz7OCbxwlHZ1o2ayeKuovJuCpeLqmSnKyxv4Ryf5r
mE8HU09ORaOcIjl0gR3irU04Q0CF8SF4pubI8Dgs4cUM2OGhA9zLDdsxap/2NJQvUm/U9PChgZ5I
TBG6fmssF8JMxpadzzBhgAymBct39DXKdg3917cTGyaaIdFeIcs95i27vdpgVyM66w5o9RFHwOgG
wfi4zuBr/PgzDP6/bczj/L9ar1H2Nkm9/M91913xK/4oPv5acv+v5/zDNEb9D2jnimaAejRFFVuL
f3acmOZ/rCx0iu6SqWl/PPSPojt9KtoaxxmGJqnEs1x1/1V0V4z/WKnx2A6A3rXoWDH/Xwrva339
7wukpKAAot9Fgzlo/jfcfi+DslnID+7mwF1AZEL0QNWUxPkFalaK1TW7k6g3zoj9Y1dPaA1TISFp
iHFuwE/kjYKuU82KcROJEAaFrtDBcGR+3kP1bpuPrs0B9abyJ2vUvFEL6QYEQV25MR+1EUXeSLe1
U6om12wJNDHL+8lO8jJE7hmJR5r73aWk4xMbs5b49RW9YXoUU9gmvTJQ/Q3ZbEOOTHPSsrlBe6yS
l0crK+AgzbSEzXCPxBJRNsHUSUMUATCnWAlYySclodoR1KnFnTSwi4Bu0Kpjr9Owkltrf0w8YDKW
M21hoWh3hL1OIPf43cJdmDXjvRSmyJvptQ2rBkUTegL+pKZgN/rQUtDdDFJ5klq0jDSGJWrxS9O1
twRxAC12FVrM6nt4oVXJo8c/O/RlYm5ilU0sJW+W/dzwZ/pvHZ3yvA3il0NMiMKazOLZSG5mjYoL
qA1sdpXvxOEj6q3f6RDZNXbTeZb6QyFhlJ7Jfk1GAhFW/axhlVahuO+zLjoF0NDPatIfG5DRThxH
17xRM1cu1c9QjbpLpCI6NFLA87QDPAgPCBFDIg4Uogp0jaYr+r0Jr2WGWHu2gkm81f130l0sWQ5f
xskEUDem6QaVx1evGsZ+hPqj1DBtJwvOE/AJP1+M+4yMlehG1S91diNGpuNISjY6FGa3XYzwChTZ
2OWdcGdVXUt86S8dvwdK98h4SZHXkEcQ58ZGfi8HSJmRJC3bKE6oq9VBu5EM5dYCz6UfNkFAXmVf
QUmwmRiVrxd0vkgjVKnWENptbApPcRGAjGiUWxRlJLCHfPbiOSxgZ/Chi3px2+dyKnU6MuZ7pwzS
RinHdhcYUruRAQTAhnetFiGUoCBwmFptI2vziEPaGJ4LEFxuH6C97ET9gd1p9YI9zNymGzMLSY7R
YuUFaILtIQRJW3QkfuhfchajzzamOqvo5MdtJ8SwwUtUlUDYA4BKO7RdHh4FmKCSitnq1iw7UgrU
Imap0dQcjqzQ76NczTysY2meejdGdYIQHtpWsHZvhDIsFXizZi+Im1km0RqOtZuX9YX+OGg0Bdjk
Pq8bh464o1Qi5G0zzRFzIOCjmEfHGAfSeNFf+pZubvgJ2K/373BHLsmMO60ZJyDCuuoumKF2zOqb
MSbmOU1IjSQJwk1tEJPNYPxOwzjZjTTJB8sg+5JqQLTqwk8hi1DJzhEd5vmXkKbnSBFmHyvurcz5
duU+YqYRZnZtDabWphMDNknTCn6HJAG7lBIi4JX1owP9PGi9fp0LyPnUnSA+l9S+RuTdHf3WS929
JnN9SMCjbDOg8PSnfxXZKtjp9RNpngD/bzBgY9jdeq3/nYqEPCC3VExU4Cxp4PbpW8pt5Dd2BhXq
Xp9wDD6qXRnQ+tDTDK2EFL+OstyeQwDiRTifu3oAp5xqnpgveP4G8JNLSnBGxQSkaqHpSuayhfx2
EhQZ6aKO9DobqD2KZGkrqYTFlIswDcajxOjYTcW0TUK0oXBzxk1S1LeoMGba/+Aq0bs19ZpyouEe
V0yLfQe0DqQHyl2sjDctIA8f5vlhFF4yuY9BF6cvgkpLuBZH2NRSEXUWusIEC5BPp8zha4p9sTVV
0Dm6gjlCLx8j0XqNAGuyf0fFusiD6U9N/RHW8nmIKREOaflszpWxbQe2IlFabJsRyGhZjjeMziNH
XczHfBACTxU686GMRzuMc/Y5ZXgN0FpMMV19oS7iXNHgCWExj1MdB29CEowKA0k88zuU4mBfyv0T
LYDqTYt/m93U+TpGodWo1W4i0ACRqP3rAnaoXfRXq0pOpZjdcey8d2L9SzVB/sSwfCEimscAJgUX
Z9/t5+lCv7tnSiK63WqCzyhUg4tReelAIQ7XDrGEEkQlnlH8VpdeMp6KCKtiU2rplagiwVfqt0JU
YwAnwhHQjoBrzvKBJ1PlL1L0G4LXdEyMb2kJSRRZu0LAcArP1t1cSW6RSP3NUNC81stFASp3VwPm
UDmlS2PqZY5CMm8bGkLtuoUPHo/aJbFmzdaMeQLoQFPnQrbApQ6jhCr71cl4CMd5JwuieFk1Xcqk
5UBi+gp2pVCh8V9qan3LR6AWyT6t0mcEfOPZqrRdWOXs46qpuufYmaTwM3xVZTbQgbyYcaih4Slu
Izh4Wl4AZvUWCi5yrBn9ltXvyipE2A4ys38sB7as9x/UlZv9rNH9kcvJifZu2k1MGXflvs8Q+9D3
3wUtyWCoYlJgwUwVx09yJGcxAVKv6GvC0/ocjHByu9rUfCORK0/L1cQuyuIKy3kvhay3sbWAQ+0/
E9pZEconNGuvUhEmpX0C/ANcWXTA1/FhBju/EQIsEdSepaJfJLA4XY2LJiGOkOuDizLEraRYo+OS
+rdcLI91RXM+vhbXKmctFOZW9+RSDAB7P0aVJTsWsKQNKPAERdtgJ7qg76YmpzspocJRpS2NggnW
c5NED1dT+Waln4xO3IYoCTazpJCup9jKhqc711trkUB1KZD9wTYRfUGv9RN8mjCHS2kn68xLIeBC
Is2vbQNwodNTRAwUKLUWgiPx02E2xGs440Ui43x+hj4874xB/qCvP7R1ozdOVJ4oFbV0rWhGajmi
2v2SQm060skWbyDsrwn75JQ8UoSqHKlsfrHbKr1SKp9gRr53lQKFpWUZCVVFdztrjxIgQ/HdKBtm
Q1MazU0l5KgTahWBHa02cwZMYsCkcxJJM6Ww5VxZWD7jFnKzlBTnBk9dVvcOTkSsPmOeJXsyXkU2
2GSrea6uIo4TpZnrVLwhzUqVpMLWoNsnGUCuhMjrxHL5ikYwHTKRHvuoHvBZCmLagB6aVcV+rNLa
r2YRW4NFehP6riWIa5jYSBDaZkaD10wvmBWTzuuw7wwk5jWp1pFFkLnvB/ECXtHLMIKwWSL63aDF
I/ltmZlWxJ9WIAYpl+TZVGrxQtkxQg4Vp52wU+IOJZI0u2pN9WppD3kCCqWbAQEvy7DBHoAOvPl5
YaKfNPj+Vjl6ZmZ6gySFqwYCzWSZwBEpiQKNqd51DTzMLjhFZV6dU1V8j+Kq3NM9ziSQj5YDuiye
cQrRan8SxH1qFA8y9XVvKsw4s5UGroQxrxAEWaxElw5Tdu45zQ6CVO71rCmxTyMNpEZAkicocUMz
bLIQ+3PbVEkFdSX9bmYQ0/Cy/gDI0+0x26MP5uf3nx/E2NIObpYyWvhUNKpZ7euUyZTnJi79OTgJ
lLGyOJqKzMQckav/PFzEnejRZnOpezomWEVgRay3/tWv/+q+aaAdEC8R2Ibrc7MG2kiV65XzP77K
z98FtSRTqKA73iEiGv7y1xi1FJjf/vMz0J8CWA1vNaix/3zkLzf//FChrqDiNZts8+ezBUEmHxfS
gimaBFN/vO7/7beUwoidVzXq2CXl73MNR/fPd/vjG/y8VAoJ2M4VwfrjjX/uKxuUoIGRgtJQU877
2orSlcpW+xkKjQKm7OeBch0BP7farIbqiBT3Lw+QhlgcYx1lmRrkjkSuxdGlhSEVWSkw30aeyv3P
jyApDnhCZL6Ere1+ner+8uPnPkuZKKUVqQxtMwE+Da1Yzsxi3ws1nf3ZRGUtorLVGuSbHLGoIyop
2ZO8nlAaf0unw811b+VTvofekP9x62/3ITbfisnQ+7NB3HKQa63wVavYqzOEtVGrKDkPIQN+vXZk
LQXYQYWOhtVCpnUeXOdAItSWy3Bwft7nzx+45OX7cpT+621/Hih1y8uMRfOxlcDaAULkPgS65ZEG
wuZEKejC+Mf9wzBZ3lzKxygJ8n1vAJATgIhijsKTrEi/RxL9tJamWkiLQWeCCFofUUhjKvLQbH8+
cLUe659bf/tVnufeW9QDI/qordZV6yfIWkwyhZXnkq7AlJ9b5kqD+fk1qgY6W6Mk3uiA3ugahrbS
rIiWn1//uI9xtyFv7Ke7Kzi7PRbv9hWED11RqHW8F9Gy/YyG2za6U87w0iMIidPLtC/scDd79abd
ALuc3dbYwiukCn9d9i+j53cu+GHEvy4NTXNyBIqA9C54oG64z4+Z6fj46rjajR5376jbg4N21qET
0V/2gMbtxn1b3wxBGhtE+5o2m5fEdI6Tk+5eCmPzYmI7dpm/uKPf8IbwcB400hzlL1z/hPSBC9vP
jy/BQ0dtjkCHtHdkOss+3hEF3/hsNHPy5j6vzdj+bjekJjcAQp1xA5wMO6QIRfGmsh7yBf86jgXl
Fr7d+BrXJxXivupBjGkXKkhfHJ45Fd1l2Vnaa0Yc/T7Nl8IaIbx1lEP2det2gVvOnih4Ldn33LXm
C0JgHTei0J2WHU1ABDln3js4ZV3ogu61x+vocUok/KQUHLGPWbqFwDR8F6ZDzgLSPA3XIv4G4wuf
Iz32ps/HUHu7AVyb2aOnsyjskpGvheE2KEJI+1AWucGvlupVy26ZnSkiQ4Ahl6teosIXx4M1g3e1
OQmEBLp1MtkwfykaC65HFkjWt9L7EMBqYqaijQvkMsKbhxHxWI0dd7uPM88oKFD+vBlaUZoxgeC+
LqrH/IFCnXdHaydg2L7TATaS0ck24mVhXTv1oWvFO4YFxAanmF1Ih2GAkouS2oN5qXemecmCKyuW
y3/qS+nKPvOdfIMEq9UbMAtL56fP8+zEz8qFjvPKAa4AbuOObklyhlO0R7tr71WAAY/sMCUMfMxP
8UvstxrH2vSjT/GKdIADNvyuI6d45+jk83NwZ1bE7YZSzgf4Ry96HDZx6syf2/ZR9NyJmfUIQwhM
qOBa+e+q3MgAEhzlnjrZZ5GfklH38vRZarwmpD2c9vg7WMFNvBFhTQZfBIsa52txzhUp50N3Lp6y
6ijsvlUunHp8G3ZTduvkreGBQtCYMSrUoz/V5iGaNgDA3FxRNoQ4GqYo39O3wie3y2PywRDoNcET
jZ0qAQVx+4fhnP+qAFcgMt6ZnZ8rTjW7DIrkWa9uFtiltHqEdhfWt7Z44+krjgLHFqwgLjSS4pLB
WafBn8E7Te9CtqnmC+ORU9Y7L8te/PJ5sH8lV/KOEwidPGzeMwfJPgMpW7bFt5VtJmdp7xKgieLC
eyczA3KTfXP6KzQGXDeAPKWbWp0YXGG0iYz1LTXO7EpePkXPfDlekgsi4sQa7b2DkKyuIzpVnFnw
GPgL2g51sIET8KIFlmHjAUAbk8EsfwsDe/n+g5HcNqAfN5ZwjMITgzIzwJU4mupxZ4/irCrALOwB
aHOUCpSO5lNdPVrVV6/8wnzLt3JaWHdls0P2ZJDYQhmE22VyFJrPFrwIL6CZD0qDmf1xILgfsOwt
JLSO81bqP5TgOkAx4ZLP61s6w3Cf3uviTcS5IyuvcgVkGlFw3YHZ4IyMcDu4vuloJ7NCtQ3AneTz
EjSMvRS2VQJ9cMOGQGzDtUcuULMbrsnUMyn87XrFGRz1C7Ixnq7NjiKK9W5eOMNys+W4Ds5H7JiX
zj7H0V3z5y+uYOgeTE9cJkwLY7PtyLpuc+syqu6HclP8CuGDw1SeHpec2XPtUoVT7A97SA7Mwcyx
bwwl3sOX9v0X8+rEpmjGr4VZt/jW+MXloxyLZ/JMs4dpkWmrfNPQ+qgiR34Qfjck6t65VDB/mb+w
CnWB9DdbwPpZeZ499UG/GKfoZ2qKsfohYYDXzp5ByCeZ9vMrWuAzx4C8G1kMf1FfewnTDze4zB7t
GOEjM2cMpn1HtYWjZfRPfASVP6bWOLioP1/NyZs9zBLnL2YfplKaXPle4JTTXbCV9pK/rhx4Zw9u
7AAZzN0CWSLvx+YeVi/7s4hVK3AN34yP+sVMWUkZ9cITtt/FN21gLO6CN+w5WaRx5As+eSr9TzsL
hgo12+T9TX0QTr+nwBW/OHT9hk8BsY8rictxffnkhUwK064W7xZMTRj10oap+uftFfCyhlMejcr5
MN5djr7wZNxoDHlFiv1u3Fj+OI8GGmY7+kCX6y/+uOGqZhXBRjPNPBrSWIdZ2EVO9LoSImnELW0v
PNFUbdqMDXxLKvzJzEtibFjMlhtEIZehxWcFAeHkRzb2DIfGNjkdCoeLUDLdrV/ZEb8+GHksF4YD
m3BfH1m/TABWvnXjql9YiVtvcdKjcct5PdYD/8V4Zxt2rHjhaNzw50wKii9ehJPwJO05Sfx7SZ4n
54uDoD9MDueFw6SdOOLc5PvztRj8LKHDfr1OtQMocJrqbenG8oLhklY+Z8/yA6exPLI8Bw/GqUM+
hu/xnY+eMGVxrAz6nzjpXGXgHMNN8hEVB5nz56z1wXnLOy4+SxltsjMfeqRiSXjC94RhfWKqJM+K
QbXdvr7xZGKUnCFt5QemynBXLFv6F1kDmSCfmQalPVce9ZIj34w54JXFXTu98S2Ud74NuA7WUI6s
ZnfQCT3eyninZn+Edyy884OM5wxYe7M66G3y3Ry6xq0XGNCVy3kpbEX1oo9CO7Ssk7vOxVKcWCFA
zbp+AMPnCOfNRrkx//MszEHbPWRahln2zcdi8V+5ynaybPtmWwXX9ovLGu00Z6VYdizZc0rY4PLW
1mlwhXhHFCUceeasbyfzYR2lqptJvsxAPyqiH9Q7ksYTwYLqjdfsm1y8uSpl7kbKEZ2X6YH8Aapg
vX9i3QTTbtbvzSoJ1OhkA1V9jK+octrRh0yb7wZIXm5xgIOy5vQZ9Z21UWXOJJR4Jzcae+5Pwh3Y
KJxQDrEm7SsMHUh+DORKorbl7xqaCgf9kEW4JABtwMvc8Chq1VDH2iv8y05/rCgfZLLpQmrQTh/m
A5t0HFZtpoZpneRkybaccTqHxtN1rl+L3M/oDH/HA2sRyQY4oYDSTihx0HDSrtvReHpcDz6G82uI
5sXjw0uWk1n0CJtWyYYDB0t+kKWjnl+YogzSEuPXtJdmMhhrEqByqIi8sZyOvMwYJxgBDCBAjtFU
uwj2rVNVPmsn3dpXnEQKIhJoM68oztaEF9k6DMzyVDVrbth5Cltkw+Y5arx5vhKZowaXSzpoyY/t
2W2oG7DbJZM/kSvn5x7C6XWV/BDlv032+s8srdhRsKNkAIeuwnUabij9ENOsA+wIzJ03f/hizLKc
E2czdvMtDmbjtVG99g3xbkDkr9mS6GeaV7/O/U7cBR4nuu+3iepNqscaWBSHyDyDMppuk3mWEKkD
NMfmW3F932eS65q78IRRKCOtfGW+YgTQUaKR05683jrh3M7HiquTGm8sN/XL0QGmv04r9LSTAJN3
FAXZYRCtTI74y4x9sO2C+DhCj7HgPG0YW35Ublr2OyyvxG5QRmzzEbMA8o4E6awYbb+VzlmD1sjO
iFMIhLEewEH4NM1IYTb5sf2a2u+8oPh3o7pXaBzMTtvLj9J7veGiNGgaYzJmv3HobBiWiLyhqO4V
7KYCsuw06l1rMtJdoG6NT9wT2fBHbzWioOQjpJGArUxs4f2x17rn1OeJIVtUD3LY0hw4FOYuf6/K
3WTsVQ1CK1wX0KBO7sTZYUkv8U1wiS1djcG1JbBtXAZg12RsnvDNovx1at86LvfcZyElaqWfbEvJ
IsPSQXDwQj3jMP/FJVcmLhdxYqCg4rWxi0q4HikzEMhZyIJ3ZL4m23oh34SOKobNRHboq/tmmTIO
VuGCLxVOTCac3Ej10d6XwJqEbSY5+Wk8kXyk2NneREhE+fsK9dlTaaF6EnmoXwNCl1xwltAWB+TW
LgoraDOUxEbStfpuFhC/2YIDMNnAdUW5im81/cK4b3Mp07Hd/zIhxqF59yMawQXSsbiLXcETFf3z
SKVb2yfCK47UgOwn5STUB+6Z2Xk/l6NN+0sB9xBNFqEpgJDXSQME1zntRoQma/3WdWaht15zpMpP
wJXyCNUjGtsLD16Y2t+66GKJHxTU+Sp67MPRCYmeYcqXri56qWM+3i2n9aLzT2Ais2uzw3frzIVj
3C3Nz3+HTzNaQNtaqNAdVODrZHZx0EvD7UAigFUXtwO7L474JuuCLzjzr5Ak/b1XN+mhYBm0ixeh
xy7eDh6DLZvuqff6CEOyUs/2YoKyRehGij037d6SGMYzAQMVhOyUPhGnv4NLI2lMwxnnmp1ThCkK
MawNski7BzcIKsqvTHHy5+BdFZgyciR1dvIQnsjvanerx0/iEwjzUOyq2sdXSHyQFlsZ4PmfpPfg
aN27WnLKzqSvwh22STKyKnKa1WEX+zQyBR3zy7Rn/mEoGDavxLlGY1MbR607I8K0m8M8oJC9huPj
kr2qA6Lo2Y+iN4UPQEbXpjs5V8Fe6YgOjlLrNJfsa1E2/a14G99B5y/xhhWYWfJA09AmPs4w9m3A
xkdWZblwVhndJ/9Hl+wiP3VXCjFA81LsMJBZDBdrOCN7CNSNOjoT80XiCnRV0ivu1mTaEB58MGO0
Iz1YuLsAJnCQLhT4STj4pO50Hw44M0zd2cH74k1H3DCZ3dzuGErMhDQNEB58mP4p3C6PoKBG9paI
kEKOyLBrjU2ov6Ne2NS1Gxv7bVIRK7Pfo6H4oxXMq2hwTVU71SnfLQ8COOfdYWP1jGjVPOlPJFlc
SEtILFSNHcZeZtS+4IoYSF5BpZ3EHXVUyxPhlbK/2kb0Htr4GOoCDpynGO2pl4IXQEJ+EQ6HOd9R
xtBv4aH2wye539Yw8dHQbjQScxdmU/UNI88DDX/KNoecuVU2+R0hph0dI6azjZTYwkG7SBsy3swK
sIa207FEwx9+KPSJM3yc5hU5J8WfTfBW+2JNBsAv3VbfV7567HcSWdnrQ3DWNtHRuAikFGzjAuAe
+xh7eoi3veBGRKHyERk/27sL6J3pMXYzDw5zuLzqb+F7/wQjTqSRf1M/qRzxLZ+4pe/6KKJH6DBx
tFlWX6S7FnJjTs+lfChNt2kfONE4nzB72Hjk0d+HQzmN3gDGS5QYBFt+eVq7fpgTS8dizj+jIZN3
htu+Ji+r6d4bFbLQlzjKyi5OmL8PJegHA0EdjVDvVfyIVStXsXSv1euMu7BhL+rOlL6JukwsclmU
GhxWnIKoO8/phmjgub6xdWL5I0IQhnUTk5eIPprJESgJr/+XtK4IBEWb5Gi6xX5xw9xpdw1EHubM
ww/Vgi4Y2Ng7rI3YztsLnpROfxxfDSQIxLTmS36M6dsz4WQhc35Bo1CGrpohbrNDXDAPFLPYVVHS
odRmIgzC3NHub6q5AZoKBo/CTG7T+igW4Al3MGnADDWGP0pcrckT4SY79Pk1lTfLjA2sDWHIui7S
jVS/uCvWPTtKEjfmTbCwETyyGcJp9j4YBbDeCXtzn7LNnLwXgEUdWrzO0Xb8RemPXRMaaoO6iR0+
ZZjuPRhu92LpeyQWdvzcGx4+PuoJrObbOnuHTx2lIVvxplcIbi/9Jyy8kvT7RvrSyJ5srG0KnQ8n
v3kntsd0fqdfgmZIBcUE87h1AnQKDpbr4ltv8ZazURcQcRwlGKv00nFw2iPpAJk0SuTiO7KjzIQ+
iPQBCiAiBGZ5FB2VsEleq4codVof+Jy2NXcE+Q9Lvcda8w6JHRO8oPoobw3dhhjFpwf0TySHrHN0
wQpOKrbZi8laBXZUw+nDDn4lgOqx9zT7Y6toWL9FtP1tpn381m8EMkXKunuJngeMD2QanZzkLiBj
Yvts1W/VMynVry65EWkJAOiufYfL0dkq91JLSriizLRsmTrSPQ2QgZA4w248Sy/mWy/Yfu2zvQcV
zwEdHroX/S1iFqUk7pUhrQUY6U3bMLmmYFcyzUcq0P/mCLAL/M5pb/+t0XzeqUflPhFPPBmGvUJO
PmT2vbjnMERKW/LwXnXoq6NIALYXmvJn9Vl+WSdt37CzJ69xQS6AWkCpHzIu6H5yBntyCVV+J3jX
xkTbV+usHBgd8VYjj+Frl6m6heQX9t1elL6DY/cZP1UvtMYQlV2Cx0LB3PwSog5VbAkWqR78rlvM
6yBx5g5LUoZZhvxk4vT6m36FxFm24YHUgOHKhgsunsnNJgJgAt7G/vAJScDG0Rdrm21E0e0wbbvt
hBYB+IwzbJlJwhvh7ck6Y1LzWHnlGbnyQhoNnseGtnAb8cbD3TqH79SrIihr4pv4QI7t+YMCkL7O
ts/RCyFUwlnmbY2Smc680lQIC0YIbab94cU4a+WGvPhFYSZHWUvy0048zONaPz9pLxPOvnb5rtzL
p2DXq7bxEu+nR0bi7zq5DkVNQvtZDffG/VEV+G5fuPY+SbZxDlA3QHs8p3vh3LMiMxSCK95CywYv
T5CMTvieI1m0L6uPsuzK2PEcdEffE5yR3cChvBvx+h53nfVolMKxE8JruBaAkPay9/+5OSprLaiZ
iSFFw/LCsVQcsaOnflzrPnMvGAi86FDLRypAP/dZdXwAxs1CtZawonkpKIWuqi5Is/jzLuOM5eo/
HsnXW3/+qoYDugfxsQMP4HRrde7n+T8/fv60UxNeaU41PNgmmjf/9vxUbqRdOO5jkcJOhxfOHz/C
9def+4JqJESPTO3DQjPkQqfMoQ385U//9syf19BKakV/vlrZBKWXpe2DppmI/5oIw2IRGxGqRT8/
wnp9j5+boOrQKP7cNI0UcKUhFvAKpwg0zj/+fPjnx/zzPisUYBn/+fvP3+RZE29Zary/3f/nr3/c
ivIINfT6qn8+kqoRlLuWpenPB0yl401+fi9H4jKpqqyVn1vv//L2P18bRSiO2cLMZdWGBJBc03ll
DS7KKJJfaw43LmZvqOhZbOp8lww1mnIj8qjsi76s1Kcwp+YVJ+SuFoWeOYF4dHxoJWzYKrZ/qaLu
hKHTcFZhH4WJUdextOuReY9D4dNMu1Oryu+W0flzgY4SNmPaCBa6WuUlUprRUShZWIKFYEQl/zND
unHQ8haAoeFdx4lJz7AkkTEeVG8YpK3YICtIAywxFQ2ZbJS+ZGMyOXqr7bq5QYMnPlY/Wh/MYnnJ
6UmBeWCv7bYj3YB4MsW2SJ8WTjCJtJUTy51UYss6vSb5axgSp5DlwEZ9o5nWTmgnQsUEq88xazyr
AYUbxZeozT1VMpi7lPC60NSo7g08p20tEfZq3jxVsfAh6sut0FIvCD/HQaEWhNcLGgHdki9LU2Cy
mVomVVINNGPfnaAIkgBdSOoExvuEXBSaYnFFahbCSa40NkeoI9kBUH1lFdGstzBErFepJHTKcRBO
UQa40Pg9d5O8SSv5F0qSkxgaryG4YUytFn+iRQZ46Jh9FSNA+3E1d2yjFv1q/x0V5idl5OLQi8rg
l+IS+RHkl0rYLjXSRE1jO90B4w664sWYE2rl0r7BrQcxyS7PqbMsMOxj+d42w3XGDTweG9RRxX5O
qQih9sda2Ms7wIajTizGdB80qBpV+Qn+52A+4vKHMaAhu7220FVvHkJynp32zmH6bBH9YbNykeTk
EzNAJ5uAdi9408oq3aZkPXKOmZJIv6uk/2xDCK8TwD5bZI1vELlwxGbdOHZrb4fQaBGdqqYdgG7l
bmp1Vq3om2q61WGlfi3/yd6ZLNetRNn1XzxHBZDoB57cvuVld0mKEwQpSmgTfaLJr/eCXDWoiR2e
e8KI9ySRl2gyT56z99pgydrIfQaN+SHrlj5oqOim2gU6o/KPFROrnCjjTFr3ZnKq8oBvYT9J2mAu
mBsA3MypKSyzzJiPSZP9VHLtCJyjsRzvdcDuOvcAesuhm45DnsH8txDtukQYgd1cSbOoH9LO/KVr
kW8aERiAVDhPSvE2KQuwm9SfuadZUoSFVqZr4ZfAL0Mb+IuzPtOneG3B3vfh0uzwrf3hSdpaVv8W
jcFXP3u3iKk0weMCsvt0n6bhPBTptvUalLuDjDeWeZ39+MVPypO0yIluQtof9iiep7dW0tApwkEc
M2aZtejFOk6du60COCqu+Gp+m3b4t8kl+b0Vl2siei7xwZG4VgQAgW8ezjOb1wDS3CUK0mgmTUr8
idCFB21GOxS+EdC69hxm/R9rDMUm4vBQ1N4dNXmLEBP1LY79qx7cL69EvjCRXUDSGUm4IUGHrcnU
Yq5+sllCO7HVLTergMyCB8TPN4uElJXVzuHOiaO/kT1ml1F9uBbLXAOQ1S08b2vZTLeT2QpQo4fl
upB/W58UsXBkFw+CpzYi3Bkbj1kOf51Ov6B2hvVDeNIqilL4U1V29rzuPQW5y80ayfFG0cvEmmEH
mbcE378VlnT3PQFDtWG8JbybXF33I/XCemcZdGRS8xjEM7NKWNhKZZ/zaL0PCfIv0fbx3jQ4MaeJ
izlhtmkPzWSKdfjQO+/qBtbZg5XDicZ8kElBpTrGj9Wfoa1/op45D8hQjfeP5MRNQ+4GaNV47ROH
pTy/24qhoNfmiqUkZOISYe6B5vNJrDFdSzLDVwZrD9kdER2zKSUHqvl06+7elOMD1/xBt+LQUNBO
KmNqapjvcUDTKw9fo7F5lFrvjbp+TAmoWBklG0Pra3MVyfSvM73YBJquYszTq6xKHgURrUiDCzry
JrmBoQXMGIXp2nAHFF3ekrieExEwFL+NiuDHSPd/HY/2VlM0x9iBt8/ive7t5DtodXZEGjyd/Ygj
P+t30VQVCHsCfVmTZr9/6RSWvlSAcuh5+nWMWt2BiIO0mjdQ59VOBhBo00Jl26xrPvKpHtddj0GS
qE08lVjVY/nHlUKsfzxnCbJLfhX9t5doXnWTKItqNsu1JfUWof5JyCcjah/iiSR61NWLqpSGulUR
cy+i9hCNBdOaXr4Zifp2hV1vCFtmj116dU67GWRRrMeqNNiex3vq6Y7qNCRQlcsN1IcjLPnbMwJ2
sTWK+mRMvr83Cd4lF440+oqOed3TBCF+aTfV1aNdMvtCiluunGh8N6dwBrQVHNuKDPVygreUhu67
2ZpU7GbJU6t6GiFt/mpq8bsCiV0BhA6Jq49p1tYu1VOBuMS3chQEs0ewL3i0uef0mSwIpkpm6I2i
YjiWTmWtx25t2ydDXXwbX65tMmaIoxCtyUSme+5G15iWYygRffr2/Dss6E6ZHS0jKWnRDjT08+BB
qupfCnzIp2VOUpbTkuhk0Wivy2fVQeYZHBOvakcLIIBxHJFCD+5t2qSRsfJaiywPxGHbTtXkZXiH
/28pK/u0n/8vljIOwf9nlOtb2sZpmf43T9l//qP/wri6/yEcJNCwWBd/WmBhURv/dP3//B9GYP8H
MXiO74RAOAI3tLGb/aenzA7/w8Fmhk/ABFgsLBMH6395yrz/4LvZMIQ9HwcY7PX/F0+Z+PdT/juP
gJ+P0YHvyccwqeT+u2k0GLyqqubYOvS6efJCqyHSpqTlT6M1JWMhzohqUyUm+WZfaP/cj+vcoUVA
aDFJZNKOkN9nQNdGolSOwn+ocExgjx4ZoiEjrOoWmVMutpjrMBLXxr1r0+08GHdt0RRBSb4JadEX
doHqy5zJ9MBeYuE0Je01VsGpMbsXT9x10A2rrgTO4FfXwiKczE8e8r9at+91NH1Efm3uqIFRpcXT
59g9pm/EEVirFmxmOizo/foz6+LvKVXNSSZLG8p7ToUHbbazFiE/AY7H+W/Kdoy1NtrFXYkMyfeH
+YCLeJ2SWnEazZjTqihjAHTerSp9QQieYx8CdH684x6zQYx5KxyHR+3Q4PJIR4SZp2fKA70h5PAv
XjIXqQxztDZUePUW/bpqvrKFNUHB9Nyab0X4Y7vhK3mZAB/DO+mGIZsuwPh/UWncvuc0Ggj+tQVY
/+WLdGmDYaMyXVAyrazjLcY8hQzDCAgx0cZKmCWeH5EnuE5M+tVTePIcPyGvoQSTgykLGF6673Xk
IBvg8wsbbXjLY3+Pkuaj4sSDXxBpevd3Cv36wiZ+LgBPHaRSxklo5iSVkz4K1TEXiEAPUtCzByRD
vCvD+IATJb1Js/+pR4SdCRTPTZJG4dvszNbbrK1jzbBfNEsg3SitwzxGZJ5oFkon96xDkBF67CM5
DcddEyTObZjb6IgmmvW2hVeVh4/zAv1TUPlx78Bsqst7PS/A/pgWLinlfBQnPg/pxPmrYSNsp8A6
tpPBvxuKfcVQGechD431qSKsJRHUqZPsxBunRYY2ZoMCbmrD4+QdUjJm10HBwFEGpExkxR93DF9H
9DtjXP3owPhOSKZDl5KPWzPCkdA626ygU9ERmlW6NjO28tJaYwsvC7lomnAwB2GTavxnkl+LVnf+
XFmWDfFogAwn5bgB2cPg1mHAN5NI0OJzHIigWVeefKl1BkPGmr+nSYzbbFGJAnS/xN7AmHB51dzJ
QSooGNWB70eNunxp5QQ71IAQ9i/pD/aE2MQNJ8eBfe7UL18c2nVyhIERLvrXqfiVtuEvxyQNqHWx
JCFIlP3vHMxy3JMpwtEHza8T+EgNpoXXY+qtcIu//+L8/j2yKUkELC8pF7r6KXz53kpK4qjYxgoR
5dS4pLVWvnkciRTw/uUwLF8iozims4bruwhc/8UJUq5pmjOTjKoNSBpAh4lhQMUIpkNYI/haLgxJ
M9eMw2me9YesxWht5i7ZX4OnT1GZkeIqY2CGJa0P4qq6c2V2Ty2xF3v4jw8Yt71dn7u02Mj/9haZ
T509+g060c5NOixoNCFjGjcgCsaTcJgh9IU+kgay62OzPxKYeEsIclnXwhGrYdE6zJzTGdS3zAqM
6uAro+UE7zTrYcmgyIbA3rVYFJqGBKHUi0GuEUL5vz9n6r6kZBrtBs539PcZA8NGRWKBASMZk6+A
Uy2aKvcF7GjNXSUycUybtf4hpX06UVxOp0jTvR+f8xHN98ihF+DiGmtkhyw5eKhjn0sLfyzn3I8g
kbP75CNnW54RUj8RjixCcqXqxcUFt98QBNCVX6MkjZFsdkZuhKcoloJ1W3bfsy84SVf+vOkUTdnB
ap44GTkbw+cu4ZP3T76dVwR/ZvNzEQQXT2l4t9JARX4EANs+OiKwHxDYo4ry9ZlcdI+HdxdMrX/S
dfzaJlO5L8KKtvI4+qwIwSYbZwQ1GG29pONmuPmPwF289by43LiLjbDvinTTMGZN5vz4byMio/pK
zVVvcIqOl2lCT0z6+T7q8qecnKYHUAjVMxnlRMK17dvcVqxbTffr33/FSZdBJ0j1xu7fx1JYKFA7
B2katWxTGPG+Iu/qoFSM+yOKuerUr+QRmcYG4ppD11/86YfkhA6+fcqDy+g4gF2DXn+JpEKikVOb
S05XXOyOmi+037m0eD3nHlNqPV1K2UMxocekoIzuSo3kpg1rxg2FnS7AQwtBkjNmzToOw00wC3xK
2UAiHYnLB39CuwQxdFwCr6NDZ0tvrSvPB+5GokZI6BpGOxx8cfLtRNqFtYcJdSaVdZtM6rHVOmDJ
b1Ieu5k2Ce/UtZri7zpCVuFM+XjIreDoupV/EqHhnbwkvbROCIS9JQa8nPL3rnfMixtV7o4IWJsY
YCQtSi9+2gDVhlEB+IoKWHddDGtHdGhX5yJeZXY3bUZMjyf29AY0bBGcwiZ591xZXmIFELJOkcrm
qNwP00w53DNJhtgQ9i/uvHGiorsR9H5LwqoC+mp6+7wXw5qILQuPEBp7WfyUNrtIj8V50+TBeUwd
ZokyfE1HyzyMVGSsE6o66wATd2Ewm7HKuLiafK/Nvz/gEpZbv1Z7FqUxgYr3CNT1keyn4aW0S29f
dfGzMtA7p1k/P3hhWSLN4b9o3j7Dmk9xEYevcWwfDcMG0ZxHn50rxnU65PUVFcgwZPnLYBPy4TvD
KZjIQrEmqz8Fftp/tQTGmaNxSnSHXrIrIjyTAa0dCTFmmhs6Dm127gcHdcBQexMU7O7o+8ZjNlbh
k0NsKnHbTXvuwIbF6BUWydTk292hmrmrGLYp4+h7jkH/Sp6y3A4Sak0wF1+GCp9tA/FS7rVr5Q7N
JQ78+VLWFwUZk4ztSGCPmHDIobtJ8OUz3nFusGXHXZrf1GTHR9zKpCMP/CXtUZfV0fhL6SDmuFru
S9GEW7eHIlvzyEaD/cItOunEu1Cd9s/GXOudZxkfQyrlxgpLeZexcy2yjHlF1l7wTSRrdiF9NtsX
2LnGOhFj8eBECZZpaVWo/JwXCC10GGVr3BJzTq6Gx9IafM5lHD9SRCBAyqPpAPkO5DZyBzhUHK8N
hKUDwcfk9qLzsLpU3RVh16yZkPu1JvHK4W2bg6q5S+tDK6s9xCO3p3JWMmn9q1W57soIZm6H8Mku
KuzMO2SufunT1Lr0eUpQulmJ91TsA1t557DXnLH9CaVAn56NULD5ql5eskxfo3IwTnUn6vWQhHqn
dM6+3/ARbNLJ9rWT2peRZDdyscOLOTEdst3evjc8X+swdGcSeeKvlsMIx+yx3IZL3zWLqx47wUiM
W5VWx8KRwdM0tLcwm58GHbavOhHTtvFtdc19Iz4luwzL6LnOZsZDdebfW1t8svShOkz7ezoRYR3P
xO8kPHFUYXKrJ8ZkMkmLi9/I31mGxMg2GG/qTLkfWNVzxlZ5OdwSSsTt3JkEd7Wg/S12yNus7Odw
JiOGBZ/BWdVlm9olic9N635P3dzujc5fyJox0qjJ7WFE9O2BxCQiH3IbvU43Wy9VzbfLyy56miqk
DrgXVzSO67spCNKWg5P8uAPs8qEO7q0Gmi0J65v89k43oaU1hJ2YnbP+RdwfQ37LiM/SLcS69AFU
REP17ct2OOHbRJBUkUNdds0dakVQW8l3NrY3t5KbdGahdyqBJwdu0sZKwTerwPPZPWq9mnoOOpmn
3hKZo5KzS7SxLnw4uGBIUdFi9WFLT4QsrGuq/nTSgzs1MspuErbzPqcgHjyejsVtbiThrpQUyVH7
PkcWYZAxfQZKj2HHFIVMeDmDs+znjUDafAb5k9O9LQsOeH7wsYQypoXnPs3zgOMhaC951SHqwRK4
z2GkPVRh9sV3ic5l49Ec8Sv3CwS8uNkJ7Pk0BPDAuW+rCWX/6DkbNjp+jqfYJnCuJCFUJgTEmWZ3
tCyuexYDjut9xIkLWNIoiZ8JdSI3Ji7VXZH4eFyL/u9kV8kLXHyQwP74XrbYeLDKFUdzEWbx+h+Z
1uDiBqAnG4fH2AUCRFzT41BETypxXd4c429Z2xmq5aNCKhdnKtyWMm8PpHVr8O70liGJi7WMAahi
f0cL2xlXYcyXjO2zY7G/+dD6VlmQzOhyePKTVCIY5Iqmpmdcqb5uMYmTF9raDhqo7sgmAVBeVSlq
QPc7GbW16zLPX5khg2gVd/4+HWAaGEpW16mASK761zGE9kHlS/wCMypOwfGlbupg0wtR8Z01r0Qc
HjrNdybY8q8LyGDfCHPJGCizG8sN9UZtdc9tNqGUgktHuGsfguIGrdRHxKCXNgoBPwZBbVBhMK6O
HyZ0AA/IHUys4HmILl/SxFh1Ey2yUjo2kyZE5p3BJHoiFzIeUrqpXm2snSEvLqK4apd5EDsTqiZV
kaaR+B9Qvfay9Yt7GSHsdgaexUReEg2bXzb5fpmCJCF3LashqPQgBzfVWMJwzjHN+a0pTmVTkQ0w
8KqPbPmjzC+hdpKzyjUXOcJ4R6Lak+HzYGbWNi1N4jLr/g+s0uY8CDRxXel9tXEukcYPDcDg3jwZ
GnPiGIzh0RoWoRYRom3nqSd6n7+shO5wUacxVZ+NU79yClLNCfgY5iE5yMIFuYu6bo5cexPUAxwq
M0jpV8pHqAtk+laV2DHO6U+1Dn73MxZ4dzYUEkBxjly0TX2Tjxc/Gm9O2W9HXyOOLzJ1Har81ZDP
rq2SFzCo6bVxrEfTiPWpHqpno61wdoVEuDDQdK6THC4yo9BLHP9SJV54wyeMb39A2dek+7l3nLPh
/5ika5wxT4P5zhruZdGczOplVJ0N2ps/Irtxq7wCXY9RpMeATqxoRHzuYsPbzZ0dvTqL9sMPK+xr
9ScZWTxB1mPZ+skv3IZ0cZrdlIiHbgmaxlpeIswwM3qdrcT6iGElWHZcPyIiD5Mn+oV5UU/F6mny
O57eMcM0jwC3czzyEj0fm2+r/FXpiPNQgRPKUntjVRYFYtC9zuE8gMeH8OcVIXLLIVmEAW66LXMy
xQjSO3R+uMp6N/tkqxZbiZ/m5KkREVesjkmHkpFT4BFW0z1OSrXP54oWqSjlpjVBy3r3AsUoYPZL
2RTFbiKKkaGxj5M9T968tqCsKXifBNd7xxaAjnHMYxTK2pVrPQw/FjkUSQWrIMvJyRkbdzunzp/G
DP+4xST20pK/wZS1R9gAu7DOvCupf0ikvQXAD07pjVFyAk78LsLyKx+j4KBDRnaTVce7QNFS8Zpr
X2KGcWD2nxWh26uBru5XYnUvXIkPp4MyXKVQOtPkCcsBk38qRGEWHwkUAlHO71Gs3SPvnL2ZG0c+
Szs4hlU8Hw0/uwyDerPofcCsDNkOkurm8oqfDWMUsNqscqt7ZkJkV666UBxjCHK/+bLRdb7Om9p/
STJgAeinjBFBou+3PPED7W+gaZuJcumWpp3YOAPpATFtJ8/o9gSGNpeZeNd15LW/PF8yZMyxySQ2
MxIfWkZppOgaKT3n1oj26mPuMgShyPeBJ9Ub/l+2pdGGiKSsF79l4aXjLs4ZkMc9grq+TzXu0OqQ
iIFBDs0VOFAYJ0oNzoDbBDLUo+E3WF+NltX2UfjT+zDCjvOnaiE7Y55S2lxzy+cHNQbOI0u/+1iA
k4DZyUbpqfqJLPDg7Jk+UA8joCJjptm0dfpLJMORA1XxKTFnOD6iL5U2yVWGdkql3qHbmpp4rRuE
DW1LJ6abVAeohP5LwK+F/Dz6cQkNRX7sMV9piaaZDYkvLOufykCTsGPYOEUDAwCFTdvDDFGj64xf
2kvhAE3u3FHWWMmh5ZFrgLTDLyPxo/4jY079Voznx4FA3dBgfXRiNe4Z8Pfs/uC1zTDFWONZyOtm
hRIuEF+FJuKSMWRRLmRxNnTlsioHJTEgQlYP4EwuaWFW5yxAHmIr+eqSjEvOS7pTynlJx6BaNb04
t6naDqELg0JHG3macq4/jMlh+ZJ45Wfj9/LJlTygnPq8mIzAcepxRoTsjZ11C42Nr05kgDEGbaJ5
YWeshzm+Ev+9kjMS8h5Y6aqr0BoYOS+pF8p129YYpRAzr6s6/TaGcQ1w6t1SzkOj5i/G9p8Elu0Z
fJOZ0Za3drRxlGlWrLDfJMVg37nKjIBHdXNF/WtCip9P9LoZzmj2QeoczIxlQPSrnle0Mr7RtrJ3
3ls3fGTs/eqJ0V4hBqT7HHvdX4cx56qqkm1gxhzRqXhW5Sxuk0fQvHD3alRn2tZ4qngSkV71G97j
O8CXa1k096TAVlSlxr0sBiZBDZNWgW9mpYGvGaP6xYgUt5p79VOKJhA8uCxtzwW3gTB3yuT7KCis
45qQcHojBvWGOyK5Aq6mSmgE1sS/Qvj0SzDuTKgU6oLsBPXpSJP48NKOd7WHJSBx0r2worcwyn7n
U+7sc8MkMQSyFXs8juZpRc4gWnCoYVrAvBIZ4tiZxik9ipXnTSO0Gp+OEZfVSWivYNSxGqa1o+2f
ab69xbOHryEpazoEDuBqKfbOXGNJDbK7U3Vwu7BY0tDmkFkZekO8BhMFY9qqzmjWFT1L9CJ6Y5YZ
6nv6VIw/I0pMe92P/LK91H8LI7jksd7guadgn7ZBffFANeXoCCunVge/Q9JD//KbEf+3b9S0jWkf
5DVLLfE0h1YaBHFa286KUev3yL4busnt1PzxUvTaXqc3EDW5T8WDygJ/G0/OmZpBhO3JD5uD5bhn
4SACcTQu7lgA0JqBP0rLf6xyujRD6zBvQHofjGjEdNV9RnnwxKgR/Lnm9G6F3XlmHGL5+cEJT804
MHCkzcJhmmDwDIlDl57buv4d+xRyGhlL2wzl1UIcOepvs5DGhm7KouBWZ3dMv2MH+lmOTpn+3WNm
ztbRagJUxkiOHcUaRXAmjiQmwJ4Vb6IE9Vxed3+ixh2R8WQracW/R+EMH1QqGUsMTM4UvW40vvnU
3GvHALXPNBJ9i82lbWs8PmONfjmPGFcivstv/UzLoTGQK8KhxkGweEdcOt5zyBvAjRs2Ao77pCuB
vAjJ/hgHKPgc8RDnPu5S5h2Grd4WxKg3HP1GyU/TRqMsjb+gVtRJaZ64YukuuLaN/hougtlL4gGC
KdrpJT5t9q1h5Q7qnoTTtG/wf4U+CR2pKC69bQQnoLkDoX1UZkXPg8B4o3l1KWkny2DnKDnNVvwb
Z2DUm3cLgy/h9Fk6zTtHsvZX5tWcW6fBOEQuBgPX6MCHRwjVCbshQXuY1MHItYNNsCeMxL2EJfZs
/Flr9WjoCIigMTZ7y6cL08FqQztBxLmXNMcu4eA5DTjq6vnZm3omA6JZz5w9N2XnPHkjwqhKMsBG
7CTDIGUPw6uSjMFC6aHD3lTGo109WDAeEoFIVqnqRhrDszb7egt5HS3Cg2wlFjxhO5vEC5JzlyVo
WmFckcX9GQnzWwkEAu3EIYlzzDfLjdVH1d4wgVbZ3XcMs303JNd0QKmV5MO882O3WnfdWG8LBHnb
JsI3HXqJv+94/rIiLi6lWaDnpz4gWAnVyviezBG3rwPkSjjE0R7ndN2XLY87ulbRImpJ9d85d5wn
wi1x2mfTU644SaY5m8LStSKluYL/yBpg6tLZuK3x6jefU83G4Or4I0E45HVkfTfTkzUHBIwIgXQr
ds8yNR7LvANUSWRGYVo9wEvmd1FjP4Si/uaJkISKD1GNwczQi2PCInMkpKJgsIRqVvf3cQCmMivd
X+yiPo6YFMc+IA83bTQC9fYtC/FUNZW3DhqGchIxP5MgKnSy6MoiJ4xHmW9zhWZ40g1edWjQu6Gd
PTy/cAV7/941poUOsOpxDFXdoU0FjK1sz15X7m0j/A4rOX4U5meVDMPOph9wmJtSkeNiWAdIRQlL
UxcdmqPC7VDU407k/rvdyFefnvM2CrvpfQQGOGlGnFG611J8jlXkrmud3K2hSbDHGPmh9YkLSVMR
4+QOtt4k5c2X8YGx5Iobga6/TQ5l+jFQVl6zMMO5Tw9WewUAb5pmEW0ELc1jbVHhhfUMytpW2wbg
IYeyJd1aPBuskZwPrdcsitiP4D6RGXOaST5hpju1O2QUvJP8pFrN3rqeqj+lixit8n7GGmm/rB3I
HhgxaZEuJiZ5Uw1XDIeqHQvmdzNlIbOkg6pgRbmYYcyBHBMZ1QbTG/XcC/Nz5sPtosFnhutjF/AS
mCvSnJ+83n8aOtatBo6U06Jucz2Ibr4xtg+FhcubrJREqKdZVLSq2lOU8fdaLNKMXg9OGRxpqS9g
Q7GPmb2tx1jOR7erd3U2wBAf1XvYZnjmBb5/ZPb95L8OurqLXr14mb9N6w5VpHdAX0eo4GDmj/Vg
oOGkLDy55hLdN5hnZHnXPPGGB5dltbI948bsy6uvEjXIZejZZE0/PfoJVttZcJRGj1B+ACIDT8ji
nXfB4ySbR0ptrAmJfQyM2HoglirfpzV7lYRk6dq4Z+iatG5kPvIOUwCDUtFsNJgVa6qLCsuJNy0H
ehxUIIpYzqUCPEmv3MVEWI63UXPqZmMlVeDoFc3TYKOEmpzmQ/1OpTkcSu19uqGb7ktTzmtTFfAd
XK4bDiCHczpeFiIgiSvbgtTimO4xxtbYotAKNHPI6UfLEru9uY7cWTy1VrrLyhRZ3gBQxJHDPjC4
Pd3Bi8LXnBgiHOVA1ltFsGy0RGajLgpyw9oqtFxpFiYnsDd+kDWbomY80iTOPQ4hENWKNSO3z5lP
6WXOF41+bNWgGaStO20YQhb73mKpS9zl0BHmLcYUybL+1PfL2p4mem9OzVWHIHAtCKCuZgrA+IAa
ngcz6b+z2rI2KBR31YTjS1us0JXVjQ8jEL0abkqm51ev4kEhFxSjLIdKJxd/CsL3NrlmPJkY3hs5
iyqz/4y6vdS+58AzSettEJd46WuaekHacojNEDaOlv/kxz62ckQcmg5t2LzRX5On3u7f/NoaTpPr
3lJOpcxapH0LEX0Bzv/JCSAg/MY1jo0BAHQaiR+SJHE27rNlsY52Y3QPdPA8ReA75tgUlzqYjsIb
HU7GA73PtvqtVcbRQS9GRj+w8MX1+3q0uRuUu11oolZX09dgeRtAlRIa3Nfk47MkTzmEsDcFmHeJ
IoLNW5nTZlB2gxVJ49JUlo0OK3U3lZE9DDJZh6IjsHG4BWb0xBWEgxg9uonAeZD3h0FFm3bUWPBi
C/vuFOSbYu4fDfwDm9INEIsDMlBhLhiHEeuj7Yd5rrDVB+qPkb83NZuzT0BA69kPOoe2rHS1QfPB
zMV+ovf7AZCmi3wOl529DabU2ISFx091H8ugTz4m3Y5o+2uFjbZlUM2pnmxNM15LAtP6tH7IJv1j
VNjKzHn84ReCvmIrfKztc2WWz+GT1vF4Z+C1c72gvnq9++AyQsR2MKwDhwOtG0XPufQxeXHqXUZ7
qyRraPoA1OPxuXpNe2NaC2inT56tFNtmgxjXsifc065P5AxKGJllW5GGxVGl3XtENCxzDoKQFDdI
U5MwaQ33/UADOymbE8M1vaoivZeeTyOjGCDk+TEH/8kDEc3qWhXkk3pNsKUHhJnYC+iOtSPZe5qi
WzS3oUo+GPkBoE/JVw4NZDY+dj73CdjbxTDtZ9XkFJnkyLoxMgZL0AtSMn4Np99SEjlagwLcz+jv
rIIToLdkPBMxAkfZ4n0r2Y4MCBy9XX+QQ+meF20TtSs8FtWNeEcHINDG3O5IyOn3rWnC7mogbib+
aO2nAI6QRyjIxvfHYdUnsNmSodrRNIED7aU51iKgjkFPwvIIXVqq0xTjei567GWpdUCUOK6caUKC
UlRny4NiqNIWg5blPCiJXQrVb4yLNIRWWnafKuHwlGC/aQuGK5F3nBY1NGyZXRsg1x6nEBhS+bX8
aTpOV6fF1WiEiHQnhJJId623jE++ZOHVqMcVvCIHpbibjE9T372ZjDZ1YrxW/TBeilq8mocOV6tK
2qtlM6ro8rA8KhJwss57DlMCRaPC2FoJnk7ET9muAe0WBwRXx3HVbOqYAHtviOnM9hZp0xkf0J/r
q1YMApYSWPj/ZnnphqM5fCEvYSgWfzUcrnHpk3yMxbFQbrDrp+FlsiiS4tAxt45Z4P8y0cwWndvC
SsbCUDtImro8xnUtF/hvZzpba0yNLU0V/ZjH6uqPNEWjNEk3Qry4yD5IlmVbq6LyGiVdwrwIaXlK
2SWxtAqkGuWAQArI883EqsCWMnP0KPRFkAaWc0/WbgDXMaaDbZfj1zgzdnYdmjEdXNnjEFRHet+b
3A7gIyB1dowGQAWmu67Iec/agxHk/ga4KZ6xX1E+vasI/bqdOQY1UR+uQauCavfY5c5xGYDBQfZv
+km0X97atUOAKlJzXJJZFt360v0yiaWz3BRj1HJomBua2a27qwZc57M5eMclVK5VD551SVpTEovV
fk1Wbq44rxfb3MnbszDjm8ro7AZR8ceZdbZzzOknqXmvOarZ2RDui5gzsl0P6skzDjUiqUMl4BFn
VnHIGMIMVavWfVWuybKI1rlhj1vfM1EdwXsoB//ZdNx9SsW1SRT4iqGqh40ZWDj73R5StUiPIkop
voN507e3klAfapLmRdhL6yYpDzZhEMoO9siIxXaYEt4TUTubqiyQK1d8Ml8YOSoe/ZLh99l7zV3p
ct6Ys79i581o9HZXs5vvoXTvmaBdOGfQhediM/g0jYh+WYLWvsJK4DX7xjTwMTN9QCaMfGdMredC
gqJ2Z/oiYep9J0FB9nfaVFtVNf+LvTNbchvZsuyvlN13pDkGBxxtVW3WnMdgDJJC0gtMIYUwzzO+
vhcg1Q2l8t5O6/d6gUASZEAkBvdz9l6bDLD1AH+eaO7B3CSSIXvJbMTJ0/f1wE2WRDu1LRU868av
xaF1SaQN7S3qYPg0RTbJL3GEQUHjJnGK6Hhtg2aACOZn1zQLmF5yPnlmkn2Ei70usuhbhnOt6n3n
bNp0nVwGgSA+NzV1UDK/4mPOcPHDWF7rauw+y0D2KJ0EMssjYzG4sHE3rQGTXksRXyxq8lSYnzI3
fzBbfKdGk59wp9C19vN47fr4/XR3qJkkO2SuthxODLvAmIxF/qXScNHnlbGVXL2OWujuW/M7cdbW
WRAYF/gb0WryKAuEm3YKADtEgsBFAC1XbEw7PyBfg0gShjL693Dwwrnx+U4XUGZ62/nYkl8QprZ+
r2utfk91Tp+p6tBGaAvT2pvWHi25PfV1kpJ6jNhDRzYgYTo0P4TwmXIHGTepXn5K9bC/JcbD4N6F
TWY8c5/g/x0hvw9N3DFyaqmpKAOOKWqqOMz7rdVguhXjPs75XUEEexu9bpktuVzI0J2R+07oUNN9
9mgZnidRJftxaB84itJ914Qbp/YuCcYMZgtzsZZGU40VoJvsrZoxwiXzu1Vchc+gm3StSd9XQ3pr
qBOD3APYwm1mG9DOW/t2Qx5ydOUnwJaq1P3ojQDEEmh2afI42uraldkn0OcJnqpqHUsDxUo8ZFub
BCDNsGlHjShimwK+UA01zisQXKVgQzdO9bWOErrT45ph+EnWUnJhmL28k/ZAbAlDyMKl2R3g+s7N
nWzSfm3ZYDYN4htWeK4SQGnkxeTpsK290uGeiteALg9DIXT33kS6EnJNYeHcbPSSA5vMmXrO/3FS
SGgB2VmRISkut1xTOwSH68bJXzpu+KdJqVWiuYArIsq7lpE9x1wXqW17N9QogD1EQNQfyLAqPSRB
mR1sZJWn2KaeYbuKgX101HO0Ly5pvzXnhDlhkBtLSWvNS3cor17SoCv3sYGRHmcP12W+brOi3GQw
UYfUr9WbIrADBMSRQ6J2s1NTDVQDPdVmVAUFloBTkGizaxYVx5won43f4XUJpXaty/TVi6Jux0x6
EJ+qYKI7Nw1oaR9lO3bnyqmao5boEAA6xvcpbi6ubSTqwAP0XWUdEoQxIwXcqIPCITt4UBh0OzuS
d0HTIWKkjsYtlQlchiyPw26VDByWaZNsaQExG2sYuUz0zcYheiwyiLRm7b036i86JKUfeuAkwekx
hUAi6pAOaGAxWBkL6a0KBzRDMWv+sjA8hhYRsQJT2TSCZfDNWao8001H6lTlaPdHrWjkMZ3jwhMa
hAi4cV9WonqXuEaySzTdWFeC42VpqHUICP3Bi08CukLceUA3UK7goCgDEIcQFKwCqEvb5WutpDg3
BB+s8MkhAYKOvPdotkm5WySeWQk4y6uNg1RDyfTQoCY/iy25E9ysCQmZSxiiDVN1T717OHGGXSk9
U1xpinf1jIbtxkY/BKJGPtHfiEiqASRRAF/VTS9OFYSbKfCIJ593x7MdapI83MSYJiuot/RwrE3q
jDOiclZ/T7N8PeyaR4rd5U4r7PykGRjZROcRUdFN/bQ2qekhRpi8eKPJ9qH1inEPJMYkl5XUEpVj
75xPzZRf1R5JTrF1l5L4DHn1gdbuSMS8WQgCdrkIvxYqP/Q9J4etyRBHNM5xd6zLret+I0aUbPAO
ybhuH/oopDCJZWsi0XdXp+ljy30YuuMsKs1pNZ40J/uSi9TYeiqYIzgsdzOpDoyzN36alRi0aZx3
k2gVqkPUnGu98q29IwliDNKUNA/ts04FgvZK9tDontyQluhsOW2v6NAj2qLG52xyxYl+EYuyB5YJ
e6EI8hpMG2MY15iw/VgxAy+pNrbxCEcaxJZV0RJLmKvPizIOTpxww35SyXjq4/CjnSF51cWd3cTn
fqSu3frDKQp1kFHEReCrOfs8tUXweKtU8H5yvpjK71B1oBZOXGtvysjmwiWPsW5897XO5TY7Ivlz
PX1tJRE/s1IRNTBQUiUSJ4aZMQNJL27IwQKBZ0lk243ef8Coa+5LLnIulkgMgbo6ebGnTpg4AMo7
GmgZjLrUpGYtbTDaL4lhzBJGHPDByCHR+DbZ8U3xhSnusxr0gdAU58oNEJCNaMdTntDlVzkIrLIp
H5FO99swhffDdEAyI0l7WB6+8tZJRlVzHJMzlecSuRNnn8bU5qke8g9TYOU4p7SPdj0YzH099MbJ
l0U57DD6+KF1Himikj/nzlBKBk/jFxnP5oAG13tutTfNdf3TJHZZ69+h1oYUOJGwEzEW9v0JC7CX
DWsazdYpy9aey0+G7HQnJGdCyy2a9pa+wc4849IkJFQzeVrOKt2jGkLAADZKEZw1y7s3+eztclgu
qudlMcFvshPv5g/YIBrtwSnxmVARF7hFyhRqyIil0O12DDqee8ciJraM/d0oA48zEAWe1wpy0lOY
lB66u1FcuGwjTJ73tspRr5TzkSI8EZ2tEeyoiKiND3Y/3x3GT4Fu1gCVfT5CYnkpZsK6M99ieq+8
SaJsIA16HwlkuRJ3EB4InV3bXfqY4E/Y6f4EtSMJNP5/nf/qZj33uSpijIHAGdVouutsimqRoR2a
cj66I+sU++wylnqwDoFvHQy4csKm+dNbUBCk7+3LyUJ5aUKNZDxFYQ5UmddCqPVAMR1C+sNIdYdv
FMi574MGIWFD8GNw7vkmlwTN6OlkahSrQ99a+918kTPiJ7zWWyJEkjq+a3UJp3eEYU1N7LGLaai6
XeIj/9g5iH1WbgHPBB0k2isnZo76S8LWv0oZxt70J3eRK8hxxHpjUpXT8b3MKZO/5N75ZLExMR8q
FOrR64QVdhNJgCiZTTNpDKS1ijqOX9LNrRPCE4MSCl2z0f4CCy38mwg+3vSXnbHIzyJ8z3SYihhy
3tlfdiYJOrx8os4PQiCfdqRVQQdNkRzF4moU5RMzkk3gVRMombKgFBSAJG1M8GTEvMy0Cv9Dnj/F
nFoXJ4yzy6yEptT8WASk3thUyvA+byJrDKg+Af3sA/LgHSPQbtacYenElMXD0Dw1SUr2bxXXF89y
EFE2dDp1YhjWjYrGk8oYOPVxug91K35sGmzgLtZazLjf6dy/iE6og24QNNOlSI245bSc8PRjRZrh
6tVa6/0od1gC/DWaYPGgFSFX976TxySmayBzxvaWZPzjJ9w2fQtqVx/pOw5H7RM4RWmWx3yuovSl
dmcMNAvTYAgRP4nweXIZWtoJudeuiUMl8I+RrTpoIM3RE4V9s8Lio1H16cUPtPwcmkxsRi971IpK
kTJmzzzKTr/LFMc5mEIuk5II486c75iTMm9i7i9mA2ywSPM/UERJfHrmzLrNnZLRHbm5VGFquhJI
bs19kngI2kjiOgoJqYdj0t0bXEq3FH6aPeIHfZdr4mMip/RRk+rRKpPpmlOM3jSFZWyB7nVA0aN6
jzxrrkVXL7GX+ecBtS8eCZzwupFoFyqH37hV6Kd4ZDfjiCJir6fqbHkmYVb9cHEyLoI5UIIrSkFt
nVryJvoyfxkCcg/VA3eJ7AtCA8AJQXCgawnVA9HjRhnFB9DX8UWjS4mqDa6P48WXwJq40VNazLHg
vjM0fE7JFEFC6A9OkagtqrYGhaA1PacuEYxhkXw3C8PYi5SDCT8KGNQmrj7AofisJ4SxVx2lsH5M
xNWyq/RICsB9Oz+K7K6n2DGvZhxQV9Nokp0qchzMCtsxx4tDOE5Jt18MLYY83zGGzfLO5T1hRier
HTMQXvOGwgGxYneY4D2bqgTys/hkNcQctXjZIGEaDEklyRM+MrpjIN3hsR4qMMCYW9VQU/JRH6wI
/UBGIzpQDjQK35nQzCZP+ZiX19y14XPFkeCspJY6MZJCBQKQiXMye4IIjXYovRep4x8KGyx6pMaL
6/buKrERjwWNfbT1coY6V6+lFpD54tTcAXKqGLi9YC3llfXIeBNVtXdLSg79tvXQ/QaGtfNzzLUp
X+wNDA0whT6GOVHBh0wbQqQkxcJH9OeQqJQbHT3c86vWw7XXZeR7FVFxi+X30u/69woljdQbaO0x
VTqUmZJ4GwFpDeNLrEAmk+JBW8mOqAWOzovyIQsro7Munt8+1ZpfXIfOpo+pD7uwMPtdU1TYFtuJ
Ul5OYgXfWYXRe6KVSyFHQ1OBlWjaegNJKQnj4iAz7yJb9CczJxkWiME5MqulxkQWeZfWKz8PrHUz
9P3ZAc62oTld7RCMhnvHnl4o8QKaEFGyF2N+IOck3EhoEpu/uVE4f7k2O9K2LKW41Atssb/dKOJK
Nzy7FvkBRQG5PPgJLZ2AI2Gk0UX2JBL5UfxacRzjmEmQDBAXh/4d9JIrRXgxOg0YAhOlLMNEQq/l
O9XEv9nFJaP113hVPKrSdm0LF6+lTAIY/3z7UJVNkQ8N1GHQI3Nb+xXWb0UDD62XcRYJ3IQW+Mer
x6XcIuRw3SSQhUni1e47QGW6eEgySu8B5cN1NwEj76rBudqI1cIcFBS6JJ1CN/0qaoaAshnQU+rM
jb+5C+q/h9+6hJWYc4iksoRruvK32O9CQ0ovxiFHNpaRfODLewx4K5vJx0bqMrvW6anIu8tMA6GG
Ve7DIbPoaC483aZH3168t6oQ5OrwhXYSqrm81NDrpnjC/t+HhGX+5ZAghdMQJGfqjun+5fvGhqh5
OQF4hzgCCGCUPmbDQhAgrHrS2UocMjUAXb96KBtVfWxsINu04h27rvYNCEWlvPRsm1m2GbyOJKLU
fc5K55xm43BRiLi3VcytXlalywDbIBXIS5mwZIU8dRYeMkkDdFWkjrnv+srYuCmkdeYUz549vHbT
TRvV8FAUECqHxDr4oWvjlkXqLxrKO7EzZyB1+H3G6VAJOnnLV/M/Ga9/Y8jHEM9B8u8jXv9P8uXl
S/onO/6Pt7wlvCoKLYJSETZMXc3J8//txld/WI5OWUhXhq2z/MWNL/8QnPoOobCmZduOy7Xrv934
4g8meCbmGdtm6MhA9//Hja/rvx/xdOtIptYNYZgGZ+lvV5hIxz1amxbzhxQFl6FAi5qTe9bCPj8w
9tBTKLIIa0AtMvPnwHOorXeUH375zv7VoP1f7Ybjmg7XCDzGhvHbbkz6XFieUDSVRY4mDkb2ufHa
F6cW33AU4BmG0RHWBdFqsXLWjUCNhUnIPPzNbvxluM7VFsezaRmmS7NazteHX4brytKj2u1M7yAq
qyAShNTTUdeMo+atzc459n3+Mba9ezt0PyaIh1dB3qwLPTVWU5aRkWl23V0f4i/4m91i1vKXn4nr
ka2jOLKUzlxi/v5+2bEhrmWpO5V3gBCA8kC0OVPt8qbngbqkDoOeYaBXQO6WdqomQ9ASG/TNEBno
s8qauKcO5gLEesvee61/6orcJZU0IYza2ceDpy61gbBbuul9nxvWZfznIimcakO5PyasQ40E1ufg
E91guE1lOJ5CDe13mRZneu/Dygy1/OqPsOjsXLxqpbJPaKj8x1ICd3eHfo9PPsNU3WtHGuDfXU8N
a8usxbqcBddNfXDKhOxZura2wHjdVRhQRVp/6+g/yqkn9EO02VVE05MCN7fTxq+e30Boj8gta7aO
f/I6ihmUe8AKUhv18eEqKgEdXHDUhrtSK++c6Js7xvdW1AfnJGYA75YNjagyGc+Z0b/zaC4iE2vt
be2ehQZk1TCySyIsm3p+RJKIQ9y26i95GEfHKsgYgzI9Jw2Q5A8CDbzkqAL9QPGngdv7fSzpilHG
ozoZuK/N/INkAcP28DmV9rjHhJVuJr+rV/ZcLZpKpkC1BTHIbKD6qn3f6czVx/A1S0EmDo69hc70
3cnIC3L9+xKta2QxkR268iF6Qsr70uMLW9ddVoFQcjdV3jY3UlJXU0FwJk5VNJoEaEgqpWun4m6b
kn2oBfgU5pK5Zlk7szLuwYgdnIyZhO7KJx1SCLpc9OEtvS6/o2RU4EmS0LeUAVyZTMp2qw1+ciqG
8gWZ9M5z7vXJ+cxoWtsVyHiYs3nP7hCCo9cZg2B4fGiILnTi5FWfw2ub1Iwomk8OLLcBkThWwk3m
QKSnNJdS2UO2d4vEi98VaETlxlGQJvGscQIMYm/G/etAR0kWtL7r2tX3WTpjwws8FogmaExkw5V6
IzGdfmveW2k2bZIq4KggOpb5ABar1P46+rpcjxFu9XzsvyekT69jHVlR0mrol2168BTCgbwmPj7D
0HeYbhfymnnVhQqetwnLGvkaHf8DlJ1TzgQEYaNFTVSysDSHeuiyKiKIJW+LtAnkhto01d35BU2W
L2OYTNsFvYGV/2b7tSTwp2gQOUPj6PzKoCI3P14WTZu91+fK+Nsmy1o8b7y84+2F5bm3h8taJYdp
H2ny0M4xaZnRhSRHDdaz7wU2smeea2dI5bJmGZOzJRPt2Qgyfdo2cwAb9uW8Pr9tqM+wxLwipHJ5
eVnkrh5Qn5w355ABf8VXWq0zDfHL8sYfT/5YLluFboxJszeZGcxvosWQnZa1ZTHZrcJIsLz1lz0Z
Bdm93qhvm1pA8y5x8y+bv+2b8mmMr378neVZ3DPs/PLxzrJjy2q57C6XkGwdQYGnOwUoK3JfWxNn
Ya1xeKJUw5kzmivE1tbelyQyVH55psxGEmNEooVHja8X3naEDFUNVX8KcO6EVv0tbW+dN+I1tw3M
9fYpQzhAFXL6YJntd6ZBJ3KeU4ItYT16RUDo2dimB3Niesd5IY7aHKiIx1QRDADmSviPlmbTIw2D
aNU50WNEpnJkmzcvFi6CzObB8BUYwKz9nCQuPTHa3gxRkdwSfb5iKmXvdWXdBdnoXbLsM/6Q61Cg
RmqiuQSs4Xnw3AKAAOrEzK4OmUmIpWfAcg5lRLCA0J/cTIT7vCvutMELcEwnRxw40zvDzPeeVn+t
HdB4IUWPKusHBEY5GD1SQRCwzmRvnPZFAII+NJHgp24kEQyOMFxHXNjjlFDA0o9eEyL97gUptYEr
CI5I21U8a+LDUYHkSw0uv4yIpf5acv5+KtubHbT5JtTMadcgGfPtix3amHnsbO4gDO22beabFoqX
FjbitlJIhuoW5eoqH2aUItohCpPENtOhfT8y7yWrxqjwsCr0I8W5HgJ570z+oUedsDEsKXdh+43S
06s1TS+dqN5LraLy1DnlwdDcg0vpazVTK26kiUOux4SJyjDKzxaoNduFUjau8qYkRyigPlvG3Zd6
IOzWqVod42kIsN/mPioqCNkxSBmKr3RguABIzCkNHvGOlgcSYViNNnOGEhYgMTWbOrlXIqfCoBNU
UhTB9zAHgVTqZ6Yc33SFHnckQboob+UQfAxdw9wYThTMCvcTyNet04fmMym8WYfsl6ombGLYxQeY
CU96a1b7ziJcRIcUken2i5HiThhoB6A9Lre08fDHuKST5wWCo+FKSva0tvLpbtIQOU44YaRBp7en
x7UWEdx7wRFglOaudsyjDv6FctclTojxZuApJozkHNg32wiIvPMZb1o4dw5GvtMN41y2HSjlkXSv
uom1+5zRDNFWr5Mzeyrwou0iDy1A038O4W7SI6Il5gcPaIO/coqTyYoDNiYn3CnkBSn7hvTT92A4
cYrm1TtbwpN6VJZEQtc8ph4p2VplfKm64mAGGbGAGHAghgYfzZA6vVAx2ZPTsHWLWzQlqBw7Qokx
YFCNpRVUKpizaP6BG92LwOHcm/AlmY9kAH/sPRNHsxqGc+BFOw1F09qw7xn5HWPp1+uJ6bIWQhy2
/eGx0q10Z5cU6UHSfKcpybFlnGmkA+53UnfbFRA4UvEZLh6yeLf4amUYY3oH3H/aglQvQ+5icfgE
ChL6eNcRSrDPKASYxW2IgEhz+wlW7YB914fGMxwFoY1Gqu6VU97XNp0klCg0B2OsSv1VWM4HSsk0
DCCiAwcoVUcDuB/vh9Dnix7VA7TJrdQ7YA6Qi4uQSk/lYy9RmvtIoDlXlyAAa4egYnAkN2FAyiQp
GYfC6Z4j0UkiiGD00EHn5KDdjw+0mWUtpUkklp2eaJgAHQoPwTBe7GbwV1ITlyxBGTp17bmaHg34
AVv8pv7K94rPhQk2qLXQqDU+jFbLfAfyRYU6v6IXXIVI3o2R/aoG8WUkeEnz3muBfYqt6k4ypA2i
/Ml302rlReMFzMi3rE+f84LupwgP7nlsc2J7U+BWpu8md06SwEllsp/eJSWILwDAzKbmV5bnfrys
AzLco1/axnnxruQmQ4/e+Lhs5RUpQPEWd9rI7f9OYxCzN/C/rBpD0ST2dPDzhMrekew9XgzkPNjX
xzujkNvG0NJtQiF1FeNPA9SNHiSs0PTnxkRiFoQX8LxejXy3QgsmvjuHLi/Hi+mXzjYIs8fK8o5p
URNV1RjOtdcZ6eUTtT8HYho1XwNKPLc0au7DVdfehQ7ZJ8m8JwiZpq1de6AqbIevD8n41jXjVV+R
Wox8GQ1p+N0HL3HDV89iwN5jdd2XPqg6fGYwj2Q+FrRKB+/aOqN57fi9J/7NcxRWRpNe3cJ4Ndw+
gDRAZmCBFIrCHFMkD7f8oI6pyO/rMLT3WYZ+Qs6c16m9U2kcboVZfNc0+xY75nCaGv/WG6bJTa8x
73SY6o6XJNcXAT2ft+RHkdtHI+/aUy+rq9XrNZRJ8YD1RRydtE4vxTjH+mo17yWcJZh/xILS285P
AnwgRp6vx5ogAFV2hEbK7jhW2LTSkAy1wT7jFnePNOjauxh//x2kpj7z4jvML5i3xvIlJL3BtLzm
7OKSObnD9Oi1uEOtAQiyTtaqn8bfA5t9dOO9iRJrq1KOrHiS+V0v46vejfMQXD6XGdd9iRxMN2iG
N84nJflVkgpBOzOO7s6oBKBccDNhMZ7oFd2SWPeOGWPhtSUzj6zpkjAqV9uW+jhuED2WpHkGR7xq
/R1x4j02lf61V7W1S2eToT2Bj8OrBNKjh4NkN4xcLJpO9BO9hnCc8MX1wfKFniIQo8o3KVm/R8+Y
vql8uJfuC1JMDov+tCwINewpkjvoA5bVutWB5ywvmX6ruEkxowvKUzGLKZY1gBIYAd4eL09aRYUJ
cVkNlteZyP/c/l8+WdNmj80J1VxLmlMT8G3bMwJsWQsNKGf/9uGySTW/Y1l7e+/ytreHy9rbR8FY
51oFSJUxGX9o+QCu31JrcG9oRO5qAl/fsva2+LfPqcxqGTT+i/eVXPhDO4831OmLH1ssmzlGRCTZ
20enZTrzz/jDPz7r7U+FSFZ/bomPI/U661iC8hFO9GP7X173LYg82+VTYmV3P/doebx8Xtu2n1Fh
IrIUFWjSfP6bcSm5UC+rSVcfE994n6ASAeUa3QItSxh4mslMYNo3ua/feg2MLrTeem0wxTtGfg1g
LMZHhyreI8o6Ac/kp/dB5D+EgwObnYwlvhsYA3aabyorT69j69CLBDUA3M9LriqtcfoR3kYMNw87
X0+uoUYTUQvQxPdFD0mrpo8KTxnqElPpBODQ1kp6idrZbg9hVumwUZVJFmG1QrX35NDjCqzo0ILN
u0QzgaaAhb8WJvcwPQCE1dfdUVWC/EO3IYNBjhWtZ+6j2BaC3egenGbKL2N3es9EfLp0mTZdljVV
GQwScpc77fyCPi8yU0Gq86JjXYY/N/Mnfbqg4Kx2sT47xlCWFOzJJD+he8wgPGJDn0bmBHWMbKGA
ew4UTN+Kxl9XsDhOUEz8C2nH/kWndlFHvjxGJZECQQ/xF7SRBqiEmQpqotI8Gz4oFSrbes0HMp3n
9jLlw4WrKflCfvquNKTDdZktKl/rL7GGh2REnbCtE2yKmlOkTNMTKgxD+MFB6HRF8pMwdqN1BWTk
a+BKg/hi+hJuXR6AMZ7TScgzUHxyBZgZTglBQABi0r09hF+8csh3TRR+rFyir3yVi4tIFErheW1Z
mD3CDVo309pIyPuJZLij9qOZ/AQQdo18s2yFEC/bUZkB/a9ompXQM8/S1A8YBJ0NfYyvLtP5iyOr
6pT5zVabH7XzkcL8Ys4nIT3h7TmSMcYVSte661HPMeqN8HdflgNrWVMdNMxIIgdqdWNk4NhccGvb
B4R85sXtG5Ngo4guuGUUG/T6sdQvyB3Ny/K63RfEpzSHKkgY9Bn8V8K+3/oin9DHMqMccygLYqhQ
HWiwezhJLoZItcuylvgIv0IzBMmUFtcwvTjYEw5hK7USgpOWbdHSPaM2P1V2D2Gx7GGxxV18sY0k
vphO86ky96416MCUeNZHYYr+n0h0gNLRxfnnlsvmy8JRZ4BD7yzQHRD94D6aXepukMvQsph/oiCF
Oa3m77CZD/plobfkGKFkgmdZF0wEZXSegv7nQgt9IGnL4x+rmhYh70QtgAd4QrLEhgB5onOOReBP
Gy4vLZ+2vL48dASCRDM28WDP73l74e2vLs+9PXSbEiJQy5D37bm3P1qYNLXG9tmMVJOvqiCMf9n1
wreZAlgu4Wj/3L+3v/i2e+Wy50lH5cyjF0DcFv+nngPOtSKxf9vu7c++7cpve7ts8ttuLBsv2yEx
/pq05bVCkbn3rURw3/WZFRTxU9w6F9UHZPNWDX7VNMzucwrOB7MwP+aJpd1FFZllPpWfLaP0cB0j
Aby6QbzrwbDcebmLf3T4KiqikqYYRPZQSQTbMtERphnGjGa89+VkHxjVB2MDdCd6rsmPTahZbI0q
/mowzt0q23W5SDHTtXIsnCZnpwVXaVUIHEjMLYPPICLCHAYA0lpEC/0wnazQEPu0gVZpG8TutuqT
B5f2ardgS5jX7KluMB01B8JhlTODRyZssjXDQelizdT0e3+CAoGN8DO+TPXcBV+KJtgV1aDfHKI+
qg6/RdU9ZB3XWZAgJJ4xeVqje8QWkcWfAo3bMpLN/oIOBE9Ea35trfpr3CYWoFGEcci4URUMEWmU
3afaU/cpqLidhqQqiGuSeJ6Zp8lzMpIbx2+05XpOwGyuU1JVfX4ucTdrbeA+eVIY4OYRRGv0EvNg
wGA1+mfG/fSv7YL4VawrpWu9yGIWxor+mHEKPhp5DCBxDEiU8at47wq4u0Vf34aKp7KcrqtJvUe3
aky6rU1QRi1e+rL+3AipI3BmYjFZJtKAj1Mk/ae0jvf0VMkpr5prD+wF11R035VgOp1quGmddweg
JcJ/VFin5DANVswUjCjFxq4ehNvQF8U02HZadoDN2J8lgvg+vGmNXe8j4Z1y17Ivg4JqDP9oRnm2
xV3zOfJs0JbdWLxrXFKTKF8e8y6yCCj0akz0rdwFGpRyvchRCrVMl/LUwsFYT7uuK+SjHkEMrhqb
HCz72mu9fvUEYMMiNU/4JTBeeIE6l2H/CoF53LOAoTAm2AGbvt1SO0Mk6gLl91IikGqvxbgtfe3I
gCTfeoEGVLgftwIS8TqC07ILrK5cLWr4ArVWq3qCZoFe4SZEIS3bwphhiN+tQMU36KvoVDiiqLSZ
FPn6fTL6xCrCGdkFiSa3bdK/MOtbRYONKRX12bFMFTpUu/nRlvufpu/fNH0d26QB9++bvus8yasv
3/J//MfrAnU/fvuvf/x4z8+ury6MP4Q1ax6kaQPyUvTrfnZ9deH+IZBMEraLHtB0BX/pJ4Pd0v/g
F7Vt3inQTNCOfev62n+4rm64IPqkpGMMnv1//+fX4X/5r/nP9mr92+P/yNoUPVnW1P/1D3bjz/1E
oRylHNd18UCZ0nJ/176AfSiEp00E880nvAMb+dTXELxo1f1c+/Ec3veEPAJqADA25vVlq7+8Nnjk
a1UjdqdfXp8/b3m4LLh0lSdD+aCUeve+iVuqsHWfPASd0+yyGQQcM5iFfVzXlIxBd62XJ5EzZKdl
UYyop1c/NkIRFU/r5ellq2R+/9umv3zc2zZvLy9rg8awu2r7T3Nza/bg/PyA3/5qv4Rrvb28rP22
zY89qzWHvBKaXQjJ+LBlm0yvnwU2N3ySzZFWarevvYyR4wSVm65iLNZ97M3dq/nZZYGW5E+P41z+
fGUKCMvU5Jz6zbuXjZOOgDH93bL+tuHbh71t+WPz+Y2//IF/9fJvz/lZrnZoyK4BzZXWZv7+9knL
Gn30qyNKexfMIWkDxbaJUGlWlwUNrp9ry0MDSglV4XZWiM2vtKawV5NLbXz5yt5+xeXL++1htvz+
yjemDflDxaqxC7ILK0sVp3E+1EDSBhTznXAbBT5H6nKQ5mkBo1UvxI8Nl+eWt/x433JIG1Izd+Qv
3S3HKcQA3ry8TELWuTSDeL88SnoQlG3IDeOX9y6rRm/d263T75ZHP06OeY+Whz8+dH5IHRy+y10/
+yYYnVCiW1aXBRRgdK1AOkL8FLSPaPalNVj5eF5kS1NvXrMcUn9HzSQCfFaVO3kSVIdltcFGkkNS
OepBmm0alQ2EP5ucVPOihbkErKQHA+C14cGhk788T/LVzy1E7HGLq8S+AmF0wteFa9CN547DPx+b
VW6SwpJ9MmafyrKwJV/+smZS2jnp82J5mEzj8zTiwlDzFtRz14WbWYeBMK94LkWwVGGA7qxyDmIO
zevmlqNPAR+pwtuqGT7AHOP0GBnWwC3j1WA2DaXLqpqB8X05dEBG723flbtSiuvyH0Ouzp9YVpVs
AQ4k0O3XOXwpvP+Okd60ObcnmrG41kh/6W33HT1yUKoLCu/zEVrM//1mtvosD5cFquOfD5HcXVUd
qJ2cLTYNitk5YtPCy8O8C4MPc5rdREzg8i1E2I5Oy9ry1zAyMpawnDXMV7J1Zn9RNJH1wMiixH5I
j4tIZzqDPjBsSmzIbDdFnBErNEdDqAmLXBEW2mqM6oYEtHmXLH3CWhBEHKG54TrrZaeW38Si79ou
Pqd5P5df6O23AllUdNkp8SYu8nGSfijqzEcpOj9M5n0eI0Cv5PtZ4IKIRghxNAGvpGbkyA8uvDmk
3BNlAnjxk9bWp+W1Zc3SwShaSXJ4qwMta+5QMETUShIEy9naoJukZDdzQOBSKjNjjQy+t8JaNkVP
uoqLnewsYnk6cLWrZdWjfnpa1lSdhhxM/oUiEn6N2fwQN/7AFzMbLdS88MGToDnkkJau/1FQ9oF9
x2JZe3uIdBp78hR8X55qW/+T6ob/y955dceprFv7F3EGoaDgtpvOagUreemGIQeRc+bXfw9o7S1b
1rHGd38ujIFudQCaqnprzmcSA563XBLIjuujnaQexOHp3M7xBcuuwG/0HbW2/RDbj4WgHPJWRHtf
VBtUyJr6AAPs7RsuXxt3MmKSpSZYNETJE4GwVCzfvuWyuXzfpehJIX072JW3CxONmqsgZ2n55svX
lQrQVKZG5uWyI599JbLXwS9ziNq5QtbqUbz55XpdLpg8xp1BCYnoUqw//PHyC54XDjSINDDIAv7v
LiHSy5JCzVZnCv0Yzfkgbwt/wq8nTZQFy1nJ7ZJQDbW7jmaLSQ8N9yjmZnvZjNScua5l2yRAg9kH
/GPO0iFoZxnAslBt4DtKWYLrDWvMbZ3huIXeoMqfr3mLySmmMQH/Ryki9KrIhuOyj3Hfk4QDv9Vb
htvLwkriadXkqgaChk64gV2cEgyt44AQ+risSdxezH/H1XCo5K3WE7AhM9uidIkPi9I/iCDavfro
zIsOZjNTmiSi+KpG+417kTrufIG/bouy8dYZfhsSZEmZXWrUy+lfqtPLYsILCnVo7CEFkGZGVrTU
KFVJ8hYQlHJ3UVSGvWTNOk0e0uJx+JaLe1l722wqS9vkKkMUbPDIwCbtuCx8X3s0u7CDxc+PXZ1v
nctChtxP3/YtmzkTTIxu5keW5ywPv20u+4zID3b6aJ2WLUGDTWVxfunX1WXvL6/zumprcDIa7ntM
Rijbqi4vYKTWx2Gk4K3Xg0m08Q3M6s5tW6K6hRYbbqdAqshNhyE0EGVAP1xnydyVbJYukzZna4h5
Z72sLo9zU7nCs4+AIKmYrJ7bk35uZChD8imX1WXnsijmh5c1hV4zjcZ8ub39zbLZYWQ3w9cXWR5a
9i4vhKaN18R83q2KGsHB63Y4v8jbK1GkLVd6aELloINCWX5+OF/6M8tqsPQ+553RvLZsxosy5W17
eeLb5uvDr1GvyzOXP0qWX8zbay7Pf9t8ffjdu0Vvf0PpI981pHC8PeWXT/n6xNfXkCX+Zt+zceXi
tjwSP8d9pu5p9JZtD3wfiWQNpc9537Jo/7u2bE42TdHy5GXt7W+XzRaGKUL21bIhfKZOX1dVQAjT
enmyIubmdll93fv2Om9vRYs4o1aTgMrMf97v7e2Xtbcn//KKb6/17iO++5O35w0hdwo73C9BN9r8
s10W03/X3m0aY+qsaeBNYtZ5Mt6L4ljOvY23hTCZD/bM8ceyS21Dmndn7pq9PeXd5vLA/7oPE2Xs
hm2sMuXJGxlLf+Hda72+y4ePt53prUurFP9+4vmu9PbZl7V6uUktq6+PzM9ZvlplRHNN/b9f9e05
psYsA+m4DkQmZibL9XIEl8Vy8Hql4ZRLDTukElu3RZFRakkwCeVLJy/tunPgp3K7GLLNuSMkly7f
sv22eN1ZZRrakxJwyvsnoefIj68vubzIsr38+evOZVsFk7nRMqpTNs5c5oP7ddGrCgPZysFlh3xK
VcxmU1ZM/Nr4NDfCrIxpA8dYInVVyKpZmr1BTP2tNtSuHMt6T8xe5LYadAd17kAvdu126UsujnA9
AHS0tityckciY8iod1CJopA5LmtBmZqvayLsJEV5GzAxrc9icHeWXlWUWcXaMXC3E3USqmvlBMuI
WNKlizfMCWUB+lEUA3P77c+LZScsZWXd6ehDcql90QMH76LKrDg0SvuoDs2461rbPA7zohV5cQgh
yCzqQkg+/+oUUyb2oog+Q6Vm6pEIa/XYS2861hWldj83v4lWbXE/MCR6Wyz7LHoIrqEZzKjZ+FyU
qeyJTDSIAKunYA0jwFxrZfR1qsBEEZhLc2zPLfGyqCdm4PP8UeUWzC1inqJdcp2WA7OsLYvlgQSi
0LrpPBAzqUVK9rLQkwD2PQyp5d646AlhoVF+6Of78+vqslfNwssR0/N2iQVDwe3QaQ75vn5FRNK7
Jy9xR8ufLY8sa2bANBwnI6e8/stirrb/srk8uuwL5/QsxRlMN8vK7uhBLj9aEeIrxwj69bLv7YFl
bZgPlTM4zori87/nd1l7W3TzNbCc82XfstkQW0NHZv6TZft1bWpvgmlsMTYvo4X50eWB5Y+X5yGR
vWxw5m6nucld9JaLvPJtU1mazGAZ7NVz61tim4hfhZ3LU1GkCIIbRmf9y5MSI4T002yCjqGqM+Ve
vR/G9l97v6Mzk7jKNcDFsRXWLgOMYI1/M3c7GLEXy6It+7VsWnsv1QHRua/R6VgWbUodaoVRzO3U
FpHZfM8qKfX+53Y1b6eaOmDBbjFcZfZ4JFDTXUgRxjxE0+bF22ZLgABKo1nPsDy8rC3PedssPDV5
NS/8X7H2k2It8+tUV//3Yq37M3nun6ufvxZrX//m32KtxGyDgRi/+OKnUa23wEwekrakjIEtBA+P
Thn1LS/TZkYci44hTKkac8rmfxw6+HqEhleD1yNIbC7jvqvN/q1WK+SfPkXT0hDkqsw429SL1d+9
H1A3gkib4Dx3cW4RLl0cJ1ipW5wI9EhBFIQpmXO+GOForZbGg4TXDQ1ptte6fnBTAOi4d2CjmVrq
ryOoe2NEqm2uIZgdiVk5mZQmVltQYM2mqBvSCzMAyzbxZ0Xc6S6OkOZUYy2AH3vR1rmyVfwn2ypq
aAKNta5RQpxCm166oTSqq5XBs4rLZ0e+AeKkES5Yoa9DC0R1bLlZoApEkLYPhij/GefptBO1ieeC
r4h6DCVjVn8VAxpMSCgpEU9VmzxRvbARsRA1NZSNO46U4ZxAPoyG6m/iwENoVCnw9MjYrVDLbbwK
ns7kqVj+TWZnTPM2j5KT6qNpU1oCezovmE7W6O+ySewKGTLtqZlotm0mXVK6cK06cYtowK/W8bXu
+0+Wl2i3dsgkcmxfeAQ9HMH9a2t1vCNBFy+1nJlEQYXNg7IMMAba+qFE6Db5ZI+roPez3FlPunnb
93qxoacc3+Jv/icE5ZicjcqaOb51sKkEcJxMQi2WxaUGOQ5PqrPmHle7ejqqq6oOn9p8E/qKvoli
UgKhBQP7CBtYvT3ekKbY0g7iq2y2XEMvcY8mzSjMYUUQwG3hF2jANc79VtWbh1T3E3caINxCLD4F
lkU6nP/DBHC/yjyQ0FoA1bTTb8y4rclxgnvftwEz9cy4b6+CWL/EyEz6hR+/0Pi5CbF5ncqMsYbG
Bg7bKhXWnedlAROqFlDKasTaGE5bJ0KFPGdTmeUo3diiV2JGKHZ4I+CBRFPK5tzkSIxaXb/JML2M
hrzwuvaseQ6J90N224UNYdIeKZW0j+uhJ7M8IckJ7OcMHPdvdDsluyu9MNVvVZFeF2V8HBhWMVLx
Yrh2nBQwBU+O5R3GwiI9nNFwfEgMA2ZJ/FSaoAUlvIU2RhxsZ8kDaKE1wPC0GdaFEZCUHeNVTqWy
b1VQL2GYQaa6YsYEdSOTsxIgDDioOz5xubJMUt0RmOPn1LRt2qHxUMh0WrWAxOiG7Q1fKTYp8umq
zcnWmjXdKb/xmd69z/teIPcF5VlUcGGUnnh7dc5NyoO1NhiQmLOkWDMEg5yljocw8u8sDVd/1kAZ
C9QUYNoXpwGu3UOfxoVx5Qnl2Pg4y1vm6c+jfdtWdX+FQf8iVa2dnIpbSxmbLzC8tw7TlJlWBQ9G
kWyGPnzRyJxK0+yA6mnvwVmlINSUV7Xl7KPxdhyNepOQE7cRsX3XBmeZWBWGb2+dDxUhryCg5xQi
CN14qi0vRhNpMPyIUkK9ZTnHAtG7rGNuNXHVhYfiW4XE6tq8NJKASFVDQVIbM+k+39uUcFLAffoR
ab2PQD7zra92X9JQknlI249afCYE6EA+j3VmwLKvEKxaeeESRVhvequ8Kem8XxjTQCpa4zSrsiFD
IzCyapOFhdiluZ+tNGQuU5d8gfgq9ildZRW92daL8Z3Itpm2IlCvHDLKtp6z6ssWXUYY3OZBSTx5
ABmgCYiZatKXJPK0XTP52XYMtO8yhO1MHaa/9epo3+EfUenfaApIIO1alpDOnLFngvxGN0jRywgU
Nwy0YkWKOstTv0dhF7qpbj5MenYb+nRBOp2ysdl61skSmTxFQ6cdMhTFnZ36W7+g1p8MWO5JcUq3
5MV+N8qmOoUEj5z0nopfo0w/uniAOzJujXF4iDQTCJQWUXo37Z3hN81+bMMbOdTDztFQOOeeTbsh
K+uk68w/FS2S4vShmm/8uja0lIAQmOYJ4zJkoc1+IitGUJNcx17krLla4guT5HUNxf4hsbtdHvek
Utg4Qzqb+yil78l1cmxrmYeNITXqF12iYwf6ppxQSCpEhNUm9jP9WiHf6oQ7oUConRG3l5TpKSDc
EE7GHMZqyWif9dNlA/8UcUZ+NoYRXrWWmi6Hwu19hLdB6SBGzYxHB/j7DmcsKu6uRNzvWOccpd8q
QrQNLQ+9W9gICE/zp6jmxbJWTi+BjORx2Uibfthzob1+yiyIoXi2DZlD4PQgy0AHK/FQvK6WoXWw
mwfTyaejbxl3uWroLgqO/ahZOhNHwATnYQCY+y6IjaMla+O4rBH+aWAkQ13XRKbKoLd7SU2K7vlY
UlOKvnYJewmD3iX4A4jFwfGpjuLaz0S8GZ2JgIFRZ1CXZQcsbJAm5LDrlelcDkS0Lt2q/+uAftIB
1TTO1d96oFvUAuGP5187oP/+zX9M4ur/0IO0sbXCO1h6mf+xiMv/AS9nmfPcP3P+xuwe/08HFLHA
TFWwLZ3m3BTWW2C7Lv6HBAUc57ZqSYtEGvP/pwP6J4TCQiJgCA3hgWMZ6tzT/dV77PeDOoFqafdm
jL+nTCuUOVEenWqMRFB0qWcnQQBYU4kvaJpJmdDLnDJ57EbFtYDsT8m9vVSamJ5QUTEGM6uMpHcd
NrEfrAh6JxBB684YnG3ABVm5c0g6+8Rf/o5AgQZK2Igw6IvbADX+sJeXpT9x2x6ancqpolkOt7GC
a1vx6PhmOkmtE0S51pE/JHl7n7y3NvfPf4F4vL65Y5toPhhEqu8hHlS+Oo17EJRnSMZ2l+/KxJhW
1Rhs6ORhaPT8q8JiKi8uIZ8Z6H5+udY+8tZ/9P6cNhBJkmtMzNKWX88fPo64GIVodqldXxsCL7fW
U4gnuW4FwoapvfiAzMlVw7RmvpbooU/eX3zw/Q2+veDyRm3yHjEwdE0bJyYH3zSbYB1V3Re/om9o
jKa2UlE80dw1tCh2+L3qII+S+4vlTuxsFZK4UYN2JOft7x/p40/EzX3+ceFkfndEmiHwPHzQzU7J
ucVr0RBsMk2UF39/F+2dyIYTb+r8XJDaCEs3GEf+fuBrUmUAKXoMXCaNoZadR5sKl98DIbTr2Gr8
o+pn3uVUE/Oud9q+RYR2LSt0d4ksodgbpMImg2WRVSfsT5gsM0/h92vSBEZhA33QdC5JMR+hX3gC
Jo5BI9CadleXP6TnMzZQgu9QJ6DbeThWVZLUvOhTvMoHb6rrjm7CMBDAtN8NZD2Q3r1t5C2aPtOk
tXdA4ark//39sH901EFtOI4tVQeEw/z4L1+NsDMYnXHMV/OJiJhsvkaVWzW5VQDy//5WHx3FX9/q
3Qm2hIriwiQE2R5DZ9UCCfLb6EcRxcXKkIJxNlkLYTCe//6uxruCwHJdIeCyTIO6BBfwuxvyGMRA
CHp+0LrELhGQzbJ3UvXUhDJlLl8Xq47Ixmhsz0XR3zVSRBvg3ZALhLMiWzh26TIYmz5Sdkpv6Xui
szw+N0EwFvddu+1Q6cMJK01GZF3rdLg6wpfKN6ad4ulnj9yhdVb5L7VmTXtYCpWdj2s/NlF3jnp4
AWvXb260VnkSpRl+wudYblXvLlsDf6GqUZKR+h+XrV37lp43/HATvYm32hDeGCQXMqnKt1KC7qaB
NUd8lbKRnXNXg+9Yoe+4xmwt3WEwu42V3SY1gyRVcQDVS6IW7bx3DUQUrh8a0PS4WPSuI++tYiif
4K+y5bTHj78qS2obk472XhfReai/hyk9UN/u1b33dbSAWOtRe6Ho0ePfT7b2np40n22QKEA/uFmZ
/Hv3U41IccDplTS7vMS02rbTqS+jn6RJ5kx+3U8RBISpJQOI6chhn40cDsV8GZ36UgWJW0yRcuHn
P7KY/1X1Hx2VgkvY+j+Bh+8jNHICvlD0Wi0pSkZjbX0jkXdO6+0d9Vuk2MF9ShQTTlLaSaVsiTfm
btZ0RKaIOWZObdJT6tTMnRNrSOUjJcfZvnHy4r5pL2DoE9uBJNA25FlvMLZmJhHup2iCRG0EEqBL
j0Cw7W78AqBEd4oHmNN52oLuF7eqat7bZnJbRaa5dyzk41bWbpoOUmlONznOkHWBV9hOEk9grmMt
aUX4AB/Y1ooVPoItRaZ7IwqvW9ldUWOhKs/o3h7772NBmLVSZOMGZh/ZJIyWZIwy8Rp/h5UqeyIy
7oRKoYiJJ4Juw1Nc474divsylCRHiMQguSs5CrVs8HM0MbxvUGpJp3zRclJCc+d7UJnfc1ldm4L0
lNpcpaX5pGvWnZjEV5kiAqB+f0gpR648CdewsXmRqmvvLd/ugFUycEa2Zqy4XxEDWDVXSTB+clX9
eeOyTZNeK7di4VhSvruDDKBAWrPnd9SiUCrSYWd3sQISkuyFgWKbH2D7QgT9SU/gw3c1aXVN1ZRz
Q/D7ndmpuDoIgKbZVR/I/75p8+SlrazLYVLuKxE/xhCtPvn1/Nn3weJIS6A5BJzCUXvX5NS+g4cq
ael7ia5BzQEgcohuK6WpN9WzKbtp46gntVHwEZrT9d/f/M9OJ0IYfe6eOzBJDevdD9cnsD7qu5yv
K/OvRaVvo1FXDmT0wUZp9CMjZan8UHqZfnKYNWTC7xp33hjwKf1cwyA85d1xTlH2MjTlOIsW4Di/
sI2RksOc+ONwAMb9nDJmWJsdBrQkmC5rbp7ADpJnq3uIzFb77NP82dni09gUsCmWa5Iu0e9nPQ6V
SbMKp6Z8Sy9InW8bfoFN2GdWLyX/epX0tXaJ6YOED5FfxZ7novyMNmnQ3xG+BEE0Ud2/nxn9o1ND
f5jChoZ5i9L+75+pLHMxMVta74Bi2euEvJFinrJCH/NQ+OMLlDdrVYPlBQBDxgt1scfUyL+M0lMv
6kT7B2qtv9rXosFEq5AH2WpiRVJ1tOK8uo3q32mRfm5CVV7SFel2oEO8xkvPJbKyQHgD8dO89N+/
0tKt+b1ptE1CBOcRIUww832f1sebp3iBAV5UTM4OCajfXmrSSzcZs7SrREMX1UXMrncGMOooGeL9
VAtCCcz5h09Wtlur1rM+0XWxKMITO+j2BQZyy6mdzZSSwduD1VHNTHVj3zNgsNp32J4p6FnB5A4C
vVjlXDiDbPYmaVKcyoNv0KwOyP+wh0ELRmf+968sZujVH1954XVJJmEYQf9+Fkmbd9LR7mvSleD9
gzsNIJYQPDbup1Ijiqxc+2ZA9nEPyLrNUMTmwUtELpIZ0OHvWqBndM9hH4GtdBkAUnoxxEQ+JFFZ
fZR/TYeyXUXzYLYJrG2TfMN5c4/bzsYfopFW28/9H8tw06ICCWN2MGZ0OEVWFx+Rufsbct1JKgrH
56lOZ92mYArFq2FuqPVtT5bc34/G0uv729F49zvrm6QnYGOsdz7CRErMY7UGjF4xeZ/2SEftFEI1
zWjPLLY1B5OTVYUKQpr3OJGu/v5ZzI/u9HTAaaS5C2ny/a3PHjvRj2Zb75xUdrteEFsn9JhAGoco
CW28CM1u1q+2s17An3UP2lUKyulKOsXBETiE+OAXXs4czmJbqrMRTmjKdNCkTKt07uNE8M+ZSvlm
6rwImSnPjdZ2B6LesTqXlu1yMO542TsSjCJ3wuy/JkCJAi/sjE1qhy9JBr3Hk/pVQ8V5a6bW17Qw
ych15hS/yRt2cUDQoqEeCGynQ2HYqUsUu0N4dwsWRX3Erv8MZeXeaiPa9gLKTlM+tg383DIIL8IS
7H7l/7C1KDl+cmz/vOhxjwC2pg9sYRd5d5qZcZRzXbXe2SJ+RmKVu8qkInyf6NP//Z0+uEladD6Z
GhWSV1Xnk/zLQIpUISuryIPbFX72EhWkQchiz63zGj8gjtOCuaJUBGuRibu/v/EHXV5qYTqOMUcI
S6rvB84lENpCks+CJB23UxfVq9bG3RU39XdwiszIYPiWegudOYstgEZquElHRvIe/fp1DP+tkPYP
YbaY14rBImCjigDBbT0SST657X5woWPX0clugBlIFe7dMWpQZ2NXV+tdFvjzlMApr6PnTk2uB4Vk
lDB8qWX+WTFr6bS8+6VT8cMMpOmU5phk/v3EOJ1SD2HIr0vr2ksskExxEGItQ7AfEq+z10CSIfMR
XP6eKsMX3bMPep11LgwuzJO5uB4MMhMDEkC2lUdHcwrHu1DrT0wMfNIFmgfAf35Smk7JeRHq++5X
2DadCQK93vV23rhqIS3ugwThWmocEhAWvfz9wvnwimWIZDsa5TYqfb8fGMuJIAC0Q80E2blv9LMQ
vKueWZfcnA08AMTjONOQuMpnF+yfI3IbmxedaTGfEGGL3984Irg510RR79KpeexHcaNJRoeEV8fr
YKjAbGRMfzD+jIdAWVs+OqmIjPugUxiHez4piZg91obabQEKHaeJidG/H5gPSlF8QMngUeXHbEPe
+/0D9mNrTkEd84tSxDN3FaZMBYpocpfPjBt/BsSOrDphby2d8ZocbwtSwWduxEZWOMu5i70YI4fw
759KfHS+6CFzphjdwlR696kaHxK/kanVbmz9aKumTBAxxXNI6ilymfiWl3XjOOso9NUtaaSEP/nF
AcF3MCO30+sx3RFqEt4aw/CzjYL+ttX8G5KAQLdkJwcSGC7Z4HLiTnNROmXrWp6JS5iO5mVGu+BE
2rmxmWwLncA5TwXNRNbRhQvVEbm/5XSPdXnOCkYI4UCF51A3zXMymF+nNskPihHJB/DAP8BgbuJO
C3b9jHZMNJo1o5qKC+Yd65I+wN8P2AfHy3bAvnIzlvSltXfXd6DY4WhmFuZl3wTTGkYbXHTdBhB8
sM5b8y4M5hi16iXqPy1if9DXcmh1oHFjPrTRlvx+AYWRRrm/wjdtwYDdR2or9qHiYRryjHhNSKp2
6EEidF3a4yShvmkYpYmM2PjkhvLBEZjzHdDizLMRf7QMBKZPTWEL4pYI96uIWl2Vsapuwj7L1zLQ
ngc70y7HPLuIhF5/crl+UMhHfgMiVzCIkdTy3/3KsVSTFwXLZwdQ31y1swDezr+B6PcvUr/UN6Hi
YIWfMMN0/rYIyuCTX/EHdxlsoRZmZ83ShOm8O/30lLLGCcwSdzxhpIVzMLx1ZNdEU0ep7lbqp9+Y
odAHY0l62CpOUbyiBvfx38+7HYu8hSrCe8Jr+JbDiyOXtrGuB4o2WyIkbpNszlgdSueO0APILq33
w5ABsb94/XaENDnXkfKcRUR4tgQeYesOg3XcG/51C+2i1lAT+zk5Bo0kRTGRhgK6viYOqzJX9JOJ
K4gHSVhxg/fIK271IHmsR0LGZF1Fzw0RIwbev5s6SYkHN/Cw82tn2JsN4X3WFCTdFK+50cZjLMQ3
wiDNTa8PGb/01j772vxCQvOeY6nsom4NJFn9QjVHuRMe3UjZmw8gKaMD5S/v7IVk+Oa5UK5Ntatu
Jt1LVm1v3DCxUd43L0ZuQzQEmv9oGw9w8qOfHXX9qteRMIV3khHETd6T6NVXXsfUfsaY2w485wsg
GKBp/ngiwPB6Qlf0UGcaLIrRcL4iF0DrIXNKRLoQV5mTPNCTaQ8Ii6fLQVdR1bTasWmcJwZB8RnE
anRhT9AGaCGzh2GM7tTKh9zQI1hwtIYoGvptKdERzyI3E+4dOszHSQlXMfHq6xGa2W0Uyu96UEzf
1Vi7yezkn4bQ8m2mi/A8yjY8t0Pzoxjrfh20fTIhmMrbTYq2h/EekT1hnjECa5KpcsOYNN4IiCvx
qt2wlgmGsSkv6NW3yWOjRO1Om7eWXTKYbBRbIiWPTIaXtOzhZZPnzXGkTLLsgl1oHhtb3yVZ2F+Q
tQyDF8PT69qyj7xLt+5mM9RAZltsmBeUHq2LZe1t0ad+tyl6anK2CX5mRHGEmiIPz14/hmdfDNQ6
ffx3EAfzUzCoSr5ylAbcgqyeBitn9DJ5zTH0QbYua4TSJaBSAC7HnQ+PMq+mK2jLek60z7KHmb/x
KkwisbeneJ9XFmQTz7x+W5Cevg7pq1xCGYNsUMfDDmJOvK9HEARSL8T9EBvBvpHprm8AABILIbxV
zJDqiFTnYeQMbAMp/U2CiO1W2BASx0x7VII8P9UBYxmFbjLZM8qXptCUL0Ne3nQJOqs8ypRrraJ2
7ITNzhsUg4wF07uDPoEcvK7JIp03U7r45xnKiYX0UHVKCh5Qxv013YSKZA4FUULYXtcEABJ+pKOW
vikTx1yBS00OXVF6a6208m2kWtGNAM5wQ4Gp2wwjio8JyCZ5sV0AICTsTuiJo3UDIPwhGQl+gAIu
AYro3oNF+vg6A9pE3wpVoTVMD6PQKGH43XTOFG960OP0qAjNuUnVqnpIn5J5p6iBkg5txo+hkLuS
4cu9j1j6dkZQV1Ir78uxKoEiotEpJiPaWPmshmRIfGXVoXG1rNF17RlrrCQC9K3WN/SRotEAml1O
civL+MlIkL5Lm9TdFCIc17eALuXll92A0JLptWpnaoGb8l3u5xrlSgdevgpMvyNV0NBuCdCJV0p3
jQKs3jgTX9vpSPPogsxy1cGWOyPmjVFVJ+6g9cVZGfXpNBT1lvAHreqhNFOpv2m6rn3yB/G1a/uT
Boj8yup14zKvuU5ygO6uUqXNue7JHLOK4Ac0rBGArY8ckeiqbe6b6aar0dtEZKzcTinZ8vZg/ZNG
drapO+LTlUGpv5rDg2ki+jFCsTEKhcJxFnWoK0v7nzY4lhjBnpj/HbZDNTV78kPir6bFRPu83zLo
5SYFLtVu4LZq2Hl9T6zFuNbJaSECjuyvaooeQD0/cSNJnjK0dAnkmYiclGtbi62HIMJvGaYPQ9u3
N4YdEl37UIhSu7MrJ79CtHnvt5V3j9Mwvowa5fuylYgwPGc1kJfUy1GxZgpng9rrDY0M3nDLu3Xm
xdgIlJTBJE4JU6BuEenV3sjaxp0oLu0LXSPc1SP+PSQGhfm2fLxPiG7bJFL9NvRDui7zqL5th0A7
OyL8UtVdfdvMC22gfjDkGKR8P4Yt3ZmUnTOnP/ZgZcGEshm1TXQbZrDEevUJyGS3K+1B7nvL+YrI
L2a8ZvFb1GOuESH3mh+H3+qfnOh+3yl9S+Nji2tSBRmPm26FROqSabmUPKPY3tkEkxirvio33PCs
C1OxIQA2YeDOjM4r3y7Hq2UN+ixC4DghGl6JtiP2/etqQPY6YJu/spIHp/R9xIumQ2nM109qZ2jI
yqjYyJLAHAsI8dHSaHud0pn2oACJj6W+FhfBpRxlfvK1uDiJIlU3dR05ux5oYRubGeRdvb7RQzSN
Bg7oU6nbxSm1BFepnIKrpbHLBY8GEYRtiq7T5bIA9PmgxY66U2usvsIpyZnHKCs873kKm5MVNOkm
Kn/mSvfdIoVPJtTZ+AInBxNKi1N+y4jacXM5bEKBzFlTfZ88TI0MqDw96nNuBsOIlSnCDXF+O8Mo
foRx/CWOPRSpybglpu4noKtdhcvAVHqxyWrBp6Df1xErlRNmO2GmXRHsfVEH9WOD4hpq8o+oIxo2
Q78GVakR/3Sh9UVViAim/HVDd97NBiQpMtZp8zuTMDj6kAqUMLttHvWxuZ76eVa5uEqkP7e6zCx5
AiUJYUAyfrR1by8mE0pSsJtZPYMOBB/Se6y8IJO7RA75Y2oGlKEQAxTSkJjzBBxUIZYDelysmQpF
DOnnHYxoaHnw3I8MhqKjlk8P7Whdl1Y3uVpSHIgtORhjctPBz2kZMqHrPAy4TkDQaFsjm3Y1sdhj
p+9i33JNYqx8Of5kxHlT4IJwR1mJdVoIKpDpaHDY6LKafC1iiqeDGp+6ORncKu7juOzWVmR+iQSU
trYGpqp1Hr0Ck3qtl6puHdrfbQ3KaRgiUp6S5iZzvC/WOJWuQnLYro7omWBBm4uMco2qmp+nfZVE
rb2Zph5coJMemhrnk2F1zE0qV+EwPIeTtSXQS3PVimgFvEpPWaFeUioh197eZaruyomxp1NPPwLS
v5n80w/4hUh5bJhUKZUJr3pV2dtRKc96jJULRUi+LgvjGuqVsarNhGBqOESJ/lVv7cuxRvjTEYC7
idOk2OhxVG/KoCRtTMm26kAOElNV0Jxxbrt+rl+aCuOIrCpCDG46YkWLW4KQP5WmK9zcNl6UzFDX
tpkbgFOdS4KYb9TaYYSsmfoKathG6EpOBGvj7yGNhChDgY74QemvulAh0lgyaWFNZxmAPh0CIkMn
w9+RsXmha+E9xjsSyDOTNNzsJaOUPEf01G36046iF6PO8UNN5Fm39CxWsgM6mHKORVc/YM1+KrUC
gQEUX/OLuAoVJqN9B1oucC53gHC5CnWFA1yoCBhMZV1E0E/tLe7zwsW9nJw7z99OuvWMigPAVgk2
rrJMUMZtR7OrWa4W4ZQux+aCgPPEjdThq6kpyk72/VVVQDgOmflcaWV/anPapYL0jlQPq50HPMDw
1elQl+33jAYwKsbwphmrqy5Cx9+GUKWJhUXJ2Y/DaVmrQ9WtfKc9QKY4U84hInryi1MBm/QUSoa5
1BlNrShOMK8VpCDBycmge5aqrDZO6GRurlIztqPM7VK/OtmtX6EyqLGd5SYl+GVnGxnlqWj8C2IQ
7B1zN+VJUyoqioVaElUclyed8U2xSvtC32GZO8v5DUsxFidpSe6eGu7pmGg9dNcUxnNhr5fPHqRD
RrBW9J2pgfAU+UN4shi7r7Kwbt0OiT+3K191ExXmmFmSClems+yjGqZNF9qXeRzvdR97BYjfb51f
ZHDcwSmnXZuf2vkgxBGTC6A9TGZRlPYUmHIEZGXuAibbUbf3hxT4B5NA8xMYBB5tgOwrw6oV13ba
PTnBhH/3ngrzXK9Py4J5QWIidWdfQboa4DocqsYUSNTSJCOllvn/srKzU2gqj5Xi9dt63lp2MQS/
CDMZbYB6n8K8zE5TGmQne5iebJPOktEiLKMQBWnMIpQj9yaIENF8lEtyzl2tmLITHy8jXpffPNEU
h8j+f5Sd147cSrql32Xu2aA3wMxNem/KSrohpFIVg54M2uDTn4+p7t7dPcCcOcBGomyqdprgb9b6
Fhd+oWdHIGnZMZ0/MgaxnRzR7tKi++b3YYnPDQ/O46aEQL6xC+OtyKKc48TxgNPxzYS82OLPh4OT
rBnTebu6gNKm0lQcHx8FYgL3DSA0RPrf2AbU3KrferIGfN3L+l1UDTTmx6caFP8jL6kOR6lDJLCg
ywOjkGlxcnzcKPJ8gYO/Z2WU//my39o+uN5ErgZse/AtiV2h1wgRAHYdiTF1+gv4QbhmmeHjWesz
zvH+YqXBeBBec67jrQ//kh2aTqSBz3XN8Hj5ZK2l7QyecTwOcboz6ODW5oA0fcq0VeyTKkBwKTdj
RShHoFcksFQmb3Jc/WXjSdLaPyffCI8M+WbPABBiSQCuW+sbJ3RorsGbKi0gl4Ik3YXN7kGr6VWz
VP8YOoy3cBaSpdKD38ps4WCIcZ0S2zDM+Q3yEeXQzIZ6/2GOf3xIIgGxDw+8jPv4avDgAQBlK/7w
Zx6QCXJ2krUFQ29BbNl6mtMlHl+H/k74xeO3dfdPEsV8/4/vPe7+8ZE+kF4BOcdHEsN3//w7f24f
v1rO6Rf5nIPx54uPn6oef+7jwz+f49JYIdXH1fDPv238E7gx3+mfvwQuzrszJ3M87vevHxRzggdp
QO/lI9Tj8d2UoI9mTvxoIgJEHjihx0fZDBb669PHR4+v/cfPIeXINh2RI4+vP26GB6Por98lBxj+
DsEljy9huydjIS9/NW1Bq+yHuFsCkA6PT/+6mebskxLoNO7++UPOdNBIs7nVn8NU5lQVMeerBEMd
rmRZn3pds89oKN1VBfZxk7bQX8fcCFfV6PlguNkFjomyl4jjvsaETJdxTnfB0/vBhQhh/Jz8khIB
g9R+WgFqsm7tnA+TzUkxLpExWF4zXFQMZ+ScJ2PPyTIDAiuTqJlszpyBuM76lBgaUiu0jm1vrP/y
55QawaiDPvs5975TsYmVnPNs6keyTU7GjT6n3bjE3jTE30jHvCNYQfY5J+OEROSUTOwXmktqjk58
TuDdHMJ0SkJ1wjldJ5xzdkjFoPsP29csoaXrcLMlPaTbvIz3Qk7uViewpyCKZFFMRFDMUT4KQGPQ
wyfF/YSJ2iS7oT1lMoOzin+JTF4fzkuI9cYm7GJgCRzPsUFzflDvYffLiRSKnwfiheI5Z6gicKgg
eMiC3W0m5VdLREI+JxNx/fzs56wiQWgRxst21RNjlMx5Rg7BRuGIwoLGjmERMxYmYpIKqaUp1fq1
UZbEV1nV97G7dnrxFKb1sJWgaVcMI4Ob15e/+iIRwKrq31XUvWhtrdadThRUXIzHKBE/IbBrufR4
ZmdZYmevTCnkOq+7rVcWwTGSaBNiaiOjGHBtmZ9uERLY3r8K5FtPpFBhM4nDk4Y+5WiovepL1EgW
mOCgrdZpkGA268p4pYMBXoFfMLg8X5Lqd2lH47qhBd4YThQtUqfMllNsgJLUZwt+JHHCYHMC21gu
jQabRiNTxlpGetE0Ge2acPpE45hePHvGNkn/mPe4kpTTD3cL4VmcV+9aVjVHDwIUu46Oaseuy3MW
VzvwP/pepfGO0dObxp9wdBh9YFPpWQOSqLWe7MzelF4S7hqz+kl326/Y4ZTbyDP7K9kdekfJV2is
5asO7HMxEvDVs95EkF6zUYTtypST3p0RWL6WTAf4RvxCQ6O2MWuiRcJe9hj2d3RMAZUJtQFSg6Mr
3dfe9Bv8dSTIAEnAlJJ0ubafENQvH4GOAKirE1YrrkR5RR1MzIwVou+emCSiihLf8c9xhZ+seGUl
Up5a5kONjzLLzn0JUz9CnT7430ajyg7+LzJF5bWG1xlKkukd89JFTBiaUYt3qV5edAP1R+8Y8ASF
GJeJ6gnQcJpgi/Y1WInU/jFker9sbGIeRUy937HApa0ANxy/WyPi0hiA6CopaZxESZEqoyJbAknY
aFrWMP2I5yxgPJCTKtS2rLqbY2bEMHInAXOufQcP1NabgVcNKbqKbMgu881LZrIWTnWb0h7z8DIs
OZgz/eesAas0STHCo0Nfx0Q/m74KVslaGX/Xyuqrg24KlwgLHJW8u81d5FoYizYRmW28jfj9YGzN
tWaIDxGHm7Fw6jUld7kSMYA+MQiB/jkmKaZAzulIdtLM/U7onPxVhWCbS6cdbmw5qp0sS5Kh2hhu
vDn8juNS3TkBEcL0mBllPXaHOE1qeAd9upRT7u41urk5tQ48t7hGbl0ejZ4CzNLNN1sDlZXja9lj
NiZKfCIZR/UhAS6kk0ZBIp7b0fodOueyujQJexytd6x5EpzcptIIzqK0ljkpBytDQml6vIsGqx72
9QzhjSRNXNDn7Ci9rWspZJkUyud6vsFEK2xGc0XrgWUL7K1Wy1MTVOn5z43J2dhawVdYk2xPl2Cv
9WBg9YfxlTvzanEqC2QqTpwsPdaBHitAhoMYSUnC644NwvkjDeWI85D9RR6RGIqCDkxbzkk1V5Pm
1pHRPpBMVoiIRo+gFRgTo2FdeB7wowL4UVzvSTiUi7H4aRuJgcGU9NvBF+bqjQw3d4OdjrUwMTKd
8AW5wDJC5sppramEwVAw7Gy9+6mKifiesOe+8qUWBrDUAqBrfHXtg4cjTMQklbsJ4qXutRkJ2SlB
ByLeuHHUfAx5/2HqpDrhiV0Q6EQfOxYGdaL6LE1rr1xrq1LlMgsltQmA8wmV87angr0ZxMgk9DKL
Dunmwuws1DVy+habkb1J4uJ9apOzCFlqREOebNnlaLzcMHrkXbmLmHptUF5JBbeSUxanp7Nm3fyd
YaOzpLhFu2OChx8nk21OII8FeGJpbovWnO3gvDMD7tPieLzWPHxKXClTh02FsXaBG4qk5NQABpO8
MvLGfARku7CuweQHKGu9OVwqzpZeNVyGqGyoGAJw0fncY/mZOgSZtvS0bryJ5thivsb57l9TKsAo
0+RdWtVHnJKxGth9eiaS8VtKgttWMXzZlF2/cZiaramTo1VMfMlawj/c1KlxFjZdSBnFy6Ec0iOA
QVYGHNqrKCJ8e5A9Pr/RXCsm9UvIxvG1Cbi4WP2TMUXo5xKieQCMMleqYmOtvmPpyJ96FkirJC3s
pVcUxbJk5LUpbQRsfrs5jWjE932U/h6MqFqCPbDx4KYseDLrF3lg5tYeJGcss66dIadw3XpDhFNb
7pnLqL3TyfTYSA9PchXuMa5OqKLGX5oTWMe6TYITJBHwgGgqUWOZLNvGoFx46P6Ipal1IpzqpdGF
ya226WFDZV6NoBx9rPdlcrvDvpuAZTnmLnLAGnDaEh/tuKO5w7klb1b41Esrf66yaEWKonlDo1A8
o41PNz7m5pXRfZddWL04SdKdRxF/5+1Wv7R+R1nviGIRhF9mn+Tf4q6vj3qljUt9/hRlXL5qXTMF
Ol+Oe5ExY6g9uIXjYHxpcXb0KxDUwbjqa8f7liv8m4gAmZIQvWOpcrzi4JfYG1p6AkZJTpgkOxMm
/goo0XS1eJgJirPzfVZQQiruaBto2UbV4ocDnDJL/P5euSK6sDO9tGOVv8RZt2MEZSBHy76gKPRL
q5PRxs6x7bdXHKjFqR5+MZBozinwHjZqSCtFERySvLNx/loQAGJimoym492lY9/Quv6YsMzC3xtt
c0Q97LYoO4mgBBnVDyxJaF6KKIwBt7sc7ZQpDi/cg25+xH63dlSPKzmLjLVNKtKWJdcPstwurpmX
F4dg92WIB37vNNN+SIrNGGNWStW00Srh3vrE2RJp4u5Z2u76dnhybKe9qERiSzWNflOVylxEOVfX
0PH2aPfE1tL14JTV1LBD8U2aAiAiw0tUlcEur8xfXqtb+yCxzqPFGMEaLQAHnSQMHNxLxr4JMqGg
ifftUz5Gn1jrGIh63rBOk8ldZwW87DnNpwUjQzxPC5S9czsYxzYX3FBlzBNGe2eVGw8SxII9SnLt
OXWN2HDucewQWRTmHplvCaGeBRMRjRUYQhO1dmPbWupD0+0mmYV7pDx7ku/MVeZnyKo4KQbpbixG
VYQaAcqVqaMWbqjeRG04RwvHwiI3kTKLMQ82hS+z5djE1bOR5WvAcYhTUbdsKzdPoBUEMebwnHOL
8Tg4wEatPBZvht7sOZFGpB9uz+CjFwSViYWOrLpxgk/DDvt9bzEZbixn0aqYom9IKrzPPpcXqKWb
yOcyque2tjZtqAqppjZ5V+uLuf88TvSWyF1DlgRO/MNkxLq3/eBHNIT9WTprQyTiFo2YRbIOODOL
dgKRYo+JSkV3R0crdzpibWusi9OgDginafySBo6gcOTWiol2DzMU5+64D1OJ+7Px1GYANLga0luS
1N5F1i6YL3181ZtlmEjt3RjZynjynqiauFdr/FDUiqeiBI7LcO3kE/O2hj5Ubnliwp2038MSkIcW
h9oPd/gdeoX7biQfJDeF68AhLcz2e38voXeZSJi5qKfiLAocMIZdvObF2JzDNjWe+uGlSk0MEMgS
ziLx00vecpIwyt+mCE7uuegYDxFUfu6zi+PTy0XASVmFRw2VbdPeQyqYL5VJ76LFigm2g3iVcAxy
LjRevxXjBUBqxHL8M8mjsckWld7kLSgbg0ug31l7nWB+7CJZpjs5TS+EQiYnVhTqSZKrB7ibXqNL
WD859rcaUtX9ccPYbpek5mdVWizv9AzomCSwmdodM1CkXqYwIcDLtfsnu9cPwhQ/BsbETK17NjQC
VZqnBc156sjzKkZNrlAD8bBaxb20Uvz1XjcwGu7YsU+ZBSMd7TOZgv7MHqiYyoXyBpsZ7D7BLcHa
Liy19ly9IOUC+IMlmnWb+tOxYFC8JpvBWuBA55TWetY5Dutm0oC2BK8O9xTdyMCSsk5G/4R3dDwE
EeLtuBo+43ogn2Sc7HU94z0dGtYyhvfUixpbbQ5bsxMmqdU+Y0XjmGZR9Vw4MY/SkrgRdVIkpSir
EBvpVOEMZKR+D0WwbDUSb2K/uKXCIliOBQMTULV0reoby3dOEbuIN2OS5Cs3btXVKlW7ZD8CUTQL
u3XRJXIpFMsgw/mFFlXbO6Lyt6MBMXIe+D5uNDkEy2rkganKOL/niohHhDcvPe/4Q9I3xFt2en9Q
sf+9CKNPDfPmDTAJUsmi2iOmIpgztAZKxqJaT2mer9RgdatSmmyOazfa5200LmVeR+A8unrnVEPM
+J/JnVIjs1cx7/hjds8OITlhs22JAFvXsf+NjNFz1pXI3q1BHqFnVyxFim8YY1teEkG8JkPhl7J1
6l+VDYeWnnibGH69Stz8TtaavOR9PF7DsDwqBStE5ZazKTiFCHJM9VXvwsGBCfSuGs3gkCTcGUyQ
IIQuoRRKBm9RMZG4OtHPwPyqvR4uQzmg63Oz7yVxkki8x+Q7c/VqGfISG2x3T2Ptcnpj+BuEVSMZ
sORG5MNLbiTyDCBlckABd27rLnzO0T0WGKYD27QlMRCP/UshBMHeRF+CBxuoPVrf3cRp2+2TFFRc
C831AtAi9z79zkS8WYewIxz1Yru5ve/aDshcg1jBRIScFwXPaNvSd/joBDoEb0htWge6pxuxrp1+
uzYq3JLlON1jVXKNU/W21FrQtD3Cd8wgUF+qTZhkEsOCh2SdrihtU0Q5iPCYa00mz34IV0h2xSqN
jZ91uG5A95EwxNqvrYJtBp+awDai2m1FvlopumWFznQLvXnXF1UFCA3Re1qtBvJOA7/aunZpfw36
Hv/IImXS74SxddMMA5Jcre1KPVunGYMrENHL3A27s8y172M+fkQms5C8g11TTGpcVJNt7EtNXafe
C86VlsqTUbb+CjVVzkKTJWoN9aawzHjN9X5+6xbLdMzlxhq/JaVJmeId6jbnvLfrlXTrmks9XFQ7
SCBxUE7FCtjfUIy71sIh74YmkktGMtQS6OsqctpKtrl5mfiLNBHf6k5jUsuMnyYVPU+laOXGOSt3
UodKT7dpqLxj5GwMo0E7rjXFyisYfplO0O60IDYhAZOUFcowZxuSwd1z2t/Mw/Wtb9XNAqP0sB5Y
smVp+ZM1mbtVkcVYi8TFgipoHZnE68aufswdcjlHqwufaoZLamRf2xG6MidWQX4v2qc6FVAGUoJE
sk6zn9vipwceGzIP+742V8aqFhWJzHNfrzFYI5XH2insvUstxrXgMArHc5vMQeZUjrn3LrTAh6xT
FdtaF+OqriaCR8PR23AaHnmyRnwNkt5Er61rXxgH7HfQEG19oJZFJC5Nn1kPpsSlEI11ArIz7fMh
vwVeW5ILDE9HNlJePI+ak6DNE4fwRHxvGlyzmDlIzGwtTggMHJv2hQpK8mK1EMuIZm/5ZrKy8fKz
/IzWUSuD7aTnyCnGhV+X3krLa3npvOnFYFM2T6S8g2FmOXFKpaKn5oEbyOE6C1cLGXkaL3U6tQdO
uIOt3BTTzfCzG0xjmSSAyRuL8Z5Y22Eg1mZN+RaVxi+RtRlbjuJ3Q9O+HasiJJnqsyA84oTEzt94
TvJ7cOZRFyCsXYLl3iFVZ2XiItzYfviL2PdrmDzmtgyylcmerBGYfzte1YGmu3ujEM5yDNi/wKJv
llFbwapxEgpZrIVLyD8252z+yZ6XJiunfAmnhOt2z7DI1xIGC9VI1uYPZhiAdeL03Rv2qpXeITVa
Y2k4Cc+OX7MVFXm9xsAP79P6Kb1E38S6gGlVuS1CfmNtxn23rwuikEbJUUIdeS/CL4OwxbtuOwo1
hA/eqEqSrRvxzvSCccHMkdh7uo0qwDYSWfOFNQ/2aTZ8bzMZH6NW3avCI9Kprk4EPGnLxC3ZEE70
w36DDGtwLB5j6oE4YxikUvsjNBjR2GnLswwkqvSGfuE6I/DIPrAOjq/9yjAS63haN4wcuR70yj+O
Fv97BFy6+EeguuWhLVcRK8crgZM7y0PSxYQ2Wtl1aG098EspqaxR7pcQOI1y72sAbxLGfpve/q4r
jaCesQ0wsA7x3rMvJUMWS+PE0bR7ZDgwJcyAV4DZ8EbO5LvlhcMBY1+5rSYdojfrp9F2WehbdYWK
pOLct9vg+LgBe/W7YrbG7C+uNwwv4j07mVvoV/ZJSOsXNaX+kUn77oS6uAhV+xtDxGevHxKur72x
ZiTUb4Cq8X7ubJ7gJszoNd0d85b4PQnKyzR04yJjCJZU83qsjV5a5KwUTFlyMIt8X6dNBkY8kvti
dO5WAcDHrDm0prRmvbfkkiEIUcvQeXy0lGud9N/DjFhjMVjpdkztdJkH2kgdYL0mXrHLu+anWTbp
S8VIaMu6DIVHb9WXvJMvFFVqP5JXnU7QzwpqJCVaa98HkiDhsQVxltKmVaLhRBrsZZ8yMFU+Bvs6
VAvRmuIgda6i3Uj+slY7GMyblFZgwoVhRMmhBmhwQjK3mYXs62KM/HsjSgLzxkrfKBX88BCuLXWX
+F97xHuAdatbZmW7q83SOo4qchYBvVibMH5LwSIwaBiMjbToaaZSPweTwXXQq7Z5xC5GpRo0Nxrd
s0tqalMGtDr4y3mOw6dLFmbuJgk60hxr3uVNZTKhEUV4zvVxp492cMiopfc93Gi84w16JzO7iD7T
dmNEhrZDX64lT6r0CvQ25DkFWAYFASQbkwzJbc6ekhXU2OynyqZV1s4J5Nqlo8PKA7pc7duCgC0f
i9fK18Fot/Rt9eh+y3iv3HJDSUoFsS9QUF3zSrvkSpIN4qbNJYgi0AeVyMirAn9ljcbBycH81WMI
CAEtnEgvorW7ZZM58SkNK56enmgCWWScVoVOGNZ88Ps93aSngXctW5OgATFeYkWpqNfVrYySq2Uy
9J0geGda0h95Mj1eQi0HeVXpuyrtzkzl66WspfscuiwnhDSfy4IaJRwQH/Upm6E+Nn4VSVXcYq9Z
kzVsf/cZtCyxAvEn4e9YF3Vuven9ru0/26q1X2pLb29+0r4UDfop+mFzmVpR9uZk4rN03f6zLJnv
OSpYTBI9rKPRCseTOvWaa+0bc0zPvklKJ9ES37kMFmgQzWSduqUgZEYyHe+UdxGEg2/CqMyXY9+t
IqPO9hqr9DA2X5o4eBL5xItIpztXpQWasMchiJLTurSS60eYtM61r6Z+KQARlIzyrvV8o8Dy45aV
480eB5P5gG6/TqjGycx8wycXzD0uWI0hu6nKGnfNWH3lVVov/cSrCerQERTZarwNgRFdpK7nrBue
ipDOl9GNd3SYc658zAyM70FkmjpoTi3qvBWttbOvGxljAsDbNlXU/RItbUJRiw6uhKHQ0tSZg4aP
N0p/GI5xxZ2sbbFtio0pEblx3P8gY8ChIi/bfVwO0aqNZbqezNTFQSWanY3X6TnNp6+K13fs98WL
HXTWjsRvCi/ey5Pe69dh5PhJPOie+jTgf4zT8pzLWdhi+92cIxIec0LfRTzFJwyN6cU0TpFkuV22
Vo6AJLi3WVReB7eUh7TnVYdjqDn6bqife7toLmaT7fW6fLYcjfEzzhwCVCUFTessTY+Kywgi65UI
gSeG/e2h98XKxiKwUGUUPqMRfrMHHwhhWqfHGpLn3Wx4w5dWEK88C1SlYpp3BnvP8M/EoDsKMz+x
o6XHqvpdHhhq0yWteS/HhynYWdVdRhTdHM/d6frZ4MxYNV1prrP5KqJljG7dKEZ5h7ZpYIHlZGRL
Z+hJnyKt1O+BODTuFrNV9pEynlq6o97cmv5Wtll2yjAX0HimxjeEiRi4DdniBZuGd/rFfjiHle1/
t5K2ZPvDRdFg/EN16LFdgr3KzLL7WYwJ0kW3ssEVNz/oCPSjKbkmBLG1Bjt58QZVHlv05DwrHE5p
1ovbMMKi86n1bEMwIZlvfBZUIDe6e8L1+4YN4m5Y8QLan3OwkwYVUWLEx16RMNPW+I0aZwAaGg28
armJWvptbRqGXdZ1275PjT1pFslTiDDO1eu1x7m4zK0eBCsDjB1B5wMjmfwwaNgCq8CK3mTM2DXK
m/DEs17gYKwZQNtp8SMD58hS1YvvedGZAGbt7o3dNjK9O5M9106vZo7gjuz6yveqt7ybu2foArLf
adiGznakv4YsNL9Kq+YS6Dk3t2PS1zc69xr61oWt0D0dKIb8NlRrBSVqVXb5BeReTP1Ei16mlX7W
mfUTMN09twiUeVyL+F3UjHdqH7/YQPSubSiLjtZYOhShfd5X5yrN4IaiymQPFXAIJ0AuZe7+9CO3
3Aq3fza16CoFgtsuLcZt6DY0bSH/jLSzu6N8/8ievmQTPCTMSbJwV2SAf3pb9fcBd8mA7+CbKxl8
pml8N3Absigx3QXvSVwe4R7338ZtTPd3h0/BDUmeZzb1uEkcw7vYka2foTGtopXGPuhbZtfy6Ga8
4I200L+1su8QqRGGaA3I+zqo6dtM6/NzFZOWWTlO9yp4cTPsTd8QUyVbxoe0VFPk7asmMhbBEFS/
FCsiFRvkvCagDyqidQ+mNXU0ci76zoZVvZVbHz5SodeGEQ7VgFMvPc+XaCqG8Qnob3nU2vBzZBz0
FIfJtKkKhArBY15VoDEtKmGxu2F85Uri2n315XnaOK4sC2UnUBljCeGu29bt7DqIE+vVmQiVj83e
Ikqtt15rQ//7p27F9Q5anALP23c7vUQWnhVjvleDwiyQRz9UZ8WvWfUUVEH51pth9DRYA5qLJLmT
VK9dAR9sKxG+MNVRp8YKyM42Au+eFqF4Mx67iG6sDjNyPsD3+SIy8m4Dx2OckqqXtGTShsnsKDNE
GLQ51hFiPi1GIOtvU8gKC3MBKQGENm2lZOYQoGYDLNAFm7SjhXYQYRezvHxy5Lht8sHHX5IVF0fh
gywsNrkKqfm6Byy4YbuLotJpyotZ5l+MGvxtDUJ5S8y7taci5y1BsbEYcxb8odI4Zqh0l3o7Tpsu
oJeltlZnl4J/WZVDT32nGbvAsNtrP9HyVmQ9vyl2D23nd0/8YV9KymA1IQ9Zd6kYdgUytIVs0/CE
7Ltds9VkwRpK95qiKPZTqPxdeOwjCt686b54OhkQRk3DC6mzNqTBzJdiw7rR6do32soOy49zzDVn
XLdjma7td+Xk6UsdafKF+i1a6Fomtk5FfTQU9NjD1E4XB8Yts3LvnSy67hWJLS2ul6s7qx3jQm7U
qku95IyFw2EDqX5ItzXOjxutN1j24IFkfsHXWJPtZB30Wz+ejjxX2QG1nvEUOoe469J71YTWMcxH
zjSDtsb1rJfJeG4DzXw3PrKmu/hjEL0JzYyuEEXeRzeoVpnjlfjbxHB94HpzfzrhgA2DA8gbYk4n
5gabQs3RJhhfWRMX+qapZfMgGhz1lESaxCIjHfSyeevs7GcSoL0ck8p6RyclENk9tz0dSeIa0ESt
Xp5FU1w9u9euNAyIgARY2XJK5NGItENT8cwDTXl3J6Pb2b0HQtHrv9NZGHuMY9aRkV20G0cj3wQj
nhmZTWRLowNlcJLa7kirKry1GYU1CFMzxG0m3wRT8SXL7p+ZbYrXqbu5rYC8HDrDemq6z75qn1Rl
+KvRLoczpIpDX1oO8LjoNSKY/tjlLTBxpU0rrhP+djDt/o/h8n9ENN1+lpef+Wfzv+ff+ihZYsWR
aB9A978+O8MmLBtET//Pn3opc/77zx/5t/uFDP/3v271s/35b5+sH1Gj9+5TqqfPhjj7f0Dl55/8
//3m3wNL/zuiqQVb4l+syfO/8PffnB+L//O/dhD14/jfgKZ/fuUf+aeO/TewgiwPLPsBLf1H+Kmr
/820XRv8n/8Hm/9Pnqlp/g0YoWeSwI611sXD/0+gvuH/LUC+5rPaZvA5u/v/JzxTw5p9un9RCWwA
OT5UCzigLk5mkJz/SQh0g2yOLTaf9SrRdkQsdzstK7ErFsY5jVPtPSsm0NpDcUToYb/6M1/DDKQ6
pDmzk96Y3hqm2QQEFwP7UkLE9MkeDy0LsTYFV6zroOKZt8htHzQAxFsjXzMn3g8dVUJRO1wufK04
Ye56QQ21AdO28+xWY5SCVlgPs2GlMYzgbEDZYobtmne3tkPfBeR/aOAFj+4PP5gFPQak+SyYh2o+
0Tlxq1cLVQwe/qWQ917fTDcCZIqF7tJ/kwydblK/u9cR7JdJb80Nuqt00TaJf267iHec+1oXghlY
81yX4852QzYNWuscgfutxy7aTYmFySfyWHMxtp/V74adZBteGHKpkwoIeZ+pfOiBzxP2YF9Jvf9o
UF1qCry2TKpum1dDB33Y/dU66p1gPIkKg8ueLSvKeQmliK3IUKf5XVE67f1mHtAlAfkzbew8AXtf
2WQZvDd++FVXVEduGgBms1wNeSVWirhzl3VurNIhbXYmHd+aBXmxoyjeJP3QXRw7OiOo6fd0Xrha
XPtQluPXo5NDUPxNi/VbQ272U86uEJ9SEz0Xsdy0njuyB7Crcy+pZsyKAO+k0L8G/h+PiMM/kjZw
L5IQAGbCbFsjvWVgwcquJumL/YAotlXp1bcc/9Z/4wd3Z/P1f7yQZxgAbw4W5r4xpwz/K6Eln2zS
acPGfS5q4hP0EESv1TlrMWaK3Kg+3GNLaNf8uyLPkh/Am1a4Xkkmyuzk4Aizufaw+lZaadBPDuV2
gGRw95gyrZqpt25I5N0gesGni45d+dHBq/p7nOrkPEKXBPvebUyjQLTUGRf4UqAZ2LBjl80JdBuX
0VB7W19Os7wKNIlFCX7qg8HgXbbW0YxdyrzZCqXRMGUdYX60RF6V/gTJ1rw3QLSDyXsj5sl5EpWx
7qfhh5kX0YqSKgId5uIOssprYqinxiYS1ZoHx140mC8yKwHYWzoE/jYPnv/lkLv9eWT/NTcZdNt/
PuK27s2HEOhU3bb/L95L5btslfSqePbqtJsT69GXCbVG8WudLUAeQei8F5GIrtkJ6i6aDKXdCKP5
0eogWgg5Z0qvCEqoOvnhdDhqvKwv2Hjk8kRRYyKNOcdGnGwSBugLBINoAWqEQ6DTCUuuBuOQjIND
FmdHiZhYNyMp951o/EM8/pqB32yX+3faDH+XZPGtFmhQ9dgTQFDBtTNLh4Aev5pVaRx5lApoldYW
N4rHsAtgQ1SPN8cP3yJ7ZGJUF/HBrcAEp8XQL714MhagFr8PenPKMjYOeTdpW9s/NXRWK0U+0boO
RoxOfvU91hv/5g6EVLl+vtMn63fhdqdBmsbO43AjMgDZcg+MlcF1+aai4WSHuI9zsjtaWyP0yUJP
QCuwEUkFTgN0wBL3CtYnlS+7AVtgjC4QmotAZWwae65Dl0yfYpYaSDutFvPJ7DuJvaWBnHfzWLbh
PvzmOd1HyQyCHW94wledN2X87Nj9jBViudMk0TJiYipK8dT6GoZ0ozf/i73zWG5cy7r0u/QcFfBm
0BMA9EYURdkJIpUG3ns8fX+A8payVK7/WQ86bgYvSIIgBRLAOXuv9S1H6CNrJba+SC0Abq2azRL2
6pjhQHSjRDh3ARQ7dCfaodClRz3D/q325RpyweCOA1DppA77Ndq3eEufurStAIYnc4uDOKGBkMMW
/WVRbkvoYChYUeqO/UEIgE01HYf0RC+LCPrZw0xmJ84V6kh+u1NxdHkWRr4OTfq6NARzz8AeyYhU
tNhMVO3BNNstaUXjfhz9U9dp6YYD/Uejx+AI5I4cCBlJoGfG36ny1Ns0qeQ9JqekacQTvyvsZCQt
MhsBAlthwhSLQ8vJRMYgc+rnSdBIG8SbraGoDuK7YbxXSNG8EC2cQfXVNkOoTat21Gg3WkZB/ZUb
IyvsoiRmauQvs/0sLrZZiiTU0piYJ97oTr35Rr/QX4sI0NZSQTSvKcfbNkuJR9BqIHyEJmTQG4CP
KBYsOx85F96AXvaVDU2s2h0ng8tT7B8XuSue0kuj19/bipnGfz4NSAsu5/PEq4mEs1s62Hfyx8hN
k62ZmvEHGksGXOP5VFGv9G41m4wF3Zaz0rItI6IAqk27yVIrhAw4WPBzuZXRkgDTOoFg0D7Iq3ol
xtZ4GMKJhMOMwyvNuidU4wX1WYmwD3/4QXiM9hCmeyRKRdsOx1rzYPURIJwJ+kaoCsT34Pn2AvIm
Mlmbc2kWL4OFsLichnZHjybeCP5IGboZ5aPlJ+FKNzbBndgY8ygcEh2H4zEPW2ph0DVWqSwJK5Qe
PyktYePyQQYGskSkNMLywyTDi6zkDEkcwrRgwDVeJYOtBh7bH6DQaJgkKZFasvdOvdTfpqKaHqpa
ddt8IOrEIi4uMeRT2XHu7wVyaqE2j0eEEC0NeOJsRg6so1JIKDFEPDwYo6kO6gmlfsFIXZgTKWpd
SqpKJmiHchSfKEe8oYd81wXf2sid71h0DZhlV+SnIGJrNSaCNdPSoNGndWaV5sqAPuRYYdbvq3py
ogLQL4Z74aBbMvPYTunWodfQN5Ya9dRnCnqeEdtyao2MyzCPHUKfr7cZ6NADwIk4AdBTqPhG5bDf
LpriZtBhsJCC4eR+Hx9N9JfE5umbcryGghWsVQOXo6gI9VWGnoP6Tb8p8N7VPD1KzF6I502P7WT4
l+VmS4X613/+1erzj/Iff7QKg2dDNHVd1uAnz3iZP360fSlhzJ8q71p7g+VanW8dvNn4MDVyvRVV
+amo0q0gTMO1075HkzWeVHrmggwZOJzKbyJFRyFL4pUgJoyCZeILQzmX18QBDccU3CgZfVdyKqL9
0OgCNhvzXtCS8dXMmIQC1gmuRWqQsmeJ4UZFhR6WdboCoAoORZtjbsyqc9UsHU5lzrlMMappPaG7
Psp+a9mk8nmIyKZ3PUTY02jxhDdwWjW1cuoGep6GeRwom82QYMMWGlW8ajTBGETzpemV+GRRy5sM
GkS9MjElVn1M8f2q4ci5ROmQEnGSGBsDJlcZtsL6P+94dZ5PfNnx6jy3QfMm4mHUvpwtson2gASj
+proU7PClzScy4Kz54vaTt4lG6xpAwcffTetsR4qqyUEcOTC9lhokuqMKq0mdJh0nIUVvv4RaSfF
9jYunkRP1A4dBQ6nUjuLjAUsTrRHEKRIMw2A3kIYYFlkZLDzcj9xTE4ZDs0/Y4uGjjmB1mFaHZX4
JokakDLzFS5/vp+6AMex7GVHHR+byeX8gfCg2p0QiNL2F3eCWnv/hWooWTNy9etOMlRDkmTZsGS4
7V9+ncRKVJPaa1fGiFwxkbHdhdJ9PREPWQWdiL3de9EJrHb0jraz2E4D0xWgPWUnqbu041QnWPC9
4rqlT0lVxxmRcbq6SrWlMIpylcWW5JIMc9B9UlFEK0NG6qW02rKMZJYi7EgMp29bRs9EfavbvD4G
aXcUjSJf10UA3ko2MyRF7brRUxrotfE+BqlGWuA43QyLOtagWLtCEQ8TtJBj16UYSk2UP+Jcq2TE
iK4hHVyUaeM5UTnJxWEnHoSwXgvEtdi5lasoYjLsUGIe2rXXt0hlEbIgP4z8MHgRQL5uKTV3WL+O
YauuR0poJ3SFvtuOgXoTJTR4Sjzph7QuAFxUIyeSve+T+BzhJ7rrEPnZ8Ez6jTysVUFsnLKWBMcq
0NAgWX2BQcFInrnOauhJma/MAJZJXvvbPtUlFxGydMh3soSc2IfGvRUYNF0ktaffYBG0JNCyBm0E
0wMLuVvn+jFvk/YaTuKaqq1hl02pn8lsRLSOgOFoaeFLq9ScNmrErHn8Lg9D882MaTI1eOtKzTO3
KWNCVDfGhersj46i35BmFOq8xEWPS2huiw97uQKhrr9QdCshApXnsBDukl4y76pSqNZmkOQrFR9B
ltRnVcM4Igr6nkQsJzdyaU8eTq5hKZUjQ9gjZd6JEDSelBhaqz6G431IBnGlBzDhRvE5BRb32A+z
UqKq0TjBtBVVgfgiOaTD2WX1uhFwIkemcWmKx1ROo7uyZJYDrm6N0mhwspozj59u5przoR7gkpRd
e+jVcEZW9j8Nia4eumWEGSFRsKNM6VIJ90EoBMfS9PN1UScI+Oa7pg/lN42+K3ma74AFfc84pJj2
yjXjbwuAX8xuVxP5yGiJ6m3fPCikDa+DsUfh2cCpRJsknti55n8hpHEy+3oUAwtlOiqZmrYUbL7M
SM1MQl8Qd+VV0xkcoHSO3EJrjX1NReXMRek66YsBKVPvjFiA5wWTAn0zNpB+KDcjfhy6IzojCmZ3
g6JVNDTVdhV6FyHN7lU5ym4arSi5me5FGf9CqNAQxl8hw9epVVqUumIjyMg2uVzcmsjU0JZy3V7O
s0rVoMFN6n5H8BXfhN/2d2bs/ejM7iominWj6bbO+ZrPJIyC80dPiGoHIRzXTET/EIkcuTPBM3l4
26jOtDYT52Rd9zP9SNC9rScVAQ1EfeIE7qF07o11JSB1ESbTPHtl7iPtKjF66WXGG/vZndYqB2EM
PaZOFlLEzG9fjQJ6XBRPN10qu1Xig00rB5mwjAL2BkaZSciDR2Uqy22MtoIG/RDdUu9Bt+a1xUk4
DZ6ZgNClZ9qGlmyXHmc30fDvOykVT54lTm4qKsfI07FKm1V8x0jxudYlDDyjHB/1knF+F0Di8kcx
Wlmt8X3ORbv6LTqZOgj9A4Q2WOn5NrOU/iDNwxmfiAUqN5bhkl1X2hpDpmtDdH1DDWGDl6WxEdUL
K/x0OyVmQjdIE6N5QsnXSdJt0C6hLTFS7wxo2bLRVmlOIEbNxgxo2zeNkJ1rcFia0gtPxA92q8wr
xE01Spzj9JZpBoOOPJeJBZNveLUJswS1Y3seWVheHkGP1YngUMhlm9J+1kzjXfGy0CSfVcf4H5Rl
g1OqjbcJGmNyJKLnIAKiM6djuQlibDvzJaAKicUclo5kF+kjmpVwBnV97zVyIXO9iTfQN/x9WGQ1
zBwI1HkDyqov0++SescV18PFh4LfazgifQmzY5yHAKMt7wDyLD6HZrjPkzZ5hOD1TsFGOpXzvaa0
DpY/XUvSgkhC1+UbyOJ45UMGxr71lCJwuKvFmgZtoMBSxmoGVkfMYOCmJl+hFV/NWaUa50y/1fiX
V/Xvemnq99GTrAg+iK9+WqOvjJT8PhR+hE1gOg0YE/LUoGz4JKRtwNGYLonT5qM6JemGKiKewgi5
fQxAjX6U/iTUKeqPhmslokbd9YCDKwHXX7ANMKamNLzRRSycZsiina9ljwWoP+gVhEAX4q1TZktb
roSvZpduy+pEyzA/Tr5mrpscAaYSmYcxlau10YwNaif4ISirzjAQw/veb3YaMadrsOcZp9difIo9
fnYMjsDaTi/lMPLjibvMTTUM9yNn8SP8iHirZq/FkKKLJxRhK0fakdj1/GIMCKCFbkguhVo9tA1i
2cQqhXWuWQly+BLLl0d5EqEzYzKhHvfEvDxnIb5JkzGU05oWdLKsF/m1dGhfZSl4SSWjdPq+My6R
VlBzqH5Qp5DPgV9YOJJDwknjgERM8hI3aqeCLw+ldeg35o2umKZcGa2AQp2kIwaPx8hrANT72yRq
qm059hFlMC096MXIMJD5E+4L1dumglmvpcqvsM9KuMeIAxW1fCU2cOUSTH+AsyvvMgBgs9UuS3aQ
oRq3xTmxV+OU9rQW4gKT6IZldShz1gHQ05T9g58nyUk2x2GjdOMe3l1pL8PmUfvWJEW1Y/L+MHkj
xPGR3m8Go+wcQnK0RvzF0fcEFOlaTEzxKOMzmQRkt3QzoZXmdDT1Eet1X05nvKT4ZotSoaetMpgl
CXc7ScqrkcG9qutXVCryVkyJL7AkBgnY/nUnDo3+LEXl20SxeCUqKdgSs7/SQ7DYadaFg6XaR2Lb
n5NiAASUKb8SYsBA8Erjszpmd35FB1MtSs5palxdY8w7lvUkWXUG16OeXMDgoj0Ebb3Fu2V8XCn/
R52lf90O+ocu0/9dX+nftaj+H+wsKXR2/mNn6bH5FvzZV/r9gr/6SqL1NxHO+pxstzSXaO381VqS
1L8RKUX/SCLN2SQl6O+tJVX+mwgqWzd1kocxwM5BAnXeNsH//l+KQYqeCCMboYNmANT+n0XlaebX
STY/LUURFQC1AMEtXZkLyH9MsvOSoIMcTeSJsF1aNDGHj21oZkFkzd8XdaOFQrSkpX8sfl1BTTa0
iox2zdgC0mtuTJcw0Ey7tkgTyQxKPnpvPXW51q/bXD1CrAyhRgqXgOMXBah5rCqh36ueaq4Eafo1
5EJ4YZ5SUV4aiacc4ogKjqA7ArZ7Wx98qqyw+DaR4Z9T5Kj7PoheA2F6CaTIQBrTh+gqhRjqJNJT
DGPrFEu1Y6mg4SljxG7aUmimzokaevlLzNTK8rtlUZByc3pYFtV0SrqDOSHW6LymBvsEeOrjBRAO
y/3HrvhjM8ur/thLy1rLgyL50mE9SRs8rFiXDPr0eymGVvayLHp0ttaqGty0+YnloeUGPUK+F+c4
93/1mNo3iNKWZ5ig/bWowuFCyTy/cnlqefnn3eWxz7fJlhcu9/9p8T+/+7Khz+36YaHtxrAadk1f
FXvRDIv9stTNd5elzyfqWPz92Od6vgbKBFooa3++5PPp5SXL3SBBQYAYWWTI8s8rE1c5MZSbn/lj
ix+PLi/XfIP3WRZDtFQTU6blzpfP9Pl+y7a+vNVyN5h/FAJNfPB1f/09BREPWBbm+4FnygyDcc7g
hibDIltuwxmQ09MFi5mksUhyzEzdKZnbVfgC54c+VszmJz5X+djGsvbHSvPTn3f/eBrPAO/WqnGO
dnteXNb6srnl7r9/enmLPz4lil/fxlyVQ05McEBEM9YHQ+3vT0hBx4zRTQmFWzUSiOvlPhWh3yst
qy93JyGI9v11eenywOeWmGixkeV+Mm9+Wfp8ZbYQkD5fYwqtbrcpHacKBZNSCOW+kbIqsbXPxdbL
yD6X5HK/PD8gwWF2Z4l2LyBBBLahuF0L5QdxcufG6j3Z6xpOibTee2Zb72GOHY2xExjQzREtIaHa
E/5PKkxeuv9YJCcz22vszdgWSXT/vbg8GjTGQY1gbi/3lpvlhct6n3f/2OTy4PL0suLn65bHkKsB
YIswAzIqwBfTQSsisJdmmVcdJhQtnCkSmD2agZEuaUCIcRJfbihccFLPl/M5OXXFnvZdwYimahy1
HSB8WuGwVw1P32YTaTljeZ7U8gZxGW9LR4scEfuQ7nXtWKX47YOIv96c/+5l6fNmeSzDgwj3AS2P
MO8PinsZlpMy4sReKc9qVOJopO64DapS2fhBP+wRYQ77hOnjmp7dLUyHHvacX4sI1b2bpWv3dUj7
sKiaZo/aF+dSX4bucjclwl5t+CtklJnUW+KJ/lo/T5pNWEVxhxhfDwHW4DnjZIjYaQMUb93gydxJ
7ZOmdN8UsyXrvPbLA7O94mCBvSE9vuEKISpASaTpwUtMR4fVsC3Lqd7jtqv3mmD8XqrNSt2S6+GQ
Vsy+Dqtgpen018a6yTmgOQXXhQmmYln8fJBCGiZ8RtPDfAQtNwEJSx9Ln49VowCrMlXPH8Cs5WgK
KiopmbRjHM6EIdBFcY8SsyQQbAPRhtZ40XMIjGktkdqA8kwQOzer2ouMp/7jh0jvNtt//vyWpeWx
MgGAbXSwCWHFHoQ8T4AjcRQU9D/3FLz7BNnGX/eXpVJuKdeMCE22pkJIhdENeybM8zesgFDLsiAC
aD7fD0yeGkqPb6Wnfp6pRqOC6GtLdxSxN7dmT2FqEaV8LDbl1mpreRdM09rrK3Xv4y6y/ULUQY/P
IHLQAugOzY+bkg5jDwpUn2lwTUV7uVYmQHgw4GbNtk9JaYIfB0BBANE6rBQO5IH6JyOarcT0GJDs
AxNRJdjVD8ObGWygcmHcoTk4PSVb4VcebDDQEb0nQqhsnfgHMuz4EgIk8l9auPYDKHsSyF9W35Xi
zNxLRc0RuFRCOkwBK6MLV5heNT9wRmOboW6czr54kcZVqf5ovW8UXtl0VDk0CaUMlYLboMN34RSJ
4KKwcDHBASA0HFpzSz07yFxadnr+Eoy7dPopQ1ZAz1wEe9q2ZJ13uiNiJDLtPqa21q179VFX0cVj
yUWZ+Gz81IvdqD1q1goQeiVtq+iU60+BQsbv0QPCItvpeFDjYxacKnGHfcKs6CCvML0Q7goTa4I0
XFAmYXfKgk1ipa3yscIT3fGWGaDpKLjGfg1FjQMls/v2paKGPK3YolfczTT3bE1Wn9AeR/OaJUgx
nlOBtBz/UjQ/dASie/OAJqekndVttHAfAbwfXCZ/MDeBb27Vdo9cw4+vYNtx+Xni2e/2urmtU7rD
W+Vb70/AcTfU4It4R30orXdd6eTiGdN0TT2Z/avcQuVpSmzyOHxYKIxRN2JuN7/kxBFfqidT2A/i
VvkVkbPLeO1OOqW1KyRbT1vpAYU9Kt+bBDT0U3QYrFV/54eu9NicEIyYGAeJkEeaaMcNNJrdoKCq
3cFH0KqfzUwZPPj5CZmoFG5zb61PR1N+jybGkZwmW7uejqJ1nwturiND2QTTvjIucUuY7r6b9gD8
bPp4dhT/yn1g4Sef39GhIJiS5uBEQt2GVmWi23B0mRVrCLtc+IpMB/fFLBNY6XyB6GCKg/aLY1bV
fgQTshu3lF2z2Uu/8uo+i3cFdEZx3mHsJ2GmAWNPSN0Z/mjuIgF6moOBGYgRG2ve8vagDZCy1jn9
dSyfcyXNyaJTiMHcwk3kGCZBhVtpcMVjcaWgJqk3K9lP4lYN3Br/99ar3AF2Zn7AsthXDB2Os8MZ
oUKBCh4c1RF5sb0a3obHANTUVrLA0Nw38g7Jst11RHKvx2g9bPgzfR2iSbJt0ayh08di8TN60wmu
6Qa7J0JGdHv52qdHQ1+LN1lwVeFVzE6hcRe+aKDkpo3ewX9gBO6krzgAaw4FoCTSpagA4YXXaUjt
CewSR20V7cSwgLQC4GyttrYxOthA+/4gI/WhjCfZFdGcviuNzqgQXm83wjGq3nEhxr5KvMCtNZG7
ulWEPAONkqP/KPD6PKIIwtVy1gOb9jmhPxQWvYoR5KpQ1/0r4DF64dFot7Oce8O0KH8RBpsSbAue
HBtL6bKVmkiIwLESl31+5sdsnKyzcsCaTmsItNZ6DnBobaBOds0OU5wBO0TiwgdW8lXXYLUDM2sj
nHjRFAzKKF9Wzba9yj88ZRVXlBSYaUBtU1H5nKuCkpqNK99Mj0COqGFbjv9YPFNlU8ONYh2Sg9iu
PIiA8gNt9kZ0LE7FUn+cscniOnhvw/NkuW27E74lfF1lQ/9AgMl8pnBFNimZHeFj9kwA4T64U2/C
qpmuQKCmGS3ypih39EbbvMW+yxhuhU+jK+ErnaThOMMWvYMP8LV4HPP13EYXDhYYaPzM2ArvIV5J
6laABITyMNk2F+s5Zf9/z5+MQ6JuERGuqge4JwVhgPfTIUa0LK2GZwuy1bgRM8gfK5xElOMmwY1e
RIVQBerEMGmtbZ1wrXPoIViBG8/FObvk6KP6dqON3k5kqaJtue+ZlNbfLPHYVFwYsODZygyTwmgL
kWeNzGGc6GI93NrgNk57E79zA14v2rcJaIpN1j740a9+fO1gwDOfpFv6nEIz65oTOmyoTI7IHXGt
dI6YbBLzCqwoofLuHfVh23FmCaljumH5rS+OEv7fGIA79SWaZ8QFY0G3gX7BFJ5lPxQwWZbs7of5
jU95F7yE6oGtA7/2bPzjChhG3Q5uKBg3/RUyFSgFesUZKrCWgtwmcZWSmpzdvEuGjWcEFknr3maV
m6PvkSnZ0dpwONS/a5FTPBejq1/iFcW5e9BJ05poo8N40auV8uZR8qXr5aACoYK+Agsl/ig4HTz5
Nxz+4oNxxrjKJ5fwrtvBM0IBjzDg2vYf1Yv5o9j6J//0s3puBVuDtW/j1a8Qc4Ms5xfLHWFFlAvE
Z8BVDiVJh31q09KxkZtfv9s/ofZ8r9e6uwtEW74o52wrX0ZOCgwAHsFXccRkz9EzbBACHqpn7dp5
kIFtoDVDsfJupPjyf9yPrNrTlu12euPGGwXvCTalVSc/JuHajDY4sDUPlhYoPRsqRuBaDKFyJFVr
CGy7hF8cUZEw+d/qDbQLtK22KG78+sp0CTyaN+F9Xo+rcK+6hKbyTaC4U9dddp72VNoRmL5DDHYg
rcgrUrOlZxgTbv/m+Y5yhAawNchlPgvfxScJdC+t3G8+h0G6z++1bXovPvr7GL8ZlwQ0DZgKzxAL
8sd8QxuW1uC9+Yrxn+ek5zRekTw5vRt86hUZABHtiXwH/4BkCZNhm8NjSGXc8B7GjtbQ2LO1Z5Ej
jDIRs6dH6Qb6DWfRU30m72bdXbQjXIbuEh9IGkPgaWPhcFR2mqMdlWN97i7Vztu8kXgyHadjeVbW
JvmZW4G7OOtPHN4p6C5wjUdCUqobsBioBeuJAcKYPbBGbgs2M50j7t5XivMdf/i4Mvfe/q3+RqP3
PEBFsqGiuNlR3mdHaq/TumY/xo6wSlwUHjaMwZPnpDaruMAu19ZadqJLs9Phh97ic3ETXsLr4Lbf
optlRzewHr/Kp35V7DSbDAWkzK8+7gQbR8wNi58OBwnLGb+exq5cbMLvzTNnMn467GGV4wrsEcJK
e6aLE0t0ma7V0QwcWPdnYau5xlG7gXh0PSfbUEx2wrXxKvBacvNwGDnTa+vIzmALDmcokawUW38V
lC1IVy4uryl/1cbfMCjZ4S+166fo1hz7X/HZ3HTH8hu4qJzK14v46yU9h1e0ur+C1+wHWkn2xAxE
O2iH9mQJDip0zp8P7SmTnXX7Jj6G93ruwK7mZ8VBFdo38WfmsiIUv/ERXOZg36z39q0hjHuF3/E+
3Zrf1MfqdTxzIuQEqX6rXmGBOz2iAnd4iA/xQX7Une5S3quP8Up0ZlaKfOLWmVzUI/Y7ZnjOPuva
yVxqhdoRZ72T74OX+Ue3FZ5pY3N6I/KGM1z5prJ4Cm0053yS9F7aZndcEvflT36r+SNRHLvpEK3r
RxwynGOaZ0w6+YmrU/xz+d03z9Edunb+DRxF7nBI+b4iF0UMCStkXYW5A4lzsU3Z4U+M683zrJbh
6ka4m3SYYd3sGoCMXLDYTThruWa8T+/Rg0BQVux4gC+6tSTa6rihtt9ADH4U3kVi2ziNauthh0SW
o+UCaWA77Aa+kPE8/KheS2agtrLm957dsFMp333dHp38Sbib1tLa30KhaCMJpKEtPvXKS7wRd/4u
3KFszuyuXE8rZS+clFOThyvjmv4cGdoR/mf9iEen9IGCzfDOS/xMNoxurYP78SpujLvp2I738ak6
MKTQ0O4DK3zNHWvVbb3LTzpg7GqMlLEtTW7PUHkf3YX30/OwnACXswQ9bE4q8Cnrx/ynb7P3+cu1
95YX0sLJKGDQDV8Z7z0CTUd9anaZO+wkpmrfmjtyIN5JNsJk3l8t8t2+sVS9Bi/0y+6Qw/Opp6Mf
OfW1A4SEqR5g0oPxLD5Wd3HhxNOGIHjGB2/Se/nGR0QVH+Kc/dmNx+mZC2L3PvE1RhDh55MxJzaG
CP0J67A7rsBJAnXcj6v3bssIj7nmVTmTSG5jVHMCx19Vd5xLuUy+TShOxk39mNxxykvu+hP7Nd6K
Dk3KA0Y46U7e0463GQI50pu4S+CTHK2VuePAJyQWdM+qdHEHcLrRN9YdoSLnfAtjULv5z9W6cEfq
VQhmOHj97TvBMCt0rXCLtsO9fuzsnAtedMfnHsqVxEmSbI81s7Fncjn8d+PH9Nr0jvZDetXuTK7d
0do6Z8+wJXbNAXiChQRw1RurltghkgAuDAepw/CjfRy2CqfnakdGhyscpAf8eBtGqGx5czFd7cqY
ov8JM6N88/fdId9MW2xSnCe26ZYWlyNtkY4/hPfxPf3wdX9dozGWnmV+ArE9CK782HFk3nPMek/U
FvkC1Z/QdrNwJT6N38ZvxaW6xdf03BwzzoLGd+suuBkP0h2oumnn7cHOns17cRW50et75ArX4YDA
fa1s5//0AcO7HcI1f5K/JRfY/Sgs+2QLQKeB8PAiogNF9MQQCnaE/WIGJ6404hM9dZCVjIv3+j5e
ofqnvLtjvnAPWhlx9fyrRdsh2cma83Te74YbEJidNbmwl2VSPYyfIsov07+P9ZFvES26cWtuFl7W
vc7vqOKIza/WMx/i3d8wwI+ibt0u1Va8BQhJDIW5EfOjpewGOY7fVi/9vvl4rIbthyOdWgH1J3Nu
KCxL0lyiWpY+qlGm1K7zPrpnFkIRSp3LycvNUon6vLss+WNv2lgsIWjMVajl85hism8DXH+9IT3E
/QSm0gcg7vXQvwAeSU1t7CRSf4h1OdTCGxkkgTR1a1oqq7KTw+0o5j7iYPYRHz8U+q1kxPlWFP07
mZr8pkp8JsDzDVMXHRXUzieYa1/Npbxlqa4VKFRK74J+KvZ1NFf1pWSuw2On/b0YN2LIVQAPh57U
+S4LUD2HJhVM89E3q3Q1+cho+yy7fiDdCXLCwB7RTxqV8lKp1AZDnYrDQnkf+qDbB4FUu81I+kAD
2GsiRi0KGFEXA2mg+TDMg3JYDXFyGguAh8vnpKpFR0CMRMPR4hB1J5CLzTDhYFUUTrilcEeNdksX
HNqtwGdSfIUEkvx56DBLgWtKHc2aeynG3B5ZFttBp6QRghhLl5LuUuNd6rrLEvgjmnV9WR5Sklo3
kUL5e7nBsEEUS0Wh/POxQmjDbRX4az8bO0oqUKT2qOsIxpxvlrvLDXpA0wHLiTJuroMuN4UgkCG5
LOoesV5tCjtzLtN+1GrlCezhDH7hwwBG2oKqR+1pKFQ858rw+PclrfWpfc6PLTdf7i7rLS+LhYJu
RpqNb5JJcJle/4zF+ie5Yw69VU4AMRIaQeQ600g4vRpgoVZ1TpqCvwvaQrUfLbHal5IybKJ8OqfY
zAlxdWV0fU6pUhUv5q7NUNPZW5ZiE6VxFsRuNA2XXNQzaeWVVBlhtRsdSqL2ri0raQ3Po9xPclHu
S6rq1Ej1J0M2W+I/5nvLE2RkGm7oU7P/48HldR/3l8VuWFmZURwwmVNu5YQPCSEHtVVRP641LaA3
tiwvDy83Gb3KfTLffN79fLZE8jqUJGMsq30+/rEVpa2qyfl8Su+ze7MlDSQvDcXpxFByulHUTqFF
F3QGwcVUGQj5ATvE7uUY9HKORkHt5JUlDa95AjIzt9Td53PLkl+wljmRrmAvL1D0shZXy1PLTSkL
fGmIv3KE+53sListL6J6DR5dWtqI8/sNBhmizsemPh/9uL+8YHnpslHQHlyGl8XP7X2suTz4+fLP
13xs/uvqg4bCrqq6hy8vWd6wNwgAIYQEa8u8L75s+usn++P+v/xkn29NclCyka2IzvO835a3/uPT
//HXfSwur/Q+9/Ef7/SxuKzw8QdaLfNMJF/qx9exfJIvH/zLH2PU4V9f3h/v/Lk/vvwxy6v/6RN8
vsX0NjXqI22613q+kmTzyX/StN83Xx77cndZ78tj9ACoa33ZjLQ0rT5XX5Y+11k2kZc6M7DPdT6f
/lePfX2bZRNfNvuxjqFM14Z+27qd/z5zacD60QjsE59BM1/I2/l6uzz75a6xdDg5P2cfK5pLF3VZ
/WNxWT+n1gQHD1na/AZfNrHcXW4+N/Oxyuen+bev+/LB/u1mlvU+32nZ3udjw9wFW/wI/1979F9c
7bKED+kP68Y/udpPIT80/hXFP1jbf7/utwTJNP+GwEiSTILUJd2wdHzqvyVIlvQ3HVMoLhscICDB
F4GRNguMFMPQNd7dki1kSX9pj8S/SaQqSxZ2B0vWUa78T2ztsizNGdx/WCiwtGsWzFhT0RXFUkVt
Fmf/oT0KjZCTXVHHu6TLw63VN2+tqp+tFDKemg0eXWaZYkHH9IyMyC2g/p0/INzTmgBunEw9UIUU
SA3+ElcKaWzWdGd5Tb7ThYLkc1JwfKn9OaSeRQ7chBoijVHR+v2vLpezYz3OEYURKdx+TGGHrC9b
oYnsjxvS/9pVIJAnRYmXKnIsy7k7DbXpirimN/iouboovyo5oYOr+Qe1T5ODdmlnz6tY1G8wbXt7
aEuD9kSr4BO0g/a7HyiB05jqg54R/FKFGN8Uomtdb0rWvQj9NO2azdAWZAeIVYAhJhS2upRbd1FM
GvEkZNk6CrDrCl5yJh0pRhdZt/AtunoTDiHesEQEXJf634VKsvZq2ii3poEN3JTea6BE4ZmUj4BU
StpVjcSomLTr8RgZU7+quk600xmenSpAtjLYcqsqEohQs/BlWAZW0nioWxfMER+urOlxwzMzPWoo
4ZhQeY7T02jNJcy4OxFuXW2hDoF0D/tLEkwPpg67DRtM/GCSQNrlSH2z7ifoGWeqvddebUVYbdPg
CJIHGz4qgYr2mJpCkgbw/cxc1NSNdfkp8yiXyNJ4k2D+YWep2BDlklIYDSdHKkBaAmKtvh8uk8EX
WigBMSdDnO+mcpzTQpOjJZV2XrFhxSTgNcyrb0pAwXJee2yCM5GKFg7Ha+rB1/fUci8UAgUXNhil
8JhNIgnc/v+wd17dbStrtv1F6EYoFAqvDGAQqWQl6wVDtraRc8avvxP0uceyzu7t0e/9wiGKFAUi
VdX3rTWXD7sZ2SjpGeUSDUKzBzRvDXeVL6lbxnFKJUniCq/U0Ebf+9COr9rlQQ+Hfz0gxk4+PL28
ennf5S1/9/TyAhEjOqAicbo80ySq86wfCeyOO+ANn/7H5fPKyyuXH+dMuKhG5P2nzRCxIlFu7p4r
q8mOv7bi16YwGZ9oA1YW7Wy+wf+4eZe/vbwqEsvYKp1E8Mtf/Hrh8jQgBZll9PJZH7bv5zu1+cmW
rJ/p8JMw/uuNH368vPHyb2YsGJpvl+vRpHQWqgJS0/LQGGYL+5OGmhwm/TQEuIgESfCbfkraIx6Q
xLOC8SHP8Ir1+Af+/aBN9Kih7vA7jTp2kML3dJffjYNAhuETsjJ8vbz98ttOzWRVK5OEtUAc7aF5
rnW8O5WJVxU9cwX3oj+FJGxGY5FvQ5dTydAz7YRnUztdfsKCTD3A1+tVa44t3PgRIc4wE5ZuYvRD
fJwnRbbSjT25OdbJJajqpC0PeJHMk1jngYnSBuzKs+3o1u7yutmy7nea/uQ72nSF95RdDTbU68sB
0WUgxenyU5vm1A2n6X6JBmksDrDGiTWbqMuDXOvpqrMPf/3OCbut1bF2Gpd3TLX/vcYfvkkTEB7D
IK/KLJdX4cBqxwiTwkOKoZ/mMaTLEZeqPtEsyt0YanRNqaRBcjkv6urLuy4PukyNn08tFcKhGpIX
U5J2QKr22+BXGcpSNFdEYaMmcjrmPq591eCfaCa92mcYJVojsDxf5N8Tn/WhVcWZl+tGec6cBCRo
K2EDDBmkIWBNU5GZuOMBCltzMdIPdsbTFIdq52YF0eHTSIwOD2NsNqvSqF3kPLzDrG+HfqaXyp3+
ONhQU2+hicoNphljpaNqPRDZdQinPDzFy0M/xjSRE1SKpA8gOCA7srGAPDh8YA+wcCUX5KCVv0pL
T0+zv9MHQVuqsWuKEdp8IscPLYBfz6cmzhKYnP4xnPnV5ffzEFQrXSgyaZa3xctJf/npWyWOOJcL
oPGHQYOZiAOY+xRA3RMxzphWktK8yYXeH8qWTo6uas+IiDTp+5r6lcuWBGQq7yEH53b7pRc1UFVi
fadxBpiUDXtRtAiMbDchELcclqD2wN6Vlv10ObFqSxs9GaL1qZWfnitswue56ZtVIyDMXZ4KIBre
JEgS6PUpOxOiWFA8oo+r1fhgGxSGURzckUR5WwMT2haOAmeXUMROWAuCVSixCCVTsybe2111RUCk
EpyAwrLS5wif797y4xtThsbeXIpZo71oLH/pqi6FrMmPB5plA3WoodQxpy7ioHjRXg2LZOvy089f
/np++cNYL1iBX17/9PbLU5PD47mUBC7/2jFbeDMR6Zif/uDDR//8Mc/Sx8Zf4nh+bcnl/13+/Zxl
bF49QJIPZFStP2zEh/fXOWIvM8iReegGPnStaurj5UFpXLS/niZmjLzm999dXu16tD3IjxGK7kwN
TG3t69LLA+fa6ihOT6SjFX7MBSe/VXnwDS0o8UNZ9U0S/WeMdQ+CIaav2UcL4vjFFvp2ZL8eUqBg
W5JQszUTQXMzxvgfTaPf136C9WqU/AVWbbzP6XacCfto0hRJU2k849A8SOKl6XBvxGxQegzhhdlO
ed/LfB/m031rDGDkB3z0gRbewB0yukRsEpvicElyF93pjK6ZHGBbZmCSFQ5VHF7xIUttUNZ+u6eW
1jjA0gzj6JLBvMAcqgNhpBtd9BLBEx9fSFyVTkUdPTBfBsgfG7SrDlLybVZjTXPMyl1XbfNgiBWg
vGdA63TXpGz3srCmzSAq8j1ndR0XxAwDj1uHmfaalVlPZC9CmWBUe3gn5qax4VwXzRxtFNLxU5cx
1HIjpMMrkZEUBnZYDMw10o28b9xDwePadWaQBIUPCYTWqj7YEaUpCrCRFYDoCNONCTkUQEpsMpG0
DqFNqKLQ9XFrVA1NJpIOV5CxxxUElGoTNcNzajAD81P0PInl3Gkchzpq4j2JJNGKIiNlTvxjlPFC
dsKQvpXkkyeE5nZBiCLAeo/sIsS880UaY7wJIA9NmkVbLmteKOP4G+mLfhtNSB8m1z36YAIPi/0L
7YnmonyA7Izxaz3Ocem1s3wN5j64CvW68QZOT+Zi8nayu+yUJ/Vr/uTAM93MaQmWCUtOpncvjfST
jTvSGHL0emuOJZkEdbQrqfBbLn1jNeRUiQeNScUY7BzIqnz78tXUYxrtZ0cNt/it/S1AwvRgAJGc
h2TfD/SF0tgWa9U+z7P/V9i5tPiainR3iM+Qm6jpW3v2mHWu82Bc6VdUt9Nzy+nYQgxAEuSyaEiX
JkBQAMIAgFjo9WPYeKELWrstfjiippvrd/rVFPL2/K3IfazIerGvsWiFU9ae3Fie9LILzzlyDmSW
jG40s9qcyoUb9RsMaWAoo/4gTNrIVDZfxxmNiVwghWFSn6OBcwku7d4hu5OWOyeoKvWbWuu/ZN0R
XSKsSwa4dQF5EY6hy5ESyz3ZfXRDorYrMdog62mw+Va6ixCfWRhcV7qNNjKMM22Tc9PZJMF4SgbH
WsUSeh6o9ZhUbPLWHqEoPYmY4C7dD/Z9rVt7GPj7sJPR0aEBaefOOZjyauPqVPXbdFsYWDAmttHu
901Ogxoim/CyIO72HbRKI9l2ls8sOxXEgOr7PiapCBjLo7Sit1Fi8hxxrGwyCSMo7a4rfDo0v7mt
2FHCDESBK5CSnF9AnQ48J/dxbKynOGlI/yxTdxvUVbIr0bTE7NsZUiezsJ2dkyHqE33iNWSfXcXJ
jTRQvVQh3sMI4eq6zLX1KPqCxVHMZRm8+F2qH4ZmfBmqotqqob0mckidwGd+VS0GWl1R/kxb5GND
a9KDcrW3MaxTL4/aFcR9c5NNbHdcLvTtKovgeQzrLA5JGA4S0NIOQUghAUBQLrW16bJ/umkiiS0G
kwwL38NQSutSBSTq+eTiMMVJySaQdkoZ2CHMqGgbeYyIkCwC6AqjPhF/U2rn2d5EPrf9hFQ2o0WC
2A7BvS9ddQU6dlumi1JJQ9XQTziJpYFgJA/UrcZMnjTOZD3Chc3zldSUu7e5h2ixGTGRcgmr0pnK
5ya1db+GUqv/MH3H30cO9j0gwPlKkGHiEUdzY0AYZhHOrjWNXd6kmTc5IAg0jgbyVpQqUfke2Ke4
/aYstOxixMWTR+MrK1YSApa0evzaEcLgwlimdv5+LgEGCfKV1rHVn0kiWJvxIuQUkk9tdOtsdGjB
XNkfWpfm7pAM9+HsfM37mvhdoRC3LHe8pqc10VbxC86CdguE/aiYP81BlTD/FpCtRQv/Gp42dCNr
a9fKoR8g3oNuabz5Xxp2+iq4zQhFIVkuUKspED9CShgrs41IVEOgTmvkyJ1qCFfuV6uuD3UaskzX
xKup1fGRQGcWyHRx0wrUBYOSaNsfZUSqCVYFRkDq7/TlWY5CkDqHWthzy4keaqdlZZFltxZQf0Ii
MwIPGAFdi7jIGoxEZWfxfgDjUygEcrF9F7gaVmdrI2AP46Ilpsc1olU31UQ/N0hPjFy/5iw4WSq7
0SOEu0NyDvT7YOjOOlnpxHBp5IgGdXuVE+FU6OJrYKZPg81hkEaMWCDaxGnwZM89GjY59Ls+vy9Z
ecJNQNyMU31TRtgrE+XFBgARDJcxEaTyVWQdqicKnjHBcaCovpPjC+AU49ParaIr36lyFG+QsWEN
VwkJOZ28bRr8rRok5RqyAcIJbKW3pSqsrarAzikdqi2XnxaG5BDkzXuaQ4yIFnLPaH+Xc6jfC+0v
lfX7rgnc+7HCvT+zGpKjvbMqcP12/1LHTCyWEAEzYOafBW8gXOK1ltAfybDLbljiFIBNTLSb7HbA
3ibhBnMZ/TVU4qskH2rFTYSIV7pZ2znm7b4P3oy6Fo1ZDqIGFEoh7GBgzDey57Zb2sVbmxGjVkjA
c0VM8mxkv5HfSaeXTiJg4vwBxW4do8HMZpS9ZbJNBAzlTqqXGSjavggBMprzTVFwXENIzwHLhnVk
j68tnphVpqZ436BaCWEVVy0qo/w7aDBkqjsF+OWx1GjX5q9thX4e/hH3xL44RnF93as4OjRhj0k/
IfitEtN83ft1BL68eM2p0YAdup+G/FWzyxjgIyqFfqp3LQmbVOKCRzjeE907plxmgsWdPNdgZ8Ss
TomuQXNru5hCgDE5pEQB6PTywT5bLmyVtNIKUrt6jyp+5blB5LkIr5tch7AMjGcLMum5AJm76iVL
IJjla/qA7g02RyTrNkp4B7yZlZDlMdDAr2qANmMPULrBcOym4800/LCttvbGTMshUiXCU3MVI4AO
nzvgvRtRiy95hwghrCHSoU5uY+LpUqiygXW0LX04vCbJ7K9cWbObazCDQl2ZgEquYCMQ6SWqF9dh
UM1s5y+tRe1ictv0pUkuckjrLWyKeBtmZgH3/Jq22nAzZZQ6NDJBZCFYfYYqIuvuIEok8YCbmEYo
ROBMeNsT6XMwaDZRFAP8VMUMVUVc44tGkF+paVOUs7yqyvBxb+nFaym3AdFoB6hxt5EAREWYACKd
elmyOzYdPUgvWZcikWlan/m1vzcdEdwMlrUBFkiUD4kKsF1+mJner8aIvAuznYgsyqG4uDHoPeZ1
JK98C5k0df6YbEuntj2y8xDAsCj1ED+N87kLLCxjCVRAoGi+xlef4hFrgPOc+C6zazPrN93cMJ+2
TsDCNxkwD1LY63GLKSw6ELd51rXgMS/wY9szCO7aBW7pyOyrZk8wg5uIkbbSt7Zbf6UYLg9wl+LW
E4n5HQWDtiGVPjq0lvmEieSqJjdmY9SWIv7ihtRQYzXhyjDD7sqNOwZFLTi3xGL2DYGbjoZlRtiF
2FpldaIrs+9isgUDtM0TyH00nxPAsARhSV/d9mZ4r9NOJR3BZLga2wc9OEkj74+iAbXWjPMWqBl7
f4lcdtxO3wTg/JfIGfaJi45GdM+NT2BuOyyHghWOb8trp6ESCGn0RoIjpArcrJPAvoUme2VnLbh/
NodJ1Zn9JAgXuTFDYXoY7Z6nsbE3Y9E8lS52vFI8VVbHjLd18QtpyX1qLGracrK36ZaQGiS/rykC
iHUE/3FDnPIO0qZPaWMHLu4+ivFelFp41lXlYEWL5WZViiw+NopAXtPTrSY/dI45eJbBOkbW9qEy
+vi66/LrtBlH4HKciuW0GBV8a99Q5Q+9oTdf3ACmoD9k4ba0zGvyQFBHhYnFVDpQW1DU76XUnCsW
QSvSlOabsmaWTPryOiPMkvSVtROWV1pC64CAUZxDNhZkatfPMmxp9FtqXi/eGkrr71b6pauSiZJ8
oHbYEO8js4y2U01YQcbgsCmDv7KSKMcKBssq71DPYfrRnQyeAgYvOLLg6gYUNhzFPMMQEe0X+I8m
4c1TTaSE1e5hA2ZbVj2AAJgTiwUJVEkXWO5Y7P2G4oLk1uFXhFQTTYXw0b8JHEGaKh4ezmT74I/D
gxkjelWNWsM2jyHpaoCciNyVesFiujkUgEDcuWN2hA8izvZzOF2pIiRhTPgZQ6t5mlP0pVojAIFD
+GIFDRGiEpRIAzVDUXfmg2iDH77ep/uIwF7u5IDNcoyWusN0Q8zusermeiUk92DSj3uAKwnqOrdF
qVS0D3HTmMcmZNGTAbokJL4+0GugTaFrrAsdsg7azqum+MGQoOTcqr0nv4+YFihPq6aT1OKMrFyx
rb2jAFf6DO+gePquyT0HpJFn5wpdICeUYZX47jCiBi6hUU4E5n8aSobAMq7WJGSse3c2sV+QpJgi
n4MuRn69GV2VQ/A1iveqTRDihCL2ws5+bdOC+0fas8TwkX87ztsUlLDH0o55sDPsu3q6dqk3r4Mm
hm5WxIxYKdlSM/gjHznWNA/7fpQPtZ9rJP46KRBd3fRsbv2lnn0NgpGpSq6eSN3u2Mco1U1Xq0DA
snjWc/OYdCUBkk14VxpwGNOI5pGuo9fG6kDJ2mie6hR1vuia4jxH2sQhekmmkNVsrX2rKVIY+oge
2qhAhiHSLQNPZZVzr6XEy1F9P7b5iEukmnzKEOIvdw6ecCJmmwy+Mu0kE5qUNbwVZQNvSY+f5uo6
iNvgXBM0ehulCWpQ5uakRD/lFlUDUOib0SEsuBWVZ6c648dIBHeSxQqQo+7v+iF7sAJCJseWaamp
58/otE7hTGD0nMzvLAVn29SBmxHHMKV3IUeMGjf57NGtNTCFblEGJyPC786Vd6KKfySjuOmz/gFA
gIMHgpaH0ZYEuYEEZsHVb6036IAZORXIZ2XEgnS2kDuTDfeQsjI7GMK972YE3ED5I2ViavNjYEuL
XRPVfhw9UTSCAC/0J6qixUqI9r5dLlLqkZuJ9eIaT+1xaIOIUINV8m0mKZ5TTQBvHSbadJbvelGa
ruOOBKUuFLtRmzFDmovxh7hYt+XMdGmp7nRn8IZYPA0ysDlDG1Zl4fxjHixSRjXBha8Qgn6H0bkj
ve+LWvIZgWraczcuzOEj9scXfwywVhV4vkLLpX7luz+yzhm9srJfZys19gybyCXTZlrTPLnhtACT
OQEhVRYs0yjDgEjwKtkkgBd0GrMrt/qWNsGpVuWDheQHoCQq6K7Ew9Qkd7ouHoZ05PRq0LTNqfNc
mQlNSJFPq8zYOnqwOBm/GYJUt5H8jbBG9TjbLBWDmvQfX8eOJmR8mkJcUsbISmcobkpOEa5rkljS
AWd0aaUvtWVhkSgNa81gu9hIqNpSY9EAoLikK3cIqPXMPwbOdLCInGV1sYkD8Y4JF3Ryd5NqJszt
ZHzLVYlgeFLVVpKrEbfNmfLkRgsaHJzZl775FlfhcFVZ1mvW5ttypPdqRF24svRGP8jxnTlm/MUB
ALwBOAMTD1Bxj0WU3c2ifNj2eFkTokMQhRLNEVAFW7Vp3yxd0b/mHq26FPa16TAjr5qGykuO5ZbG
cyi0ibipgU3jjl2SQ3TtkoO3txdjeKpb70mAqcuo0/cWyNI+rDp/4+Ah3kydT+OK6eXK4eaJGBYK
DgE1EeQ6jbokcTuQqjMvmYOzLqf6UODo1oxB7UoV7LiAVhfRoptG0UEjEFZFItonacSpUU2PUwvm
nX49md+1OrRRFR9FH+M6gQo/FKrahR1bXNizvepzIzoJ7dygQ2V6nd2IuDlNOcVDjOHFDr9weLR6
qi+N9Vz4A+D13Kb/IOtrWJvcIWiPA/shsHa41SIDjqPFjATUzZ3bkf0zDHW97Ya22zSZ5lWxMayE
5ba7wnBv21T/Km29XxthgZS9cE+WxC/jwu5qluVRrHD96N2G+9Mu0/M3VlbnWT+Ys6Zuhsq9HqfS
pyyovbYltbCeSsFuUpm1ttLmrEHIIQ0xrraTjVCzCHWSj/LrPn+PpjJaAd4j0KzlO7lrp+9IhnLF
90h2ZNQR65TeDt2kUyTXmM/6QbstNRi1GvyMdWUvziKqDJp2r6z90JB2XRsNws1kwcKW1M31W0W1
FFWem3NCDUzqU+scCfngOPXOVm0HK4zwnbIn1KWCcrHvsBe440n6lDv7juBCuLN3uZqu7DidVuXo
9IcoHSEeVfmmhHW3sbEd6DoOZ61nij5GWyvK7+bEfKM3hbfuQFga2u8aQ6ORRFShwYJRJPhWh25w
z735hxNiY6RyGm7j2Oy9lIUSTuFDpJz0NsqKU2HA/W4h6+ZdQBaNlh2MGYegaRELhZqDLk6erchc
YtbgSwo5KYXqvsKPGuTuWR970ofYaXObsIMT4un7dkQg3oZPzESsjclJber6OqzS6DA3lFQn7dV3
Gs9vBLiUCZiw3g+3USPStZCt5iEknshHgzoOzr/bFQrnLHwHygh90O0YxSl/NuObw5lAQ2Lf6mHP
+dGgdxDwFKV5AtVmrIKpePwlYrpomuyLHuuXfOqTIOqX7ulfQq1FYnX5iA8Kq3//LqKLvZ7tCGrJ
IvDKzT6CiwDR19OU+eXyZz8/5ud//duPVKlFOMLUmJufb7r8H0ZDmtCfN8aJ86sWeTeztMUcjiWu
T1TAhPd38dnPz8lbA+ux7nofPrauuyvWTNFPmdmH7bv8p59vvHyTRtlvIZHr8LPRtYWUnoCP/Pu/
/NoVF0Ha5WmY5eHayX0yC5bdc3nh8lEwj/JdZBlXUa09+j1Mb9ulVhnF5WuKbnkTEgyxQVxTU7xD
at+nGiuXnhFzBImMooZB1zSMTdazKGbOfHcN7UjfqNF0D0Sj7qROfmGAqYUZW/eYcoeLW3MjjOA7
S35MbEWM+4YJ/hZmHrd5ROSDS/vehBPsd/FmJAoQy2n+6BJXPVnoWUgJS/tvfZrjp5ozLLxdcq3r
S8tkQpQ4ac7CXwWWPIG8jb8vLQyQDstcgYAta35LGnTaXWVDvRQ7Fy3JiimGY3tarl1bGaa1dDYY
n+Jg2DQ9JkgKFKsh829hMgtCWFEIWHbEWT8EKzXDKeSCzWf3BlwsNVcisOYC9nTsHuuKkJrIEhhJ
5a6jFw9PIDzD8u7XUmY0ujPzCmrGt7lm9xa0uKzS2QY6rgvXah7bHH9LkNCucThpV1YK08x3CShT
5AuFGCXl9GZRy5sG7QWdDrZK6MpIc9YWNVsIZ3q6tqN6VyZkmYah5dnN9BVZDiuH1vNVEyDwij0x
Nv42Gmpa5oIgtFS+F4NFwl01vQ9OBi0tEdy4rYKEoIAx0OjaBUr/EgbmQ5EyvS25k236vkw2xXMH
8mIeF04UcbOmHq1rLbL3Q9L529yI3ZWqaaDHBBCiO1IEEZd8XnLl+5GxqScqA8LK03XXcjftU5Yb
HQRgmEYCu7bWvVQDmn/waw+Dz7xClli5XP3rnJIflmMLzvT627QJuvTbxKC21ZB4eG2urYxIDien
NjcRrPuKEmc1EmhrOgtKEs4ot7GtS1AxPRp8S3Fms/GVe9Rn/44cJpse2VzAKJSYtYr1qHKJcjut
vHbyeJU2k1uD8OyKm3Z2n5q5PNpJ+5aN0e080bUUYfdVHzu5tY1F9wtP3btonmRJMMoH9eHtT+Xe
b3ETi2Dvd0EfpG7LEooQHYkY5RNMLPTFlBIRADN+oumS9Zp7dBI6C5GR3qY66o5I+A823LwteFST
/kzoeyqgKpx1S4qYdWhqc0cPBTMvuNMrI9PcOzFOGKmd7CbhRCic5gu3guAPG258gjn/K1yH04Gk
HQvk2qcNn6O8lhM12gON4OSgSRu5BuU8orXonBGoSGkwVvT00/DGjsMIg4hb/Gkb/mbnUf+QlrFI
IRWzvE9qyCqK5Rhm0QGxxnRTpuYhMeLwwMzPWLuzQ9p5OihwKF+UVjFl6PSjvJnDvPz6zwfR+kT/
XvYFUlEBDs3UlQGF7vftSIppEnXiBIeu9MFTwrg5dESZNzo3waGJX3qwl7silQ+GCip4Fsa4jyi2
9JjmS7/Rzr3bVicm9Ngq1XAOEMwwXoHrCg1yyQVBhHT2LOPsOwE8Ufuo2qE5A6k016VDP7zW6Enn
qV8QEmq8SdX3+7GodolbOKfLQ7T81Kbzyz9/bfM/d79DLoIgg8hQGDKc5fUPYtROb1XY9mFwkAaJ
9UNTFtvYJS7dCByvhMUfirk+9dXA2rKf97ZZHrIxp7+fzkzbx1MOnpIcgUHsDTvrCaMLo1UfhC6o
AZ98+zk09505fOn8wvIuW/5/8ug/yKMN11TQDP/7Y6zYb6FfMLujJnrL3z7yGf/1V7/E0ZzipusK
Swkkz0ti0f8XR4NnFGTwKkLUdYNXPmikrf/STWUCZ1Q47n7TSJvqv5QrEIM6pGygo/5fRn8teu+P
d1TDMCxQ/MKwHdsQjm0u0WAfzspoqoeOC6E+5DarzSiEVqPq6aGaCceaFDFEptS2uJTc3bSEwo/Z
4KFBKqHMo9is5jMSE1qpjNOuJOPBsKddXp3HtrPvaj97NGKc7FgfCN9VDEFpi7utVWrnL2jTfARe
Y2BeE+2ugrdxlGb9NRUVWjoyWdaQy6tNV2fdun5WN01I/9ypYew0+NfL4iWVKG1zmq/rvDMOMUPB
erSpnmq+c5rRo3njjLiipCebVITKqE7fqbygKFGzEVX2VqWi26NHeKgrOlN1wHctdIThhPSWZL+a
u2DhrVS12hi51sHX6fVDF5T7FOjz1unI2ym1yYszMANhjmQl4wPqcsITBVl8qtwCYFg1XhkURHDv
lKTT3NRTs9cNGmOja8F/7oc9N+T3Rn0NjbrcuA55kiIGK6MK0/KSAnZ0xi17PRgw7ReOritk7WVG
76xB7SYr7BvYXYkvVQEjbazE60Sxaf/hjP6bIdf4zxNECEn8AGcJ55z1edSIJ2Ioir4kzAoiuA59
j7hLHlLVQEeRTcnKBm7CTKlE79goQTl0Rnj/c2f+87ZgJPh0rgpgorBEgYkqx9A/DRxIx/SRmWKJ
/JC6BXjprxb9C/TgWncbmNkjS96/IpH+aQ/8no5nc4kIxzINYKjKdg3z86Rj7iSAbrJoD40WEVeJ
4oAT25/BTsT1tm2RZ1MtpwM9zPBtarBGWjPkO39oj3wNeaiK+emf94O5QOM/TIMuWyRcRzckF6zS
9WWE/XDRxrrZDBkqhsOlgBPnzNcbtzWZI6PxhyC9IhMB4INI5Ra9ydWQ4yTQ0gSgHo0g8uFMwsjc
v/qRUp+UUENdWGyXj0LphLbONNdkjn/5543+POxfNtoWhlR0UqFJq09HL+AKiPIsZqOZTnpRMwFe
UdO27TWHXjqZCvQAoFwN1VdpUJWpAq7DCKHgippDsa3N90pOOfCflrQmrbiTGU2jqHpM4QdBhJ9W
BXlzZuKu0yr+1haUfVOzSQiVrUCvaNM3eG/XFenTHiXp91EbWR3Y4CZJfbuntEGfJHUf/vCNlwnV
p8NEF5Nv6lg03gzx6RuPSZCGWaJHh7wdDmDixaquomwXDI+hms0TYlosmcgfdJP4OUPMcMtwKbAs
g0VfDuDkSosyWN9ndGgqFHu0NiMMHywZh5U5ug99JaN17F93ftJjnOcm4JZduUxu3twSlaJNz4m5
uqF7ud29kWE472sNfF9B7bTynXUUiK3o/T9dL0tszu9f2yYPynGEjpnHYdT7/exMjcaZyJqOD23t
PhRuN7DL55vaT79pHR6M6kc+FZt8yVcam6nZBIVdb6EVNQES1wYE+iiv2oZEu8ywxfUfDsnfbZsB
KJle6ZJ0aS7z9A9XTl1RDWtrGR+qaa8zCT3OafFSKAIsKoKHKbRZLMPs7WU4MHudSmhJyFYgwV2k
XU/JB9LVcpl35mvjhN/EPCXbNpB3nJbNpusrhTQD4pAx1z/QqSq0SQ/kBoHtvIK1dFsFRr3XzEHf
FjGaDZVmt9Q9BZWraF0aJT71OHplCSPP//y1jf+8hdm6Iw1Qz5JwMQoRv3/tJIiHKGA1eZgp823s
NL6lJ+yuddkSKj1HdzkGDJG3u6G1rlyfJzOpr+QUhvdxJjJiVojF+sMmfRpXllUAWGqmPkxlbAxk
nzZJYMk3oPJHhE9QMSCq4UYPJbGYWX5A5CMOIYWefUAkjOkqcHMOBV9n0JAEGH/akuUy/HC+XrbE
Nswl+NTRhW18Ol/jrJVarXGZthGQJPFOg1FDyUuyTRQPw9rkPkQ/LMCEDW4DN35RhOW+zcrxOA10
cqzWeSSZ0N+G3Sw9m45nIc0/bKP1N+tHnYWjclkuLXeTZW9+OG87+AJUT0ZuJY197bZYsGq0MsKF
uWKq5tWqNuSjZVcY3vx9GcJIQptiU0u4tiMYFa54TwiqR535nthu/GU00OfXw6qPVXZrammw8SPg
SChB8q2aMyAWpvbYdSEYgMlszunIbE/VEC4cmjd/OA/+ZjVoIF4TjAyOKfXPV2Q/UVqp7DY66GIC
mARwJKz66SpSKti0SwXLoheQI+BEYV0xrUiBhPiktxztpsD45YCXzfc4srU/XDP2p9nGZcnOKlVK
S+Gz0dWnE7QPZF8QL85yOXZ3RC7EcO2KmLF+erD1IV6PMaywKJnvka8ayw4E1MOjJ5D1mNTiZpJh
aWLkhIeOvnYArYA4xnIQ007GHiGFN9Oplc6Q3uh9VnlOjx67hyy7UprcR5Q5HhAWGatujrW3AsWB
baHMTqf2fUxEuUW33hGWRowkzbChsLO7rkIkPRW0d9siob1lhhNipYHmqGrf/T4DN9d117mZGDd5
z3Fsk31ll6QMzfF5pK2eI5Ftw3Tvol0nFcTdaQnqMfLo55W/cECQj2p3/3zwL2veT5eezclMh5IV
EpF0n27HTFd9mA+atscdUO8HgvDSKgtX88wXJ+pU3lpZf+e7iM2V3+deVanUm7Oq9IDJrwojMMmc
SzERJqN9cASZmWEW305KRwZWoNEo8r8Ki0ayFMGzn7rNnutZLcHx9oZKjaD+ush7WhGsfZRAHrW6
m7KvxdfSf3DoI7JyOkEpTr16dl9oqMlNXNPPJk3YP0y9RTBYQ1BVSMUu1UAt+jhygnK8GhIa893w
Y2gc6DkDKLKAcggqigUMXQnWT039FjbTzZwO07omV8+zkLwGjRvs2wQjD5FGxPH4dbi3KmCLNMVX
CFH6zZC6r3agmXd5Md2wxRCm6sIjAYf22jweFejp9T8fIOPTeMlFQJtaEXzEApWYvM8HiFQwwkxS
9pIWtR3K8OYmIdRkX45E0E0GhHyiJoqBlmqlWiYyY/4gU9hWjiruQtuwtkvKYaIVKUlcNF/zBtTr
H7bw0yTrsoWM40tBZSmrfF4URPRnkW036NWWZmY1oD33g2Bb6IztpCasBi6zVRRN3uAXs5fWzH/w
Lb1O0f8j7Dya21a6aPuLUAWgEafMUTl6grIkG42cGvHXv9W8g/u9O3hvYJZlURRNEt2nz1l7b8pk
H+thJrD40S0+3sQLB7D/z7OjX/CfvSUwfT+wOTq4YRAG//mAz0Hndg6By8egpQmfJCbKjH78lad+
totsrFPraZzPYL7I6YoEKDvFVS61CcPRmx6DrM3/+wmJf070//c1FxDI4JMfzlGKp/afqjRva8Me
GhvjJpEz6REdDkd0izdWcCyH0vjgWzslk/ISJ4kkofpPmNv1b1F9MvE1IRJE+90DExg0nw/jEsiz
U/2hnOnBZccSztvLdwhFHqJimbajbIKdq2Mx84GrYrAWzD/yt5guFXJQtR2yKX5oYW9WBVf1kbfy
mk7dT1VX6dVLqxpodHmICFXcdySMnnxeyZ2EoVovIVlKXpt8tamUl8klWDarWnihlCqYqc5JpP5D
T4VxkiHPc4AH75zg2ySFB8snB0cfR0zhAbnRuc95qDSsup3r+HTuzfgp9JbgWEk2/yJGjG1HBcaW
aTQSzbbASwzdX95uXF3SQezsOfgRLWxQnrf8pwqSjlCn4uC1DAdiNtY2NOG5iun++wBBL3bwyYst
UeeNT5HpRDsfo26mRhk5fhyg2eQC6+LVJFtFoPVvkZ/j9NDh8FS2m2Tvxfjp2nV7ZkP9ZeBm+ygg
KBwNObnLnK+LESAn152LeE6TvVXlRMUY0znJIRHGROe4FRE6x8H5LIjVodZLNpkOqsoM77pMAQ5z
QY+NDLsvBtkeO1ZPrilZkXJftZH3sdj7zLH3rRzmoyrsvzNj36c+T3/7yzzSB8Jkldgx+ume3kMI
pfAwddp8sAjeFZYRXq3UPXajiu5Q0OJPWA6YC08j7yQUGpYkNhq7Ao9/kg8gOcMRyGdqEKEb8qG2
i2YjnBLM2LH2nG7svbK5qpeyN46Lg6OaMCKT+bn/Flumt5lrcrLGydglHrL7xiTxxnQ9RBILA7K4
rE5zEmKSNwbfyO3rXekTUUoPCGYfn3Lwsql94dhc7Lw+8/nJWQMWFd3xgc8y6BImjO3I7Gjo97FB
OH3g1i0V9ByT9Vff07y4Oi6zp8TvzmLKikM4j4RGgVlRVCEUWXpmT6TJdpyacZzETxnPrbMTdrSF
xs7btJ2/t532aqZM0jIPfSoKd3BrDYBZCuMB1+NcXBfTwUucRybj2O9qDCvrGWYsVY97LJnDJJUU
8Wkqmoel17/C8y9+XpmPZmOd5cCxUSFWvRXdbRnt0rBfNo1V2FgM+bBIpbXniGMfq7wuIPWsbWws
dN5alxrR79Hw+zgd+RFQPT2X98gq/W3XRRm++GHykOeKJN+O7UsEb9XQJI+tBVTRZzlByZU5XEOC
fd9ExAUp7VfbiKc3u8PJyeludkBTpAl6e8XY3d5VXrfPoji6wEBxHgu8XS4azrXT81DO3pUaqE4L
PFkNF6NlaK7Q8IBWiu/BHD18lSM41CyMr/hW2dukC++t3A/WCDm0RM+iBOOUvMvEglJVIjwMJcZX
9bRvhIzv7Pnbw990bhrrmg2LgftiVWB+2iTwIaV7MUsw8rq34j3TzhenQH9UpSkCXeGgAWIrJ+X1
oAAq89IzL4M1XSMY6q1dSvPRmPqNpf/jVVvgnT8E7dZJ++ktqEk1i9LlNQOopH40Dgy02/vA5sll
cYISUC1vxmKGK98IresSNKTuohrp7cTdF+Mi3mofo2Zy8YbzIDjlshsmMsvXXFZkJrrlxRMt7GqS
Oe+lHXvEizPMn0mNXlcoVz6byFHYgKN0CBdnz9Gd1ymgPwE9dSBnFUDYsvFfm4JvZqjQvLFj8GLg
wUzT56mNrfDZMxxaHXNqny03/VXnKt5TqSlKybvZJ3c5oKU8NcuH07L0NP2wydEHItv8Uwx0DTg1
/thV0+0aV/RH0RnDfbK0vIRF+DhkncenD3yPYzYnHMQVfThZmxLincvy4PrypRin9t6sKrVxEihQ
lKzaTfoKnMxbiQJvbL/8EOVZhYb7mPesQ4MxiDvaJB8WhUzhqo68n0ReizI/54m9X/Lm0SU/DnMH
pNYidCfWelQgLTjqiZjGHrvNvWjH32WFa+SI8zdEtr3BJKjZ1fg8JAQ113TG726POnWIORC5RBgj
j+3WDARRyNYvZ2pZq0a3XMscaePcYrRcmjUaZxtrfQx/4ccJg/EIBrHDU+7wgTaHqQM9HTHtlucl
TdvHZkY6hxb8tFiRtVf98NwWXrrLY2zVi5A8r9lKp81SeU/13Fr3kna43wf9milFfhoXKNtE4Mpv
hZV5iGPE1didbUHRKL/Bsde5l59nTKh7l6ZrVDnhui+b+TpW7WuOqXiUieEj75GS0LzhxMKAjrDW
SaIISlve4KQw12PhkrLU5mjDWXJXbY7HsirT+6p1L6UHzjdKImiTZLR3EQo74H7JrsYm2BSVeJZ/
KSOtsxHOW5IyWjzjq+1YFsGlGw6lJfyD01QROXtog6X9scBFXqRvEgpBBo9PWJ9VUAKKkD26DitS
cUWvDmGZnevgJZScHsJZnYgLsFYO81pQKuDXNIUo5wiKm3KNNbAo+vaMVxvBHwQoRKjJyN2pxcEi
SRqRl2/twiV4zabwx+9leQ2h15aCJhdAN1R3hYgpi+bzMnbt3hhSuAPoxSF1Pc4xPfKbeLrPnTLc
hyPS0+Fvp8z0IVuMJ8wi5LYrmKHMmWywRpgZZg7ZCU0/gQooWyESYavzEGKOGQ6wdC/BdHE0tUwM
E8O0fQuS8deIP21BvNUqQbvYY7YaRO5zpgcerONHroJgRUZmdHDb6BWPxdbaGCWxgJ3gvnbsWBe7
2AZBgiSDNiOXXMemm6yqOS70WGfZi5GEe9gAM9GGe/4boYP3mF0suESYtJ3aXaWxglkDBhOkwQxx
EI+gB3jJufTMokcfKoG0WfAEDSpEGlkgmnXHePhOaJih1VhDC9+QwjlQUm9sDT70EBBxAgrB4BRn
HU1HbKOy/6rj1l8PNGPmTnzGPjDFBFURQFe0GrMw4S16DV4MGsEYNYwxaCzD1YAGYnTSTTS0YWfn
VkMcBQR7prEOcwHkaecyxPMd6IOpgHsQGgTx0bdoMGSAEKnfR42LNBocqTVCksCSjMuHrdESoEwQ
fY2bWBo8mTSCMsKi1BpKKaFTLCiVVOMqrgZXkKxAcVFORDAtM2wLBhefCaxLo6EX0nf3aeKyvkcY
II6QMRJCxoRMRGlsfDiwMwkMDWd7KLQm2MuO4zaUTaBxG6nBm14jOBEsjtRQjqPpHMr2YTCqTSzr
L2D6M7hTt5o10lNRkQwa8km9faqhn07jPy0cUBl655Ygj0R7YKeTcZ+V21CDQwYEke8XyTrTUJHZ
Zy5BuNHDCG+kNHiUqhyxnIaRUjr/uPPLexHvJ38VaWhp4uDUS/+S62ZQWNu/E/imRoNOIK2X1si/
bQioML7MnoNzrkajLA1JUbndYUao2K4h5WX0lQX5k+cXz7XXHryhflX0G1YLbY1Ng8535ZR3bYbJ
SFmYhzBm4Qtpy5B0xOUygldlsFwFTNcC2yU15EUv0dqIiNj72AiPXhZbm19dRSpvgUxVshRgwY35
RKq7geZgkz1Sy+e6heqeI7e9MgLkkmhwoSWH7hfFEVu2RtI8Gb56CXJvDavdnFA7DfTdjFEDDbUl
Gm+7fXn7xu0uty//udFoXHKj5IbbXzU6p2Dobvfzbsjh7Y7hzf3tdp/b17OG8ViFzrev/rkjoeXh
LpzMyz9f/s+v0g893oi/RsN/FvkCvcYB66bgrTD0pqrvcnss+0YQ/u/DasSQRjxm0BrQ+/ee//zk
P7/sfx4lDu3nUqOM1Y1qvD0NU6OOqYYe//3x/zy/24P/z8Pcvr7d5z8v3O3f/uel+edx9PMHnn4N
O5pRc3wl7o35rDKLo4sG9J6pMBpx6IDRn36HUKDUqj14PmBorRFRQ8Ois8ZGFw2QuholTTVUGlvg
pSKgwE+L8aOQ/U5myW/EmNe8pQ3a1S6OVWrXalgVR7W3UYGvKg2ymhppTTTcakG5xoQUXf0i3zTm
GB07BYWNCZoHiE+mcqlBWQti1tToLChxcWwjeeqA2C9axub59QUWHQlveJy8INuWgiMYBxAiejSe
68HpdhrYTQF3NcBra5S31FAvkrlpFxyxLqUgmZbfGIg+ZpPcxiMotcaCPfjgRoPCQiPDKexw7qbj
Mbcq0t9H85y24rGd9RxCI8fBdFEQyKBP5qG6QckaT3Y0qOz5xNQ43kukEWZznshGTKstmK7cB8ZD
b/cNLRK8/AUOrGPtMyAXh9gFjY63rQal40oj0xqebjRGDUrMdFOj1Y6mxZ4TWt1Q7v53oBFsBYst
NJTtjUePjwr5Qj85NZsteDWUHHcWXNkWG+CYkRt5PHOLDMA28Not+/ZKY4K6B5ewqjDuiqkJ740A
i9bxSl/jtwlBXkGSI0HEBV7D5XJ0ZwIKXlMRBRcMG3YJnjFrEc6fNWS6qxH1VsPqCmp9gPTbUCq2
OEiAtFew7bWG3P049A+4rD04OQsqrPFZQsQPkPHk1efHUsPyrXi3NTzvaYy+0UD9pNF6AWPfcqK+
D6oRF+E734yA8GeBGINP/WrSiH6kYf2YSG08H1J+NiTuiO5rUk84f8zmK6rJGY2SkRyWoiI1qmGS
o82MM6Bxi95DpMUCJaqBRcsHAkwmhGSSOYcloCfhR4UWG8xadhBoAcKtXvQMj1y3GQ/k3K4ilMsx
QZtW8pNN2NMRmfYTYaa0n+bROljKC+6kIOxo4BnDmSwb20ewPPeYdtcMLQqmCSVz5TsjNWlo+H86
LacwIoQVtpZYpC5iix7VRT7iN4QIIzJ6XpmmOVrJdMZcoNwEN8nG9ONoCQc/JFdqIuEPlnA7V96v
AVjr3PpELD23y4Kz9xLQwBfddSafAR8m7J9xlXfs5bfrUEmWyXiPMdYLQT0/TJEcLTaRqE4y1zhF
koSapsjBqP3AAAXDE7WOAwa6kSuwHgjrLZvdx9SXfPRFQjJ16UV0jZp7kRIPR+doxaSZDCyr2kot
jzG1UCbRkpkZ7YytRTTp8hVoUQ0+w6IAYmi13MZEd2NrAc50k+KgyenQ5ujxwNxjB4CLY7ITSfeS
oeNx3S9TyIiuqfHQaqGP1JIfbJbrVa5lQBjAqG2CMqjVEqHcRqEYmIjDG/RDSNhZNJwY1w0XFaGf
wIzYY4HxV60+rEyeFRqefS+WHzNF31vMz3Y97pO/fYSYfJo8RHpht/V86y8fwHE9Tjk1BHInC9kT
ch9rH2klVH/TRN3UUct8iITNBxAUBeOhNd7bRAmYUDTNjEa9tPNim39RY0xae1Uhwlq0GiuBxJz0
8Dm226cQUx6MFuc3JN2oBpK3EElXrbVdnVZ5oYC+Vsi+BuRfGFrSRUUP5iIMI8sd23eDnqrf4CgS
GE6xb3/cBLugKqAIdWm0lKn2JioEpveIz1LaFhiL/SWy+jFAQYCLt4Mr4+Jsk6euaEiGx96VQjt/
xGPyOmuFG8MC4Vs/Sgh72yl1KeLmPZyRmKVY0qF5KV60GGqfauWcMdIDx7rSwwip3o1aX+drpV2B
5K51aCZYaktAYgPy1VUPEGvx1TDvEuR6dY1uTyDgi25Kvtwi1rqfGV0j80uR+9la99fp1tOyeKe0
ZOPvctt/EkruMHo2p7HZulg+X5ARrySCwk6LSkb/w2hLDiytXV0Hpch/cN98qz+Zza9ZaxOFjTpJ
FfMx7tCSNUmzDyzztGR4e1GGN2uMg1Cxa72jgfBRagVkgxTSo9Aj68ne2Vol2Wm95IhwckFAaWkl
JfI06kx8lTzEUlVSOWsZjpxnC+akVTodzHTYeLnKOdBHv6UjTcyHFFYNCDgThJzo7wgu0NrOGTGr
jD4GSyXnLLT/wNWaqx4HzqXikJhEhMFppSgmYDTLtHpUah1poBWlAHn1oUAkrbWmgVadjlp/Ovgn
pfWoS4QHEmV+E9S085JsvozRQkzHWMV4MKknrOtKdtf8pet3hofiVbB6clRFBZsP7THXuthWK2Tx
dbVPCtFsrdWzgdbR9lpRK7S2NnGo+NmqTmaH8jtNZs6DWoubIspF/pIfXC3TRa4LqOLvKUVYlrWW
d9Gq3lih7zW10ld3qEat/Q21CthEDjwhC65iLOBK1GXEmrFwennvbdBjdhv86V8jGpnr0sZU3U6m
B9uZX8pyoCksiBfEBP3qsHyP5L8ZWqnsI1k2tHYZJ8pDq9XMrtY1Z4PcDPoiNcMo3/IbsV0jFAKb
BvptuDwE8SHDzJQXNkXgS+w0bho2mQ5W7G4Llw4IzYr2prRmTIfm+k+ZoMFetBo71bpsekJPaV8G
+94iOMqfnpdKlD/0xfNGmmswi/qEc3byjjHCe+8o/HTSjuLIas7GxBi9rI+RVok3yMVxPVru8eNB
i42SnIvox9Xa8lGrzGetN28QnhtagY7pGUsDovTYIrLkFOONd+C0Q6MOL6lCq9jtqr5LQje9a3zv
iBkHdiAMMHedb5ZHryGeKD2oekhPGw5u3iZAr38O7fQ6ywInUXN+mqI99By+q22799J24DijFfe/
bK2/R8Gh1fiF1uVXCPTxyB027U2zXyPeR8Q/V91bIxlnN9J77+vJ3hnLfe9EAn5JXU3tBIAt7BWE
72zG4sHoWl4BFCejkveedhGACLnDRJUUKreJNoHud3bde4Qum5XN3ziTY2FbwNbYcB7jM4JXgcK0
wO2A1nztY2DFlwpbA+YE6TowQkxPnPRpsR5Ui6rbsSCeGhWSZTRHG9yb4Opr/7AY7QU+kFynCZMy
PyQTz/Wau8is5RWV0VNvDfQ+UT80TN4t435S4XPReYqwk7Q/0bqlKV0mXrxNa7op//xjT8JI0wIH
2X7FYCmfxlVhGDVbbC1eY5sZVR8bhFd2qc1EBitDtVQltjJEnrIK44HoSX+LG6yJyQQ3fmxM4HeU
Tqka/7nxoqXaSLy+YbhMrLT0TXdL3MbmqsNSYFX1/QekH5aXpW+fxpwoJqVqC0V5h5TYe1WJZE5g
5MsndC7GFr2P/DycTvXUQqCJ6hJpo77bjWESXnD7G9uVx9HBCcg54N/I4HMntJuZNvZT0qeVqf+G
xShDVGuMtY7SPTodoQUxbSlip/X/8N+vRV/4+DAFTFwLX/RnF/eK1VArQecHN0RPZ4eUiQ4gEKPS
lvpB/G5nebSlJTRjX3O8/c5SSASO//76hO5bh+nyISX0/UTLOsWVoFzaXb8Yz47OG+4+GTQTb6i/
f7vTNEG8TTb584uIWKBVR5Ao+EaB3spdezXnj9g3621utYzRS0nKlEM3oh3mGechdO6CrNaySR08
ofgwliYpP4gdASVsfyCMXN9kpIKclrtbIEpxSz1fkHAkdZSgZ/LnPe2gwz/fvMnTFpNB4fS1BIJQ
zFQ7RP7j2KgK/icMux//zelN2So2E20rIhsI17jFbBRpuoH2vUu9Aga1VuRMdPQtsZPCRlXfZEYH
MsO4XB3aFPscNdukfVNtY91pf2buoo5Bkh1guV0kNPHvhqSQrSj5/CpV4PqFM8Dthn629hygVB4b
fz3nEflEFRkct2/e/pbrL9ugZpKiQgmNzdBTGjObuO6t+cP01uU1oxzMFCzdwbEl2Yj9a+UJrHkW
9ckeR5BY8V1imuoFQDRD7lJ42uACGWYSg/k3RnO5WobxMQ/OWWS+OTmyV/oadHnNt4Vz7Qpk9cGe
xLtlW2/ugNeTijCIKbynKBl28zJJWuf9kZr4TxVTN/+KXaRWBeNQkfPQblne+8b4CIH51qGMB9d5
nTwqEH/4bQ7YjC1WozZG8+U7zm/gy8ep9Ths1lgJwCwdi6A8GzT5iTqjZY5teHEWCoCd0oywRZyt
h4KSkVWpOlX+fMnkwqFO/9O/Nx39KIYOvTyWM3Ya+pu53zR7I+XMrr/3n7uiE+LDd3vI27fNXvnb
dnLe/3O/IRzg62//eLvf0rnBzmyca5UVTIXKojzEs8jXjBr+Nu54dXJolyZMPiKGeJuWblNRz8ar
TwWw8ouQuNYWwaNxLnBkObe9AXaam9cpwu+VueCj0QX3UeutgCzIvW2EwoSJNwRzmFUyRE+O0JMw
19jFWcgZVge7Cb7VBYw2hqRhbKxq/5lLzjL/9kOl7mvyX8tp3LqVlmSmxEz6Jwc3rU2QSWyyh/RJ
FFVKRU9xU1ZZevImUnO7YrpzJZdVq3t3cV4yx6jVVwPmua9APhu7QB9f2Qejal449vvUdM3edUnC
wx5iZ8Mob4qkXLZebz1jHUFqZx9TdBNoiPM26k62673w7nBHPEyy6R6mJSd+wVQEqtrH1pX+xg3C
lgTD6SA5slAqQlxLIPM9nUjO+sr66/sT16gzb7qMSRLq0Y96qmjROMvWZ8+fx3fTCgaMDLPfVpKr
ne15310eXH2ve1RN/uCp+MdxSxOnb2MTx5earfx1zOy9mXXuMQ3wKjMpfudur9xgOHKcfS3agIjB
ikGdVcw/VRe8NbaId40eBHSVf8fV8ZqEEt7AipENimAXKPmFeekHqz3/xeroCJuzhJQvDvFsvgvk
xLwfD0qExhnXmRrr3VA1IzOXRRuRhH+MH85ZIx7CaLk8oiaBUP0N2okXFCeKEJqZQB2VS6LE/b91
NUb7brlGJUaHTNpOzDGL0IALbqOdmy3PDoeVwsW+zyrehed8+yVJxC59QTzuEsKuYaEV09jJ5/mI
KNEsVY1nBkOkfojqfdIWD7R6qXI5nAu5HQ0EU11/KXE427kGyWWkzawdM3kwhPXLF/JhjIeHFBjA
zbHbGB2pkz/jFmisoXWNdtgw8edjb+d3Z96ZRKb7RTC8yiBJbJeIb98mnMvSxsyt/DHEYtNdMM4l
Ce9L0F+nYvp0MspVKcaHrPIfW49ehXKfzBEFez58lFJeccU5pPTs3bQm4XEufgU+/NkyYLhicFk4
I2r5svzNu4+rpBM/ern8ptZacL+UR3vOLiz0JnOlH6+rLr03/pks50/PSJ4F+veE0WnauSOzk/5h
KYsW5xNthIxk3S/mr6IL/iLupiB2Ec20Jlen9SC6HxiYr8Hyftkvqu9w2dcL5dJU37Pp8erLP1OQ
0TyLsB6Ip/ROFuITn2daATYzi254m0N74kyUAgsEMZeookMhCPpr5Cefy2SbmsiaKbjv5th8U4En
NymcMH14c9fox4EXaSnq45TJUHYWQUt4DqqHjmkirRPSrKIOO9lo1BggkVge2cCY4DC7RS+Q28tF
+IIhPU8868waO97xJW1UvcfekVF/c5a9+sQZomT0/54EGaagbKuFha+Djz763JK4nhHui0nGvZxE
s7dKtOG47UwTDLlVjuFmtKY7MXh0wTB0nvtsP7QN+bgMNjhc3yMpPk2oL7VsyGleW5q8OLZc1Ezv
ytdrlu2SLRvJoymJoGImRWvN+R5NMBw7Jc4+sOTGjnGKWMz+JejSp7EjFY3O61QzPukrJiAGrV+U
PKxWfABxZaL9VzQHLH4PXKWaEz6mY/fYC+M3rpJPvMIzlQh7+0BgOUtPgfH97G16GZ2MXt33WXSq
YvdQ2XS+RntbFeMbDSbhm3+Bn8s+ZELgZ09VNT8PanmvR6KiQys/DQly9JwBiMHbM7jwjxYNLCv5
BgzJckEOLxIVX4Vflot9XjL0ci1HsesSkmcNd8D6NOn2paigXDtQkt8xLN0qHKJfy2gOW4vnQV4d
Sd0PbkTMobkA1DCv7MUXrYnz4iJRcqL6W6np3aGvg+OpxynjT92DobVexOwK/zlDdW8y8V6ZWtBE
6+kgJ/n4R1X4Fw9W8Ggm8b5vPiMzmtacsu7w17+m1vIdJOHbFDMKZVIIELeNlLtQNJRvBv5bqyqs
SeMgNJraj42nbXZDEFm7jsb+eiZ413G6D4ZJ+EekQY3O00bmNQxwbbZJ9TDNR9sefiLF+YXAsYfW
M3FulYVJdpVJs7z8a9IWZXMdHmNstFnuCBXB3ohj8svSfRsJsqM+w1jGVupsDeRpM7mnf1Q8F62F
cKwBasNqHLucgRK4GPCi8hNiuNr3uLS6ldeZ4X1MN3XFLPnLYihwQP2UbPHlKI6StcQxGEQAJhQb
dLTzZjF4PdPIIvTWogW62OJSkRmyMf252QzSvAs1Rm/iMB8H7l0wec5zMz+LIYPUq8ArLGg8N1Ip
cwoPR0Lce9iOsDLxve+IoubcLJi2EuFnbPto3C993BwEB7GtnyVkIYoYj7EafL3SeRXEzliMn7u/
mTUe8hDsKclI35a2TW4tLONqaUGryr5Qp4SklN0U1M3atcKXKMjrZ5VmtFCcbthTbibYB+CU46os
OZfu/IiTtn8JHeVf8EnHeiugarQat7pYBQmFsWVfQzv/igd/uRAUoI4TM7Ex9JtLr2+wB1fbyeLt
RbtHOrXWncwTQbgTLXKzXspzIjggZpnuLEFLntq8D3dahjnnBV4+jX/vpdBzt5ugJ/zbxl+rccN9
5vrzKcEaR/JB1/6MLqU1m6jl9ETRZB39MbaSu9uNNUPuGThe+s7yEDC491bhqFWJQJ8rS4WXKI9g
RbwJZWFKIPQA9Ws3lXOZ2AzXddTjy1ZNWKH0nflMrTo8+8damiSwuFmJgMO1z15f4cykmH4Nxdi+
KGvC9KtfqBJxetkHKR+5WLnGo6he477yH25feLE17yw9w69IwBwcd3S4DEAKHBuiO+u65U4ukn3V
o5qpTaGjdXl5PLt0LnIo/3SOIhPebr1LvqCsslrcGJnQrYmCW9b4Fe8z7J7uQh87MrhTY+th/3KX
0wleO/7obJfRVnu8iui5pou3GofWobQ0GK4XikcjjdrB73dLGgQ9F4XtT7AfRT0/8ygbO1U4dTRM
ulNyZZzBqsDwiNPxRo/H3EdJYl3imS2uszNgRpuM0Syb8BFzeo4MEje2uTcP0SCORojESFJO5KmV
nnvMOarWO6Rh86QWvGazxNpJrbNERMcQYzGuU+v2m0BSu3s95B14jNpwmWHCqKKDMaULH9JmBhjd
qoadKen4YWHGRCgMJdblNOKNmr5i16lgMw7QF8ADiChxCksAKjvRUSv6J1JKHqohxYAHYAXipUO9
9IblBqucFvT2tZOszbhbjwsnv1H06PPYQLekR2wtJ56PyA+u8dT4V5lO+X5RLQ5dJIF0Rbmb/PYz
G4wf3EeJ9eM67WONt1Q5B4KCFwJeh6NrlJ3zEvExRWCxCiZWmKX/cub5bhnK56ocSFvB2GJVdXGw
kdRwomLbLBG1JFhZu22cbINixtNvcP5m0dgeFN08EKfpzk+js/6zuNr22R/XURM27xJIjLEmhlo6
o8d+qedkvg9GMr8H1n9RByQ9yk8jr54qjO4nK44AWTIIrznnPaJMcZid4Y3KUu1UDmYDAT2YGds8
R/WEpwfxV57igRaKmdbAXC3XNPnOSzc8Mnajgep1xIm3c713SjDMJEJSjFXENSsbTsQtkuw4pAlG
KBCNV3yQRIrlSsSMx41MZmTeOyoZ8sHj8aOJKD9k3x/KmAPbMqZYvXdYmhTOeZ56LZkOJwTHRHNj
x32IMxFTzSh5EBMn67QwkUMW+Ic0Y3QSHuGJg5mrJ2HZh9T5ibJQUoNDXE+MVs9RKh96dzAwkBze
VWw1a2b66JSkde5SvEWrIAbAyodiW9Aj1J9xc9sLWsNLmDXnWVm7hsgB/EyDo+zr9mgivsIXn2HP
sDzm+HrIpvAOZdjF1Bx4hWHnbKyyyb9nP3w1p/qTS8g8SgPWM1gwAfcxvQfuNO5J1XqzmULtvV59
lWk6nno3eYIq1moTrCBT54rdccApmPqiK8e3NmtXizdCnTDzmDyas16MSWlFXK+XMiFZll/N0Pa0
Fd0LNvo6HYwTlU2WyIopcoSUkgQ+f0ro5dUPLvGXU9Mj/vFr1OclHhcLKE38WNaDg37cPQc1JvVA
y0wl3PccIkK4Q4DCZEDQXTpf1mIZu1K7FndMJLYJsQNRqL5u0vjbK1aUathmyb1EmBR1yEKX19ol
4JauXR34pGkouMi26jaVQ4mYW3VM0InhQpij/oQQoQ9MkyJw0ksXuo9DP1MxaQnFTexnjso9e3zA
15E7YbDnulhSQPTf1c7T7V4tMbh0CtC0YlMA7F1Sgwyyg4CSTcibjvG2qwAR7GDvjzj3I8OgKkiD
O0t01SZsHMycy/Tqm8xNGg9wJAtwIQGOu1Zhh80uq5lUze4mzTRj4yueixfO+szMFnlg9nLOrIxi
EzVNlX3JkRAxy6MZ3C0WrmfJV4nRIgcLrM1vWntrcHbjyAC3LECYIq6AmhjBtbeoci+3rA4SF3ys
BBCAI9IE0zMcF83CL4GhJ/7rFtIoTNWpAxXvDeK52P/UjlFrTpgvqcND5gK74riJjrngFYeLOhUI
rVYdCtjeg5lN8henmfjVGVJjeiYHpx4eekHFlXf8uIygJaO2JhMtwl9V39PPONDeltTMbYp17ESf
6RC9xGpmpWOGBL7Gabefc/IUjL9iGMJ10ZTFeliY0GQIqFukIXBW6wXEiCDdH9ZTLWHLHqyaXpw9
lgKfFH5H1qQbKUEhRmLoknS4JK747VusR5nZ3lWSitqskenarPOS+TE4I9eCe2+MDm+S7T41fEhm
nlXQGS9Tjqa8TudP1XMW82ptiZ/wZjuk4WAfSWFkQJl1HU7Y4QvDyHTF+85IYsLecoLwoMG594EL
RZEHm96SX7f9ZGn8Yx6Xxzl9GGz3W9YcHeqQH7m171qB7xh3naglp3L4kNigra3KMFBqlsihgVAS
3r47O713LFHuvXoqzmlIQH2LgKDr1bQrJIfcAJ/zVZCPxqsnFUaFlnNoTPNu6bzu2ja9ulbM3Atm
pkc/K6ejroG9fGwecsGimczOZx+PzsNAGWlOdovgj7x4YQ8PmdITnmXDrK0kiGNKDzjefnY6kfl2
Ywz9LymN+DQbNX7IVXIx4v/D3pksN45k2/Zf3hxp6B0YvAnBnqIkSqKk0AQWESmh7xsH8PVvOTPv
q6youpV253eQsohISSQBhzfn7L32oIcBlblxbXAIOZWLeIulhnzWmc3zPOnJPlxwgjOPPtFsH3ck
RT/VTu9umUuckzWEJ8Qo7Iembl1zxN83XvPh5yTvNJ1xiQeGKNS7jXRZJNWg0hXRIR7sd03QTEx7
df0orx2dGWeaHR4XmyIon/Ju8g80e/ydOvPPUy9WCJz0Q+/tRZP7O4r87gotAo27Rl/nUm8Pc4bj
6Sa7BalmBYYJHWHg7rExIBuMbYJUJzWzNaNNRwOmr2j98SBGh0pP3tMRJWgmcDOwf7yQ5HgvpghL
mQLHi8euEKhN24SxJLX7ip0MEgc2TbmbPds9tMVi+sRh561dCwG2wWl9JdAO8d7qOajaZtNI97Un
QYxjENulCHVP2TWvLTvjoJmYg24TEeWVCriCBTm9YzkOc+DZufVjKdVpFOb0SkuSh77h6Rf0Jejd
s7klNXBKONxa5aEQdP2prI0bAFOFrlIHw7nZ61Ai2CmiFzGJRqILzH7PZzYeuvHN0DBch2zLbLIz
2erTMu7roM/bI64X1LYji+rtOrnuuybRpkGYW0ORw3esZs4aNhlBNDmhX9F1YSO4ZuvKWg8DxQA5
l9BE38YMAYQpxuc8x9OaZ3KtVTZurAGxhCdDNq0ThUxcdVQUeFYTnaC3qEypGTBhmQZTTYbcp+/H
gV2PohDV9EzFocpo4yV1fGxF/EOZ//su/1GUjCaEtIi9DW1tzsp27o3PkdG/zgwrPEqQVP4cgnpL
0zvF8x3Zw4uxHjNmrGxmfiQluWzuM39mffQOiRG/46Lv1qXEiAYVgm0J31T1YgfHnqMvYSABtbVP
HQM71TIVrMmUH94Xy8yc7MozpWvo6uBgyCjoV06EyAR9QLdSZe/Aw+piFE+c4++1CIOgMBDMqflq
7LYjogg0+8zP3cyBL+PbibSBTdwwiwkz/eF3M7EzbMuxkUAo4xSPTKKiBJfOYDvdO6HqlEztyzas
FeUiKx5rMRDEyqtrxY/eGBpsxHyaWic/voTkZpPdGXYwriifrzR1H/+YEwd51IxMbn2Z/iCQLA4a
C7NMbqwTc7ROeYqAwpF+QFBpt/bmB84k8X1DF2oFaXx+G8e4wS1SRdtcRPMbPO2VLj1Vzhg+Ewo6
+2ZyQIlW+uc0PUd+ZX5QqEDxXC7LHTTRdO9YS0vMg7DWkEl/VrqeH6umOiSOOZytaTyQHokuwLDN
88gep8gXdNbVHO7Ij+U5CSGklMg30fYznGuQB6tG5PxCSWxT2zX0d8sfTmkA8CA1K1AjpDWGn70/
X02zPMMUuJcVOJCwHUkgYd3VoYhR++aQMxi09agzSzV6HL1hkmKXqKuZYCJcDqo9c1muWTxSPHF2
5H0sw3wUOT5n187e1HzIc4LqQGwIS/gRi/ClyppLudjv/Rz/nufuPpYls1rqDHDNnQDRzMgtFc8N
22tLUiG0ElXZz9nu2uohaiZeqKso7C0EkmBkqR+iOiYKi1kgq9l24LvtVwuMs1lnRlZJO+tc7G8L
dsjZVjdPmOZSgiudfJ3S8BjS03gyW+9HrXuHzPZxB5qH2CDjp+7rn2HnMWYZXPrgvEwefXK7CPAz
l34BuLFhip4xsywli683MrRtGiksfukPFzO1ChfYq2fXJOZhW/B2Js17mXqmu1YnLUfT+vtBZ684
qO3EZIVbu8Gt7FUPoUrE0Uvc0h2lbiey7yt0eKvbO29HXNqpOz80nvZMHJxGOx77G7uIevHvTeUN
nhcWAmKDu1VPnu4Y47WaxH2TMfxvIKrb4xLBV8QgcdbQTlNb5P5GmBAG8uECp2ZaChHHY9h4ddU/
8zzA82+tNcYSZgf8tesC8Afs3wAC3b3W5FwFWxAXGOnhV2Iv5U79OwDUdMXWlQTKEakQkqE2bLiT
Nh3T+WzLcFjfXkt9b8cEBx6JDK4aZo467tRw4APT4kkakjOOKFWlZ9GJS9J+PKuHhk45hBDMbe8y
2dYDg8LD05S7LTevYA0bivyHWVjHNvOwjylOFrnE+1xQUQwjJbBz+diLnxLLVJwcDz5VrM72hbac
s8r56dScVMKC9Rlw5oqAAn+Xa2DU2fm8jkQqaC2HO0b/Ks+xDNysuV5PkEhpqkrhVG5C0j6ajqN4
kbNFEJ6/FsCPaO5gyNCk9dyYRNYgb3NZxVtVrogRuHEUUMsmg4PQnXbZYdHQNkuD+yzDtVE2HxV3
bpNm/rXDWGMk2oXsvQgpu0/X1CacAt0deF1b3xlQCtdh1z3bcnjt1Skrb8WpH0kRBXG7bD2ddnks
H1O83eSwJj+kyUPf2pBH/YUTW8a2tsHFgQGp3UdI/NFYElfSLD4lYzUe5Y2PVI027/brNnfjpaPQ
YKBgn6r92JeEmFTcssmynkmnSe/FbH/mxQ8wZtM7bVB9Fne46BDi52h6cTITbZTMx8ZoM9zPtr92
RFoHyBqyh5TaAylvNUUYV4AuKnx64JX3TDsnKGUMrpOuBkZh5EG47wyeoIOd5hvpT9dsILXNbzNE
OHNHi1/vk4DioVwj6dno0gjP2sKMZYr5xbPQRPHw49YYaa00/rIfu+7R4D2eUoGQbXbag53IZtvO
Dx0VrwXdkpeGr35ptIcaWw46HHc3RrgGlxqeBswII0nglxt+u+2tgTU2YgOEuaEKvLgklbrpH8Ee
YWqZs/zJsFDeVEzfGGlGRH3mkJ47TvAEBBaEfejl48Rp8WlBwDmgJ/kD6fO/dMK/oRNapKdDgfnv
6YSvn21Rlf1f2YR//syfbEJh/EbP2fJJgTVMFxwAmLE/2YTC+s22bKFDlTfcG5zw/+e32+S3G/yz
ZzuCxGkTnsuf8e22+RuES2AutuMgx8Qt/z+Jb/+F62CS3U4QvOANwnq17V+RRZ4xDktSEXkTuf5P
bxBocC6LiuVMI+bEv1yYxz/gB3/lylqK5fJXJoLnGjAQXRsQDRQScBf/jNehIEAvHGkIidtGtjW9
AY45Jt6AnV+yaejK6b93SBmHbNPo89kvvfdGmw55QeUjGYuPQhTHKq8c7A1kfcoeNxPxMGs7i8AB
l8k18fSXOielCdgMXnzHX9fU1oAbdsxcmUfzkMCi1CHULvKAuuvmRhvnajNq7eN//qDiV56H+qD0
PD0FXYFE6v4CtYFil1OwxKBEUtz+tqpbqZetiQztqHMHmYFUmvznn7aefwFmB/TRPuroRBDUlDUS
wX4bhcU+1osvuFB3eT5KtBghRejW2WQlXNOZBglKRZRRFVWntjDesiEmQmyXDbl9ALh5GF2mhiWy
aSX21llE2ZkZEhGhRchqhd7T1IneEulrQpX8CNcU+VhMDlNQxwiLbIKXcsykbIR93ikmeyxkXk6k
G4UkP0MYJ6L+fW5UNZ1eUewZ1xKNLacXwu09P92nHoVEn6BJfiT5MtJ5T9jw4wivbhV3VrY2lQXi
s8mbx0yPvugVsGnLkme2zGtTsu3nY3lYH7NvbHaJxfLH72MD8KugEvA3qA7xK5dK3SvBIc9wfMjk
5q+cXHa0tVWAXN5THPBoN4UvqZV9+CyxYzmp+G5yzIjbG6gNpc56xFoHAoOoWdfZdxpAGdyCOyOP
VXnXo5wUs8oJd0Mmj7JNymMdlzCbG+996tw8MMn4xKY2r9I4LYgKi7Cr0UWkP0/ey3wx3igBQ82J
ki8n9TvKZyRKo+umWlwx7ptR27REkm6oFPzIY5wjVtu853F5hyTQ44zspGsvwaTgZKfCrF+Jf3gs
KgYeXRlOeNScjOyDRfUxhAi3JXxrlIfZJLXNyO/TUHsYzP7OIdRjKo7kaSCtGul28w3EiXAX7RIt
Zuz5F92AUBLiHyE/NH3wOS4KO3+ZuuzLo2jOjXoqfEbM3zxT/2buAPfuGx5EOYEx6p/njs62hmEW
0ifwrZbrVscv70VUTgy8Ur353NvZ+39+wX+B8qiBwfbGcmwodmBlfpmtnNHoiDHmFa3JOtWu+7gA
rghs9TC45fBWJ+W9pWXUpLzhPQPgtUoq7rCgg79B1Xxok+iLQm3UEJs6/A3c+d+NWV8XHqPFZoqx
WKH+yikzja4sCy0ny9a88ztyKETMW2Ml69DuIBkaVIGnXIq/uQf/5mVt3bAtR3gWZTr7l3vgt6ap
CncEcTn51+R4L3rNfOBV6VdH4skmmrJd1nkvf3MfdPVrf1k2HNPQWSbVMvUva1RK49eXPLj7WwEt
iR4iOWGLkeSdq8O9qJGA2FQxAvsaduIlS4HJ3A6DFeoJdlckWHHSh4zF7B8XinhzalJVJSbWdJfw
a3ID7q4volWZ0mHijZD9RH0LlEcBwQ8pUz4nb2WrXUrbPZZILoJZRPk6c/FU87qbfIpdDkzuNq1l
z9h8JPherhGRDbRkigOEFsQm1qkk4GtVfUQzWhFRRkVgxXBXBAGDTYXqyvXanz2OrzqTWJDlA4KC
kJ7TlKP7ER89GaD0oZmDM5EB2+X0FPpwOG3P/procxhQOddpQhcFXsnGy5Bt1CvYMjl6GIYl8rE7
m0BZUj3Zc+P+WNWoGVzMEclEU9/K5xdrJDvDUN/L0rry5/mJJmceNGhDOWX5L3bEg4ctkRiUxnp3
52WV0ZkInJnDpGwo/5r+VvfibN9ysEc4jWrCVqHJbfF3uCfT/gXNavNc6lg4HGEKmAi+oxbgv4D6
QjMEtUN04B7TKmJba5uW4wN5FctOC7uKoJeLp8NoiY36bAG7WcW9OC8SskjeRId54vgw0o/wrFWs
l5iyPfoanhxWeZEO2yJlIVLNCwcRhxwKTuP6gCbeNK5DqkLai6wJ0O8xoa97vA/r2B59Tl8DgA7n
J9F6ZJcVC+LrwgwcTxJmnGM7qwSsIaQhnbV4rCBRvI2L+QuD2VGYCT41x/9R0fuO5ZNfcYZIRgOH
QEd/OwNQUy2gBbXOCcJwfplq3E7MWZuK4YRzMKmXZ0uP73KnfPIajsTuRH8J+Yazqg3z3R9yYNK2
2DpFKcC9+aA0U9ISUUkHy8AWiyrcoQdlQXV/JrWixCk7am8uTqKpjeedV1jXbqm+hdXgBG3nvHFS
UpWm5DlNNWqwUUBKOSQcgNBentWB22n3zTIQqQr1aOzFhdftsBL5+2hoaUF7M/HA8tlK6z0+442n
UzBwIYdAMqHVzhUSOZdKIT5IQZya8Ym27NfcJNWuaCEI1bQGjdpP10g+iwNt0UsMVA3Pas/JOjO2
mc+pL19MfhbF1RSarE7LxFnTXedzlQW65nD10JfDpfAPVB73dZ0dpon0X4efDUxM/GzNPA7/xN/0
0J7YnRpb2yBILKTah3+eHgwy/AFy4QNyo2Q7kjsQZGm7blKrOkyCKn7ZMCSSukI909oJkWEWaFOr
IIFTxUhGmXlqS0c/1GpxJqOEfkhMz8uu43VmFO/kMyPAa+LXJcqfU6c5JWl9SGmZU8ikzZ4mMYla
zT6HINqHymnmYOBlMGAPRBKEGCx1JmRkeCV1jBqhh7rLnP2LH7mkZWhUhTsqLrXRXgseVzRY1iWW
QjuMXXYyOoyUJZBwZapnKXF3qB1enca5d2EybzqDihE8wV2ps7o0U8MsaEKd0WNJV29eO1VyLbPp
lBpQFGWlU97P6+tkNmK9+HlHPAalhmIwdqIw272dsZbGGbJmX8O4GMuVFlHp9sqZGWWO8d8v4qFK
6tMSWw8EGm9qTfteVNOFTSvFd3TriWWye5ogCBjh+G00y6dI5/4Xra6fHFwGncBSOrJDdditVE5d
bAFZPVshM/NSMsXaUbnvkpjqQXJJAWasOk8+wcKBIjLgY7A1whbbDlCGwVPdG+l+hk0REDDzDVEU
OswMLlE4056QKTialCm62DVN9a2lP7nq8HEgCsQhW4WI1Kbc+o62O4yH3xtmm0MreY79qdt1DqSu
pnkuPedw2Uo/JlMPrTa12bM+tVs37al3xa9ZMX42AibSqId7Zrb7bjoNbvOtb4YXvzM/MvuYNcux
wYQFX4ToWfoElNjaEvWokG+54+B4C9l09zsna+6XqV+4CBTm0hGOw0yvoo6La5uPYmXm/ncKYwh/
wT/lhA2uaDoFrlW4K1GNhEkx1Zc4HB76FkfwPMbmBuIKne/JAGVkZ1s0FmuR53cjTlxJi1JOFZHC
HXLS2sy/pSVXJ7Zfa10Wd0WbVGRs1ggGpXzzTVYTvMTZpYYzvhdVR3nOaC525GrbitMBljOENyQf
oqcOOTeuUsKkUJ+52GNtaqX8zivqHdpG1vhEDvkqtXmY64pQ3sbur8JHP9/XD5mFmaP0xnUqYSz2
JGg3HfiebhFXwfkG331hr+oJVO2yQF8vCkWg8AYwljFRqhBcwbWl30NSuju/DyQpzaTiXMqIyKsl
IhzV2vWIPHZGnL4IZCVT2rrHzMfEhlyx39dE8mI1JkR+bDDoCxvuzWABW/coDUt5rf0ZsYQ5kK65
DEfA+4kE75KhA08m7hUdmh9a8sFT3oGwkoRP+/7r0PmXyWCtjvzs2tXtzp4I7e51PVpdSHwjEKMr
djSUxMaKIUPHddMG9Ths9UK/0z1OfuwjacgPgP0W67327W8eqoO6GNjgsW4iHT05bnmsreinBXYp
j34WwP1WRaOykKbx2tcF0vC8Tte1I49m2L3pmv8Tpt/erclFn0PtNXPRQgmD9KclGJtNNWX7Qbff
RyR4BdPLas69h1RM5aoXAFJHf51JjpFZfkTf94W2TV9RieWNjtWbBOxBWp8BmCi+r6z4PYzeOxMV
k3JIqlZQavk7WvATlib0NOpn5ZyAimN5g8m8QRiILcVnayBhRgWxQ1An9gYRybfYleaq1bwUZJBG
6UDY3r4dlqs24MuXY4xKJs9xChHABDZ97rMvZwQlLvIM/+tsvFVLHEGLcDZmYyPUsBGiM8dRi9BB
LnneaWr9r0m92OJVPGpR/hrXfbtqUI7MTXSlXikmYHpwIL/1GhKnULybkeHg5b2kif4Ee6zdaAI+
u6nR5cP9w761LYpvWaXtDNZcOaekZI3etHFqYsehl33GKS60Yf5e9u6jlDSfaa2bB62e3nsRAYYI
j2M5bv1Si4PK0a7zbNiHiQr2LGsCodnwoDNbbDgqdEYGYT9m9cnsS4zFGKU0Tq6dvQ1dR9/pWtyp
A2D7xxeSB9H1VcW47l0HwGy2bAFbToGXzUWAj4y6zlQoMLsPDoAH8Tjhrzje/vSPL5EqUBTIRtf6
oFxDIkT3SDriXOaADx2vPlq5Xh/dhv03DsB79OrLMW76BVNaQrgo8VvqWg4k1JhiN+Qw5xxQpJ5/
iryCAOu8v4+pwDJ3lq+tVyTbssVplYQmK4dUtGERo3xODWzz5hlqyFkv6XVIE81Sb55TM2aEFnCc
QEylwERWcMqJPY3YjTioGhsNlAHNfKIoiTnvDJUnkX0ObfIol4Kmg1d+Euh0FsTGJpw96E49huF0
Zps0Bb7AHVF1V5oazw0SWYgIn60EM2naa8Mzv3uD+2EfPXX8JKxnNRTVp5lHj6bynuD6Dyoh/CDF
hs8u4zwOLuv6cJ2G/JM9FFlmaptio/vXF5Y+imHoT+AteQBy5ozJtOdVFliWm9ovPjj3gVfX6eBJ
5IebUUDuqFyjUC5THlcT4RUAjPFY17ubo+4P1os5hRtnqF5ddkLHHtccF/lgYJ05RQWPqJZUCW1z
LzzevpTYK496kt2z7w63N6fkMjCN5dLBG103x1bP/IVuRksXs61e0qz/2fXsVW539/an21hJkKWv
kzlkn21FQwwioyDRLlVsZfUnGiFIchoXt3iMgZwenEuPj2yj5YdZFQYtxviQtPq3KKX6I8fyNfTC
XakKGjTmvlTfkgMTaCds7T5sQrOPrr41JLvZ9Y/LoDv7hFYwUwP5KQbJih6BLni56ZAkY4/K3s8O
ql9BsYB+XsPWLbCtHiNo6WwIMP/dnuXhVsMktcGjlRuQDK2iSgwObImzXdrhnVMb2yMdX4y7nAHN
sx90toBYJ5QmHE9uzrA+/RptCnKOo31OI+28tuUD9Ka2cuoJ5dIC/tlmiwnrFTaBCHkQ59nE3fOV
qWVdlf5uh8QQmlft1jfP8d6riFG/HbmXkd9NGhpA2bE/gDih6ateLgmtq2HMG9/D5a5KeLcyl1b4
L42efzQAp+nT4yLW8/RnF2ZfxMZvRJ8T3MrnS9v7WKdhLCPlwtD1eJP0+lNqAtsj5QM50PygESC6
8vE07tzYwHTOfIhiHY1tYgCTJNlgKOtg7I1lbbh+vHbNx7Af0XfNbOHSpP5OD+7ZaREyzLYIWivb
C0B6hQt0PBnNQ06J/M5M7vIBVVQR4pYD3hXgKpN7QT21/95VnKDUiAE/5q4bVcd0F3NTxNvRoHrQ
QqvfOM4EdGROgkinaX27lbThkduUen6YHJ7xQZUVZUWmVCinC8j930OXikAp51NtoBhGHeGt3BTP
tlfvxEyFw9GrV2NYCLVrlDE0g4dim+E671m1ZWtvKotNEzX3cl20AueMxptytf4RfUDVnQaDh/t2
e2JmmiROeiDa6UfPjSB9r3yF+gxmjMqgdKoHBFul8nlIxXB5WmxM1+GCtNLJrHvNwqzhUDhJGnbT
YJifyIKNV5NPVUL1skVKFYPAoG/JkFwICPL+GHWKWlTQKF8hXeWDT3CXcB4uC/uHGPOnKoRkLYNn
saKS4aV8oNQX49B7yVM61qn6f5zaGgbUwXNwPPJSVqyO1KoSQ3r7pW3tn3lNY9sPa6hk+mcCV6O0
n+ORLv4c+/BkuaRJ2khCVANVqJwjnlGnTP7QDmL/Y29bsfEZY0xZqo6rLZlyaRRqgG9knz0X03Sf
InTbjBVnuSKxvdWgQ3bOlwXyeGGc8zrblxQbVg4LBV1Ztbj13NdbcbukGEdlWxJBSPc+o8KjuUW5
qbLBhERdsF+Q6cacKAxXiL33Rp/3FJ0yykZkxg+9bI7VnH5ENlUYQ4NwSlGiTatjXthPoQdYlfI9
y3EsTo00yI/UKuRWo7f1C6Xbwiqx98PnuOuSHaIXHtqEYk2LPq4iJjmtsm0uOSks/nQwkvnQas47
KQdfnArqTVOGxz7KfkhwJ4dsQEqRe8tXoV97NYAduqpE32YfsA1A3SiLWsmLZNTNjFa/QIvaFRbV
OT2lrIReEEXaQMmCgUf9AvhAdrr1ZHIt/aK8wm2W3kuSm3CLnUsXMmzZQHU52D5RD2x3BvrCaowt
dinXU2ptjRA7azK2AHaH5tJ1cLniKvvC78wBrj1bTJUrPSmgDs1wTAfDPJmmra0p2OtFszPNxIcF
gQ1V76iraTU6uhH9acyt86vuZxiGZ1XFDbO7vpmf4jF608FMB5NrauvcrwN/xASHdoAJfvQOLpKX
9czzzCfsPhviioM5iU+OQaI1hgoD+RQFUj+Ve+3mVI0Xg/oDrTYi55B9+HWIc/Mpc6fvbTMeWWLX
5DAeOPDf+RLDmc6DstIJhmdYoTDFlbwze+0hIl27Sg5Vs291s1lP1Taz5S6q6+pAp+AtsfuL3sl9
RUUKWWC0oojd03Vrqp1RomlmccYVoHIa9bV0v7UGnqUon6/uAsmgEN9HT/vZwuGDUkn8kckOrrEO
rsG2kBAVSlFwk1rON7WZvtV5nAXJPH0IByl/N2aH0crvssLgXFPS9/dzOvCj292Hvgn5xHxpWiRK
S3KvN/m9NSeXATXiJi8SMh0gV4V5u/dbPTo1lfvDGPL3PuKwmHg5xEDUYWnOeITJsQ71BcBj4ryr
sKit7Jp7zbebHSXb9ATk3Ye0wlrX48lnoFanaWab4vaXxKaeuUqG/bwU88Z0rM9wMQmW0cNm2SDU
xAuJBfN4+xLpDUaff/y9BTmQNxXKsK7CoI0mYWdp0VPLOzii/kPzZjOHjJM2n1CKrphLgGozL+Hv
1aFRxORqrGa31Y+3vyOzfjAsUxnRvILqolXehTRkibAs6dWJDRZlSQYT2s1S6jtXovGZMc8egZlb
jAj1x9rB73j70+0L+BE6pqzdm1wBCW5fiOOMOePiIeoVFeUf/2OJkztq/tOG9Jqticpum0bWczRY
yR2eq0YqdbmWVSaetBGnQ0h/kpIpR+PuMLAcOSfd54UqVu1VWKb68R9fHJ8QbgtWxCauGpw4dnu8
tQb+V5TwN6IE1fynSfLfixLO35Py86+ShD9/4k9Jguv+5luuY7uW6bie5fj0p/9LkmD8RtvaA39P
j+1PtUJZtX38f/+PLX6zHY/8B+HrdJBNnRSG/9IkkKToCEH6kW74Os3U/5Em4RYF9E8NHw4mFjkd
N6GAi2Dgn6v7vUh1rZ80YvfmFXMLYlUDoyXnv5X50zi2H8OLdojWC7q0g/zbDNl/aS0IoiSVtAJZ
BJoM45cXr0qnalwddY9F8QDc7NKfcnkPfA+zGYkDdGw89xNo4F/uz7/RRhh/97IqwOcvHQ0IP87Y
Jrxs+z4A2S4eBm1HWlpAcTHsTg5ZLP/jbt4vH/SXQCZ4923ojbwipJhhuRhUU7tNBNsvWffp63/+
eChe/qV56BmoWSCKmLqAEvRrBGaXazUwpeYmFwuPEBt2zJIPU68076XXoM3N4o1VcbZx/ahfE82d
nv1CZhzAnWJFVxUKJ7SIVAs9OA2+H5QzdnHZ1FWwtIXDidgCIU28LbnI+lsoRmNVpYSyzQWgZgxV
HHhXnNyo+khR4thS3E8a/zsqISv8IgRLpfIhxMKBfFGiKaR4liwdtbWpK9fujdQ7jmvkKWBp9YNd
mU8D5Euwo9NqQoayaRc00ZZb3IdAgY4hyKLSbt8yH0WilkxXy6vZKs3ieRJ5+HweEgrXmP73Ui76
JhQ62ZMoHQy8PXu3/d7NEyPPQlRGn7sq56ujk1BZDvQ4c+cIZEQEOHzOQlaB6TjHMh4OGCx/WhUy
z5Ctq19an06B4LluPjBHXOVcr7uuO2uOfJtNSZOl58ouqWpIYbfIDMz+Ejug200q357mmPtjSDq6
OTO7m2W0G9hm8jp1FNfruv3Qo4YbA1uvTLTtPFM3KipSPVyyLdZWtW+ynzj2P0k4b2jOcSdM+Myu
ya8yI1pEHuucUS6Xyqh2tcznTTvIcMNl22vN/F5qRxdwyqbvF/zxNb6GHPx3YkxUcZONbVcfAq9b
mmBPHubPbJmusQtVPIJi0k7XWapyPiSKsUS3kInlk77LNap/L4vu+9DRsJg9JflMOVYPWjBnabER
sv4IKTtqwt2aJZ5lyx2vNAs+dVlxCO1pcvB7Cmu66rPzMFePboPcN+s4DmN+TWqHjhB6ETz+T5HD
dIWkY72UGt9SVRvb7O6WJCw5qSBeGbQaI7py/+YWvpOi46p5YOylCwkWFtfqMHkQsIrK/tRIldmB
vgvsQke+oZHQIg02wMlXp0SrRYcNNdb6u4ytRVBYHEPMvH3HFDWhFul+9yskPVpMWWDIsmOR8d3a
Yn3qOXnuecSYMxf6Li6eDaMiaNbjjVBCo97NUSXQR1Bcemqec+inQIuygHBkdt9defGN9okcJBSX
hnFXpT5oYA0PjqWjRsq1+ADWYQNVDCdYw/hpMnrJcY7iHXvELWcyzpqWIcMPjM3udqN9j0mnCb9z
onzkd5GQ1jPHh1wMSepnjZWRV+/X5E6fEQBfCDf4Y/iWJlWvECaGkbojBdn8QhwLVduoW1a97T1l
Le3rKefThZrqpi6cpyyHvpVws4MaN9NcvmSFvJ9NJ6IF3n9QFooC2j+0VsEI2MKnpeu382o0YY1P
8OxIePzMNVD7MzqfcQB+J5cTTer0MHBmXtWWuxmz9hGcDrEeQ3cmZeKqlS2A+4HLdxt5nP7WzLu0
aaMatT+PYZ40xS5Nw03ShtHGUU8cygUGzA5nxZbdLmfsmWe2sc10P2ISGcwauDlkOq9HjIvOFEmc
pn8WRv9syvQ+M40AZhtPjvpiQdUMuoE53m7bre/K6yi4xp3TfgjF3xf+cGlnl7aiT7O3jCjDa3RO
x9dQnasGB7ZcQWED291kB8yfgRHR8wmH4qCGE72BcT2bTGZRn0D8S6659do2po0UoM5WTuFenAok
s8sDGdORnqsZNxDAE8QXVODChWgZpvzbdATjYKZCSve8Pw8Ohz22rAPmDj6U32Db5UXSyP7sOyYq
ClAEWnhM/pMk5TJ88nDkrFJuqr2Yny15EVT3/f1iuU9stzGjJdd+4h9Lv2LrT07KKHdDW141M2u3
GNRgGiZ0wtSgWPqtIyo6UfLajPO19ZW7LnygpQWUPgHhQWXwqoy7IB2eh6XZMKnCrJNgOiveJwQv
5pi2+GgT59pQK41qAdnFIr0JV4XDaGQuw39rXaSdXziIXgq/+SIZfj1S3IhM9Rzb3NFl4nJ1Wra1
Rw7NdGhA6jUFJkAoZ7amguK686BzKYqJuzPgL425rHCzRDBpzEGEg3FZqU47t5azdFXi2UzZa57O
ba6xavpRC+vM/MTEzdzJcS7vH0jaaRY8QxmgbeZPzeejRV7a4UKeD53ffqhLMpNbzZvEz0AhcVXA
IiaOZrl9QEOjr9IM8fE24Am++0CpArMeE5m/bOi84L4wWEeTytmJrv/GihwFhRlv2pQb7odzuNG7
4iLs7szS/hFb0XubxUSLCXvniiW7I/N5NQjiUfwEl8sU5+vetDZDm/9YDNrbqZrVMGpX9HUygAvt
0pD0SnslkQmiPKgcUmYXT7bzvqrBF/R1CNlIdJd0LnEv+ATweK1L384B3Uwx0YjbOTBkcWlLHgpz
ko92FZPp052bEiGBQvTlauWL+/yMUfxia9UASCt+Zo0+cQvDdTpWuAygTXn09cgg2NrUeWkoVCU8
GP+rj0olbDDXYDlq0DY6LWg+AtFg9OgcIDELFQdkmFSSlUDU7ecrfYEgBV6/YZbVdnVNfcNL6DlR
897O3amVLwvYFF1kD70JHTd3m2XtTd57i5KQucNH9QJUsREjZTmY3mJuadxFXb7RHX4Vi+rvnbNs
6sJ+pG9msABOdxn/VT1cuVl1L83RfIMJs/acYpePbGvCdDjJtB/+H0/nsRu5uQbRJyLAHLbN1Dmp
FTeEwog5Zz79PZSBu7AxHtuaDuTPL1SdOiQ6rI9a8wac9cdFIJ9K7Ul7iWOCY0btXV/FCTTO/FGT
/DFKQASRZBRR1WIVRDMy6GwFx9C6IO25gaOA/d7DgmOIyxYwLOxhbMlHyQoMpApvKipMPk5UWl5i
pY9hwRLIQDZAdEUILrM1nsgLzwoWD5uoF0QObbIsapWZdsnuZUIdu+IeiQYZu11SFwoyhHF1Hd+I
+/5S54yUpU74EDoCtyNh5tOYh21s2GVYoy7JRxNtpHwXGP00FkbCRMbc2lYgqIXJM0iG4loLK0ay
oCnFfjG3NMBHeakvyqgXDAbSF1ZBjTcArHCVJXErfMTaIG5NSyIQS6oc2DwQjwxFpCwLYJhKOWGx
TNG2gzl+L0ZV7BOlwVykEW6lmfbcDQ8TAAImoxVWxu6gi0T0tqK5nxWe6Y064hZpfzjtxoM+TMdQ
wcbdsRDaoH16JOiC8ekFn+U60PrvRcQ1GoyZbcd8Ydl4tKb4AxRLvLLwgfQrGQFFEUOfqCyxIZBp
Au039BJBfBXCAGhCV2110jW3SwXs1xKZg03AI8B5QIijCd2kkfqYlfiuREbuGCyI9o2sFuD4ieti
N1s4Ukn5A0es8afJPKtMPopY2Tc8e5MaR0icYInUjB0hKF8BenknE3LZJyJMWqafweCmClYFWEwa
NgcwRUEXdODW2E1EYSVuO7m8FxksIaFuv1tuTawrPyB4ENAO0bcKuBu7FImFCftFUFuLY1HxOsnc
BS6YgFSbfhZxkNypyJgtATDAdJRyt3Dk1oIVU+Dx4v+uKA6K2DBj7pfghEg0cazJC4yGQTqnRzgf
pbHSIRwUjMNUGdEDPpy1k5DQr6E/SkKw8ZMQXDPtJ8z4slsdcQc0xRO8tsxlvhLbLYuUqdRil21a
zZA7/kq7IXOnPKYDSaAhWTqON+bbOEiQ+6moyZnWdMQw14TdG2HLk16CboAs/Dlms96HqFgzui/2
pzWBLKP2mbPGpdjagSQfrnk8cwxocMDCwA94hHtJq1Ndjd3v1PAgHqf0i64IYJaMU6iqVWrhnDAe
BQ9VVYU80YHScRmTfKpUxRpO7RWi/LJimpDZsH75i4aWyjP5WQI6SWb78Z9dM0rvlQjvfd3DIVGK
fMQh/aaBWLSR2xowf8J51Mm2FaWcivmQOKWmHNUYekGBGbJedr2Bfr5fTYmTqp71UvvpaVjxK2Ot
xsy/ogd46KvGTx7Kv4W6EP+jUdqSlRhvapnvFWG95U96vYN/k9qtiCsO/9Vrpg93o2IRI5XGykeL
dqFJunMmB90NHZ0zGNLoRkaC27X/RZvEarRqaWzn5FkRs4j0btYD1KhnDXOfnOnQukyl9CTkS4eW
0gKEhyDWHc1mmrjUlExIK9Z9SdvTbKCDifR+nWSnnj7HrR8agac0E8iE1nzrUklzGlV4iivjLleD
TjeRt36mrCQeAtAhaVA1s9OBYUMRO1etHyQIMLT4pGjBU3ACnqLdW3TvIBRgQgIJThIVil+JIhFo
NZ4momhQODoAT4sd//RlLF3kSIKOnAkQRwj60YnmhNNm8BX1Fb5OBxjPeoJO2u2orJinTvqqdl3T
Xy2DI3zUjhTCuT9M3NfWaF3GBfVQzMgg6kdiYFuGxyjuTa8T5QcMBpIgpi+1yZD7YcDvs/CcgG3e
FdjFgkwfSdicvtg5WByK3GcSZBF3DAp6dxPTL58ul3s3usTK6ajZQ4tFDQshU23YmuoTXVzbHRFM
cbslzbjVYW0v+WBu/ozWdJtcnhZo0ilsVjWe4A/jeqVlKlRXZBFKzXZd07wxomNsJIv1LaclLjBo
WrGg7AER7RaBWj+qzdnjq4pKbC26tC1METeLQUpQy7yhSDGslJw1iWF3CPC2lpkeyrE6dRm0d0uf
fZltsBETiBSpC8lakYcARnT0QnkvpMptpAF5fp59GUL0wb4pjb/R0e9VqppNpdWfpUoyaztJcG/U
fS2SBEgQ1WJOZGjVBjOS/CYu9b90nonA4jO0GiIJUJagniGtyGNeuNXb4l2ciSsoC2k3l9WtjIXP
CiwxBnuar1yseZyodjGw69Epczatbt27CDDNRSp1MAhN8yOOiOoKwpw2ckE2D1nb3kKiERmZk2WX
5b3X6GQD1k+YRNKvRAlZzBfqaM8qXD/+mKdCZXKYLiQTBO6AmcDRMdQfWUeiuRRh5L0Ik1H4+Dci
D0HAWTYZgcVw1IjDzNy8iDUX0GDZ4x1Xq/5f3lb3IY+ejCJ4+bNS60j1NvjzdJinHKqGcFBETXDy
SG2wZZevhIqyFSz00gtMV2YetalHvNCYvW3MpsuhIpw1C3kFfLpHlLq3NlZPit6QLCUSfJ1Uktdn
yrRTVV5Nhupd1dSjtUCGwd15EgImKQlfG1Wtcq0gT3sQoFYXb454Q1B9lQ4FeU/u5Vn9LBbMTybW
PMGKqoKBqjphlV/1FdAgMU1y54r2riNoyukp7All4RAMKuhd9XDtlKlhOrSakEX9RadIIk1OQFvZ
Nyw4eh0qpLiLr4IIvW6OAKMhnv7VI712Ev/P9F9UOM/lNqRGMvDTE0YKXCgj27vJcU3XUrDPggnd
CpvsPC22elkaNtPnZ3BQlrf2dyBZGneuX2UmGMCBQBcWHG9kxfkkWiJ9XyFYdXXuDW7HaM6QQCeU
P7Mq7EtRvmdj+2YUHdrqGXrpkM/n1GgsDhRiaJRY92eDbVYEMrGX0BIgGZydOeYIW3N000IldQ1x
rJ5Ow2nqJsi38aoDYiS4nfM1hVUqp62gNDaUKZj6WaW89olx7CH/edDQC18FaHYo0wkq22KRH1Ah
sNWSOxjyfFfK2k2pFSwBFEHBetSnBCmLQenBFGu550jEwBEv2S17S08JWZHXAnRIRQQ1Mi/KV9QS
nNpWF9kAg6usIAb0+nD+xsaTDQPlomadgKE0u37MdoMsX1hXaYeJMAqVlY5f5UA2ciJ6miFi4ASP
E/bkf89qvUfTP9KmJRFdk2XxwNbaiFIXBTfjNDFyxqVG45b7ea9Sa4IPcqaFFl5a4Q+4NKjkjOBq
KSUcy1ax/2gciD6hVDLJJOXmMiHzDBL0jDrKA7bc0f4PMlMaSrOrx79zMXkmSL3ZWRJkLL1l6tqU
oQ+KurMHOc/cRmXUWmuvRE0rbM0Du9GbnyoX3jNWaLB+JxDhKU8FLIDuuH6AMtZcCbAvBaXpIR63
w3RWIfrEll8YSYMYMfKkKNDI2LBeTK1FJqPymRZg8VzNTL3cbJxkUvfZ3Bx0QuAjgalha/HERNhK
xYLzgkkbn0zhjTpmfq4aDG4p9uiVFaKKgm5HyewhYW4ddb2+OtZrvqiihQfxhRWZKycT8HfP7bce
qIzrNPkFpuMpzgq3DWNk4U1Ia/SuN9J4DB067smfmmaHYEncdyPDRwi93CtS9vtnw08jjAyaRlmO
PQ0GlcQ1z8W9CrONH62vGQpmvLJGUE+ZIlyGBJnxNB2LQlpJRnJ6VSvhq8BbEKaGI4vVJ5tYfBbA
dLY8iqR9+KELv/KC7Z2kJlQKYLDYvEcWCF221MrAUsFAwk6sZwb85CQ15FWsYBfeClVWP97IDD0K
SLsQuEqaXVvpTzFxvs9WnfjFM/nPLtyZwB40RJOInol5WOkOKfKXCXezrax0lNbIj5oVMZ7TuP5M
QQeuXKOpkwvh8Yd9iZVRszsxitwlwCZmNIBtG51JkFWuB1CIi49Anb+fLHbmozVnAJIEB6dy+j2O
E5nNc36L58+ltRKfKcpJF+AnRpAN1qdoTDYCEjBE6+CwELVrFj7xdQiIkhTyTn0ZZbzbNHsd8QTl
89ip5Cc2rAOID3oFMrPW1rJOzqJ+QXvwEXTiDhqonQ/5Q/jRAqB5S2fYID0Me440Ukdjr6sU3J6C
6mlD5NVVtevV+rPWdnOTAtCqacnRkn/pQewFMMAorjxLJSDJAqFhxBK2eN18Xd1sekbuqYGDp+ik
I8HKm5Yg2Lzlfh95F2bZfKYN0keyipEAa+iZW7dshh8LGeAmxiyop2QmpiGFe9LObnmf9KOizwCE
5ElwOy2nRDR45nUwpSu9PYZVgKW9lx4CKm8ZayjUVpqMSJAcUYtuuEZ3WlNKTAaIVRRT5TUAJaTW
9aeJbYEvXLhRoX6iMUClPr8moXlkT3BrJQ67UdhXWG42i9x8Tulc2WNVbvWYt9ZM5SeDwdd4Uh6L
oD7GFPluN54EhFKbVLFgcFTkWXPFf4JyflKF4l1t+I1UaA5W24vOrAmrZqBCSlXds4qE1JaHZbpo
8BPBajDHevtjh1Sxdcy5FoC6lN+KACqoa6A0/BGO5pdckj4IjOVjwYrLVpMuceVwGCUneY8oo64x
npCf9B8kArkJWFIsmPRXIoxTX60TuDL5mON3iE4rWkKirSX5acLfYYR4c+8lHkEsDaiQYppAGEB2
EdRoDVozxV1Kza2xZtERoKOMk8HN72ZuSaRSweCLYmNuRjM3gIkl440E6S3I9A85AWMSK5eW+ZKb
4DBDAzhdaSSxh2tIANArxbJ+SlvQinNrvC6a/ibqQ+zIOaVTFJWjS8xjtIoe/yh2Q0LnLoY9RWe1
CqJoCaOVr/HX5GUhUwQVdRgprF4kxF9NOk/nVuPYj+H9o45B7LGCh5YZ2khnGBXGt/JJGlCjaSkT
vRkANvCRudrJMqY2Peis25j7Yv5vHKyvwiQkBX0qcfX1+zRwWnQN3Y75EJqJPy+Br5FZCAC1EEcd
hdHCZDozbRjqbBOTmZny2th2ylYLGmLLua0yBUWLkd/MrOMrTDggJ6zX5gqSs3rKEkMyHoOEHKTu
GaAOI6Kgav9XsNRQPUj0GLKDJtzaAseQUBvXCTvEEV5GddNFJDPiSz6STdM2or7Xpvg16esQBFHW
EhuleAjCo0PJrm4jNvqzVo/qFngoY4HYJzk+OKDBT9HKbuq6kjHipXdgEfVZx7lQwrbyFywYPsnu
iQncNC2VRzRPP60AOk5g6H+g2GsOGhxaYcotoBKsYAK6+X5aeJq0JQ/dkC9CDnROKj4z0yjhngzN
o9GecyEOdyAywq3wWhPXAvFytzTmHuQemWtrnfr3LAwFfkAi31EA8DSY9HOo8cgmNwkvLQNgMFaC
m2mnWjFhFGskcgiV8fhjMjVTRIYEHOw4aNmNTqwRRb68v4MexUKxacfg1mngdmp4Qn+XLvFTtPg4
qvFs12sFGjH2G4XfDF6SoyrWETnXVYTB5+TpcCZQFRotbBgD+MxGr4aPFY1jDggw/+5z+pVfpeF7
h+HTxBJz5br67cPINQN+LJmORKxWpYLWDNbYejUMmfWw1tdYruVWnS5OZzK6qEtaCw4tu8bU7ZQF
xq1oZhAKm0WvWPci3NhOMT4pC2kZDRZUwERB2gpG0I4lTd7LifVpjaxJ4aC4VWbOW6TQyIANRL2i
hFKpJGoc8RjzjmwIbr36pDBYJOVgYUCXuRw/8G0yAMdMhyNbNF1r4am8tD2r72akZReQOY/zXprj
3kG5iNXO4B5U8oX6hBcp02/IhN5uO0AA1gpCofci7FIUXHMSf2OJjB4rsgw0bHup038WIi73Shsi
GZZVxYmMbjr//QoOm+RwoUos9KfYswIyJ3oTElxGKRCLPCK6cBi3MDRkBM88QyqIP44wV88go1OU
5FtjuskC92zS5domjNpqU0xzuUfFviaAvspxcGBfme2lQeBOjhhTwNGULsjxYN+NQ4jGPnCiJKTr
4fm4bYTpqgG0Z2CRx5dOzP5lKk+ZSW/QE1I+6oGcveHy8xvR8pVMfSc4e7ot2kwrGV8jJjNeuCQ/
hWiwJsV2hNBGcdQ++IDcitWDl29X+cc8hj2j7Iyq0TgVkQNs18IB1SVna4V81ssAiDKuX4s0YBpF
M7XK4gHERVLyNvPKuSdBU2kNvV0VWg74bTxBJhkFGpMFuVagG9VV7Bul/j2ygNfkjHu2Ii5Ug3Nf
jEn2bpT1dVwfaKChlKoReeAhDYyUZHBZgxH0GM+/fTcckg70ALqI60AfsdFiIn+K2mf0/xNU8Uno
CsnJFIw7cgStKLfYa8QhvDIjDF5DoqU/jMEzlA6u4PIoazB2k9H+s9jLO/hqTJV5b9Uhl2RBj8A8
GSiQWa06ahLj5DA0ErPkZS+m5cKLot0vGJ1LcX2sioglUj60OzSW57yqyR+U656CpMVewgILK+An
WXzFY+oZxVopsSENLop5lUTGYKOoWMEOpeTmWew/YwXNWoutjsHY2UjnlbkWzj7VzToFn4ajWqkR
SX/EV6rBs0x7VkHP3pAk/JDUJnB48JmUgbO6C/irbIoz2/F9oOO7QlVr7cPCPEFt7w5VLn1mXc8E
L8skf+RqJH+TWg4U1OKWxtD4ucDyUy3So5LOvzILEacndnePTDX11bR4KyKWnRbUbg4v0mGjyRsC
fTxAjNu1YRnghumojmTZnxJQFiLONfZEJQ7WcGC9KwDBHkcsMVW4aickkFmIxa25GJ8qEUeYrvEI
pbCB88SuzzSW+m6o5HzXQJ9K6zrKDDr1ZaIJNyEFC0rqdclwQW2K/nDJTZuJq1sQ9LyN6YfCmggc
KTMulRFKtB0WxqC/v5U8xfcK2lM00sXy/1/KIheY1BL8y3wYJ09dtOf//lf2h/yrv/+27hqsaX8/
IRYfCQr9DLECnQXxxp1KzHTD98g8nh+b5F2MKSJ4FsNKw813ehSY6y7ZqIQs2ULFp7MBwDHIFgqU
BW8sd4CtVNJMtkZlbSXLwwUYEn4ZXiwCFT/v+lIi7G2t4DyvHsxC/io64196m0MBe16X5V41B5eq
HQ9pZC1X3kO8Fysos4nmMvvHjS8O1kWUK2TDZujOoRzfiLmqXYzsKQKYf5rGOZaLKk7ZJGW/z5/3
JPFAX2C5BeNGSTPrCAx2V2hdCWigek+jtGOSML4nuFbyKRhOIthxfzQJQkxptKhrlFPYqISZZ3yH
CuTiqRp7xPCMTnGswAjJJ9+K+UTyCmaWnGvDqS4J8yP8E4sivZ5MyZQnhRdbyqGJg5TKOr3nedl4
KEKx9SLMWH01C7ovzmasJFLev3YlCUJp9TTjWHclubvqDYHKoz6iOWmbAzMpnBsLrM4uGzRANPhs
IylVdwq6P6wO09phlRwIHUHm5S+jRYp0LXu1EKvnseGNWlDx9e6JFmRSWm9KSO5ivt7ppMrg+pzi
O3kW52E0jE3E5NCVwtbas8Xf1SLbZfC7HmYFWh+c+UkOADxEWmXqq4kUPNtmjEfTg5fUnvuFCips
u7MiyuQeLhaggCkBks5ajemD1j+j0sEEuMwe6txqxwAQTLRobUfsEHSkhKbN/2ayOl8RVGBqlvZD
FE67okX7EUdsm+sCFC9eb17LAGRat+TeS3FB4VSsNnVGTErfRqy+qjR0ydKQN73A/Z9W1Q9+aMOr
IvNeVSOTiYotbj2zmk5WGdIQaclBnTTSKDCdzrKew6Uff+VkhAsCmsFid2cs5W+iaC/aOH/3UY2s
KFZBv2gHdm8OgyGGkUTqrJOlV2R5pE73xYOLWDursxRQQaPNJn9AfdKvphD3tz7GvoOT0c1FKXGI
nCqctgx0R5dGY1fg7xaMnCBYtltEmCkat8pgnEBJjD5EC4ZmNORb3DPmASg6AcetYO0HcmB2NVHR
+1HjbXD557sQyNahFMuWHsSSj3ofLP6UysopCSrTS5VBO5cBG/YkOrW1GpzRQ8luIyfi1ZCCwi1q
pdhi0QJVSUwLdNc2vEvMIR1N0oY7E9jeGQVNuCswLAeBAs4M8wmyDKv1RujiR60igReaWnz0Vj3D
AzLyZyQ7BDAaJQUw1CfQ2h0mioCGSuUOs/UiaF5G2hi412nzQr4PV7gWVy8h+YT2JPbFS4cmG++S
nr1AvkmZFLAXFptqpXC0yUu7/lB5bnB/I/6wJSkNX4KZ/VJHkfo8FYgIssQynzmYGMi3lfGMvKq0
AXE3VwjyLvR7mQk38iizQZH4949JtMhnQsFFd4rf+kzXN9XIbj2wBFaLtXCNEk3bxXo7noNQHc5d
F49kXVfKsY/YY66/39Vjt9oCB/ZUhnZqpe7QJPgFet186VLzuRvRRRbLF5GNsdOn63oBhqqbm+F7
snSQfaOG9XHYGo4+kUapF8nklSNRzm2Pk98c+CKEqZQctG7f7CtnL8a+xphaV926ZDfaiNJ8kqlL
GIykipt2+acwL0dRlMproickmFTncVRKP6tT47rwioVEPxZhsreSOrvnGscxG+Cc2avFeTYU6KJ4
/UHaGId0lAMeRGwE1QqlhAoIfxU5dnYZNQzAATDFkY4uwBhOmjqwPRkDc49oB09o09+7MDl0Tbn4
dTuyrdHSK0lY274Zk/20ar6ChUN+GNgnTwr4mtIcbYyqQb0So9KYyo5yiodA9wErZsG2DKA/n5sf
E7+WLsDWXk/tMAPNr+d94/QF+TBVo7EbXftatiQ28bHQXNZqrRjaYw0ZzNajmq2f7i8hQiyEYBUC
AdzwZqTAioxTfQOrgII9G0SuKpPoJk3XTwnF5sp38Uxl7g+SOpL3wAj4YpTJkc3XgXRTUvdAS3iV
GUMxzmCxcPlpvDBcelONiBUI8xAzPDdwO0J0QApiLFRpWaRte12np58KB8qj5GIionNIWCyqyXOr
S/U1nCeyjxiKcWwvPqjneU8rBBbrZVmG5R4yRgDxi7alUMTg1EZjZCuA5ntLtPZI4kipU1R2/xlH
SdjY2JYIyJyYCfAmF+IMu+VqLJLMpO5kilJ6bk3dm8dePeJyp84zDHOvDli6+zjKiVyZgTZiqNA1
+cJWEKGqorwKSfVvzprnCCEzVxbg34pl+aRJykqMzKGFDsMG0lm2zUKNoWXJrBYi91EMWoYCyWxg
mxsvCC0mg+PYItRrz7M/cGc9KmzAr6/lxH5kFi0AmD1+C2JbxwN5l4ovG5dO7UunjVjY9Hgv90KE
r26I+uOEvAx6Ki7pxCzrI5XZOVyCweu53litp0STROWDtk5CbaQfmsma9mAKGmb3A6EvKjnhc9d7
dCbZXjOExh1nlHhl+C6IFrJ3Rsb+3NfXecp5NDSA23mGvuGoesfSYq7Dn21jNGdLBqGutlniFbWZ
+QEAXtcKVnC0Hu6xuPDwrJpbq9ABDxQEBL2PzFCLSHGWaWIXG4hHKpuZi3E4GkbnjVPWEDeoX/4a
Rz7JTZPrgh/VC/ZN8hUzDQXBoPloUvWboDdQUnotc3veD6AK46QZyHGzYtDdVKSPrkUZZbgQnhcQ
aUfINosrYMhxc11lrBNYTAkR49ljjm58SJIXJQyyfboQ/ivK+sHSOzIttG6rJslVK2emJFmo20qt
9jsjHumFujCTDmHZS4dlYD9IsCOD0PX3/v42rL8KFgtZmtbMDKvzVnNynbS0Rm+3ITDIAzI2wukB
v3pqUOc7BSPuIV7/xd+v5II1P3bkdSLeke97MgGL3gaYHjLkCQelgr6Plw0qUfM2vI3I3R+4C3ex
I12LN/Nj+LaOEuvCCAC6JzD4dSmr1BfaBfVWcyGo7niDvxt8KrAjxltb+xZaQmGzjlUIMFQ9XH/S
ezh4lZ9sxW3mF67+zW9cyied/xUZvUS/UW7yFxn47Hl5x1jIjYHITrsW2JAZXz8bx9hbToLoCduX
BqovXD8K/EuOWf/BilD8MnbyOVFs5Sn90g1PLZ0Fy7A/OXXqFD/VI2XQVp+M6kJAtX4LX9R829Zf
Q3XiQFjzS3iOsMosYNm42G2BVfTgt8E5n1BG50RVFgzsHMv0Y+xJTeYlRDL5SGHkew2CadNv8+xk
Gg9B+OatI87zlGfYYkh7mDGNP/UOYUnHKvKT4NfprCLTgqOxr/w6feRPVN0qAQor9sHHsJHd8JD0
u+IleRE+kBIwSsL24JZ+r7nKi/qVYUgUNxARluhfd1KerX3CpbrtwcwZ25Bl4mY4kGqXE0y/ST6G
z3zYwOpxzCtvbrbV78kfX6tpTxjDo3+RvEaxkdqeBCgoJIU98VRDQuTTcUoucpHhrBobIrkzVBib
4lkEw9FthEdCwg6I6cEdOifozssFtiZBNgX7HBY+jCs3GRTHxAZj8TRusb+UHsseIXHZbh3IcuO7
mffFMX+RLtqjGG1Vv2FqzVD4ntQ9/tcBrAN7iCfxZjyAMclcOMJO5Lqunbd+jzdgYTac2MIxP5gn
Bsc0ko9kl+G2VVjTbfV5G76ysBu84l9zqt+F27TPUOj7+W5x1cMzwkk3OuW8mVcCaRHUME3+bil5
PxuH2d9Z+pkY92/I08bmcCG5vvvADvHKAZwru7JypdgfVR8lBkAN/WztIsTXrW3ssOiJyi55NkW7
p5Od9gZDZm5Vp3/UXnGmD0dLMGPc30cv2aqrdvhGWlYsjdMeoc7sw6fpWfCTs+bHO+O5Ka5avNND
6NLOq3TDmL6jNk1JrXztiAD51xyA5BAUxbCE2aoXElGFEvSdWJm35hAwBnztPdUR7vBucPB1mw5c
pYeaJDpPn9m+ORnXyv+cIrs9Kn7losqtHTz5r4Asz/KTcUPjUr6pm5JZdOjC54lDNzLt7jf5JVYH
8QSUHUSIZ1G5dlvpwNBn/OAoU77Y862CehTgPtPvDFneefUcotTcFk/Wl5baQKefBZuVCXFKj+6A
VbEGg/LVfohr+JxtucKp3om9jQoUs60Nb2xnPknEWH3DwnMav7/kT6ujBynushG36VOGP/bBrAjq
ESMwqB8P0me+2zdoO6ypXMPXbouxabCbOuYTfeLyi8G4y7b5UXxSbtYtSnaMwYLdwgD5zCdEs062
trlpvwR1df66UeGyJtL30b686G+jZ3wEx+YQ+sW2+m29KLCTL2zOc7+x8oPB9oQfvqlU3N6boNyy
pzv0xj27kd0H+QswzjNz+zdRseFQQ0ihaMJpswUBjxgZad34G4oncm+SnkfixvhBxznPGGDOI9Ia
4PicQA88CzXPGi4aAjRnIleQ5jkatefqOd3xyW+ql+hTMPAa2e03HevkdvNmTYPb0vhFbruVrhHq
Yz9JHf3QH+OGL5uLqZDs9dG0ah825qW6Qb83Swh+7HYOwuiDnkAAjbxOd9t98KxWtjrbYnNHEDkt
V+FJZu94T57RcwuMgmHj+VCtpdO8xXinwm6z4Vd8Dd/h2TwB/RkcaEZH4Wm6WsflIrBEpWI4WcdQ
OwX/RkIQjwIJhaDbeCDxRCRMo3jTHsbVeA+feCS8GzvlRzi2W+6/hKaegUGOH82Ots1Ls0cMFKMU
tcWL5WJmsKN3/Tc8IBMPWb5u5HeJQf+4YSNBwCMXMHGIm9hnkWvt2xCdgo0AWFQcy3LNpyZ3ml8x
dIV98oEjN7hLO+lS95/JMX+FBsTULkCvTMw7eBIbmQxhPSMv55JxlM3BtuY8FEdf3bW1E+7y2Ut+
re5FWDYgEkYemepp4rWsthEn1BzuLHCJROy857u2AoBH67wxuM53wokVLCrr2VEQy7AA2S63qPBF
eVO4IfHyduQaSLNvyryRve7FOkmiv0J3gEVtan866r7FbSJdhLfU7baU7vI1/heektIxf8Rhp3Om
XknhQLvQO0buoxOmCFK/i213YMcJPiCun8HTzKMtF/Z0QOYbueW5eLfeqNGlYw1cySBx0hE+mfMj
xw1+tHNKTO01VfH5L+hZNt2XJaLTQ2B8agKOBUe46U/hcNOn/XLIHLhmdogByK9P4Wb4Kl7lx/wG
7cf8YvQT7c0D0TGq275HL9Xstt/cckSKdQflS7jz6XoSoDSHD8wYL3wQS21DMogfabS1rFsy4uXf
yazROsaafEvc0xvlVYz3uulOOy09ktG+lfwFkcZbt+1Q7oIAg+L2A+gknRxSC8VDIDrGafjtSAZk
9iUzC/KLlxbBoD08C+8Ln/TgwqHILya5keyb3GK+E6VZHIKtRe+/qY/RVv1SrVtPkifKltkm5eg7
2CmCbcVef0+0rTB67bOAAyPfdAQN4dniwztgUJxdGG1htR0vWn/UIx83BmnAvyXXNoFepNCd2Mlr
NzzrivA0U2/EtvbS3EZk8l8FmktXwOlxJeEbSQ3KWgNlMpwllxuT1EEfPiuZfsuFK6y95tVOAlEp
2iyskD/0h6yDJb2Zi7185783hE2B22Bw5/s0HIzUW7WVKXnqG/ZIeuQphUd0PT17rN+oFJLyWVdP
XeeAeaWRFPoTBVv1r7l3FtGe24Ay9CPJd9KNAwr5kxw/MxQs7u0lvhR4Kvdj7YZP/Wta+8RFcsew
rtmEjrEzKVyqb5KEIx76L9oFKHgze3TFKAP0bViSULFnOEc5hwopPoef5od84pDI/iW34cNgdrcd
XOWjPNa7aN8funf1XmX+zEYYTemTAtkMvB0eqGjZRqC43NrYWh9d7psoivJDqdhzcSkMBwtgRGrK
JVyeyp/qY83Ywb2J5sGkNP8Xai52j+IXb1eu/sNbNr/hXcSGlYEBQwGqYWG0qRk7z7g0BL3sGZM+
Cj/uD+0T287gVSDh8LT8lkf9qXxLTDvYmo+Q8mtfvOBBteEATXjzgEw5FV8W1hHdrrlZ+Za42G61
ZDcoUOzsmTquKz7DaFMyGj1NzPVeeZ2YQzEP8PjaQ6HCoGPCQkQj/KoNN+GaP+GUmch75Daj60Aq
+oXYc/nHg+1/pJ1Zc9tomqX/Skfeoxo78HV01QXFBVxEiRK13iBkS8a+7/j180BZM2NTDHE6JqLK
kZm2xQXf+r7nPKfAGLH1OErMbHcrP6Fbua+4dWwk8uHote9tp0IwTV1xvDIOxjU6+vBxWLqcUX8w
8KVNG284t2L4mVMwT1+DYl5+NDtimpkybE+o6hDkP5IiLm1ch3PLPDmQKF3OjSUAkyU5Q9f2LscL
ZnMKviLD8oaTg/fKnIm3bbbJscDoK2gv+b05bvJwOfltIxTsCzAwLtYYRpuxMfYWNMYtdXXqFDpZ
n0j5l6SU0PHM72n/eq8KCxYnqnCOsSTdRvYqfnSV+Zi9v0ivef8qZwdAIMUzVWePkMUlJ6hghUQB
ITXHs7489jAl7LsmX4A5jA81YWecfYChv/Mw2FUjjvFcaNagIK+TY/9gg2l8Fda83JBaRpX9HaCf
ccTQQndSAax1W9LyWxZPssNjdO9cJEUd+93W5+CnLikE26rjPzBBYR62S3LuDt4Kka3N+rmJ1/Eu
g8wx87bx0dtDZ8oEZ6UGwc4HhYA7/Qf9GS6iE+AQrP5c7FAsQylDLL4JbtM73rZyK7/KB+1IMYOX
xR3FHeEFr0+LIhk5+zab83ClbfxK7Y6LQvxRuVsEJFOX/ei9sxon0gZFVb23nzDs/gh/lU5IS28N
2OWnu7Mxa7rc+Tgjz7JrcYeXkbpevus2SXVFVuPCf09Celjch5x6FjCPyk24YI9ivDTPlArYr5tn
Sh91cVVibJmrc+9Gv5NekqX8Ux6WMFDIK5ZuI9ZDhJ985fVbSH3pZ/mLXasr5pAtiWPq1n47Jzf6
p7utnrxyGyLmXas7aW5tEmxu/rwgjMRek3j+IkxWImYoX/YvJPQSWewbfCAWWom52y+NlTiUh/oB
MeeTTXAJ/keEn8xVFKHLYecT77wIf7H6KfHcJFXox0CBz5t9tKBI2RX0Bfpsdvn6qTn42i5+N54Z
nXfBm7tKIPPM+2AuttZewV/4Tm8B0YUYH4npzhaWhhR+pr9KO9kpMMovBLybOau/uaV1MvevGVZA
IMN1tfGxwN8q99NiM4nEuMNZa+U2ny6xNh2GFfU8bz88KM/PhUJbfk7Zh6YtnnM2xuI1Rst+1S/1
PQOHh+Qf1K3/gf3VviOXNPgVHtufbALSvbJMX9LjkKwy9omDu+rX1j1rFJPCeqfrttN2wybEKPwS
gW6A+XPPD+tfam/eEFkCaxZ2SXjlgyq6cj9QjnNdR3sbfoC5TzgZ6SgnZ/419ir5jlUe1A12i+sQ
D8wx22dvyNHFbqpvSnR9Fu6dd+8zn2buU/zBGG6fOUIPxGNdyYfghuVIZcnBcga9/6p6qp6Ml+qJ
5dG/k7cYCW6LZffE3VW/TnfK0tquo4O8sJ5LZluBoDRbsniyWBovnK0f2tfOoRvzlD8gUJPmAzrS
TctRejk8c2EnhLPa5egki3m1lGn50ex7FBtG04/yUEiUZUh8YMWed0f7eei3Yt7u3Z9d/xRWSylZ
GfIq07lbzlD1O9Y+ovTPtMHhwyWuw8Y4k1+mCdQTK7bNf7lLQ3VGfZlwAgDeWTjeij+YrYztsM9v
WAXRHIrNwJstV+WdselXfAPyTluAQIsf8Bj7s4h6UPrYG3iB1gEbJc2t/XR8xkv4I+VY5i/6hfxe
2MDcFyzgTxIL+SRcmOWOdZ2/Vc/YKVQunspBegiMK8+oW6ZSo68sRNCdiEm0pzWz+fwn8nJbHKi5
mFejDHeyZEoj3sfQ9AoxloenRd1IoSFQiABftL4cbYPP/x4hwkqiumCoiGhbKa29CEv2cTxPLvmZ
GKa0MX6WYq1aWrXB54Y7DQPHSPlHzyYsWKd2VoS4SwLOXqiUUYh2DXETIWyglPfj5y1W54HJ0E2/
hMhurho6G3i8Rw0ZXLXTlZ7jUp/9+5feLq8bPTfBW/kxqMqUFqXOgTIu42IjPsRHVol2J0hub6b4
I4qw6BMWSS5xU/n8xRwfYkvyVjQXKGIiMM4XdRlwfPDtJ0SWpePnHMzRPWJBpPCs4z1FyUGJdhjf
ZSM8StGtR8Wiyz0b0YCC9bncd7r6rkZknqfhFMZtH1w+7yYgVg4tUzPPCu5coBSbK2IauBENH1ru
XhN7r3KE9RrMY8+hqVZMFRn/MQ+i0VUHvXIC0Xhke+wPVtVEqxGrBZUZGmdu/qhXT4OOenX658Du
QS8H1bsUhkcR5/dlX93VAI9YI/WrrI/fOjOnhDo8DbkEE1cnkrU1l8pg3QK2cnJJ3WtcPEXr3qWK
fm+5XI4s1ZiRQs6NpdQcNXYPLs0dGGz2Y96MxjLyUAO5/fjQjeoNj4MDTKa71Inyd1sC22S1zZzo
6Z+2akgb4fo4+nzH1cpdlfYgi3BZsc7E8bq0OLpavdPJg78vJUwnmDGGlVs0q1b2gqspqQxmhnVt
x6LftimHTNFSDCSyjDbQqK+EUH8OFI0Xtmq5IK7IePQUF//o09gYv/QOCDsweqYb3Fgj5rjQyM0G
A/s+LHxuw4p9CYv/JSfBRrwEklsAL4X/aZ0AXcw+VtNWskun0+FDZAJMQct+obrBuoJGmYA8K/UQ
gi9hl3k5PPz1fwlDZwg2X/ku06sLRZNtkw6RfsLNsXqjr43MKgkj6365PSTyyqN0EFLFkCaBElxK
ql0yXunvX1cBO/RnPAQfW1E1SwD/QyShTm/sN3KOXJl5r/ZKSaclIaoFp1hprgKrux1MvPCjjJo+
Ka+x4V2bAj0n7WRutpm21kX3N4/qZ/9f3kd25itQps/4B7jo861YRGPoQvCOTp6AEhnygDy0dFwZ
LEJYSGAhpA+fcG5HuvGJI6Q/OQFhGL493bP2wYA2diU4CbfecGE4fMkg4r2oClpUzdYNVZy+FyNw
FVXKAnrl5BWzPLDBT1iBeMjffLxormTrF56Edm4Aqlg8LCwmsqmfRulEdOzGPJdKx0wp91ld8mBp
BjpJTlrNSADo9PVbSv2a5y7AmBTwOUTLnqM9cgBcJjEkXzdEYjwhgbnARCpnfd3gL7nREtstjquy
fLTRgOQDylTol6hOGlrgBeQILkSIwxaBXR++H1/nnqmqaRYWWXuiXp2MaxKccnYlr3LshI3QBA8z
M4vuwuT5HKSnI0dTmTuGDH/LstQ/B3GP03moBVDGtjSOsGkObWJtO4vid82MySnBWl16GHP4hB4I
87Gz131oXOP/IHyxiw+mz4iKq/y227m6vePZr3Jb/xD1xCzJX+OivB4HABq5Wazkyr2VG/9XVibl
8vsvS/2CsWLUaappqLKwFXJHpyHy22QUBtRxT9W4DkwIc8/KoBWQu9jQaiEUA+RQGSQOMPl1D+0J
Ru6qtAEux4+eQtCsH0EYMfsPQj0+7KgkxRDmguZBKxg7uMgJIcLfv92zawc5NqrJ5mWp5ufv//Z2
tUqYmRXwdhlZV40C1QbD1dU4YaeUpH2IaKlPnv7X3tiGGrVLDwEcNRkgmHJ96b2cmz0aC7eso6hH
GHoyBDyEJYoELtiJDLonFlEP84k2MvjUhAq1WHkG86luabF7tDE6P3n//ss4O301Yagk7Bis4fLp
s8Nv8vcY7BEUzUtFpcjcBohEhweb7M+ZqmWzapp5+LIigCDTw2nV+9CmrjThZHpsctjY+w93AqKM
iP2v6lD5qC2InJ53ncc57B7Q6YWosfcPx9Z3f8CJ2GKjpGAatpuJslRPGKrvP5hy/pu1TYvdWNXt
L+sSGlQGkFw6VbaFR01tXsMViGpt2YOaqUO0xKMi1jGF8xDyy/evfm5fZIRNxDMZ4J52sifovas3
esKeMEycHonSRDcFsrdduFI86yE0UgokXX3hM59btXQZYhJpTYBurBOcXNQ3aTvEXemMPc8Swc2r
aWev33+yS69x8snIdFbxiTJgEfldjyaobju5sPieHZNMBkUTzAua3KdjUoSwWtSaSVEoS62jBTCw
ioieAWZk6aH/xATpAQlrzTV+mQOmJprx6IcJn4hdklPK9rqV8YfaqgIZP6ZLZVEx8Af/Nci9ZT0F
pbYEIsACGx7gkFAZnYBRnnWXB+6PCThmu6g0vv/ilGkq/7naa7JsEKLF2iOQ7J/sKbqRN5oELMjx
EKfParbxmR4nBPpBBw4TpplVxQ+4u2k5gLvxpIKuSc7RNwfx/P1bEefeCfGyHFbJ2LJOF53CtGR7
yLXCKdJfkkez3VepX1u1Qh93OJAo6m41gBW+tv3+db+eTlBN2gjrLJMkMfvzG/pt4RWeUo9lFBfO
OPpzS2VOVnzZV1ne4kdj0S3dS+ehacSffOd8PtuwMM4bmn56OhbkeI3DYOMO08lIClFmc5R9zsvw
8ftPdvZ1dFVWeMCs5vpJNJXJHU4TpZU5NrWb0VVXEvHgZGdfOGvaX4+9mmL99jonx15Ji00X4Ujm
gKSoQd7O0XxzyzdnUo8sQMl0+op3cZCBAA971u38RQ/XVhEe+fjUGtqmXQLERXOlJQsNPZai+fIy
5CQ0G/2Ed5wONr8H+aBDwUZ0Cl0sj5qRLnrs97mcruCHElttyCh6ofs0wkZU4Xr3HnlOqupyzQ+1
tVFU3nJsl1niJ7tOp0OntNYEtdcRwGc1YNjxJz5zad1xocQz2SGPpJefNz9bW0ZeEPkeF2L8YgBF
3jprzvWUVtsU0Cxi+0WxUEqAfcwxNxG8lq2RISlHfIwb2/NfOjJFEK5C1zF6/UAU+C8ZJt48culg
W4ZNDXNUrGVpGM/yUg3HWy7NxcqlwpoJGuCtid0mjBAP2L3/GIzj0Qtuvh8pypmNiQOlZbAYyCjD
jNPTUhyPEtT2JnPCBCCA6nf3bZwetE69t0vxg2pEO5OH6ICd50kk4W0lfB1IU4fVf5cFxoa8p3vM
68+GUiwUP38YpfhVMQFkq1pdkrykrsbBp7BTmPNA9h7L1kx5uG4DgF1Z9a78Xlb4q63ogK2NLpXu
P2YtrVMJIKgmfsRdd2/UYj/Wzb1KXHXVkkIepjREErEvC3+hYyOsp/iRMA6utL6Z+x1ezvCQqPoO
L8lBrdt7LHNe+R4O6VrTlPfBU1auRN64TqFDK9W3JlVWOXz4LOBrd126WEFA+F6yIN4acQWeBSK8
5HdV76J5ZTX3vqm8f/691txVWXVAfTuvWggVKnK+OhYbotIdg7ZgU8pvVdg6bs+apujPmpqu8Vls
4iC9Hn311jP0Gy+CDeGXD9KYXeN2gbnj+w9+F72Ufj6SigKTx/WkuzqtrvXGeheGSTXfLp8y7Ii3
RG7g3SJ0eWyyO+6gjCkXw9WFEXJmo1AFtFSKTwaqTOtkMXETqKVqOaCOBkOWeeWwqSGXXhFugFG4
NJZEe78HCNiRZJTIWWQee1T1NEFdrXMuvJdpOz9ZQDXV0sFNCFge4vSKQpWlbbs8yRxwIMjTN5Ek
BZNRLVnY6OUaU2k3CO/lKynv3nqr/qlk8n1VoqzxfZuMgjanm2hL3rqr+wubmPL11qFxQ5NNU1Vs
qJina3vpDa3kN2ZKCKtFPVjKbaSyNF4Ql3tbty9f3GSETmipsVNZcLZ8qVs3jexe2NSmKOfTrwi+
LfuZbRv8//SuWA+RDQi/AS9rP0AESFb4/xJp8ckNwdQx68N+2KYx4kQtW5cTTaOePOfkByIrjglp
l82fRrKNsRNQlu9v4f2N15krIX/CWEKw1pUqUM66ZU3+rHSrtTGfJahViHOwtfRsXLqNOWXqxP/z
y4nG/UgDyWBQ21C/xK9GdU6+UZpCaG32tSpovZdvMKhmbVweiy49xs2A9EcjgLHN3r4feV9P0KSO
skBaIKEtAqtPzplRm+NuUkLsKDbtJvxKc8JKjlTrloFZ7Do1uRslxEPfv+iZMcWpHdy1ZXEw0mTz
5OSZV1nWeG0TO1mE5BMtYR5Vb6PZAP0IbwwXnXSKR65/S0LrgIr6/fuX/zwC/jnbdFnjY6uKrpim
cXow84I4T/W4iJ3RqHV6iy2jw1SR3slXlFZvwtg8tJgDaG8b9KQl0BYd1Ymi1We9bD+VjXZspt+2
g+hmqPDy571NxSR7I9ZTa67B+G3CDIu+VV56Wl+XCd44lw4O7YbB25+WtN9OdoVB3dpsCB+cTPe+
hht4tN9DTPheZ164HZwbGBpFP5OviZOQcfJSPlJh165F5EQRXAMLh4dH4ITRXFvovLGMcaOsxdP3
D+brgZmPBzFdA3I+LTanxy49B6wp2RFKIH68yN+yQTmCZJjLOfmg01ceuclCV60L4/HrsVKXuZJr
8nRY54VPJoFRUcSoXStypKbZDHHr6Hp0E5jy7vuPp5z7Tg2ZcpdmQxZUT8u4HLv6gGyEyPFS42C2
3OEzJhoFN7bK7KWQtF2kq8tQNpY2bAG9YpUtNZxWzbAOEAUCqSJoSButJ8m9NLLOHJf4DhSZ87ut
yiY3wj+HVi+pfRqSVINWWtuOgX+vGT1rgLurg3rbtC8KcaAk58CIUi4NNWPaaU/n47T0WQaQMHaa
k9dmA6kFlKPIEQZwCR2jHxUQWAvkbbKuZyS7wHSbYdAE1wCJJNU8dmkCZtXEu/ExwRMl5Y5XwAev
P4G3toIR0GZSawre4z6JINawE3jBjGlPwUxRyznOOEQheZMu3Sq9i3VM5P1EkPmEjtXkxNDDgQMF
QGZytB0/WQZSYS+MDnjR5x8HiCdgJwF9wkROqRUcXNe91pWxKVuQDGMmT6Z4j/gYsg9hH4PkCH5Q
10P51gP3k7LWAcQlrlSleAPwvMyna8CFATdN0i9frC2m0oxiC/10wI0hDFdfZ6EbOunVnbKbfWNh
DpukRI1WAERxjWaTpZBIME29485ZaHl1+/2bODu5iBygfUHA5JfbaKIXHB68LHbwdCKp4mPLkXK0
rfrCpe1MvZERLEzuvSzqJrW+P0cwbjctzYs0djqNphPaRLsB2cGiURH5whHqCPMAPTjPptaMg9+o
O0J1dp09XnojX08qU4VeoU1kU/zk2//zjYyhjI0YNKujVHAvGn6Z9+Wq8t6iZHg2JitnVcU/ysLY
T0b4xP7xP//C+RZ0NnSdKOfTihzTwGwjn9VsiNz36fsu0ZclpXthsVa/XpIpgrEy0megfK+ezlqi
nlJlzFgxzIgWg4DzP4vzGHWWdYgGBcoDa1ao1U7QmmLW1YxyyPMErA4koUARjzA8cHNwRsGRd2rf
Bbp4SmDmqC5hAz3ywEpB4HR5GT632hBDoXPDp4nzpSxjm6UNwq+NUHY2G6mrN1Kev/FVXqWquiO9
+9Kqf/Z7UjVYd2Av7C+dm5gvyTKpfjlDfyMpDUjkKH9rKJuChLRR1sTBjyb+oQN+6SRwVR0nUrPY
BCkCmO8HhjXNgNPlgAdFk1dXNMJJTvY50agAnrwicjAZ49IB9G8DfoBAWUCtDNB+YZLK6urW5zTB
keAg7Gol2y+WrR8TtDXZR+9hXQmS1qk4LoVskKCmfaIc+KUVxJV1vXFtCPd6IIHI7ilm5AwGWcvf
9Dp6FFp9n+TZm+jlXQ6oflahnNTLl5K47cKTUNdyXqJUTQlSHEeluNOgNeUimMDDH8QZkltmJ9oi
U80dHuO7VgMBk1vl1m808Bbykg7/3LUsgKfmUxpwzWXYyyhOexmspbrzGQ6zyAhg7bx+/rNFTOHn
t5wXVFT87EcoX9pV9bPP3qLCyvqHt+/0aF+61VRSSNjZinJDPPLBjtpNR5NzPk2IsiO8tfAHx1Ca
kgvMD5NvOhTKMSzTt9ArfzZ+tR5l/SgFnDLrjgW7KIt7WBy3o152HEsF8W7+z/CHIkCOND6iBHO4
xeHlZLDIookzZcUmymjJfCdDcmHnRnXVaugep7VYs/gtGQI+eCniKeMWJ0Hm3dUV/SxLurANnDtg
KLLONRKDt5iucX+uirHV9GEAQMSRamWm9KRJ9+5GDheKVzxk5fAm52h13PggsuHCHUc9swUpLIbT
oZlmrXZ63lcVZrWOfdsZXeUdXNszsP9HizC3QqT3Yf7aKJqjOcOHORnLDIQ7/rOcWbvM1d7str5P
C4B6dk7XL58qVauqR0ChuumSeg+WKlHf+2W8/n6unltdqWkpJud9zmNfrt0ttNW+9LLM6UIUbVa6
Lkj2dpPuvoxIUM6jjdxZS83HoYVKc0h5c+hIZp3c3Mc16gjLxzrj38TW+DPs9efElt9HWHCh/aAk
w1tUyRfuVGcfr6LQlqQXw53udPfVJREGpV1lDna6fWF2JaKhR6/Ot7IcHDwOW2ncL4aQbFnbuJgr
dOZgzWtPlWdVMQRr9Z9jiyWvqyu9YGwRnnKlMpqVXt8xa1YGEdBSeI+zfuOP8nsey+/UqZcQ21Zp
5+4NtbnHmj+LahsZM/BpTU6vv3+S5y67vDmuMxpnMG5uJ6tu4pY6wHme5Fhnz+DGlsNoPIcGy6Xn
WzPupzs5pbbkGeTAe2Kj997jhXdw5l7Fk5GFZptcsOzTY2Bu6UGdpFSXiqG9n55PZwrHq4CY18+6
aO9lOXrMEnPXR/Y+wE+GziMLteewGt/JMD5Iqf6cAtmXdFyzlnJhdp7ZjhUNVY3QdPakL935Fr5l
OlKHRgndcK/OPgyjOMYVAyjwioPdpJeawecGi0bMlmooKuqW04WIkeFmajWmDtWBZemhhodnMoO8
Os9N/z70B/5jf2E6T8/4ZOelXy8bmkYHWlfFtEL9dnHPx64vZZfiFY7lpxEdY4833KqvvSy9VPi2
zj3t31/rZLwJKYxCXZ8KZQI+VhW4GEwVSF3ccJTgregzAGw2skZdW/kyWfV5ZmHCsbf2IJi05hzL
+nEi+ia6tfTo55X5sJYz/QlQfUInn3SSKcR+XOVKE4DhkdeVlB+xxPog9LWaYi0Uia21zZvy+Ek+
RqKZ0H6EzZd/6KniDBrnQqMFuxKO68pX1kVqLdKsvRmCd0+1FqJKUdJZGxsPNiUXtc+cOhtWciG2
ednuBbHJljSsyrHaS11xjAD4NBJWUwygcXudtMNaa3CpFQ2x5vWxrXiXXrrvUwgmiTveGzGdElUQ
aZRh0r4KLBA2cT/O8h/22o+4nmW6gPniys9E2bxElemUIMukQRuuAGmLft7KhORoEGmWBX60T8Kl
4KMsdVSSuPH0jYkmyAq9Ypn0KKXl5C1HmkVlsSIHq96O3hDDQk3ZR8yCJJ+MEQheYKVrowoUyQs2
zGCcoLRaVqHXIdysO9h0gKIIHycgoonumoRDoiZ0wCCxHPMjJuo+skRYCcbe7y1/BVkIyTgV7Bkh
DM9ugc46FNoqJRbIlvIDGD08Ooz60U4PoM7nWs55zJL7dZWyFRpQ4yL8wi3ZQSL6ENiDrKA62q69
Nezyow2yg1emB6mq0VK4aJ50LO3Zz8pWntQY32IaZY9hv4ZlOLNMcLc0Dp4s4EhujskbSLHwHd/g
Z0XutUyoVQM4QPONZS2tpyHRm8VBDNbWNgdMpLzJaR0Akr5C37rSIriHrr/rguY5s7x+njbD6vvl
8uz8USxLYXHQkK1Ml+rf5qpZVEU9mCxIauXOS5MV2e9uh5zEC1RC+mAumlFs+YgX1sFzhxTqH9xe
EVOgVTp5WcMfYKh4Ay4y2j+KLPZplFDPTy+sRGe3I4MTJh1OSs6Ab/78eOSk+sDrRep0g3CarsET
BQme2FiFakqGnG6WB/5BlOp1QCxOoVw+KZxb8dlULZPvmCrs6cVR5EmR5J1BRwEPR1ygOG3Qv3eS
ueM/7xEKcOmzZ6433rH4L/wAxStIxJ1cAki2KT42BPLUdXkbqURq2ebWTVQ6WAawZJcgmg5y5ixR
UqZg5TpenL5nXn3X+N4GrvhWDC0wBdKmWqPEoZBSzfcICvEwECddMx8y86g1YOAilstmmHqEsXSl
ltBK/WFyOsnDm5aOTjoSuONbV4qw9okvI+R/V6sIYU6LAZ9cr5mlBXdFfijtDA27jmlArse36Wlm
kMHwf/XR3A7NR65SUULkej6AzwoPJbwlyL2cRF5dqUO4MHXsfNYNDY7eXPECCjVteG1zSCWrIASn
QBWqSqx6roatR5UBjKMCQjh2gxWRH6QQIFCv4/wDIxVgUhk2d9+C5UcY0Xk6kQa1fsz7rlgOaP6t
vPbAOwgc2gocCnqPVmtuKhkTZVx6s6bHY9uGj2OUQ99IJpE4ns/A5QUmrOD3c/DcfmlqXNEFejeG
6jRHf5uDgVwZSRq1KfRDekzqQ2LG26GTV5FCXM3/10udXtHaHN5wBvLR8S1Iiil84ZQaO5jEq66W
Lnyss6dkk3sVuhTkaFzn/vxccqHmWaGXfK7IqXzS9Lx04ZMrPJ3bQ2V4UTzixXCygxu+8DHPnXqo
0lCS4qjFPezkiGyWyArSmOWlp+0LAT1JsLzU9d7yxVbJeb78+/df7PlXNKjkT8GmX6oNwKlRt8Ax
dMqwxABWHqHKvCnu8JTF5UfNHgLVafH9S34uHafnrEkfS60TtbJ1Kv4ZqxyqPwkKTtjH/pVOyGGL
xhGzpSBoVC5nY23eV7CZyILr4nvbPhYRFMdy4IxQdlOrj6TgvD5IbFQVZld8pknNiTQYV2JA2mBI
GdQJkkesxNhGiN4odLmY4sa1mVvm1ViOK8/N6yvLZr51uNLIGqC2vW3h6M6ZK9sggC9F87a6Utz7
MsYYV8OES4RGiLT60IviNpXSYeZSiUXQPPdrH5qwkKK5Sn4CtdkO1/HkPi8qoEkIAAkJy664faZX
cPxfQhvqhAEc7/tv9eyoZcxqtIJoTaNB/XPUdr1LVpovEqcr8o94eBTQRiJ3XIOv26v6om7mIX7H
8VIh89wAggdEIZOCrv7lZlC10uDnqpk4EKo/wpHHJ8bqbYjrt2TSYPRlfoD7c/z+w57b/ek8oXiX
p18+T9e/rTyyKCMEyZAPI7aQDFzNlUCnNW39ZWZsQlu5ibPiOJ1Pvn/dcyveb697en8ORz1uM0NO
MDb3KztmjIV2te9U5anM2v33ryXOVKhJITYRiXEtZVU4KZXXnU2gB6FMjpaGd33fdvMA2bpHNVYt
45oYl/yXQZgb3adxNcg+XnYbZgZ1Q4UH7bqVNTMqR/Pe4wz6kWn2N8RaH2BV9okL4FSLEflJyrtn
4sWqdGB5rvESopFcqCqyvJ7YvQrGoB8CzjHGh7oBaTJG96yNsHshTy39dM2ZFls0bpMKtzbJbU+f
5hLTDmVin7DdiX2U4UYqJO4bCvjrGTcvCsYZZ30pPRKzUWEJoe7sKiuvNci4qyvS9AiGREq1SI3u
pR31jhA4rj1KbayQe+1d04Pk3AG/JNOELbiGMRFdeSoM4UjrD3rsb6Zzc1FqTzYn4r5ibBCpsPD8
/kn3RmKw6mOYNXviHvKFFUnbPjIWHfjZQPJ/SWM5LAy/3pAxW++N0ictCvMrCb0Xtphzk0ZMAdQ0
Hpitp6LOOM4rdJc5dfWc21WmPbXgKGpZfzJyY0vD96kmouzCSq+eG7wCTQZuCItW8el44n7pkVvI
AmHG1l4FeI/s1lXnSnVVQMINpnQoZWrBVYFwTDck0jBx930Qho4XJvdlQ1szV2n7JqR2qOEvgtCf
0dsTbtWOE1oi2sLihZfQAFQHm7WIWyzAigEN4vt5ccYpoOOxQOehstxQqzyZF540xGgqY5hHbrJE
P4XDXabi3ZfKXk/4VORvkWuPqU8a4K9Hkk/YnhAIs4eMCrmHEVES9aptWIXr9J5UPfRbWJ1WpBbg
xIXfTqRH/NhqS9fUgMfnEC9riQCKWJ6ioWVyX4PWd77/UF8Tv0E/IhpQpsOUTflnGjG/rWjCHOyk
VrXY6dVwUVBUB6VmH+vMbK9KtV8qws3nWQI6PFGVow9fgTt8ir3XIxukTqNVEHENgFpp+/aFdeic
EAPRNq2j6ZRgfSnMer0x5m7LYpvb/q4J4jcpLg5+hjHa0DEi12SclHC8K6M/An+88fv62qD1NWtd
bp51ZT12y8RPP+qIBwWlHplb8jGQVmB1/IgmtbeE1qD20aVfF75T+cwKijYCqQACNxo7p0oMOXQ9
k7JRgj67JEgpwu/XDCwbrrwh+RmNCN9uP2bBuvM3ogM9kIXReC1k2A2d/y4PhXpDA43udgwxSHOn
fM6mQPWmDG/eyHQZ4h/kQ6aLLq1voKPCPSFZUeTUOFKT2WIErTQP4aqS28lkG6COG3Zwx2IFoDLN
LCeOhE7abspdytY2mUpCjuZTF546X3BT/A0ANSB9MQWKtp24pu4HPsW7p6rQfLSGQlrIRY7yVNLu
bCN4SpEhzbRGV2ZdzlnJluxdJH5aHUuwGTbvniHPXYPTTNo6CNnmhfkKsfTDc71N78F+8kJj7mnZ
YdpPWuuBGMzX6VBYx9pTVZZHpWneVXp99M2f2kBV6P7zgzW5Pvqc+buuXYu8pkHub6HWt3Mv6H5d
u7K2F+wGnh5GK6qFWNLLgsgUYR2IQ+b6CBGQJbaF+ZXXzhhP3NFBfk2z4eeFsXBuKCBI02REK1xq
T7tqA82EuKq1xOnDLAYLqc3A+94lXtWvuM/x/QTi0OoSIZ7T+oXPJkqUCz3GM4cWDII2OnNj2tFP
C7zEXRdFMh3QRMbj6+L80bRADLei4LtBTuqIoViM+EhnAazlS7P4zOpPqYSeDmVcToin1feUHnvT
JUHqRA0hknkaOnoGw8wCdD/XCuxVGWaknW3cG8yBZeL6wEMrx80zcp/92l6pabh3m0Jda8MUAdgK
IITkcsnGum169xpa5pzApGNgExzK2WLFqYYzYVn+vYv95x8Ww+pf/82//8xyglc9vz75139dE8uW
Vdmv+r+nv/Z//tiff+lfxyzhf9/+kdVHtn9LPqrTP/THj+XV//3u5m/12x//skjR1QyH5qMc7j6q
Jq4/3wJWyelP/r/+5n98fP6U45B//POvt3ceATRibM8/67/+/Vvr93/+xQIssyf85++v8O/fnj7C
P/96+qjq/3gMSi9IA4paf//Q3/7mx1tV//MvybL+QWd5anLgUp3saYyTjr/Kb9nqP7jG64rQhc6p
E43PX/+RZmXt//MvXf4HjiDacxy1TRoUk/S1yprptzTrH4qwTVmmSChTNDfFX//7Pd7+fen7+/Gd
N5BS3v9SeKLcgWvAoO6EPEI77cR4g97F6EX9NSjicGmr2Qca4OpK7YKbyqrLbadp8SLOARUWTfNW
w9NcD9Iu6pRm3y4HXzeR0hPMnHpwZ4g9SwkRmBt6IhGP4S1z03oLQvem6eV0kZk9RDXPoz9b5O4q
pqtAxYWEUvN/UXdevXErbbb+RfxAFlkMt91kR7VakpWsG0KSbeZQDMXw6+dpn43znTnAADOXc7EF
w962QrOr3rDWs87tQle6mCfB077tksDYjqIryE9e36ZPF/tKtN6YquN68Md2Cr0bysjUgouwUDtK
WubB0DyVOnb+3Bwd1n8cbAbRN/X06SVYARx/YjcPL8aK8VYTKH43rRCDvAJsVqqulV7JboY5WloE
2BYs7UthHYO0T/d1XF+MxlKwYiF6WuLHyEw/tAvsDKajLyWIz4fZbQy4uTdccM/F0Q85ZMulIHp0
aINoxp6xZbVV4VciMbhJDDPCng20Qcw/ihFuvSQlR88pkCSV0bR+dkvpMOcalmsemOA9hJeEWLiW
cZ5QKsGdnGZYIcRohy7A4Y1FiBvhgMz6EsV0To3ZjlEwYTMpnDSB6yhdl/nZ1v5T5YMsbMrmOMuh
CoUkMN6iVzhUrXhuBz3dmSmQL7gsy9C/usjriSUDFAMen47DJZi+7ghGzN5WcFJZsETK5Ahvg6tL
MI8egxfTQ9ZQxxvdgrMr7G43FMB4jMHn1ApebIq/zcB+L6l7onnY3Ms6SbZDFTBStJz7IQPXabpD
v+MOhj46W+SP3PKuUutQDMCcEsh4bEpOxLeWZ9/UF6HN96zpizu8pgBhcbXuUhu0iiI8LBMGQX8M
yzdBcUug0WsbYtcZw9hyhz2kY0zQBO5VvdARcXrAZSTsEFMBJafqUu/Q8rqhPg+e1/HAJQAf8WCG
rbVOW0Wia7MIZokVxn1//h6q5NkUVbuznA6od1JcBK0chY/91FrirojloyhZIGIv2arpw0lKL+Ie
fFdt2l078BtztoIhtIkbK0YayQxJ/Vh1fWT05M+Q2MXtX6R3vdSbqszS3YSNocCzzE9SnXoNfdOZ
CAghrQpmqQs+3abBGZM4qsaR9cMNZR5D+BhTGJXS421Gmo1peHQYXXwXd7h/hVQhs6hrak8XILl7
q+eiYh0GtKNqSOb1fMiV6Q8ESuZ2QZ60HXpQh613P9AEXLxM7/QwTC/psyPap6x78ithgBnB+WO2
66+cVeumbsQvbDD3ccw6taawt2h59yM4i62nWSUsa0cgqj+kUGQfyFAdDuQ/G1AiejtCiXpI2WVl
xTsuIwXeYDNObag9kUW2BY2pyxWQyRSK11ttzb8XQ3v7FD67cufjaHVi51nsjyRxpyskizCd9QPD
X+JfGknMty8Glp1Uj9N4sMpA0fsmjxzVu8CMH3t9jdmNwn8iZ1SW92RNSg4A1ybkBN2854DB1quE
xtDYBLRJuts0Mw9m/xmw1Sb69XOeR1IKIV4siflprrcXKIE9hWpg58Xj3tMpR1neY9r3wfTLm8hF
mEyiK8fZl916JAZY3JUTuz/Tjp9mFcQvaVWeVPmjSlUTDVn9uYypE1LoJKe+dvlmmvR325qk1k/2
NZvA3pS2dwUtrE9zOr16gV2dUuc1dmEfwnHAHQoXq0hB+GI+ZJhNP0QLsvUDELfBDQJSpqgkp3a4
q3z5283/ZIb7Ss4968MlAF1XiN/TCK62MrH/uAuIJGk+eyCNWT18J+Ti3duS5PWmBIGoqwaRm2uF
gffl1y6b0OVm5bI5sG5GoJzsQ7/lZEJhsp8BFWzG0kke3T3uq+4yGEu1bbOWVxdn9z6WS+gOHTRL
A3iQo8y7wmMUWNjnuR3lmc5t26XOS9Wa+PzTFmBOflzWMjvFfyNsShHZxtCeEsvYVJmFXgqGD2Ll
8YIT4kWZh94HT6YnMhFakHF5TZIct2RMI/9Y3WiEDhnjqq3IlZcAGCwZUYyGxAkI8JpzlEwaTGMx
w38rwFC7FrbQpWbGibmmDEjGWtFduYGnD9WfoBxAtOG48Gj3cM+B9T/MK6Mjv2APYhJGzhpazBwv
Q4vzyYEa3w1QsDOTxYWZdHsbJyBQfTBTWZmclYzNh3KEuI7UH874K3cBFrnCLPYgYax7ndpH3XGt
TZV6sIvef2gsB8oW0yDHq99nQWPhpobijsyO41C3YdkNzV3mthcID7ZrXJ2BRj5lnOU5IzekNs94
T39kPfnCjQYdQ/wLH8qpOgLDBzXTH2ROOAbmrtVTL5h+nuHuLJukeEsbYklnf3pj91idrBlSUou8
u/HUjEgY8i4hXuFkE8+QtSt5kEfOVdYzRg94Wl39KdWPhX9ugX7a6sYDnxa4pitcItprtevWYLfo
4HG1jeWRkhpPFXybcYGkk83K3/FW+2i76WkcFoNYG57/QNH3tzyY1BzTIYsFNObFPqViIyjSIp7f
q5xk2DSsusc6AHU7tYCd2t/sscYdYoLfalzcrUsMX2hlmOe00+0yOVmEDvinvoCFqPv0Z4VHoRsh
ZmrHeUooQHDksH4jAjVKY/KVx8bfmpVJzM9w13dVBa+vxl9s0BOaZPtarr54+j0T2YHMND+sFD7z
KjnIuaqu5OyxJBTJh/K8fpdZCG9NDdCrWYFLNWDslkp8EAy6J4uGC542OujnN2Z7bSRU9WwV3psc
CY2Hbe+emP/FB7u9acOGWhzcAGb7mvCCNpald3P2KY11eu/M5LtJSVDu/GKPL/0MtaLnDcRPzDSY
AmBweNHwdb3Md+/QCItdkEyo/D2yURLiR6uSust1y898ABxbDugFFDNMqRriPAz9VC3Da8laHMYQ
ARkNLHISg44LUd93yUzW6+rpFxWwplxzTq5+MooLgh3+FW9tL83sQJgkiKD9MmMFVJhcTfrWARTa
nJ9WQsErFryZxTywaOVnqwmHsLr1MUM2lUmk9WvyvpBAsfXVh9sZz0U+OKGdxvHGYb4AX8XoD4tH
DIhD7HRaro9lJglitnP5GPvWHxZL+EohU1E++MeO8mnbEdZ0bPuUlBKQXk38VtweVMJDdh6v85Fq
pbzzrZkSibMum+JuV/UqiYZ+aiM/AceeFQRYKdj4m667JLFX7lbvC9MXPgGa3f0EKKoAumggwtei
nYiqNr/IRv5wGN4iT8muJbfo2apw8lYr/EfjSgYEOgVoAZGx1E+xIv7KIyldjvlTvt4TlvlIVGwV
DW5GSVk6wMoDLALWCqm5pTskWACUtfO41J0I8QduF2Xau643n5pZ1/cDtY+XUqIHPvfYBAVOitvh
njtqv966hvFJmpPFIq57RDd6x4DuEhcrEGk9j4fSwEs6xVBbHQPwVAAzK2RIbxw4kcZo7dfuJ6r6
N0pearse1aatG2tbo9wfa9Dak2UEW6dJj61jI48ZBp+8iny8WKW+xSYYPu9uft6eh3GJv5MEeJod
Pb7MnsXWqiaiDPIUlMahWs7aYEjv4FsuZlLdiH+YwjgX46k0/nDG5NTkY/UhNd5nmLL2+NqZYNdy
jyLVEfc68e2tw/e8AUMmNmwZj4u2afoDD9O07OKNz7nq3TLbW2P1d/2Cp2MwPGjPMcE91EnqQ7Ww
1GqMGmg3ITbaBpmAbqUc4g2mVyfz9qtXXxaPyUYDs+Y9bnPczVSjuIuvpDj8Hm1miLlzW6lW8gGC
EFE82KG7DE1+lfgbO3atY3L7I56/Jnb6ozuRcGjrs+nzjBa8AcK0FF9peWdUkk8F9meXTuptkctv
oYqnPmcFQsUK/nUWd/3FMeQeKtAF5BZfU9/fuNUARHtSAAh4/koKhLpUIh/Ie44oXLj3Hro8O/Vj
+0kXhStoeZ2MbmcaZAMKcSZp/GNApL5PakuhtA6eKvb6xLTjJyEW2ISLvSZk0K1Pbhs8yRl6q48Q
IOiiTnbgLgFMdslnbIysJ6wtuvBdQnvjOdNFFCXKC2sMA0igTemfzNI7wvPKNkK7ewzLoYv2yY3T
r8B6mdE7rHRvem5/tqR5WW4AKRWCYB8FM6zQJfim+vzpac4QJ775VCFeXgKnQEBTkp44HXyzpDeo
H9aB448Q6zUR5zqFcmboqAW6iAzwwQnQKQyl9yTzFe/MCtTfqnNC8rAWMOy/BTD1iT7d/qm8rB5x
zITatU9WBc6likW1EcZ8lW56107dQ76K97rD/k2MqdTDqY45oY2YSIsGV31y30j4YdYMr4tzAXfR
wOPoqt2ciMfGtF5tBfTKAX+eFPKr0GHcNJfV8E3gzsUzSv9L3nbXBZm0iEvIAD/HtokI7rpLwCB6
vUFygRMBbMru3ruszne4IJ/T2jyMOaeydUSB6HJ4O9e5cz5U0z6bvbgkKr4fi0gYBkUhOYlz8SED
hr1aya+xCu6of8WWUER/Yznj9wyJY6HEKeA9tbAxCzVzFVAIuESJUtq5LGc9MUZVn34Hcn4kD56J
ACRRU3gPMGrQfOnnjMw+JofV35emzuqtDEi37w5BSvMOBtEQ6kfeJAVSc6BTM4BgQaxOa1SnuRGn
gb11auO1Yq3kr+ME+it+m7iRbj9zY/KfuwaUW5Kyj7tgb/70zH1WQ76JNcFIjSSNbQkeWOy9JsA8
256AxDgn8aDeMgZ5oax4ZXpRUkbRPWPXeihcvUvyDDagduSPJ9Sa3ZkcVVw+A5P0sSoeitnIjvZE
PcXE5WIUmDkyiYehWfvjoDk0WmDc00ofxbod+JARlqZ7TJg45m5PeILDisb29Z67fzwl9nDB/30l
056Jd87coW+rizsZP7JG7Iw06w5G7DzU6OVDOkBG/OUwR8USn+tkviMdjXM3qKKuUb8bly8ghmOM
tG7H4rW89soDO6D1oaGLSN1phTjZDzwSwbhZjfW+zONNYcQHMeJlQ6P/2VHWkaBDihGmcNPy7+yk
3TO5ooxL7Ht5yyT3yKK9dIjIqFUFzXx6oXb88jTY7+nYd5Rx+cRt4Q5kB/D03CPQQIhKi8YWImNf
2Hy1mfaPldNq/HUWYQ+IldOgf2gTBY3AaN5cNz/PXst0vTe/OmNans3sqnxU8EGMBige5LOT+Beu
vgdt5wz+TSI5FuPZ1cZ1tKdX0TOCaXqmVWYb7NBnXz1Zci8264dVKEIR7NTZYdvm3TYeeC5xCpkK
ZAFapKkuLpnpI1BOrHMRC3i9bRp1OBVPBunTOi5wUypy8Jj0P0urH/doBz5sZNe6b78dDahy7tyQ
Eb08YtaIcmHj9kXF18TkJkO4IAucnYZo7gEUDiQaFsc4yKOUZKpzycQzlGZ6Sta9OaX+BksTLMUe
GoRbJMR0tufaioP9nAC1L60JAm/fbuFRVqTkQUZqOTYQaPtRVUx39qStaPZIJ5G0HM2M4liHlFsx
1LbhA1MZpHsKm6nswskhLFJabXPjgJ4RQwRoLeL3xEExdovBngpzVwekl66dbR2sbrpvYH3SjzKc
zFZQO8r9U2H32I4eAWet1O/ubVXWTD/K0iAHtevGTdbknOIBXclUevY56FZ3x7bocQR4GPJ/F1Eq
aPwq6e1nG4sm+BG6u1UeuFM9WF2CgQCx9VdK8U2Qc9lO3lAeCymxO7ks+Usy5isvchyc9kPPeKOy
Fv00j78ae5pDxHrANAb2BL59UaPjH63EnMKAbK5GjNQF1Xw3tAwqWWvfT3n34M3N3mIUu5lmPUfK
2BWW+ob0p3kH57/W2fW2BQ3dlkr024vl78qzakKXYmMz+l5+1q35owv6g2ncTJtj8jCYyaOdGfex
D/M5DlDnOAtMOLocakGkUtgMWf8n+UNbOt8ZWfXI9jS2p+SyWvGuEN3tLQqfv4P+AmGnwbxVGMda
PMdrHaEG5B8uofQu5T36CQ9U4PBYEg09kjW9YWz7URt4gSrPPA3aI5VYuUjCTONCKokNaoFUB1dt
MdJtkOEVe1kRRuARRj28kq/HPDZxozbIsUTfVLHC7rd1xWS0TsRpBAQ9dcEvwxQv7noTPuSwLUih
XPcMVIF4V4fYo+8wshs+uZvrUzJk+zbJ4SNZlYpAvRJlMxIYo4PtKo4qvistsro79Y0hW0Qxj/Kt
ZXoMykWcvNuHpG/FKc1LuXOt/sGeB+uQ5RbhJDm1ReN6pynt//lVl3RQRyfW40FsGCfeKHSE9Dqh
9Jl9/v1QpSUBi45wT2JRPIB/f3MIsmUrbN7qPWfmaUyykeWp6I853M1TMlr3DGQgPhI1fUJ0nRJz
TeqDm7XNybl9sJMkhQmlk+a01HhjN3bCxokpDM1Gbh2cJVv2jJMVoav6gG9r2dt13Z5s7fDh9qtp
oKjxl2OJ/LEp3fQ4ImOzVJZHfUGWzBTQivz97KkVdKfWiUO3boIyZCZPJMzt8/79Yv7+ipF4w8v+
n36PKjScc+LFe8mLqCsFvvcWozx1q78VKXMfxtDiVLvinw9pTdvKZuXNtqr6NKPlPaVVA9777y89
gI7FRt0yXFGfVads4P6phbwDXcsfoM0BA5/le9557WnIUnVKW0TfVjY6rJH5If79MPKuiSZhfv77
t4T0T1S57V6JkZHav/+gXex//tbf38uXygqXgaP9338wNSwwbEUxx5buyASQNAunaE7//hB0doJJ
9vabWTZEqhNYFQPeBX4fwFoVo7H3RuNU98kQDgniX79SP7wyri5NQj2siQzBP0rGTUXGq1ebR9/J
0C/pNbJA+oSmruywG7ptOVY+YMQjsibKhxHiObSlTR6AzIM0Zey5CR6rmot/WkY0vnF3T6wVSG3u
0s0sVnItyPy9Q+qP4HhlyOuKAom/dn+vwkCpX+sjPYG8GxcC5Ae/iliox8b8QyRqAJDUb5hCwt10
/OeJt2FoGUwVl6x6WfJ+2juodDweynPu2N+Z4GKZJRMIMpSfrbhs74y2YEDvpRFn9Al54e0SwOEu
BTLGJh4fnDLoz+aKlLxZul1b41bzVcx9Y+eHgdHQtvWS02oH7pZjrtmuehSMYcwZMLR5qM0FX3is
YRJUL+bciwjLROM2J/a8j/SJhD3I1juW8Ui7BPKVQ9JmH7Q38pEPDUWcSL7ofcuH1rCynRuXAUub
7Vijuerq9pcSzbU37xOAyIpIsQ42MDSZR7eSr38VvkVn/64M90dHU12q9lyWS8l2GJ0CHiTkC/kF
LclLoSDwSrmpCv/oOjgoqcngYur5uV88SOnPWtTMW+zpGo/OU9C1xynI781sIQKieWUYT79/i4nV
cf2yQMy3yavbwu76gNH1cPu0rU/a2kBWHf5dM0wz0scRmGkm+CziFmwVZlTF8KwMs/qBrPvNMdjg
aIayZWq+kyWHIGXtfgErfh/4DmXOYGQYOXRGQTTLwgy7ET+64a4ZM8hiieVtnKV/u313W4dxw6Vw
XXSn6/Dp6eQhMCjOG5KLGO2eMEcjhL7PE5/OzSHUUj63MfXPytsDD3a9ByL2ooZ5r8VKl5iNv3r8
phubPpcJOHelOLYmkoR+eBb5HEfoDgfOM/8oVLbPRBdxNnLLK7jxU1b9Lhy04p6Cyo42Nc+abpsm
HbelJHApJqvStpbnVgTfbiLXcw+n9mKNU70tkKVcjcWdiMVV1H0DcU9G2jFx2MuRMb1vEJNkF74G
v5+5DzVTzEYSDmGyyyjhP0VVN4xEk/Mt1DeeID86FkX2J/TOSNvGxz0ZwbdMQ5YQ3ijfDXcKE/S9
WKz3bCmdi2AFl2tE3LFg5h1bDHxjdelcG6gbr0fXZPWuS29hEU1/sRb/Td/AVllN3Ghj/9RN59PL
8j0rnAKlXr6LjugBXLSJgC4wTIBEnbh7dp2CAQK2kMqyr0ndtrtpUuTaMxfeZLm8sxjWHWDJmady
yL/ILGYX0j9mbv/HKxiEriAXl6rRzAWNaYvetMTSm0A8KevQnhPE6PbH2vq8PIG/VQ4BUIF6ikf7
11RpLNQxM9eGwIZ2IN/B4Re3P0JlTHhC0eNJgHbvO69uxps0zjRvx+a186wrNohpJwsSOTvH2Jfq
lSYr2KIU8LdJ6bgkPnVEfcXJti9oKatKPrNRd3hIGf4GpD+HK6BWz1ORjdmMbA1N6ZxlofppjqsK
ZQW2P894SfzujDPozTRIN86qMmSMQETuW6/VUTjTdbCSXTa4fGbhO9siG4/GJK2DdompS6Xa+W53
K1NZ3vkElSQJzq3BUBycCH9AB81RIPYLNioWoCPtOy5r/W6kdrKLfS7zc+FZd13nfihKsF7eSHdB
ERJn/KQC98v32Nzw2NT2+Fs062OrHjzREHLCGHCOeRZvf5BLshZqFb/fHvguXaMRwafhJEfbMU5z
3zCcGJ1HULahseSfvU4OQG93fGlrOLrM4oLJfFhiJjEUCyIEt/ySNmQa5oXxVBXlXatJiok7YnmH
4yrN46JyKL14EjeOxfJQ+pHdj9tVjkkkWp8gai8IY9s4gHC/Z071CJX1wS6HR5zlm7p2Sai0r38/
7zIQymgWRUq3V+4gJj6lvdlsBKoEcASQBs2Mp9OFrU6BREVULLvRKV+8FCZfVSbkftXL75uWsfFF
ys1z6xElQzYpVJSPT73HewkfXLP1u/oS1PGTaxWhvUzdvnI+A+a4G1fKb9DKmNbY2nbqJVc5UqSb
gsu4twN9ylJOxTl48G/Z8AODogTVMd47+7Mvl5OxeB+D7//xyy+zITSM3dlzjfahz/PQrD1rUzRs
3TvzwOGKTLljwjqbh3XqPhjj0iz6OW3ksK85aI1a4aWviJeZrl1AQHLrrIdBx2UIBnoly2a5S83k
ZAbOs0Qm2zb8zCq+AWrLYwZTN0Tr/bEkqBkWJu8tUoqWNczGYHxKTR6xfT3lknzOinXnyMh4LNuX
XBMcmT2Zcvg2E2oc4mGHqUf1pO+4aPfloK8ml4GVsrJxlmPbMCa2VuaSfmtVeK7YtndkW+ULO7E2
F/vOXBkxN+LiZ1m0mM67Ws3b9io+N/FAYukSjd6Ck0mySzHl1lPtz3zUxItDtBJZdkX6R3RSnj3i
QPrl+0yQCtIJ/FJF/dB/qcX5qFT9WpeUBWP2olz90/FwM+l6fqTWqHf0jx4XQDbDuCk+0wHgAtuJ
DeNSVJbdl+T1jH1ihVMW+jNWIr8EC+IvPxL8H495A+9hDoVJ+AK7PvtaxuSYctPUIX0bwUe8lRo7
zDxe0XacCcSYMp4E2ZGWkrUEj7QhwiS8S2pgL2kVn4NCERBzUbAWs3fuoC4mrk8uT9NBTgCmSE/s
b0XyszfcHVLLcz1Q+Tg+NyUSkjOT1wdpgD3w0iPe+M9JFw4/6md/sT4ZmhGxOum9EaBpsKv6+/b+
jhtc5f1AYtRckTojiMCZHffZMb2jTqGXZC5buMleSHln0+Z3aNJx9JNiXo543AZ5JeeBBlQYJG7z
r0jjtebUNHsFJIWs6Y3snDekAQendrsIRNNyTBkZ/y33veGXuCnihsTA/mBYt6v5Wt9wR1pxZK71
ySqGb8Phq+gNoiEJ/16NKUSLzeNDfixCHuxrMkDWYR0L/t7BOCkreynIut0lTYFHxX8wizw7j2xK
bExAzbqykWlYkDbxc5C572bKXiCJ5ws8mdfB1Ge394vIUv05hk/BZ2l/L6rmyBDrY52vey8D89JX
xbmhHWKqwCpkIDPBs3NUTd6n3ROhW3gy9Gb8K3Gfk0szH+rKihw2/JhjyFVMGYOQNGJP+8aQQM6y
6ah6zKy5xX7Sy96UWK8IBhuQooKcKFE8UgKhUVi8d4Q35LN1wZZyC7MyARSbBigbW0pMlbUCl36/
MFzVhH9wZLgf0BTLaG04V3hxnV1tpE9KJTA/4ybeTPnObXBFpv27QNYbTbO9khAUuT3x5QDukr1l
E5bE9uQUJMNwYnuzhZL8i2XQue3pKppe3lux9va2P7/wKBDDpB6EnKYjsp9Hw8tfJrOsmVtz1WY1
F5mKhyifpyZEHqZCijWLqpnvnCPqWKMdihfmPuCDeKvwXgE/WlDkeaTSLm5AunReq0ObHNd1wghB
Q2gqm/X8xLrUGpyJOYH7ECwIQxqZXUrmVnt2zmStWsWTbO2vNilI0ZbHoLjvaLIfR2s9z2liH1mZ
DSb25GSAaj9zYVU3TItMfIKH8LZvWhOMfJujlWKa144VdWRqbrpgfhkYC02ifhqa6U5p4W7Z4b8O
Pcl6tnwP2m938PrQuJnUTZE9Vdn6VNuM6Tp2lkufTE9x8eg3yXllJuIBv6RAbM7uWE478K5/unVl
pZRNLscyVu5G6KOU4x8RVG5Yxsveyc0Xx/goC/e36WDWqEV9tmuUM7bO7lYrWaMgEXDDTTvKJqxM
a/nqSB7rOmjZYKAnQFtd+WW9M9zU3Y1tcpj64V5bM4TzBTF9Ogy7OLWyiHk0ERCFAoxnm5yJC6mA
wKhurxq1DQlS43LbB6bbpYRb3AR7d3b8Q1N7e39+ZTzDjNA1vJ0/6K9asJap2vjHNHvvlphfGUe8
jDUkF7Qw3d6oXKzshKf1yy+rYyJbjpQ0HVubpHSzbTXGimMCQIg57gt/nDbWlMiQO5THtOwfchem
XNp0degVejfU8qgCZvWJn3+uJV3bWL1PJfKnePzo02AHl4K9fBsrCqrpwkL8ssxsDkyVuI/sZj27
/u3W2t8WMVuPcZzzcKL9TBD096t39TPCEDEWWCQAetbBXcVVJg6FFqNOae9g7+/1JArwidbXtMB5
KEorrJL8wN2X7BvrZQycCo8CxV5RVvXONojRK6uHXGJzrW39GNTihyYbK68wifj4/WJG2MP47t6s
5l11KSXJZQP/rUiWNgF8/H18g0uaI22u6An2Ebj11+RQZG40BPhlkt7Ei2AZzP0wCOaXbo7cpnrJ
shHHJOl8rdNhSDHX+RZTDc/hj8IIHgVjYmHvc7+cBaV/UeVupDPrKXXM4ThPpH71i/s+fvmNSGGt
s01ixDjijd7IheDAfKDlqlvScWlpi+nFl+qSCjfb+767GdZ6CaV6yeJe7YNq/eEKgwAm3r8UfCUe
EtE64Tin/a4rRxGhktmLYWCzBt7CHqYt+60faxLjj0iusmOybsXZp+uL7KiFvvaGZDs/jzosAZuC
O52XcHVIZKu192RIYshgPOWGPUUp4xXklDVhhd24zWYHuSJIN7FAjMILc5DGQbR6fITDzwIx1yj0
NDvcpI1sc/4/rJn/kVD7vyHB/u9puf8XCbWBlfko//9rofalqYfP+j9JtP/5O/9ItAEw/cvEcYNF
1iLWx7wB1P+RaFuW+y8AkIBgbfgWAsDAvyXawb9MEz6sSfwMIUBEtfxfibbj/Mt2HZA7QIqAx+KG
+R9JtGEQYEb6fwy8pnSpb27UBTZh9Hz/v0G6XZtCIJpMr+7SP8YWZgqzaECZqJV8ecM8rphbdnlp
n6vRzzGCZR9+7w8ne2arjeR0K1V6Hs1a76w1yVEs/fERE+MAkT+FPzw5LU4aTzv9dtFSEDWFHHMI
6gPip9ce/0o1yWtw08UxefTNZyxrX+taRo2XMzrM0HAzmPqZFvM3N8nedSqii4vFfGQuG9a9w8Ku
YFMRY/OQ7oq40pkRazNYmloLEeWDWtdXQ1ZvNnf4vvmTTE00LSTJ+dQo1ujUO6q+da9KiogkLvcJ
f40WwZW00sl7ecNzUSP/mp1bZSp9Wi8nOaysLUynRyscLKdEf85kMj3iWY5G5IwbpCJEFQrvTHiX
cxgh5m9gCSfhOhEwmQXZLzWSFaxLUJaMgDao+pgYgHxr9s3MPCBDnlU5fbHl/5j3oo03ShbuCUNo
tk8DnPiYo0Lp85078zjesUhqE+nuXKPMsC8zWx0n1tmSZPRcgCUrdzCg5FXVyLHbQoYDu8JtZgc/
jIyl7tqZD4OmzRoNroK1SJuN2/7oeQYiA5soCUvlu9X1LH1E+WmNoMvsDLxmFpB0m7buysrH39l5
/zPIuUHdFbx+PSKzD6g8WpXuMAZEuUWqdcXgD7JpN+4Z/v/6q65lH/eBPObJXR0C0fPK3NZOstCW
U24upChsadCuamLfnPnlH7p3gmUr36EKOKZD4BwWPU7RWnSvXgv7pfIqIvBK8Yl2e4amoqOZHd8R
zVcdmmUTH0rwDbyw872BPWabr0CXM5pcu4b8Ws++RcJWteOdcqnW4MtK8nHvFt5HvQ71tkkTyeKI
QtK8T1UCTBC6HhiHHOV5HRlmn98rqyOrvGWPN9t3iE9PTG0YwXU55vES0X0p/gRm2h7Tanw3sxKx
76wYxkk7mtkFhjaRIJvBTc6De+ib78IYqlNec03DqK2h1EhIHKaXbrNUwGorqHQ6XT+BG4vToDw7
qrdIXpcTXw/rl7zCSdsTa0O1nc/Z04z8wE2xITrfUu3rFOu42V09Y6p3icVemWyMtOL97Vmh9HwC
3y2NvZ0JG9CuN4S8SJZkEVaZJEYyqIvQcLz/IO88luPGsnX9KjfuHB3wZnAniURaeoopShMERYnw
3u2Npz8fwOqiSq3uij7TO0EASGQCubHtWr95Qdrye08H5qszA3cr9V0ykz2QoFNMaf1wSnGNqhe/
nYJhKGB2gECfqOpjBhq6wyKzTkieawjbj15dI8JdIQMC7oMlTasBhVyw65aLGWcN/aElMYj/S79t
RxBqZuEiLu6xjGFOFcwlroCIWvPWQIkJVgdqA1wX3uxX0hjbyiG87xo7emA/dKzvlDg2871OOnu6
6/tFtNzl3fYO5hERyPPSPArqbBsdACnhXa5W+jlLphciSbuqG8TBGlD2n+2uwHIbX5MhKTIUkJDL
TfX4ufbiG7UCXxy7Dqi4iiqXZESxzXwwti7gIo/gqZ+nRLx6fCRUsxT7BfSnDOG0g2LdEbJ6XqTB
mTYLgwxReNugwAiva2g7eRSAHHOTLJE69jvdVF5co3jI8vjFKrGjLgzrVnFYw05hRxomkvfpIK9j
5lFBnmtMQlLY1UIFQR71e6CT1U61E2YuMQxaOYQHgiL+RMwA2NJg5SD1Uz079QAXNuWAbPimTOQI
5o94zzIVwsMe+sppstoctIl6/ji1XtHBTSA7+P6d98+WL/50rJPl38q5po5ic3jK5mqC6c+eNhl3
M9qJRhbu09jQ9nqu1qB22/oEEa8+rYfrJmPRHzC7fevHeZr9xoH9JzvvFprUEl4j29uRvyEJPUW3
HWAQUkUjNNbJgyFtXi2YPjSgHd1HgF+5iYF2qTNcz4Skpe8tmT2315lMr7vrpqvhps8UA9FBcn7r
ppy04tQtyb6Pc1ovtG0ZTyxoxOzcawyjkxNhB7b0hOncPhgJPtBFCLJGnz9VuLcYWeXezBZm3l2C
cLA53KpAWk/rpl6ykiYEqqEr7H3ZatmpsTAVRY4wtuw7O4o+92Fx3wkSc5EmFAhA127vekcMBsiM
tnVUHNqMaaq2vDlLI/zVR48E60tM5pZzXbO8zVZOKB89FbmITm6JFlWHV1uRHGy9jHZCuC99sszr
jQZRD+utktIKFNdO96nT3VpzWBGZ7atTBlr1pDo35G1ZphpKWR30JYfr6K/eaIcHR2JEa0fztulx
QYuWhO268RS1PQ1FxwOvu1pP94gUI4lIQzoHpc3BBts42AqPATxDDa02K3rcCOVyOjuKnxh1eTKy
LDuZ944lHk3iU6eiOsU2wMcEh9N9qKlXEXimI43zK+y4alf09jEhTbJTczhKJYSvYupYDsGfoZ5k
xNTWGrCuXXoT6zAtd/+403q7dfPLOT1C1K6b9GFTTH2hBslSIgWWNT5gHzBASym1CS7gRdL8WMvm
Y0PWgvq9lNdPm5Tlv2OpD4C8h9O6mXsJ/xgnKCpTpUjfbKJ+k7YaZTLZot4XhIDG5T6JtWRzl40R
4uaO+tZzmYl8rQ6zQvONTAPugKq/6VIffRkNoVqG+8mVSQz6Mn5VROxCRF/Kd81trwntj8MCtSAo
uEtjEA48fdKRXFk0tr2oMrVkux2ZVX9csX4GjmFnAk5P/U6ah49fgsRcbG14Q4S8+bWPxPr7z7zf
Yr3PsvnpNusn5JGf3Kmhnv55ycfPvD/Ox60+rlnPAVbH+EVx0a5OHXzxlv/y5z3+7eHvLnl/1Pfb
rZ+/n1jL7Ke/8dPuelXoDjMzEJGJKwLQ1XtxfjzuT5f/9p/8/vPfXvq7h3YK3J0dd9iZORPzxuji
szDT+IwLgIh2jYr+KZE9MsZ8EEqtJh677MJLy8ASLLvrMVZ+LPBp8rH1iNdXs4tm0Z9coEoM6r/d
JWUZ+0qT6j4wLtzavRxAkuiBdzmVjT60njsQzZevrsfrRovhurfY3AttxICuzjFmrzu4iibx5mn5
E+aM9ECnq1uVYRQfEtjYm9wudisC5B1+YjIQQWev8ZYGepGC0KiWPtxdevz1UKw4jY/j9aSyQDnW
vV++Uk15fxh7pkXVWJ7WTbvgS9Y9PQN7b6bMA7xCFKf1R+C7ARVZd8cQIgY2Udy+WM+uuz+dnVzj
ubSYkNgdKR2JnmcAxfOLrc10xjFJlyFV8mM/1umMrjQCAiLTn5CzeIl0m3XQ0hrXTb/spQsBwloA
drrMv5Wghzz4CzsCK2d4RjqAtAGJQDoLALpgZGCXunW/jasoCJeyMfrvSCAWx/UHWZgW7z8ddtse
07CjnUzf58nD4gWS4fo/wsx+DJsp2yF1TYewnluLYWEmH/nex/Ppy4g5SpSgPkqxBrGMZ6pr0KO4
hYXWQQEVYcHvMFN6HjUCiPWMTNP7JSvUqDXyZwJbVgBnqZt9UuEMRgouWNJ1jjI0HkRLmtoC79Mn
to+rjDgISThfH5pyJrgSVZvcwVdvfUov65eIrLFbH2F9rtBOxLHXb2ej7Jm9GffvF/75atfDchhe
U0MmJGUQB5aLBgVYNO4yLCPUuOwpXcxfW4+zWbKrocZRZVjtwmqGVFfYJb6dfTldD6pjHvIBQ24I
+GAQFpwUdeGtRkvs/f2ub6Jbf3p5yR8vBg2KH2TQmY977dZCZZNW4oDLVyswWMhMNtuYsbSmyNY3
s1brSB0NGCHbOKzM9yq7frZu5PLKPw7X//peoZf6+7vD9eL1kvXTj+/+8lN9OQrmHgtXuDytdW19
mPWwACGRgUan9X20yPeTMyIpMNOWbOHyBiJlsA/qbL1fvN6WtSZj0Lor1qb2vru27/VpmPn9swFm
640+HjmqQQ0I5omKN3wyl3GfvDTTCSVU5mBtJoRNwK5AcP9KbLdGYBN5+6qLYzVYL3/fDZdSSxbP
B+YUK/Bsranr3sfm45ycSYhITQ9qDebvn33SWgDrph81hvx111tnJ+vu+9MTkb+10mtRkX8e2e8q
Oe9sQQjTJx1fAdj5BkGZBzHbE6J1UL+WG3hLx7XufZT9xzmnGliZA5QAzPHPi9dbfhx+fHfd+3iN
Hx98/N4v303KJ/J0C1KcPnPtOAcnRqtvPV5bHiWe9ef1+P3h5xqEUKJMoIOWarG+04+65c0vkaKU
x7WOJbpKSnDdjYeBqcxaU36/u/7Ee1clKok9co3P6DJ5S5fN2pesh+veeu7jcD1nL7Pg/+q69eIp
fJ20FpHKP5vRuFbQjzYTrojC98q8nvVIJJJF//ML6977Vevur8frl95/9aerfr3Br98i8Zn4vf1J
m9XUX/uVdRhZ99bv/u7cxyXrp/o6C1x3Pzbr+/g4XPfW7/3bXwWNTEP++Mp64S+3+t25X371lztF
S4cv1KAdEPFf2yxwp4MxNvN+besfm9k1anJZy3jycXLd+zg3FwUtaz1u+gVL+X7l2t2uP/5x6U+f
rLswi8YNorh0yUuNtufS+6PPW1vQT8fvu7+eXY/Xr67t7I8m5jm+QMp0yGaNkB6T4+ZV7QKEScw7
pN9sFk/9DtQIclgNwTdvespEiR9tN6hPdCfkbkTt3BMXBp08kw/DLuxoNii+zZotv5RmebAbQ3nS
AeHfjXrVAAobH7O0TnaLxnOgpll8TNC/Vm3rATwnXDQD1kzVgaOcJTgEJ+pTeA/FFQxgwo3ESfyY
9CMmQkWznwBTaaOwd8rax/36h9+7E9I0GyhAKf7WKD0WAI2I0v1zoF1H13XjfYy2Pw256+7vLv/l
3Dp0r+fe7/C7773fYcq8KxviCyiHYp3SLRt3bbsfx94yjxSEzgmLre13OZ6WQeL95G8//+XrttXL
LUq/AOPQSyFqs3y9cJ0yvV2vHLOm2+miuV8/kGsT/P1uEoEUsPLqVUtaGxgAfiSdnACc9KhvJ2YE
qSh+dcqrQal50dVlSk3nkJTPWZGbu6RrMdXqwJirRg6PzzqNbm9eujq501r7yhUeNNjxJXFxe3AV
I9C7wvpiDdZDKNTXWockvHTPQcLU/zBpboUxN/geE+U6rM7IAg9arG6VSOm2TQdOuLHAshVpT1yT
OCMabsO5/WpHaFjrETPDRnF7bnEXgdA/hFOfBbkEdJXMfb+dsGXdJegfeXBofM3Kzhrj7IEh/jmz
9XmbVEAjFCW82MPwBWlBCAV5AXTM0LfwGkCRJKBBSgLhm4Z0MQhEvCiwgadhCGEQKZDQ3SOiFLaB
kK2K/ECYRX4dErSQNXvWALYsmtApXbyJzA7yWmlW3xXNuzUVeCXz2O/tWnkrFCGDQkFyAtkO2NrW
JbdNmAIE5hoE4+/GOH2JJXg3B+0QIgRBB/VrsJt7t1goEgnyMjalOiKjrH/Dh7W/GSSwGa9Rd1Zq
7Zw2xIirKDFjqI+WMoL8jIXYsdYeApmVd02lIiEi4XB4sQJ7wHEPDtJmM6gh4Dm5ecxH0GIkdDcd
mdMGJfRuttMdphzgBWFcELnJA5ZtRM5h+TVVaR/y1jzhLmOjyq62aKZnTD9JInhklHdaHdfbCXrG
6Cr7DGJVgbjJ1uiJeCql8ThVjXu2ZGNunbLctk335M2hsXWcyAtQh3tMRY+kodol96k1PMdxus8K
oXzChBpNAVf7pFSl5yOsam7ooNLzoIXX5dwCq4rA1dXGhA99op7L1pqDctQsf5jMves1L7LAvqKe
M31bgxcA4lF0V44GONxWyi+De1PKDjpE3gPCyRQC5ZrzVABiYvXJqtLMtV3ZjQfgGiF/VxB0Lgkz
wTzBonb8ZpPn9z2zOo3Qja8aY9oZTp35S+8fG0uvR7xpK0o/L7GPkXl51Q7RPja14YgdMJbZkKhM
JVDq5AuGFWKXEWBthvZQLFoJAKBtchWe1n6Zje57AYkR1zUAU6AQ5q787sCv/yYN9VtaCyQixiw9
lVbVb+1K21LltJteEisn3+LjcnP25sR9nHLtyplYnoRmvaum6Eq0ZXeYLMYVMINgqyqcRYYfkZOU
d9mUfXc11Aw6tw7StiI518N2a2Nft6dHfVC/zTZQBnqKjAgCGAmGoS+ZAH6m13T/bdM856llBglW
077SJiwO0yOpeuwHh/hl7m0wsEbOXJX8exuaz9VOr6bOz+zuq43I2y6Vz9EEunTu9St70r8qLtoU
lQLi0hsDtXuQ9WvZWPF9qoKvrutS7KIOOVsrVvzRaNsrx217GLbTF1xhqCTEiGWSQJVRnFctBIgy
KkV2a2NNmdiA551Kq30YbZ9kZBZIboJhrUKR+4rUfa+jx9BV6myqopq45BJz1Nf9uva+F4TaCjHt
61DOV3mMvXuTnQnHisBxjii+wKzKP3sJoyG8ixIstFRa5dGNuIfXHiqduOciym8a2b3u5vamTW4Y
/mwrw0SicY4R7zGQzWOltvorQOx6rD5PZRxChcELG0aW3+UUpKLlCOONwm+53TaSF90aP3tToezQ
jw6ETufPBPOuwLl1guYZGBgKIz9RxAfX7O2N1tBqBwjqPLR1GS1Q1k34eZ5JHyE7ZBTdxWS+g90D
oPxw1s9ui5aymYb3epgEVRuiAjb0SAfO9bnNlyC5qlAIlXbtDgkSc7W4MXEi3CZmxwghGZeKqJl9
EgDyivnMphnbN7My7UMz4s8UJ3iS1+5+NLKCFbzp92h/HvsWLV+05XHwMVkRIj06kNCklUeV5sHQ
ltO+56XKZkKNqAal75Jk3tUkbRKvbg8J4I5NOgDno+enBQ4T+WwCu7u2Qs9mdkySsgIitOt9qXty
pnpLKihSozcl6l+jGXxlb9yPk+EcjQqpGxN5IGFmmR8DzCqtOLrGduLJUkF4lTLLzgg+ngz50nS1
cpMjupTXcX49KXhFm2C+jiTlgGCBKRQpcj0NnSVdA2rYY+iPI/4fyNOc3cixNgPx/s/0j2cbJCKU
NipqKc3NYNBZgcYHFuJkD0SXt/imJnuAtMU2M7wUf4f4a6pVN6lbAfLtyNj1LXr+xPKvdWWEPZ5C
UaR7G0IQ3Lqz7xqCtV5yTVJcB/JnYxmSMRqBp7vWbR3mY+PehCqYOaOdke8fNbJVtri3EiveQ+nj
b1XzAWqXdz5pNblgQXM8q8pTrlG6EWF6GGq26RvJZ7Wb3CB/CUOy+so85DuRMrFOouGQyMuo2lgK
KPdNniUnhEPvhTT2JOYQwTJ2BI8M5DjklTfRxBsXGLNcsjdi+Ep2mwYa8kMVOnKHELifVWhPGW6Y
9wDDW1g3+t6NcVTOKaGSzgVQXXrW1AbWQhi09dWEDvFDlETTsUU+IinmQLfR+3HQ+Z8KtFNDbzqk
qjxlZJTzUt+kkXUnYRTSjRvZlhHqpBde70858/HRyoJSTyq03AoRhHBJt+OcPA4w8OAo2MymG3Df
ErzxRlM6MOkKXPOuaZ5C7c6Z85tswnTT+Wp4c+ajXUZoC7i4Ec8CUKtYAj8IBpUx7CArkUu1VZak
5XC2Rl316+xsKs9ywgkFxg6tPleQY0u6LzNklwbh0E9CKndJ11AMZTYBBa10BEOVfanXQAxd6wta
RwH43DMuelqQo1KyMQRWuZCmL24XHzSnbI6o1aHyAvGCQe4YOo1CZj9GG8EGZOVFTJgTJNuEchdD
xcINgX4y2hpaPT+kaPbCrYkVczNH6o2jhOImxDjBy0g+6SnTfSzMiLShB2fF3+tyvhKGEwbkaymJ
RNvFSPxAE6uS8XYu1G1tPIKScHHnsZSt6BlQcxsLqAwZ06aeT4xKZIKHhiaYQJcvugUFHW4Rlv7i
orbhAR4DPuyCeovfCpl9AWmi4jAxRldt2T/o0vB2sTVaBxG53+Ii+wQhIwsAxKib3nH7XQfay480
6zF2Phesf0hHu+hEQGoMNBQLCgus5Ve0BJt9MjCbl8pZmebpalpyVRJMdVcxb4Ev6qO1g1F7Fj8k
Y3d2qtk5OmFE1j7ug0TSKTd6k2+l5pD1RS9ZQycP+B46oulxmoaLK923FrU9CN4IjC02kGMsr0dg
ABmapb7t9pB0MAaJQZh62VAfE+UOvwhQ5DZjsau3R91B3hfqu7KJhH3UO8+6YnHBmqEYiS6fBK/q
kLuVuVOey0lnol551VlPSKYXmP0gov2Y0Ds4sI5F+1TM7tYmTHVWsRYRqrfLi+l1Hsy3sAyR2AMC
lKTAhwrzus/jdDvX2Bgpo7dr0mpr40BEx+jJ4xSGN2o3gpVtjs6SK0zId87JMO3LtGm3iA5C+UvU
JCiMpQei8zO66Q7Y+8ljHsSsKt/Pney3FCT13puYhGfqXgGjh12DisZsYd4X8xbQC4lQhF2V+Esp
2xv4ou1NX0qgJHGr3OaRtkMEfGfHdX3Ts4CGx1ze4PG4M/tlaTI1firdr0WBFW5nZL1f225D7Xef
YrvZSmYAIqwfUkfukcram2OPehxCegRjMTPN7ekqL+cgIi25TW39Ihvtu4MMybZG62STAILf1ZZR
+HmR7lk2PDcV4mkDmAPUFjoIwROMwYnhU5ubg1e2ezGAJPCcQPD8eBgNT3DsnVOZ3g0qCgVIhMa+
WxYvZeFcOQkBIAtdW9+ToCwGzRrPxOHtzRgdUUzqzhPo/BsvLx4hL79arjU9V673uUGHbANf/3uS
KvY2HDTQNk59EAb1Kzdv2gxRprx1Pncge0iQakEf2flpLvVtXBqlryBFtFMFuKSwiQ5oklxqtAAf
ux5NhSJHQG4G7JQmylOZymTXoekUVhKZBpcoOiapn+24bQJV5JgB8y5tK6XmoLwctXIOQjHEMKYt
kCtVvXUBpvkVsTst3o6KcTMZ02L9jshRLZHvKSH7YgLvT3qOsL3jSVC1cFdzUW5aeyg2iclERxcC
SK+FZgFSgUowRvc6481OcXAxH3OG3AzMl4ZaIeFNwCoa8Fg92lUWNldJhAyKaDp3E0FmwlHSyYKJ
aGjO6H9qJ3mYsMeg6dfJRvYEn3N0oFW0thIcfD4XLJfSiFR+BSrNt1rEDkMgbPMIY8tVe9wGEgtU
OGkx0YJPt9EuAu4Leox58G2PmNBCTYzpyfKsw1AKIndc5Ai2FBIfpnkCxhvPKF6brJJHt9tDDtnk
RSEPskvvCxh2QeyJI426wmsLt9C0d27LsAh3rjCUBcnqO/iH3acFtM8Q8FbsmGROUA/cqp6Vblmd
0+CogTvozyXwH0s7xZ4R70KZX9TUoJtn0JpiW9l7Tkx2xI3DU1s9iKm7uAlg3/6S9gtANsoqP0Mq
p0ztI2+jjTobPSJfWSzHHNOdt1knAFgN8DF7OP9GtWqre6jWoZBF3vte0yMbEXlUwB3oyJaWZtuh
BbetzZp2q+kFcLqQyQxKjzr6mwFaXG85Zek3ivT2dZL9ABH/jfz9fnnEY2oPXy2iXJvQzp9aVFXV
VPYHq4+AE6fFxg3LdjsNz3rY7UbHu0o8zJCMATmZ3jq/NQ1o4xCt8w1DxIPOEgTKfFrvzKhgdgRP
zYK2BiZr3LGu2ERRF98MlTNvLDGmWHPNYPDagWFgeJr14bnQIv2movRu+7m9wQx9yQhUuChZZRdk
A0B7mN+PmNKSg7XRgdX6JQYhb4cGw9oOCZ1t0gCwLg0tCpwhRRdV6/8XItD/X2KLVcs0/iO2+KXr
XmA7dT/6vvtZBBrg7/LNPxDGtvcPhmAXzx/TsS17sWL9A2DsGP+wVBvzIwuwsKlzxQfAWP8HAurO
YkViWzo+kD8BjLV/6MbiWORgIPQuKv1faED/gi42XRd8M2BlXNZMF4gzWtN/sUIwpE1wV6kPaotW
ioloPZNmJ67x13Oh+ySu+nfWGL+7o66Sf0XE2tCJm//1jjmxaXMWGhrOQRcaI+Egopf21WQi5TOF
8eD/9E7+EL3+P+VQ3MFN7rv/93//VYpdc7iRt0C7ddN0f/GZjHolnNs6qwEfg6KgN1IceSGC9GI3
8+W/vpVruLqJdwMcIe721382OrnmVXTmdL/ZW5Znb6GSvCWAArLo23++078642ncCWiBhmMdNqa/
lGFvx3MXW6I+4InmBZ5LVA35D3jSIvm78tOouT/jz5ca4trolKNGzloWUPxf/1VUqwXSefwrI2t1
wjHqxWXWVuMyJ2B3EtlAbblivtj2oAhks3OQeDGgi816+Te+sf+q6c+T6Kjd8jY1+1+Q8M5YuErv
TfUB/6edilWiPcgHhB4u5FwvohYPnen8CJPob2rQ+g9/QuC/l4Bh27bj6rbnWb+UAFjrynC0iiqk
ZMcUBovuAO6qpoemFw/toEA8ia7Scr7gNoWehJK8tEh+1nKi/cCOQdzU/pTa2d/YMv3+sUAXG97q
zPJrJbDbatCJUtWH3uxYmecWnHru1huECFS3/z6o1wPaV8ACwxyMMSZGVX4vswLlkWF8dC2J5jIE
OTuCPvEnw+I3Le63r8nC4AxWharSvfy1wswDyNakKsANDyjG1WSfti18GimZt00mLcKBsaj3X7Bn
/js/999YOVJFfrr34kzxk7OLizHJqMA3Bqdl3E4q/GwmHwZrIWIKrbiwhqEoUnGYbPtbkjyVCAf9
TW35TX/zlyf4pWmCfozJ2PMEcwxCXHfExRZQySrwW0B83v5zUevq6vv318rpQQpxqZeOh1WP80vl
xN8F74eqLpBNq3eQks92lb1N6qKhoI7azmyKfVMSFkieMHO2NjJWej93pwerNQ49CyziUvLs8h2Z
y7MXUncMxTuJydvVnXqpUTj3svEmUocH0xgeqhQUX/VZ0MF5SfqCrBHTvlFc5hxR7+qqjvaDjVYt
cOFss1wP9Z60H/mQCQKFNB6lDP260me/c6+icj43ZCnRZeAiqx9UdEBuSAPAjLU06grT/nAEdU2D
EuP0YJo2FK2FChsf8kVZNzaQgFG9EnW1BJi2ibJ3I1+mTtwlyGEqkXEKK3GsPJ6xVPGiI4vSO9jg
qHGp+EVB3sdG6qZg/QL6aNel84X0xsHsvmdD+gLA7ZwZkeGznk3MrN/U0xjoXvpWWPlbhSXTUp+g
UpAJxaV0k5T3htW9uktXvJSMmk26H+uI2U+IhAv9VXGQEVLH+M2Ok73uONdd1zF55n9pwj6g3fUp
74fAsjpw9OKydh69Lc6IrSHO2tYKKKXiReOeZksB6fR4k4de6CTlg5YQilaHl0nhz7nzgPVlT2Cv
j5miUg+mnmhWpQlymg6vpRJlgLzGCVT7w1r8oZW+TRm0lEr5xCSYkqyKt7bomHrGb71D2NBYMn+y
UPw0Vs/hWL96wLFNwV9VJroea1YvYzLepN4P4eJRZbnTJZ4YJ3TCFL1Hv1h7pybWbuuK1ALRQnIW
7nwvDJcKO188d3zwvPmApsY5zka+73VecJ91ALTsOkI8gSIoQUSVsHNGgdB0/rLcopynh3haKhqa
V8v9Etl87dIlLZC/GLN6Zr3VbJj83IjavnEy9aJMOfwI5S2rshctLV5GtPYIiV2aBmkh4tXwau+N
SkfEvNUeFiVy6IrUqchilcsqJCsqftwgiCnRAlxShUWQV1cjPASW5PHZtHMMV5lezDyRD5Vj19SJ
4ndN+kK6ncCabG7taPzhLn5jusHLam1P7pvsBtsNLdDuLAdNvr60T7Srq/XpHTI3G/CUD8u4mzYI
cSQvOuEg3C5eJtQoJ2leeb2TY2SN4yGCZ4vQzmWpytMyOBuqfaMMGi6PYXFINd5Nwmi/B5Lsgwe4
GC0Ll66tumOWyictKdsrU/BsQx4PbIhNZW922JJOVENB/YA5HRnp7VodGyuC9kPDnQvqQavkz4Ye
3TswYomdLeZNS1fiJvkboOeLl9NWqgPdLavo6bL6LmkKfXETNu5WmeUuqkKMgbz4pQetuUHnisaJ
jbWUj93MnHDttsZlqI8H3Z/A40KsMn0hSLOkvbxoy4vyq0h9DZHJTZx7cJNo4zjDAwiL+M2piObn
Kl1fj7AZWb0nqBgvSgPIOem/WgnAP9rASHXRouwFP2jYBqrY2wNDFoIlRJaATW2mRjH26wUeTKlm
opE548Vd/ij5bt0XNo9uGNxK4y4ozObbloAFKvKK78qzQMkbr4ZlMdg6sKrmlrh6i8dB5uH6PFA2
3qwM+0k9oB4RiNbRt6VBfIrMEIxsbLB3ViuuQVnBxhH6xYbKwaK5qvkhZPx7CNVWTUvH8haKsEbU
ou41L0iQyq4atD3C69mKrKtMoWBq1x0DcuUEAqdTrXelr8bTCc+ko9PTi3b1MkxWSKMoCH7tbFX5
RNtK9qmtILyuoLvWd9cNWhNYnC/p5dp8jEcbmUUBRTyv0ycRjViDlmYReDkFl2tqkCq0qzymrOxJ
XtTFfWqtkOvkxR7St2U4UIv8zYrsg6IuKQd56XuowrJXvzehiiok7CRVu59C7ywxOCGASjCfmCjo
mOUVyf7z4BV7RIzBPFAD8QSvtu7JGBAaVhIqVJmWLxque4GWw2bqZLakmNCQolrHYiRJSLp0CEcP
01P7sSGmT+gyPWqeUe7IIhCEkWjciYGwgBG1T81AiURdsnOb4qonDkAaXPtmDx1g2DlDjgqIKnZx
qEEibowkNrosRAoU9AWqhBc4YPWgK4HrFDTKetb9WhBCRubt5Ew8vIWfHlAG5HwjImYDVIJtTTBM
l/MhnWGPqWqH24eGChJwpGNSIuUT943YFvDQaMg4StjVdVkvccKRabsrfwCOuNEH+i3JmIng7A9b
LRCUaiikcbGjyY3YH1xR7wyLm4105g18EprwGFiEPt7fXZXThsa5fyuBkrTDLS4tFQmr1tkanv6S
xWjeZ2qibEY0j/TWxao557XjPvTCF290E4J7ifSxaeKBts6JTF28ergUBK6XeltC6cS1DYKvOUG8
imTcxopZX8STsYVbijHQMpdFZCP1hx+wpXAkdpGo40+lZvVATvtSCppAHGIzUE73pIrwzbNvZhVS
t9XRRKPJeHbKvkczjNdhDSToUq0IYoicA1yjhLGt7qyLcNwfuaDZGq765EyOup3L1EIODRgUDqhI
mk7s8Vbybe8KsAIOM60aB8+ad24gCu9n0YQ814D4sQ6tMyo/kSNPAieE3mfDGQlMxkXEfu3qMEdX
HbBmWjgTg4G2jLyWQCKvTKD0P+q9Oz6Ce6RvR5JLn91XWUz30KKnb2id+THkU0Sg7K9RABh51yGM
jeOmeTWORn1g8Z0gyJc8u92ongsvna4UF4n7JA/3RpWe9QZd37BOkFlGv8EDhe/3OnKBZh5L34ir
V0x+SKg22MmVuN8l2gXXio0tE8/XRf6UMJRu1WTniEWJv0E7ziNUrzZzE1ChyXyKMiHj51aLNKu6
tZNGbqUugyqzj21sXKud/lhOC23o67omN6n2aNoG/YAIBCzXXVQIFAmNqxKLtk1r6XcWEIetVlW3
mQ3f1lLcw4JSQbkLy+g8LsiwuBctkdUR9eNtg+SUHxXDnaqNXAxkDYGD6Ixhzbkxh2Y32EhZ270c
A5TlYH41/Xdlsm8wQMcOWu93iZGgX1sXZ8szGxpF9uAB3bGKC4Q1yIzLlKEVjKigXBTgRGQ74grJ
sxDTD41pnuW89oLhQx0mbddPGf7Z1W1raFehY5Z+orTYEqLcBHrAH4X5bCpINMqInlxBLtVPIxYm
jdHT9G3av4RROyLqB2o93jsGN/Qay0NgxIIBnTEEjDrSJ1PiIsXoUC8xVvVInM3Sc/eOJCqsJgOx
9UzdDn01seazAOunqnWIBcAfRzZXsdadKkKtjEhiN8huBG7T3pK+zNDYqyV4EZPgY+YEHVFo5rHj
ly6hpc3ztCjBYUJiuPm2dJNsD/z14LjwKpHTbw/kP4MOw4oG5wK4jS2eE4N1qJQQuiojDKIRIR4u
NTpFiqIRbGfmpynht7GDwIISak42mrvbfb/vrSYJkN16M1rnRBvM9+tIVxoVi0xzwcLCsw0RHD7O
7ZwtXPED3Zm3D8vyQW9MfT8X8SlxI+MweMY2ZlTYCyXaRkKPr72FOx1GT3kI3UyO3TcS+eFORgSW
Cz37ioy1FwDFb2xEWFQdzUmtY1LUJ9HeRJQKhdZPIGCTHas3excm4zVU/SfPTSuMNsjh4Wpekb0S
W1VnbjAP7sEVERNEpG9huRtQbKgE8zKldDV9JM7tnS2WDxvX0y7QjJFxk6wwFKbJFl46G1nnL8uA
+R5d6pGUILqeMP9Jq/9h7zyWm0eytH0rE7NHRyLhF7MhCXp5rw1C+iTBe4+r/59k1UR3meiOfz+L
QlD6ShIJk3nOe17D7cOzzvjAfEHNf8QfC9dzVRSkzgKHddFOpRLztpI6yxZ0ZqgbxZgqa7rI213K
1jQyUKrPvLP2Jetmdli6GTwDq22Tj7eTx7hKON5O0yfeqcEFGrVVSo23vpyTxXAfy6K8ZU16Kd3w
+lLqdsoax5VwA9s4eZYuxVsadvc6OUXyu5v53Hhaf3gV1IUE82mJ7ZZYmbLCPrQQww5/HAIYtDeL
tYNFkGlMQEb8Ylh79Z8n+dBpk/wsDYZ3kPAKP8yCGy3DlNor+FY1lioepYeImH40BYVGjmBar914
r2GyDLsoctGYzcEWqhPBCBOG6BBSFiIkNm5Pf5cHmh9gCB84mAlqOoZJGpcxUc0WDt7UGeosRG6D
uD92nhgHfi6leGbuB1HRSD+kyfkfl5aOkz5Ns73kWHPFMGGBtkJHQtgjJ7fMbp1hul4c6yF37WsP
5LBSga8JiTOkZpXQFbE4WJ4t9mnk2eSwJRWeDX39YKk2ZJzSR+Lsa7TaWYawv13U4PZkDMVZc8x8
G9auoi8Ub7N5bWGhU0FI0dOAXo92JURvwtCFM6ulHH4rqTroTwxDKpzC8FQSeLy1wdpb2FBVW4rw
+F12ew0X2TY29d/u0LBvGfp7yymBC+pWwbRqcq61etu9C7Op1MP1oNMtDCLb48VxY48Gg2KX9sWO
Z7GStvMQZ94+rdip9Xy4N5RWMif/Df7DPSb25N9QHPeMkFRlT4O2zeP4RyNv2Mfc7T6tqXvw6juG
eXlll4yTrHY4LVI+X64BavDANwpkvL16D2pdLUrVW6j+WETzi2nPH4gVS3LR4tl3A1TsjgGZ9NIl
G9myn1AiC+WaaAvAajJaPvQh4+ZSb0K2JSbdfNzCzq9UMcV5ohBXzSr6r1NvPTmJhyFrOR8LCQuu
5plorfkO/sjZceZTlnY3Ehhi1he8/vjJtOD/UL9a4R9WOHyO5ZNpN2vCkbJNwj1SGNEtjLs7DA32
Ze++VwNGM5U+4a9JsTs78YehWvQxpCQLXi7w2+XN62rPwbaHyLwcoALHXuyN5U9nF5ux5Ce1NAfn
9TCy9YTqd0sYitzwOAJdw7swVvp0cnP9btLxaI0MrAQSdkwNeTu8I878k1ow+oK8akyKBKuNM5Fg
F0N3urRtWq1STrL2TKFBEUyv16PxN+qHC5qMz5jBVg9B0AY8k7SXKa6Val+WBKNg/fPdDDzTqqkf
Skr2Xmda4ZTe2TQtdgAsiDrmzKs6xIUgMjCHpxPmDuYnQgOCAe5k+PlenlrE5Dp9bfZVdZ21vtzz
LvJpxQvmjmVCeiz69h3Sfb1SC231UsTDV1OTRMRSoq5qtPR7u7Q+JiT+if4rKUhGb238BrKCZUa7
mQ0IlV6JfVDMXaEgiKHl6Qmn6d5yHuFN/qr1LQYJGDTYhAk6sG96loxFnZMhuJuW6VV9TFtTmDKL
YgVj03IBMx2Na6+Ay77FuZ6qlY3kSfJ01FDP16NpppB+2LkuswEYu84q6CY+RWDUmAUuz7XW/kxV
dl975XbBcR5pFGsqhfoqJGZ+qnFsVwOMRJ/DVdPKYyIAvYbidbbRMZoZfYcCfKww+plNUA3sjrV1
1GoHRj07nSIRW1ykxeoQNwqcWsV5SRqSiAkvmaO9ndnX08Qt2NYMmBhY+PY43Tp2NvsXYCF6zCxc
ZQNJWmU9cuPBDVEwEvGMFTe4jlUbmYaU9dFP3+s6lRk4ewrqgYvJb4iH4cGMaEgozeR2ADuxVbCO
AuXklO9wQNzFKMDXJMIoO7td7MELj9zgChIvH5xV3ePkJJKPyUdkLv8JeOjXzYhRXqD4FRR+uZ6/
IvW6ujwPXWByCTH9hWsGtKbBmcntL2vp6IVqBuT0gduQfEDLfTFsuXe7hVv88vi1zqMRDPSGqtUO
YiJdINHqYIxDSc82k2u1ltzQqr1nv8de44eEAfwJcSjpSUBd2W56aMb+PhuxVqik4WuA/6tZRxoQ
DROCc9VIgsJeOq1QQWUZjPi5IN6h6+BnuGp/ZOCCky7PNWZCQGmAbgWcIY32KIlYDeyQ6q0gOnuo
QsCpiAtiZdyS9SJZSEHuckyAorhCIglIGegjZNQpwh0DvX7j4U9Rz/EDhrTeDoqTEeEvnGbaRqdB
xqHjLsKcflV0A/q19lpCMLRqltcheerCkpiXliWGoKqvohn060vvWSw2pCMSA7OWU9Q5+VPTzecx
Gdmlgl5bkxymrxm4fjh6TsVwHRomhNX854LSaBofuslw5a3I4LHJzthZ2GhaEVtbATR52ewoFVO/
rrltLVpjz5K43iWUp7Pz5UQuPHoFyeVkYUGzcr/J5+NX5uRaVJGxviDZRNwAwBicu9TLgJ2okYk9
uS2T3NmqpWRWs4DKY4ZEXtqLOdk//YSe0/WQbIMixEb0k1S3+cwWkiwgSkv52i7dTaXRegfoUDdz
ZrGgKrZEOBNca8SnS89cGNzVl70N3jVLn2N/1y05QgqsXhQ0BZGYi2ukRLCWN6AMK4bV+HK2/YbQ
3a3WUpBIK2HP6vOPBj8FXBEjmNpXl2e51SQ9arVAS+G3XD4opRfG4ZbJ2kyTBzJLlCsX3SBEwcZD
eYDwfBfq9T2k80+PASP0WEylxVtgUW5XDAFgeb47ceWSpWYEQA4wY9S5sU2q67E+lAUO6equn9L7
OiVPSnMznsq62LXF/KYF1CqVE18v3t2IlycXIOhOhvIw77DFOPZXLXspS2kjEcXg2MNHO5rTQbiI
qoJm/goM50UzEUvQnu+ssGdx8+Z+XXv5a1V3R+yatlCkhsnl1rKKbIsFxTqqf1WoA+AS3gRDedBE
9baErrOGnR/vgq49t2ZYHYrUwawRp1H8jSFzQ6+7msTQP8wif8KVYaXl1rRPM/A6zdtixHePNY3m
O8B3mEESm9PPFZKHUmue22W7TBbG81Aby8Woz7qRJTfof0852EM/yX4rhvp6SLHe1jJc2FM5uFu7
d5Ffh721rlGWbhEaUNj2KE5jQ5yRpqyiIVq2grjnTRUEwz5MxsemN2xi8Nr1SLlNe/RRjIa5CVyy
GtOtleP4DgH6HbqgwkhxJFwqWLuVSOE4peZu7K30rAej3JlWcYvaP9TXriXu7brvtoXEJyBv8Q1I
1QGCTH1ISI0O5eQcL4dA51X/VkLCOnIv2L8frNI5dslM+S88DaCjMJztMFd3WU0SxuWA2SPpGDw5
Ixm9mBVW/PqsuMliGxbQoPlKo4qzywh+EIEX2xErjY4hBwghq11Aug0SCxLa2iz71QpN4nIi3oqK
gUKWwNbPowKzVKUEuxziNHjzmtnzpVFbR8iG/3q4fC+pqDyiOv2MS2jBWTkfOJvmkSA283h59acv
jag3diEOL2R9FCfT7HFX9KCSaUUijv88VCN8aN2rEn+oAyCceopJ+Cgw0Q4qH7FQvzdI2uLpr0ds
5R1WASM+p6HxkMMb3I74oE4EKvsigsraYS1wOfRRahybVj1XAP7+P/8hITPOz1IQDV353FwOwP3y
t1d9mpKruKh/cUaFTQqCbMc6rm89DdJyWYn7NtWJ/auTcJsWQINRYB+ioiBMSMZPht3UZyiXDY1j
nO81BGFHrtJ9CbkYHVL1IOzmzD9P17be40uaZtiu4/QGEFnEMGC9AuZjY9xZuibv4khUOPpGse95
6JA63Wq3JhUBi87soebq3Y4bSn0J0F7fjvyNy1fTaOk+CL+2Gcn52fU9bycc5+p+MfLqfjZNB2gc
nOLyPYc2rPN6+9bUbqZUlHdLfQ0oNm+dBamPKLObeDPRGtq4Y0QD6P5ipiYbEee57TWcjy8vrSL6
wrRD+jYpSbQA+GhdXpFC/fur374nbFhnofnqjjhwpGNAoLR03jThdNvJS+uTWTjhKbdWkxfjqK0O
l1fTED0AnC2rFqsCnlUxHeFr/iQM2v2UseHx8q3LQaTe719WTZesHOIRfBa97IDobyXBJI9W9M6b
uUsH7nJZQsW2YITOd14XDEybOLjz/IvtyFzZzhI8zHJXjs2DRYhV0JQzOhTkhOopdtTT2c2e2PVm
ciaCJuT2C3wXO7stiPvZmnW+I0NJ/W8Jv5uunb5JTxYCDNQJ5KZj+hBuolrVpw2uXHp4bNQj3pKD
CnRXmesxJjrOjO9yDMuOQ2q7AhtTVptMLTRlUO5IWvd2hlkTuxOSC7epJAEjgp5yl03yOsIxkVGi
3Acd+hIoioHRnvh/bQo6RIWp+lU2uuRtkrs3fdJFJwxZ8aJYphIUXMPIyi5+1TV/e96ZveAtmNgA
kR9DVppMqTEuL4VrElfkhokPFDGtiyA2j84iTAL4eHU5BCZavMur2KrkNvdcds7+MDsVOSBFPWCU
ZPJHCLv97dXle1b4NIbBcgA99tjnJuDxKF4KboEY1UugFJeaZa5avX2fdU5r7LBFz8NtFcWvWVS3
awMJQlQ1814PuyeZOlx5Yv/mWfionTKAB1RlQeweJUzntd0F1bnyLEA6OzyYtDy4raabuBKfcEdx
mjq1idhH5fTu1dXzYnUv6UTFqM/GfqQupfOVyXGWlPDhbDxZCezVPm6wa9OiG3yNch+mMbiH+S4I
k0A7034Ro3bVNRnu8KGs/B+jIhJJRx0wom04RLOEmw9jecRn30VuuylTbJg9p31NrPyztd1PGhO4
okQl4KrwOdXBx2w268lp7zFMYFlfLOYhKM206KA+gJDjjrrM5ZGYIoNwZmq9ZKa47ZVhJsyLxy4a
N4Asa0z8SRvHvAv7mCiovbVuONcZzospyQpxZrw1C78Edc2PC+lzNfYx1oBAjTpOl2GFqt2K3Efp
hZ+G030ahLm39V2cIhzJQio45MISzXTzSobteTGOC+6OJBQy77XxmrKWgmZ2RkeHSuiVVegqFVFz
0JDlZE5N/l3f38q6Iqp26uf9khEOhKuTbwxBCz7MBreU8ZpZ3LBq7qbCGn2q2ea82CDgjKJ+Eonw
7ILymFpP6Ic4qY8RqUYgSx4Hh7BXk5myOWWXeV2AyQURh/s8aO50QbiPQ/t0QfQSL/xRUNB0aagE
CIubF+tOBkdtQAuWWONz4+HYj84KLRcwRBfQQGJvQqMjNfoWM6kBSByEB/XoG3b6EXviwaBYBDuk
Z3bzDu9P8rEHcAHrAiFBJeiBhbI4+5C1q632Zu0d/z3fxlQUvj+wbfB8hZcp4D8b0tAxd/0Dv6hd
ltDsW+Aro7T2xUyvUumCRKEFtSIzEqfKP6n0yJCokW5jAtNf4C6PgVpPGCcO+pbfUnUDUMQ6RtB0
BpdTGQIzmi6xeSMqQdpZSh4FC7fXU0Kce2/RXPYB/XZlwRiZf2yDm6BPqAkFgu/SqnCwiz/KxNa3
Lf5DrvwgmkJba6OCDkgGZrmm5E82SF2RXw7+vz8puiJ0/eWkwCHVHdNS/Mc/8R6dUIazCySyb3L9
uYdO1KBWubyleHKvdOe0jPsQm5sJAcLm3/9t+Td/WxeQAk1ThwBF6uCfLog5WDlQf7av1MQ7D0CM
+EN69GwBM2jSui7lfG/DFpkn/dl15MEbx6PqwhiL3gcelqaNSYIpvJa5766azDtMJpDPv3+X9l9I
YZ7ANcnyMLb0DIOh4R/fZUGaXGraKbeNy7vELJbns23HFcswzeSs4LVCT5Gc9N4q9OBVQRnDm+lH
kTnimKuYk+oJI8PdlnTEcA0+8FAFU89gfzpl8ZE0+UcGVMg9sTUlRVmYRO9lG1Pc3l4oiKGSM1oK
Duxq87p+TRC0rPAk/J2nQZvwwyDY3jhZRNgtjbxMEVgkbLiYfJ1S9S5dI5LrdmAUNzXZFWrH/Thb
mQrQu5/z6BtjgJs3z87uVcMGzvNhk6qeNZDwzelFKpAxtuuDRQADJI9yYfTYGPNDNkX7f3+udeMv
5FhOtqVLw7IdB+vkPxNWqykuNRfoYx/bqbX2BP5cNbMOqfgmjVrJzFaxonJk9gsciJSE6E2Chei1
PphbexIl2wGIsotwmp6qagnLiMd9O5AKpPZrBHnddskzB8cxLPkAvId7M2AAjPENtpWkxWLz/ZMv
GoIrWClbu563F7A5jEAsDLz2cxzAyN1dVzp4dcylUwPFIgYkS0bW/oYeRcBRWRk5VZcEEDUSua9w
XF4DM5QNcJvNFuon3e2I1y7lHdIRTJdenYWOmJn2Ry4riEJLv65mVp4mcN6zzqEqVP8eZRwu89Ze
+86SsUIFs9H0Dl140f0iV0HB9aigqBQMPxuxNRbFRy+BG3NDILzsGHmJ3C9CghcTw1GjEQLBx0I8
UeiBV4H4mEBz5ECeNUAuOAx8asvr7i9YO2lL1wSpHKJK+y4lt09RYBSPO8WbPlDuBWQSdElKgyXg
leE9D5EF27ECgb+WSzI+k7rCgp/9WEuqQ/UhjWTGnwNCaYofg8U/MiE4huX4aY6YNKAVD8z+yqic
Q6VIAnbMqKHx7L3RaO+EQbDo8lbrQ1hG39o43fdpOdwgpXNXOrZK8dBPz0ZgQdao8bAfO3w4y/bp
P9yuf7Oj6Ja0dYESgOxipQH4V8Zq2MMxIdQ83RvqI6vdwOF71HDel4ZrvYOAPIpAlxg+I6FSwzs1
MCsVk85UHIa6y/4Df/evjG/P8NgkLJ4jnNGl/NNb6mZ7tCukrrgyh29VntxSPh8U9J2NBEQ18yFQ
jLNyHJD3zM/EQXwEon4xXOs/nJu/WdwND761RCJhQon885OMEnYISIuM912EyGXqear6lUhIkoXZ
0q1hiv9qaNWGxfplN8xfQijnrcI3bMUfg0+Bj+VSEITtPoo+fpRmNPsgYcE6rqb/wMT1/kKT90zB
mgND3tN1w/wzD5cC22QMPkb7KU2CjcYUHWYFwYqEObmBVMNs2volsx3f4rKdCnGKZDAeHWE2vuQH
AajPM+JYv49VLuISO4S3gEaREcbSa8YbcFas31uIeWXvPZNzBuFBjDnNY1FqmAl47WFMJ+wuknIj
FlixMsfvPEjNjadZ3rNHLyTFvWweCAdu/AsmHioHhrlZ9jI1NiB9nj+MAGvZS2WRa5vVRe9XfRxt
eSzWHczKJzuXWzv3ru1oXq488o6IgzIOpCFgrlHZx6ThsTHIJl1LXcfTxdNemqrNNjH0Xe5g8Yo0
HiGtsVeY44UqWoCp4Yz4GDHAFewRkYxuB2LC4NsUD14ENyo0cqLMDe3gCeu26MMfHA3wMDH2QZJh
utC6ANrllGxrGzcLe6nPtVdV9xle0dwFrFb53E37Jo6/uzEuf6s+/i924XGuvv/nvz++cpye4rZr
4l/dHwROan/9l3Vu89F9/Nc322A3X3/k/ORV3LZl38R/80O/q6Jc7x/U0B6anD9qojzrH47jSdYf
h329KJsu+p//NsU/2Md1mxx2l1gFQ/1xfr/6J4OMBmHiRMT/IFwDLvz/V9yC/POaw0iNdhkJDyux
gSzqzwVlo8PW6+swOmK0sXbN8I5dusMBB5e5LJLdcWan2Vm4X1++uhzsSPcbIZK9mNPqMOhfFibV
x8vBxauOPC/1tWhccsuR4qZxvgnMiIeny+w9tg7vncB7ywuh3+qLRU5O/s3wfh3Cx70SNdl+gzdu
59zDEkQ0zGHz5AzPRTFXNoPd6zdBjgfQZIf1WQBXFg1Mm8LrE3/WcYfBv/ZhYHXaVQtT6J6u205t
7xBoBBTVmGbBp8LBKWK3RXG7adAJKxvP9AZCuD06x5om7gUwqYDvtO697Fym/HARfLaVbW9g7ZK+
iIwYwNRuMbHkAcw3ZZzC+HeJ/IHPYkPqn9AwW9ABgqCC2KoZZBaGnrGPDkOjM4Orsft063ErtZjy
g3FT3ILHZF5aoWGedroMbqYw+tCVqW3fJMV6qsS3IR+9lmFgMhcS6GBOaazY8qVFDOPi0kCWsJz9
LMlBqocnRExqNGw1vivnbV+eKqNKd0mY/NiJA3FASjhj4SYeGJ52hnNLN3/rVvOh0+nxcbI4hmld
YuXcnnTZw41a/NZdopuQWIfYJ/VPbvK5PNVFXG1sdD9XYwBPhtiMwE9q59bRHJ0pF3MRL21vGs0G
NtEpYoaUd4xdFP4AQfoIxRC5MVFrxzhMMMe+T/R++WhxJ6nHb0C+4JAHMM11G8usuck2bSYs+OfZ
gzV66LFqqIlEbuDd3UcrL4wE46dy8hc4hwSwJQF+2g2ifeqcQ6Sh5J7uZrdASVGBEaSO+ejlTXMM
Ou1gDu5VjuLgwKk5OXWpn5C/fg8LdPM+6PQNgIvBvB/riYG3aekA3fpuQs28aojk2DtNaxOGx3gr
TIdkH5hOsUFE1q6XsIBRW86xnzb6HY40zrrEl//R1RycUIqWADwcpusMrXjeddoNbKmNnabhwRLD
29Rb8wY6u4t4ZaJZsgt/nDdyRDAN3Ig4WcvK3VBPERnIxVeM0ClSCbupmG+I9ujXkWY9DaXHu5fW
Ec5Dvi4NEW6GqTsw2MIRxmju7TAhxhfCbtTxnLnNyBm3rPle1Rq9a36R0pe/R+2hxeG9NxkmzW6P
D156NvVFrhz3MVyKN73odThTsbmP4mDBGOI+rFDAlyb+ZsRZ4ITWzwdpmwgAZhz0Y0xIQIB3ubPx
3JGrF2lIodGJMJZnPI5l0RbK+2mIgxnPseq6zHl46gZ2ydxquxEYsoE0Gt4auPFJlTRiMsfKB7TR
XWHyhMtI7Lo8oX2Q07oumehVgixzm6SHsQm3FVL9oafqRnN3sLIovZJ6fCOnqvTJM4Jtdp3PT12r
LTuL+Kg1jEuZa+ED2Ih3lbjJNWjJmzO4h3bsa+KanXOZm7cEJ+GvzjDwVEnrk9ENSvKy2tkt1/gc
VziikPUKdGMJ7xDGT/Goipq0iSB8qoSbftORXUIuObjPUkLNKQZMt7CT2BGxzr2BW8uwLDdD274S
4vKSmDDkWrOktINRcGgCmmR+R2WVn02CH5KwQUBI8JLhMvthwehR88RHSBGtET6dI4s3AzTjbZf/
RNlw7L3qK0jn4Fq6C2vTEBEUlQIXNpNjq36KeF0BoTyYyYStGyBwNBlDX9Rr09SSTVe5UFad8arT
4r21JA6aU/20LPaNEQfVrrSxlk/79hNrG0JRPe8bpdJrXycYdyi+byyrGwDTGC8iCNSRFNXOGBlo
mqSZEFJubOaYUUrSQ8OfZ+DM2UDBv5Bd77R7nO3w0oqjK0RLp3EIDXai6VzGcKnqYuy2bpofZTPs
2yyWt40kYjrYJ44od1UXVrDhwy2Mu/kaZlu3PDsYKK2x48Nkf3G/RkIVSskWQQraORrr29oJ631S
ZuhxYpgvboIqCMlIqREzBJHK6VL4N7ObbCxoZ80M5mFay0cTNzwvjQuup9vo8jUoDJUkcLGJs3Gf
ivFnxpXZp5K+GltvJgdXbLJkqtdDsWh+MTWMhOP0TpgPdVlaX85Iim/2SmebPoyE3qw8i13TZBK4
zsT4DWNkIH1xuGfcDNXBm2Zm396pXaS2NnUCSJrz6KZXSRHgpkfGPOnrzYSPSB8w8rLDdVcR/5YF
IUGR6OwhhXCWumH4lVsvYR6GD6jIKD9bVpX8ekazuhPLrMMqEc9Ge9cb+JzYuEeSKdRX/hTOy8r7
1N2FKd7sYMhHoOYcGw+izNNrwjZYmOt03xGRsnWgJWMg1/L41boPMviuzZhiGBnSN88bAwa+uNJl
QWn4kT09IQV+jc2qgkIXb3QSP5T7yzshtYZfiu6tI7tqvdjYFXS6M667LME2oNw6xlTw8Ntg48RC
rfWoJTuUShCHuvjVcGRysmzty3LxF0stfJCahJhHJMKIFjBIuo5n8hWZPcRXo5f51jgcwGON21If
8wN2FwP0H7nuC5sghMRR0TuMvdJ2OFrmkvjOkBSrtLLsHUYhq6xmIB62Itix194QVnV0GUsh1imj
I0G8Bw221mYKPWYPDqhibLX7ugmJ0u4ze+tAtOzF8GrEgi2kLXwc7MRqUiHyZWr8wo5xYzfWtdZW
JgRUaOyVylm1Wc+rAmeeXgMaHG5HbiPkAVCfWx7juNVQJKwNc9QePZHchMYQXi1tdy26TdYt3ZFY
59mPYpdVZ15e04qH15SDt2cqDkuyaF/ZdUgtmpuAHofNjHgIxXBdNPhrii2KHItlkwxNwunbqkek
12I63kzQqkv9WHREOQqtYApoV4dmat8DBdk38PmOjaV/Q/Q91cFS4JdCfrDlhNvaKMkTbF1xsELM
rqwc75faLUqsNXT9VhdE/2hW9jTpOVIhJ4UeI0Vw3Yz41XQw39cOIsFzmmBchC0X4olXTTdeeZfz
uvUW1mpdC59bq5l9aL9m6Bi7nqQZ1McMQhyw7zS3kiOPF85ftKMrq1wOBHgGyGqEvWnznBXMNc6m
CsB205hdsAoZVMUpFeko07uykkeLGbQnbG+b5voW+5WQOtQmTaXz+1a3gN4MfU9LgsAwlicxIWYa
LfOrgTFDJ9ltFouKpbceuT8lvstCRX8KTO1K7KfRjBMb0usHNm/uDIPsHRl2qE3cgtJsbwwiOnnG
QkRVz+S80eQ3euHWz3X73ezMejNBowe8JW1VUbiKgeix0Zy3VVpu2XOiDRRyyzeSvPVjzucMaakP
1dKZOdiRifbGqMz3SXKvAMOeSEEChE+t98LNOlxK2uGxE9ioyp7t8fJlPRS4EiY8jR2EOYRg3m3S
U5xiynyAAB9tEFfD8c/KB9EQj5Y78XIehVq/M8LQYQwPO4e0bFbB8r42SJcHx92mw1A/YytznOzK
8q26mymO2+QkRHGVYC+8sWBArQlXres7TYzVJiucaGul8NRi2hTIW8nJLpxbhKrhOsD+0Te45HnC
yp1XccBNWD4PdW5fLUF8Y+TLS6WZLZuwZp50kAG5qd223DNmHX3HtrS1g6CkDXqqYUR/50Wmn1Oy
BGsspBCHTWO+yTx5MvXOPlOIkD43tL7uEWCKWHJtYDPnwn26smMSb9v6jM1V7aetsTM9k/6DqCh6
jvZlySaq6jw7zV5MUSDKB/w+A1+PDKK8xuKEzA3PiRQjtjZtdqbDL7fAiF15D6dGaRsOMnLeyDyI
1gJKPGwcy4BJpTx3WUYn3VuD0xvboYo2C6lrvNOrRlvSa6HzQdwlX1vhwm3WtpiMvUfVPB9xsEwC
Ohgah9fGNcn+lmyrsht2LI2/gIHNO7RypwadDthteTAIil03FWpQ06r24TFqnWAXhcMvMCimKmzs
64Dcu2Q2gwdcXL8yr60RZxOrFWv3Q9h0zwQQ5bs4+mq1SWzR4k/nZUlOmSZPcj4u6Hdx73zzrBwD
NkawixfD9BrX5QBnjNoV/6QG06J6eR24ah9zAtY4pcVPiF3OcMU1JwtT6P3Oq5ebqnPU8BmmlByk
3GbTEhO4vCUCjlvJOjgCVmDWyPDQ2DFpooS3c8GZw4fuL2lrlFmaNOGdszLWQ/sUVm2ytyryknhI
o6LxkL1xHy3evRP15wLUCrXOwj6ATVlp6oze3fZeE8gtvMkzP3KGbCUpXnGiFV8ygTQyoEFsqprx
AyJZLg5PMj2wH47p9TRP5zCMb5pOZmi0wMN6i89f6VpDhOKAaagMDpmG11GDdzD2ewHgFk/3ZhEX
PE8vd6mztsTc3lT2+ABaxhYZo4MXYjgH6WTs25xtdS67m2lc3owqv52E7M+DOZDKRjAp5lqQRcpC
FVboMAOz4HHUsRIT2D1H7XwnB+xwC5E9507DfILmfjKlvW2sufMLZzhMQ2WjULemHZaYBDHb8qUz
4tSPAjKVNSW/8/RfretmPKcMeNN6C9gWX+nDcAMHP6XKTPFQTmR7GILh0Ut1+9SY3bKJUvZ4LPtI
Y2m7cyFx9M/yOlsbRkBpSYxVVbXfla3Zfom5HeaiD3HPyU5QQ0C70sVmrkAAvKKqr+okWk9j89w4
IUwd1oEtYeHGlomxfuU2q6YTAp6fhygCYf6UOaYP2LqK2/gFXi0WopoJ4C/kQ9TZ1I6Dc5xx7tos
jLCihJFI7GjtKuS9cdmG7zbWn4jbMg/EeRlNeBKBEgdVtDDCJ/9Rgzo6sJhUXm/tepnem7N5kibG
JWPc5jAm4m5tE7cJzb0oTwLfLVLYIaumgua81KFQpzM7X0egolU8yTL+XiS/LjegBfcGD/+UfVL5
fkiolCAO3ZmZvonQgKdN5CgKzKYyrz2S7lmO9vbs2KuC4q12eh4Hh49QhAEChFq82OADEQHLAYy3
tVU3N5r7GI+phZWXi2hB728LsPtjrVhrrFMOIyT19dKX0IvUq8sBDypCefuja7cDfrV3yPQSAOFI
P14OtVXrx1IdLl+yeOtwDUbmMnkmSUHjEGWjyXbURNc4pCQ7QHRIo5l3awdpcLj8tQtx7nKojLo9
Dg4k9v99E6JDQ2BlsiVQMlj4Nw6XV3/3ZTvCaCvIm3DUGxS5JY6t81GKQj9cvrh8e8LMzU+H5ls0
erGhBKH1nhcKJ/VmL6+MIb7JKPO3/RRAVbt8T4uXNbc9lnjq1ORh//v5MZKCyD7J8NXsE/eIjHqg
FjGc5NhHt11ngs900kSYKrp93xQQgxeEcupweeWBz/32quEyXf6PjgJAAukHTF9HUyIm6aAbkkl/
NNqwR/tSkgTZDxAkl2Tsj4b6uWlqaUC5TGbgiX0zhHhIQvpZFN/ncpg6uMScm//95sCOwl1C1Aa9
7q3WpAy1hTNQRvLKU4d/fo9YP21fmAySJgYOna3/fsi0oSE+J36cbAW3Ofp9iDb5CPr3/9g7j+W4
lQRdv8rE3aMDJuEmYjZVKF9Fb0RtEKRIwnuPp79fgjpHOqc7pqP3s4GAIsVyQCLzt0RghwOC2q6P
PH2k2u/XRpN1f0yyy2PltoPnqAG6ksKKsEkTfNGSJbWfZA3O0opjM0fnhEbWKmqFOOwsJwIb0fnX
ISmOlPl0cNLIHqkXzKzhmHAlHjTrpQuC4ahqCHMrNIujQf1gLzfL46SVQJgmETxp4cykhLS5nAFP
XX+k0bo/VqlL+7ySoHybsxctvgxSlZWMJhnzstnyqFCkuR4GWgkXxeivTSoFX4k1jVtSMm6Xx3n+
+Ejza6zOA5VXmtEccek3xzJXQ1C8Afph0spdgFQVj2i5jkssRYvY9dcml0/aiBaB4PLgjSH/wqJD
jeQfrAJEbdh60JMtx7UC85Ondr1GT/dQmJx3sSDbURkjL7AZJm0YX0NlmZTjTVg5wVhsw/aJaCSm
627CmK6J7/2IaTtOBnCR2fqhV6CzdmzAESkXUlUOTk2oh+JP42pOWnQ4CkVIpLo36970Xxy7uIWu
3vVqb267WLuvDPd5yvJh42dbJYrDHerOG7oWR5bSVXsJW4HwzrLeY+VeuETcjlnori3TeZrM4GzE
It12Ut/uhuTKZBO8w5hS9D5ush6ULtbTq1QRqOyClbof8D0RfDA4+1j4yHMd2sayeFMYKUY1Uh1F
C4pKQn3buR3ri4DE/zq9L0rHwH3UfjKlkxWZzEqV5ClKiAu0YsZLddenk+mhTs7XloTLYQZQm9Py
6Dp2d41nGpSUyDNQyuJijEq+xhmfbOM6x4Ew9ETJSuu/8S4NFrhBWU8QT8ErV1CAcl4Uk4VUmWIo
wx9Rsg+Q9pZrvSrpU5PZZJPWlrJysW3Ql4G820oUEtvtQ4Pz/ejIbkAoOeti5zVBHP0TXeOXHiHl
scJCuRa8s1XaVN1Ngx62UYzHKqOWrGOyTOPXc2HkD0pXzDunlavMvN/hnzVXKA79GbVF8dK7GXZ3
296mxyyvnyMz7Y5g92Abin6wNe0F4TfaAEu3N0U+6odggNYd6geQLAwCwy5xERLQ/yaXnentGJi2
1+Tx1rS5v1WuRji61n3rTYfpXgUA1VqvEDbpm9V3L7lNdKVmh28tLSKrclbc1TTwZSgBbmUabt/4
wJ91MuOd1N4iJSMpxyh2Qa+/91l/Hw3BimRPMhT9m5lYFexi4J6uZu5aFwAEWGI1WmO0q238P5lw
GMEhxbu4cDfA79f5sPfV0fLM3lexu9s4k8UQr+ugDtF+Bh9GQvY71Z7IYMiuzfUeXa9CR7VODnXV
sbJTS3ulFel5QormGY37yAphJD2BJSZdrVbUfAcr+D6MscDbgyB0AGGECuFWEkbFzQRdBsrRqGh+
YEOm8LGvCZtG0QZQBb66bvLwlGk39d2s88YTZ7gwBacdgDRiq5xQh5GZ1RI9Sx7kcDGMBKWqTuF1
feHS4uzCdhFPWbcKTPNFZCipc9KZMqnOIdBG1eipCvr2+xJCopgq3Rw2p1kThyAXMROfQtmGYf4S
8MWwDje9IgjFNm5VYBtWjI0D4Z/jgcmJkF6jYYOEyvyHeeKV+qZTbDWbaC3NDC9cXCtJZVAs0dL8
MGHYyOyDQTzrNo0yXANZF9+JmzKLUs+wA3R9fNxgMcZRrZzXwCnUs09eFstz87qUshUz9vs1uWUH
ggkDtLjfJ+EoR79E5KYh1goi2bOcarear36z4uQ7wHa+8oOCeBYUIY4WnBhbN3nR7pjEbcK6tTbK
yNIutKgcDym07bj37swWt9Wk1w8hxApLk3dF4V8/NEhLHxXC2knyaVTD2jqp8sMU2byye/WzptNg
ILvwqYiGeRvqbuIxN3qwhiGEVetBCvyk29gCF3hGjQqV6uDPLsMw82npQBsaEqey8po0sjSfjmVo
PSIm0m/UfVNtmoIzzy8r81AUFO0kivWaN8VjPqZeYlOTklTUAQZOta9MAgTyxOy9aKKofWZg11PE
xTnWA4L3wMgGRvAu7LfERZ/RLFwxYBFzHrG40UlDWaVAkywur8L0yewjc40i/0mfY6SZRr+tXOpK
Gy0iQagnArv1dZC12TzUunVFghcQrb4tDTTDRHCdReQ+JdI23ToY7DVSocBDMlJ7okufYMmpmX6K
tNzY4fQWKA3NTT5eyLS3Hph4PquhoQBjjTvb5f5fhDXd8Aiy0iy4RFHdbFT3ufMnwo3bVOOaIVQK
twNA2FEdCD5NS1fb2ZN9PwhtM0/qTpDyvYrhY1jwmSVL5eK1SPvnSgZRayGKL5u6mwJffV1rd82I
ULrVyTau/HpNsNNw7tXuusnSD8BAQZ4/EgcKAQW4GLxlBszvR4dYPrb8YNlEstgvW9rngvQJXDPe
hkSfHZdNVTE57Rh0nQz9jjnlAYI0cTVM2CDd+i6jThfnx7quhiMBCkgaZLHmsvFVpivL3uS3PsVL
WuRvCcTwSlRpxNxHpQ610in9aaKbaudATDjafOgiNdhEYJLQdIJWCby06PEBVwn0P9qiGfepn1yy
lBuP65bXIRXsOzfWHG2dDxgEyP4/JKo6McNfTAU46sCLdC8tmL9yk2yYoTCJtex0pcfU1S2PV3Oq
77KBBAbHua2A7zdzBz0ZJXeD31pbFQf3kQRLJtZEtbUELZVIrpkFIXx1obIOtsNEyGqoE05bxMg5
vTArXcXUMalpdjJmJz3NWpedKOgBEWF5FZBmQY+XJY2FlMmvXQtuxtKbeCMC2b4oN8veshliXEK0
+/Ag0pHiWGz7UCXrGVHNaUwMQvFj7aPsRHmcHK7tVDCBmwg7xincvAdqXFNcbFVHs2hoQpaHLPXK
laW0ewqZwT/kV2b70c9vy+7nYSfi+lyNduU5ZAOv5xqJPDmvE4B9REI3i791JJ9KjDnYOS0gMqcq
DoZbNYsUjAoWOV103iK+a4iZ/2Nj5FiWGl22uC+7y08mq9r6OuuFJAmzU9gGM0RJdJWH5Usiz8lJ
HWnmSKL6ouSDvf3tsdZqLr02x1yorPysuaV+TO8hVDm7l8LkZQ8+uj10ObVSFp3v5Wgcsz7gSpCd
jegZhBuVXxui4svjPIsE/wuJRZTSg83IVYRbsp5Y9paNGY/0jA3EGDVDE510FJVxDk5NiDwaR/C8
o9Lscr8JiPeowfKMEQ1UWTmgzXJaL1o/WOl2zTkmp/rLxo46l2AH+yqTy7o2cj4IWQs9busHG2q+
M0KMZ0zh8ohzZzFj2EFjs2wZgQ2kpgPCjtj1pfe5K22Cl63JWiEh+73k2XXQNmsBS9g8xHnM55qR
X698ip4TR4nD6mvj/rlnVK65RtzvkmqI/wqP81Vi+LhSpIDE6kiQSKxy703hTIsuCTj6vqVRo5dr
xEyuFhGfs54JwHGXLyKQ1ZbpUkXa1LZFmRQ4e8gkDRKfKXlZ0Ifi1Dm2MEM7tVBAAJS0Le2WzvMg
JmSe630f2i3MW1AW/a6bxL6TfaRZ6SOCdvPt8jzDV0ce0nFQlsYXuGGG29YhOcS2MaZlfgHwK1pe
bC/2jt7h4JILIcW0N32CSVWWRKLQR+oSmcxbXVvW3lIQK2/wx0r+dDkUed3uDLc9tHKR10uHnm+o
6mqYBQOlIdeCbojujWUhK5BmhhkKIZ6cHlDY6N4sfbqLZ4TOulyF2ibFq2kSEOi1HMvksV1UR3wW
fdGd7LSKDiWwwiLBGfMxxDkuX2Ihz8+6Meo97IG3vPSwwuKe1ofllRYp4PDa0NuL3fAV9okeQ6Ms
53PqQc6SCc6TFOpk0JqwX/7k1EWcSsvuslGT6Ou5oaqq47LRm5EX+uuYmKZmTRzyLY6H72Fg7Cz8
eruml81Kujy7OEPwG4UzRSijHFzkY7WwSMiEhfCWdyzsLqeWWX4OsdJ8m4VGstpIQpj8eELCk/CX
fRmxmmZNLqfxdW0uL7GfKlzAUwVPJ5fldea80Sj4mEp4pKmmYGdJKEUe+VP03o9Zv8HwVRx96MO1
oPpgrS2l6PJlLRfNcrhslrb0oaO7sXfB3JdXPk4KSUqGfnYb84o6LtQlfLuxbcpvZQrXpE4nEYvA
fugOfZYlR4tQHibC8OHl9I07mLKKrSzdlUl9q6TbtCrvDayue6owrrRcY/kQ+KucNY03grVg2qsv
9GreMIMAjGTk0lNaG2piAWBbUf4bOAx3FT12nMj43PhU9bL/UYJrYojP7pxS/xa31gt64Kuq1FyP
FaXYuSXKQts0z2k8z7syjrmdq7hOy+LU2CUNetTSYWa7w3nVELiJKkdWma2a7HvgYnnGFk9oZBkR
D4nNIwJZ7A0n2VWReOymk1H5l4LcDKTRgxfp3RUuKXT8KeOsuHRDRrFQUvwAjm/uerDKnhqLegyn
u9RX9y3zMSeosMVM+cGuFAozHJWagNS6ANPfOLFPdATJYSQ5loJu3tGKrseUmXFUtvnGmTAJyS45
JqlMVNrhUNbFD67ImfgLJmV6RHG0rpLT38R6jXsB+QNsQX6aKtNaDQaVrrSdvRXqjWn74keIwRpq
QlI8BXPUPgs8Z1CfAiyULsDFJtaS5GAN7SemVgy5YX9LxYKxbgoM0cvFCOjc7eM4hnyr1d1gObtl
FHFrHRn8sou7TD9U0wEZAuMa5sBrLZ2VrRvmxNdmtnpYBIz/p/X8d1pP3bFIeP4zAPqftJ5XH2/1
a5MgMv9SgB7e/+f/oRmX/+mn1hNNJ1YpEliEa+KWFPJHPyPwNVX8QwUqQOFNED3mIbTmf4g+DZSd
hu6ohLdbAhEXP/op+hTqfyLy1HSbJ/zdsYTh0lRNTZCczRrO5KX9VXSfsgpSJz/sz3kv2pGRh0XA
JR/wefuy8XPZ+7X5zx8LZFGsu5SL/u9/hhILoKAALS3xakYWkx7G/yyWSvblf/YCdWBvR2IqM7RN
6a0vkZhUYjI24EwFSJNItCYcngqn0A+E4nI3logOUe4v1FUe+FtY7CTqkwP/oFoDCooJOFiJ165T
QIiADExcRYaFsFENwQONft4NbvngO+G3UuJMNYBTC/DUAkBlEokyJSZVS3QKddJ09AGsUoArjNmH
VCJZrsS0Wolulaw2dOwW29An2KAs6E+vffwtU6AC1z3ZgGSDRMuExM06ALRSImkoJggPAlzLJMqW
SbwNGchqAoDTAOIyALmc54Fw0ZMtfXTklwLbuRK/SySS50tMT5XoXhsR3GlhpRYTwtFYa0yv2doS
EYwlNtiW+ZMeB/vGMruDUPrPQYTAOUN+n8ByghWAMfoSbTRbMmJAH0sJQ/JFbWznmEh8spBI5Sgx
S20PMVmaCtqPIb/KJbLpAnHmEuvMiZuQ2GcvUVAh8VDCWM/ctIlUzNx1YTnVpq8fciBUpLEqsVFq
e5kiwooGksHqsAp3BCnMEoGtgWKJyrifCR/aCkFqmp3dksbw0kv0VkgcNw8q2NuOCBj6GkF5gXtH
YF8H+NeQODD5+j964hg3g8SII8Bi6roSz5f4cWo9sbxGnCaRZSExZvK2olUI7IxP01Ns1iy5duXX
6pnSLKYaAvFEUrozAoJ1ws2bvrhNpbqvvQU2mJehTl0M0qqSHFpN/VH0fe7F5qtihwRTqFnpRRao
YJ1UZ6dPM495AtFzCZEP9Lvx7RXldZm5FtGCscIpHZItaYlr5r0W0lPmd0aGdKM1WPwOqIUHp9gE
VvGUFxiDO9YO267vB4ROiFkzY0NV2kZg117rs3k3ThqdPmFBXWgocD0x78cPfSwrdI6WDVQzdUUA
7+9XINtqvFH18CpDQ7jSUmWPSrwjJq4NCZKz39I6ewurzkNy3K96Yd/FbfqhEmC7Dk1WUJSIWebE
UkG85pTC4c6PzE2/tN+ZB9br73E/kkzW3ore0NcK/o2RxdqtRqebTkJKEiYbVRvf5rR/CUci9VFm
QBG2+SsK5XjdoEFUDOORwDXZk8p3pegVLGF7Utw3ejbu5fi64v7u8qWJtd3nF7caxn3bARv4Omkk
g1B3Oe1Wp9aPPq0ku2N43Mxkfe4KFs2biLpNxUIzNYT4WIaN6IwHPS8f6iT3Seo1qfZhkv+1sYlD
zMRzlE0d7U/6TVxbt0mruPTzhBUaK0AXrXPUo6UDBSnRjZ30uwHGAFWzeprRyoHPiuNYcE3Y8Zh4
de6QD9RdYiN5aLPuR8zVJZR5ywBAkMOdgmfO6DI8/5o4VQp60eh5MfXNbTMjEoDInJr0lBIN5UVY
GYlLMY0BoVU8TOdYTqgZUeagFxcjG6/GiFIiXa/2HfHxQTveYOKlN5AF456U3mhtJ4+TUparwC4N
D8HhJbCdN2Z4w7k296OTYADwG5spqnNXRE66DVI8v0OF46cjDtU0rqH0nRWFu7D7iUPclYkGQsxw
/DTy5dd+ZeIPwGFeQVHo8YtwexZolIYFCAAhj7Gjt5O5DkVJAJUDIoQCnUzHjzIz96Dtw64Z7XyD
U/Y70Xvrprsg2Yqr2vCY7pVeOZGcGyKeJbKv06hxjdDer/WhI5ogMbMro47uNAvD0QRc7XQ1XoBZ
eeuEg2up1PS1TnYvckhEhqDQkUf6y03ue36vBLjisD+3RhZShjySGTJZG7o0QSM6sCKqTfU5JBW3
E8Z6QoYuL61x7ihMM61pk8TveqYefFMc61knu9jCEQQ6/VEN/TcGJB6N4Wg67VyExXtZDNfcDM41
jcbEUzHohiK9dVXUVEFxdmPiKuvhM9J1ePSs/ghBW1etP3CrbD8nf4KES8KHuG3KfY9emTzCeUto
3CdtxSPaZsdrHVucSWD4RtXVJrFBAtHxktiLNYKxLaXm0nc+5xZbUh5ixU6oWGtaSu/I48gU4HLN
Jd6gS81rVYa0GVj5SfEKi0sotLdh1O/qaTq3AaubsJ/yc+8TPQR/6urpk9YKKOzE6HdtjhAijqYb
eqgeK5XEUT92uXZkONZs6dvJB422AFalz6CtpKCo5EIeAD1MuIl2tCHpPtwob4CMSWLG7rJWZ0FG
FNdy7owvhNGqBCAZr37lw5nwtwO7+yxd6muB/s4F6mt8rNHtRNStHiAPIJpSzNXaVtNgk0zWp5ki
U3UMCOJe7z0/pNWsNe07/iSxXwmD3qBCDkoviqYH52SolHPfhSe1dKkwhr3YC+buiKl2/DKlZ6Tv
n5z2biglrdXUXk82FjGOLqkHXE+rqgPhi4qeumy38UpN+6iI6KYLowQ6Kb9lFdnOKEo/3V5bN4Na
7VqmdOsZsRx8dLBHJj5BE/bDicrgtVqTAyxqvKYYVB3aGilZbajZdSqMyhYDW5BFpyiAHYkSggDN
aEO5mEsKTX/DPBK17BhGaFpIhTAYjjcNxmACoF+BaUcSYxriiYzhIzgqWmHvmzxxCW1SXvQ4jnZj
Y3cn5goIcVNRcrN3MW1oUo84imKdJtWbRmHYoXZaSn2s5IzJ9oS77Zqoh2FNLI3rdYGKfk7RvC4T
rifceUdAbbun0nM3tWq7bviysJRQnOyI0lOnGIrPAJLn84sBYqqPrmPAMAziUO2ISnXGsmlFO3Z4
VUnTTF9VI50dSrwjVa24kPS20rTchq1UOYEAi1mpZh/2ZCQU/WJVbvfqEL3nfJNEwU3Mr7LhYLOi
Ja/ehUsdfWLZbHp7HRN5oqnoXEaKTv/xZO6GmTtrGdgEqyU6CmDmKYA/axS81RZRog4+mJOsjeyk
MEf1VmmMciUq+hRqJGK7Pg7v8rJOzqZCVEoBr74SVnfhHGAOkh6qWSW/jaJatLj9u90k73OsvgGc
3fshJdClGJkyd933KpydzUT45BFLUQuqp4cb3B6PFHjHeyvPEPT5xoM7o4cs6F3HrU1JXv8uRpeY
vRDRZDeTUJeyqacQ9SHqRisqTrnR/SCr0rx2ASAzoA9ZHv+QZU55C2Ea+ebBqZCjAYLl28B1LlWB
LZGsxRjmuew9w6EtcDaCjlDwcWvFakV0sl174FjKKZ3AgqjyvDZzdUDOhUSISBhUgkihtsGs9A9Q
Xdc4xK8SDEx7bKrFXk2RRebc11QfkQDxuAyIbXQVFyCOMzjDehHVWErWr9VS4+Itqo6SXmY2hoXu
Mc5Rb2hEg5/VOOjBwaoPVcYQNWTDn5a9Th+u8dFpB11BhlDYKCJGG3B8CE2DRufhWaE5ZDck01mY
nXkV2lzYqBT3Uzx1h4Hb5ip20nwXq8R1MUm/GrPEgBeQ03bbJebHYCqnF4A0SuBfkD2NXtyX5nYw
0T6Kyd9zozjXjd2eUjCqfePPt1Pc+9hwfXs1qDZqI8JnEqDwY9vbd2SkIUqj0OXgxxWZkY5xE2sU
SWio6RI9CGmutTHOkQ87qcapK8f4QuLWJWMg6fD3N8Ws3oxUsRraFJ5hzl9asM6VKnx/n4zFQ9XM
zikrq3vTLZEI5jZ+mbtGdeabWZ2jTUVZxpbiTp+8qiLHkGtZCEt8ezs4M4ojS7lXsyFaY9r1t3kf
SUhTe271DSF2YlX32XA16HkBtX0OfEiE2WFyuoiC8LL/Lhf622NOkv6IAmYci0aodHpui0QXIKL5
pRKC7faIlBn2sn79uEiFkHEnOM//PO5Joz1YxEWS9Y9Upc8mnEQ5NSCLNGZRxSybIgsmiArwWtJc
X6PW6AhyFvSJKBU8iutmchcO7Ph13FavQWnMG6uZqqOWKJKx4V67j8zQq0MbUkf+YNlERuUpPQXT
HRmT/YmB3NybcbK2xwwxDzFBxTETGINJ0mEX1MkhgaV5DiWATut5/ttmaNqfj9FocVsJs952DWRb
F+TkTkuQc/kby0ZlYGcBYssgot8f7+sKFrwPKSyW1MnyDBgrgc+X3V8PuiLaFzrcGomW+VFlXnBk
ruVP62W3doP5EGgk+kgkK1ywA4QiP3cxnYGey6LaKVSuaTTmjYmWptG2Ga3dCH6wpOq5hJPycZEi
Xxq9pkLaQxkhD2K9sciLyFjoVrbEY0Pa6o/LRpFvxzonlRnqaKWYMfqU/AJ18y3Jr2rZGzNj1jZ0
Ohjctb/UYYakfhadWKma9KmL0f7WMYJjUgFzRvZTHouSqsv95GDkkpK2RRMWAjAek1xScsuxLkVh
zE+oG1eM9RgU0G0VWXjLnqiTbm/anddpQ31s5GbZS/FcbVp9fOnlr/qqh62SXPc/dVnLXuRIqqyn
PZeQ/TShxJ63HDDX0TbLG+dLkidiScKmbSSbSL5jSIYK95dJq94AxhzGmrULEsidZWNKiBt9fXUc
Gv+I5J7ISPnQPNuEhLIMJUfk0STbSDJ0sEeYx4qjJveWw1yU9WY0Oiw1art1p/a2ag0ipGJ5ZsZ4
Xf7YlcdTGEde4mYkvkiC2Q0UzoVG7i7Hy2Y5nBUSr1CHufm5y1iGR3Ihps7dmUWcv11OHIUlA1Lg
7FsYWlAPtXwHyxta3guRF4WWUK4dkzIwLeyWLgF9pISwCSD6VOBYX/pGPKzNsY5cTPeI1xlK9DtT
DBohXpIVjiVJvDDCCReKh8gUw6s815cN1/TPvcmSJNSv4+XH6vIgXWTDxp1YI//5/3BxqPNmOW7J
T6q//e2vzY2RHRr1YywlrVIJzruvXZKfUkbxjrmJfDDuAduzOmKc//WbfQMrM8rNsrf8Yj9yHwa9
mdZfbG9MAAIi+v1ypLqcNMuea9Tfqq61EWlz4tSonUkTDEizGubS9Eolp3ajoPDa+JM3Xhjkvx1a
Wr5z8djuBodFKqKAP/68YTSUAgkSYJbPdvlYfxHwy2OD/NCXvX/1KyHZZvs+Z0TH5v6TI8Mk5Ksb
JaitvQ3gyTJbZNcFlgvufaj+VfyWdOLI0cUmLu3nbjXpl8iO8fOON8VEz7ojqTx/GZxcOS45yy4w
buXNhGmv2uJWWb7NhV78bXfhItEc7u0o7HckRTJIcgtnW7i52CfIUxdazLB6Z4MzEFkYQ8mvl78c
RpJIW/aWTVhWL/PQETYox6OFnPvi6X4d+wPCEKdT4NR4Zwuzt+zljJ9jr0d7YOLa003E3cvjy8Zs
asKTwaC8IZhY4VGGEMrxhQsorPfLLib2AoaX7qElaXDJHIxl5uByOAY1K9Alk5B0FqS0/WEJBlw2
EN0EAy67g6Zg/oN9/utJKA8XIcNyTprgb1ttEDe/nd/LLnEM1orqBTwa8iQvjTDZpZp2+u33ljNb
bbUrzVSM7W8n//I7v56j0qizybOSBA2plYjQzrCCHiWFLpyfL3D5L41V4s0didujv3qYvbgJyRhY
ZDGLGGaRxfztcPkBjLz91bT4f4zMv2NkDEIq/ndGZviv/WtGOXZUf/yFlvn6nz9pGVuVqRoOTaoE
qBG28Ucrsf4PLitAQZPcHcv+SysxRA6JWrjObEnooEL4Rcno/8AhZTvEm9ma6RDS8Z9QNOY/pekQ
AmIYliMcrJBQQH+LIBKKNVJZYc97N2h2NA+Az4UbJ9ooj9U53SN4mvVtZR8RpxWV1z20r+JH8NA+
CbKicm8i33najjNLm+e2PHX+jgICBltWMmYdITF2ceEpXs4E6xFDeZUfkEGku8zTt/krdIthbLSY
LDkvfNTeqxMG4APkb/xvQuH+OTZPvkcXosw0GSksl1CT35Ofal+fND1z5r06208k2d+F3Qyhw4Jk
ED+6uvtUFOlESqIXM9Lufjshbr7C+X5vRRau/AT/EtrHswu+KdsUqq2axt+evUCgSECvMe+dR3c4
qZ/FXX0tMLt9b7cY4aHRSRj8tO/FXYGU7AQGktwrW+fi3pN2PV9X5UbcavVFOzMgv2ZX8yG5TZBj
X0X1arjtyjV+yKvp1RFA+yvz3o53c+wV+/FH8RSejRt1VzofgWmhzaQeMvngzk+87ktDAQVpPivg
RPPSEjJsr6hDWrFWf8we+2atGAe8J5mNE9UzsFKXaxxjIFO0UjXn7Ixv9n0Epdi3xPdSo0WuGTSY
V99XV4hytVOzow3Oy74Xj1hBwx/xA29nOz7nn/NOuZujbXTBkdOR+rrqUabuhzO68I3qbOOPaZ95
nUd+QITUuFx96ieolhYXT6wc8Lc0b+jZOnuleASPkqsnPOVQf6cIKsNm/+hglyHuAU9IuAoeiDNz
KYnZpfHtdDNjBb8EpM3SmnObfARiNbImuxQP5m6+o5snf86GB9zDeHb4OILz9C1/tbYDOlHw5M8Y
TO5iUYqqHZNgwxo/YJVK3PPAB4JlGtE37RnIO75RxmcYl5nJWqptcvVWqNuJxcBt/X04WW/FjX/d
Flf6PSt3aL2+2FOhHGIFv4t2ylV2HK6CYz/vgxvr1NNo5NEzDVVfvqbHylmRNRLeFp7xGW8IEOi2
GeZmQO+3Nsajsw25N6DAXvvfMACVZBGSoXpxTkhXMFHmrH03eNhO805sw41o1m6Mi3ZFFty7fykx
WF3mb8g4XC+7xlf1PbzoZBvw0TalB+M3I5E2Ebmv4p19HpluImc7Oc+4J3P8OoWXftS36CPGKz1a
iWv1BYGbeRccbAzyNmozNBbrQVu7D0RL21hF6SS2z7Bh+p72kgOS0Gv9DkWJ8xi8UQrWnFplFT37
j84tUD6ndrnuW69DQH6wrrLr4aC2m8w427eN2OB/K/f527DNcYPsq336zfUYT1zqEtbxxb1xn+Zq
VXQ7Gyffhlg9ro5V+tFfCT7Nkx4/4GOsrouDdd1IlnDF1ISWOjs5Dt90+aWJxgOz1+lK99JN+2rt
I8ChlbZxwzWpNLSMbt1b84jTKLwQlEb8tDkctA2ov/WjpuuGN2ht8419kAHsMx8kirxdfJn2frkn
S61e11cU+IJQX5J4rQnGQDDKCX9eD3qw7iwKCZn2rrT39DHcEGj5ktQrOoxW0368YfFj7ZhcmgcK
HL5P3n7ah484Q2B+WVQH13brIS42H/zX5lNBT0pcz6XvD9Mz8/YNMJV7S54i0iVlN9UHNVqNuzEA
1lw510b36N72l/YlPJLpgTH3Tn1WvQz4f6Xeadf1vyup5/b319HR0XRTOC5aIY3bnPm3VmU9nR1z
sKCCmqD1cqBWPbOfnaj5ChD7Mf538FH8i2H4nwZh+TSmi0ABHYKjW3/LBa2l0Uf1tWpvasODfAp3
Gg9TMH6AvwPwk3GrzhW3+D/VGf/iOTEa/tPd1dGIzHJQYgjbEcT8/fXOg0hcWKPbNBSaZ8/GFPkb
c8zJiGHeusotQ/lOjjoWv5QIu6c4cJEmOK/w3Oj0SDXqoTYOopweClkdMMsSgRQGaNuZQIsRBQMJ
TQNjoNRrxAnNVjPgrCI1EhsHH/y21jVSCBBJr5KquWpHhoyUJgOXRgOyG+LrXJYciIFSDSO2sWJt
/appnvSSLgPLRrOPSNtdpyTebQxnvmsz1rmc5dCOE41SOByd4hEuorsPzEa/uGmOgwBUNZOFDLWs
ZnDb5gxNFoGdcyPz1fLFpccBuDYNqOdIzR9dMJCXgsscyw4KaNJiimxb0AehZom2M1Titrt83loJ
8Dog7k6xfISQNb1MdHZhKiN/Qsv7myjnLfC1twwHDvUfzbaqNeVYqFm1dkL3WS9rhZSDufS0mtzW
uiUGZKixWRTqfWL54hL1FbbRGd10If0hhalAsU57jKC3VoqUWJ0yhKWQHFiaZLi286k/hJrPmJqH
dPromGKClFI4E8vaSldmQetvhhZVzbeKnsADxKp9aRv7AoGfezi0ufHZ4nqqiSWyFPE2uCM+VTwd
ksT0YfL2fY9cXm1N2oIbbTMO8Y1REJWh88pyc34w9VcqXAnecLL3uhA+Dm6L+9msX9MedyF/KaOA
3jK3emQ9dZE5bwTU/SCdtqnFJKFvmKPVgvR8y7o3Z/JVSkorEu1KdcK9Mpk32vhOL+bdXFLCK6iX
Q5z+VI4sr647lSjEZmzuxjC/j/3gQY+a99jBcTtzAs9EwcI8P8t9MWwIS3WkehcHU4ZjbJw1z1Qx
EYO57mkvGUhO28CzYdkRuif0DC14TCxUHQdXYWk+olK+KIqKhdHlm3b0I05zZaekQtnXBbq2HljW
oBIS+QUN1eRwqw4hTWMZOFtl/MBN46lK+jCW+juOpuMw5VSBuqCsarJTkm6ibqdjiUnZgGoTyT1x
Z2ivkAxSboNEnk8nnalQgc0tA9z194A4WJulnybxSuqGBUxErnae/M5UX9mO6YebBlubACwjNL0h
tzc1hp4WF4m4scqcOyjJ8eh086Jalwmi9axbmzKTbfz/7J3HcuRcul1fRaGx0AGPg4EmmTDpDT05
QZBVJLz3eHotsG8rWvcOFJpr8DOqisW/yDTnfGbvtdljN3sQf9AzGEgrH8YAuKEBKkbhVRjfSfS5
TI/LYDi45J9FO55sLdoLS/Z0xI1WihMKqURLiTZMsXnEfWQetTDU/TjPr3NkJPi6AnAd5CauMJFe
O2FVAqeFlHvRmJ7M497o9ABLN/LcuVBqmFnFzKa137VpoLNRUqb+WNQNGoAw8PWSoADIm82W0Fjl
ELYYgitOPoahonXEoIa7eRgOSt/qsNYm2LuoVDCpx1inSTAl3Obw+8GcVfWQxQ01m2p3xBh14hZ0
8KcKiWR25EPNBuhS5Y6rjWDSx/RgmYR7rwqX3z+KxWsxMBchCorgl/UvGZGd/vNXg/qHd0RyxJbH
1iVkRpvX+uCGzZob0WUcn5OdBYeoV7/rEPeyqg6xe4u3Gcv/6/LQsgZED09yzk447bm8YwiNfczW
lIzBu/oMxfM9qVzy48/gmc8k7jI0PLa4YWzHvi1sUtpt+j4/8t6vT4QcTj+Nr7hsPfOTdhHvG8KY
xEZ+Bz+mX6PP9qR707knI+VSfuHEuCHQNhAlv/EcmW/i2D5GO92J1/Q1zvmrVfkWihljmytOrvNA
rUoGcGZNu7Uu8g0Rl0J5ip7DxLyzGUIwxPDm98qd9O91fbJp3hUQJNaJ1RhfhtnPIjZ5Y3yJm/gr
9vV3PLxHi5MmDnAVvecLh59ac42X8YQOvQBLa2OJourZEsCbXWzfeimfKOSh+G2mF8u3fPka+xhq
gdFBtrDv2k/2gQECHMTX8pFg7/Lr1i3JU1tXapTNjmI63bHbKTWtijcc1elQonQYOEDtLeAzpr6N
4ZvKcUzdkKX8iADEQ+fMFpAICUXfs+ybebd1RzvYymdsOJylhrwpAYbVmwoZEyMmWPZod9zRvBmQ
o/jx7jVn05E4RzcWZC+h8uZA4D7ZNkAPcaTxGFZuSC6nXzkY4sQFoJSFd2KPA695U6GFKYjPcKNu
mbJmxlaKNsZVPYh4z4cz9kP4NOA2DOEJfLHOiINuk/L+mv1O3jTaTuXxME9T77FzZuGL3HuGWoRE
zI3vJY8W1eW3EWy15th8gazn6QEKRq4M+XYc41fbPKTktYWsTx9GyBT2u3ThCLMvhnEw3yW23jte
Frm05yGGzpCHj9ZF/zsQtp66tGQdS4UBcB3OeGpG8WQRc4fcmBDRI3lqrnRfXoIr/VP73uR07Q/d
E/kV/NsAVrbLW3GCvfmXngzKnP6tefHFPOeffbmVtU33Oj7HE9i5rX3hbQPjceXRsJXals8Emz5G
tFrsrN95B2hfOc1a4qAm6FdHO+3mtn4GJak7xiV9NihVF0dVjmbi2pWLvvp1IE+LtRnf/4HvV+7P
KtwMym4eancC/yRvkEqRxLSxar9+ViJifvf8mPyvh+FWKm9luS3ERohTaDhwO5jI8iBaNJKXtNka
JwJHrWNwEHSggr6GZwoi4KZOHZ6gwpGDlz59CRc/N7cm87/+KH3phRs/hArWQGhdfk0hdrGvM7Tg
ZcNWe9oPpxSFO3EVLg0nYszab4596k2H7gAPLXRW4cDfGcv7m2yfslOAgNvamESkUWwXe7B6+Mro
5jagTspwY73xumIxPcVw8LbA6qSdypnRf2HJ2hUtnXm0KybwiE76lvmduaUYoAEb3emFYOL0ilET
sODokGwIokKKUGBtiJgfBS+RbWi646mmIS8cgMO8amhRmQu42UdDkBM+F/RQdzpy9GfpE+wjXNZP
wt72ryUVzuSLrbbHo/CmeKpvPmc+w5z3HN8318c+O8ee9lwwV3Ct07HEQ/g45i6iLxiNN/iRO5Qy
XrJHNKKfU46x0CFqmoP7b0SCyS6/gI14G950X3zwM9zpdEWxiw6E4hLIC4/phJhxcW3MnM50BfYw
N1sCuovSky/BA5mqICXp6tCwOLTl3UN7ld7ro/HIarR7E3dUoh/Rvj0GDFIoE+6I9m0giZzawyPJ
Q4Iw402wtz37S3XzF67Q7rbKbU6ACy7hpfkDumlGznNO4619ZbmmU249V1+9Y5xX8cGTdomf02O4
09VDqAGydMFLqjMiiF2WnqpuX8k3866frcfyBd0ZBSag4CJECot2c9f8pTVAqnVs9sobW6HlSkt3
4YZhFEKPGH9hfIKPYoduxJvVciyyr/VtnhM2duBxR+T5VuPB21S627wpmquxn7+KC+GVjeJZBMcF
u0jaTaRj4jaOPH6WMr3LsAz1vZpsaVIHJgq9V5wZqxDRl5Qnukrlb1t/UVXY6Lq6k36PnthYio3i
ibvq249K5LB2hIwWymQbkHO4jV1ohM0+UpGmbaZTTEgcWLBLfcFkLpORYG7Rh4qfoXGQI8Chfl3+
5JffY053w0P+wXRlZPv7gTSAssh251vul4f0HsYHTfkiGDMhw2c8xx+4q0dsjOuGEdXMUVQ9Fe+Z
w7+fWcUdg/GpJxg3lH6Q4GDmhF104/yx0fxl9lN6GB6hzf1RXhFR0hGM5+ydCYT2plwZgAyksV6z
/eLVdwXYA/XcPfzgXuIw0LRPe/CQxVzLB5I3jT+EUJJB/ApqR9iOKW9tHoBxk3CVcT4iFuEeNjFE
Pk/Vcyiowrep4WM0RwrMpaJw2r0nH521Ta9kSs/36S0AO7U63LfdXuMVm6hQDhxykwHafYQhCYHI
hN3qq34uP6AE6y9V/JDA1D3arOx3yftaeKKy+pzQQ7MOiZ2VgnBIrosGsNcdXpVd5ek+oBusbgxE
dmBM97Sn/TlG9Nf4ter138JwQFdwbOJ0hfrWv4tHebkEjwSQu8F7/01yVUUV8AREgP2m1ji8UcKL
7ObP+O6CW3lH5vlQnZAqpp8o5usfzes/KuYbP/MhJ1yAWKltS1O38LAPR/Dk3C7ZI3defLe3822Q
iY/cd4fYnT/03qmfOdWRawKUCZmNXdJj88galVtE24kXkzEldpgrA6VPzZO/+Q0kgzHco3uPGLFO
foCgBWsgIeZPrNOKo/FQMSyJvCi759/gF8Xg5t+GtSnS+2IfU8WTXFF4mnUJEeLdBnMfcC3O8ofO
uCXTv4ZFpjmBbhq+LSbSABI32ZyXgNl468U0tsh+NzWBQ2mPvIgSqMbHDUfRQl7aJgFjNUXd6OeZ
Bv0NaEZwbrSftvnTIMq48TPN3FHDNtiH39QwBfwsHhQ4vAHwTaqEg9W5TePCaajeWaLyxOnfAU9j
AeuP9mPTY3zf8DqOnoYTIq0/4wdS2DTcLl/1N10jQr8S+MkPJGFQCZuRnvnALNl4DSfszNxCW6zf
h+UMGf6U+znVpTPiQrrgGHtvKrfQfRR8yuAgaR424Cpd1ESz4ul/5T0lIsgIRLVH/YyXvsPusKnd
8JK9F/vEjxDOfgHsRDUfPdUI8LaQ+bkprsKvL0IcZX/6Hr7FhVelRMDP03KOzsUf+ym8dmfIvPqX
vY9fmtPAq4CI1Jdp9ubiR1lua8pptqX1mpN9QTZH401/LOFXrCkwiSqbUPBClwAIxLm2HUSooqmY
UUSDw2EIQfgeXCe4EoYlH4kCVI7T7ycUTAJD3km+3M6N22XctqxulePvh9+/9/ur3y+zRpSmRZq2
HMq9crSnGJHT76dLa6nw992ysEP5kET3Fi4PRAsNMdoajcM509WApYXcqC5qDTKPNLDceWUqGA1z
anlB4iqgzGjijZ0jpMwrJXYMK73HdnREDsL3hhTTkfRc9gaJGwTfq70Jilp3upQ1tzqkOfMjlcPD
LKGiJVRUEoF3AUlkrbVaXBqZYZRtMOcMopBU5+5dSc3Irft2fFQQHpO8m3lQvDm6bQrujsWWUwew
uzO1eWxbjfTMQHyqqIUpqyHLzZpjZQ0M9SZTHdW2CKfOGobmKnwbLZ4iUnc8o9Z11Pgku8Qh+YCD
FjQeYlOEBoieHKI4uoea6ohcHMe2E4ETL6RZm3TatXY86j33epUuDFLEeIyS7C4F2LEHAIHnqNXe
TR1f7bLKLPo02hczk0wAwg8onAGgwt3mckIyfxwgHSjEeFE/UiGPZXDP4uBD19L20AG+GMqJ9jnh
/GsXw8MxMa4qGtUq92l4pL++dRXsD1VfGImreerOcU4nMlNU5J0O6sV+jnIrQm7ce9EgoG0R+FZN
b+Ch1f0wAjTOO/MWJJ9Z3yC2sZVvvSIl1hjE5A5zkvgylKt1AJL0evauC5qVIB1shGkVZIWlaxBM
Tw9LeIf8ZLzl/VsrlfJ2krv3ogctCh0yToKn2vhRpKohzjZ7GaKMe7VOMb409k9dWEelRbApSUA/
5YLvAcGqi2TWHVUBKw7YpNSJYddNWryp5ehngX2jkCrXiDBzIvDNu4BZXt0vz7Wli12PRXZbS4LZ
twkJwgzH13n9x1SV7hT1o2pjE52wRRLfZrsmklNdwcYfJ9CC2kjdyRXj6ViziYdDtZsWyGsb9dgv
r4icX4diZaTRU9vIaZuhfO06mrHfr4VJ+COLfaqQJVmN9O/M04jjo+XPxDUz5RoRqfzUyfpbMaX4
D1yU+GTTOnLNrTMv9gunckQSXch3YP1Rgva1NOBM5DTEVUGJqpXdc1GTnVvoGrX2aH81kwM24ks3
KY1JsjlaJQVzBTDG0pFc6O92prw1PRPHVGeB1cUjYZPzqRx6L8QCs1UjVihJHVtunGW+0uTh/iEy
Vtn2TEeHLMovlZhmppU3am3dgRq/SMlI22QB7rDk97Qav5KJm0YUgT/bzIPybo/sE9kYAFM7AaSq
J8/wxhA+aRwpmUy3HLVZ6RBh6KKwn13EJ91OxLW5sYvYPAwKF4AVPhGWHJGW7g/0pUlHCpEiyfeJ
a6ptSZmT4ieomJ+GDpa+VazUFV23VzMt9bUW60amgvKCD0fbHeJZheT+HMdsEDkiXW2GrdEQuClr
7NvCvroSNnqPx+ZZqed1TDYLoroUtCDdgz22KNPl8TnXifpD0UEnY63kgJa1BRDdZCxZJ8tWuKtm
RrCm5JEOddd4aHl1qsWu0SlpjQZF+ZD2r1hYqUcydjGc4fnJrl/wBLf0/cm71cGl0ZNgvugFsXmh
eBpGmKmQlQOVYF7Uwj7sP1xXAxI+Q5JmJ0ln9VqxB5TkcvBMG2tfZhFNbS/hBuH9I0pwRgqZ/Vln
dK5llD9PPTcS6IjVF9YAOOpQ9KX1hWAAv+sCXBS6ow39a1UmuI2gIW3MLEncamaxJuvTAa6zaNWP
aKKQrbp32TyGSnVhr7GrLDwRomu/7YnFfd46MgJvSyrOgGSYzcB52T6UZDnmdf0o2+IyVai7R5NN
WyePe/II/lbZwZ6htYc512nRYwGLF1iQbcawycre4Wi1KdvfBhJRtiqu2CVQ8NDizO+f5gwv1qgp
7Im32BagWjeapJ66nqlIQ2YuW9fxIRbQIdIkvsvQFozMyHdazdp3KnvU0fZj2CSkQPcwW/q02rXt
sgd+cAiSRj6WjYRPQ84epqF7HyrsGXW+UJ5AowAGpBPZNtxLSfqcht6dI+0aDsUR6cR1nGzoPnbf
bhbw/xulhTuG1DtrI3OrG/yWkJ1mF+DRiCx64gKHCHUUxNHSzp/LaeSPKsZqzTgcEXk/y9bktOTz
pK2h+BieMlarI9PfQfVbTrMNGfGMOwbtQkbBSzbMpo/4uSeJCHFVsXwuRnzEBiPtE1m54ypaB87V
8zhlNNFm9zhpTHCD0br3vE63MO8hcKx5qi1Ukz6jb2LXGuq0VYNlwPQlf7rWSD+odpom+aD+WUJn
trKNlWIPEuo4iPhR4ud/iRmep2X6llppxE0MQLThIlMIJ2fbNspkUMioyyViTAnkxd6hcU41euxF
FY291UIH6QKTax/y2T5J6DuWePWAJrGHF3W4IsU+DImA6juGAHBU24mWUfE09jrbmQGQHqu0hub8
qac2JMApJ86qSveLrOzyUhBu2vWk1CrSJiLtmOE47OFlckYUG84Yzdt0UdstwMsSUujiaRF9mYKI
ZRsk0m3Wu3xvVAD7G5AKmz4vvbq00LeP6s9YD4xxMyBSTwPGOVcg/67nhNYBt1arYi3ph8hd9ALh
bPfY5oK5Ztfsg17sMotobthh9xGQtlMt/T6e7EvKQ4SnwDpVZiA5Vchlw9Iqy+LHeibmrW6NVxDK
2MrS/D0N5OexiWbfgHvWxfarJYcM+oZptcQRiWW3+X4IzTcd6eq2TSTHUJDG6jkWEEXH79PDJS8V
9Q0FsrExTWYCYp1ZG2r2sEjSMaqWxwboNpUuRnBXqXgb5/r4BIjcgHev/O3zvjnrSeszx682uNhq
bwi6h7Ddl5kF1SOW4coR8p3PPwk0Mk+gBIQJbG5LXXf7ifmaIlGxxToxhIjBt2R9oH+o/1g1LifF
5CURtUigu6k1ndRT8rTeqtC0tyQZPwdyH+JBolHQUUeUQT9syfd+TAmq8FjQ9BsQLzu7ZpWdDkgg
iK7KAtuZ2GjMI3ONsLPOqkZlwMF2tmSSBHr7HgSkDXQzEIi4GK6D5kkCM6Ua9WTHNmR+t2vm9++v
/tNvpzUWPAJ0FNbpF6hg4SoaQcujiP79w++fiTVsHKzTx6+h/PdDPfAO4MAinHyNKQ8U9V1eaast
ScREY7WevYaaDzLx5vIqATfWyPM6IvycyAvEEituZcJqgaiKmSZZ6c0KnxzW+HSdqZOxRjana776
74d+ru5Srlnesgawt79Z7Ooay/6b7/z7gQgv5dC9QwK08D396wPZMFgb16D3/62K/BVJGuhmPYj4
D/m4ZsRrpMXLAbHxwxogTxaA7v9uu/+/SPD/KhJE2/dvwoD/im1Yo7X+2/azKbO4+D/hDXBP+NJ/
qQSNf+goASmOTcNSVXOVQvyHUlDo/9DUVT4oKygJ/klo+A94A7FcBGgpZP4JxL98GV/1r8Qu7R/8
VUUQiWFjC4Jl9P+iFNQUdVWq/buSzUbMoIFyMEyVjZ1mrWqHP58PcRG2//O/K//DwtuTN1mb7GLY
E77J/MoQc+Dj38d+rvb3RLOie5iM8GeVzJc7Aie1StYeij6naiNS8GBwx6RjYT5UUm27CxGCXrxI
xYlE+GjFEhk3In1FyJTF7EMvDIvksZTItsziMT+1fVW9as3ZRmOWxvLyAW+ZYak91he1K6pjuiA0
DJN25tBVrHttL8yOjADZD4K5NASpT06X9iBUafY6VVGPRhnbR3Poek+pzcBRo9rwKjJ1KL3b6U9n
S+dIcDWluZmRBm9mu2UKcn9Q5vFNbhonaOPpPRbVRqo7w60aqjjQuuXrPKukK0FS4iYuIaSE/fM0
c59H0lyde4ItnrlwyHCpOiTsojI3+P6i54I2KjcyP8NfcIRedJnxVwWRvh9E/UkiL2Z+khyUesq8
PDbEKYG14DcE1IwrmArlsabFrxgtwISajGCXfDjZ+WkQ6XxsoScEPFgvcscAqjK1fWIvT+Vq1JcM
xq6mqX9Lo3Bh8Ot7uV3wsy41kraMjOl6cOCcsVhYRlI78YNayNcs0lRDPfcKWWk9IghKXypPSUta
onxM7sTRFbewZ3A55qOXT9g35zwZGcz35c72UyoFDy4Zy0Gl2E3ToNz0aXgomkG5wLCcKMsyeHn8
CKp5krj6aO5r9kgo0bpGzndzhxigtUgw6/UmeeHOdvR4KW6SYJ6sQ2reVfpf3kf1Lk1yHQ2+yUbS
pqslyOWpTXFyuBaEMRG1V6GSAmsZAWqVaqAlMdTJr9SOi5onx+ts3IbyvJb2MriNqZaQ+6UShuc5
cyTC63ZdyhUhVUZE/IL0U7byF4L6eTeHtXaXpUM4AHBX1MI+GYQd7Sf+pyudTnM72QwPmspegq4r
cwYtljwJ8zFLGwE7g7b2plWsquwhb7eBxg5Gk9kWrB+spTvS+ce7qOgrqOnUeiliUrvVDjmhBwfL
flgySz2LeELEpxk56WU6KWh68pjGpLbyyjqIAMnMSKCrwMJ1izVibmth3ieNSbgSsXuEE0gQSs5k
hG8jc20Z4VJYt2hk9Xm6JSEbhlyyuIUGmacfJYNUxhaVH0nmXTm/FLMqAaPCBk9qRg1/YH1OufuT
IFn1XVq50WZz8CzGfxBN+83TOBX9cWqiL9htGQGoUBcMMAgYXDKnJM6P0Doga1bT7OblYYy7Y11X
1s2Sc+DByvrjz8yjCq1sdpNUL/hZBQ3V+mKtcGBC+KavQiDBUGZIxRG0O0BMvbnZpfpohukhDtBs
qqF4iaQA4ssYObQf6WYww/ItL5l/NsQFFJzAZ947r0YHWn+h4/WgIN2XSZ33BFLz4o6TYxFUkYfF
ChxqUWYYVwMTmghMgCRhE9fLbKzkORNOkKW80XSOiaas2A5nk3rR4riGvhD5SVN86MAzHDAzCfDW
bTs9k6jsdnrcn0s1UVD6NmK/5g5KstYdIhHT+aLuLaaiulpMSyyF2U87TgMWJftN2F3sL4WV44EC
0h0EDo7UwCO4vXyPE9ZXbMv6WqvOeJyLiwlJ5YFM2pxwrSo6WTNCo1ogUtXBCrHHNeidpLy/dlaj
3vVUvqp1V1wFjcuypBJbSZpfEZrDpaYlykVtfTEacuvS2IdV8hKO4eKKvBJu4ZRQPPcUzzBglTTe
D5bVYh+3bDcjRJQ0DVq2WJWSXVJJX6hYRgRH6rXMwFJEWn82SbEhngVGIfdQeTIb7V7M/as8c/Ir
37IV0Zrz6ncjOZYvrY2ovBAsLUOaRD+0F6ZQPbYTYggD4HQMgWvrM4wDmxhiEsn0RsFstMYhVcG4
jrI6NlD5dDLB/HizbNieuSQe6KvptkTESibGqF8tTXqesbLmjdk/l5bbqoHO1oh1rKpAVpC7/ieB
u8G0AGlJ2pbRyShqLg/sqrs81edjLdjbxspjGE/SUQSRg8ctfWrmP9UQXPtIFc+JJL3luNsrMqqd
hbksxkEgD5TCYCPIQXHz3OKmXeoGt0t+CGdCt5dx/sAf+0HWMDOQPI88mL/EwRkFySrhDKku7uKd
zSve6QK7udvSXtO1vyQ12y+ATRkhy+ENyEYFr1hE7ERTtFtz/DDJae0XDf8ViQQqGb03QQuOUtnY
RWmxdnFdvAWRUW/HNC8PVcoSeyASxJ8WnO9DUBFk2SRsixn2MVItn+hytW3R5hNij5L1jYaGQcFu
bTWkThuDITOuYU9TMoYkFtIcXYuh5BqCBRwf7ANzvSK8jBL8trQ0P1RyMZTBVJ9HpZwOcaLcljgP
tyD9jAcA6Ho4jp5ZKsOhC6BzMBI3fG7qCtIf67+xVn9Uct/yPlVeZuUoD4X9MmfjA4XR51JEBc1k
a7t6SoTKYEfElcl9e1rgolSp+Iz0GciuNL5VLXW6xg6wXinUdkXmn64c/3mRWOwnIoE0gtwuRMN1
I++aljux7zuVGoD0x7RB+x/pbX6zQT1tFvVTrWXjno44wDO51k5qqsVeUnNTRyBoN3pbiF3T9ehL
lAiYfZywFRdc670K9TMv52aXaW15bFQt2eMcxvSYzgc5yMSOtzs2hPEPofJZsATHegqAEygMb5s6
VR7SLHSsbrCPWk30I+PiQ2vgErUYtfS6/NB1l6mtWPMoBGcRkLGvUozgoEWO0HYWNBQmW9G2au+t
HRxtDqBTGeBUjtKcdKKmNU+Mcw9mDVghqUBjWFn2XS81VYFURHB27jUwILcK2+khlPvHrpWMp4Yl
bNaxW0WvJkNfDn3JYhmdJx+ZhnICHPPfRjagcNhB50boXEgRS86E5fSbriUpmaRBfKWzDNVmEFkA
H2MFOoT5x6ibwlPlZVuNbIrMVJUvjGUrhhYNooOZeB+eac0V4bvAMMPRWMLA1jop3I8LWqyFje9Q
iv5KXCzFYzKegrlWdsGIqLBtDN3RBVL+ZlCjk2mU330zBQQgKB7zb4yAus6gdBTNTZOk1xFM81Gv
HztLKh/XFSFlRCqXGHKUhyQvFE+ukaaMaV+8DTVtO0ebtNwUI/1jASAkKK1li11ZZ0FdyMCCgV+0
IGK17PfCeJAifbzqgc74Nur9HGcMXI6trCTtnVCnzdR11lFkjPPpYE6IDTr61yMzrR/N0KITeFiW
o8QuIRGINfbbHf6MIk/JeqqcngBNF0QkKbBN0t3I65qQ77HqTfobNStrRB5FJMbTQthimO0ijcGP
LAH6GLRQ8TLLfMlVZr7gtWRmRAaJmVZqMHaVu2NKjj3pFAhFshKdoZif9baPfU0NniypiXcdUV6+
kYzXiNptUzTLvqj6YLt0vOdRbwL7kZ6S/qAGonmzagI0hENIZn2tEPJooIFtNa73aYV6MYHnABvA
sZVZPhiIT9cKu05YxFHILE5DXBQjk2F6yPXqJUJRn/ZGtRdDzt1ZLQ8pQ3ESIudzGTdg7ydMnSTp
9Vqs7NtJ1/aM5lySmaFQ0POjDihbd2hTmQ108bdYtb2BpMWntMDdH8+rAKiz9Avrl57bziSBADQN
w0yNSWgkWSufiAHpeqO06fCaN4m+/y2G+H4BwU3CHbrqsY37au0C1Cv4CyaNi32yUnYePYxMv1Gr
R2tipUwYPQnfLMLh/CdnPn/ITKE4xLwT0JSq+RY9cYO0Fz1EwcYUoSRF2WiN0ynByshDQnhl1SX2
UR7zD7zKxEFJRXaq+6TeD4WM/pkk9JMxFqRMQi+yrbliOAcgjaRqbddPwO7NAWlWHfJPTZnx2GgY
jMyS6YzMbekac+CqW6UcHzR7Vi5Aeje/n4wHEfFtVZslr2bQxgjCbCN/CG2J9y7HcWTK3b4MAf7M
A7IQNpb2qqMnGlqtM6pKm2x1Ct8+pqaWGrhMcY6JiiT4TS3psY+hfmd1CPvsFflro1AlUgmUJ7FZ
Zf8xqFRYMFKY1hkyASLTjyUq4RDqlxJkmP7BIsAbUqvA+yInJioEzUqhoxINW9QG49LEvm2LVTSR
DuzM8kNmD3s1xCFNIBQSr0pBNFDWUYB9X+UlQHKuA4f+LUlF6AatyLhiOQZ46tw2e0lMcsLaRUWy
sYhm39XELERQ67tyHHdmg9NEVcOLPRbFk1IVb2TYHID+kKpIwUgIDWc9WSXRUZ+mx1w2B7/sZOFn
AZp/nXKlm2hY5KyydtBin5YWChEAn9KDkcKW257Q4j9WZtvDk144RdM+5wI3UZ2bQYNqTBrwY814
h2rIdp2VbbMWoJK9viwbmGfKqIHiStNzNVevcYTMMTOZ7YpCi49VMb+DF2Kzq5MAnZQBmQEt2XPj
EvCExulbT2b5ZrBNLP39QqqjMM+GKiGEIG2FZ7zEdcAC96BPcMlVvd4rtfFXEQ1B2cRsI7Az0SbG
IOcmkB/cqy0hsEOZ8iQ5vw13LGbsYF3+OJNMvh0H5aekfnGB5CRuFA5/ZqPi6YZFyDpbnDqaz23U
6vxwec061IztkzzyVotzfEbjLIVeU1uyU6UFWz6GoQ4LIs2bVUGcdSPYgFTFjpUo0TeWbO3SCmsC
iWHnVInLs6Rr4OGpVvQ4QKSo92G0aY0/sTZhtKhLVx1D1Qdp3+xM31ba0I/WjABWTKEX6PUnjLw/
64KFvnO3tJN9rgbka2VR2CBYpH01pe2umRLN6S1telBUEo8tMOzHuWppyzsO4QobfaEuwXkKhg86
V/5CNgSHRXSvwkIgU6lGd2vKWxGPPrd4dw24j3ydUY5TI9WPGFr5PbKHJbNPy4i0ujN5LxrkD3hy
kyqOHE62E7fLt0iwDUz1hGKgoglLZnHKVEl5MkNTO8ViyfzYqsAh0ptyexQP4HD3mqF21ywTxAV3
YeSbIiXxOW/J2bhMpaqf1NHK9jH4c6baxRpZYLViAx2wJfyQy69s89jPA0hSko6tLWW8jN4aEqPc
VZ5kTxgEo+AlUlq/l6vUCxPIlYpGtUMoOJh8kF42YGzUFui9pM7vbSjIVQZSio0aGq6Z3GJTU9mm
rlfg1KjkctjJs9l00wny0TTM6W6Zmxu6gflIhgDhVUH7ZAKQajWscxE0PPoOP+kKcesm+QHk4jrP
eUknii7ZFOa+J9iMmijnUI0gbtlJWr+ScF0pwQCsLsb6CqEEfRIZLXGjDjuLNjMvIjLsFnFX8la5
leJjWKOiSRO8VUruKW1ngy/NDUfiOtgrGjaNXj/iZ5F2c0Fefa6akwebkvNdJ3sG68d+Vs497TAq
svEt66T2pRZg54fiq5Ok+FHP4rcgGfJjGEQfvzdWQkRt0OKbUJS68KB5PQ8MYhb2DY8RGaCG1mjn
VEVeFPXd4HPIqXuOFUp2lr1d9hJpqENmyxk1bCUlScjQAxEsxYN6HWWdVUQbhH7Ji7zzRhnWiFm2
O2ErClErZGE2CVsJlp3rXX1R158W7oBM16zHezsZoajDLNnHs29N1HvhqMw7YhdYwOCd3tQJ9rVU
CX/MxULck5k7WZPwyFACQlAHnokySyod0SXMjrQ09MSUMZvSy6NRJD+J3shnIzKIk40gpjHi3ScK
AmB7UhlitDJKB4wrPdL8/8XemSw3zqRL9olwDQgEEMCW8yCKEjWlcgPLEfM8BICn7wP+1f3XzSqr
273vDU3KlJRJCgxE+Od+nGlI6zIYDup9HmnSmfGcnuPRLnBU+JgOx1pdirI0DrXXv5QM9xiPpCZ8
7+bgCLvYD5EfICJCvSS9El8y7Yh9lS1OvWmcaHSU8juNLataHitHt1+s1l9JC1WTPqH5KvMxOmRJ
wBZ/wfqDj76Y5U9v7PbjWE/rpu28TWT6n5HBq+Whz6zZ7IX4tefmqc2tmzmnjL17TjPsbPRT/dWT
c7nTdlNvGlgqYJ3Khzw3nFsURcAOzI9o6OyvoYH70ejPse2cfMsNgCKp8AzGit40X1/dFqOqJagV
TRgrZTHrPHdxY0OeGzEmN5+xQEWrKlbD44KGSDKNmsvE/6Xo670/4w9rHao+hoBrltoroPq6vTlx
g5gJI5U9baS2M3QWJmP0jiuzeG/T59Gl+CNxaPqyI6j6hiquUpaokfo1DlN1lfoYoqE/+NyXhaWJ
Z7X0i7Y0ELL5lvRQgADjID4m29zzgj3COSpWofhHEtDBY2CQKtY4ZYwwNA6xwd666OkML9KA3tlB
ByvRteHOqQbMbItiMcw9dlSt8r0RE3pA0O+2Q2jk5OCadFfFJRkN3upziVau8uipNKZbaXMazyhJ
6cd+eJ98dsrcnx+19H4MDtP4NLF8Mk8oBCPahCef8ApA+LEMf5GcabbOXfqizZDwQFC/RE63Mtjc
XXSYfrQZx16WS/JM6AzP6CPrcizTLXU++XFkr4esj7kFY8KBtt+NwYDgNFkTDVQL1zKu872nxadA
NV8lvbvtsy7+cCGTeWnzXjs/Bqo/FoXDY/JmwlAlhWwt8ocXsnOmY+io3LQGilRjENJsbNsie8Zk
8EL3htqz+xqP2UQ3zAhQMqRv9uBDasNfX7YP2EKMdVYycA5qQdbbEEzme+vkYPRCC25w8A9JczAG
LE+qYH/EvSJZ+gzbov0+VEQedMUcfZisJ0hO+c4z4MYaYhXNaQiArDxxx6FXyWBJFgshC34k3T4N
ttCM+xFz3nUdKhLCBLOUubQ7NuuxJ1LRJsjGaXYzMO/YqT9C7uKBAH6MNJinxDEV5jboaC8mEsqu
C4KvRj2CeKN/IgGlhm+qmqkeQnE1+CKjSMyT10eHKffMdVNjrW4H87qMY3da0oejWokLtCdW2mIi
OziLR6pbiIi0oq3gycD0XzCZs9tfASV2x5HWBifxJ2SjeHsvELx3B460cnm8bGi3Da1nTfTEsWLT
1A7lK7l8NEPf2ZmJ+9hS0gansH6G8cyBN8OnZOQANO//zxSEK8/X4YxNowABE15/v3xTfUmakqnm
WLuUjHrjgS01i+tC2bNip9yEph2tf9xBU0yw6xOgFL3Pp/R475K8P4Rs10GlmEe4+mwiNX7NPNwO
0JN3zpB+lE0GBLXEdNeGD/cuwXu3oO1kv1XZz9s+xFeC0KzQaYpuE3VESdJJ7QE9/xiBlLYMjkoj
fUga/3MOvtxZY2JW8kBgE0gjZv475ylMCbSF0YQ3fkFYmYZHjiMf+83fEDUkX4r4mL9sDH+inMUp
0z1z9Yc7M4ySKE0tLBiAyG92oUhfFPugNds9fDvTMpeQjJtNbx0WuebQQE8WYE9+00V6W4rTV25c
AOqOYQAyjkYdpLhnMTbOef4weaO9Z6trgwk7FRBkOWStRgFCIoa5tTMK/3tYZz9LOe+7Sr3OSfYr
MI0dZqiQ4Q2DDO6SLtfKcTKi9mTZWA1EZL7f0XhCkl+ZhumrQ3X8qvI37AKzPb0TT+3oWccJazSB
ZwvhJjeWfh08muGIoRCs1aku3kwbn2Vvkv4EUt2fvPGJK5dbYOlc7tAu0n/5TrbBudREOaykmvfo
E1w8Yfg+yEG8lXOHvyxVB4dFgBIHtbjxyoAgxPTmZ7a9uc9I5rZsznax/FuPD1Y8mY+G16efXtlt
EoPdh0OU8VRZzmtkUNZlGoqytWJ6F3p0t2YMyGAkGs4YI9ynhmbN7kNJ84mAZW2eQivA7ZWicqNY
EfuvGJ9wlgEyJCMSS22OPd5yKMABjo1xGp1+afvUy8PUVs2Oo+btr+tyqdKc0BlXhnTfZDyAI1av
uf/T6d6bOLoZE5CRua+/KR8baNMQbykK9+rlAKXxOv8ezQnGaQduwiCZYFAPD52Wvufl/9+2HQil
lK6hrpT2oSqUOBl8cySKRXDkd+wWnVpuxms7LtkUcVHiC0ND3NG+s3F/sE3xXXtLBN6iLVs+6Eze
UBzX99ZSQ/rfPFF9NZeC0aI4DykbYPdlbJ/mcPwqfXy9hqo44Ojhi1FUH+0PDzI4PD/Mrg9mCwJ9
6JdDtXhrzPZFKvdE1eEqmIYbzdcbXBCbiFvCOkALcnvchhYchDr339Im2gaG9xbxpScVWVttJ+nB
WdhWwLn1Qc/GGkp1WNf2kelGf8qXOqEJtCIiHRy3fc+Od0Yhq+t9VKBoM2Reux3hD+9BdxwHawsz
uTOVz146Wphj3BCKqYAsy4HVXOUp5WWkaDW8cdT38JYKWm76wlrqTNNHaawEjebDFL+EyE9sX7CU
+Nx2QhsOVIRBcFXOvrlIGiYIMUj5k0squx9/JgvTrjhUQKC9pkEyMAqefUSeagLf1szyEDXk1EIO
RJbb6YM9Zesew8rhjs/7C8CYSHIU1YiKJoyDItAUigw6ql8cBs19m25vjkm2/zOPjHZLDyN75lxo
DvlIX+gD8MsTDpW+f4ld9YUNMWHhoL7eIX39Xw1QjnWgcMncxxakL1Cin0wmOGIkXrx2ppD3RmAm
Z2YoIUV92HVhcUr6rep8R/UcJGeS7uwn0fB6cx/a5Wl2ouCU12yrR4XB1h3Hj9wikGN703u1fFsQ
ttzwan47rfHMDgFjbhZcTdaf++3u/nAvq5VxQv2r4xFMi/D9Rzy/gBhng4Hq1NrZS+2ArgwDsqd4
46zNICloL4eas4rgXEhvVsmEevnf1gGvexQu6aEiv+JaAGwfsOkD8v5omvwIPyQz3V+rbk73bsob
PS1B+GgSpzFztG6BHdzv0sv//P6Rzr5RiE7/cjuK9VgaXxhgkrcs8veRLEhGRyYW+ArP58TGt2I7
gzzrAR0vwN/gMa7ksEpydeN+Ra1BV9/8MpHA+sOZAgjCUaZlAR/P1cUfrRET4PAhFInO0CXJiS9r
bWRsf3MhcJv59vd7FbOz9W2WZ7tgqAb5AgBQQE9DaXmnAPD9sQFlL4Vl73tLvzsO94yFXwEmgK7g
yMf+1WQSwFBVy23m0RHsZMQhMz/g1pVNwzoyBv+UWeJ3LZ2jdNAxx9ne3+/bCFj90Wi/2abxSn/e
NVquFM8OzmHoHmpL3lp8OGSkFdHzLgV2yhqwVsN07dtsif7sRtNlOFm5e2nX79OQhFzecHy78Wyj
CJ2lGW0nu5E3u4EgkVQBS7E7PvCbpC7U16/hoK/sbJ85rXkbzyF7Q2uCsZZx8duxWCA4K298U5Jf
nLMPj3dS3UN/plv8omV16D6oNxfHuZ0U+EOb3xxu1a00f7W6ZvdU4j1kpQv28YCYp0l+NRwB6Sxt
myuKKFXXHFla7xCIgohTVo0n3Y/7LKMNQS3CnK2WtOlrnRhktaOI+BLFRGmGjOEw2YZdZ1UWKyMV
axAHdLBtsc8mnfJWiLf5U5mTWTNcY99Qj7R30jY7hFascPBNci0MY9fnjnk0vXaHIwi5IPc+Y0Cq
R9NiE6Om68BI5NzEHmoCjhuKIq5diAmAjUnW9N+CpPhu8ivGKDthF7b6doN/w17pof5Kg/pXg0oM
u3Ogl2PqN5PvhYWFpZw63AKeoY+jky6OEcLrBSdrSpujtTHcSqFxNZJUwFmd+Oawk7EtttwfYQ+n
o8HNQA0bds5UNsvpYPU/Tcs4tJYIjna1sJ7x8dNz+5QkvHidSpu9lQMJCuvkVTGwPbRTf0iHwDpp
h1QVCd5IhkeHs+S6cYmK+OXvpgzADpFBqnB1ijZKvxIEBgWxTthBHrQsJLFK55dfte42aWFWdYQ/
gzw4x7BH6UsZvfUQV0e7tcotTyDcmRDnsSdTtOTB52YASozLV7Qxj+a4CqT7zkVAyhRBKGorwfkI
YwAUKmeZzAd+fo11Fh5EdzMHrDsGcfYpjdngSUhTqM4mmbil84Nxyg8aX/yNySeaGNAch9M+g1ex
GoIeqdFs3J0BoYXr/ug7rmZCBK0imHSI0vTSQOk4YsGibTGV7WOfDE+hancVIIDct34i3ztPXq9y
jlKXbra6zRBWoKlj5LqevghGaleLA7aTu+6mDcM9C1Ry8EoMtBylia8cq8z8GTQabcIek33sk1Nj
+FXtA6fYBwhDrFbsUsxkA6bDI6Ud+GppTJvO4whNXir8vA3e7VHi2rIltjEhS5JuQbFxPLiKkGs6
MDbq13ABTxmj/zV5ANRGSmtdulThuvOGtD0DtF2QyK+iebWVDaVD41GI6SFe5lc4f3B/bM3WJWCI
yFWSByHO84y5wtsB22gYKGNhyD2Ymwa3oxTqgeQE5dAoxFSGY3zP0LGbNPNGzbirkOfRXE5rOHTK
mLK2LDy7ZvlFUa2cuz3t3fCYatye7KkjTh2CtK7NomHcExhp/t3XVIHhUgdFQMfAqqYCQRSBxJVf
11T5ip8eenBtng0YRNswSl+zqrbOE65huzY430G0X9UGm2RucwrLDHYwQgouoaWk6Qkl1zdOedyk
zQyECdkRC7pYFvfTUWb4gBpQNQ4YvSjXxTqe8+ccoWBjx8N3zNQvJJSGNTL/pqqSY3B1PTtHNGVs
hO64pkX+aDYYkSHGn8pWbN3JTKlNKXycMmKXBJrpIRSGTNrtbkx57XDY3vAo+2u6VfdV6pwYjGZ0
S1X7RBrWPsAFD88eXJGA1xIqAtdha/1g9Guv3UrZ8B1oeJvF+GQmSb4Zb5xwmpMTU6MYiHiHMftr
HQ/DikqaDtGLmFZ5Cf22YX4jv2caNranAbD0Me/zvBw+Mf8Qnu0gASWZf2YQbOxpqiHk3LL0eeOt
KcaenR64unb5KRRRSrzqFVIbLqcOVzZS0DGxjerZzYunhBbhE/MbdyOD6XdJU9TBLgAzEpJZcYSA
3Ze2G1tArfDoYKKUM7pS/UB3bifhB4iXPBsewsKzVrYcamhtcl3VlQaHUzJoZm6xCcH+NQgpBKTy
bWiEn414Lrpifqvy/cwVRXt3uNJCkMdLSgiDinuRk5tovUqbqxFWAb4xe8NMnK7KeWEGuF+KbOop
q+sxuowvISmsnenQMjK2C0EpX66GVjGFz8TaCXDa6W7emmby2rvWh8f4iHQP+go2Uc8qI95zbxk+
xB0WDY7pXB+YyOz22Y686MyY6qIxHq6wTsc7H0CE5wYfkQ89EVDwLglHIBYSpHbuEElDxe9aamDy
PgSxz/5/NprNbDExyqcFFySp/MGX9VRX2TVQIxQti8vGk02Aua82dnUen/JGR49NNX2CzO/lD9Db
DASq4q3qKH8yB/9rTCfBLvLrVR5lEzY48p4sm+ds5mhRDLTFL26wYdVxeAMCQKCnPneM4mPBfZlA
I4y6OX4PHEAXpHWI9YbonKbTnXSxvBNH9tCsfXBc7j2qtdkP3bly3yi77Y7mohrcmyLvD399qjg4
uURINk5MAadB7g6Rgy7fPAc3bC/a0/3hXkD796f/F3+WQ0xfdRw8Zz8DWOch3N4bAgcQV2tzXIoW
3R4QQEM8fAFZltBB+wbuRJPqU5J0+nT/KPo/H90//Xd/dv+Sv7/j332JhExP8s4BhimtlJWmpnq7
baJrREZ0G1rzuDbLDmfeFEDfgwWTRjPd3VHzJrX8GfZhc42TWG8DN1UrWXvnwotQR1y4XXTAYRbg
q+SAzbQj8cheCQ9RdSJ5gCA4MXbtO9RCPSQPXHl7llixGyf2JL0fjVdNNoTmCrkpnAkykuiYVCJz
OIxqV7KPzyF/P0X4jvGxrPv5gNgWfP1qpZZ/kdlv1sxxXZosc30LU9ytu70jQXII61uY2P1morh3
U2hUJCthlVzwCJwJEd9pkAnEp8fScQwo8hrtr5UInibwT3vFEX4ZYhu9/i4qaDpB3G2sjiGoq9CF
Jj3x8lwbP7HRDG3MjwOOIuHSRLnsKMm8vPf5b7P18xdtfXbW9AtxNaJ3IXijCJNcFywzu+2g0acp
eABCXaBFhST4tU+rnn5bzclej+XPeUou7F24DZrtO35odOmZpWDyske2C2QIMV5GS5owtvpbHtBF
a9xwEdkbntSbbtw9p3TC7JZJcFLEP1oECqDIIPtHf8gPovFeCyMCs6D1tLH6uFtzXr7ac05Nu34Z
czYOpgP5Uud0Y5SVRGwJw7O3REnieXZO9pIPGZaqEll6r5lh9ex5OdGNOXwZ5KJxo8YJthvFHxmd
fqfaB7kR9K5mMPyT8HjAuJ0fWLY2BLoxQch6DlFga9U153K8CmbVpJe3fbPNuNFs4hxG1ASXe6lx
eqZn+SXyoWiZGW0/DbSw1T3m4eZ0D3lTTnO9U8hjwrgljZFTtZ/t79kR5OZDkefT3l/4GL4vjoDv
svPkl9suzfVBLme8gdwV84OOZu8Gr4RPf9HKCnNxlmr+4KC4mjvf2oa+jg5V0JyqKsXzPcK2WZ6/
1Vxtl4oAczQfmZafxDy5nLzzD5WmT864kHTxvUXvMsAF5JmViS0BYRlR+tYn7HcE8tP9B/nOg+0u
0RWN5ByR1uzQDIYIVjq+DTgcM1osrMgQN58X0AlO5/no60MdDcNhoNCG/pOJoZVgql6e0xgsaPaY
FMmpzHv+3QFNf4JmA7aYyq8T3axcOOyH8bhy+k/9HZu8T5JZ114C0co9Payniu1blo6rJL54jvXR
jU6xtn3AmZX1YCfuvsvU51xkX0aISYd4LA9KB592EAVMsZP+ZbBJws9mdOojWpVgbUhpSyzPkELb
Pvhi1b25UzaNiHU8kdUlpFql6FEDQPZtkAT8Ys3IfCmd+peZq30TpcmNLkRvZYJFoZN2r1MZ3wq6
Ylb9nL0rT/kXI2O/zvFhq5hIMZr2kivx5INpgHAxShld6NL1j0SCzb2fn/pKy4dy9I1DHzdMHBsf
SagG8thGVwseytH55gpYNEQUiyVAWavbiJQTMnGsMHXs2il6zpZTlFYQocSMb8Fj8sDcMdkwUHv1
MnSOrE/Uul2mDmXlf09IH+Dm6out5WXTSSyXX+cg1fstLzvsQtiWbX+OBAXzYYq6ZbIjXdPoFu+D
on2MQpe5VZV8JFVlU1iUFBvSFPVpVh13sXwCplpowfpnuUtQFx8wMAN9msZtRnhlPU++z5GGYmwT
zwyzHf05+PF4spe+6/uDXxFt1QLdoIppI7WGYW8xifBsTEFZfSwyKmJA79ObaVbPg+Uc7/3Z94e+
wqDiLJmvwQvex3R0V+QO6EN26LK3h/FnboJf93yszkThz2yZynS5gwBLkyJ8LXI2iiQnILMhWJ/c
3uxPcnmYywGJkJAbaz5lDpaI3+eKrwXywF3NFfBqQTvNefNTxGmBuMr34ADgYLWsaRSb//Y9j+LA
WL7LhuA8lwYxO5uZ59BcPPxNn1XFBK/CaFYE40ezTLBLAqsbU6c/sUtFx8GrzOvQ4n5XvaSSJTbe
8SvmcxA/YTLu1qMhNaeLVO5067bcNUfmACYI3cor+g1yXHSejd8Tej0nCXl229i9AvZjAzpbzS8P
Vsg6cwbayrXFXcX+onsGxaaJGcvRXnxNZf2Afk6BJ2IT+7L+kvO/b/yivAXK+T629ksoo/nTKMuz
r/T4K7djEL/amSMgZcy0Z4MOMewAuJO9pCUKXr4LEqTJ7OjdkKDgT0QG5oghqi+qGMKv/0lBYfNz
aj8U3JusMJ/CTgL5bbWzkYX9O1CYUQlIUoXdeMk2GARnwwLDlk0WZWNFId1EcfArnQn8hSS5I4of
V2E5F5dJYRFtrNl/oaGZK7hsvK+WPnZV+9SZzs2tabpzmjA9th58uLx+Q6NicJUtaYF83uGM++Yk
T3KMo9eisZDRY3hlDPV5Z7CyqTr5JkBqnJ0AN2XX2f2OXXZ1dEJMJWlZvpR45KrAbPEXtzRcu/VN
YxuVvj388DpPcyvxm9cqAojBznblFDd36ruHwJq39WQVJxKPAV4BjF1TXYUkYCxCUfwe3UhVx9BD
gxXTL9/OHoqltzLV8reoAVI2WL45vLu7WPNC+b3tXHvqOo4shf1e4rB4IfPFOZdM0y8nPFizUR1m
drgbFc79OYwcEjO99dQ4WLXHhrGicl2Qg+V+KnV9GSJ7furdPtqnAoDHiNx28VzzucMujX25LS5k
PJmuJoipQ2N6rOm99dmKBTaeCnVSy5ji/pBzJjylHzrqqksBW/aSN7G79SrU1b8+Rcjft52c1jZ7
lUnO+snroi/RRMYr95jw9JW4JV4Aj9Mf8FPVcbXNjHqJicCvoM9rHRiOYr0bU2C/4EzSwO2OnWq/
KDWnoOeW17xCuZGpJR/q1HhzeuFv0QGKbRf9tpS73CKnd8ZBA2dUGghpJoYVyji4Dxg3sWUFelal
mFyz+dRGTvA44AewM02bxJQ+eS/aTbEQOaCEvLLHIOFTxtaAiGo1dkzCG2yJhURLqgjNlCzGByMv
vK0XALX4p5zjvwEgOwtV+Y/AoEOeURAbFIrw4B/lAn0UZHSeLy1voiXEM7fiMnTmKRad/8zLtaNS
Jabc1wYJiG6zdeXUchdn8j8XhFLYSmFmz6Y4w9GSvA+txwY3z8QpTmPjgH0FfLbnEjXWlf2PKJSd
kVkuG5Vtwqo9uGOcnCa28DgGMve1y/yW7AdMHjvFh0/E2kRIoPcGPSk6iCr4zApbX1q/To6it69V
MIeXvx+8vGgPWdi/hlbNXEuyTxpwwIHTcGHp9m21rUzr1iuoOP/5ZZR/MrLJXXq2xbwLiLTNS/lH
ibaOCETMVN0dOq1+EvW3PvsmAURgw8IhdOOicAzxl/lLNbV4flRmb5Dx7RtuRwc7SFYeYcbYN+av
7ZV+yR2eBQIs5M1JhZnRC29cwji9ejWn1jimPg2jSHJPMF7dDa89sE7X/ZFZTXvCHBw9C2KIWC6i
r1lDmdwwzvm7FY/FRpbwKlii1Rr7Z/CorP7ojVMN/wifmiCnJ9v62DF3Zn/WWu+eZH7+n1+npRTj
z8vNtz22gMIlJqvUH00LFAIG9OzI8NCLYDMWQDVd+P+VLnm6iZjYSsIKxXHUnQcTK2s07BKugb22
+/iIPPwYFL75EDGhUBPlS/cAW+J0MMNDx9/mzBvXP50qD68eXJx5esvH+HE08xFYH15GI8g/jSQZ
Xgwtz3h4/vNz49/9t0/O5Qm62IUt+QfBvJhIsRbDjO3dzbIj9lLk050u7fhrVLVEIMOSyi/JL4Lp
ldzZdQv21IgNwKEW966STXCTAZ6nn5xuUoatzE/p9oaK/tb4jt6oBuBvymUF3wgON9JVew1tlf3T
R6kTPSphd49TDwDPEGn3AzQRSayp+HA7mE3eHvPPeCKVaz3OZVtswtBUnwFlm7lkGleM5rvZJZ8x
uN03djf9PiMBc5CqF7cMIzgM8AEjpp5cLOrGB6qP+0JUgnKmBKh5w5ljXZYwLmrmJocpc4+uveGd
Y51F9NR4Aq5aaHkv3PROWMtBhddZ9FD5bvTIYZYFISBL2SRjcG7r4mNo3eHXwLArkN3Xsp8mPO5Y
QYVz6wZ8DKlaCFhOJ18qtPx9lY80MHGg3hgWQdK8xs6n+sH9Uo/l1Wpm5xdL6wH1Mzi7LqhUNw6C
VQdE6DUJZEYznuM+ErMjcWHklHoh4APjaJNox3272c0GERW9a+eq/ST2hnG8PfLeJb+r/e5BJKRc
5MDtSDfU5SpKvH1MCnix5CmJwKh0dgNqosOKOSQCzkzZ2duMbUYUlNbnf74K7X9diRwFOkXZvjBN
Zf35DmPAExs2mVzaYghbmliXbaTNixo+skE8xYqKIhk27hYxUZwzKy2R/NLwgIWeE7+ngY8sM8fY
FN9zB52XNtFwr0zm5CY0C2oOp83sE+8A7lNs+sVVP4OwU11L8fSEBtk23tYuaUDvgugTYxumDdTR
tczni9nxlZmnnQMNjf/Dm8/+sz0Aa6FjknpzbUkfj2n9sbAYTm3MvVAROLXyGi/YHzFR3eFmRvwY
Uo6eFyI/FGHxWgofm/xg9q+caK6GBn8xNW3/1ML16CngY/rjhBcQW+4iVtrYZMgsVwPu7zAfcA4u
Rsh5/GaR/lvZBgnAMEneeBMBRGUmljbto2tHJ1E6B+TodJeN1PY2qnYWDrmzqyHDMP/azIyz/oeX
gCf8L+sPRALp+C55D9RH64+iBjWYFYngOjoMohquUxZ6l54eYisXX1zVdc9z6EanOox/KIl3Q8bV
h46B9qqQclVlIsjlfvWZpddusF6yKcXFnAv7NVdQBusCRjU3kbNTN8OHH38G2BSeBj18r0fTPIh6
IudmSPPdTtQGRwrvtDYhrzKV184OsO8zxo7K7L1g8Had4+bDCDuwo0GanFqj6V98+osCetR7FKFN
ndM72PflU1aZ+grqZnwYw+mrZ7YDNtN811ZU28aO+95OiXPtaPm+sl5+ySTYFFdYXKbUgd3wD9kP
sAYeBa3Jpy7MiYdo49KTKqJeVjp0uc/VtWVUs+kmcbl7S1izj23GkX8wRw97SD3fKse6eX1Vnvu6
udl25z2MGKJuOYfByp9xHOOX3DNrPRtlReako07B6x3SFLO372FTdmbNqEBDV0eWenasHri925mU
yoSA2wwMqcQUw0riQFeV9yCc1sC0hP1lxF+2Q//4qSbf3JKmTldEwIq17rPgKcutK4pDtk+GrNlW
Hk7itgibbczxfWtaeb0ZPYX5zjJSGIIpYJG4P2A5xb4Xcy4PKGzmcB7CnYx0csbTDWrJQDR3Ii/Y
WrUl9rJLWQre2Vyx/8tQ9IyI4HP73bHokGjmCSvXPHyaym73c4QJhWQke7+egGNVQFKggdjhy6Lf
dSae8G1eLCxbV50jjkoSph7GnFXNseupyXrgcsqxt+OE4BJPVspovcALqHBbTLH5Ss68fM6iEfio
y3dGgcteffbecYqtKJOiXMdP3Ie8nxjwVIHx9p8XVEv4//q2UkJJ1/KkJV1f/rFFjizazKcBFi/T
VFB8zI6umQoCuFXdAnsG2s0h+lZUSbCZrJbCGyWLk46sr0MB82wcEe6MBK5E6dMc2BoiOtK9Oa7p
0n51fC8+NCALdoPS1oEWsI+OzuOxmvKLUzrttZsMrHv10K7siPYDPzDWvuOVHPCexiiNnpZx3zMb
UrIVloBPV+D6DRjOe6ZI9t4AFi7vBr4vRE6h6iPjLmSnF7fE/DA4ut9QCehcHJkzNi8tSoT88htj
c5Rqr7z0UUQ9icX1GDuWehRZV69tN253kQYqOFlEt/Op+8i1UE86jbc2abMlp7ejgzQ3+vaHmtpj
DPYUo+WTEN+RL4aDUTItL5PdzCbiUbHD5U6i9QF4CP4TN9loFuStHvhXQuECa8oDGlHd8KkrEiw3
HMEYzU1HuBfO5p6Dd9TZdpH1sqCaDzmKDTxh7b8To72kUw2dQj4XM54rNt72KXJ84oCdqg/E50G6
h769lcSw6c0q7GsKP27GmPSAD3NtGRWbDYJeTYYzRhNNOrtFSKND4i2mtsUJgbkav4vzmpC8QfkC
Sj4EeDGTtKSqzQMaF+MHmcFWbGVIGA+XZBIm+Q8/xRjgJwL4XSDOQpFVvF+x/x/z8z9hfiQBxH96
c/8L5uea0oBS5v8d8PPXN/0D8OPL/wLHYynCFtikbMfnHPcPwA80nf8yTZeVSAlTsGnlr/434Ect
f8Nei/uu52Fi/G+AH9dyHBwLnLCX7/X+XwA/JOD/WIz4A1sRtMTxovBm3QsJ/xnw0wwpm1zXqk9G
rM7As+i+mhgvKnwiWRC964ZE34g5skpHsemNlxQw0RrILUZLmlVwSJERwz9Kh4fM1uPSnFojOZiJ
lEcWF+Nkcug7SQm9P2zsLT6oSBfxmeFLZUIrtjH3ASPtvo81kWO8t5o+rnlN/dBGThZOfT/dsYR6
p9nOiaB74QCZHz+lKF11qlznvXLylCQKHRiNCURraBk03D/6+8GgmVYgBk9mDDcXUfz+VwK7dPHX
N9Ua5laah9CbjfTdzybBuzv8x0OI44YRJvCzlD0yngI+TXOYdpTTi/XfX3z/i/tDvHzJ/aP7T7l/
NBXEm30HdXzEuJM3v6N28dh54AlmM8vP9wfMqvm5mQM2O4QM720pPsv76a+PqBuiaSlaTzOJ0dBi
EBzQQZDMc3b2ch8Xie8bzz1Q0d1CBPfI0HHgcSmdC4vz3w+JNcRr101BIqdBQvwqpmUGngHlGo6o
zrEbP9TBQNfZY+46lDW1LPtFWsYIovmT0N4PtyI9NNQzpYJm9iWbc0iwcfXV83CpACp9DjTEQDNy
ieIlXnFuIbGsmpD4kGd89l7EHnfIdkNt0Bnoj/MBItEDmBWmrU2vNnKsxSXshHUZ9QTrN+3Y7Pqh
a+6ShmkHWtfRACGnRAuruuqt6MEgn15YxWXwM5KYc34BMoQjQp6xmfUk8ftt0onvRJIGxhcUchSm
KS5s7QfaDbtgYzulfakah7HboD1MSsPL/2LvPJYjR9Ys/S6zxx1oMdY9i9CCZFKL3MDIzCQ04NDi
6ftzZ1VF3exr1t37XiQMQASZjADg4vdzvjNXYjNlwXzlTgwkGjl8ijQQmObQcHd2S74bKSoh87IO
+DWJKkCFjwKmGfYWlCNghRmZG1T85r0NwWayKROz3sPKajFelRSHqfRBtBgnyl5T5VzpeeLuPR+U
i3wtECPfHsqcIoR3p97gptjvzEbbG3z0awzw1rUh/+qujZ8xrMw7BN879doi3+AmRACZDmgefXly
Izq5zu4wBmTlcoVCc74a3YTvw8n3gan9AC0UIbKtUbsZJLY4M5QVaMTLurXp48hmwmnutv90bmxY
TstuAAAQCp/FxRnTDBnkWrNDIA6CllVGSpQyGl3tqpOXjbRXUY4kkVlHB6PGyIbN/5zifFRH5tSI
U4Y8HvknHBUXT/RKg0VUN3eLEz1NCQ4z7g3zTJjMl4Rn4mEBWnCbS/aYXHdK8Efusmi4UdaZ3iHp
IOgaPNA18osVkm6DMtVtJgXeIvWx8/rFd2XWGM15OFQBQSadTIivRqM4fe0yBNs0zG0PeijyZf0j
99H+2nJ1yZQbtLq2w5UjwbXDJIs4X8n0G2IMW4YWB3UqaGSgvUEqUWMZzZYmAfSHBlo9EUMMYp0V
UL2Kii38DcgQQf1nRjx1gR/ZREQgi/nYWuRG+QLUnjo3+dh+spypoIHkuA1B92OiPICXTihYBsRT
CLQQXhi8Ww3pEq2EEqo/aSmidyNpCBxTYqh+xEvmT9pa+UGQvm+wF4+HOfBqYpwXAzmCDXe+ZG0a
wAPYbFl61REzra2IxEdPJbTr0pqknC3MVCjYhOgzTarWeqmfutSCAZuQJcpyQFLWRKoE8a7Q3Jn1
mu7JkkvMte9PO7MqH92QL52kNoacGsFfRPmNa23WSzTiBHm4HZSVMcGRYc5WsPZaltmj8qod6njn
JNrP0hrAxbPE0pcO8jZtNchFNphUdBVq95L0rvZGXJ2Wn+DmqjQdFlkxFSd1A8yO88deW1X3UF/Q
BxqkUKk8eNeBcIwmVAZ397LzYq6HtT1lpdnDXpFI1YsmlTCIQiFr5YCjo85ifZS8KpMFuy28KCp3
S3unzNT12EJE6CEhvzntr0iq5SGhQIRYGP6eCKhyeFLLgBHvZMTWOvbdTyAnDcoX3plj18AyDWdS
vTtzESZhsWxXISEBXpHipxsJ5XasbtfMx5oMvWOChxDkOnnd6HPxUC72i5nfj/U0HH/77OpwSFgM
xIkXXc8tDjD1NVBSXJs6g2p1pDaa/DqcycW2PX+M0uOwpK51sger3DqCAB/lZTCLhLW2Ol7nOndH
Jm/QDBvXMi8EZZo4eiG6Y9OTqvDlZvKs6uBqxq6V3gy/bK5G6YnCFw64252otwWpsQmZWX25g5po
5SWsH6dGg29OZzXLIY1MLgnrQ/ygdzQQAAqjLUbfZiUmrz/oRKFdnGLLRJQbKyWEZ3lOjnSCwKxA
HOMB0CAPx6mAzpBmSXjIXfoC0RAaJzWcrhRfXTbqXLv0d3rUdDvVvKmNJW0nl0NdNnkFuF3Snbxm
E1cRfWsvDsrtFekGrYHaVRs/cAKsBZ6zcuzuigmAv2INosQEEY4ntemQWe/NFodEi3MKBOO1G5OO
gtU/WbXm8E0jZXzb2fp39f+q9lb9Lb8dLhi79qVb4DpCRO4FayPs/GOYCcI8hnq2MWvlL62DuxW5
m35Sm5asvk1b8I1UemRfGR5uGbNzPgvGX9sp1uKzaWubpRTTwSwfNWRYMhmdOxONNVLZgWdJPZuB
Sj5nBZHVHkoviAV4BsewBlTgrNIhJnJojN4gmkLeiIjzqimleiYNc21l575qs/00L0hWpO6tWGZK
lGpXGezUK5eXjeLQ9j2sDvney2m1RyVXHL3hO/I/vgH0BTjAaevkEWxOmS5AmPzl8GvPcrMjcZ6r
vnYjAw8jb64yGfmuvkfhuNVwToEq2SVUZ4tPXLLMf7LTXL9K0f9IbuBxEJq/jzzs/ElT/iJWwDgZ
mmWcgEoBVwqCu7ntKhbscZiqvVTulUmDJUTtqpOX9/yrc9hKcMhrUba+vFnt4UtuDgZC8sv5335e
veDiB/z6z/sJSqKmWfbXoydEgQtAefTqxoUR7E8suplVka5x62wQiu3qUM8PyjZ66UIvh2pvWGym
0eplday62cthgR4XLggak4nQ8dLQp63qcpQvthnmHNGjlEmO8jlybJzDBWxoRGRBc1IbX59YKPcp
2B+GelyPluiv1GbySJ+b6ZHxShNJKwzBsqnpoeILaKJP89wPp3CpwvaQDBn0fQDifX2wZ74NF6sx
dHe5izSNYTJisor8p39+6W/vSvp01LdTwR+q3lWiS63EcfFofbalHH20stNSe2rTF0hkv14Rmbs0
Z3WWWUtNLVq+f5EPCvStqmA1mN3ZmnhcL7/FbJ14LbxpyM/Q3jKCNpgLrIyhoV3/+uV/P3P5lWES
/vHL1bmpNf1jT8SrPP3bu+I59uevV7521f/+9Yeot6rjpPZ4lzr++h8vv0pPqeabgduBdPdwSf72
+9XnUue+/uzLy2rv8lkvb/xX56rinHq13gw7JkLHJZznlvmo9N2Z7gbZnSC9XR/nRyDs03pB4MAC
a31jpzqsSTg6lGPL5zQB51QF4jlDIsRglpSQstHtvRF6t202iVemwp8M0d87L663S0zyVL1okC5M
3m5U+DMKk+TWpI2fkKDpm56wy5MbQMmKSSstQgfVOhCBbZ7Aeuiq7hEOFj2ND6djoUdBJjA8LqM/
bvpaf6EGt6w6/Fne4J2h6J61GBAVJANEufJj2hOzgLFvd7lGx+ey1j7O2bZmfLqeuhTPdtcRwtni
nBoake9F2f2CAp/w+AIwj/XhzeymZOuST4l7CFV8CluTkCK7aXbzZHy3NORvw47MFJRBNcY+mAcW
cb44jHlcDlmbnWKN7y1v7TPrVT1NX/IW++An4/jnOH/gEkLwjakGmdywi8r4pRuQunlgwu2aCWkJ
0i+yrL3ViW+GiDouFWjyNup/uizPCQC0ezOkIpG65S5qmLkhQn7RPLINiQJ2ZQGjmOlb+VHJwLvP
oLBZ2c4BXoeyosDMlbvbOLc+sjC/CyhNPA/FB7Lrbc+Q69vc5+8Ftn0dX/vGSvTbevbmVYXvCMuF
1yAKLplx2L1YR+73Bd45aqIA9npGVVzP8Q+lFk5mZtn7qam5suAgWMBHopHbwT7wu3d9aePN1ETP
oHnSc4YzZE3hpNsIpo9b1GpwaTIMcYWznRpidhIBjxBA9HvKPX9K6akx0QzLTo/hM00g2T1Ww4Wp
obtlAFowWsUqZOynLqRFxMYbi8k6jJHx4I+NvYeCcYyJS71PbP/BF/nNGCBgTSMW/TsjwkQHGLCe
RvS42jagnEFSdYirxw322gifKyr6K4zy4U9taK/4V6+bLIN+MTZyKZAGDq12C4+KZjKpF/wmMlUO
KqxjE5Ow6N+CpNFJ1Omak+6lV/owz98CKvfHQstvBPT/CdAghBgSrmwcfAOUVKNComCPGFP8frF2
kwktsg/GWxPfgx3ZWDe77sOUgywfb8xxFC8a7ubFG9B8WXjAUkTATsEqVFl2zjUkNbItBuROZpCl
Z9scsB0O3j2a0HQGdpujjSqd7LW2nA+nde5tX9fhPFYvgiYKthjZXz6ST5IOlmZvYmq/1vXrpEVN
5E3MIm2TtK15ICMttzBsNNMNVA5WQVHuZcadW/XtLTFWEEERcbXumZZ1hayetu/Ru6r1ILtvRHWs
o8mmgKX9XAzjuUzCXR7DsRDS5ZxCjyoit8O2D35hzshUK4f2Zxjnzia0gwfHq9tDfe7TlpRqGz1n
7dZ46El6ofsngAvvEo+bc1qoajHM81lDIvC0GMKrNse+OYb9Lwa5AOcn4KghjVNVkOrY5Vi0epLe
ijY4FX5MNqKT3tSh0W3h636vMp0+AHBSG+cNATq0fF7NILSj7mOKstllcfiCMjfFVEcmpwMTcNQf
hKeFJ+hpu9hDfdHV9jnTvfpOA5+3So0xw2LV/hw7JD0hbRQIYAKkJclU2Ggyk669KdPxltK4u+vd
/Yiae+yRpgf41Te+qf9MXPPsYLdYm2Pyvow5fNuYaBjMNKTZGOGuDIZrgBTPVuPg9kDisAMEzRT3
eRjyT5G0wC2CxjtUaCgcjdtXvFOm4DMNxONhR3gLwumwuNWjEePda6vsZ1+RslktMatqthST21bx
UACbRK+9QSfX3+beVWsV7h7/6j0QEdQTiFy2I3CjbQfFZRcQpSVggWxjg9y+ZMKfO36f/Brk1PjU
RfmJ+hUAozZ/CJLhSUMvgjM7205tfJ616Vtpuh9DuUPOnK8TLz0FA778GjlO5RGTNOmfYyz0DdbG
Tx8sN7RWCFWBN+zKhdsvESiOW7HcGPILwijB2nPEitgEqcCHk7jVjAIZbibKjbCwLQaMjzZTn3yI
cevnVb1N+wEpc98xEiYJKWLq6dNVQTsP+muQnf7WQlqA1R30iF4aP0G5ChTZr3CQcexVWOKrdvjo
W0ieeiB4LtDNJ7EBMBjWhPl98GpzHQpwDtShBBktrdvbN1GbbEM9wic9y0Ah6MUd0TNB4QLE0+I3
27leipAoHJ/y9Yjjzg77N9vKsHEj8W9G59y7rntjlPF1o8sQicAedlnu31Bv9nep1N1GEcQr4Dwg
UYhvqHPjQC9cb4PO3qUenG8zXV5QJGH0QpK9HVyz3MQMGvFrYP6CQ33nJpUDeowaSTy92xgaNylX
pG3z5yYm4ibXzF9mdRuxKr+2wRhuJnumKXyGS3pu30WcPtmL9t4FSQ24oG/WxjKQrTI1N3NIVOyC
McwajGs7Nsq9I74VpXHrL00HMj+td4M2bZegq9YRnP4jOsd2FYc1KgXrCXNSRQQq/TIFhHtbs568
kAYSfrh+J6Ky3zdlalHm0e7tCtVo0ZPZNJCJ0nfEOMYVZvMJjLsZByx5de1thiDZ9BJ5QyxXiV7c
ThWA1ZRLVnjecY5wA6OSwVvueWetjGKSXIVzsBuC6FI8g2gGGPl168jznkRGgG4Z33pJ3Z6rwSaB
lzBWgWvQJpsrYakdNQC1wBgHkCtTSEJDLw9JF/4w4umRFXOMASluyDzE/k8/Rj4RaSyboGYEO5j3
hmPh7klvFqwXpmZ1Wz32+q1A+bUx8Fza0MvyagRGVoOBjNFKUfwdVpbjY24egDiakugZtN/0mYDI
SRAwaHl7UFLbyKmiX8w5kJ6irA9egGLeB4LEHMNOiJDWBUvo2L2qPcHx+clME4ZPuh5sM9PaiX68
Z5ZLR81T12BfFrbjU/bEEDbZMmTVmB+Z7D1ALsquRuJKxjyhSoZc3LWD61hOQ5biHj10jo1s2Bh+
RpyjJe6MRDfOWgd9pdTObdqBbWtEv9Y9FFfLUou7YGioNfvk9UYWGLpITOumrs6UxOM6zBjdesz5
tFfNowLXMvdaA7GGsJb5O6pNJAAkgfcN5cbUVcF3miNMcQzmd6IzQHz3k3EzNAR36vopCOjBE4Ok
w3ooMcfkCSsw4J1nxzpWENSEhM57lk6usmYgrkrdRII6QaRJEZLtpunO6A8mAgUgN9V5brNPz8GU
0NMnbfS+/AHs4GeiMdbKPfISIoZWqzHXsWkhYc9GNNYgVU1A7Fs3749i1GN03gYrwzQNNIiBfjfC
5ouzGnQqGVqYCzd+PgZbhkkaulyyo5nDrhE03WR23DD3msZVNVCgDDzQrZreJns0IxtEbM1xNJp0
b7lNvu4kdxVDkZtb9rozE3dXsXJD3/HRuwVL4zmtcoJsduO04VVKzgADrfgzaa9T2L8F/SvDSNhi
hbi33AfQLsZj2BDOGY0E0/jEHRPw5NT1WztQOEck/WybDO4Dz7orIudFWO2GAt6dgX6WeV/ZbSdj
AdUBoXmjVwu2em1YYytCdMQ3PsdaR8Un0lep6A/5dB56gq0cD+msPd3jfoIaUI0F3qiT18cEBxfm
bcdC57rTpx9O6c+bwR9JbOw5pYXEouvN8ux7cl4QmsBXCESzQ0A4o9Z+BymVbAyxdBtPkPA2sy6W
YCrvp3hdzvQ2Y5c/zkUzrb2k+GmVHkDewnOZj+GbMhJ8GVVtnur6FwvvHYKoEFxj1p+SOThUjYto
xKPkm8WVOBgh5v/UE6i3g3TLLAcSQo90wCquiQnE0lI5Yh20KX2D9U1HrMqoK8MwsqSbTK7vk+T4
vaftX6MeXQBskofapT0Nnr8NK6KTDZAH7tQ9Zn1wRyrFdqrJWveNJl6HyxazNHCQeXqfy4JPZwYv
QwEOQPdkZDY5fP1CSmMaz3BR+nFLIe2MMhilGC6vVUsBqPCDY9Zo8lMS70YkKM5nb0DK2hZgSM5D
knw4CWzcocEd6JjPYzp+wn/Zpc7k4KkdftnzclNk8gK64sg1Y9pmY9Aomnk3AthCCoT6pAhessXY
C2/41RfTkxlHIHTtPcP69zCLZzB3DJbLwL3X0d+DQHrMSLNFFNehfu/3xFHNm3LZOZlORrvPA1kh
298M1nRdRQDSw7CmCPQORbTAiBwRByMIPE4AQj4TMEEMWVQZV71uCpYo6+nc2TcsDUXkg8GBiJfi
Sc9CvieUqFwyUK35/I25C5UgRzt3jElphQPKNXrXPy/QkG+YpZgZHv924SsTczjCh7Z3uDB/sG77
GfeLfInCY2Rya7v2E63ET4IRSYQpULkNUc2DESPgC2i1QwfY4TKRdKUNdKKRv0lZWSe9iqWFwBm2
gVY/uxE0CjBRkX/P0zMCh2WWEmKo91nQy5Of+hIvK69w3qqZrD9MJGUGWDFIpF2eoh/3ZOtpE2sr
hP8lg0d9ZEmQn1JMbJvqE5Y3KbXxfIiT+cMoO3MNGeAYhvIPgFZ/MGLEKsAf8DC/9hH4LDpXnHv9
i9VZKL6HWziJd2juvgUpV6lISRpLi/GHFUAH7eifmMjXPTjZJImfIi80QN4EOyvK/BNGCBAEWswM
OY5uA7My9nGBgpxZKCMAXBfbIcBcn3Q2FWZatdmAWFOSD58HpIuYjN77qeQLkRnKtt5txsrBXBSx
dhPPOHj1Ge9ogljqKqPCkDhaRqs9vqNnxsIJlmlxcTeJNl7lY/o8G++xabxhN8drCMoRPTO9c2ev
k8Fob/AZebnGQsnkXsN6cM7SUIWzCIKijVq40c/UguBsoBo85K1e3ww5WtK+f0pIDbpuQF+jvlsN
iIuwURBY1hPZqTGNZ2+8nwUBIJ2ub4cs+wQOyMJkrcO+KaNda5GcG4NvWAfWCJFhRt4I0J9KInzS
HAPTrnfugfg89eNnEFP1do2n0anJbvf975rz5HkuvZxFtLFdeYcwZ7bIOtHK62kBvIj/vyFSbc3i
1zEW3o0jdGB8VWRclViMIeOVjDZtRg4gfadKJGujpQXRCRQv/PY21lgUJPyL5iG9DWICenv9w4hg
M8/8CWth0PLxN8eWX21r1swNhqNNoF/LOSrCvpBYYKPmgeQjwSN56ftGk/FFyDNlsGsErV24sMqE
f5t0OmyKMd/0QUTOywJ2q20+u6L6lJoSp0i+DWUFAOOJHoEhb508xwT4bszEx91KxK2jvVpJDFaz
deZrL/lh58WtUyzOEc0smY+MO4fFmldmbV3rrfbUwpBcTS6BUENIgN1zEfYo3aqBxngpUU7GP7Qh
SnZ1diDAs4bTJB7pNK8tsdx5wBLWxdaS18nI0gC2s8VnzPkCh9oEGRBxt+DSBEaWmIAzBGOz4N7C
CA2xM9ght9tYII9T2Kyx5T1gTp5AIl1nGPpXOWbZJIpvqcehfxyzW89h+RSZRd2OQH3Tx2RY7qcp
Icx+PiaduEHrvMNd7GTmG+l56xDHHNF7ImayMQLHcxZuL+1qSgR6m8XbyYnpAvuGB5cBbWR8gy/7
bobW02JCF7GWft+n9SfpM+SCM0vALQisUXvyg/kgHP16QCy4ar5QF3xcPJrf7WW4M7laVmhvoVZg
Jnjwl+Wxtqf0YMD7YeGSASKz0rWXDsWuK7hjGrus1rCQII7LFL3m++J537EtU0IwrhGMfvZt8N3q
+4+y/BjbkPAAFjgKzOMsI93VGmwpt/w0+WPzRXxCJnnIyQMpBwv2fxlAVym9j4D7ed9m/VvJABta
DU0SRuhshRnvPU+bY9N4D2XCEpGdUyiYjvZcIooWD44DTAycrGe0D6NX7OKJpeLKD+/8iTRadByf
mZ/dEZQ5AuQyW+0q7tJjr+c/UAcDxvC0c671OyQjAA4ijBXNUBdrhzCPjWnUL1pyK5bkLSN5tYhu
LPgieyGwukew4itzgvgVfyNfZIsRGZG8AyEKE0Jky2KVaeFLMIk2Fi5VJEbasdh2XoLx9IXUz0Mc
vTZTpB2LbibPmqmgh2E6T+6X5H9z+36VrAPO/4WgDwuNgdj2//7/f/sx/b/oV/WfBH0PVU9u3+Y9
q7p/EvX98YN/ivrcf9h4TFivCyzHsV2f3/mXqM/+h+5i3bKR+nmmCvT7Q9RnO/8IbLCblNBMel7P
Qu+HUqGL//3/2OY/bN9Bzuda2A50rCH/E1GfYXm/GYf0gN+BW8MwXPDlOmJaFMh/S+0DtFDChK21
c4p0hm46xIrr+/26N0kgmFpcqBHgDq1tX30nnCmWhKd0al+XQrvN59Bjok75Ti6N2wMLBeawMOM+
sFow5yDo/IgiW78hNHWhwEi6fUOyHViI1Qw2kxx6MkQq2Rsaqb8nN2FeofFgLFHcU6F5Reqwj3Qa
xqan8j+VCF79W7JQK7QvNPRWY6xDl/yO3AjedJ7vgJEpGjcwxdMPX1C6zm3JZ5gJ5yPLjIJbkJVX
TmYAd4m9a2Rb1lo3s/uqSz6sdEFddyiFRmaL3t6j32OKj0BuK/qY+ZdT4Q3Kt7k5OVcGU+I2STY+
JCPEuOVnTDC3bk9ninAlgtsFQ0c/kZ5u5u1xmAhuCOnUkDIiGUtISLBtenZ7Q73xWfMigjIsPrND
q5eN7R09dcUAAnd/EJk/FsPezh3wHiaXZNxnJ7IhH1hBnwhe62omJNQGG+175wyPoi7fsXsPHYlu
c3o00gYEhsVqNorgrTY1T4budti5aYOZWzg95VSXrHEgftdEtXUrY3omqPF6qOp+pY0owAs+bsa3
0GpkmRjlcItSCje3GZZrkcQHyOFuKu67cjpAFPHRzmRXC/OHtc+6N+6v5L2e4wE/b4L70c9+Vvlt
FjnfnKh/II9g5/I7dllPDHefJM1mxE1vWtSSowFfQKppN6FcF0ic6aMpsiuN5SCAPjlAn+WeVk64
P3RGbaPA1drxJcwAs+7nqTyklNi3wYefJWdNNFBT+xCrzXIbc61N6HgwxoYjTNcMvVztHQ1MtuSW
ML8zGHvFefzUW6N/iJvuWiYqnJnaPFa+3bLa02NJdqRUnsK507a7louJOIhJxpwaL0WO+cu1EKZA
z7xyq5qag+QqTndtXOYHp41vKLUJLAOhu46H8rXwxSt8zxmR4bPtZS8iE/k6G6iN4ZR9zsryx8za
QFBem+BA/Ywl5doGpQSOBcXPRJUEH/fo3i+AoUhlZCIsxhPUzA20sZ7SW3jrUm8wyxtPi5gvw9nA
mjSta3jNCzNcx2r6rd4tK6silWcaATVKaf5lgzMFwFcpK0V+FMDGyEoe6HF+hT9CHjqWQb/71WcW
+Qd+aRBiTSDgXBdPQkjm0oDDK4ooN9pvNS5oWDdDuyo9OQvICdEYrLu8G+xDpEMtTXTrZz006Ybh
6SZo4mOIV23XSAWYJbVgo4d9R+1dzmGnZmWBeGVkGGrTSwWi2lNaRNkYY2HxX/94EZgGd4+kG/X2
ZV9bhLMhC5kBr3rtb7+uyLBpCWYfwgQfPI0dTFIqyeooa/iatoSpzEC2KrSwU4hpoaZWSam/A2vZ
xuSw9xiddHei+WAd8NBG2GrB/2A+AzYJlf0QpxUUpqBCdUMRtTtFC0JAtYey4JYIEQOLy5+n1Pm0
MW+SCcnu5f2JfId620xfsgG4Uqy0yq1Ops96FqvSRDd55r5JTNyg6pwuX1BvUZsyCgne04nn5Icu
P6nelXjSQwq1t6RxM07q3Ndv6tTvUyeGJCVEZ8Db2XB3O0P10PZOuMvKxH4cC+08Q2MZs/RdyLkW
6PQ+8q23sXoKF4afQZ34ezK561uD0AJKN5N9LoBt9HWXnqmBP47z3Fz3ZmweXIPoQaki6XF9r0hX
SsgzZu3KpIwcLe9TPNwnxHiYMkVAaGJnFQB2p5pSbYFSdpqHRzRT5H0NJKSH3qJtzCX3T41HMoMZ
VU8tBMk1JcQrTYh+26XCYx2dSJy4O/fL62RAVvOJIkTM8dpYzFAd7W2xfIoxWrMQcJB2N1XWHjNT
x+uxtO91a3gHrbTaQzFXHyyGJVCxsMbF7eA/kTXKeNYDYJdo7hbxToFOOXqr5/5XGfftvauH1a3J
eNKiMOxpXf+4lH0CAaS87cOJ6RQF0xcXekAxx/dFGoc7rXWxYcXwwVpPfx26eNlnUQ1uNaDDbQF6
xj97QdXfjO8a7q4ddCNW5mYY8kY5p5u5BMUcRl228SglQLyBPhIV0dGeatJRzBDoOs+ZggfHDebY
gzr2h3UqZZPT6BO6qpRYasPQ+9uAoQiYPHqPSakAUQuMyAbtnpnf4IQ8Ii1PpOcNJNWlCNGCYlln
kha29AlUsilgDislcmoTCu7NlNXWP06q41nohFP08z6eKpNpwIQqTm06GmA0pdyhzcmVaHfWtyhH
aOVR2KI+RRnZHs1fe+rc5dBbxDOFcW2r/6VLnUt699VcSpiJmR0MzFerRKNmoSRDtqgISTEphBRd
wnTEBasuyjk5Kn612hDe7iN+luovpQPDn/7iuoOPuwxUN0lXVBsA4hoyInyRG8U9vhwa8QgmEwc/
83MXJuYk1Z1fu0qcpI7xlA/bNBM/bEVcdrVU5YtzR/I1MMfM9TWMHvjbi79W1HsWi3x8QIOzVtcV
nDuNYyz50DjY3X3tBjt1leMU0GVlCuBKaOQuV/k3Qax6AdfmL3hm1faih1VKUHUjqL3LZqn7ed3B
Dfm67koFqjZKKavuBbL+GL2EjRvtCrd+UveCbSzMMNUuXk12I619hQnkSNaROOrJh9IrhzrsdBL8
ULeqr1V+ZUrniqcWnl+Je1Ydqo36vrFqGntwHIdQ05vTZaPpiMAuh2pPnVvct7pKO6IER4CilyQB
tZeR8QkV3QerL++3y+ZyD15uRC+3jzoP1n7QdFnKyX3MYEj3FBNbbZR2z1GCaXU8JrIqndS/Rqns
+7p2X8+owgCq3aQETGBmlNb/unBepCEx+FfX0OrJSh0RtqoL9KXc/Xpyv/adVJAaaLZbdWEul0hd
sd/OeayMI/YucdrIR1g9rV8qV3Xt1LF6BTkuE1+A/4aUPX49vE3LN6COW/im9D6DVxwZ9q2SEhbv
F+JePUpKyq721GOk9owIyEpr2nslUG9Di3F0uYbBP6F1J4/SbjSaAyle/3qDPFdFGJAGh4UgRa0m
ZxDptEzXUHu/ndOaOtpAyLNXtk+0FH1jlxBslUQsKKKvC6jzK02hNTDTUXtlAOJxCZrv6hIqjPrl
ihZQMjE2y15NJKV7aFOMkPIRVI9k1caxvo0iTLSkUZLSmQ3RoTF8lu2/2lki2ur065GEvQYnmSCo
davVCNdbOLKYQeOtekz/pmMXlnFXgvXZqQtdKkGfelrVJvTp81dNHXLz9hkzEKnNDmALZowq5O7l
uPVdjQwKuQJTTqw0fl1hqWhWOmZdnSyGTttnXQry88/m+SIeVntqoy69ekvIaneIS/twaS7JG4UC
plrOr11+/1sZRCwjZa29C2QnU0g1oztnCBl99REmpWT8eo11P5ag5TsmTKPFQe2qlxiH/fGz6jAy
daropqsR1iLi+COEjbeP5EeCA1Gd1N5l86/OES1EK3p5T0Qm0h/Hv719Yq4CGjX+VOcJluHnWD87
O46V7P/2Y/+N/x5qpbtZWovbUf6t6if03Hv3RgcsrjxVTd3abVmWxcX00xhld1QaGENYaf5jM7T0
TpdzYyofNlNmdTSmt5/G/IyltmBdUl4L9WPRjHEGLS2/Rv2wOvnbr1GHf/sZHF9bJ7WoQ/Ph48Z6
MWLT36p3ff26r/cOYkKn4vNtGNaQ7dXrauPKv/frVRS/K73gRtFsQTOBfIzhrqEjG4AoNh5bV8zb
gVJ3cxgMXIauzFNJYp9hQVnu0XYBOpebSXXuwkppdbrKyE7LQyXHBlpKq12rUQLyWC5hWLyi1XQo
FvMYsCYU7nwxXtVS3Q8miRDLIgnLq5nseAJ8eAK7vzbq0FctrzqZBgUhbrC9N4l81L82qtlWu6Kz
uBX8ubtDOUYUmdX/JEG02fJ3k/4iN4rjqg5t1SOkJaRXq8ALjhbZli3PoJNdOzBaVZ9FnVIfSG2i
1EAXV+T7LnAAHbQSnIfWtDklsmv0AwGIQ3aBkVQ/a3QMTPVkH6inebZmZWbGSJLQ9sXSRTLLjlXt
tYTenXpuRNmAOrn+5oyLve1rpzm1cqP2DGwTdtL2h042vZN8q9prXEigBraQXjbOCCUh1Ywmt6Ah
W2x1PNqIZ2bWh23wstUhkcMpT8rqEcXatJLha0fwEy5JOVhE4cIkR+3hHUJKCs/TWoxtKj8nQbbN
Se2xKh/soE9ep7UTm1vzOpTKePXB1QaaGFhrsvBWxONijiilT02XA4qKuby+Jlt1Wfk9bs9UmifG
WNvFVAD3LM1HmHXko0eM423tVNNO3TiBtAI5S0l7qnZhCErNX3hVY5E/KgmyTj1rXqtdBforTXiW
ZZ8eFH13lH252uMa0S9cTuJU0TZ9g2kskx/isin81NsvrYfH7c/zjuxxuojluK5FmIBcpNlNmnan
ftsghxRq77KJ5J3aGe1LX0T+Vv2iXPVdatedCr54G2We1QzOoQO7O5xZl+gPMcJ7R47B1UYxGmMn
3lgpLjc907jA6gWtspgcdPV7KC+Nutv8oEA0oo5BmrIbg7Hj4lrvmKFIbpM2J3XzqQ1oBCQGRRl9
UuyrtyZlTn61GYAJq5NjLbBMBNEovT02ot/LcRHVI8mZ/kbhgxVNuPIHrARGHbMUqM4meLa2vlP+
KMsaMb9MWIpkLIw6/E/nkEZrAf4z7JuDWVbfatJJbvqQBSloNoxrKBQNySpAEbdbCiQPnas9EHqe
grwJvV1sui5syKrce2UBo28pCOxA7LltdH+5NYp71vS8g83aAmT2B9Eu/pnosseFcLxDmzjEMFvu
G3Kf+GrEKtVUi35LQFl1BfBfhP41w+30up9164w6fWWkHg9EFG9Hg0C4xLDXuW/dovzSn/3Ezo7Z
gFgPdch9ijKBKgwrjIPuncaMQuWUDuGhCZe7LJyTw3+wdybLbWPptn6VEzVHBboNbAzOhH3fqLFs
TRCyZaPvezz9/QBXHqVddTLvnd/ICCZJkTIFArv5/7W+VVR2fcy79oSY0t11xbRa6MQm8NR+hbAb
6Anbj6EKi51l+0TCdQYUWoCNe7OKLyk+rLXiVOnWRMe7sAqr2ddNA0CIZo1HpMrFw+eCmEKhFDy8
dIZjLDu7o91td8ZCU3CI6ELV9rXeXalsFZOXtzjO95qo+I5iskWOVeUnw58XuYmxjBTA0OCwsJrl
2rAsGtDz6WyW82yBAAWXuQDncolj+tQau/ENdpQR9fUCBlC2C2Pf26X04Oj5XBnOuicUHnIz6HGy
1OxJ/Erk/NaLu+QaDWAfseNSBgHLLkI6saXdbwbDa066hLXR5g2KMFMPUSUG2UqR8mykZbqxCw31
JLUZE9QDpcK7yJWnGMPoVtrBWqsppAIz+SaC7AiKqVtTat02mMwXZsONW/vJyiBC2nTbd3qoaTbg
rBm7fFW4xpNIk/7skmizM8Xw3Ku6vy7CibA3YY1JmZKIMZvXzOzLRZNq6M6prA+h+tWqKOKm7Xvu
0VvLR5UKv7Mb8djC5WjOaWWSQmZ0+qY0VCrBcfhQWFq5NQq/3riVQe9d9Oq9ItWl7NJ4NarIQJOB
SBrJTIEOoccahlAydgSN28wjug2cr1CAQCl6s7IFgs9MHYxNlGTjyRuAAFos/TfGkHT7fNQHEpmA
AnTBexvvoI4QhTcVpJXwu6ohSQUujDSURuGioj9b2Ul2NgwlpNTEP5wLhEyEhPiXXiGLxQpsQTE6
k6u6oZmBY+x7Lab1poHzPWKDuZBMtQ3tanai5Ob2NepDvSfU1ajrnZeSLyAQ7RoZGGIXvR3aBGfV
c4Iu00peXTU5OooVnQpZ79QY+FkUFV/znmZJphn1/8dx/N917wQSkL/q3r28VX6AxzxL//FfP3/j
/v2//4EUc3rbv3p3tMT+6WiGsP7o3tEa+6N3p5v/tA1yeKWmQ8L6o23nwOLQCfXTpG5p3NLs+6Nt
J/4pTGo9pB6B84Hlo/0/te0mmtYHOZMGoAPuw4HyZ9G20QGC/Nq0GzMKKErVWPcIXvkqLaNhX9Ue
IGKVdNAmYXNhkJUiEUzVDkwjq8uO0Ayyn/u+KpfFxikdhrJGBRcd/fjTkbz9/Bj/lTYE/lBFqP77
Hzrgk98/HZAQx0aCCrlIF7/x0DwBPsr2a/MOmHJRjJl5jpE8LWqpiH0Qa3cyDh+ERik2zUJ49VgL
lralwRL3KnNpJzJgkUElzSWHwpciPFEtZvAdbIAQWudfGzfY4FPBGmy1+AXcr3/z8aeD99vBdRxD
VVUppzYrHdZfOqIlpVD8KJpJPFKffynHDLPCCDItsvN8mY+mvvI037mh+KBb9GUg5PJWa/qRoq7P
NGMGJx21fVFLui/Y3SVgqVrW2rOTl/sgU+SKyT0BjFWU+7atHnQIFUeXcSRzEwJRctU+4Wa5/83f
NB3yX/8mG9WSpkpH8rdNXeNf/ibdCDxk3bFxp02dblE82Fi3bG+DimHf6GSok3MnThF1AVJ6oC66
WaEchOYPp950uy2D4POM67QJIWeRoF1M+aQHAej2MDIfrBi9NCPfone8ev3XH326aP79o3PtmFxR
XFXGb2dTmqdu4+WOftdyuVSpbT4M2rZLinIRs+1a2l7rH9NxCswYIhQrcf+aV0tAxhtBzWwHrphs
6hJWYE+nZGM0NI66iOjXjojbgj/hqIT6eRL/LAe7chZ6mfpXqRjrOuvUo2+SLGTbFR3uIHIOkJhA
epRI0Cxg0zAAdDJXtapf12g01wXiz2XU+f6msPALKF0ODd6g5ZlRfjUzbze6o3/PXZd5mPzpRnG0
fTF4l8C3yMObbiKsLy2cMWH5Dc4o9Tz0rGBBFNQblCFsFfCYd142vE6NowWi2ZdWydjA0EhfM1RQ
6FIpe8lQCzdo59rrfK+L2lsUQlRTp9hpQ9ezi1q4+0xztrLAi9GBlYAJ/GSNZrks+0jDrcFkPoRl
scf4SnNWyd8HqvT7JKg+g+cge7OX5h1/HPriqtz99fet/6dT1UJvJyxdAD4yfyOZyk4aTW/7+p2J
/9TajYTbWJZblyjBqKFYKm390hmYtPBAPfsB8LYokTQ0PFYNo+5qZ+S72wbYshaV4wnF4b1TVt7k
MjCcYVyNpXOGruO8/M3H/lVHMQ3JaDgw1Fu2ZEjm/79eYRDs7LAXpQZ6BIedavkPXmRdDTtKVrqV
yA2SWSydLt1UpM0prgtKEkr0WDlvSDR0opyCH5L9766TprGvEoe4Th/VWYFOYvCbf8l6fmpVbv8+
Rmv/4ShDcDKkbRH8oaIo+fXjto6TRgXxk/fElcUNtu9SDtEr6WAnv8mI6pFpgdlEwk/Amz+m0Unz
wucgkvX+r4/bJGX5/fKGd6XCgVb5NGK+/P+kPyGBDeqcyrcEvvaxiIBely+xD1QPyyQsOKX5lLRf
oiw1H8kzP3t67yxrwoeu86HEXr4hgjC+lGltwoNolmww1FDfI4fIF8ioIaOHymnGC/opIZV9Yu/1
oH1oIzO7pMUAKUBziFzEdVhi8T3RKRqo/8SfQyKD/waS+Rujdz5FDINmqYHKRhj/NpLBM8icQnVZ
BvcIFhvghzTPMOKgwl7FoXiYrAlWJu+KUpAC5PbxKyyMszbQT9dpL23yEM/NgEdn79vQ29DWtTQy
+u3opMqqwBuz+Ovvxvr3idy2WVwwZ/CfLfTpu/vTd6PloQrQtdXvZUV+OxQOkhBsjQpa8y0favtK
fC3Zs3HAAhsgxxqPX3ZMytDcVwYAsEjcNNKOSJpG5i9bedJ8EgUgCL4CjW+XTMCQA6UR7SlAXbuR
RbhutcZemi9W7UkQTkZJZCTrdXQI/q6pYOg55I4lyHsRCBhobzU7ObHnT04q0grsHkdb7x8iVZen
OmqdNbgTbaf0drKIJqOabC+FRP6htPIa9lgI2IPc0soTP5SQxMAg1+5KYx+MsPEOWag9ao5nQHFW
SnTJmUkVAx3lvHmyDIXM13JtTn+UXhrt5q+PuzmNFb/N1jblZg6DKQyHAeXX4x4S8dSA4dfujjMh
hOyxfRj8MTuOdklGm2L1D4rTdvj0svg0DCPpPt2wt7LBWbdKUu4SlQJDU5mHUWqwI5RL0xgAlGjo
LkPVI/ShYAMss+GYe89NS6A52WGbvGhyJCxNwP6RtWE6mI9eSh+wDcNrRKjvE1QuYhD042g0+llm
uYqf2e3OOpEPYxftcpnFj8C+DIhIJhjGJt30zINEbdj5OhGRs8fc2vzNGar9ip2dLynUcQDxVJPj
JdTfjhS5yk1ruaZ27/P0xYQvS0XO/xzFnIhVoZkr+hSka3ZlAWUgSbB0Yq1kM7gAhZ0fBzeGbZkP
59Swh587r/91gLV+X7YAwWVMQ2mCvo7ww98/WcJuNlSjobp3uZEdwy6qbo4gjteJnlHbyRPa0ROh
GZCySRkhcBdaOhQbsZBWrizn0zc3onYnhlIsatxm51KaGV7cVj0NrnMe9UxZekhPtqaeKxuIqcEm
qsaITas/rFNj5zWm+tAZL53FvKh0EJnG3DJ3kV2/KWnc7YlrTBXkokksinVmUg7s43wLddZZ+MSd
Ed+sImSdTn6D7Hm1xa6WQBToXb8huAcUk2ZjVk7NSJBl60ySC+o9HRgCQ9OGSxS9hdHQnIg9yWOG
ZtYe2eTt/RQlmrZppQGkFvrHhsJcufQd8AaVhz4EL+e4JiraW9lp8Hd5A7pj/kowNCXbJZULymBU
02ElThzFPw9oCNHgUwWDd1eiLrsksN02phLbSwFrDIvzSYjiPXD7emOPII/qMDg4Ruo/1Qg99p3A
IeXbX2VfRhfoZ6aJVmsEPpgXLBs1dW/bpfSXXQ2eVnhmtQytr3HlzUJol2JJp16yKtg0dRTdVFKy
6kJ7iNz+uW4t9QxwOHSiq9oqyIziWt36YfktwJqMJWHSiwvhP3Stbj0mtXKIKCAt9FBv1yki7JZ4
K8kljZgroBCDD5mav8ZaFSA94np1xYwT4unGpdjHDxgtqb74rJJay9lZkiRSOXVPfErRJK8i9inx
+Sa9qS8ramwQ6KL+9POe3tz7xDzYbm/QWXJdIs/h/UZ9dBVFt04yIu4NpSRMLEboRbNmUQkIXPhn
UU9F+gM+ZPcOp9wCAWB17qouwhetAyATUpnuS9Koxoj4ZvC+nGkUs6bs7EVc2MHV86WzKMK83dph
ZW/5tRNckRSXunPZjDUmAknRhzhwyNXuWfReivjzUGravmEDuxwrFYhFrx9ACQ5g8zS4adW6clgP
lG7X312JOZWwpvAyyIkU5zrW2uiTbyPwByp9Pn+nMC+92ZxI7giu8ZK0QAKvAnwCakRweWtQiiSP
JF0kAM6wymEXEO33UKdxpnbQEdtY3VoIUFclqgcL1cHd7Dh7+HphZyT2uxYq7pbcKRgMXUEAotpe
wtYxbm0dvlYGwUsy9TdA26z7AOuOOUMjjse6kUL4uQz98RZk3cbMkmBVapwQRFxulLzKdgVYr43I
qncz1nUCU0Bkla1Un8o622eVOsLTpgatSAr+DgBNQxiEC5IwHij9uA4pP4MUj/NjPFg3qBfjDl5Y
fc5X7H/crZP6J+JDvpPHiEe9rMJzrA1IZtFAbny3qi5UhqtLXDqrEYndXmoyOerOsKacMdlrmW+d
AsMPJN6EYmR1bgK8baop+7uN9HfiUSzxfxDwiJL7KmOd8EQJERi/EUgUgT3a7hKSMgd6Tq3LLowG
iq1q0aWLf2QxFxj6W2enYdpx+MwuS67Mq3p8ra63amjSYJ2kprMoWIEzIJdypRjWsbbaZtuVTj89
VV4JYa+uZjzWOMiItg59NT6SkYAHDDv/yjdhbEi1/2TyrpOiqshigSq+9HSBgGLu8go3IuE/6i2u
a/U2jEN3C/cUX0O8TxykKkRW2yRQQQCfY8TyA++St2SagUc+Jb711rhgjZEhY0/urasWtxDwCE3A
XKaIpSdHfG+2ka/10vk2IFGOW+O1d6WybcPKxQle0zWxOfPXfR8hoBw9xlq//m7XYX9xphv8k2hq
JUUh9nb2kcQymq19/D4kpHuMdVfvFdIBsUIslWI0n7K0Opel6xHcbmjItMt2MpF9Illdf7Q8/egr
WAaJFCMeAF+hgQdE4bT9Smze++Aq9jYbE+BBtdOeqLrjTWGk1LSyP+bi2c/ZC0UjafeJqS1MZ7Rv
81rGC4Nr1cPQd+3yggjd33l54m69yE4JUjVY37UF4UpViNesajOaFPaygAR4a7L+taAlF+PgfjQj
c014ZrXGL/IZenqxSQobM3NTRCvQHagMzWseEowQAW9hnPJXTR7uKp1+iu1XLhwJSvQWWTK1RbaC
1vblzm+V736tGfumdG8GObiLymnMZ03TnxV8f+teQnEfAoEyaG5p/ukuu/fyMGx7nVYgu1ka2pMM
bG5lzg/1aup+z3dl6FwZlceNOSPgUjmq67m1+fOx6iNlJJp4SVZ5digmsc184/fKWbfp+M0N1rnx
+nFTOgc1yMXenrtqPaPs2pb6+9x0gzgB4WNKgkT9DhlzuiF8aaDFbS8US2+JTw+Wc1vc75Bp6nqy
Dz1lQIjYvv182g9OvqVH23wi75XTTWK49aEJ8FQSHkAcc5GgXjPdlc2Wnrg8MjH/1MibW8mKSme5
jv1v6FZKrOL0912nGtY65f8NrYNnz/SeS6spt7KdIr9ThOrhJB6MB6hChu9Tem+14GhPzMyxbAnY
HIdH3WegTnRYvEp3SJte7OdO50cT/reH4xQrNyqFWNhORdS6iVe0rdJPutLRnpk6qPPNrCX4eFgO
iokWEizBpCCYG+5z/31+ON/zsDOj+51+TO9ug1+/Whp2ei177TGc6D9KzZRsxxDfOwb7FRlli9LX
nVVjReMWme4TKUDkA3rEo7fRABcAhK4i6yPWe5LVtO9qji6+w/BoqCR+l2gskdhZwGgL/EymV5B8
Y1rqui46dRV3HXL9MLvEzlNdl8EGK2e0VvT4rYObQjNlAgdiqGzayFqR0bmxSfoECOQuG18MgCky
GpvxlJdZJBwo6hWHrlR/KI7yhh9rFSg2l6fPDhdI6b4Mu3VJSBGWEnPltRj4WeKcZDSQxZwREFYw
98emBvgnfUuVYNNNuXH1WOFoxjSAg7w96T1+OvbqMWFoyiM8zWjluzXlTFKASa1HIzkY1ZHS0C6d
peEzwDOYmuZ04lLk1fXe8VDazU+Fk0Zjft18b37u47Xx/N7/9ccfv0H4FAfrVsF//tu/mcxgwo9/
Ji9UGBBDf/zT747m1+hFG29pTh1ywmgj6ph82Pl9+bQqIo7xewkneiSfgB9kDE/IZcHFut3IXm/+
DfNPPt43f5T5YeTlOmt+ABUe0E5RhjDq034ThlwhmRQGVx8bJJnV72HobpV+6s0ipFjpjoukyHKJ
JJ5vRl0nYCxUjaUIawb8Aazi0NYoiSDM9A6CWCkitpe4/o8qyOhV5LTsOEydYliuf0PwYu0D1ReH
tCVCNeoExuxUOCCTav+xk5Iref7xfNOwDzpgjoL/U+Tm0kmNAM/u9G5mQXEYQjx7IVSo+XXzU/PN
/DBBMADDVayq6ZfMz4uYzuZ8j9j4iZwRwiufftH8BlbymBLYLS+TfJA7gd08lEq9T6Ka3JCSyRPV
J/juGC6YxGC6Cz97nfsoEoGGd1JLuJ6A2zzfTROlgoecS6Sp8xPzTWepJJ7OYMRsipZsMEXAH2UG
mG9+EmH/5+FMF7Zn1d3Ha+T//Pjjufl986t/+zW9RxCEU0nGmE4dwSjOuMuZakmYmiRZO+qfPOKm
cWtNML8PBeB873dZ4Ay1/XjNbw/nH9QTevDjJd6M9ft4/J/ewnIAO7IWFSu/odYBdweIbpJkzr/u
jrOG7+OdWLHJOWbKERMc19fd3U+54vy+j5d9/KOz7Pjj4X963ayC/Hjvn/7w+Se/vaVzCmU9GmcH
g0ZJ+bSGMDJ96L4hFChfzr+HxJKqfpwRpETdIjecj0wetSmQRZXuc2ILvB8IDz++0fmhM2uBkixm
G/bz/vz0x0vne/MXHWQtGKOfL2pbjdjO1E7GrREGu1bVWfd35D6sqyZbFWzEZwloiXt7XM9nQD/q
YfV5Rpb+JKdaJbsjrSCOt8faQywgHelJzzRDn+ebspKwsD8eu8ID4km04CLXrHxtj4Idxh9E1J8i
cl0jGRLrQKwk2KXgfQeqBCE6yTDn76Vk4bvRi+wJYlW7n0XBBJfW4DGe4wCujoBH+dvhn5/701cE
BwMc5c+j/nH3J3M2QMEgG++brQR0sSaZxJDBSxobCd67sNN7Q85X7yogpkbRP5BKHXmLnB2XKjdS
qeQmwAKytdzJJD71MM2oi5CYN/46x8uwbR2ExRlLSZCJY3mmBXEGRl+8iJtiucZJpndXEx5ZeTAw
VM+e7PeQBH3tK4Em5qXI1CdByshery8NuMWjk5j3goBMskZYMG8CHO0XPGHx2mQIZs6jS1QVJczb
wjoHjf80llALkI0/hSiAt1Yhv2YMVosmDlWoUa2/VgLm+j5wXouSqLWs6WwSUw13rw7YlV3ihCpL
fXUgQm9aEFS7WmpfROQRs91BxdEBHCKLzq/RWGxwXpJdrbr9Ju3Y0Cvm8Ibp6DVV2uwYhFSgVJXN
Ex0mnbWBY23KilxQIyLJChJrv8f7/m2kAYzlRHG2rld5NxUzHSlNqVneQ2/4BOIWxlNqEzKbDBu1
apydK7puYavOQ5F6wQOw7mKbt+Fzm5gk7yUyXmlD7q2MIUOpknQCSRgFMwM+zbbygj2EpOTqZVSr
Aj9uN0WQnZ1QfRGDKZhiXWcZIBSBdFRewHg1S5i535RUJRQAdRRTY7ijDnpjQCqO5mj5+zggQDq0
WhLXorvpqMlT0+LZFKb5tdcH9VMZ71TAascME+UGVV4GPW7YNhg8WLtMyA3prWFnMhWGRDGBfiiW
fB/fRht7t5OLI7rRBYm74JL08EeSUacEh2ItMeVq2O3RgpJmY/oEDMn0k4zYixlPfVXKtymAF05a
o++0zIu3NmyGum9OkcX4IbSquOkVIDGBqyGuSJUpMrmQtdKjSAQvU2TttR1gLNpaPzwEQIkESZqK
LZq7XveUUIyBHmUioyNBWRWnWshGj4lOkfYFtZm3T0OamGHqaUt4dU19r6GRrprWlKe4zT95ra3t
zQzpXevGmwbcP6nqyOxKmJsktg/i2HfKK6SgyLwPxCecYj9p0POiGwy0r4qCFwtpq2B29YaFSe44
Nt8Cv68ltsR+IevTpXLQg5xkITAUbiar9wS92CV0tE/0b1jBskPfaFq35urOLiiJ4CDgojGSMj1q
yJn83NBPyRvuWu1T7XzV8+FhCFIX5JX5akAyuHm9Kw7ZMJxp4SUXYcPeYa1C3nDWI2XLqk9lX4pH
vYjOsV6GpwqOUVpSo/Ia3zoPSgJltaOP5OAgHGmuP0klXndq2K/TJIIAVWWfkGHne/ane0QRKsqh
/tRCx4Kk1+5z+iYW2uVjq4FL0PWQT8cBXpSuSazpMD6HeVw+TZHkrk40gbHxLK+6S9hqZWYxvIqY
UjFdUbxKLJFindyPoccEaKpbmjaYQFvCHn3FU08SdfM2i+kfQHj3MDAQzSLwdOqTDSCqibBFenIE
2vDSt3p8MqsR5rZOZpA6UiNEmhivwEAYpJORTQWpCAJEgTwvB/arpWTSJuFnKLIEaYySXLGy/oww
EFt0G7t4jtPvQ51+BlGy4SXpxtBJtVJAMB+LvmkekB486iXpmzYPV5gADLotCtQnUA/xqF3SXF4a
H9PdYCtfJvPApSZJdjEQMpAb1pQaRvgxbddvupo9oTZ8qj2ofV4OklGM5zDJP2dKebFE2W9Vl16r
039R60hbZUhp1qFTuqup/agZ39Vw36GFftM+43wezziR12W5z+1GewqGV1TTQMha85W4cGvXhO1D
LcIfIgrLXR/TNwFSn8eJD1K6K58qOtQ4gIdynwwPMiiAw/QoPk0rHR+7lgqjkfIFGFa1hdVElFSo
PJMDurPtkx6H+hPQlVVPO+AkChhEdB5AtuAcgBjUqsfBUzECl5tWDC+jWVTr3Kvqi2jTcJ1lhbN2
7Ee1M8uTl9YU+v1+hYZTbhWXHeCAC51wtTDHWugt0oDoEZXMNEFYWt3kjzDGKGkZ+dVvYHjJQGtO
yfg164byTvrCvdG7R5ZyFli5fNtPFmGjwklM/nNlhP4jgSz+VvND9PRVmeMC7vxnxXDbuw0IMxgd
5D+j1dzb4Vugm+VXrIzFKi+AQdURJy3VyJRtdKdjFuyHZdl6HTWgKL9jiidGPa5yoJI0+rggyl0z
3tsau+78jGt45dHo0+8AW+KdZTYkRGbWVu3Tk4Qdsxux5C6Jf/ZXlcsFg49vG+T8O2bY5mcv7GF6
iI7rAkggpeEofB7qKZsmI1NHJuG1BqfIaU24a+eQ09CR5ghwNz4A2ivXnBPLCn4oaBquaItkvrwe
3i1BMuqUc4bZ4Q2Jvb330mnYTqhFDynhuCWLSpZe5B7HdU/pfkD00NS7kTXUzYbZejDUTOx7qdhr
laQLpl5TeYxB/UrT/EFSa0fAUUgcijXh0jDJVzEogSrwtioE3RvpSG+GP2Tnqk3VRUWf+lDfFZsm
oFUA/mKg39J2YStv2tsCvib17oQ5jKqobu2xzXbPlFY4fRVc46Ug1snwTHAEoC6DsHujOK9uYxj4
4G0752yGDuIh/OpOH/WXsrt7+Rf+yXHfcRRAPo2ffQtR9KD6OXLctqJzb0yUR0qmLkdmmaf2c51F
LC8UqDFJieZYi6IXLyaGh7QrVLWdXm1KC8s4atN2k7t+ulArfzmyUoUKGj+3nckKlhKr4xY1OcWd
xXoAAplIdcRlZrTpOu/al1Q/Q4sPESqGvQxkvOuMAU9yoFBcwdyhWm8077SLajdbDqSRJN0XI620
tSW8715JZy6jz3TvseU6IGtPtnPrvdZa6Sm8RY9TuZ2o35XG8M8ShrNiGK/aaEBXZa/cEfp9HTVR
QcHtPwXsmqkgj8ETTIszjgaxLMQwbsfBWUrX3Bmh8x4UPaSJlsu1RkC0Du3qokR1ueoHYw2y135R
zR+s6ohf1Tt7lYqU06XJv9PMeRANUFtDCSgkO9YLs1e+jkAekCqt3/PYfvbHZHzzPQtmWjjCEDMK
1oxtJI+wpEm90IkncmywdoroHIggB6ZQ9ZNapF9tvIgOKugDUtdxASdUoczmNifoos4pt5IryALW
9ahH1kHcBLsqYqdRspY+sRVvnMi+K9W08nLjXeOSTxlp8k4iXrmrp3IJ6ne6bFqebeK4wLncWyvf
g8RT9Za/8JMOAcSUN02Up/XF8eJX6WOBF7FVnDqtJc+v945qPfiLKOrUXR0VwJs84ybTRN4EMY8u
MGh6ocGRluCOUjZ1FXP8UjhgIgsGg4p2zEprKMNlxL7Ck4SJDfbsIUQzs4yFVe8KpWK1bEXxnmYV
7+5p2MUs9qGD96Bo9dPMoPTNHjbicw6yeFETKALIBzQ87O9b3jvDAd/4lz6JkfVrTCggwtO0bwkC
ZE1P6K+xg8H/Xgjt2g+bvLMYq3HGHovIuaECveoaxRatSPfRSNRLnVSrIBH2rQizL7kWHYMmV7Yk
1hIDOWJdDum+bauOj8OyKkQTUbd7H2dBOCjt3pFNtOoV+YMFj3FUyspdlI457nut21vMbVf0T/uy
6FhVtDKlhNu/WRUNGFNpgmehRtfEJFu5d1k2WdW4CUoyNyL47zIzBBc9IUB1bF1SH7eSjF5FPtjf
08p9M7MvgaH2D1aoXuPG+EKGs3O1nfwFo4x2qHUzWet5NbDe7Fy6gIKIHq05ZhEJnT6ot6WfasnZ
KtgBM7Egt2yTC1qsgz/9zkQAotKXVuFoTy351gYx3HTaRnmofbT+UpUPEeNvPDSCQLu6XIYD2jnE
hclWzVt9q5m9XKO2/UFt/MH3Qappmc3XV8G4y61hN3pQvjr3zPKoOkjD2pahN17UALVB2d/a6GR7
yZfC7LQbuNscY0mRwyvOxmvPN7HIjdJdS5AzrtEsMq02tu5Q34ZaNvtITP6tR6uIzbNW1wIEnpad
db+9xyH2zMwKzqBvBwAnKdxpLT94jgZaQkriiCZ5phfEk3TejzeMr0vqJRVNDlHSDQKDl/ltviqn
xXik9JevrUH/piFZcpaXJD7YHlW1L91QfdMkJHUa1CcInTtVVuO+sTJQ7Vo20AIewZ77wWo+x5HJ
YrlO8n0XdD+QIW59reC9kUm3n2bNotdpVwckZyKQOhZN/B0j1bhChqOyOMqiA+kflBsT7cFfeJ98
qZzo0mQXr39VcoSakiLkDUF0uPIK5vv5JkLsei4STCER1mVWfslpTMQukQDm6OeDxwtRIsWyXvrm
kOzY3jxVJM3V0eeqNJFKOjBzXSsncwrdyLrr2IPMbSeyZQ5h5xrn0C0+/as0EJNP4EXKMePJfgK8
0GUH0nEeRU5kJ/sRWDw6sX9MNrvIke+TQYbBoDmSmXAvokg7eqFlAiwejoMBeNNVhXI2HYxTbkGG
hNbDSu6G7+yvq50yiK96j0ciVFJ/1/k4ONgTHWMhPtPgk3sZ+Q6CXPU9G3OoFSNxAqopqmMDkplu
RU6MVxbREVPIcFAagK069oTQbEg9MakLZdTggScDKpmsOrGTFHtKwPq+qHnoY0RARzCoB8UmAiiD
q7KuUojZIY2PLTviEnQw2mHKNvExzdRwPSTjzYoTZTUJbUh8rsiWKbIFgX2IkdYp6qt11TY7GhHG
i8jAWrI+GrLuVLMb27MOf+GcqY6V8VBT1bhHkXNRcqo0oBOTTeOr/W3QwabXvgUsGXWP55nmXTjK
kfrCojLD9BzXxib1EmMHOAOAuyf9zUg48tJ3m4S0qVw96KHSLNu4Yj2PrAuAfULUmhm8THjHsyhT
dyk8wmopcAXr2LedrT+o0RIdZrdVbNaZOarfI79sgEK7tIdi2FmVhdqt1OFiTQWSuK7e86B1z33u
3XSvvfogXj71tYZEOYWizLxbw8aVoPTZLaoIAw+pSdRVEpvJDjKosTbsGJ2caNZ0fYtLAqh0W0dG
SIZZnqwVI+xXGcYUpdYfzCH8nnX0WL0q7bcR9sSTk0TOTtAoW6a19kOpVGByVbIe8QNeu66ryJuH
H8JZuuzBb+1Si/Y5wVzV1Xdj7ULkfFRl/imn5UVzBRgr/aH+kNmEJPhY0yzqM4rfXbvKes5z5WwZ
QJtNW6shN6qE42nDuQ4dc1EnXnO2vfiqFICXrGlDgn8rvBAq9TI2/sZuI/29a+1Fkjj6wjUb/blj
SHQInntqy5rGb2tfikovXh08WyRXfNN1x2M/rj8WQgl2hG2oW0JYQRIZTXJvLFYk5GttXCV314S+
V6zMc8Ld4vSG/NLYu4Se2HHu451F5RXW4FFsag9L1DrhCi3ltGXoGmJPLKABCOjs9qz3BaKoTF9D
acLgluMEg5eYoPhOiUtRB3br06Ik1LTwAO662dC+pNOel7sCuinUQcSOuYEhTBCN6tLmp2EAwbgP
8WLU0cHt/Wqju3Jl6g0BJsSN08HAwlDBQqV/p745rKBEUXKMo/wz4FDl0Ag9fNAMmiE5/JQSa+hk
SZCSzYtKCgnXqwfR0vO+miJqDw4wHoaLC7SsH8mgL4XBllwSxrqs/P/D3nnuxq106fpWNuY/5zAH
YOYDpnNUDrb/NNqSzJxzX/15WG25JdlbG/isM4CBA9gEye6mWAxVtdZ6gxNP+wbAZVkn9PsHKHkF
od6YOoo0ayJ/hQJGOLaSNtjY/bnUewlxY49cL24Cc7u8lYIEuXE875aU4DXQTDivVTtcEe2Umn0Z
62hyVz3TtLBWsZ/xFQpO+ow3OgEoyYtaUMvbSedq0lG6KqDsBnK9lkN8zpGutKMLt+q8JQpj2hLD
RgTXLC+bp01+HUaWDQh8q1HCX4Dzjin46lg2DPk1ubzCgvpwXmROf47VqTQupAiJ5mR332cFZiOq
7Y70KCvPtfaC0cjfSKX1SaRg0IyF5Yc47CL8DFFLoZoLIChFkoT3BvebtdagpeWG9VwqnvzCwPfG
b/WLpGkejdhcO9GunZaBDFI/ag28O4xro0wk9LUMYBN5z+wgdS4bR8EtOiuIWdHiJkuKeGUgX2q5
fwtZVZ2UpEzHmlEQSWaI3MJgxuF7gHB4O/lLpQTBxHZDdNFiNN1iTGFmqpeY52oto1etz7pD4eO8
QwHFPCCjjJoGgh9WSvoPAYuRpmXRlapEt3bjXzmdqy9dF181vWECYsoIc8pOqiMpbpx1pVWvM4oI
8pme7vqVkWkoe1nJRokNdLODCrcG0BPIdvK4OWY7DmJ0h92QEc5npjI5+FZHnKygN2wPE4wGjGOZ
GVsvbLBNCnfnbSLPYMwZ+zbbqgfP3mgxeaQ4gH1iBIfHUMJ1IZZrnqcCS3tkXXbMudMnAYbfdfbX
JDPL+xG5Khz+DHs3l2nk1OOFPzfbfmKot0bXtd8OWooCmcFsWtMbaP9fmXD559VBJe9XdNEWxdqL
xvRJNqaRNgswi5+FvM1jss3Qdetim7b2xnCV5Iq8rTpWfHPwofVuqyD355SbQQ/4hr0BcPRZz7Ji
nbtwJGpLh50b7dRRUEbVFEklEA92R+mjMDcmUm+9HINJClII0bVMZduhto94xU1PSQKoLvgQRG7H
QY70+A7s7aKUFbiTmb7dAYvuYKro/TW6YdnS8Ap3RlrJGIvUY+Dm2NBWF2rYkaWXepyPqwDXGaiX
gSndNTvqLzaYz7UbZuelP4AXHUSvNIqeuAC5q9a5yqzAWotFJOk8c2V8hbiRBnJTf/KIUQEOg54b
tVKy74MzZsnpJgnN7j70LXCn3jTBOuxcS0LnJtMdFFmjdu2WztTEX5m3OiQZ10WkuEKvOgcJV56r
mT13MHOjj5/KNmlXbOCmlhN9y51GnlrZgYGszLZaGMtriizVsj8UTEhSr1qhCAWZQ9rk6ILc+l0Q
XhZf1TKfJ34a3jI6D9rG6MMX+RyyaHAtg6yfxgoalMBA+62DEp90CMs53ic2IA4ku0RuQSmuCFGk
hdxm/vzggzD0qH/IduEv5EdhQJg39PahJl0n1WBHWBuTvlKcbR9jLZz6FpD7Il9BgPvi57U9VWIE
w1MbDn5rk+X1O+yxmdRaOhKJcBzIYXkq7GM1R4RW9xd9EKd0QcpugWgDcKE+JrcUoxnUDCrFBCPm
RNrl13KpdfNW8WYV4sFXidXPNdToYKcqZ3ESfqkOA4KmycqrJESArm1TYKd1sM5Sw14GCYlCBZma
dS558xRvvXMvSe+4BNlUPzAF7zXlQvNofkKFEkmrOJ7ldmCO6wT3PY0Z8RyMLpoJZFgQ2gKyZ6qb
PpK+Sm1jzhM7O8zAACezzL+rUC1ZeDu0oavEbEis+ttdEnpjN2qqTWRDmt11dXxWhF/ht098W43x
o2owxwC+AuPH3WZh1U4TVQtmhhLQG2F9ghIYJA6pVbRPRkNyOKzuwzTC9aeUbtC/zM7g4mKcpOO5
lONtgNvM4bLomuRi131LKMpPG4/ogpRPf2F6u+C8w+BHthKkPLISF5dDDjRPHowODg0Y2aTa1kmG
w69B/KDaI6VtjC2kI2NrOuEDWgHRMrV76Zxi/7WDf/CYdF1xhpeDjZwpFmvFNWOOg1x4bK1h++9w
MxpJsDQXjXNF3ju8lqRvUV+lc2qGWKENoU6bhZuOzMg2kiOQOK7P0xb43sYMtfMA+6VzR7His6i8
PW6oDc8FkOyx5APYMzGFXEsagFUpafWpr+tcZIKzG19teUgUt9lolVGNmrrPcMw+WAtBuFBbZlBq
SURJqSidozJCacq0ETNhSFVdKd20fXA/iBzZsiJfpBSsSq82p1GHm4WVKQWZKHUhIkWaAOo3kBZW
WXF/kXte20YFwNa05qp/qMcWYrHE6CTvMHy5MFwiTnd3WXhKh5QyYdnO7mdRq0bTcJd2qN4DcOJm
jZnTKBPQodbWPOT7Qxw0M0FOz13FnOlF+Nkd+hPLQok0r6RLt0TLFCuwbgGOEVWixrKQK8unBNWX
UaK1W+oG0jxvcXPJh7JjVjLst4haOjomQskwY02YFgOJCUZZzeBAssseSfAvRkmFPkdTpmtZMkk+
MQ7nmAqpeDZNg125zg2843CEQzCvgW9Gm8AkVs3crknIuZ1y16SEZXn7QAIzXPR67812bYxWalZY
6G0D59fUSttkrbLO5ENwTpycEQrgRGx7BrWIJEshi7okXCtDuSGh35DpJse6MKy2v9EDPbh06bJw
yBm0GfrrtsRcAFsMG1yZgrjAMD2DgL47qBuSCxCNAokSSdoPihc1uBwoNLDe1RvUo8BJB9tYV6HX
IE9PD5Y9mVqoLyXmxWdJm2FriKSa5JtfNDiKltmN0Zuv6Jhqe42wl4OHsYwxLvdNwrinyHqTyZ8S
TorALxZqapG/i9cNaD5YtB7OdBCDRiConQ1FLFS48uCiIZ8xxpQWkEQVVKsMuAU1TfMsszFHORBw
bQpTvd+ZXzrXrO64Wbc+dobUKwqU07UadIHZEXciSD7zdPW20VBeVPP2bGfP1dgpiZ8JgLKdw/zD
jK8OHoTkrsCsrc4+q5Y0bWP/OlbbZCrVZnVxSOOlngfj1PCisajMYc3dgndAHbZCK3akq8h+Fbmq
nKl6sLb6mxoBdKjMkUMHiddE6nUAtMz2s2FrNBLfFDXVFhKR0ibSv0rAcedu7aKAkOYMm+iPUcF0
x31keusqRb5EUsLdXexVU9uDPZIoFWXi/IAKIWrs9BQgmKOD7iL1q2XzJCYFW7Xrum/aixsXsNLa
QAEsDu6YOuUTwMwBA3IhT2vzsLB3GqUSydSWahLfApXu1o7eteueSlFXYnBUt2G+LQCszB378NXS
3GQtq1q8FmuYniRrvOju3LzA21pLDytXZyHWuoMGM1TqySVF5daSSGybEG0RT2ZmrqBro6rAxmzf
BTldp1ct9CEqydzmpPGAJQbY26QW1pZyeFBu+sLFOMeCxl64NsZ+iddtC8r3gl6WUF69PgQPALHO
c31nfkZllymh8jnDnvlKQ2Z5bbUIhVZtNspMyVpr4UAq8EkGlulhqzZVe6kFX4AlIqesh2iPIFrn
yxjzxes0K2tcA/ErCKtvqR9/8pj5zyk/kNUFvc6gjK4+c9sVJTPmX7GPgH/3SZdjujkPrzDH1ggi
42Av8BGdiwj9rvXz7UFv3RFIadDlLdaVWJdnc9trbjwnUBE4pqckDbWvOZEArN4INMU3BdXQkWHw
GheyOeBVqnWj63ex0l0Bz3MmbpA+BP4hxkRUmuBFoqAuZGz1nZ1Oygr2rqPX2AqhVuPYzRoBK2nt
7OJNVrvhpM2g8eops26tqqFrOCnylNqtC+99xTTJnFRUucmeMjpUiEALnGwzKNBmaHAI+aVEsjPK
gVGFuCWq9Rk8OpRJHHtWxmRP/FaTxohnUkvOburIzqeuTS+RoHMzBhXgj4Okr8YhikKjsiNhXmAj
SVWn2kFLR4+5jOuG0l5qXPq+GYFPNZbBFgzk7lYrc4rx9PZjxwSR4lsRudGk3wMNzzHmXrmSZG5J
ZTHtx4LSL2X11o6spxjp45Zxcx5TeYlrdEd60/ZhXZLTPRi4myR9ilsf9cUWCELikXjOm4XWyvJC
ir9CdEnnTeqfeyRkRzBLykVZmtPSbOdhHVgP7aJMi2l7aGuskYpz22uLSWFI0aStyX8aMJFGftho
Ey90sENh/EEZqNoGOrTlOP0Uk1JDmRhToEzJspGaWSh/7YjyLEATvZPk04UTVfBeTMRjOhenxNqK
o22X1A9doJCX3OEi3Vu3uUKJJLdCCReTALZ4FbfTKjNIqFKuZCatTkwbwwUClMtipxSrzCg+u5qM
YV0ZX1SGOtP81t2WtnLR196BRG20m9AR9ivPhVA/KDLLEFZk4r8B89ieSbolL4tDeSX4BJWu3ADR
TJdVxbxI14ProEibxSEx7yodU8Eqs3pYKtKj0TJSxPhlTaXecaDbIIZuU3XCUkNBHa6q9m6RV2u/
6QcAqfH//QyO+iX/5GdgOir6JX/vZ3DfwxBK3FdyKMffPMuhyPgVGJpCfZzK1dGU4FkORVH4CLcC
TXOgp1svJFGM/5QVTae3ckxZp5oIz/xZEkX+T8wrLRh5tkY9wYai/my28J3AXr7Zfik68ppuCcNS
NmRF1xxDUXX+jjYQRV9SlQ9qGRYO472Wf/KqMVimUS7NcLkz9Atymi+uzC/Y89prgu7Pf+0N2T/n
tcm6dphdbPtvXTMy71JStDAVLsl+FMnIuEdY3d1qc6bj2Uj/hCHnkzv3lxBj8V2iwDJGpOtO2XQT
aymPCK3aQZIWzYlpun7/VBVTfk165GQRouG+qZqmo9b5E0e2V0qF8FxXyArLwBzx1V0xlyhXTqt1
8DwHccTGhf+YgUGF4XwD5K5bSrA6SE8M4n1CpE+sBS4Vegzy9InHaDPJdfKiau2HxMYswCsFs50u
fxESa9IguQYsj/RKkKVjsS/ZtSYa9j1KVAESSSE+qRRA8mZ2sGNy/j9UE20Bak8A0E11RQd1MMBL
/ZNMothuBvC1GJgyublIAB4cRe6IPQ9oKWFtpA36gafFkYtjBSbS6umZ4NiIBfgCXMwMd3HaVSiD
vuWBGeyIi+RQoIEjKQ9CtbU1KE7WNX5dVWcNhmSwF5mPq4skz6jGwAw5CjOaQp5R7BDCjQe9wf0S
lhyVhWI315pm9kag8UQVEcyRstik6MoshUges3L0L4Rco1gINT3KRtDxZJ8pxaDZKFg8R2bPaTvV
I/wUu919HuVDTV2dC0nMuKiq1cGQtzLulzOxC5IrE08kTUzU/f3PtpyXK6RwvtlNkE/NYUvsEovT
ppIHnwwUQ4l1qxTGGe0XAoNBNThLipYLmUC7cDdUJbBRHTQqT4SYXTMQYsRO2Q6zWXwIrk8tVIVM
oNi2hNKyjCJm5jG1FOKAdpfxkJ4aK9YUXEUWvA5TIQ4o6ERijbJUM2+oZ2P94M4cy7gTn0U+gMYy
Q95OLXVqLMTX3cDJwreBsd5RK3dm1+ndcRO5AgRA5+rwJBiD/qRYE0+HasjqooX2K/aLXdxx9LYd
nnlX6JfngqS1i+rDWPEqaWSXyLzj4mOtKgemkW6gwS55OdqDKKC0q7bFxBBZHWJZSq2oDDt+hzx4
0a0A6YyRxDgsTsQxwSMTD3BzqC9jY1fNXjyvENx4asVJlSmMzXJXbMXZ4EL0kjwmVCtPhDKE2waZ
Y0gPTR9Wq51NVxGnPDliUyy64YPT5puvRHoGlLCEeqKniDvKPVKiLsAG9BnxB52bTjpHGwRt5uHT
w7D2ZjPZUUpxnNKfgMyC1BFpyUjTduqgKsFPTOWARUtUfzodXqwNsPtFHTXHbxUDR6ftehykde5Z
O8jd9sNCrIl9vVCdTUBJUp/A70bsPCi1S0HGiabHj198s5KfJBK4y2DoswS7SKwx8cqKT2K1J4sB
jXb4XCxy29h7DBnTUqjBnj4Qv85PO09HE9/BIEChjGgHE3HlsSP6fr1NYAW8dupV7aF5mzPOIn/b
0k+5xtBFKYM+botQbiuaZrk806K9YqEO2rqOK6+Pn+pC2tcTqr7Hzz20ef1Cu08HtV4T2V6EWqYQ
sZAMFt8V3xLb6aACfNoUa2Lf8XAvfpMMKsKotQDCVa25hsBwJ6SGf3WY0z4yVkgWq4gXWyUqxppD
5mgQV7VB6A0g173YCoZd8vC8RoMistjXDsLNYu20eLtPaDSbg+4yiFh0jgcpZvGdBHnmXkgVD0d+
ezzxs9NRU/G70/bbr//iENDWPdnhMvRqMy5k9VtKbzaFllSsNFTDrS6L8JCQP+k735gKSXCxaIdR
j0zA4F2odtm8UWUeUXfgGqdQQQ5+0WBq2ZcT0J41HQUL25Cv0DguZsKz4LQ4uRyc9lG8fyoHfXnB
XJIHf4OkDLqxYC8lLZIzU9R3YOC4dTER3BKxENSS0+aLfcOoVyDvSH81cFsCayejWsBFTloYmTWe
jmNc6xZQGeIZgg5LO6rTWVhUX7gczVJSZAoagMwpx3SUZleGjIOpJDfX+rkOa2Ml/pIQRD/K2+d6
CoYpJBi3O7hzvsHlKQq0Ko3cWiQ+3BJ1cBARQv5NXLZM2YahU1gpiEUBMGjkme5hYlPO7Np+B57i
QVwgQ5MSgsQkOyxL9UxIuourJIxJQqs8D5zBgrTEjgBewrc6QIm0Hphgnb3PS8+dtZaLB1XZLwZb
cHD7SHDfAo1tl6UQRB6owY5Vx4Mu6O4Kmk9OtMe+4XGAgR4tii7ghEvp4CxbFYQbQ0iZWyUkyBCp
PeeuYq7b92648tt1WqBn3ZSYORhYZueGq64USVOOiwMQOscww0VT9QswHjZZNlxT1cNNHu+aWdDH
q6bNrnyFCU6qWMXEkHDh2iXWZaAX2RiSgDIRfByxOLG/Tvtk0g7jcLABOPGYjk+A2PbNkElw2JJ1
AbRCtCGdWZ6lwns4EDl7+qbdtdTyVThiUEBROwCtWXWGMsIjkfkypJiRWVvn5iHq5plsNAyosfKt
7DCBVoepmlgIIwFjIE+LzQRa8Pxg2jjP6o9Zp1wkkdasQgBj0EBZy4O4I4XjFRMv5SWMaQFM7ANS
1S+2keqCuXvcHTrw1sVng1p5YxTR/LRL/PB4DHIZgwW2iYU2EHBjXA6DUD4ssBzCNUSs4kxUgxmA
1mnpNTMiuXUoD4qvZiGzDfElsUYZK1+JtdMH4nvHnyDJ+ghcHIGL4S9YeY7MG4UpM4ONbQ8L+ZDo
XL5hlYddGaHuFU+Ys6GTPuyzJPCzo6zYEH/jZj3sEh96bvt9LZVCd4zPIV1tjVc28kXTgrr1MqmN
C8yQMEHcJQzpKuwZ9DXmQBYxMT3uq4on18aJG8kafFiGrxmxIqEOg25uNWyePjhttueQr0GYKBGA
+RHMYVtCyWSEoac1VxB1iuZuMKu0NUJ/cDLb+wRVinjbYrvG6DgH/nITnRF2XEnTnQOYCLzZVY+8
bjevBvjSCJpabq7gSfbFVdluCv9siJKCSeCu+uauVvdNk468cB6hfa1OvfBOD86VYE7OC4OjNDi3
gnml8s4gfbC2MbqSdrzfmwTRyG5Td5iiwV+fxLt1JS1tZ2wal648akne+csQqh2W6AX64LRrZq4A
p4/1AyP2uHrAbzufxt8GJedqXgM8kr4gsmjQ/uvKWhoBNQ9QD+CxwntMSDWs0yberemO8q+KBIwd
osYNfDXUrHVlXCPZTK1hXEkzOHO6NrfkmRkvazASqAZVo1w/B1kR3BbBRSl/jbbyLBttUAPe26Pg
DIFcXtGxP0ZGYoVhzJd+U06Cb/1M26OI1UzRLb7AVxi2fffFmWMAt1QfsZmYtsvwkzzJ7vIJvIUF
lkPeubZoFgCtRv6FNTWxMrog6IQctLQn8VZZZF+pMXjVGbg80M0hdHAfdM+yRJVgozWTrJ4pzLCr
SSqNdpOvKDedQx2fHRAuHGNoeymduU/9o3eXfUs3+aYj8h8X0/hTYoxMwuzbKpkYZ+pN+UmfPIGq
Xy/rL7slZ0Xtd44L7iXvHJyfi5VGtRaiDFDmKcTINGXIwllrpJFmn5r5pypY+EjxuFM1n+CCbOaL
HRavaBTG8xjJZEgZ5jW8GMCu8qOeXnoUdT+76UySp6YGzH1CUd8pxm29gGsBwKuzAIaBi0SQHQzB
eAAQKRUG6F+K9ca6BHJzmSwhhVybHVXYKe6pS6UlBX2vHRapCzh8Sg954OG4rWeH3cZbOJfqJNm6
s+4LtKnyUd24wQhMMAAxfOCybtLDGJig6lV1C4pV7Q4brVFqXlGKSvZatpYPs89UuQL1MkHRKz1r
Z/JDJk2zw3TqMZIO/6H791+tRzQ4UCBLjTVlZ0te75gKt2PtXHFG4V3ej9fGTSONpDVyopP03nj0
GAfRRSh5kja7K0SJrM9UnHvMG784Feorw4f6Wkc94Ut/42QbVV/IG3L6l9EXNA0AMNoj+auDBfmq
2cs8lfmGfDGzHyrXE3zY3SXezBSuvQ4U2MgHkUTm+T6ZV82Eqqh1Z35tLuML+xOKltsYRQhKOcmG
1x/Usw0y57oxRzHQ90d3XDw5vD7KFCrOLgX/MotSAKJzzpDDRyRUuzG2wCvtkkJl1+F1tADP7j/J
23YvPUQX+jQdE6TdqJ/cx/CGVDVYyLoem6NqvDsL7/N7aomXeDS7M9xZ1mBxzbN0gcHN4VO01M/u
+ivjWlpoF8FTko8szOPJ/0/kb34yMVfdLJ3m4Aj7eXFbzXHhXehreYnhWXGHaEmzR20Es85JN9Kn
0ic5HVszNJZG9aS+8dsRfaEyJioIKBVGVDEn1WC9tOShly6bLzH+uCME84EW4yUob9wJfeo9IlI4
+V6nUP3McTrFKAd3QqLfdqSO1BkiC5fOZ0zX7ropxg+L8AtoqKmUQaM410rYGFNnTKc5cVdJOW4n
eDzsRumG1w189RnyZACV7nkONwBFALhOMVhoR7z5ajA/nAXe2O5mxry7fNgt3A2R5yJZwIWYY0Jh
X1QLednS8xQoo4zQCEbTXUaBa5Jfc02X1RpTwpBy2zjhSXUXPm1oJpE8wQghu3A+gfnpcd51x7k2
w+kGGCnQjPzMgnc6tnkO5zvSO3N3Go7zefC53abFLbFXgNgaR3Rmxj3ShUCgMwoMG3viLvPNbhav
zDudc55LI2XRheNzKx5ba7LxIM4ZU0D/TQDNkI5EOSOYPvXn4cbZ6xfhrbt1597Xget51iELMT4N
f+hvkvARQ6RGt4GGVLUgebSSdauYe9oO+3ImNtUQ4ewG9z59iI3qFiUqvzTrqa/an8zAZm690E2o
DBrGdhONDNhKWM6INXeISsQasm1VsjiuOrKPWEHUrEO9hBQ1fCcS0c3f/1oLc2YxpUpQAv1tktYm
tTNK37b1zUsTi4DKc+Bl/VgEhVxjLhKBsx7WxAdlmX2RUtkkj2TnlMgKHWfDwwzFSHVZkrmyW0kZ
H8DmrY6rnUzusTSyfGKZeqlPS48JZ5vv0jEGcB38FCuKR9gtBvS75CDgc7O9s/jI0qJJHyLtZRYO
02k5QZIG6kO5EmuVNwQFp+0iHaIPT16bjR5B5it6+ChIN8jDQlgIibXTPgVlxnlc1BfIeE18hYff
7LnBhCekk/JEySYYhkqQoc9dU5ZBdkbMQUC/LwMPaZJ6UFIQiyo0zvJeUmbC9eO0EG4cp0219bhK
De7PQyKyG6JDsVYIEYrTTt0s/ZHlFwMeFhsZU8W7Wz/o0J3JBFeDS45Yo1iKLi2MFCo0gK5M5TqS
NexuHFJTGYQg7AEZJnZ1htOCjJKfrtEf13dwbNsB+T+TwGrNTwkkGRGXcR+aw8vo1/HIzxHViA9k
YrSqoFd3csJ16ptm3fiQGzEIFJty6w+Yf+PSaXY3llvKKy/uWuZsFIazAvVyagDdijoAzh5Kp801
3164h+EOF7pxH/cZvkJRlx7QtiNfp4caUhOovE1s4WA13DlhwCIWp31NI/dLdbcBIRevFCGNoddp
P+n1/EZG0swi6hkMXEH0MGCLFB0iYghrNg293iDmpAv1pmPy+JRMhvnwxUA5biRLCOZIaaetKH5S
rkeGMzDzr30VOrwjdeXN0lK7b6jAEbmxkBELw0yinpaFqUxFWlXcYLE4bdrgbWkkgeFgICduL1o4
WOD0lkJglDuAnge/vx6A9OAji8PRceFh/mOAWmI4csE3OgO/L6cEKx0UMnQiwxoMnjnHbcTO4qO2
9/95pZJ5rOI8pFlfYGVfvdn8100a8++/ht/8+I6o+5y2tv5DkZbpt+rdb82f0rN9/FS+/dKrI/PX
v5/dYOj9amMqbMEv66eiv3oq66h6/9MfxSmyTdGj+LH/VL74+T9+4bm69fMBXlgS8CT/KIuJLw51
vuOhT3W/f+0fqd1NfKr6/sPxKr348LnFL3/+/SL8/Kd/eVLPOxf+U7EvHgYB0Qrhve+nOVz1//6P
/4n2X/fxKyt0Uo4oCp/O5L//49V5vihk/cOBy/DNcQdR8N8+buFjmvr6wI5O3fD3Dxzuk3JfPh9p
cJZQKEw+b/+yUvujMPvepRjvI/8biEr/1Vkb2Il8wLHTKC32j+nzkYaztsyh8vm712OcJsnTQ+U/
1NXzwcTBqRc/b//7l2TyhBrZvnh6PtJwZNvWPuBiP79Of6Xf/hqngFi+vr7sWIN8wFNI/FD4j6/u
p6LIg8nB7152+sPCfX3KyAXISN7+7pEXXHHffz6OeLw1c7CU+N0DLx/33qsHEDE75QO6kCUeoUnq
v34jEZz/gOdvmTz6+ze9CLLPH3D/lmn7+rHQ0WD//Wu8/rlvAqL+Ae/LmrtfP4T98ymK58LkKj/v
+Pdf8k1aAwV4e5kd1f6AZ2O795NXvYcChOUDznm7L/ponzw+t364HCoKth9wC7f7stw/eHX5BBHi
9fEN/SMuif+A3Oz+lTWSqiiDpcXvvuFbn7EAjumrJxsVGcA/H3BsGJv8y7JXfZOK/voHHT2ti7eH
/pATT5PqzcOtKpbt/P4lOXv6WuzfzJ5U1TY/5NDN/vW4pWryALv63Ufk7Kn9a7EfXBz818M6x3c+
4O0Zjr9CMfOpfz5X8WpqivJBB98+Yd/xahhTNeUjRvThzD+jQPTmvM0P6LzPCFS9v8b7ImWkfP1y
aqbyYX9gsgef8Pbw6gdMSaBUv77iOk/L83X69wee8zBiRvI6qsFHy/mATvacUtdr9zlVNz7iVl48
JUnZR83+TZigGqb6Aed95aWPT38ty5/GNss0P+BGXqfkOX75IGqMEh9wS49/4OcHcTj8B8wHb7j6
T2X59GpKgZrSYBP4uz3jzVP3OqrUOOkPOO5ttfeez27oC8Hrqh8w1t89FTEj26sjMxR/wFh85xPZ
vHm8NUP7iOfvfWNIkfb497uT+6ey+uuXJ2+qHxGM3PvlA0L8/quZm4YI1we8mO/gw9+9Kr/KNP3I
rP2cf3qTevu7L/xIrl0Q+yfVdDiFv0m//e03nrNav/jC91dVhDDHmPlHfkb8qdeprzeR9vvPx4u/
9nwUMf8gzzeg879frhffet2sd076+dJ9z77+fGFetuoY/b7XqrdB8x/SrCH0frdZrwP2P6NVIvJ/
t1UvkgV/RJNEpvW9Fv3P6/Tsn9GoIcn7fqNep4b/hFZ9T1q816y3uY4/olnHhMa7zXqTB/kjmnUM
wt9r1tnTy8j9z2iUCM7fb9TbqP4PadiQGPinhr3OKPwhDRti2X9q2Mtsxp/RLMP+p2aJTMr/xE+U
Yn9kOo5tY25ekWweQqIfF+bFRO/ldFDDEZdgl6/9L00IyWoMCZMf5/WLae7LHMsfcbO+T6mP8+Ff
NOg28aunx7+uq3319COP/nyr6qQagACuPyRpflyWv7ldqvb8XPyv3S6RK/pxXr9o3esE0x9xw44Z
qvca9avk1h/RtGN27L2m/Sqx9ic07XsS6r2mvUpc/RFtOuZM3mvTT7mWP6JdP4aVv+0Un9N1x+Zk
pHmfjuPV/1LPdkSzvHflf0bB/AmX3hJwl3fb9TNO5k9o2BEH817D3kPS/D9u4T89tOQRh688RE/7
4l//FwAA//8=</cx:binary>
              </cx:geoCache>
            </cx:geography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C03C4FF-055C-4BEE-9CD1-AD165495FB51}" type="datetimeFigureOut">
              <a:rPr lang="he-IL" smtClean="0"/>
              <a:pPr/>
              <a:t>כ'/חשון/תשפ"ב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3448FB9-E166-4613-9A02-57FF31E2767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8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8FB9-E166-4613-9A02-57FF31E2767B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5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11B-7A0C-4F4E-BEE1-E3B9E87A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9901-446D-401B-9FF0-C33954A1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8BD-2797-4CAD-B12C-FDB4C1F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4CFB-EFFF-461A-82CD-C0B1E1773F6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364-8268-407B-A6B9-CD829A9F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530-328C-41E4-99FE-D44562C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EB1-1362-4827-A302-81428735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065E-BA0A-44D2-9539-7607C6D2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A0B-503B-4B1F-A846-607C173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7E1C-6D61-404B-82DC-E9FCDC23BEA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6FC-1D3E-4D04-A926-EDE7909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9A-E381-4530-9933-0560758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EFA7-4A62-41CC-AE36-DB2E7442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A88D-DA5B-47B9-AE42-1FB47FF7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C6F-965A-4823-85F7-95AE9B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F56-3DA0-4716-9FF5-487D66AD22A9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42C-8671-4564-BB6B-8900A26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1FCA-404D-47D5-B9A7-5DE1AD1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1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A9A-6811-483C-B777-1D74BD4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17BB-A817-43C5-A889-FCDF799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EF0C-1ED7-4EBD-805E-FFC655E7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80F-12FC-423B-B248-22EF4E51231C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97C-E8B7-4E0B-BD62-18C231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DED-F74A-4893-8F82-E974AE9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6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257-CC6F-4BC6-A0FD-0A495B6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0DF-C77A-4F2D-BE5E-5417B0BB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43A-BB10-4FBB-ABB4-F1DB57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58D-CF40-46E2-8961-F4B8B4115CA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5408-CD96-4669-9CD7-DA19A29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D666-7DEF-463A-B2CB-42AFDB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537-943F-4A08-A748-AD12F87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9540-534D-4B61-A053-01A479A6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BA69-57B6-4C47-99F7-C3D2C06B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E3E3-758D-4594-A80F-307DF98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52F1-DBB3-4BDB-A67E-36E18057EB12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DCA6-07FF-4BB4-889B-0A002F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F7CE-D8B3-4A55-8212-EEF3A82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468-E9E2-4974-BF44-BDB49B9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A83-8535-4087-B6E0-9E0A41B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6F07-0A19-4192-B185-C64202B5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CD1B0-5EBF-4A2A-977E-72697E61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09CB-5BDE-4173-8400-08F44B6D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E4C8-4AF5-4294-A644-A18094F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1E30-74FC-49DB-92F4-1497F712C2B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C07B-404B-4482-9421-7E78C10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DCD2-EE05-438F-9EFC-14B58B3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9D-2C0B-4314-B975-356C63D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1BBA-0850-4865-A564-26446A3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B6C-72BF-4F3D-B3AD-509245F7DD81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D17E-0E5A-4A77-95B4-371A4C9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46B6-46D1-414F-B6E7-9AD82B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37C59-FEB4-4289-BB21-65909DA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3EB5-5E5F-4CEB-BD4E-35A897DC71F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8A2A9-26F8-441E-8C50-C020F97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1F9F-FEDC-4D7D-B485-319383E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2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B11-74C6-4820-8C9F-AF9C06B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0A2B-9000-472C-82E0-68AC266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3859-A103-4573-BC2E-D4399F0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B382-9EB9-42A6-B0E7-00841F7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5B8-5048-4FE5-BF5D-CCFAB9C1EEE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FF62-3DF8-4E4D-962D-168FE2C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EA9F-A66A-40F7-905C-14134B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D2D-8524-4222-AFED-6CC2A09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DE26A-AA71-40B9-B2CB-B8A32DE6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F73C-440A-4465-8B1B-347D36CF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95D3-F704-4A34-AE9E-543FEA2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648-E3A9-48EE-8E6B-E2EEA5D74E18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6926-E45B-4F47-B74B-DD31437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D222-D41B-4C12-B878-3E654DE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3B6-B8C5-4B3D-912E-7C1B4EC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9535-883E-420B-9B6D-1D889F0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80E-C26F-4419-B4A2-E571D57B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08D3-13DF-4B67-80D6-6D3FABC16E4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CF4-2128-4D7A-9B76-574A19D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C9D-2FC9-4152-B018-099F9212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Classification-Python-Project---Insura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imegrade.org/" TargetMode="External"/><Relationship Id="rId4" Type="http://schemas.openxmlformats.org/officeDocument/2006/relationships/hyperlink" Target="https://worldpopulationreview.com/state-rankings/states-with-the-least-natural-disas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explain-your-model-with-the-shap-values-bc36aac4de3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sk.com/insurance/visualize/new-ppc-fire-protection-classes-to-benefit-insurers-communities/" TargetMode="External"/><Relationship Id="rId2" Type="http://schemas.openxmlformats.org/officeDocument/2006/relationships/hyperlink" Target="http://www.lemona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populationreview.com/state-rankings/states-with-the-least-natural-disaster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ooden houses with one house standing out with its orange and red color">
            <a:extLst>
              <a:ext uri="{FF2B5EF4-FFF2-40B4-BE49-F238E27FC236}">
                <a16:creationId xmlns:a16="http://schemas.microsoft.com/office/drawing/2014/main" id="{F8F9E8D5-A172-4056-9897-8C0800A7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1035" r="13595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4D0A-2B59-4689-B5BB-0BEDEBB2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" y="3066215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b="1" dirty="0"/>
              <a:t>Home Insurance Classification Project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B3DF4-42F5-4741-B134-9DC163BF9EEB}"/>
              </a:ext>
            </a:extLst>
          </p:cNvPr>
          <p:cNvSpPr txBox="1"/>
          <p:nvPr/>
        </p:nvSpPr>
        <p:spPr>
          <a:xfrm>
            <a:off x="518577" y="4439014"/>
            <a:ext cx="4722016" cy="91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Linoy</a:t>
            </a:r>
            <a:r>
              <a:rPr lang="en-US" sz="1700" dirty="0"/>
              <a:t> E., </a:t>
            </a:r>
            <a:r>
              <a:rPr lang="en-US" sz="1700"/>
              <a:t>Roni S. </a:t>
            </a:r>
            <a:r>
              <a:rPr lang="en-US" sz="1700" dirty="0"/>
              <a:t>and Shai F.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October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2BC28-5070-48A2-9D01-9C11BA4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240097-ED78-47A7-9691-525A8A933A9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1E85B-73A7-4283-BE65-CA34C376A3F1}"/>
              </a:ext>
            </a:extLst>
          </p:cNvPr>
          <p:cNvSpPr txBox="1"/>
          <p:nvPr/>
        </p:nvSpPr>
        <p:spPr>
          <a:xfrm>
            <a:off x="518577" y="6014466"/>
            <a:ext cx="2550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hlinkClick r:id="rId3"/>
              </a:rPr>
              <a:t>Link to Notebook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349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B70B4-CB8B-4AFD-9E37-2F8C273296D7}"/>
              </a:ext>
            </a:extLst>
          </p:cNvPr>
          <p:cNvGrpSpPr/>
          <p:nvPr/>
        </p:nvGrpSpPr>
        <p:grpSpPr>
          <a:xfrm>
            <a:off x="4429633" y="3972140"/>
            <a:ext cx="3836896" cy="2753049"/>
            <a:chOff x="5635708" y="228557"/>
            <a:chExt cx="6410104" cy="45993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2ED57E-60E1-4E72-B826-F1F0CE88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08" y="228557"/>
              <a:ext cx="6410104" cy="22082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FF6628-C555-4527-B941-FFC18DDF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865" y="2436762"/>
              <a:ext cx="4435338" cy="239117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1109F-B06E-4AB0-8D9A-52359C86ED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1487" y="255051"/>
            <a:ext cx="4944157" cy="36037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EFE5BB9-9D51-40C7-82F7-DC374A6B248F}"/>
              </a:ext>
            </a:extLst>
          </p:cNvPr>
          <p:cNvSpPr/>
          <p:nvPr/>
        </p:nvSpPr>
        <p:spPr>
          <a:xfrm>
            <a:off x="5321694" y="4822076"/>
            <a:ext cx="363890" cy="2146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E80126-A2D1-4334-90A7-60ADE3381D02}"/>
              </a:ext>
            </a:extLst>
          </p:cNvPr>
          <p:cNvSpPr/>
          <p:nvPr/>
        </p:nvSpPr>
        <p:spPr>
          <a:xfrm rot="19397531">
            <a:off x="4045588" y="5409195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5D35B-7ABE-42DC-B8FC-FC281547BAF7}"/>
              </a:ext>
            </a:extLst>
          </p:cNvPr>
          <p:cNvSpPr txBox="1"/>
          <p:nvPr/>
        </p:nvSpPr>
        <p:spPr>
          <a:xfrm>
            <a:off x="3664657" y="5908824"/>
            <a:ext cx="810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Postal Code</a:t>
            </a:r>
            <a:endParaRPr lang="he-IL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E2E510-442A-466D-B389-E453EBCF663A}"/>
              </a:ext>
            </a:extLst>
          </p:cNvPr>
          <p:cNvSpPr/>
          <p:nvPr/>
        </p:nvSpPr>
        <p:spPr>
          <a:xfrm>
            <a:off x="5414969" y="5293905"/>
            <a:ext cx="641521" cy="36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3F8EC1-C833-4EB2-94E3-5888A32F7A5C}"/>
              </a:ext>
            </a:extLst>
          </p:cNvPr>
          <p:cNvSpPr/>
          <p:nvPr/>
        </p:nvSpPr>
        <p:spPr>
          <a:xfrm rot="9901452">
            <a:off x="6093001" y="5104029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120BA4-E0C1-4811-AF95-F5A9B25D1C0E}"/>
              </a:ext>
            </a:extLst>
          </p:cNvPr>
          <p:cNvSpPr txBox="1"/>
          <p:nvPr/>
        </p:nvSpPr>
        <p:spPr>
          <a:xfrm>
            <a:off x="7219428" y="4667348"/>
            <a:ext cx="186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Crime Grade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852388" y="6678992"/>
            <a:ext cx="2743200" cy="365125"/>
          </a:xfrm>
        </p:spPr>
        <p:txBody>
          <a:bodyPr/>
          <a:lstStyle/>
          <a:p>
            <a:fld id="{EE240097-ED78-47A7-9691-525A8A933A9D}" type="slidenum">
              <a:rPr lang="he-IL" smtClean="0"/>
              <a:pPr/>
              <a:t>10</a:t>
            </a:fld>
            <a:endParaRPr lang="he-IL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6B6CD2-4DE3-4E26-BE66-6CACE80AD41C}"/>
              </a:ext>
            </a:extLst>
          </p:cNvPr>
          <p:cNvGrpSpPr/>
          <p:nvPr/>
        </p:nvGrpSpPr>
        <p:grpSpPr>
          <a:xfrm rot="20676853">
            <a:off x="7245663" y="312719"/>
            <a:ext cx="1593611" cy="1012009"/>
            <a:chOff x="2405062" y="614362"/>
            <a:chExt cx="7381875" cy="47910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21D900-92AD-4A2C-9A98-FD2337F8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062" y="1452562"/>
              <a:ext cx="7381875" cy="39528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12DCCF-5625-42B9-849B-18D76765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062" y="614362"/>
              <a:ext cx="7381875" cy="838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F8B11B-D527-46E1-98C7-A144770D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8887" y="766762"/>
              <a:ext cx="2962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 – Adding New Columns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782300" cy="213604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”</a:t>
            </a:r>
            <a:r>
              <a:rPr lang="en-US" sz="1600" b="1" dirty="0"/>
              <a:t>disasters</a:t>
            </a:r>
            <a:r>
              <a:rPr lang="en-US" sz="1600" dirty="0"/>
              <a:t>” – number of natural disasters in each state as recorded from 1953*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 ”</a:t>
            </a:r>
            <a:r>
              <a:rPr lang="en-US" sz="1600" b="1" dirty="0" err="1"/>
              <a:t>crime_grade</a:t>
            </a:r>
            <a:r>
              <a:rPr lang="en-US" sz="1600" dirty="0"/>
              <a:t>” –  crime classification grade per zip code based on number of crime incidents (burglary, arson, etc. in the area). Data was scraped from crimegrade.org.**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has_multiple_policies</a:t>
            </a:r>
            <a:r>
              <a:rPr lang="en-US" sz="1600" dirty="0"/>
              <a:t>” – “0” for one policy / “1” for multiple policies, based on recurring </a:t>
            </a:r>
            <a:r>
              <a:rPr lang="en-US" sz="1600" dirty="0" err="1"/>
              <a:t>user_ids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is_coastal_state</a:t>
            </a:r>
            <a:r>
              <a:rPr lang="en-US" sz="1600" dirty="0"/>
              <a:t>” – “1” for states situated on east, west or gulf coasts / “0” for state with no ocean coast.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he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0FDD-34AE-491A-854C-4C0BCEFDDD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9350" y="4297519"/>
            <a:ext cx="2754866" cy="1781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572D04-7851-409B-99C5-A60790EFF684}"/>
              </a:ext>
            </a:extLst>
          </p:cNvPr>
          <p:cNvSpPr txBox="1"/>
          <p:nvPr/>
        </p:nvSpPr>
        <p:spPr>
          <a:xfrm>
            <a:off x="6477848" y="3868230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Has Multiple Policies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2CF91A-4DA7-4444-A8FD-A464989E01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4587" y="4353013"/>
            <a:ext cx="2754866" cy="1670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D2D405-5DC9-4B9F-A1F7-EE24377F08C9}"/>
              </a:ext>
            </a:extLst>
          </p:cNvPr>
          <p:cNvSpPr txBox="1"/>
          <p:nvPr/>
        </p:nvSpPr>
        <p:spPr>
          <a:xfrm>
            <a:off x="9194803" y="3883688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Is Coastal State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C172A-B759-4BDB-B347-8DD5C7B15962}"/>
              </a:ext>
            </a:extLst>
          </p:cNvPr>
          <p:cNvSpPr txBox="1"/>
          <p:nvPr/>
        </p:nvSpPr>
        <p:spPr>
          <a:xfrm>
            <a:off x="423374" y="6087123"/>
            <a:ext cx="9421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</a:t>
            </a:r>
            <a:r>
              <a:rPr lang="en-US" sz="1600" b="0" dirty="0">
                <a:effectLst/>
              </a:rPr>
              <a:t>from </a:t>
            </a:r>
            <a:r>
              <a:rPr lang="en-US" sz="1600" b="0" dirty="0">
                <a:effectLst/>
                <a:hlinkClick r:id="rId4"/>
              </a:rPr>
              <a:t>https://worldpopulationreview.com/state-rankings/states-with-the-least-natural-disasters</a:t>
            </a:r>
            <a:endParaRPr lang="en-US" sz="1600" b="0" dirty="0">
              <a:effectLst/>
            </a:endParaRPr>
          </a:p>
          <a:p>
            <a:r>
              <a:rPr lang="en-US" sz="1600" b="0" dirty="0">
                <a:effectLst/>
              </a:rPr>
              <a:t>** value for each unique postal code scraped from </a:t>
            </a:r>
            <a:r>
              <a:rPr lang="en-US" sz="1600" b="0" dirty="0">
                <a:effectLst/>
                <a:hlinkClick r:id="rId5"/>
              </a:rPr>
              <a:t>https://crimegrade.org</a:t>
            </a:r>
            <a:endParaRPr lang="en-US" sz="16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193E83-73DB-47D5-BCD7-A39D5A1CD45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949" y="4258265"/>
            <a:ext cx="2766570" cy="18008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3A8595-68C7-4EE1-B4D6-62E905C53DE0}"/>
              </a:ext>
            </a:extLst>
          </p:cNvPr>
          <p:cNvSpPr txBox="1"/>
          <p:nvPr/>
        </p:nvSpPr>
        <p:spPr>
          <a:xfrm>
            <a:off x="719435" y="3779105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Crime Grade</a:t>
            </a:r>
            <a:endParaRPr lang="he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D9885-2FBB-4BBF-8CA9-351A78C2697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" y="4237562"/>
            <a:ext cx="2729641" cy="1816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5A39FA-1C98-4B9B-8F1E-85D59D071B09}"/>
              </a:ext>
            </a:extLst>
          </p:cNvPr>
          <p:cNvSpPr txBox="1"/>
          <p:nvPr/>
        </p:nvSpPr>
        <p:spPr>
          <a:xfrm>
            <a:off x="3483865" y="3833913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Disasters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A872-0E11-4A44-97A7-43157827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58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Dropping Redundant Columns</a:t>
            </a:r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40154-DAF6-48F8-A8D9-FEDFB1D3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44"/>
            <a:ext cx="10782300" cy="49963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dirty="0"/>
              <a:t>Columns dropped: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  - unique identifier for each row - does not contribute to the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user_id</a:t>
            </a:r>
            <a:r>
              <a:rPr lang="en-US" sz="1600" b="1" dirty="0"/>
              <a:t> </a:t>
            </a:r>
            <a:r>
              <a:rPr lang="en-US" sz="1600" dirty="0"/>
              <a:t>- has no meaning by itself, substituted with '</a:t>
            </a:r>
            <a:r>
              <a:rPr lang="en-US" sz="1600" dirty="0" err="1"/>
              <a:t>has_multiple_policies</a:t>
            </a:r>
            <a:r>
              <a:rPr lang="en-US" sz="1600" dirty="0"/>
              <a:t>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high_risk_dog</a:t>
            </a:r>
            <a:r>
              <a:rPr lang="en-US" sz="1600" b="1" dirty="0"/>
              <a:t>  </a:t>
            </a:r>
            <a:r>
              <a:rPr lang="en-US" sz="1600" dirty="0"/>
              <a:t>– all values are “false”  - does not contribute to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coast</a:t>
            </a:r>
            <a:r>
              <a:rPr lang="en-US" sz="1600" dirty="0"/>
              <a:t> - substituted with '</a:t>
            </a:r>
            <a:r>
              <a:rPr lang="en-US" sz="1600" dirty="0" err="1"/>
              <a:t>close_to_coast_risk</a:t>
            </a:r>
            <a:r>
              <a:rPr lang="en-US" sz="1600" dirty="0"/>
              <a:t>’ (low, medium, high).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previous_policies</a:t>
            </a:r>
            <a:r>
              <a:rPr lang="en-US" sz="1600" b="1" dirty="0"/>
              <a:t> </a:t>
            </a:r>
            <a:r>
              <a:rPr lang="en-US" sz="1600" dirty="0"/>
              <a:t>-  substituted with '</a:t>
            </a:r>
            <a:r>
              <a:rPr lang="en-US" sz="1600" dirty="0" err="1"/>
              <a:t>has_previous_policies</a:t>
            </a:r>
            <a:r>
              <a:rPr lang="en-US" sz="1600" dirty="0"/>
              <a:t>’ (</a:t>
            </a:r>
            <a:r>
              <a:rPr lang="en-US" sz="1600" dirty="0" err="1"/>
              <a:t>boolean</a:t>
            </a:r>
            <a:r>
              <a:rPr lang="en-US" sz="1600" dirty="0"/>
              <a:t>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postal_code</a:t>
            </a:r>
            <a:r>
              <a:rPr lang="en-US" sz="1600" b="1" dirty="0"/>
              <a:t> </a:t>
            </a:r>
            <a:r>
              <a:rPr lang="en-US" sz="1600" dirty="0"/>
              <a:t>– data contains 2,565 unique postal codes (out of over 40,000 possible values) and many of them appear only once or twice. We substituted this  with ’</a:t>
            </a:r>
            <a:r>
              <a:rPr lang="en-US" sz="1600" dirty="0" err="1"/>
              <a:t>crime_grade</a:t>
            </a:r>
            <a:r>
              <a:rPr lang="en-US" sz="1600" dirty="0"/>
              <a:t>’,  which is relevant feature of </a:t>
            </a:r>
            <a:r>
              <a:rPr lang="en-US" sz="1600" dirty="0" err="1"/>
              <a:t>postal_code</a:t>
            </a:r>
            <a:r>
              <a:rPr lang="en-US" sz="1600" dirty="0"/>
              <a:t> in terms of insurance.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b="1" dirty="0"/>
              <a:t> </a:t>
            </a:r>
            <a:r>
              <a:rPr lang="en-US" sz="1600" dirty="0"/>
              <a:t>– only 278 rows (out of 12,398) contain values, of these only 9 have “true” in the target variable. We considered filling missing values </a:t>
            </a:r>
            <a:r>
              <a:rPr lang="en-US" sz="1600" dirty="0" err="1"/>
              <a:t>NaN</a:t>
            </a:r>
            <a:r>
              <a:rPr lang="en-US" sz="1600" dirty="0"/>
              <a:t> with mean </a:t>
            </a:r>
            <a:r>
              <a:rPr lang="en-US" sz="1600" dirty="0" err="1"/>
              <a:t>square_ft</a:t>
            </a:r>
            <a:r>
              <a:rPr lang="en-US" sz="1600" dirty="0"/>
              <a:t> of the data sample, mean </a:t>
            </a:r>
            <a:r>
              <a:rPr lang="en-US" sz="1600" dirty="0" err="1"/>
              <a:t>square_ft</a:t>
            </a:r>
            <a:r>
              <a:rPr lang="en-US" sz="1600" dirty="0"/>
              <a:t> of each postal code, of each state,  or in all U.S (possibly from external source), but decided to drop this column entirely.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8DEDA-6805-43F4-BD99-9D4010A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Missing Values</a:t>
            </a:r>
            <a:endParaRPr lang="he-I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A453-1482-4598-9710-57F948154A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122" y="1801673"/>
            <a:ext cx="3352800" cy="3552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DC3E6E-01EC-4059-8B4F-5E20038E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8643" cy="4996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dirty="0"/>
              <a:t>  - considered filling with mean square footage, but there are too many missing values, so we dropped the entire column.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portable_electronics</a:t>
            </a:r>
            <a:r>
              <a:rPr lang="en-US" sz="1600" b="1" dirty="0"/>
              <a:t> </a:t>
            </a:r>
            <a:r>
              <a:rPr lang="en-US" sz="1600" dirty="0"/>
              <a:t>- filled missing values with new label ‘no info’.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user_age</a:t>
            </a:r>
            <a:r>
              <a:rPr lang="en-US" sz="1600" b="1" dirty="0"/>
              <a:t> </a:t>
            </a:r>
            <a:r>
              <a:rPr lang="en-US" sz="1600" dirty="0"/>
              <a:t>– filled missing values with mean value.</a:t>
            </a:r>
            <a:endParaRPr lang="en-US" sz="1600" b="1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disasters (enriched data) </a:t>
            </a:r>
            <a:r>
              <a:rPr lang="en-US" sz="1600" dirty="0"/>
              <a:t>– all 70 missing values are from </a:t>
            </a:r>
            <a:r>
              <a:rPr lang="en-US" sz="1600" b="1" dirty="0"/>
              <a:t>District of Columbia</a:t>
            </a:r>
            <a:r>
              <a:rPr lang="en-US" sz="1600" dirty="0"/>
              <a:t> (not a state), so we filled with the value for the state of </a:t>
            </a:r>
            <a:r>
              <a:rPr lang="en-US" sz="1600" b="1" dirty="0"/>
              <a:t>Maryland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card_type</a:t>
            </a:r>
            <a:r>
              <a:rPr lang="en-US" sz="1600" dirty="0"/>
              <a:t> -  filled missing values with new label ‘no info’.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DB60D-F97E-4AA2-A6FA-DF46D3D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 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55491"/>
            <a:ext cx="500314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Changed crime grades (A+,B, F etc.) to numeric grade scale (1-100).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dummy variables </a:t>
            </a:r>
            <a:r>
              <a:rPr lang="en-US" sz="1800" dirty="0"/>
              <a:t>to 5 categorical features (product, </a:t>
            </a:r>
            <a:r>
              <a:rPr lang="en-US" sz="1800" dirty="0" err="1"/>
              <a:t>card_type</a:t>
            </a:r>
            <a:r>
              <a:rPr lang="en-US" sz="1800" dirty="0"/>
              <a:t>, </a:t>
            </a:r>
            <a:r>
              <a:rPr lang="en-US" sz="1800" dirty="0" err="1"/>
              <a:t>close_to_coast_risk</a:t>
            </a:r>
            <a:r>
              <a:rPr lang="en-US" sz="1800" dirty="0"/>
              <a:t>, </a:t>
            </a:r>
            <a:r>
              <a:rPr lang="en-US" sz="1800" dirty="0" err="1"/>
              <a:t>portable_electronics</a:t>
            </a:r>
            <a:r>
              <a:rPr lang="en-US" sz="1800" dirty="0"/>
              <a:t>, </a:t>
            </a:r>
            <a:r>
              <a:rPr lang="en-US" sz="1800" dirty="0" err="1"/>
              <a:t>user_age_cat</a:t>
            </a:r>
            <a:r>
              <a:rPr lang="en-US" sz="1800" dirty="0"/>
              <a:t>) and dropped categorical columns.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Duplicate rows</a:t>
            </a:r>
            <a:r>
              <a:rPr lang="en-US" dirty="0"/>
              <a:t>: After all values were numerical and all redundant columns were dropped (specifically id,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postal_code</a:t>
            </a:r>
            <a:r>
              <a:rPr lang="en-US" dirty="0"/>
              <a:t>) we checked for duplicate rows and removed them.</a:t>
            </a:r>
            <a:br>
              <a:rPr lang="en-US" dirty="0"/>
            </a:br>
            <a:r>
              <a:rPr lang="en-US" dirty="0"/>
              <a:t>Results: 5,150 rows removed; 7,175 rows remain. (41.8% removed)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Split the data using </a:t>
            </a:r>
            <a:r>
              <a:rPr lang="en-US" dirty="0" err="1"/>
              <a:t>train_test_split</a:t>
            </a:r>
            <a:r>
              <a:rPr lang="en-US" dirty="0"/>
              <a:t> (80/20).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target encoding</a:t>
            </a:r>
            <a:r>
              <a:rPr lang="en-US" sz="1800" dirty="0"/>
              <a:t> to one categorical feature </a:t>
            </a:r>
            <a:r>
              <a:rPr lang="en-US" sz="1800" u="sng" dirty="0"/>
              <a:t>of only the train set</a:t>
            </a:r>
            <a:r>
              <a:rPr lang="en-US" sz="1800" dirty="0"/>
              <a:t> (state).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 err="1"/>
              <a:t>MinMaxScaler</a:t>
            </a:r>
            <a:r>
              <a:rPr lang="en-US" dirty="0"/>
              <a:t> to all values.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52C19-E313-41E8-98ED-7F615DA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46E8-CD61-442A-AC07-1D59065278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0834" y="1106905"/>
            <a:ext cx="5054401" cy="5385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FC29E-3ECB-4B40-8B7C-01772B922614}"/>
              </a:ext>
            </a:extLst>
          </p:cNvPr>
          <p:cNvSpPr txBox="1"/>
          <p:nvPr/>
        </p:nvSpPr>
        <p:spPr>
          <a:xfrm>
            <a:off x="8197081" y="720129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X</a:t>
            </a:r>
            <a:r>
              <a:rPr lang="he-IL" dirty="0"/>
              <a:t>-</a:t>
            </a:r>
            <a:r>
              <a:rPr lang="en-US" dirty="0"/>
              <a:t>train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18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CDD7D-7D97-4DDC-AF68-E5E7793D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C56F35-BAD8-41E7-BF38-7C7EA8CF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SHAP Values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2C59A-0E48-4B25-B3F9-61D285E9C00A}"/>
              </a:ext>
            </a:extLst>
          </p:cNvPr>
          <p:cNvSpPr txBox="1"/>
          <p:nvPr/>
        </p:nvSpPr>
        <p:spPr>
          <a:xfrm>
            <a:off x="838199" y="1455110"/>
            <a:ext cx="107164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SHAP (</a:t>
            </a:r>
            <a:r>
              <a:rPr lang="en-US" sz="1400" dirty="0" err="1"/>
              <a:t>SHapley</a:t>
            </a:r>
            <a:r>
              <a:rPr lang="en-US" sz="1400" dirty="0"/>
              <a:t> Additive </a:t>
            </a:r>
            <a:r>
              <a:rPr lang="en-US" sz="1400" dirty="0" err="1"/>
              <a:t>exPlanations</a:t>
            </a:r>
            <a:r>
              <a:rPr lang="en-US" sz="1400" dirty="0"/>
              <a:t>) is a </a:t>
            </a:r>
            <a:r>
              <a:rPr lang="en-US" sz="1400" b="1" dirty="0"/>
              <a:t>unified approach to explain the output of any machine learning model.</a:t>
            </a:r>
            <a:r>
              <a:rPr lang="en-US" sz="1400" dirty="0"/>
              <a:t> SHAP connects game theory with local explanations, uniting several previous methods and representing the only possible consistent and locally accurate additive feature attribution method based on expectations.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39738-E3EC-40E3-8944-84C351C5E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00" y="2207312"/>
            <a:ext cx="4752168" cy="409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67A483-EC3E-43EB-A9AE-A3FDB0427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73" y="2207312"/>
            <a:ext cx="4651517" cy="41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8C5427-1AFF-4F7F-BBC3-460A9AD87ACF}"/>
              </a:ext>
            </a:extLst>
          </p:cNvPr>
          <p:cNvSpPr txBox="1"/>
          <p:nvPr/>
        </p:nvSpPr>
        <p:spPr>
          <a:xfrm>
            <a:off x="838199" y="6479128"/>
            <a:ext cx="1041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https://towardsdatascience.com/explain-your-model-with-the-shap-values-bc36aac4de3d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547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32FAE3-7CE9-462B-9BED-915791A4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Data Imbalance</a:t>
            </a:r>
            <a:endParaRPr lang="he-IL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680E5B-DF27-45A6-955C-14770C316ABC}"/>
              </a:ext>
            </a:extLst>
          </p:cNvPr>
          <p:cNvSpPr/>
          <p:nvPr/>
        </p:nvSpPr>
        <p:spPr>
          <a:xfrm>
            <a:off x="9154940" y="2250163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E9B86B-456B-4284-BC3E-F388C4E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27"/>
            <a:ext cx="6208643" cy="4996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oversampling</a:t>
            </a:r>
            <a:r>
              <a:rPr lang="en-US" sz="1600" dirty="0"/>
              <a:t> to the minority class (train set only) with goal to get 10 percent of the number of examples in the majority class </a:t>
            </a:r>
            <a:br>
              <a:rPr lang="en-US" sz="1600" dirty="0"/>
            </a:br>
            <a:r>
              <a:rPr lang="en-US" sz="1600" dirty="0"/>
              <a:t>(from 211 to 552). </a:t>
            </a:r>
            <a:br>
              <a:rPr lang="en-US" sz="1600" dirty="0"/>
            </a:br>
            <a:r>
              <a:rPr lang="en-US" sz="1600" dirty="0"/>
              <a:t>Technique used: SMOTE (Synthetic Minority Oversampling Technique) provided by the imbalanced-learn Python library in the SMOTE class.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under sampling </a:t>
            </a:r>
            <a:r>
              <a:rPr lang="en-US" sz="1600" dirty="0"/>
              <a:t>to achieve 2:1 ratio with the minority class (from 5529 to 1104).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Train set now has 1,656 rows (1104 “0”s / 552 “1”s)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81BF7-8606-4ED7-96B7-95AA1201CB79}"/>
              </a:ext>
            </a:extLst>
          </p:cNvPr>
          <p:cNvSpPr txBox="1"/>
          <p:nvPr/>
        </p:nvSpPr>
        <p:spPr>
          <a:xfrm>
            <a:off x="983473" y="63748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https://machinelearningmastery.com/smote-oversampling-for-imbalanced-classification/</a:t>
            </a:r>
            <a:endParaRPr lang="en-US" sz="1200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C575C476-A13F-4AAD-8607-91BA458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/>
          <a:p>
            <a:fld id="{EE240097-ED78-47A7-9691-525A8A933A9D}" type="slidenum">
              <a:rPr lang="he-IL" smtClean="0"/>
              <a:pPr/>
              <a:t>16</a:t>
            </a:fld>
            <a:endParaRPr lang="he-IL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FFBAE93-AA35-4696-949D-1F9A0970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47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946A468-276A-4297-AF69-0BDC0725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45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8BB7330-C52E-4841-B6C4-1EE863A4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8" y="4426711"/>
            <a:ext cx="2300903" cy="14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4F5EF7-747B-430C-A306-DAE3F3D6110F}"/>
              </a:ext>
            </a:extLst>
          </p:cNvPr>
          <p:cNvSpPr txBox="1"/>
          <p:nvPr/>
        </p:nvSpPr>
        <p:spPr>
          <a:xfrm>
            <a:off x="7030262" y="4007196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Original imbalanced data</a:t>
            </a:r>
            <a:endParaRPr lang="he-IL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EFE8211-E06F-49F4-A6C9-7DD772C5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726" y="4426711"/>
            <a:ext cx="2073813" cy="1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0EDB38-56BB-4629-9E7E-B92F66A64451}"/>
              </a:ext>
            </a:extLst>
          </p:cNvPr>
          <p:cNvSpPr txBox="1"/>
          <p:nvPr/>
        </p:nvSpPr>
        <p:spPr>
          <a:xfrm>
            <a:off x="9928727" y="3847165"/>
            <a:ext cx="217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After over-sampling and under-sampling</a:t>
            </a:r>
            <a:endParaRPr lang="he-IL" sz="14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2B7BAFA-7ECD-48EA-BD45-68B618EB47B9}"/>
              </a:ext>
            </a:extLst>
          </p:cNvPr>
          <p:cNvSpPr/>
          <p:nvPr/>
        </p:nvSpPr>
        <p:spPr>
          <a:xfrm>
            <a:off x="9260022" y="4989708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69E7F-5AE7-4052-B351-699F9F8E6AC2}"/>
              </a:ext>
            </a:extLst>
          </p:cNvPr>
          <p:cNvSpPr txBox="1"/>
          <p:nvPr/>
        </p:nvSpPr>
        <p:spPr>
          <a:xfrm>
            <a:off x="8118035" y="1098530"/>
            <a:ext cx="2779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Over-sampling illustration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0002F-D19A-40DC-83CF-AE3D9C4B7E15}"/>
              </a:ext>
            </a:extLst>
          </p:cNvPr>
          <p:cNvSpPr txBox="1"/>
          <p:nvPr/>
        </p:nvSpPr>
        <p:spPr>
          <a:xfrm>
            <a:off x="11166763" y="4913612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552</a:t>
            </a:r>
            <a:endParaRPr lang="he-IL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116AD-CE7E-49A5-9C4C-C20B7A92522B}"/>
              </a:ext>
            </a:extLst>
          </p:cNvPr>
          <p:cNvSpPr txBox="1"/>
          <p:nvPr/>
        </p:nvSpPr>
        <p:spPr>
          <a:xfrm>
            <a:off x="10369955" y="4382841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1104</a:t>
            </a:r>
            <a:endParaRPr lang="he-IL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35C42-66A7-4D69-96A5-ADC05DAD68C9}"/>
              </a:ext>
            </a:extLst>
          </p:cNvPr>
          <p:cNvSpPr txBox="1"/>
          <p:nvPr/>
        </p:nvSpPr>
        <p:spPr>
          <a:xfrm>
            <a:off x="7366408" y="4348879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5529</a:t>
            </a:r>
            <a:endParaRPr lang="he-IL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E5814-7A70-480D-AB25-E33446DD85F2}"/>
              </a:ext>
            </a:extLst>
          </p:cNvPr>
          <p:cNvSpPr txBox="1"/>
          <p:nvPr/>
        </p:nvSpPr>
        <p:spPr>
          <a:xfrm>
            <a:off x="8237664" y="5382541"/>
            <a:ext cx="646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211</a:t>
            </a:r>
            <a:endParaRPr lang="he-IL" sz="1200" b="1" dirty="0"/>
          </a:p>
        </p:txBody>
      </p:sp>
    </p:spTree>
    <p:extLst>
      <p:ext uri="{BB962C8B-B14F-4D97-AF65-F5344CB8AC3E}">
        <p14:creationId xmlns:p14="http://schemas.microsoft.com/office/powerpoint/2010/main" val="101495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E063BB-A215-44DD-BA11-7CE95C8C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4" y="1757358"/>
            <a:ext cx="1101419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Initial </a:t>
            </a:r>
            <a:r>
              <a:rPr lang="en-US" b="1" dirty="0"/>
              <a:t>Decision Tree Classifier Visualization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392233"/>
            <a:ext cx="422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Splitter = ‘random’ (default: ‘best’)</a:t>
            </a:r>
          </a:p>
          <a:p>
            <a:r>
              <a:rPr lang="en-US" sz="1400" dirty="0" err="1"/>
              <a:t>MaxDepth</a:t>
            </a:r>
            <a:r>
              <a:rPr lang="en-US" sz="1400" dirty="0"/>
              <a:t> = 4</a:t>
            </a:r>
          </a:p>
          <a:p>
            <a:r>
              <a:rPr lang="en-US" sz="1400" dirty="0" err="1"/>
              <a:t>MaxLeafNodes</a:t>
            </a:r>
            <a:r>
              <a:rPr lang="en-US" sz="1400" dirty="0"/>
              <a:t> = 10</a:t>
            </a:r>
          </a:p>
          <a:p>
            <a:r>
              <a:rPr lang="en-US" sz="1400" dirty="0"/>
              <a:t>Min Sample Leaf =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26BBBB3-570E-4982-A819-A456C8B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11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00" y="4535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Decision Tree Classifier</a:t>
            </a:r>
            <a:br>
              <a:rPr lang="en-US" b="1" dirty="0"/>
            </a:br>
            <a:r>
              <a:rPr lang="en-US" sz="2800" b="1" dirty="0"/>
              <a:t>(Grid Search : 10-fold cv)</a:t>
            </a:r>
            <a:endParaRPr lang="he-IL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35B187B-8700-4F85-9F43-1E38D8B4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18</a:t>
            </a:fld>
            <a:endParaRPr lang="he-IL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9AEC1D-E4BB-4531-BF93-03F2210D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9798"/>
              </p:ext>
            </p:extLst>
          </p:nvPr>
        </p:nvGraphicFramePr>
        <p:xfrm>
          <a:off x="1016470" y="2924341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740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FF81D0-2338-40F7-9F8F-61794329CC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6852" y="2751690"/>
            <a:ext cx="2137288" cy="1716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7F37DF-A993-4B89-9C44-B77CD25489DE}"/>
              </a:ext>
            </a:extLst>
          </p:cNvPr>
          <p:cNvSpPr txBox="1"/>
          <p:nvPr/>
        </p:nvSpPr>
        <p:spPr>
          <a:xfrm>
            <a:off x="3056690" y="239811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60C7F2-5431-4661-9E3E-12172C9BE5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4287" y="2422829"/>
            <a:ext cx="4286250" cy="4002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5FE9C1A-6FF4-4664-B058-E5997DCD157D}"/>
              </a:ext>
            </a:extLst>
          </p:cNvPr>
          <p:cNvSpPr txBox="1"/>
          <p:nvPr/>
        </p:nvSpPr>
        <p:spPr>
          <a:xfrm>
            <a:off x="7403907" y="2020275"/>
            <a:ext cx="321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Feature Importance</a:t>
            </a:r>
            <a:endParaRPr lang="he-IL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5C790-870F-490B-B2B0-DEAD8D59B440}"/>
              </a:ext>
            </a:extLst>
          </p:cNvPr>
          <p:cNvSpPr txBox="1"/>
          <p:nvPr/>
        </p:nvSpPr>
        <p:spPr>
          <a:xfrm>
            <a:off x="917978" y="6195914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0C2-A1F8-4B57-9DFE-56C27B4B1AAD}"/>
              </a:ext>
            </a:extLst>
          </p:cNvPr>
          <p:cNvSpPr txBox="1"/>
          <p:nvPr/>
        </p:nvSpPr>
        <p:spPr>
          <a:xfrm>
            <a:off x="917978" y="2398119"/>
            <a:ext cx="197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D1E7-6D88-4A97-837B-13B04115839C}"/>
              </a:ext>
            </a:extLst>
          </p:cNvPr>
          <p:cNvSpPr txBox="1"/>
          <p:nvPr/>
        </p:nvSpPr>
        <p:spPr>
          <a:xfrm>
            <a:off x="7385177" y="625587"/>
            <a:ext cx="404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 { 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#'max_leaf_nodes': [5,8],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5F4D2-7C0A-4813-89E1-0D70DB7CFB4E}"/>
              </a:ext>
            </a:extLst>
          </p:cNvPr>
          <p:cNvSpPr txBox="1"/>
          <p:nvPr/>
        </p:nvSpPr>
        <p:spPr>
          <a:xfrm>
            <a:off x="917496" y="5826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28C46-D579-40B0-B37F-1EACEC6DC9C3}"/>
              </a:ext>
            </a:extLst>
          </p:cNvPr>
          <p:cNvSpPr txBox="1"/>
          <p:nvPr/>
        </p:nvSpPr>
        <p:spPr>
          <a:xfrm>
            <a:off x="806380" y="1684165"/>
            <a:ext cx="6637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'min_samples_leaf'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</a:p>
          <a:p>
            <a:endParaRPr lang="he-IL" sz="1400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6" y="3583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66DE-8110-47D8-9F1E-B0619C91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19</a:t>
            </a:fld>
            <a:endParaRPr lang="he-IL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40B7C6C-7B03-4CF3-A344-B8731912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7870"/>
              </p:ext>
            </p:extLst>
          </p:nvPr>
        </p:nvGraphicFramePr>
        <p:xfrm>
          <a:off x="897438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7886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202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D618DA8-5F11-45F0-8596-4EBEE1BB1E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245" y="3288218"/>
            <a:ext cx="1629086" cy="15272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475B26-0EB2-4D06-A8A9-83DDB8AF4CAC}"/>
              </a:ext>
            </a:extLst>
          </p:cNvPr>
          <p:cNvSpPr txBox="1"/>
          <p:nvPr/>
        </p:nvSpPr>
        <p:spPr>
          <a:xfrm>
            <a:off x="2815170" y="2915202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4319-3126-4C18-B6E8-51E4244EAC41}"/>
              </a:ext>
            </a:extLst>
          </p:cNvPr>
          <p:cNvSpPr txBox="1"/>
          <p:nvPr/>
        </p:nvSpPr>
        <p:spPr>
          <a:xfrm>
            <a:off x="836817" y="1882904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0B366-0C45-4531-92C0-C9EC264F214B}"/>
              </a:ext>
            </a:extLst>
          </p:cNvPr>
          <p:cNvSpPr txBox="1"/>
          <p:nvPr/>
        </p:nvSpPr>
        <p:spPr>
          <a:xfrm>
            <a:off x="6870266" y="1900691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27E8208E-6954-4200-9248-21EBA682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6500"/>
              </p:ext>
            </p:extLst>
          </p:nvPr>
        </p:nvGraphicFramePr>
        <p:xfrm>
          <a:off x="6957344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5480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02547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0.29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46D7C20-B4DB-4F27-8AA4-87442F5012CC}"/>
              </a:ext>
            </a:extLst>
          </p:cNvPr>
          <p:cNvSpPr txBox="1"/>
          <p:nvPr/>
        </p:nvSpPr>
        <p:spPr>
          <a:xfrm>
            <a:off x="8875076" y="293248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65A97A-3287-4B36-AFC6-B33E5683C1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6630" y="3426779"/>
            <a:ext cx="1644159" cy="1356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C9770-8956-420D-B7A9-F94310E2A485}"/>
              </a:ext>
            </a:extLst>
          </p:cNvPr>
          <p:cNvSpPr txBox="1"/>
          <p:nvPr/>
        </p:nvSpPr>
        <p:spPr>
          <a:xfrm>
            <a:off x="6816412" y="660187"/>
            <a:ext cx="493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#'min_samples_leaf': [1, 2, 4],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CC6DB-A8D3-48DB-A6AB-C57E5F51C258}"/>
              </a:ext>
            </a:extLst>
          </p:cNvPr>
          <p:cNvSpPr txBox="1"/>
          <p:nvPr/>
        </p:nvSpPr>
        <p:spPr>
          <a:xfrm>
            <a:off x="785276" y="2208744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6E1B8-6E50-4592-8015-CB29D3C75010}"/>
              </a:ext>
            </a:extLst>
          </p:cNvPr>
          <p:cNvSpPr txBox="1"/>
          <p:nvPr/>
        </p:nvSpPr>
        <p:spPr>
          <a:xfrm>
            <a:off x="6870266" y="2252236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D7266-FE8F-4212-AEB1-53F088A1106E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D58-BEAA-4090-B318-3A89DFB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F528-0B52-4ABB-9F35-B551F8AF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9390"/>
            <a:ext cx="10842523" cy="50673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Dataset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EDA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Transformation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Enrichment (added two </a:t>
            </a:r>
            <a:r>
              <a:rPr lang="en-US" sz="1800" dirty="0" err="1"/>
              <a:t>csv</a:t>
            </a:r>
            <a:r>
              <a:rPr lang="en-US" sz="1800" dirty="0"/>
              <a:t> files; using scraping library </a:t>
            </a:r>
            <a:r>
              <a:rPr lang="en-US" sz="1800" dirty="0" err="1"/>
              <a:t>BeautifulSoup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Feature Engineering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Handling Missing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Pre-Processing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Handling Data Imbalance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Classification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Decision Tree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Random Forest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ADABoost</a:t>
            </a:r>
            <a:r>
              <a:rPr lang="en-US" sz="1800" dirty="0"/>
              <a:t> Classifier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Model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and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Further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7335-7769-489F-9CE1-D99E34B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r>
              <a:rPr lang="en-US" sz="3100" b="1" dirty="0"/>
              <a:t>(Grid Search : 10-fold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2BD5F-DD3D-486E-9070-9B92618E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20</a:t>
            </a:fld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6842D4-151D-4D05-B348-53200CFA3863}"/>
              </a:ext>
            </a:extLst>
          </p:cNvPr>
          <p:cNvCxnSpPr>
            <a:cxnSpLocks/>
          </p:cNvCxnSpPr>
          <p:nvPr/>
        </p:nvCxnSpPr>
        <p:spPr>
          <a:xfrm>
            <a:off x="5779670" y="1690688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8657C-2D27-430C-A081-12566120F3D0}"/>
              </a:ext>
            </a:extLst>
          </p:cNvPr>
          <p:cNvSpPr txBox="1"/>
          <p:nvPr/>
        </p:nvSpPr>
        <p:spPr>
          <a:xfrm>
            <a:off x="909401" y="1755783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0A28A97B-AAE5-49D1-B8AD-2C97CF81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91048"/>
              </p:ext>
            </p:extLst>
          </p:nvPr>
        </p:nvGraphicFramePr>
        <p:xfrm>
          <a:off x="974798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44%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781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1058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7D8B0F-9713-4D39-961A-F18F6ED0909A}"/>
              </a:ext>
            </a:extLst>
          </p:cNvPr>
          <p:cNvSpPr txBox="1"/>
          <p:nvPr/>
        </p:nvSpPr>
        <p:spPr>
          <a:xfrm>
            <a:off x="2875330" y="2602383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49D498-2122-4B23-8775-4AA93C2BB2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079" y="2987799"/>
            <a:ext cx="1706964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5F54F7-3778-4BE3-9DA7-B282A335107D}"/>
              </a:ext>
            </a:extLst>
          </p:cNvPr>
          <p:cNvSpPr txBox="1"/>
          <p:nvPr/>
        </p:nvSpPr>
        <p:spPr>
          <a:xfrm>
            <a:off x="6512106" y="1740289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roc-</a:t>
            </a:r>
            <a:r>
              <a:rPr lang="en-US" b="1" dirty="0" err="1"/>
              <a:t>auc</a:t>
            </a:r>
            <a:r>
              <a:rPr lang="en-US" b="1" dirty="0"/>
              <a:t>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D59813D6-C03F-4CF6-A302-3175619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49762"/>
              </p:ext>
            </p:extLst>
          </p:nvPr>
        </p:nvGraphicFramePr>
        <p:xfrm>
          <a:off x="6551696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20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266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0.37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F965E1A-2946-4A27-B8E9-51CED3E43E69}"/>
              </a:ext>
            </a:extLst>
          </p:cNvPr>
          <p:cNvSpPr txBox="1"/>
          <p:nvPr/>
        </p:nvSpPr>
        <p:spPr>
          <a:xfrm>
            <a:off x="8450773" y="2592417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37036-22F1-442F-A9F7-AC5B302DD9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637" y="3045882"/>
            <a:ext cx="1634065" cy="12860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03F27-B857-422F-9989-E41E81EDB529}"/>
              </a:ext>
            </a:extLst>
          </p:cNvPr>
          <p:cNvSpPr txBox="1"/>
          <p:nvPr/>
        </p:nvSpPr>
        <p:spPr>
          <a:xfrm>
            <a:off x="6181767" y="590524"/>
            <a:ext cx="477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lr_param_grid =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259D-0A9D-4DE1-B50E-18E4B505C17C}"/>
              </a:ext>
            </a:extLst>
          </p:cNvPr>
          <p:cNvSpPr txBox="1"/>
          <p:nvPr/>
        </p:nvSpPr>
        <p:spPr>
          <a:xfrm>
            <a:off x="909401" y="2075477"/>
            <a:ext cx="4937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E6FE5-5C43-405D-A3CA-9114BA3FC270}"/>
              </a:ext>
            </a:extLst>
          </p:cNvPr>
          <p:cNvSpPr txBox="1"/>
          <p:nvPr/>
        </p:nvSpPr>
        <p:spPr>
          <a:xfrm>
            <a:off x="6533268" y="2098651"/>
            <a:ext cx="441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BD60C6-8A7C-421E-8294-68788136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72" y="2060520"/>
            <a:ext cx="5442284" cy="39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49427-BCAB-4909-A55C-2D36E2D1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– ROC Curve</a:t>
            </a:r>
            <a:br>
              <a:rPr lang="en-US" b="1" dirty="0"/>
            </a:br>
            <a:r>
              <a:rPr lang="en-US" sz="3600" dirty="0"/>
              <a:t>(Receiver Operating Characteristics Curve)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67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ADA Boost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3819E-E4AB-4D49-8017-D00FE24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CAB58-349B-43F9-96D4-BB349AB6A347}"/>
              </a:ext>
            </a:extLst>
          </p:cNvPr>
          <p:cNvSpPr txBox="1"/>
          <p:nvPr/>
        </p:nvSpPr>
        <p:spPr>
          <a:xfrm>
            <a:off x="5941738" y="101143"/>
            <a:ext cx="632508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</a:lstStyle>
          <a:p>
            <a:r>
              <a:rPr lang="en-US" sz="1300" dirty="0"/>
              <a:t>AdaBoost (</a:t>
            </a:r>
            <a:r>
              <a:rPr lang="en-US" sz="1300" dirty="0">
                <a:solidFill>
                  <a:srgbClr val="FF0000"/>
                </a:solidFill>
              </a:rPr>
              <a:t>Adaptive Boosting</a:t>
            </a:r>
            <a:r>
              <a:rPr lang="en-US" sz="1300" dirty="0"/>
              <a:t>) – fitting a sequence of weak learners on repeatedly modified versions of the data. In each iteration, misclassified samples from the previous iteration are given higher weights, while the correctly-classified samples are given lower weights.</a:t>
            </a:r>
            <a:endParaRPr lang="he-IL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C687-545F-49C0-ABA9-9E61FE9E898C}"/>
              </a:ext>
            </a:extLst>
          </p:cNvPr>
          <p:cNvSpPr txBox="1"/>
          <p:nvPr/>
        </p:nvSpPr>
        <p:spPr>
          <a:xfrm>
            <a:off x="882315" y="2286437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D252AC5C-9822-4FC3-B4AA-1BCB3C36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3539"/>
              </p:ext>
            </p:extLst>
          </p:nvPr>
        </p:nvGraphicFramePr>
        <p:xfrm>
          <a:off x="954503" y="2781523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67588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557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0.26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D079CE-22B1-4CAA-960C-A9EE7B0ED5B9}"/>
              </a:ext>
            </a:extLst>
          </p:cNvPr>
          <p:cNvSpPr txBox="1"/>
          <p:nvPr/>
        </p:nvSpPr>
        <p:spPr>
          <a:xfrm>
            <a:off x="2986744" y="2639536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B99B5B-A20C-4844-81FA-7E1DE6161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97" y="3008868"/>
            <a:ext cx="1577771" cy="14602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403C0F-E7AB-4462-B52B-626DF64A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98" y="3322926"/>
            <a:ext cx="48387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61F69-F700-4E87-9A92-18FC0D176618}"/>
              </a:ext>
            </a:extLst>
          </p:cNvPr>
          <p:cNvSpPr txBox="1"/>
          <p:nvPr/>
        </p:nvSpPr>
        <p:spPr>
          <a:xfrm>
            <a:off x="5941738" y="932779"/>
            <a:ext cx="6116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ada_param_grid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90BD-A801-4EBA-84AD-2D8922F22D9F}"/>
              </a:ext>
            </a:extLst>
          </p:cNvPr>
          <p:cNvSpPr txBox="1"/>
          <p:nvPr/>
        </p:nvSpPr>
        <p:spPr>
          <a:xfrm>
            <a:off x="882315" y="1661582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b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259E0-F468-4AF4-BF8D-6A9C09FE02F6}"/>
              </a:ext>
            </a:extLst>
          </p:cNvPr>
          <p:cNvSpPr txBox="1"/>
          <p:nvPr/>
        </p:nvSpPr>
        <p:spPr>
          <a:xfrm>
            <a:off x="6399279" y="2755568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EDDA1-A33E-47EA-85AD-55A2F8A2F252}"/>
              </a:ext>
            </a:extLst>
          </p:cNvPr>
          <p:cNvSpPr txBox="1"/>
          <p:nvPr/>
        </p:nvSpPr>
        <p:spPr>
          <a:xfrm>
            <a:off x="6398797" y="2386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3A7866-B5C6-40A6-8214-EA60CBCF634A}"/>
              </a:ext>
            </a:extLst>
          </p:cNvPr>
          <p:cNvCxnSpPr>
            <a:cxnSpLocks/>
          </p:cNvCxnSpPr>
          <p:nvPr/>
        </p:nvCxnSpPr>
        <p:spPr>
          <a:xfrm>
            <a:off x="5708109" y="2184802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9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A1AB1B-2A24-42F0-953F-F7CC61D64B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36" y="2641840"/>
            <a:ext cx="1884629" cy="1587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Comparison: Confusion Matrices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B3CC-C49B-4E32-A72F-EE3277EFDDDE}"/>
              </a:ext>
            </a:extLst>
          </p:cNvPr>
          <p:cNvSpPr txBox="1"/>
          <p:nvPr/>
        </p:nvSpPr>
        <p:spPr>
          <a:xfrm>
            <a:off x="10146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3C9A4-0C0C-40A6-94D4-8292D4B2EF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485" y="2635013"/>
            <a:ext cx="1609831" cy="1489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DDB79-ECB3-4F7B-BFC8-49C211C7B347}"/>
              </a:ext>
            </a:extLst>
          </p:cNvPr>
          <p:cNvSpPr txBox="1"/>
          <p:nvPr/>
        </p:nvSpPr>
        <p:spPr>
          <a:xfrm>
            <a:off x="93323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ADA Booster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F85BC-8352-4EEF-BCD9-BAD0E3D8EB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1275" y="2665366"/>
            <a:ext cx="1629086" cy="152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7D355-8F35-4CEC-B002-53E0DCEC5D20}"/>
              </a:ext>
            </a:extLst>
          </p:cNvPr>
          <p:cNvSpPr txBox="1"/>
          <p:nvPr/>
        </p:nvSpPr>
        <p:spPr>
          <a:xfrm>
            <a:off x="6761275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34DBFC-978A-487D-897D-B67E071AD8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5726" y="2600564"/>
            <a:ext cx="2137288" cy="171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AAD73-95F0-4A51-A67B-1A2643393197}"/>
              </a:ext>
            </a:extLst>
          </p:cNvPr>
          <p:cNvSpPr txBox="1"/>
          <p:nvPr/>
        </p:nvSpPr>
        <p:spPr>
          <a:xfrm>
            <a:off x="399091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780C0-8E23-4F15-BABE-8C3CFAC13360}"/>
              </a:ext>
            </a:extLst>
          </p:cNvPr>
          <p:cNvSpPr/>
          <p:nvPr/>
        </p:nvSpPr>
        <p:spPr>
          <a:xfrm>
            <a:off x="2255384" y="3585933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45D64F-0D83-450C-9F97-79F76902C833}"/>
              </a:ext>
            </a:extLst>
          </p:cNvPr>
          <p:cNvSpPr/>
          <p:nvPr/>
        </p:nvSpPr>
        <p:spPr>
          <a:xfrm>
            <a:off x="10453840" y="3021951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38FAB-DDC5-4406-90CC-97891D283167}"/>
              </a:ext>
            </a:extLst>
          </p:cNvPr>
          <p:cNvSpPr txBox="1"/>
          <p:nvPr/>
        </p:nvSpPr>
        <p:spPr>
          <a:xfrm>
            <a:off x="1056738" y="4899743"/>
            <a:ext cx="2397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Highest </a:t>
            </a:r>
            <a:r>
              <a:rPr lang="en-US" dirty="0"/>
              <a:t>% of </a:t>
            </a:r>
            <a:r>
              <a:rPr lang="en-US" sz="1800" dirty="0"/>
              <a:t>correct predictions of positives but at the cost of many false positives (173)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3CA4B-87DB-4C92-A979-1805BAAC4106}"/>
              </a:ext>
            </a:extLst>
          </p:cNvPr>
          <p:cNvSpPr txBox="1"/>
          <p:nvPr/>
        </p:nvSpPr>
        <p:spPr>
          <a:xfrm>
            <a:off x="9332335" y="4864704"/>
            <a:ext cx="2698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Lowest </a:t>
            </a:r>
            <a:r>
              <a:rPr lang="en-US" dirty="0"/>
              <a:t>% of </a:t>
            </a:r>
            <a:r>
              <a:rPr lang="en-US" sz="1800" dirty="0"/>
              <a:t>false positives (50) but at the cost </a:t>
            </a:r>
            <a:r>
              <a:rPr lang="en-US" dirty="0"/>
              <a:t>of fewer correct predictions of </a:t>
            </a:r>
            <a:r>
              <a:rPr lang="en-US" sz="1800" dirty="0"/>
              <a:t>positives (5)</a:t>
            </a:r>
            <a:endParaRPr lang="he-IL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90261D-6A23-41C7-B8F2-10257E835DAB}"/>
              </a:ext>
            </a:extLst>
          </p:cNvPr>
          <p:cNvSpPr/>
          <p:nvPr/>
        </p:nvSpPr>
        <p:spPr>
          <a:xfrm>
            <a:off x="1956950" y="4346765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5F281CD-F704-4FF2-8EC2-508B460C204B}"/>
              </a:ext>
            </a:extLst>
          </p:cNvPr>
          <p:cNvSpPr/>
          <p:nvPr/>
        </p:nvSpPr>
        <p:spPr>
          <a:xfrm>
            <a:off x="10063032" y="4276820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24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 - Metrics</a:t>
            </a:r>
            <a:endParaRPr lang="he-IL" b="1" dirty="0"/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FFFC4F00-D953-4319-AFC9-897CF763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62648"/>
              </p:ext>
            </p:extLst>
          </p:nvPr>
        </p:nvGraphicFramePr>
        <p:xfrm>
          <a:off x="838200" y="1574800"/>
          <a:ext cx="107350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4168">
                  <a:extLst>
                    <a:ext uri="{9D8B030D-6E8A-4147-A177-3AD203B41FA5}">
                      <a16:colId xmlns:a16="http://schemas.microsoft.com/office/drawing/2014/main" val="503199221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3225546885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035425456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80096215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723440879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3167313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7978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roc_auc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0.084656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0.131148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0.582773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0.076087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0.117155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0.565679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23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0.930314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0.263982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0.527339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0.900348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0.068627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0.315676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0.529216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509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588937B-2B7A-48C4-879D-DDC827EF6222}"/>
              </a:ext>
            </a:extLst>
          </p:cNvPr>
          <p:cNvSpPr txBox="1"/>
          <p:nvPr/>
        </p:nvSpPr>
        <p:spPr>
          <a:xfrm>
            <a:off x="8123925" y="3665229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f1 score</a:t>
            </a:r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D1A724-D221-4C5C-86B3-F243CA1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72" y="4034561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79D4F2B-C7B2-46AD-B76A-CF62BED5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6" y="4073329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EC4782-5899-4B4F-94C6-DC3B68A88596}"/>
              </a:ext>
            </a:extLst>
          </p:cNvPr>
          <p:cNvSpPr txBox="1"/>
          <p:nvPr/>
        </p:nvSpPr>
        <p:spPr>
          <a:xfrm>
            <a:off x="1911621" y="3743797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927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58" y="543737"/>
            <a:ext cx="4955697" cy="1325563"/>
          </a:xfrm>
        </p:spPr>
        <p:txBody>
          <a:bodyPr/>
          <a:lstStyle/>
          <a:p>
            <a:r>
              <a:rPr lang="en-US" b="1" dirty="0"/>
              <a:t>Implementing Pipeline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855058" y="2047325"/>
            <a:ext cx="4930747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encoder = </a:t>
            </a:r>
            <a:r>
              <a:rPr lang="en-US" sz="1600" dirty="0" err="1"/>
              <a:t>TargetEncoder</a:t>
            </a:r>
            <a:r>
              <a:rPr lang="en-US" sz="1600" dirty="0"/>
              <a:t>(cols=['state'])</a:t>
            </a:r>
          </a:p>
          <a:p>
            <a:r>
              <a:rPr lang="en-US" sz="1600" dirty="0" err="1"/>
              <a:t>scaler</a:t>
            </a:r>
            <a:r>
              <a:rPr lang="en-US" sz="1600" dirty="0"/>
              <a:t> = </a:t>
            </a:r>
            <a:r>
              <a:rPr lang="en-US" sz="1600" dirty="0" err="1"/>
              <a:t>MinMaxScaler</a:t>
            </a:r>
            <a:r>
              <a:rPr lang="en-US" sz="1600" dirty="0"/>
              <a:t>()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 selector = </a:t>
            </a:r>
            <a:r>
              <a:rPr lang="en-US" sz="1600" dirty="0" err="1">
                <a:solidFill>
                  <a:srgbClr val="00B050"/>
                </a:solidFill>
              </a:rPr>
              <a:t>SelectKBest</a:t>
            </a:r>
            <a:r>
              <a:rPr lang="en-US" sz="1600" dirty="0">
                <a:solidFill>
                  <a:srgbClr val="00B050"/>
                </a:solidFill>
              </a:rPr>
              <a:t>(k=5) # optional</a:t>
            </a:r>
          </a:p>
          <a:p>
            <a:r>
              <a:rPr lang="en-US" sz="1600" dirty="0"/>
              <a:t>over = SMOTE(</a:t>
            </a:r>
            <a:r>
              <a:rPr lang="en-US" sz="1600" dirty="0" err="1"/>
              <a:t>sampling_strategy</a:t>
            </a:r>
            <a:r>
              <a:rPr lang="en-US" sz="1600" dirty="0"/>
              <a:t>=0.1, </a:t>
            </a:r>
            <a:r>
              <a:rPr lang="en-US" sz="1600" dirty="0" err="1"/>
              <a:t>k_neighbors</a:t>
            </a:r>
            <a:r>
              <a:rPr lang="en-US" sz="1600" dirty="0"/>
              <a:t>=4)</a:t>
            </a:r>
          </a:p>
          <a:p>
            <a:r>
              <a:rPr lang="en-US" sz="1600" dirty="0"/>
              <a:t>under = </a:t>
            </a:r>
            <a:r>
              <a:rPr lang="en-US" sz="1600" dirty="0" err="1"/>
              <a:t>RandomUnderSampler</a:t>
            </a:r>
            <a:r>
              <a:rPr lang="en-US" sz="1600" dirty="0"/>
              <a:t>(</a:t>
            </a:r>
            <a:r>
              <a:rPr lang="en-US" sz="1600" dirty="0" err="1"/>
              <a:t>sampling_strategy</a:t>
            </a:r>
            <a:r>
              <a:rPr lang="en-US" sz="1600" dirty="0"/>
              <a:t>=0.5)</a:t>
            </a:r>
          </a:p>
          <a:p>
            <a:r>
              <a:rPr lang="en-US" sz="1600" dirty="0"/>
              <a:t>model = </a:t>
            </a:r>
            <a:r>
              <a:rPr lang="en-US" sz="1600" dirty="0" err="1"/>
              <a:t>LogisticRegression</a:t>
            </a:r>
            <a:r>
              <a:rPr lang="en-US" sz="1600" dirty="0"/>
              <a:t>()</a:t>
            </a:r>
          </a:p>
          <a:p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 = [('encoder', encoder),</a:t>
            </a:r>
          </a:p>
          <a:p>
            <a:r>
              <a:rPr lang="en-US" sz="1600" dirty="0"/>
              <a:t>               ('</a:t>
            </a:r>
            <a:r>
              <a:rPr lang="en-US" sz="1600" dirty="0" err="1"/>
              <a:t>scaler</a:t>
            </a:r>
            <a:r>
              <a:rPr lang="en-US" sz="1600" dirty="0"/>
              <a:t>', </a:t>
            </a:r>
            <a:r>
              <a:rPr lang="en-US" sz="1600" dirty="0" err="1"/>
              <a:t>scaler</a:t>
            </a:r>
            <a:r>
              <a:rPr lang="en-US" sz="1600" dirty="0"/>
              <a:t>), 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solidFill>
                  <a:srgbClr val="00B050"/>
                </a:solidFill>
              </a:rPr>
              <a:t>#  ('selector', selector),</a:t>
            </a:r>
          </a:p>
          <a:p>
            <a:r>
              <a:rPr lang="en-US" sz="1600" dirty="0"/>
              <a:t>               ('over', over),</a:t>
            </a:r>
          </a:p>
          <a:p>
            <a:r>
              <a:rPr lang="en-US" sz="1600" dirty="0"/>
              <a:t>               ('under', under),</a:t>
            </a:r>
          </a:p>
          <a:p>
            <a:r>
              <a:rPr lang="en-US" sz="1600" dirty="0"/>
              <a:t>               ('model', model)]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pipeline = Pipeline(</a:t>
            </a: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pipeline.fit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r>
              <a:rPr lang="en-US" sz="1600" dirty="0"/>
              <a:t>#….and so on and so forth…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 txBox="1">
            <a:spLocks/>
          </p:cNvSpPr>
          <p:nvPr/>
        </p:nvSpPr>
        <p:spPr>
          <a:xfrm>
            <a:off x="6095999" y="543737"/>
            <a:ext cx="4955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Applying </a:t>
            </a:r>
            <a:r>
              <a:rPr lang="en-US" b="1" dirty="0" err="1"/>
              <a:t>GridSearch</a:t>
            </a:r>
            <a:endParaRPr lang="en-US" b="1" dirty="0"/>
          </a:p>
          <a:p>
            <a:r>
              <a:rPr lang="en-US" b="1" dirty="0"/>
              <a:t>To Pipeline</a:t>
            </a:r>
            <a:endParaRPr lang="he-IL" b="1" dirty="0"/>
          </a:p>
        </p:txBody>
      </p:sp>
      <p:sp>
        <p:nvSpPr>
          <p:cNvPr id="5" name="Rectangle 4"/>
          <p:cNvSpPr/>
          <p:nvPr/>
        </p:nvSpPr>
        <p:spPr>
          <a:xfrm>
            <a:off x="6095999" y="2048301"/>
            <a:ext cx="5143837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 = {'over__</a:t>
            </a:r>
            <a:r>
              <a:rPr lang="en-US" sz="1600" dirty="0" err="1"/>
              <a:t>sampling_strategy</a:t>
            </a:r>
            <a:r>
              <a:rPr lang="en-US" sz="1600" dirty="0"/>
              <a:t>': [0.1, 0.2],</a:t>
            </a:r>
          </a:p>
          <a:p>
            <a:r>
              <a:rPr lang="en-US" sz="1600" dirty="0"/>
              <a:t>          'over__</a:t>
            </a:r>
            <a:r>
              <a:rPr lang="en-US" sz="1600" dirty="0" err="1"/>
              <a:t>k_neighbors</a:t>
            </a:r>
            <a:r>
              <a:rPr lang="en-US" sz="1600" dirty="0"/>
              <a:t>': range(3, 5),</a:t>
            </a:r>
          </a:p>
          <a:p>
            <a:r>
              <a:rPr lang="en-US" sz="1600" dirty="0"/>
              <a:t>          'under__</a:t>
            </a:r>
            <a:r>
              <a:rPr lang="en-US" sz="1600" dirty="0" err="1"/>
              <a:t>sampling_strategy</a:t>
            </a:r>
            <a:r>
              <a:rPr lang="en-US" sz="1600" dirty="0"/>
              <a:t>': [0.3, 0.5],</a:t>
            </a:r>
          </a:p>
          <a:p>
            <a:r>
              <a:rPr lang="en-US" sz="1600" dirty="0"/>
              <a:t>          '</a:t>
            </a:r>
            <a:r>
              <a:rPr lang="en-US" sz="1600" dirty="0" err="1"/>
              <a:t>model__C</a:t>
            </a:r>
            <a:r>
              <a:rPr lang="en-US" sz="1600" dirty="0"/>
              <a:t>': [0.01, 0.1, 1]}</a:t>
            </a:r>
          </a:p>
          <a:p>
            <a:br>
              <a:rPr lang="en-US" sz="1600" dirty="0"/>
            </a:br>
            <a:r>
              <a:rPr lang="en-US" sz="1600" dirty="0" err="1"/>
              <a:t>gs</a:t>
            </a:r>
            <a:r>
              <a:rPr lang="en-US" sz="1600" dirty="0"/>
              <a:t> = </a:t>
            </a:r>
            <a:r>
              <a:rPr lang="en-US" sz="1600" dirty="0" err="1"/>
              <a:t>GridSearchCV</a:t>
            </a:r>
            <a:r>
              <a:rPr lang="en-US" sz="1600" dirty="0"/>
              <a:t>(pipeline, </a:t>
            </a:r>
            <a:r>
              <a:rPr lang="en-US" sz="1600" dirty="0" err="1"/>
              <a:t>param_grid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, cv=10,</a:t>
            </a:r>
          </a:p>
          <a:p>
            <a:r>
              <a:rPr lang="en-US" sz="1600" dirty="0"/>
              <a:t> scoring='f1') </a:t>
            </a:r>
            <a:r>
              <a:rPr lang="en-US" sz="1600" dirty="0">
                <a:solidFill>
                  <a:srgbClr val="00B050"/>
                </a:solidFill>
              </a:rPr>
              <a:t># verbose=3</a:t>
            </a:r>
          </a:p>
          <a:p>
            <a:r>
              <a:rPr lang="en-US" sz="1600" dirty="0" err="1"/>
              <a:t>gs.fit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98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29" y="495611"/>
            <a:ext cx="10803542" cy="1325563"/>
          </a:xfrm>
        </p:spPr>
        <p:txBody>
          <a:bodyPr/>
          <a:lstStyle/>
          <a:p>
            <a:r>
              <a:rPr lang="en-US" b="1" dirty="0"/>
              <a:t>Log Loss</a:t>
            </a:r>
            <a:br>
              <a:rPr lang="en-US" b="1" dirty="0"/>
            </a:br>
            <a:r>
              <a:rPr lang="en-US" sz="2800" b="1" dirty="0"/>
              <a:t>(Random Forest Grid Search with Log Loss Scoring)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26</a:t>
            </a:fld>
            <a:endParaRPr lang="he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D9E146-65F0-42CE-887A-0B6DBE1B23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464" y="2808928"/>
            <a:ext cx="1614990" cy="1485214"/>
          </a:xfrm>
          <a:prstGeom prst="rect">
            <a:avLst/>
          </a:prstGeom>
        </p:spPr>
      </p:pic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28C3F859-9899-4C90-A28E-3764F144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6468"/>
              </p:ext>
            </p:extLst>
          </p:nvPr>
        </p:nvGraphicFramePr>
        <p:xfrm>
          <a:off x="808259" y="2493175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167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CE50F7B-36EF-4CC9-AE07-C784039A09B8}"/>
              </a:ext>
            </a:extLst>
          </p:cNvPr>
          <p:cNvSpPr txBox="1"/>
          <p:nvPr/>
        </p:nvSpPr>
        <p:spPr>
          <a:xfrm>
            <a:off x="2649676" y="2433908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F5648-AA8B-40F4-AB98-3C22FE001787}"/>
              </a:ext>
            </a:extLst>
          </p:cNvPr>
          <p:cNvSpPr txBox="1"/>
          <p:nvPr/>
        </p:nvSpPr>
        <p:spPr>
          <a:xfrm>
            <a:off x="694228" y="1821174"/>
            <a:ext cx="9093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518DA-CCF7-4009-9FC5-B89D58A5580F}"/>
              </a:ext>
            </a:extLst>
          </p:cNvPr>
          <p:cNvSpPr txBox="1"/>
          <p:nvPr/>
        </p:nvSpPr>
        <p:spPr>
          <a:xfrm>
            <a:off x="4667440" y="2323862"/>
            <a:ext cx="7360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greater_is_better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needs_proba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scoring=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grid_dt_logloss.fit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F310C-7B5F-4FC2-8E76-0D6D8086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4" y="4105527"/>
            <a:ext cx="4464480" cy="24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3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and Summary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A116F-C867-4337-A506-4A15EA6AD67D}"/>
              </a:ext>
            </a:extLst>
          </p:cNvPr>
          <p:cNvSpPr txBox="1"/>
          <p:nvPr/>
        </p:nvSpPr>
        <p:spPr>
          <a:xfrm>
            <a:off x="838198" y="1965326"/>
            <a:ext cx="10400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0" indent="-717550">
              <a:spcAft>
                <a:spcPts val="1200"/>
              </a:spcAft>
            </a:pPr>
            <a:r>
              <a:rPr lang="en-US" dirty="0"/>
              <a:t>Recall - Insurance company will want to minimize false-negatives (falsely predicting risky policies that end in insurance claims) on order to minimize payouts. So will want to maximize recall.</a:t>
            </a:r>
          </a:p>
          <a:p>
            <a:pPr marL="1071563" indent="-1071563">
              <a:spcAft>
                <a:spcPts val="1200"/>
              </a:spcAft>
            </a:pPr>
            <a:r>
              <a:rPr lang="en-US" dirty="0"/>
              <a:t>Precision – Insurance company will also want to minimize false-positives (falsely predicting safe policies) in order to maximize income from selling insurance.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opinion, paying out insurance claims will have a higher impact on the company’s profit than missing potential income from insurance policies not being sold.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from a business perspective, recall is a better metric than precision. The f1 metric is also useful because it balances these two metrics. An f2 metric may be even better as it puts more weight to recall.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E89B-4DE7-41EB-9EF4-1E28A348BAF9}"/>
              </a:ext>
            </a:extLst>
          </p:cNvPr>
          <p:cNvSpPr txBox="1"/>
          <p:nvPr/>
        </p:nvSpPr>
        <p:spPr>
          <a:xfrm>
            <a:off x="838198" y="4809898"/>
            <a:ext cx="100264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Model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logistic regression model gives the best results on recall, f1 and ROC-AUC metrics 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dirty="0" err="1"/>
              <a:t>ADABoost</a:t>
            </a:r>
            <a:r>
              <a:rPr lang="en-US" sz="2000" dirty="0"/>
              <a:t> model gives the best results on accuracy, precision and RMSE metrics.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65442-5189-4797-9BD4-07298EAD4433}"/>
              </a:ext>
            </a:extLst>
          </p:cNvPr>
          <p:cNvSpPr txBox="1"/>
          <p:nvPr/>
        </p:nvSpPr>
        <p:spPr>
          <a:xfrm>
            <a:off x="838198" y="15229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Relevant Metrics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6799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51"/>
            <a:ext cx="10515600" cy="51062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Investigate how to use the data for square feet (home size) – maybe filling in the blanks with mean size of home according to postal code.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Try other scalers (</a:t>
            </a:r>
            <a:r>
              <a:rPr lang="en-GB" sz="1600" dirty="0" err="1"/>
              <a:t>StandardScaler</a:t>
            </a:r>
            <a:r>
              <a:rPr lang="en-GB" sz="1600" dirty="0"/>
              <a:t>, etc.)</a:t>
            </a:r>
            <a:endParaRPr lang="en-US" sz="16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Improving / tweaking hyperparameters for </a:t>
            </a:r>
            <a:r>
              <a:rPr lang="en-US" sz="1600" dirty="0" err="1"/>
              <a:t>GridSearch</a:t>
            </a:r>
            <a:r>
              <a:rPr lang="en-US" sz="1600" dirty="0"/>
              <a:t> </a:t>
            </a:r>
            <a:r>
              <a:rPr lang="en-US" sz="1600" dirty="0" err="1"/>
              <a:t>fo</a:t>
            </a:r>
            <a:r>
              <a:rPr lang="en-US" sz="1600" dirty="0"/>
              <a:t> the various models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Expand pipeline to include one-hot-encoder, split into pre-processing pipeline and model pipeline.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Additional models and boosters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K-Nearest Neighbors Classifier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CatBoost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LGBM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Look into a </a:t>
            </a:r>
            <a:r>
              <a:rPr lang="en-US" sz="1600" dirty="0" err="1"/>
              <a:t>logloss</a:t>
            </a:r>
            <a:r>
              <a:rPr lang="en-US" sz="1600" dirty="0"/>
              <a:t> metric (better handle probabilities) or RMSE metric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using a f2 metric (more weight to recall and less weight to precision)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FE0-8BE8-4598-80F7-C45D7FF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2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86EDC-0B7E-4AFF-96F8-4C013BF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F9-377D-4E82-90F2-3BAA1A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/>
          <a:lstStyle/>
          <a:p>
            <a:r>
              <a:rPr lang="en-US" b="1" dirty="0"/>
              <a:t>Dataset and Objective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D89D-00D2-4811-9A18-CE81568C504E}"/>
              </a:ext>
            </a:extLst>
          </p:cNvPr>
          <p:cNvSpPr txBox="1"/>
          <p:nvPr/>
        </p:nvSpPr>
        <p:spPr>
          <a:xfrm>
            <a:off x="6267696" y="2506322"/>
            <a:ext cx="54179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Has burglar alarm </a:t>
            </a:r>
            <a:r>
              <a:rPr lang="en-US" sz="1600" dirty="0"/>
              <a:t>– presence of burglar alarm in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Portable electronics </a:t>
            </a:r>
            <a:r>
              <a:rPr lang="en-US" sz="1600" dirty="0"/>
              <a:t>– presence of portable electronics in the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Coast</a:t>
            </a:r>
            <a:r>
              <a:rPr lang="en-US" sz="1600" dirty="0"/>
              <a:t> – assumed to be distance in miles to nearest coast.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Fire housing proximity </a:t>
            </a:r>
            <a:r>
              <a:rPr lang="en-US" sz="1600" dirty="0"/>
              <a:t>– a community’s fire risk classification grade, on a scale of 1-10 (1 is safest) </a:t>
            </a:r>
            <a:r>
              <a:rPr lang="en-US" sz="1600" b="1" dirty="0">
                <a:solidFill>
                  <a:srgbClr val="FF0000"/>
                </a:solidFill>
              </a:rPr>
              <a:t>*.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Previous policies</a:t>
            </a:r>
            <a:r>
              <a:rPr lang="en-US" sz="1600" dirty="0"/>
              <a:t> – number of customer’s previous policies.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User age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Card type - </a:t>
            </a:r>
            <a:r>
              <a:rPr lang="en-US" sz="1600" dirty="0"/>
              <a:t>debit, credit and prepaid.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Target</a:t>
            </a:r>
            <a:r>
              <a:rPr lang="en-US" sz="1600" dirty="0"/>
              <a:t> – Occurrence of a claim in the insurance policy.</a:t>
            </a:r>
          </a:p>
          <a:p>
            <a:pPr marL="444500" indent="-444500"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CB40-39D8-40E4-8397-9416AB4DF48C}"/>
              </a:ext>
            </a:extLst>
          </p:cNvPr>
          <p:cNvSpPr txBox="1"/>
          <p:nvPr/>
        </p:nvSpPr>
        <p:spPr>
          <a:xfrm>
            <a:off x="838200" y="1125010"/>
            <a:ext cx="10601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sz="1800" dirty="0"/>
              <a:t> dataset contains </a:t>
            </a:r>
            <a:r>
              <a:rPr lang="en-US" sz="1800" b="1" dirty="0"/>
              <a:t>12,398 rows</a:t>
            </a:r>
            <a:r>
              <a:rPr lang="en-US" sz="1800" dirty="0"/>
              <a:t>, each representing </a:t>
            </a:r>
            <a:r>
              <a:rPr lang="en-US" dirty="0"/>
              <a:t>a single Lemonade insurance policy (</a:t>
            </a:r>
            <a:r>
              <a:rPr lang="en-US" dirty="0">
                <a:hlinkClick r:id="rId2"/>
              </a:rPr>
              <a:t>www.lemonade.com</a:t>
            </a:r>
            <a:r>
              <a:rPr lang="en-US" dirty="0"/>
              <a:t>), an online-only insurance company with over 1 million customers. The dataset was received as a csv file ("home-insurance-raw-data.csv“) with no additional information.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A1F5E-2C1A-4795-AA86-6AE47E0AB632}"/>
              </a:ext>
            </a:extLst>
          </p:cNvPr>
          <p:cNvSpPr txBox="1"/>
          <p:nvPr/>
        </p:nvSpPr>
        <p:spPr>
          <a:xfrm>
            <a:off x="826323" y="2506322"/>
            <a:ext cx="52578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 – assumed to be a unique identifier representing a single insurance policy.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State</a:t>
            </a:r>
            <a:r>
              <a:rPr lang="en-US" sz="1600" dirty="0"/>
              <a:t> – data contains 21 states out of the 50 U.S. states.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Postal code </a:t>
            </a:r>
            <a:r>
              <a:rPr lang="en-US" sz="1600" dirty="0"/>
              <a:t>– data contains 2,565 unique codes out of 41,692 different postal codes in the U.S.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Product</a:t>
            </a:r>
            <a:r>
              <a:rPr lang="en-US" sz="1600" dirty="0"/>
              <a:t>  - ho3, ho4, ho6.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User ID – </a:t>
            </a:r>
            <a:r>
              <a:rPr lang="en-US" sz="1600" dirty="0"/>
              <a:t>assumed to be a unique customer identifier (one customer can have more than one policy).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Square feet  - </a:t>
            </a:r>
            <a:r>
              <a:rPr lang="en-US" sz="1600" dirty="0"/>
              <a:t>area of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High risk dog </a:t>
            </a:r>
            <a:r>
              <a:rPr lang="en-US" sz="1600" dirty="0"/>
              <a:t> - assumed to be presence of a high-risk dog in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Has fire alarm </a:t>
            </a:r>
            <a:r>
              <a:rPr lang="en-US" sz="1600" dirty="0"/>
              <a:t>- presence of fire alarm in insured home</a:t>
            </a:r>
            <a:r>
              <a:rPr lang="en-US" sz="1600" b="1" dirty="0"/>
              <a:t>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EAE24-CA66-40BE-BAF8-F1C40536EEB6}"/>
              </a:ext>
            </a:extLst>
          </p:cNvPr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u="sng" dirty="0"/>
              <a:t>Objective</a:t>
            </a:r>
          </a:p>
          <a:p>
            <a:pPr marL="0" indent="0">
              <a:buNone/>
            </a:pPr>
            <a:r>
              <a:rPr lang="en-US" dirty="0"/>
              <a:t>Predict the occurrence of an insurance claim based on features of insurance policies.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8418F-C507-4A6C-A51A-9825D618FCAB}"/>
              </a:ext>
            </a:extLst>
          </p:cNvPr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16 columns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26B26-ED9C-4607-B7C0-6A59214433BD}"/>
              </a:ext>
            </a:extLst>
          </p:cNvPr>
          <p:cNvSpPr txBox="1"/>
          <p:nvPr/>
        </p:nvSpPr>
        <p:spPr>
          <a:xfrm>
            <a:off x="838200" y="6207373"/>
            <a:ext cx="108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www.verisk.com/insurance/visualize/new-ppc-fire-protection-classes-to-benefit-insurers-communities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75EDA-3900-41E7-9237-FC05FA1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604463"/>
            <a:ext cx="10216144" cy="478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72 duplicate values in “id” column (“id” is assumed to be a unique insurance policy identifier)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97.7% missing values in “</a:t>
            </a:r>
            <a:r>
              <a:rPr lang="en-US" sz="1800" dirty="0" err="1"/>
              <a:t>square_ft</a:t>
            </a:r>
            <a:r>
              <a:rPr lang="en-US" sz="1800" dirty="0"/>
              <a:t>”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Some missing values in “portable electronics”, “coast”, “</a:t>
            </a:r>
            <a:r>
              <a:rPr lang="en-US" sz="1800" dirty="0" err="1"/>
              <a:t>user_age</a:t>
            </a:r>
            <a:r>
              <a:rPr lang="en-US" sz="1800" dirty="0"/>
              <a:t>”, and “</a:t>
            </a:r>
            <a:r>
              <a:rPr lang="en-US" sz="1800" dirty="0" err="1"/>
              <a:t>card_type</a:t>
            </a:r>
            <a:r>
              <a:rPr lang="en-US" sz="1800" dirty="0"/>
              <a:t>” columns.</a:t>
            </a:r>
          </a:p>
          <a:p>
            <a:pPr marL="800100" lvl="1" indent="-342900"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Preliminary transformations and fixes: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postal code to 5-character string (by adding “0”s to 4-character codes).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state abbreviations to full name </a:t>
            </a:r>
            <a:br>
              <a:rPr lang="en-US" sz="1800" dirty="0"/>
            </a:br>
            <a:r>
              <a:rPr lang="en-US" sz="1800" dirty="0"/>
              <a:t>(i.e. NY -&gt; New York, TX -&gt; Texas).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Changed “target”, “</a:t>
            </a:r>
            <a:r>
              <a:rPr lang="en-US" sz="1800" dirty="0" err="1"/>
              <a:t>has_fire_alarm</a:t>
            </a:r>
            <a:r>
              <a:rPr lang="en-US" sz="1800" dirty="0"/>
              <a:t>” and “has </a:t>
            </a:r>
            <a:r>
              <a:rPr lang="en-US" sz="1800" dirty="0" err="1"/>
              <a:t>burglar_alarm</a:t>
            </a:r>
            <a:r>
              <a:rPr lang="en-US" sz="1800" dirty="0"/>
              <a:t>” from True/False to 1/0.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Dropped 72 rows which had duplicate policy id numbers (0.6% data loss).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ADBA-1FED-4DC5-B169-3D28A21E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CDA5-BCCE-4917-AFBE-CF88C8C6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4" y="624740"/>
            <a:ext cx="7768784" cy="57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AE-2D9B-4A67-9DB6-28038F9144AC}"/>
              </a:ext>
            </a:extLst>
          </p:cNvPr>
          <p:cNvSpPr txBox="1"/>
          <p:nvPr/>
        </p:nvSpPr>
        <p:spPr>
          <a:xfrm>
            <a:off x="838200" y="1690688"/>
            <a:ext cx="3010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Risk Dog  - no “True” values (all “False”)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</a:t>
            </a:r>
            <a:r>
              <a:rPr lang="en-US" u="sng" dirty="0"/>
              <a:t>extremely</a:t>
            </a:r>
            <a:r>
              <a:rPr lang="en-US" dirty="0"/>
              <a:t> imbalanced (97.7% False)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1E908-12E9-499C-8501-0457DABF3681}"/>
              </a:ext>
            </a:extLst>
          </p:cNvPr>
          <p:cNvSpPr/>
          <p:nvPr/>
        </p:nvSpPr>
        <p:spPr>
          <a:xfrm>
            <a:off x="3849189" y="4040103"/>
            <a:ext cx="2832890" cy="2709935"/>
          </a:xfrm>
          <a:prstGeom prst="ellipse">
            <a:avLst/>
          </a:prstGeom>
          <a:solidFill>
            <a:srgbClr val="4472C4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178572" y="3743943"/>
            <a:ext cx="2155594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ADB38-61D4-4C84-B7D9-64E6B24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966682" y="2339756"/>
            <a:ext cx="1288102" cy="359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1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ABC4CA7-F5A2-48BB-A0A1-2A2786A5DE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5941381"/>
                  </p:ext>
                </p:extLst>
              </p:nvPr>
            </p:nvGraphicFramePr>
            <p:xfrm>
              <a:off x="997226" y="1259633"/>
              <a:ext cx="10356574" cy="54053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xmlns="" xmlns:cx6="http://schemas.microsoft.com/office/drawing/2016/5/12/chartex" id="{9ABC4CA7-F5A2-48BB-A0A1-2A2786A5D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7226" y="1259633"/>
                <a:ext cx="10356574" cy="540534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17C6BD5-FB8F-4AAF-9D66-C65FFE3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EDA 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F0122-C049-4139-9A7F-0195B36CF5F2}"/>
              </a:ext>
            </a:extLst>
          </p:cNvPr>
          <p:cNvSpPr txBox="1"/>
          <p:nvPr/>
        </p:nvSpPr>
        <p:spPr>
          <a:xfrm>
            <a:off x="4060963" y="762391"/>
            <a:ext cx="422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Number of Insurance Policies by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01ED9-4397-4123-8BDF-358120C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5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4BBCA5-3367-490E-946F-1CF97F18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103-80A9-441E-8222-A85A1725D459}"/>
              </a:ext>
            </a:extLst>
          </p:cNvPr>
          <p:cNvSpPr txBox="1"/>
          <p:nvPr/>
        </p:nvSpPr>
        <p:spPr>
          <a:xfrm>
            <a:off x="918246" y="1813833"/>
            <a:ext cx="30109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significant correlation of any feature with the target variable.</a:t>
            </a:r>
          </a:p>
          <a:p>
            <a:endParaRPr lang="en-US" dirty="0"/>
          </a:p>
          <a:p>
            <a:r>
              <a:rPr lang="en-US" dirty="0"/>
              <a:t>Almost no observable correlations between the different features.</a:t>
            </a:r>
          </a:p>
          <a:p>
            <a:endParaRPr lang="en-US" dirty="0"/>
          </a:p>
          <a:p>
            <a:r>
              <a:rPr lang="en-US" dirty="0"/>
              <a:t>Small correlation between coast and </a:t>
            </a:r>
            <a:r>
              <a:rPr lang="en-US" dirty="0" err="1"/>
              <a:t>postal_code</a:t>
            </a:r>
            <a:r>
              <a:rPr lang="en-US" dirty="0"/>
              <a:t> (0.38) and between coast and </a:t>
            </a:r>
            <a:r>
              <a:rPr lang="en-US" dirty="0" err="1"/>
              <a:t>portable_electronics</a:t>
            </a:r>
            <a:r>
              <a:rPr lang="en-US" dirty="0"/>
              <a:t> (0.38).</a:t>
            </a:r>
          </a:p>
          <a:p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A9EDDE-81C9-4063-A391-FC5AC8C8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35" y="1690688"/>
            <a:ext cx="7931311" cy="4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7AA1-29EB-481D-A529-97F3AC7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5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Transformation</a:t>
            </a:r>
            <a:endParaRPr lang="he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4EA54-BDC7-431C-BE26-616AF8058989}"/>
              </a:ext>
            </a:extLst>
          </p:cNvPr>
          <p:cNvSpPr txBox="1"/>
          <p:nvPr/>
        </p:nvSpPr>
        <p:spPr>
          <a:xfrm>
            <a:off x="9422646" y="3511504"/>
            <a:ext cx="245522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into three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close_to_coast_risk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High risk (0-5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Medium risk (6-29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Low risk (30+ miles from coast or </a:t>
            </a:r>
            <a:r>
              <a:rPr lang="en-US" sz="1050" dirty="0" err="1"/>
              <a:t>NaN</a:t>
            </a:r>
            <a:r>
              <a:rPr lang="en-US" sz="105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7D8E-A0C0-4D00-83D2-D8E646C1B177}"/>
              </a:ext>
            </a:extLst>
          </p:cNvPr>
          <p:cNvSpPr txBox="1"/>
          <p:nvPr/>
        </p:nvSpPr>
        <p:spPr>
          <a:xfrm>
            <a:off x="9866445" y="1441129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Coast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8AE8B-0812-4DDE-940F-C92995EE58BB}"/>
              </a:ext>
            </a:extLst>
          </p:cNvPr>
          <p:cNvSpPr txBox="1"/>
          <p:nvPr/>
        </p:nvSpPr>
        <p:spPr>
          <a:xfrm>
            <a:off x="6423830" y="1433605"/>
            <a:ext cx="234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Fire Housing Proximity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C6B4-6F52-4195-AF52-928D3AB9A2E5}"/>
              </a:ext>
            </a:extLst>
          </p:cNvPr>
          <p:cNvSpPr txBox="1"/>
          <p:nvPr/>
        </p:nvSpPr>
        <p:spPr>
          <a:xfrm>
            <a:off x="3807554" y="1441127"/>
            <a:ext cx="20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Previous Policies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FC7B7-E0CE-4DE1-8FFF-21F76436023B}"/>
              </a:ext>
            </a:extLst>
          </p:cNvPr>
          <p:cNvSpPr txBox="1"/>
          <p:nvPr/>
        </p:nvSpPr>
        <p:spPr>
          <a:xfrm>
            <a:off x="6545132" y="3512949"/>
            <a:ext cx="213802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15 string values into 8 categories according to numerical value (1-8)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802B1A-634D-4E86-8379-EC3DCAE26256}"/>
              </a:ext>
            </a:extLst>
          </p:cNvPr>
          <p:cNvSpPr txBox="1"/>
          <p:nvPr/>
        </p:nvSpPr>
        <p:spPr>
          <a:xfrm>
            <a:off x="3776056" y="3507287"/>
            <a:ext cx="223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8 values into 2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has_previous_policies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Zero previous policies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One or more previous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4817-4606-4CBD-B5D5-9936653C1ECD}"/>
              </a:ext>
            </a:extLst>
          </p:cNvPr>
          <p:cNvSpPr txBox="1"/>
          <p:nvPr/>
        </p:nvSpPr>
        <p:spPr>
          <a:xfrm>
            <a:off x="1042450" y="1435685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Age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8E090-EDBB-47B5-8964-AE62A9244252}"/>
              </a:ext>
            </a:extLst>
          </p:cNvPr>
          <p:cNvSpPr txBox="1"/>
          <p:nvPr/>
        </p:nvSpPr>
        <p:spPr>
          <a:xfrm>
            <a:off x="981428" y="3508492"/>
            <a:ext cx="22383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to 6 categories: 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user_age_cat</a:t>
            </a:r>
            <a:r>
              <a:rPr lang="en-US" sz="1050" dirty="0"/>
              <a:t>’)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under 25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25 - 34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35 - 44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over 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C9B8F-1A35-496B-A416-665E1A849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89" y="1838308"/>
            <a:ext cx="2484114" cy="1617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4E2D-9543-441C-9031-8A9424CE19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44" y="1847931"/>
            <a:ext cx="2638770" cy="1650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19DBD-6F9E-45B1-AD43-D966F32561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0666" y="1851119"/>
            <a:ext cx="2502925" cy="1624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16C68-5C87-4795-94DB-B9D86E0CFE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3080" y="5121450"/>
            <a:ext cx="2570679" cy="1616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C65D5F-23EB-44DB-A3F6-4DA25BD5A8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4263" y="1875924"/>
            <a:ext cx="2626415" cy="1617456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7D90811A-FC38-48F1-82EC-346EB3206D96}"/>
              </a:ext>
            </a:extLst>
          </p:cNvPr>
          <p:cNvSpPr/>
          <p:nvPr/>
        </p:nvSpPr>
        <p:spPr>
          <a:xfrm rot="5400000">
            <a:off x="10305985" y="46855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170B86-60DA-4B81-9C6C-FD2E550DD14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2937" y="5121450"/>
            <a:ext cx="2502925" cy="1578691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D0B9027-47C1-41BA-947B-277EA33AFF91}"/>
              </a:ext>
            </a:extLst>
          </p:cNvPr>
          <p:cNvSpPr/>
          <p:nvPr/>
        </p:nvSpPr>
        <p:spPr>
          <a:xfrm rot="5400000">
            <a:off x="7459831" y="4685512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456CC11-AC33-4B87-A72B-007A611E219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8103" y="5144910"/>
            <a:ext cx="2502925" cy="1569374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9C0D2354-208D-427E-845B-25ED56B3C1A3}"/>
              </a:ext>
            </a:extLst>
          </p:cNvPr>
          <p:cNvSpPr/>
          <p:nvPr/>
        </p:nvSpPr>
        <p:spPr>
          <a:xfrm rot="5400000">
            <a:off x="4703092" y="4686929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691216-F1A1-476C-8B7C-14121683A7C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351" y="5082931"/>
            <a:ext cx="2440789" cy="161721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B793EE-575E-49C2-B4F2-40A7EA06BF37}"/>
              </a:ext>
            </a:extLst>
          </p:cNvPr>
          <p:cNvSpPr/>
          <p:nvPr/>
        </p:nvSpPr>
        <p:spPr>
          <a:xfrm rot="5400000">
            <a:off x="1877698" y="46996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C0B22-9BF4-4139-9D0C-7191E94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6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FAFF357-2227-4CE7-AA51-9D2D6B27AE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2" y="1868999"/>
            <a:ext cx="3180388" cy="2167409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7571F162-7195-4B0A-AACD-772C88BBC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49" y="1822833"/>
            <a:ext cx="3180387" cy="21202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081DD9-76EC-4B24-BF22-EF438F7073C8}"/>
              </a:ext>
            </a:extLst>
          </p:cNvPr>
          <p:cNvSpPr txBox="1"/>
          <p:nvPr/>
        </p:nvSpPr>
        <p:spPr>
          <a:xfrm>
            <a:off x="717725" y="149966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Hurricane Activity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B9284-2760-4540-BB40-4518E3068679}"/>
              </a:ext>
            </a:extLst>
          </p:cNvPr>
          <p:cNvSpPr txBox="1"/>
          <p:nvPr/>
        </p:nvSpPr>
        <p:spPr>
          <a:xfrm>
            <a:off x="3984848" y="153090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Earthquake Risk</a:t>
            </a:r>
            <a:endParaRPr lang="he-IL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4217F-DA78-443A-BBD4-0A7D26E0A1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1432" y="4318926"/>
            <a:ext cx="3789739" cy="2289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816DB3-DB9F-4A47-B677-19FD198ECC65}"/>
              </a:ext>
            </a:extLst>
          </p:cNvPr>
          <p:cNvSpPr txBox="1"/>
          <p:nvPr/>
        </p:nvSpPr>
        <p:spPr>
          <a:xfrm>
            <a:off x="3837570" y="4071550"/>
            <a:ext cx="3037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Number of Natural Disasters </a:t>
            </a:r>
            <a:br>
              <a:rPr lang="en-US" sz="1800" b="1" dirty="0"/>
            </a:br>
            <a:r>
              <a:rPr lang="en-US" sz="1800" b="1" dirty="0"/>
              <a:t>Since 1953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35F1-091E-4C00-8074-D8B4E161DF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8857" y="1476903"/>
            <a:ext cx="4495723" cy="4848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FB1C80-8CBE-43D6-A261-9933F2A85745}"/>
              </a:ext>
            </a:extLst>
          </p:cNvPr>
          <p:cNvSpPr txBox="1"/>
          <p:nvPr/>
        </p:nvSpPr>
        <p:spPr>
          <a:xfrm>
            <a:off x="4203865" y="831682"/>
            <a:ext cx="7695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>
                <a:hlinkClick r:id="rId6"/>
              </a:rPr>
              <a:t>https://worldpopulationreview.com/state-rankings/states-with-the-least-natural-disasters</a:t>
            </a:r>
            <a:endParaRPr lang="he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05241C-8F06-4765-9B4E-4A277DD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85" y="365125"/>
            <a:ext cx="10515600" cy="1325563"/>
          </a:xfrm>
        </p:spPr>
        <p:txBody>
          <a:bodyPr/>
          <a:lstStyle/>
          <a:p>
            <a:r>
              <a:rPr lang="en-US" b="1" dirty="0"/>
              <a:t>Data Enrichment</a:t>
            </a:r>
            <a:endParaRPr lang="he-IL" b="1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8BC2593-BF62-4552-AA5C-EA0140DA7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2" y="4386223"/>
            <a:ext cx="2963825" cy="22893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CADA1B-894B-4859-8586-3DE7488466EC}"/>
              </a:ext>
            </a:extLst>
          </p:cNvPr>
          <p:cNvSpPr txBox="1"/>
          <p:nvPr/>
        </p:nvSpPr>
        <p:spPr>
          <a:xfrm>
            <a:off x="570633" y="4071550"/>
            <a:ext cx="255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Large Fire Probability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16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13760</TotalTime>
  <Words>2911</Words>
  <Application>Microsoft Office PowerPoint</Application>
  <PresentationFormat>Widescreen</PresentationFormat>
  <Paragraphs>437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Home Insurance Classification Project</vt:lpstr>
      <vt:lpstr>Overview</vt:lpstr>
      <vt:lpstr>Dataset and Objective</vt:lpstr>
      <vt:lpstr>EDA</vt:lpstr>
      <vt:lpstr>PowerPoint Presentation</vt:lpstr>
      <vt:lpstr>EDA </vt:lpstr>
      <vt:lpstr>Correlation Matrix</vt:lpstr>
      <vt:lpstr>PowerPoint Presentation</vt:lpstr>
      <vt:lpstr>Data Enrichment</vt:lpstr>
      <vt:lpstr>PowerPoint Presentation</vt:lpstr>
      <vt:lpstr>Feature Engineering – Adding New Columns</vt:lpstr>
      <vt:lpstr>Dropping Redundant Columns</vt:lpstr>
      <vt:lpstr>Handling Missing Values</vt:lpstr>
      <vt:lpstr>Pre-processing  </vt:lpstr>
      <vt:lpstr>SHAP Values</vt:lpstr>
      <vt:lpstr>Handling Data Imbalance</vt:lpstr>
      <vt:lpstr>Initial Decision Tree Classifier Visualization</vt:lpstr>
      <vt:lpstr>Decision Tree Classifier (Grid Search : 10-fold cv)</vt:lpstr>
      <vt:lpstr>Random Forest Classifier (Grid Search : 5-fold cv)</vt:lpstr>
      <vt:lpstr>Logistic Regression (Grid Search : 10-fold cv)</vt:lpstr>
      <vt:lpstr>Logistic Regression – ROC Curve (Receiver Operating Characteristics Curve)</vt:lpstr>
      <vt:lpstr>ADA Boost Classifier (Grid Search : 5-fold cv)</vt:lpstr>
      <vt:lpstr>Model Comparison: Confusion Matrices</vt:lpstr>
      <vt:lpstr>Model Comparison - Metrics</vt:lpstr>
      <vt:lpstr>Implementing Pipeline</vt:lpstr>
      <vt:lpstr>Log Loss (Random Forest Grid Search with Log Loss Scoring)</vt:lpstr>
      <vt:lpstr>Discussion and 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Finger, Shai</dc:creator>
  <cp:lastModifiedBy>Linoy Elias</cp:lastModifiedBy>
  <cp:revision>507</cp:revision>
  <dcterms:created xsi:type="dcterms:W3CDTF">2021-08-06T06:11:03Z</dcterms:created>
  <dcterms:modified xsi:type="dcterms:W3CDTF">2021-10-26T18:48:06Z</dcterms:modified>
</cp:coreProperties>
</file>