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62" r:id="rId3"/>
    <p:sldId id="257" r:id="rId4"/>
    <p:sldId id="285" r:id="rId5"/>
    <p:sldId id="282" r:id="rId6"/>
    <p:sldId id="272" r:id="rId7"/>
    <p:sldId id="281" r:id="rId8"/>
    <p:sldId id="276" r:id="rId9"/>
    <p:sldId id="274" r:id="rId10"/>
    <p:sldId id="268" r:id="rId11"/>
    <p:sldId id="261" r:id="rId12"/>
    <p:sldId id="267" r:id="rId13"/>
    <p:sldId id="284" r:id="rId14"/>
    <p:sldId id="266" r:id="rId15"/>
    <p:sldId id="269" r:id="rId16"/>
    <p:sldId id="277" r:id="rId17"/>
    <p:sldId id="283" r:id="rId18"/>
    <p:sldId id="271" r:id="rId19"/>
    <p:sldId id="280" r:id="rId20"/>
  </p:sldIdLst>
  <p:sldSz cx="9144000" cy="5143500" type="screen16x9"/>
  <p:notesSz cx="6858000" cy="9144000"/>
  <p:embeddedFontLst>
    <p:embeddedFont>
      <p:font typeface="Poppins" charset="0"/>
      <p:regular r:id="rId22"/>
      <p:bold r:id="rId23"/>
      <p:italic r:id="rId24"/>
      <p:boldItalic r:id="rId25"/>
    </p:embeddedFont>
    <p:embeddedFont>
      <p:font typeface="Lobster" charset="0"/>
      <p:regular r:id="rId26"/>
    </p:embeddedFont>
    <p:embeddedFont>
      <p:font typeface="Poppins Medium"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B65"/>
    <a:srgbClr val="469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73F1F-AB60-4BEA-8965-767CBDAFDA27}" v="3" dt="2023-06-27T18:05:14.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86"/>
    <p:restoredTop sz="72109"/>
  </p:normalViewPr>
  <p:slideViewPr>
    <p:cSldViewPr snapToGrid="0">
      <p:cViewPr>
        <p:scale>
          <a:sx n="118" d="100"/>
          <a:sy n="118" d="100"/>
        </p:scale>
        <p:origin x="-14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85140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490cc255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8" name="Google Shape;58;g25490cc255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512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lnSpc>
                <a:spcPct val="150000"/>
              </a:lnSpc>
              <a:buFont typeface="Symbol" pitchFamily="2" charset="2"/>
              <a:buChar char=""/>
            </a:pPr>
            <a:endParaRPr dirty="0"/>
          </a:p>
        </p:txBody>
      </p:sp>
    </p:spTree>
    <p:extLst>
      <p:ext uri="{BB962C8B-B14F-4D97-AF65-F5344CB8AC3E}">
        <p14:creationId xmlns:p14="http://schemas.microsoft.com/office/powerpoint/2010/main" val="295755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356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8258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en-US" sz="1800" dirty="0">
                <a:effectLst/>
                <a:latin typeface="Calibri" panose="020F0502020204030204" pitchFamily="34" charset="0"/>
                <a:ea typeface="Times New Roman" panose="02020603050405020304" pitchFamily="18" charset="0"/>
              </a:rPr>
              <a:t>The logistic regression model achieves a high accuracy of 0.93, indicating that it correctly classifies 93% of the time in your toxic/non-toxic classification task. It also has a high precision of 0.96, which implies that when it predicts a comment as toxic, it is correct 96% of the time. However, the recall and F1 scores are relatively low, 0.37 and 0.53, respectively, indicating that the model has difficulty identifying all toxic comments correctly.</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The linear SVC model performs slightly better than logistic regression with an accuracy of 0.94. It shows a good balance between a precision of 0.84 and a recall of 0.59, resulting in an F1 score of 0.69. This suggests that the model maintains a reasonable trade-off between correctly identifying toxic annotations and minimizing false positives.</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MultinomialNB achieves an accuracy of 0.92, indicating an overall high classification performance for your toxic/non-toxic classification task. It exhibits perfect accuracy 1.0, meaning it does not produce false positive predictions. However, the recall is relatively low at 0.2, indicating that the model has difficulty identifying a significant proportion of the toxic comments. As a result, the F1 score is 0.39, reflecting the unbalanced performance between precision and recall.</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BERT outperforms the other models with a high accuracy of 0.96 in our project. It exhibits good precision of 0.8 and recall of 0.83 values, resulting in an F1 score of 0.81. This indicates that BERT achieves a strong balance between precision and recall, making it well-suited for the accurate classification of toxic and non-toxic annotations.</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In summary, BERT stands out as the best performer, with high precision, a solid balance between precision and recall, and an excellent F1 score. Furthermore, it is necessary to consider other factors such as computational resources, data size, and time which the BERT model also required a lot of adjustment.</a:t>
            </a:r>
            <a:endParaRPr lang="en-IL"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IL" dirty="0"/>
          </a:p>
          <a:p>
            <a:pPr marL="0" lvl="0" indent="0" algn="l" rtl="0">
              <a:spcBef>
                <a:spcPts val="0"/>
              </a:spcBef>
              <a:spcAft>
                <a:spcPts val="0"/>
              </a:spcAft>
              <a:buNone/>
            </a:pPr>
            <a:endParaRPr lang="en-IL" dirty="0"/>
          </a:p>
          <a:p>
            <a:pPr marL="0" lvl="0" indent="0" algn="l" rtl="0">
              <a:spcBef>
                <a:spcPts val="0"/>
              </a:spcBef>
              <a:spcAft>
                <a:spcPts val="0"/>
              </a:spcAft>
              <a:buNone/>
            </a:pPr>
            <a:endParaRPr lang="en-IL" dirty="0"/>
          </a:p>
          <a:p>
            <a:pPr>
              <a:lnSpc>
                <a:spcPct val="150000"/>
              </a:lnSpc>
            </a:pPr>
            <a:r>
              <a:rPr lang="en-US" sz="1800" dirty="0">
                <a:effectLst/>
                <a:latin typeface="Calibri" panose="020F0502020204030204" pitchFamily="34" charset="0"/>
                <a:ea typeface="Times New Roman" panose="02020603050405020304" pitchFamily="18" charset="0"/>
              </a:rPr>
              <a:t>On the Confusion matrix logistic regression and MultinomialNB show high true positive rates but struggle with false negatives, while linear SVC achieves a reasonable balance. </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BERT turns out to be a strong performer with a good balance of true positives, true negatives, false positives, and false negatives. </a:t>
            </a:r>
            <a:endParaRPr lang="en-IL"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Calibri" panose="020F0502020204030204" pitchFamily="34" charset="0"/>
                <a:ea typeface="Times New Roman" panose="02020603050405020304" pitchFamily="18" charset="0"/>
              </a:rPr>
              <a:t>Based on these observations, we can conclude that BERT is the most promising model for the accurate classification of toxic and non-toxic comments.</a:t>
            </a:r>
            <a:endParaRPr lang="en-IL"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IL" dirty="0"/>
          </a:p>
        </p:txBody>
      </p:sp>
    </p:spTree>
    <p:extLst>
      <p:ext uri="{BB962C8B-B14F-4D97-AF65-F5344CB8AC3E}">
        <p14:creationId xmlns:p14="http://schemas.microsoft.com/office/powerpoint/2010/main" val="1336105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00200" lvl="3" indent="-228600" rtl="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rPr>
              <a:t>How does it work?</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Self-Attention Mechanism: The self-attention mechanism allows each word/token in the input sequence to attend to other words/tokens in the same sequence. It helps capture dependencies and relationships between different words, enabling BERT to understand the contextual information effectively.</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Encoding Contextualized Representations: Each transformer layer takes in the input tokens and generates contextualized representations for each token. These representations incorporate information from both preceding and following tokens, allowing BERT to capture the context in which each word appears.</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b="1" dirty="0">
                <a:effectLst/>
                <a:latin typeface="Calibri" panose="020F0502020204030204" pitchFamily="34" charset="0"/>
                <a:ea typeface="Times New Roman" panose="02020603050405020304" pitchFamily="18" charset="0"/>
              </a:rPr>
              <a:t>Feature Extraction</a:t>
            </a:r>
            <a:r>
              <a:rPr lang="en-US" sz="1200" dirty="0">
                <a:effectLst/>
                <a:latin typeface="Calibri" panose="020F0502020204030204" pitchFamily="34" charset="0"/>
                <a:ea typeface="Times New Roman" panose="02020603050405020304" pitchFamily="18" charset="0"/>
              </a:rPr>
              <a:t>: Each transformer layer in BERT extracts higher-level features from the input tokens. </a:t>
            </a:r>
            <a:r>
              <a:rPr lang="en-US" sz="1200" b="1" dirty="0">
                <a:effectLst/>
                <a:latin typeface="Calibri" panose="020F0502020204030204" pitchFamily="34" charset="0"/>
                <a:ea typeface="Times New Roman" panose="02020603050405020304" pitchFamily="18" charset="0"/>
              </a:rPr>
              <a:t>The lower layers focus on low-level features, such as word forms and syntax, while the higher layers capture more abstract and semantic information.</a:t>
            </a:r>
            <a:endParaRPr lang="en-IL" sz="12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Fine-tuning and Transfer Learning: The multiple layers in BERT provide a hierarchical representation of the input text. After pretraining on large-scale corpora, the pre-trained BERT model can be fine-tuned on specific downstream tasks, such as sentiment analysis or named entity recognition. The layers closer to the input can capture task-independent features, while the deeper layers can adapt to task-specific patterns during fine-tuning.</a:t>
            </a:r>
            <a:endParaRPr lang="en-IL" sz="1200" dirty="0">
              <a:effectLst/>
              <a:latin typeface="Times New Roman" panose="02020603050405020304" pitchFamily="18" charset="0"/>
              <a:ea typeface="Times New Roman" panose="02020603050405020304" pitchFamily="18" charset="0"/>
            </a:endParaRPr>
          </a:p>
          <a:p>
            <a:pPr marL="270510">
              <a:lnSpc>
                <a:spcPct val="150000"/>
              </a:lnSpc>
            </a:pPr>
            <a:r>
              <a:rPr lang="en-US" sz="1200" dirty="0">
                <a:effectLst/>
                <a:latin typeface="Calibri" panose="020F0502020204030204" pitchFamily="34" charset="0"/>
                <a:ea typeface="Times New Roman" panose="02020603050405020304" pitchFamily="18" charset="0"/>
              </a:rPr>
              <a:t>Each transformer layer involves multiple sub-layers, such as self-attention and feed-forward neural networks, which contribute to the overall transformation of the input tokens at each layer. </a:t>
            </a:r>
            <a:endParaRPr lang="en-IL"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7824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00200" lvl="3" indent="-228600" rtl="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rPr>
              <a:t>How does it work?</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Self-Attention Mechanism: The self-attention mechanism allows each word/token in the input sequence to attend to other words/tokens in the same sequence. It helps capture dependencies and relationships between different words, enabling BERT to understand the contextual information effectively.</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Encoding Contextualized Representations: Each transformer layer takes in the input tokens and generates contextualized representations for each token. These representations incorporate information from both preceding and following tokens, allowing BERT to capture the context in which each word appears.</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Feature Extraction: Each transformer layer in BERT extracts higher-level features from the input tokens. The lower layers focus on low-level linguistic features, such as word forms and syntax, while the higher layers capture more abstract and semantic information.</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Fine-tuning and Transfer Learning: The multiple layers in BERT provide a hierarchical representation of the input text. After pretraining on large-scale corpora, the pre-trained BERT model can be fine-tuned on specific downstream tasks, such as sentiment analysis or named entity recognition. The layers closer to the input can capture task-independent features, while the deeper layers can adapt to task-specific patterns during fine-tuning.</a:t>
            </a:r>
            <a:endParaRPr lang="en-IL" sz="1200" dirty="0">
              <a:effectLst/>
              <a:latin typeface="Times New Roman" panose="02020603050405020304" pitchFamily="18" charset="0"/>
              <a:ea typeface="Times New Roman" panose="02020603050405020304" pitchFamily="18" charset="0"/>
            </a:endParaRPr>
          </a:p>
          <a:p>
            <a:pPr marL="270510">
              <a:lnSpc>
                <a:spcPct val="150000"/>
              </a:lnSpc>
            </a:pPr>
            <a:r>
              <a:rPr lang="en-US" sz="1200" dirty="0">
                <a:effectLst/>
                <a:latin typeface="Calibri" panose="020F0502020204030204" pitchFamily="34" charset="0"/>
                <a:ea typeface="Times New Roman" panose="02020603050405020304" pitchFamily="18" charset="0"/>
              </a:rPr>
              <a:t>Each transformer layer involves multiple sub-layers, such as self-attention and feed-forward neural networks, which contribute to the overall transformation of the input tokens at each layer. </a:t>
            </a:r>
            <a:endParaRPr lang="en-IL"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117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00200" lvl="3" indent="-228600" rtl="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rPr>
              <a:t>How does it work?</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Self-Attention Mechanism: The self-attention mechanism allows each word/token in the input sequence to attend to other words/tokens in the same sequence. It helps capture dependencies and relationships between different words, enabling BERT to understand the contextual information effectively.</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Encoding Contextualized Representations: Each transformer layer takes in the input tokens and generates contextualized representations for each token. These representations incorporate information from both preceding and following tokens, allowing BERT to capture the context in which each word appears.</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Feature Extraction: Each transformer layer in BERT extracts higher-level features from the input tokens. The lower layers focus on low-level linguistic features, such as word forms and syntax, while the higher layers capture more abstract and semantic information.</a:t>
            </a:r>
            <a:endParaRPr lang="en-IL"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200" dirty="0">
                <a:effectLst/>
                <a:latin typeface="Calibri" panose="020F0502020204030204" pitchFamily="34" charset="0"/>
                <a:ea typeface="Times New Roman" panose="02020603050405020304" pitchFamily="18" charset="0"/>
              </a:rPr>
              <a:t>Fine-tuning and Transfer Learning: The multiple layers in BERT provide a hierarchical representation of the input text. After pretraining on large-scale corpora, the pre-trained BERT model can be fine-tuned on specific downstream tasks, such as sentiment analysis or named entity recognition. The layers closer to the input can capture task-independent features, while the deeper layers can adapt to task-specific patterns during fine-tuning.</a:t>
            </a:r>
            <a:endParaRPr lang="en-IL" sz="1200" dirty="0">
              <a:effectLst/>
              <a:latin typeface="Times New Roman" panose="02020603050405020304" pitchFamily="18" charset="0"/>
              <a:ea typeface="Times New Roman" panose="02020603050405020304" pitchFamily="18" charset="0"/>
            </a:endParaRPr>
          </a:p>
          <a:p>
            <a:pPr marL="270510">
              <a:lnSpc>
                <a:spcPct val="150000"/>
              </a:lnSpc>
            </a:pPr>
            <a:r>
              <a:rPr lang="en-US" sz="1200" dirty="0">
                <a:effectLst/>
                <a:latin typeface="Calibri" panose="020F0502020204030204" pitchFamily="34" charset="0"/>
                <a:ea typeface="Times New Roman" panose="02020603050405020304" pitchFamily="18" charset="0"/>
              </a:rPr>
              <a:t>Each transformer layer involves multiple sub-layers, such as self-attention and feed-forward neural networks, which contribute to the overall transformation of the input tokens at each layer. </a:t>
            </a:r>
            <a:endParaRPr lang="en-IL" sz="12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938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8760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להוסיף נקודות</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30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להוסיף נקודות</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673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8622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להוסיף נקודות</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549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376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1654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lnSpc>
                <a:spcPct val="150000"/>
              </a:lnSpc>
              <a:buFont typeface="Symbol" pitchFamily="2" charset="2"/>
              <a:buChar char=""/>
            </a:pPr>
            <a:endParaRPr dirty="0"/>
          </a:p>
        </p:txBody>
      </p:sp>
    </p:spTree>
    <p:extLst>
      <p:ext uri="{BB962C8B-B14F-4D97-AF65-F5344CB8AC3E}">
        <p14:creationId xmlns:p14="http://schemas.microsoft.com/office/powerpoint/2010/main" val="80639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INTJ – A Word or phrase used to express strong emotion or surprise.</a:t>
            </a:r>
            <a:endParaRPr lang="en-IL"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Noun: A word that represents a person, place, thing, or idea.</a:t>
            </a:r>
            <a:endParaRPr lang="en-IL"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Pronoun (PRON): A word used in place of a noun to refer to a person or thing.</a:t>
            </a:r>
            <a:endParaRPr lang="en-IL"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Adverb (ADV): A word that modifies a verb, adjective, or other adverb.</a:t>
            </a:r>
            <a:endParaRPr lang="en-IL"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Verb: A word that expresses an action, occurrence, or state of being.</a:t>
            </a:r>
            <a:endParaRPr lang="en-IL"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itchFamily="2" charset="2"/>
              <a:buChar char=""/>
            </a:pPr>
            <a:r>
              <a:rPr lang="en-US" sz="1800" dirty="0">
                <a:effectLst/>
                <a:latin typeface="Calibri" panose="020F0502020204030204" pitchFamily="34" charset="0"/>
                <a:ea typeface="Times New Roman" panose="02020603050405020304" pitchFamily="18" charset="0"/>
              </a:rPr>
              <a:t>Punctuation (PUNCT): Is used to identify punctuation marks in a sentence.</a:t>
            </a:r>
            <a:endParaRPr lang="en-IL"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Auxiliary Verb (AUX): The "AUX" tag is used to represent auxiliary verbs. Auxiliary verbs are verbs that accompany the main verb in a sentence and help to express grammatical aspects such as tense, mood, voice, or aspect. Ex</a:t>
            </a:r>
            <a:r>
              <a:rPr lang="en-IL" dirty="0">
                <a:effectLst/>
              </a:rPr>
              <a:t> </a:t>
            </a:r>
            <a:endParaRPr dirty="0"/>
          </a:p>
        </p:txBody>
      </p:sp>
    </p:spTree>
    <p:extLst>
      <p:ext uri="{BB962C8B-B14F-4D97-AF65-F5344CB8AC3E}">
        <p14:creationId xmlns:p14="http://schemas.microsoft.com/office/powerpoint/2010/main" val="265961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005AFF"/>
              </a:buClr>
              <a:buSzPts val="2700"/>
              <a:buFont typeface="Arial"/>
              <a:buNone/>
              <a:defRPr sz="2700">
                <a:solidFill>
                  <a:srgbClr val="005AFF"/>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colab.research.google.com/drive/1NqpH3EAViHnTDtiLqa5_WHqxr8nZ-MJq?usp=sharing" TargetMode="Externa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jp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kaggle.com/competitions/jigsaw-toxic-comment-classification-challenge/overview" TargetMode="External"/><Relationship Id="rId4" Type="http://schemas.openxmlformats.org/officeDocument/2006/relationships/hyperlink" Target="https://en.wikipedia.org/wiki/Help:Talk_pa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mt="19000"/>
          </a:blip>
          <a:srcRect t="7415"/>
          <a:stretch/>
        </p:blipFill>
        <p:spPr>
          <a:xfrm>
            <a:off x="429700" y="479138"/>
            <a:ext cx="8284624" cy="4185225"/>
          </a:xfrm>
          <a:prstGeom prst="rect">
            <a:avLst/>
          </a:prstGeom>
          <a:noFill/>
          <a:ln>
            <a:noFill/>
          </a:ln>
        </p:spPr>
      </p:pic>
      <p:pic>
        <p:nvPicPr>
          <p:cNvPr id="61" name="Google Shape;61;p14"/>
          <p:cNvPicPr preferRelativeResize="0"/>
          <p:nvPr/>
        </p:nvPicPr>
        <p:blipFill rotWithShape="1">
          <a:blip r:embed="rId4">
            <a:alphaModFix amt="12000"/>
          </a:blip>
          <a:srcRect/>
          <a:stretch/>
        </p:blipFill>
        <p:spPr>
          <a:xfrm>
            <a:off x="-4337" y="-4"/>
            <a:ext cx="9148364" cy="5143499"/>
          </a:xfrm>
          <a:prstGeom prst="rect">
            <a:avLst/>
          </a:prstGeom>
          <a:noFill/>
          <a:ln>
            <a:noFill/>
          </a:ln>
        </p:spPr>
      </p:pic>
      <p:sp>
        <p:nvSpPr>
          <p:cNvPr id="62" name="Google Shape;62;p14"/>
          <p:cNvSpPr txBox="1"/>
          <p:nvPr/>
        </p:nvSpPr>
        <p:spPr>
          <a:xfrm>
            <a:off x="13" y="1496948"/>
            <a:ext cx="9144000" cy="2292905"/>
          </a:xfrm>
          <a:prstGeom prst="rect">
            <a:avLst/>
          </a:prstGeom>
          <a:solidFill>
            <a:srgbClr val="8369D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100" b="1" dirty="0">
                <a:solidFill>
                  <a:schemeClr val="dk1"/>
                </a:solidFill>
                <a:latin typeface="Poppins"/>
                <a:cs typeface="Poppins"/>
                <a:sym typeface="Lobster"/>
              </a:rPr>
              <a:t>NLP Project</a:t>
            </a:r>
          </a:p>
          <a:p>
            <a:pPr marL="0" marR="0" lvl="0" indent="0" algn="ctr" rtl="0">
              <a:lnSpc>
                <a:spcPct val="100000"/>
              </a:lnSpc>
              <a:spcBef>
                <a:spcPts val="0"/>
              </a:spcBef>
              <a:spcAft>
                <a:spcPts val="0"/>
              </a:spcAft>
              <a:buClr>
                <a:srgbClr val="000000"/>
              </a:buClr>
              <a:buSzPts val="3000"/>
              <a:buFont typeface="Arial"/>
              <a:buNone/>
            </a:pPr>
            <a:r>
              <a:rPr lang="en" sz="4900" dirty="0">
                <a:solidFill>
                  <a:schemeClr val="dk1"/>
                </a:solidFill>
                <a:latin typeface="Lobster"/>
                <a:ea typeface="Lobster"/>
                <a:cs typeface="Lobster"/>
                <a:sym typeface="Lobster"/>
              </a:rPr>
              <a:t>Toxic</a:t>
            </a:r>
            <a:r>
              <a:rPr lang="en" sz="4100" dirty="0">
                <a:solidFill>
                  <a:schemeClr val="dk1"/>
                </a:solidFill>
                <a:latin typeface="Poppins Medium"/>
                <a:ea typeface="Poppins Medium"/>
                <a:cs typeface="Poppins Medium"/>
                <a:sym typeface="Poppins Medium"/>
              </a:rPr>
              <a:t> </a:t>
            </a:r>
            <a:r>
              <a:rPr lang="en" sz="4100" b="1" dirty="0">
                <a:solidFill>
                  <a:schemeClr val="dk1"/>
                </a:solidFill>
                <a:latin typeface="Poppins"/>
                <a:ea typeface="Poppins"/>
                <a:cs typeface="Poppins"/>
                <a:sym typeface="Poppins"/>
              </a:rPr>
              <a:t>comments classification</a:t>
            </a:r>
            <a:endParaRPr sz="4100" b="1" dirty="0">
              <a:solidFill>
                <a:schemeClr val="dk1"/>
              </a:solidFill>
              <a:latin typeface="Poppins"/>
              <a:ea typeface="Poppins"/>
              <a:cs typeface="Poppins"/>
              <a:sym typeface="Poppins"/>
            </a:endParaRPr>
          </a:p>
          <a:p>
            <a:pPr marL="0" marR="0" lvl="0" indent="0" algn="ctr" rtl="0">
              <a:lnSpc>
                <a:spcPct val="100000"/>
              </a:lnSpc>
              <a:spcBef>
                <a:spcPts val="0"/>
              </a:spcBef>
              <a:spcAft>
                <a:spcPts val="0"/>
              </a:spcAft>
              <a:buClr>
                <a:srgbClr val="000000"/>
              </a:buClr>
              <a:buSzPts val="3000"/>
              <a:buFont typeface="Arial"/>
              <a:buNone/>
            </a:pPr>
            <a:r>
              <a:rPr lang="en" sz="1800" dirty="0">
                <a:solidFill>
                  <a:schemeClr val="dk1"/>
                </a:solidFill>
                <a:latin typeface="Poppins Medium"/>
                <a:ea typeface="Poppins Medium"/>
                <a:cs typeface="Poppins Medium"/>
                <a:sym typeface="Poppins Medium"/>
              </a:rPr>
              <a:t>Idan Morry Vazana </a:t>
            </a:r>
          </a:p>
          <a:p>
            <a:pPr marL="0" marR="0" lvl="0" indent="0" algn="ctr" rtl="0">
              <a:lnSpc>
                <a:spcPct val="100000"/>
              </a:lnSpc>
              <a:spcBef>
                <a:spcPts val="0"/>
              </a:spcBef>
              <a:spcAft>
                <a:spcPts val="0"/>
              </a:spcAft>
              <a:buClr>
                <a:srgbClr val="000000"/>
              </a:buClr>
              <a:buSzPts val="3000"/>
              <a:buFont typeface="Arial"/>
              <a:buNone/>
            </a:pPr>
            <a:r>
              <a:rPr lang="en-US" sz="1800" dirty="0">
                <a:solidFill>
                  <a:schemeClr val="dk1"/>
                </a:solidFill>
                <a:latin typeface="Poppins Medium"/>
                <a:cs typeface="Poppins Medium"/>
              </a:rPr>
              <a:t>Roni Shternberg</a:t>
            </a:r>
            <a:r>
              <a:rPr lang="en-IL" sz="1800" dirty="0">
                <a:solidFill>
                  <a:schemeClr val="dk1"/>
                </a:solidFill>
                <a:latin typeface="Poppins Medium"/>
                <a:cs typeface="Poppins Medium"/>
              </a:rPr>
              <a:t> </a:t>
            </a:r>
          </a:p>
          <a:p>
            <a:pPr marL="0" marR="0" lvl="0" indent="0" algn="ctr" rtl="0">
              <a:lnSpc>
                <a:spcPct val="100000"/>
              </a:lnSpc>
              <a:spcBef>
                <a:spcPts val="0"/>
              </a:spcBef>
              <a:spcAft>
                <a:spcPts val="0"/>
              </a:spcAft>
              <a:buClr>
                <a:srgbClr val="000000"/>
              </a:buClr>
              <a:buSzPts val="3000"/>
              <a:buFont typeface="Arial"/>
              <a:buNone/>
            </a:pPr>
            <a:r>
              <a:rPr lang="en-IL" sz="1100" dirty="0">
                <a:solidFill>
                  <a:schemeClr val="dk1"/>
                </a:solidFill>
                <a:latin typeface="Poppins Medium"/>
                <a:cs typeface="Poppins Medium"/>
                <a:sym typeface="Poppins Medium"/>
              </a:rPr>
              <a:t>JUNE 2023</a:t>
            </a:r>
            <a:endParaRPr sz="1100" dirty="0">
              <a:solidFill>
                <a:schemeClr val="dk1"/>
              </a:solidFill>
              <a:latin typeface="Poppins Medium"/>
              <a:cs typeface="Poppins Medium"/>
              <a:sym typeface="Poppins Medium"/>
            </a:endParaRPr>
          </a:p>
        </p:txBody>
      </p:sp>
      <p:pic>
        <p:nvPicPr>
          <p:cNvPr id="63" name="Google Shape;63;p14"/>
          <p:cNvPicPr preferRelativeResize="0"/>
          <p:nvPr/>
        </p:nvPicPr>
        <p:blipFill>
          <a:blip r:embed="rId5">
            <a:alphaModFix/>
          </a:blip>
          <a:stretch>
            <a:fillRect/>
          </a:stretch>
        </p:blipFill>
        <p:spPr>
          <a:xfrm>
            <a:off x="87646" y="4664363"/>
            <a:ext cx="752475" cy="485775"/>
          </a:xfrm>
          <a:prstGeom prst="rect">
            <a:avLst/>
          </a:prstGeom>
          <a:noFill/>
          <a:ln>
            <a:noFill/>
          </a:ln>
        </p:spPr>
      </p:pic>
      <p:sp>
        <p:nvSpPr>
          <p:cNvPr id="2" name="Slide Number Placeholder 1">
            <a:extLst>
              <a:ext uri="{FF2B5EF4-FFF2-40B4-BE49-F238E27FC236}">
                <a16:creationId xmlns="" xmlns:a16="http://schemas.microsoft.com/office/drawing/2014/main" id="{639C7B74-503F-010C-21D5-AE5EF6F2C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3" name="Google Shape;69;p15">
            <a:extLst>
              <a:ext uri="{FF2B5EF4-FFF2-40B4-BE49-F238E27FC236}">
                <a16:creationId xmlns="" xmlns:a16="http://schemas.microsoft.com/office/drawing/2014/main" id="{8D12E2D0-166E-9E86-7838-6A85AE02D293}"/>
              </a:ext>
            </a:extLst>
          </p:cNvPr>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Rectangle 3"/>
          <p:cNvSpPr/>
          <p:nvPr/>
        </p:nvSpPr>
        <p:spPr>
          <a:xfrm>
            <a:off x="6695079" y="4513964"/>
            <a:ext cx="1661031" cy="307777"/>
          </a:xfrm>
          <a:prstGeom prst="rect">
            <a:avLst/>
          </a:prstGeom>
        </p:spPr>
        <p:txBody>
          <a:bodyPr wrap="none">
            <a:spAutoFit/>
          </a:bodyPr>
          <a:lstStyle/>
          <a:p>
            <a:pPr lvl="0" algn="ctr">
              <a:buSzPts val="3000"/>
            </a:pPr>
            <a:r>
              <a:rPr lang="en" dirty="0">
                <a:solidFill>
                  <a:schemeClr val="dk1"/>
                </a:solidFill>
                <a:latin typeface="Poppins Medium"/>
                <a:ea typeface="Poppins Medium"/>
                <a:cs typeface="Poppins Medium"/>
                <a:sym typeface="Lobster"/>
                <a:hlinkClick r:id="rId6"/>
              </a:rPr>
              <a:t>Link to notebook</a:t>
            </a:r>
            <a:endParaRPr lang="en" dirty="0">
              <a:solidFill>
                <a:schemeClr val="dk1"/>
              </a:solidFill>
              <a:latin typeface="Poppins Medium"/>
              <a:ea typeface="Poppins Medium"/>
              <a:cs typeface="Poppins Medium"/>
              <a:sym typeface="Lobst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Preprocessing using SpaCy</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2" name="Google Shape;85;p1">
            <a:extLst>
              <a:ext uri="{FF2B5EF4-FFF2-40B4-BE49-F238E27FC236}">
                <a16:creationId xmlns="" xmlns:a16="http://schemas.microsoft.com/office/drawing/2014/main" id="{4FA8D830-512B-D664-FB8D-399AE71CD614}"/>
              </a:ext>
            </a:extLst>
          </p:cNvPr>
          <p:cNvSpPr txBox="1">
            <a:spLocks/>
          </p:cNvSpPr>
          <p:nvPr/>
        </p:nvSpPr>
        <p:spPr>
          <a:xfrm>
            <a:off x="1154685" y="973400"/>
            <a:ext cx="4950086" cy="24802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285750" marR="0" lvl="0" indent="-285750" algn="l" rtl="0">
              <a:lnSpc>
                <a:spcPct val="90000"/>
              </a:lnSpc>
              <a:spcBef>
                <a:spcPts val="1000"/>
              </a:spcBef>
              <a:spcAft>
                <a:spcPts val="0"/>
              </a:spcAft>
              <a:buClr>
                <a:srgbClr val="3F3F3F"/>
              </a:buClr>
              <a:buSzPts val="1800"/>
              <a:buFont typeface="Arial"/>
              <a:buChar char="•"/>
            </a:pPr>
            <a:r>
              <a:rPr lang="en-US" sz="1400" dirty="0">
                <a:solidFill>
                  <a:srgbClr val="3F3F3F"/>
                </a:solidFill>
                <a:latin typeface="Calibri" panose="020F0502020204030204" pitchFamily="34" charset="0"/>
                <a:ea typeface="Calibri"/>
                <a:cs typeface="Calibri" panose="020F0502020204030204" pitchFamily="34" charset="0"/>
                <a:sym typeface="Calibri"/>
              </a:rPr>
              <a:t>Tokenization (as seen in previous slide)</a:t>
            </a:r>
          </a:p>
          <a:p>
            <a:pPr marL="285750" indent="-285750" algn="l">
              <a:lnSpc>
                <a:spcPct val="90000"/>
              </a:lnSpc>
              <a:spcBef>
                <a:spcPts val="1000"/>
              </a:spcBef>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sym typeface="Calibri"/>
              </a:rPr>
              <a:t>Remove punctuation</a:t>
            </a:r>
          </a:p>
          <a:p>
            <a:pPr marL="285750" indent="-285750" algn="l">
              <a:lnSpc>
                <a:spcPct val="90000"/>
              </a:lnSpc>
              <a:spcBef>
                <a:spcPts val="1000"/>
              </a:spcBef>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sym typeface="Calibri"/>
              </a:rPr>
              <a:t>Remove stop words</a:t>
            </a:r>
            <a:endParaRPr lang="en-US" sz="1400" dirty="0">
              <a:solidFill>
                <a:srgbClr val="3F3F3F"/>
              </a:solidFill>
              <a:latin typeface="Calibri" panose="020F0502020204030204" pitchFamily="34" charset="0"/>
              <a:cs typeface="Calibri" panose="020F0502020204030204" pitchFamily="34" charset="0"/>
            </a:endParaRPr>
          </a:p>
          <a:p>
            <a:pPr marL="285750" marR="0" lvl="0" indent="-285750" algn="l" rtl="0">
              <a:lnSpc>
                <a:spcPct val="90000"/>
              </a:lnSpc>
              <a:spcBef>
                <a:spcPts val="1000"/>
              </a:spcBef>
              <a:spcAft>
                <a:spcPts val="0"/>
              </a:spcAft>
              <a:buClr>
                <a:srgbClr val="3F3F3F"/>
              </a:buClr>
              <a:buSzPts val="1800"/>
              <a:buFont typeface="Arial"/>
              <a:buChar char="•"/>
            </a:pPr>
            <a:r>
              <a:rPr lang="en-US"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Remove numbers and currency </a:t>
            </a:r>
          </a:p>
          <a:p>
            <a:pPr marL="285750" marR="0" lvl="0" indent="-285750" algn="l" rtl="0">
              <a:lnSpc>
                <a:spcPct val="90000"/>
              </a:lnSpc>
              <a:spcBef>
                <a:spcPts val="1000"/>
              </a:spcBef>
              <a:spcAft>
                <a:spcPts val="0"/>
              </a:spcAft>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sym typeface="Calibri"/>
              </a:rPr>
              <a:t>Remove URL’s</a:t>
            </a:r>
          </a:p>
          <a:p>
            <a:pPr marL="285750" marR="0" lvl="0" indent="-285750" algn="l" rtl="0">
              <a:lnSpc>
                <a:spcPct val="90000"/>
              </a:lnSpc>
              <a:spcBef>
                <a:spcPts val="1000"/>
              </a:spcBef>
              <a:spcAft>
                <a:spcPts val="0"/>
              </a:spcAft>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sym typeface="Calibri"/>
              </a:rPr>
              <a:t>Convert to lower case.</a:t>
            </a:r>
            <a:endParaRPr lang="en-US" sz="1400" dirty="0">
              <a:solidFill>
                <a:srgbClr val="3F3F3F"/>
              </a:solidFill>
              <a:latin typeface="Calibri" panose="020F0502020204030204" pitchFamily="34" charset="0"/>
              <a:cs typeface="Calibri" panose="020F0502020204030204" pitchFamily="34" charset="0"/>
            </a:endParaRPr>
          </a:p>
          <a:p>
            <a:pPr marL="285750" marR="0" lvl="0" indent="-285750" algn="l" rtl="0">
              <a:lnSpc>
                <a:spcPct val="90000"/>
              </a:lnSpc>
              <a:spcBef>
                <a:spcPts val="1000"/>
              </a:spcBef>
              <a:spcAft>
                <a:spcPts val="0"/>
              </a:spcAft>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sym typeface="Calibri"/>
              </a:rPr>
              <a:t>Lemmatization (“Walking -&gt; “walk”) – Except for </a:t>
            </a:r>
            <a:r>
              <a:rPr lang="en-US" sz="1400" dirty="0">
                <a:solidFill>
                  <a:srgbClr val="3F3F3F"/>
                </a:solidFill>
                <a:latin typeface="Calibri" panose="020F0502020204030204" pitchFamily="34" charset="0"/>
                <a:ea typeface="Calibri"/>
                <a:cs typeface="Calibri" panose="020F0502020204030204" pitchFamily="34" charset="0"/>
                <a:sym typeface="Calibri"/>
              </a:rPr>
              <a:t>BERT model</a:t>
            </a:r>
            <a:endParaRPr lang="en-US" sz="1400" dirty="0">
              <a:solidFill>
                <a:srgbClr val="3F3F3F"/>
              </a:solidFill>
              <a:latin typeface="Calibri" panose="020F0502020204030204" pitchFamily="34" charset="0"/>
              <a:cs typeface="Calibri" panose="020F0502020204030204" pitchFamily="34" charset="0"/>
            </a:endParaRPr>
          </a:p>
          <a:p>
            <a:pPr marL="228600" indent="-114300" algn="l">
              <a:lnSpc>
                <a:spcPct val="90000"/>
              </a:lnSpc>
              <a:spcBef>
                <a:spcPts val="1000"/>
              </a:spcBef>
              <a:buClr>
                <a:schemeClr val="dk1"/>
              </a:buClr>
              <a:buSzPts val="1800"/>
            </a:pPr>
            <a:endParaRPr lang="en-US" sz="1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 xmlns:a16="http://schemas.microsoft.com/office/drawing/2014/main" id="{FA5D69D7-3080-9092-41EF-3CF4A3D4BF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3959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Preprocessing: Before and after</a:t>
            </a:r>
            <a:endParaRPr lang="en-US"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pic>
        <p:nvPicPr>
          <p:cNvPr id="10" name="Picture 9">
            <a:extLst>
              <a:ext uri="{FF2B5EF4-FFF2-40B4-BE49-F238E27FC236}">
                <a16:creationId xmlns="" xmlns:a16="http://schemas.microsoft.com/office/drawing/2014/main" id="{094CA78B-95AD-B283-1948-B84DA7FE9828}"/>
              </a:ext>
            </a:extLst>
          </p:cNvPr>
          <p:cNvPicPr>
            <a:picLocks noChangeAspect="1"/>
          </p:cNvPicPr>
          <p:nvPr/>
        </p:nvPicPr>
        <p:blipFill rotWithShape="1">
          <a:blip r:embed="rId4">
            <a:extLst>
              <a:ext uri="{28A0092B-C50C-407E-A947-70E740481C1C}">
                <a14:useLocalDpi xmlns:a14="http://schemas.microsoft.com/office/drawing/2010/main" val="0"/>
              </a:ext>
            </a:extLst>
          </a:blip>
          <a:srcRect l="671" t="2669" b="2583"/>
          <a:stretch/>
        </p:blipFill>
        <p:spPr bwMode="auto">
          <a:xfrm>
            <a:off x="840050" y="1502787"/>
            <a:ext cx="8271332" cy="2340164"/>
          </a:xfrm>
          <a:prstGeom prst="rect">
            <a:avLst/>
          </a:prstGeom>
          <a:ln>
            <a:noFill/>
          </a:ln>
          <a:extLst>
            <a:ext uri="{53640926-AAD7-44D8-BBD7-CCE9431645EC}">
              <a14:shadowObscured xmlns:a14="http://schemas.microsoft.com/office/drawing/2010/main"/>
            </a:ext>
          </a:extLst>
        </p:spPr>
      </p:pic>
      <p:sp>
        <p:nvSpPr>
          <p:cNvPr id="13" name="Slide Number Placeholder 12">
            <a:extLst>
              <a:ext uri="{FF2B5EF4-FFF2-40B4-BE49-F238E27FC236}">
                <a16:creationId xmlns="" xmlns:a16="http://schemas.microsoft.com/office/drawing/2014/main" id="{F272F926-E24A-3CC3-AEA9-4AC2BCC7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91803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TF-IDF Vectorizer  </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3" name="TextBox 2">
            <a:extLst>
              <a:ext uri="{FF2B5EF4-FFF2-40B4-BE49-F238E27FC236}">
                <a16:creationId xmlns="" xmlns:a16="http://schemas.microsoft.com/office/drawing/2014/main" id="{698C8CF0-ADC5-3460-0A71-34B65397809C}"/>
              </a:ext>
            </a:extLst>
          </p:cNvPr>
          <p:cNvSpPr txBox="1"/>
          <p:nvPr/>
        </p:nvSpPr>
        <p:spPr>
          <a:xfrm>
            <a:off x="1050351" y="973400"/>
            <a:ext cx="7858871" cy="3000821"/>
          </a:xfrm>
          <a:prstGeom prst="rect">
            <a:avLst/>
          </a:prstGeom>
          <a:noFill/>
        </p:spPr>
        <p:txBody>
          <a:bodyPr wrap="square">
            <a:spAutoFit/>
          </a:bodyPr>
          <a:lstStyle/>
          <a:p>
            <a:pPr>
              <a:lnSpc>
                <a:spcPct val="150000"/>
              </a:lnSpc>
            </a:pPr>
            <a:r>
              <a:rPr lang="en-US" sz="1400" b="1" dirty="0" err="1">
                <a:effectLst/>
                <a:latin typeface="Calibri" panose="020F0502020204030204" pitchFamily="34" charset="0"/>
                <a:ea typeface="Times New Roman" panose="02020603050405020304" pitchFamily="18" charset="0"/>
                <a:cs typeface="Calibri" panose="020F0502020204030204" pitchFamily="34" charset="0"/>
              </a:rPr>
              <a:t>Sklearn’s</a:t>
            </a:r>
            <a:r>
              <a:rPr lang="en-US" sz="1400" b="1" dirty="0">
                <a:effectLst/>
                <a:latin typeface="Calibri" panose="020F0502020204030204" pitchFamily="34" charset="0"/>
                <a:ea typeface="Times New Roman" panose="02020603050405020304" pitchFamily="18" charset="0"/>
                <a:cs typeface="Calibri" panose="020F0502020204030204" pitchFamily="34" charset="0"/>
              </a:rPr>
              <a:t> </a:t>
            </a:r>
            <a:r>
              <a:rPr lang="en-US" sz="1400" b="1" dirty="0" err="1">
                <a:effectLst/>
                <a:latin typeface="Calibri" panose="020F0502020204030204" pitchFamily="34" charset="0"/>
                <a:ea typeface="Times New Roman" panose="02020603050405020304" pitchFamily="18" charset="0"/>
                <a:cs typeface="Calibri" panose="020F0502020204030204" pitchFamily="34" charset="0"/>
              </a:rPr>
              <a:t>TfidfVectorizer</a:t>
            </a:r>
            <a:r>
              <a:rPr lang="en-US" sz="1400" dirty="0">
                <a:effectLst/>
                <a:latin typeface="Calibri" panose="020F0502020204030204" pitchFamily="34" charset="0"/>
                <a:ea typeface="Times New Roman" panose="02020603050405020304" pitchFamily="18" charset="0"/>
                <a:cs typeface="Calibri" panose="020F0502020204030204" pitchFamily="34" charset="0"/>
              </a:rPr>
              <a:t> class is used </a:t>
            </a:r>
            <a:r>
              <a:rPr lang="en-US" dirty="0">
                <a:latin typeface="Calibri" panose="020F0502020204030204" pitchFamily="34" charset="0"/>
                <a:ea typeface="Times New Roman" panose="02020603050405020304" pitchFamily="18" charset="0"/>
                <a:cs typeface="Calibri" panose="020F0502020204030204" pitchFamily="34" charset="0"/>
              </a:rPr>
              <a:t>for Word Embedding (</a:t>
            </a:r>
            <a:r>
              <a:rPr lang="en-US" sz="1400" dirty="0">
                <a:effectLst/>
                <a:latin typeface="Calibri" panose="020F0502020204030204" pitchFamily="34" charset="0"/>
                <a:ea typeface="Times New Roman" panose="02020603050405020304" pitchFamily="18" charset="0"/>
                <a:cs typeface="Calibri" panose="020F0502020204030204" pitchFamily="34" charset="0"/>
              </a:rPr>
              <a:t>transform the words into vectors).</a:t>
            </a:r>
          </a:p>
          <a:p>
            <a:pPr>
              <a:lnSpc>
                <a:spcPct val="150000"/>
              </a:lnSpc>
            </a:pPr>
            <a:r>
              <a:rPr lang="en-US" sz="1400" dirty="0">
                <a:effectLst/>
                <a:latin typeface="Calibri" panose="020F0502020204030204" pitchFamily="34" charset="0"/>
                <a:ea typeface="Times New Roman" panose="02020603050405020304" pitchFamily="18" charset="0"/>
                <a:cs typeface="Calibri" panose="020F0502020204030204" pitchFamily="34" charset="0"/>
              </a:rPr>
              <a:t>We use it in all the </a:t>
            </a:r>
            <a:r>
              <a:rPr lang="en-US" sz="1400" b="1" dirty="0">
                <a:effectLst/>
                <a:latin typeface="Calibri" panose="020F0502020204030204" pitchFamily="34" charset="0"/>
                <a:ea typeface="Times New Roman" panose="02020603050405020304" pitchFamily="18" charset="0"/>
                <a:cs typeface="Calibri" panose="020F0502020204030204" pitchFamily="34" charset="0"/>
              </a:rPr>
              <a:t>Sklearn</a:t>
            </a:r>
            <a:r>
              <a:rPr lang="en-US" sz="1400" dirty="0">
                <a:effectLst/>
                <a:latin typeface="Calibri" panose="020F0502020204030204" pitchFamily="34" charset="0"/>
                <a:ea typeface="Times New Roman" panose="02020603050405020304" pitchFamily="18" charset="0"/>
                <a:cs typeface="Calibri" panose="020F0502020204030204" pitchFamily="34" charset="0"/>
              </a:rPr>
              <a:t> models we work with later.</a:t>
            </a:r>
          </a:p>
          <a:p>
            <a:pPr>
              <a:lnSpc>
                <a:spcPct val="150000"/>
              </a:lnSpc>
            </a:pPr>
            <a:r>
              <a:rPr lang="en-US" sz="1400" b="1" dirty="0">
                <a:effectLst/>
                <a:latin typeface="Calibri" panose="020F0502020204030204" pitchFamily="34" charset="0"/>
                <a:ea typeface="Times New Roman" panose="02020603050405020304" pitchFamily="18" charset="0"/>
                <a:cs typeface="Calibri" panose="020F0502020204030204" pitchFamily="34" charset="0"/>
              </a:rPr>
              <a:t>Term Frequency (TF): </a:t>
            </a:r>
            <a:r>
              <a:rPr lang="en-US" sz="1400" dirty="0">
                <a:effectLst/>
                <a:latin typeface="Calibri" panose="020F0502020204030204" pitchFamily="34" charset="0"/>
                <a:ea typeface="Times New Roman" panose="02020603050405020304" pitchFamily="18" charset="0"/>
                <a:cs typeface="Calibri" panose="020F0502020204030204" pitchFamily="34" charset="0"/>
              </a:rPr>
              <a:t>It calculates the frequency of each term (word) within a document. The assumption is that the more frequently a term appears in a document, the more important it is to that document.</a:t>
            </a:r>
            <a:endParaRPr lang="en-US"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endParaRPr lang="en-IL" sz="14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US" sz="1400" b="1" dirty="0">
                <a:effectLst/>
                <a:latin typeface="Calibri" panose="020F0502020204030204" pitchFamily="34" charset="0"/>
                <a:ea typeface="Times New Roman" panose="02020603050405020304" pitchFamily="18" charset="0"/>
                <a:cs typeface="Calibri" panose="020F0502020204030204" pitchFamily="34" charset="0"/>
              </a:rPr>
              <a:t>Inverse Document Frequency (IDF)</a:t>
            </a:r>
            <a:r>
              <a:rPr lang="en-US" sz="1400" dirty="0">
                <a:effectLst/>
                <a:latin typeface="Calibri" panose="020F0502020204030204" pitchFamily="34" charset="0"/>
                <a:ea typeface="Times New Roman" panose="02020603050405020304" pitchFamily="18" charset="0"/>
                <a:cs typeface="Calibri" panose="020F0502020204030204" pitchFamily="34" charset="0"/>
              </a:rPr>
              <a:t>: It measures the rarity or uniqueness of a term across the entire document corpus. The assumption</a:t>
            </a:r>
          </a:p>
          <a:p>
            <a:pPr>
              <a:lnSpc>
                <a:spcPct val="150000"/>
              </a:lnSpc>
            </a:pPr>
            <a:r>
              <a:rPr lang="en-US" sz="1400" dirty="0">
                <a:effectLst/>
                <a:latin typeface="Calibri" panose="020F0502020204030204" pitchFamily="34" charset="0"/>
                <a:ea typeface="Times New Roman" panose="02020603050405020304" pitchFamily="18" charset="0"/>
                <a:cs typeface="Calibri" panose="020F0502020204030204" pitchFamily="34" charset="0"/>
              </a:rPr>
              <a:t> is that terms that occur in fewer documents are more</a:t>
            </a:r>
          </a:p>
          <a:p>
            <a:pPr>
              <a:lnSpc>
                <a:spcPct val="150000"/>
              </a:lnSpc>
            </a:pPr>
            <a:r>
              <a:rPr lang="en-US" sz="1400" dirty="0">
                <a:effectLst/>
                <a:latin typeface="Calibri" panose="020F0502020204030204" pitchFamily="34" charset="0"/>
                <a:ea typeface="Times New Roman" panose="02020603050405020304" pitchFamily="18" charset="0"/>
                <a:cs typeface="Calibri" panose="020F0502020204030204" pitchFamily="34" charset="0"/>
              </a:rPr>
              <a:t>Informative</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sz="1400" dirty="0">
                <a:effectLst/>
                <a:latin typeface="Calibri" panose="020F0502020204030204" pitchFamily="34" charset="0"/>
                <a:ea typeface="Times New Roman" panose="02020603050405020304" pitchFamily="18" charset="0"/>
                <a:cs typeface="Calibri" panose="020F0502020204030204" pitchFamily="34" charset="0"/>
              </a:rPr>
              <a:t>or significant.</a:t>
            </a:r>
            <a:endParaRPr lang="en-IL" sz="1400"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8" name="Group 7">
            <a:extLst>
              <a:ext uri="{FF2B5EF4-FFF2-40B4-BE49-F238E27FC236}">
                <a16:creationId xmlns="" xmlns:a16="http://schemas.microsoft.com/office/drawing/2014/main" id="{78A6C9C7-251B-22B2-B9FA-BD7101332D40}"/>
              </a:ext>
            </a:extLst>
          </p:cNvPr>
          <p:cNvGrpSpPr/>
          <p:nvPr/>
        </p:nvGrpSpPr>
        <p:grpSpPr>
          <a:xfrm>
            <a:off x="5498758" y="3027405"/>
            <a:ext cx="3645242" cy="2042969"/>
            <a:chOff x="5954233" y="3303270"/>
            <a:chExt cx="3189766" cy="1767104"/>
          </a:xfrm>
        </p:grpSpPr>
        <p:pic>
          <p:nvPicPr>
            <p:cNvPr id="6" name="Picture 5" descr="A picture containing text, screenshot, diagram, aqua&#10;&#10;Description automatically generated">
              <a:extLst>
                <a:ext uri="{FF2B5EF4-FFF2-40B4-BE49-F238E27FC236}">
                  <a16:creationId xmlns="" xmlns:a16="http://schemas.microsoft.com/office/drawing/2014/main" id="{7449095E-C35D-6C86-EF53-2ED752DABF04}"/>
                </a:ext>
              </a:extLst>
            </p:cNvPr>
            <p:cNvPicPr>
              <a:picLocks noChangeAspect="1"/>
            </p:cNvPicPr>
            <p:nvPr/>
          </p:nvPicPr>
          <p:blipFill>
            <a:blip r:embed="rId4"/>
            <a:stretch>
              <a:fillRect/>
            </a:stretch>
          </p:blipFill>
          <p:spPr>
            <a:xfrm>
              <a:off x="6057035" y="3303270"/>
              <a:ext cx="3086964" cy="1767104"/>
            </a:xfrm>
            <a:prstGeom prst="rect">
              <a:avLst/>
            </a:prstGeom>
          </p:spPr>
        </p:pic>
        <p:sp>
          <p:nvSpPr>
            <p:cNvPr id="7" name="Rectangle 6">
              <a:extLst>
                <a:ext uri="{FF2B5EF4-FFF2-40B4-BE49-F238E27FC236}">
                  <a16:creationId xmlns="" xmlns:a16="http://schemas.microsoft.com/office/drawing/2014/main" id="{F529249F-9CD0-E0F8-7363-1096AC1B7E03}"/>
                </a:ext>
              </a:extLst>
            </p:cNvPr>
            <p:cNvSpPr/>
            <p:nvPr/>
          </p:nvSpPr>
          <p:spPr>
            <a:xfrm>
              <a:off x="5954233" y="4768702"/>
              <a:ext cx="217967" cy="301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grpSp>
      <p:sp>
        <p:nvSpPr>
          <p:cNvPr id="9" name="Slide Number Placeholder 8">
            <a:extLst>
              <a:ext uri="{FF2B5EF4-FFF2-40B4-BE49-F238E27FC236}">
                <a16:creationId xmlns="" xmlns:a16="http://schemas.microsoft.com/office/drawing/2014/main" id="{B7DA5E5F-C1C4-24DE-6D23-B5E04D603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12</a:t>
            </a:fld>
            <a:endParaRPr lang="e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051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err="1">
                <a:solidFill>
                  <a:schemeClr val="dk1"/>
                </a:solidFill>
                <a:latin typeface="Calibri" panose="020F0502020204030204" pitchFamily="34" charset="0"/>
                <a:cs typeface="Calibri" panose="020F0502020204030204" pitchFamily="34" charset="0"/>
                <a:sym typeface="Poppins Medium"/>
              </a:rPr>
              <a:t>PyTorch</a:t>
            </a:r>
            <a:r>
              <a:rPr lang="en-US" sz="4400" dirty="0">
                <a:solidFill>
                  <a:schemeClr val="dk1"/>
                </a:solidFill>
                <a:latin typeface="Calibri" panose="020F0502020204030204" pitchFamily="34" charset="0"/>
                <a:cs typeface="Calibri" panose="020F0502020204030204" pitchFamily="34" charset="0"/>
                <a:sym typeface="Poppins Medium"/>
              </a:rPr>
              <a:t> – with BERT</a:t>
            </a:r>
            <a:endParaRPr sz="4400" dirty="0">
              <a:solidFill>
                <a:schemeClr val="dk1"/>
              </a:solidFill>
              <a:latin typeface="Calibri" panose="020F0502020204030204" pitchFamily="34" charset="0"/>
              <a:cs typeface="Calibri" panose="020F0502020204030204" pitchFamily="34" charset="0"/>
              <a:sym typeface="Poppins Medium"/>
            </a:endParaRPr>
          </a:p>
        </p:txBody>
      </p:sp>
      <p:sp>
        <p:nvSpPr>
          <p:cNvPr id="9" name="Slide Number Placeholder 8">
            <a:extLst>
              <a:ext uri="{FF2B5EF4-FFF2-40B4-BE49-F238E27FC236}">
                <a16:creationId xmlns="" xmlns:a16="http://schemas.microsoft.com/office/drawing/2014/main" id="{B7DA5E5F-C1C4-24DE-6D23-B5E04D603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13</a:t>
            </a:fld>
            <a:endParaRPr lang="en">
              <a:latin typeface="Calibri" panose="020F0502020204030204" pitchFamily="34" charset="0"/>
              <a:cs typeface="Calibri" panose="020F0502020204030204" pitchFamily="34" charset="0"/>
            </a:endParaRPr>
          </a:p>
        </p:txBody>
      </p:sp>
      <p:pic>
        <p:nvPicPr>
          <p:cNvPr id="10" name="Picture 9">
            <a:extLst>
              <a:ext uri="{FF2B5EF4-FFF2-40B4-BE49-F238E27FC236}">
                <a16:creationId xmlns="" xmlns:a16="http://schemas.microsoft.com/office/drawing/2014/main" id="{EC22BBF3-6F1F-EA88-0887-8DD515DCE7BF}"/>
              </a:ext>
            </a:extLst>
          </p:cNvPr>
          <p:cNvPicPr>
            <a:picLocks noChangeAspect="1"/>
          </p:cNvPicPr>
          <p:nvPr/>
        </p:nvPicPr>
        <p:blipFill>
          <a:blip r:embed="rId4"/>
          <a:stretch>
            <a:fillRect/>
          </a:stretch>
        </p:blipFill>
        <p:spPr>
          <a:xfrm>
            <a:off x="1040946" y="1182005"/>
            <a:ext cx="4299171" cy="603281"/>
          </a:xfrm>
          <a:prstGeom prst="rect">
            <a:avLst/>
          </a:prstGeom>
        </p:spPr>
      </p:pic>
      <p:pic>
        <p:nvPicPr>
          <p:cNvPr id="12" name="Picture 11">
            <a:extLst>
              <a:ext uri="{FF2B5EF4-FFF2-40B4-BE49-F238E27FC236}">
                <a16:creationId xmlns="" xmlns:a16="http://schemas.microsoft.com/office/drawing/2014/main" id="{E8432EEC-207A-E97D-D5EB-1EE431669898}"/>
              </a:ext>
            </a:extLst>
          </p:cNvPr>
          <p:cNvPicPr>
            <a:picLocks noChangeAspect="1"/>
          </p:cNvPicPr>
          <p:nvPr/>
        </p:nvPicPr>
        <p:blipFill>
          <a:blip r:embed="rId5"/>
          <a:stretch>
            <a:fillRect/>
          </a:stretch>
        </p:blipFill>
        <p:spPr>
          <a:xfrm>
            <a:off x="1040946" y="1988899"/>
            <a:ext cx="3425799" cy="246837"/>
          </a:xfrm>
          <a:prstGeom prst="rect">
            <a:avLst/>
          </a:prstGeom>
        </p:spPr>
      </p:pic>
      <p:pic>
        <p:nvPicPr>
          <p:cNvPr id="14" name="Picture 13">
            <a:extLst>
              <a:ext uri="{FF2B5EF4-FFF2-40B4-BE49-F238E27FC236}">
                <a16:creationId xmlns="" xmlns:a16="http://schemas.microsoft.com/office/drawing/2014/main" id="{539362C6-21A6-9D90-841C-D8F91678EC09}"/>
              </a:ext>
            </a:extLst>
          </p:cNvPr>
          <p:cNvPicPr>
            <a:picLocks noChangeAspect="1"/>
          </p:cNvPicPr>
          <p:nvPr/>
        </p:nvPicPr>
        <p:blipFill>
          <a:blip r:embed="rId6"/>
          <a:stretch>
            <a:fillRect/>
          </a:stretch>
        </p:blipFill>
        <p:spPr>
          <a:xfrm>
            <a:off x="1040946" y="2430649"/>
            <a:ext cx="6121715" cy="393720"/>
          </a:xfrm>
          <a:prstGeom prst="rect">
            <a:avLst/>
          </a:prstGeom>
        </p:spPr>
      </p:pic>
      <p:pic>
        <p:nvPicPr>
          <p:cNvPr id="16" name="Picture 15">
            <a:extLst>
              <a:ext uri="{FF2B5EF4-FFF2-40B4-BE49-F238E27FC236}">
                <a16:creationId xmlns="" xmlns:a16="http://schemas.microsoft.com/office/drawing/2014/main" id="{51BD7510-18BB-9800-A878-3B059424B71F}"/>
              </a:ext>
            </a:extLst>
          </p:cNvPr>
          <p:cNvPicPr>
            <a:picLocks noChangeAspect="1"/>
          </p:cNvPicPr>
          <p:nvPr/>
        </p:nvPicPr>
        <p:blipFill>
          <a:blip r:embed="rId7"/>
          <a:stretch>
            <a:fillRect/>
          </a:stretch>
        </p:blipFill>
        <p:spPr>
          <a:xfrm>
            <a:off x="1040946" y="3061044"/>
            <a:ext cx="4864350" cy="406421"/>
          </a:xfrm>
          <a:prstGeom prst="rect">
            <a:avLst/>
          </a:prstGeom>
        </p:spPr>
      </p:pic>
      <p:pic>
        <p:nvPicPr>
          <p:cNvPr id="18" name="Picture 17">
            <a:extLst>
              <a:ext uri="{FF2B5EF4-FFF2-40B4-BE49-F238E27FC236}">
                <a16:creationId xmlns="" xmlns:a16="http://schemas.microsoft.com/office/drawing/2014/main" id="{D097402B-3F47-F7CF-B4AA-E4C9EFF7C7D7}"/>
              </a:ext>
            </a:extLst>
          </p:cNvPr>
          <p:cNvPicPr>
            <a:picLocks noChangeAspect="1"/>
          </p:cNvPicPr>
          <p:nvPr/>
        </p:nvPicPr>
        <p:blipFill>
          <a:blip r:embed="rId8"/>
          <a:stretch>
            <a:fillRect/>
          </a:stretch>
        </p:blipFill>
        <p:spPr>
          <a:xfrm>
            <a:off x="1040946" y="3671078"/>
            <a:ext cx="933498" cy="266714"/>
          </a:xfrm>
          <a:prstGeom prst="rect">
            <a:avLst/>
          </a:prstGeom>
        </p:spPr>
      </p:pic>
      <p:pic>
        <p:nvPicPr>
          <p:cNvPr id="20" name="Picture 19">
            <a:extLst>
              <a:ext uri="{FF2B5EF4-FFF2-40B4-BE49-F238E27FC236}">
                <a16:creationId xmlns="" xmlns:a16="http://schemas.microsoft.com/office/drawing/2014/main" id="{9ECBAE87-D107-D9CB-EAA7-15C3B4141AEB}"/>
              </a:ext>
            </a:extLst>
          </p:cNvPr>
          <p:cNvPicPr>
            <a:picLocks noChangeAspect="1"/>
          </p:cNvPicPr>
          <p:nvPr/>
        </p:nvPicPr>
        <p:blipFill>
          <a:blip r:embed="rId9"/>
          <a:stretch>
            <a:fillRect/>
          </a:stretch>
        </p:blipFill>
        <p:spPr>
          <a:xfrm>
            <a:off x="1040946" y="4141405"/>
            <a:ext cx="2101958" cy="228612"/>
          </a:xfrm>
          <a:prstGeom prst="rect">
            <a:avLst/>
          </a:prstGeom>
        </p:spPr>
      </p:pic>
    </p:spTree>
    <p:extLst>
      <p:ext uri="{BB962C8B-B14F-4D97-AF65-F5344CB8AC3E}">
        <p14:creationId xmlns:p14="http://schemas.microsoft.com/office/powerpoint/2010/main" val="203493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ea typeface="Poppins Medium"/>
                <a:cs typeface="Calibri" panose="020F0502020204030204" pitchFamily="34" charset="0"/>
                <a:sym typeface="Poppins Medium"/>
              </a:rPr>
              <a:t>MODELS, SCORING &amp; RESULTS</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4" name="TextBox 3">
            <a:extLst>
              <a:ext uri="{FF2B5EF4-FFF2-40B4-BE49-F238E27FC236}">
                <a16:creationId xmlns="" xmlns:a16="http://schemas.microsoft.com/office/drawing/2014/main" id="{D77B8B3D-AB0B-7A87-03A8-B5AA81D146B4}"/>
              </a:ext>
            </a:extLst>
          </p:cNvPr>
          <p:cNvSpPr txBox="1"/>
          <p:nvPr/>
        </p:nvSpPr>
        <p:spPr>
          <a:xfrm>
            <a:off x="1622770" y="1300846"/>
            <a:ext cx="2497366" cy="1252651"/>
          </a:xfrm>
          <a:prstGeom prst="rect">
            <a:avLst/>
          </a:prstGeom>
          <a:noFill/>
        </p:spPr>
        <p:txBody>
          <a:bodyPr wrap="square">
            <a:spAutoFit/>
          </a:bodyPr>
          <a:lstStyle/>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Logistic regression</a:t>
            </a: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Linear SVC</a:t>
            </a: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Multinomial Naive Bayes </a:t>
            </a:r>
            <a:endParaRPr lang="en-US" dirty="0">
              <a:solidFill>
                <a:srgbClr val="3F3F3F"/>
              </a:solidFill>
              <a:latin typeface="Calibri" panose="020F0502020204030204" pitchFamily="34" charset="0"/>
              <a:cs typeface="Calibri" panose="020F0502020204030204" pitchFamily="34" charset="0"/>
              <a:sym typeface="Calibri"/>
            </a:endParaRP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BERT </a:t>
            </a:r>
          </a:p>
        </p:txBody>
      </p:sp>
      <p:sp>
        <p:nvSpPr>
          <p:cNvPr id="5" name="TextBox 4">
            <a:extLst>
              <a:ext uri="{FF2B5EF4-FFF2-40B4-BE49-F238E27FC236}">
                <a16:creationId xmlns="" xmlns:a16="http://schemas.microsoft.com/office/drawing/2014/main" id="{AD617597-E0D3-469A-FCC0-E35EC10E5E28}"/>
              </a:ext>
            </a:extLst>
          </p:cNvPr>
          <p:cNvSpPr txBox="1"/>
          <p:nvPr/>
        </p:nvSpPr>
        <p:spPr>
          <a:xfrm>
            <a:off x="1622770" y="3285225"/>
            <a:ext cx="1573970" cy="1252651"/>
          </a:xfrm>
          <a:prstGeom prst="rect">
            <a:avLst/>
          </a:prstGeom>
          <a:noFill/>
        </p:spPr>
        <p:txBody>
          <a:bodyPr wrap="square">
            <a:spAutoFit/>
          </a:bodyPr>
          <a:lstStyle/>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Accuracy</a:t>
            </a: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Precision </a:t>
            </a:r>
            <a:endParaRPr lang="en-US" dirty="0">
              <a:solidFill>
                <a:srgbClr val="3F3F3F"/>
              </a:solidFill>
              <a:latin typeface="Calibri" panose="020F0502020204030204" pitchFamily="34" charset="0"/>
              <a:cs typeface="Calibri" panose="020F0502020204030204" pitchFamily="34" charset="0"/>
              <a:sym typeface="Calibri"/>
            </a:endParaRP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Recall</a:t>
            </a:r>
            <a:r>
              <a:rPr lang="en-IL" dirty="0">
                <a:solidFill>
                  <a:srgbClr val="3F3F3F"/>
                </a:solidFill>
                <a:latin typeface="Calibri" panose="020F0502020204030204" pitchFamily="34" charset="0"/>
                <a:cs typeface="Calibri" panose="020F0502020204030204" pitchFamily="34" charset="0"/>
              </a:rPr>
              <a:t> </a:t>
            </a:r>
          </a:p>
          <a:p>
            <a:pPr marL="285750" marR="0" lvl="0" indent="-285750" algn="l" rtl="0">
              <a:lnSpc>
                <a:spcPct val="90000"/>
              </a:lnSpc>
              <a:spcBef>
                <a:spcPts val="1000"/>
              </a:spcBef>
              <a:spcAft>
                <a:spcPts val="0"/>
              </a:spcAft>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F1 score  </a:t>
            </a:r>
          </a:p>
        </p:txBody>
      </p:sp>
      <p:sp>
        <p:nvSpPr>
          <p:cNvPr id="10" name="Slide Number Placeholder 9">
            <a:extLst>
              <a:ext uri="{FF2B5EF4-FFF2-40B4-BE49-F238E27FC236}">
                <a16:creationId xmlns="" xmlns:a16="http://schemas.microsoft.com/office/drawing/2014/main" id="{04E99C51-66AD-5149-A697-52146E83E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14</a:t>
            </a:fld>
            <a:endParaRPr lang="en">
              <a:latin typeface="Calibri" panose="020F0502020204030204" pitchFamily="34" charset="0"/>
              <a:cs typeface="Calibri" panose="020F0502020204030204" pitchFamily="34" charset="0"/>
            </a:endParaRPr>
          </a:p>
        </p:txBody>
      </p:sp>
      <p:pic>
        <p:nvPicPr>
          <p:cNvPr id="3" name="Picture 2" descr="A picture containing text, screenshot, diagram, design&#10;&#10;Description automatically generated">
            <a:extLst>
              <a:ext uri="{FF2B5EF4-FFF2-40B4-BE49-F238E27FC236}">
                <a16:creationId xmlns="" xmlns:a16="http://schemas.microsoft.com/office/drawing/2014/main" id="{1B22DF23-6249-47F8-5F8F-157E00BC85AA}"/>
              </a:ext>
            </a:extLst>
          </p:cNvPr>
          <p:cNvPicPr>
            <a:picLocks noChangeAspect="1"/>
          </p:cNvPicPr>
          <p:nvPr/>
        </p:nvPicPr>
        <p:blipFill>
          <a:blip r:embed="rId4"/>
          <a:stretch>
            <a:fillRect/>
          </a:stretch>
        </p:blipFill>
        <p:spPr>
          <a:xfrm>
            <a:off x="4271615" y="3017799"/>
            <a:ext cx="3644622" cy="2121284"/>
          </a:xfrm>
          <a:prstGeom prst="rect">
            <a:avLst/>
          </a:prstGeom>
        </p:spPr>
      </p:pic>
      <p:pic>
        <p:nvPicPr>
          <p:cNvPr id="6" name="Picture 5">
            <a:extLst>
              <a:ext uri="{FF2B5EF4-FFF2-40B4-BE49-F238E27FC236}">
                <a16:creationId xmlns="" xmlns:a16="http://schemas.microsoft.com/office/drawing/2014/main" id="{05B80115-D59A-EA74-3C59-4A020EB85461}"/>
              </a:ext>
            </a:extLst>
          </p:cNvPr>
          <p:cNvPicPr>
            <a:picLocks noChangeAspect="1"/>
          </p:cNvPicPr>
          <p:nvPr/>
        </p:nvPicPr>
        <p:blipFill>
          <a:blip r:embed="rId5"/>
          <a:stretch>
            <a:fillRect/>
          </a:stretch>
        </p:blipFill>
        <p:spPr>
          <a:xfrm>
            <a:off x="4351132" y="1044661"/>
            <a:ext cx="3427252" cy="1939790"/>
          </a:xfrm>
          <a:prstGeom prst="rect">
            <a:avLst/>
          </a:prstGeom>
        </p:spPr>
      </p:pic>
      <p:sp>
        <p:nvSpPr>
          <p:cNvPr id="9" name="TextBox 8">
            <a:extLst>
              <a:ext uri="{FF2B5EF4-FFF2-40B4-BE49-F238E27FC236}">
                <a16:creationId xmlns="" xmlns:a16="http://schemas.microsoft.com/office/drawing/2014/main" id="{70B5CD40-05A4-DEBF-A31D-A2D305789DF8}"/>
              </a:ext>
            </a:extLst>
          </p:cNvPr>
          <p:cNvSpPr txBox="1"/>
          <p:nvPr/>
        </p:nvSpPr>
        <p:spPr>
          <a:xfrm>
            <a:off x="5051140" y="981497"/>
            <a:ext cx="2325114" cy="244682"/>
          </a:xfrm>
          <a:prstGeom prst="rect">
            <a:avLst/>
          </a:prstGeom>
          <a:noFill/>
        </p:spPr>
        <p:txBody>
          <a:bodyPr wrap="square">
            <a:spAutoFit/>
          </a:bodyPr>
          <a:lstStyle/>
          <a:p>
            <a:pPr marR="0" lvl="0" algn="l" rtl="0">
              <a:lnSpc>
                <a:spcPct val="90000"/>
              </a:lnSpc>
              <a:spcBef>
                <a:spcPts val="1000"/>
              </a:spcBef>
              <a:spcAft>
                <a:spcPts val="0"/>
              </a:spcAft>
              <a:buClr>
                <a:srgbClr val="3F3F3F"/>
              </a:buClr>
              <a:buSzPts val="1800"/>
            </a:pPr>
            <a:r>
              <a:rPr lang="en-US" sz="1050" dirty="0">
                <a:solidFill>
                  <a:srgbClr val="3F3F3F"/>
                </a:solidFill>
                <a:latin typeface="Calibri" panose="020F0502020204030204" pitchFamily="34" charset="0"/>
                <a:cs typeface="Calibri" panose="020F0502020204030204" pitchFamily="34" charset="0"/>
              </a:rPr>
              <a:t>Confusion Matrix Benchmark</a:t>
            </a:r>
          </a:p>
        </p:txBody>
      </p:sp>
    </p:spTree>
    <p:extLst>
      <p:ext uri="{BB962C8B-B14F-4D97-AF65-F5344CB8AC3E}">
        <p14:creationId xmlns:p14="http://schemas.microsoft.com/office/powerpoint/2010/main" val="362565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    BERT</a:t>
            </a:r>
            <a:r>
              <a:rPr lang="en"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 - </a:t>
            </a:r>
            <a:r>
              <a:rPr lang="en-US" sz="2000" b="1" i="0" u="none" strike="noStrike" dirty="0">
                <a:solidFill>
                  <a:srgbClr val="202122"/>
                </a:solidFill>
                <a:effectLst/>
                <a:latin typeface="Calibri" panose="020F0502020204030204" pitchFamily="34" charset="0"/>
                <a:cs typeface="Calibri" panose="020F0502020204030204" pitchFamily="34" charset="0"/>
              </a:rPr>
              <a:t>Bidirectional Encoder Representations from Transformers</a:t>
            </a:r>
            <a:endParaRPr sz="16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pic>
        <p:nvPicPr>
          <p:cNvPr id="2" name="Picture 1" descr="A screenshot of a computer&#10;&#10;Description automatically generated with low confidence">
            <a:extLst>
              <a:ext uri="{FF2B5EF4-FFF2-40B4-BE49-F238E27FC236}">
                <a16:creationId xmlns="" xmlns:a16="http://schemas.microsoft.com/office/drawing/2014/main" id="{D1EFBD8F-FAC6-68C2-85B1-E11B5262C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531" y="1686216"/>
            <a:ext cx="4249469" cy="2993093"/>
          </a:xfrm>
          <a:prstGeom prst="rect">
            <a:avLst/>
          </a:prstGeom>
        </p:spPr>
      </p:pic>
      <p:sp>
        <p:nvSpPr>
          <p:cNvPr id="4" name="TextBox 3">
            <a:extLst>
              <a:ext uri="{FF2B5EF4-FFF2-40B4-BE49-F238E27FC236}">
                <a16:creationId xmlns="" xmlns:a16="http://schemas.microsoft.com/office/drawing/2014/main" id="{8E762380-F105-F5EA-DAF3-5AF9BD690F4C}"/>
              </a:ext>
            </a:extLst>
          </p:cNvPr>
          <p:cNvSpPr txBox="1"/>
          <p:nvPr/>
        </p:nvSpPr>
        <p:spPr>
          <a:xfrm>
            <a:off x="840050" y="1201229"/>
            <a:ext cx="4172704" cy="3445046"/>
          </a:xfrm>
          <a:prstGeom prst="rect">
            <a:avLst/>
          </a:prstGeom>
          <a:noFill/>
        </p:spPr>
        <p:txBody>
          <a:bodyPr wrap="square">
            <a:spAutoFit/>
          </a:bodyPr>
          <a:lstStyle/>
          <a:p>
            <a:pPr marL="285750" indent="-285750">
              <a:lnSpc>
                <a:spcPct val="90000"/>
              </a:lnSpc>
              <a:spcBef>
                <a:spcPts val="1000"/>
              </a:spcBef>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Self-Attention Mechanism with 12 (or 24) transformer layers.</a:t>
            </a:r>
          </a:p>
          <a:p>
            <a:pPr marL="285750" indent="-285750">
              <a:lnSpc>
                <a:spcPct val="90000"/>
              </a:lnSpc>
              <a:spcBef>
                <a:spcPts val="1000"/>
              </a:spcBef>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Released in late 2018 - a breakthrough year in NLP.</a:t>
            </a:r>
            <a:endParaRPr lang="he-IL" dirty="0">
              <a:solidFill>
                <a:srgbClr val="3F3F3F"/>
              </a:solidFill>
              <a:latin typeface="Calibri" panose="020F0502020204030204" pitchFamily="34" charset="0"/>
              <a:cs typeface="Calibri" panose="020F0502020204030204" pitchFamily="34" charset="0"/>
            </a:endParaRPr>
          </a:p>
          <a:p>
            <a:pPr marL="285750" indent="-285750">
              <a:lnSpc>
                <a:spcPct val="90000"/>
              </a:lnSpc>
              <a:spcBef>
                <a:spcPts val="1000"/>
              </a:spcBef>
              <a:buClr>
                <a:srgbClr val="3F3F3F"/>
              </a:buClr>
              <a:buSzPts val="1800"/>
              <a:buFont typeface="Arial"/>
              <a:buChar char="•"/>
            </a:pPr>
            <a:r>
              <a:rPr lang="en-US" dirty="0">
                <a:solidFill>
                  <a:srgbClr val="3F3F3F"/>
                </a:solidFill>
                <a:latin typeface="Calibri" panose="020F0502020204030204" pitchFamily="34" charset="0"/>
                <a:cs typeface="Calibri" panose="020F0502020204030204" pitchFamily="34" charset="0"/>
              </a:rPr>
              <a:t>BERT pretrained models can be </a:t>
            </a:r>
            <a:r>
              <a:rPr lang="en-US" b="1" dirty="0">
                <a:solidFill>
                  <a:srgbClr val="3F3F3F"/>
                </a:solidFill>
                <a:latin typeface="Calibri" panose="020F0502020204030204" pitchFamily="34" charset="0"/>
                <a:cs typeface="Calibri" panose="020F0502020204030204" pitchFamily="34" charset="0"/>
              </a:rPr>
              <a:t>fine-tuned</a:t>
            </a:r>
            <a:r>
              <a:rPr lang="en-US" dirty="0">
                <a:solidFill>
                  <a:srgbClr val="3F3F3F"/>
                </a:solidFill>
                <a:latin typeface="Calibri" panose="020F0502020204030204" pitchFamily="34" charset="0"/>
                <a:cs typeface="Calibri" panose="020F0502020204030204" pitchFamily="34" charset="0"/>
              </a:rPr>
              <a:t> easily with </a:t>
            </a:r>
            <a:r>
              <a:rPr lang="en-US" b="1" dirty="0">
                <a:solidFill>
                  <a:srgbClr val="3F3F3F"/>
                </a:solidFill>
                <a:latin typeface="Calibri" panose="020F0502020204030204" pitchFamily="34" charset="0"/>
                <a:cs typeface="Calibri" panose="020F0502020204030204" pitchFamily="34" charset="0"/>
              </a:rPr>
              <a:t>less data and less compute time </a:t>
            </a:r>
            <a:r>
              <a:rPr lang="en-US" dirty="0">
                <a:solidFill>
                  <a:srgbClr val="3F3F3F"/>
                </a:solidFill>
                <a:latin typeface="Calibri" panose="020F0502020204030204" pitchFamily="34" charset="0"/>
                <a:cs typeface="Calibri" panose="020F0502020204030204" pitchFamily="34" charset="0"/>
              </a:rPr>
              <a:t>to produce </a:t>
            </a:r>
            <a:r>
              <a:rPr lang="en-US" b="1" dirty="0">
                <a:solidFill>
                  <a:srgbClr val="3F3F3F"/>
                </a:solidFill>
                <a:latin typeface="Calibri" panose="020F0502020204030204" pitchFamily="34" charset="0"/>
                <a:cs typeface="Calibri" panose="020F0502020204030204" pitchFamily="34" charset="0"/>
              </a:rPr>
              <a:t>state of the art </a:t>
            </a:r>
            <a:r>
              <a:rPr lang="en-US" dirty="0">
                <a:solidFill>
                  <a:srgbClr val="3F3F3F"/>
                </a:solidFill>
                <a:latin typeface="Calibri" panose="020F0502020204030204" pitchFamily="34" charset="0"/>
                <a:cs typeface="Calibri" panose="020F0502020204030204" pitchFamily="34" charset="0"/>
              </a:rPr>
              <a:t>results in text classification.</a:t>
            </a:r>
          </a:p>
          <a:p>
            <a:pPr marL="285750" indent="-285750">
              <a:lnSpc>
                <a:spcPct val="90000"/>
              </a:lnSpc>
              <a:spcBef>
                <a:spcPts val="1000"/>
              </a:spcBef>
              <a:buClr>
                <a:srgbClr val="3F3F3F"/>
              </a:buClr>
              <a:buSzPts val="1800"/>
              <a:buFont typeface="Arial"/>
              <a:buChar char="•"/>
            </a:pPr>
            <a:r>
              <a:rPr lang="en-IL" b="1" dirty="0">
                <a:solidFill>
                  <a:srgbClr val="3F3F3F"/>
                </a:solidFill>
                <a:latin typeface="Calibri" panose="020F0502020204030204" pitchFamily="34" charset="0"/>
                <a:cs typeface="Calibri" panose="020F0502020204030204" pitchFamily="34" charset="0"/>
              </a:rPr>
              <a:t>Contextualized Representations</a:t>
            </a:r>
            <a:r>
              <a:rPr lang="en-US" dirty="0">
                <a:solidFill>
                  <a:srgbClr val="3F3F3F"/>
                </a:solidFill>
                <a:latin typeface="Calibri" panose="020F0502020204030204" pitchFamily="34" charset="0"/>
                <a:cs typeface="Calibri" panose="020F0502020204030204" pitchFamily="34" charset="0"/>
              </a:rPr>
              <a:t>:</a:t>
            </a:r>
          </a:p>
          <a:p>
            <a:pPr lvl="1">
              <a:lnSpc>
                <a:spcPct val="90000"/>
              </a:lnSpc>
              <a:spcBef>
                <a:spcPts val="1000"/>
              </a:spcBef>
              <a:buClr>
                <a:srgbClr val="3F3F3F"/>
              </a:buClr>
              <a:buSzPts val="1800"/>
            </a:pPr>
            <a:r>
              <a:rPr lang="en-US" dirty="0">
                <a:solidFill>
                  <a:srgbClr val="3F3F3F"/>
                </a:solidFill>
                <a:latin typeface="Calibri" panose="020F0502020204030204" pitchFamily="34" charset="0"/>
                <a:cs typeface="Calibri" panose="020F0502020204030204" pitchFamily="34" charset="0"/>
              </a:rPr>
              <a:t>       </a:t>
            </a:r>
            <a:r>
              <a:rPr lang="en-IL" dirty="0">
                <a:solidFill>
                  <a:srgbClr val="3F3F3F"/>
                </a:solidFill>
                <a:latin typeface="Calibri" panose="020F0502020204030204" pitchFamily="34" charset="0"/>
                <a:cs typeface="Calibri" panose="020F0502020204030204" pitchFamily="34" charset="0"/>
              </a:rPr>
              <a:t> These representations incorporate information </a:t>
            </a:r>
            <a:r>
              <a:rPr lang="en-US" dirty="0">
                <a:solidFill>
                  <a:srgbClr val="3F3F3F"/>
                </a:solidFill>
                <a:latin typeface="Calibri" panose="020F0502020204030204" pitchFamily="34" charset="0"/>
                <a:cs typeface="Calibri" panose="020F0502020204030204" pitchFamily="34" charset="0"/>
              </a:rPr>
              <a:t>  </a:t>
            </a:r>
          </a:p>
          <a:p>
            <a:pPr lvl="1">
              <a:lnSpc>
                <a:spcPct val="90000"/>
              </a:lnSpc>
              <a:spcBef>
                <a:spcPts val="1000"/>
              </a:spcBef>
              <a:buClr>
                <a:srgbClr val="3F3F3F"/>
              </a:buClr>
              <a:buSzPts val="1800"/>
            </a:pPr>
            <a:r>
              <a:rPr lang="en-US" dirty="0">
                <a:solidFill>
                  <a:srgbClr val="3F3F3F"/>
                </a:solidFill>
                <a:latin typeface="Calibri" panose="020F0502020204030204" pitchFamily="34" charset="0"/>
                <a:cs typeface="Calibri" panose="020F0502020204030204" pitchFamily="34" charset="0"/>
              </a:rPr>
              <a:t>         </a:t>
            </a:r>
            <a:r>
              <a:rPr lang="en-IL" dirty="0">
                <a:solidFill>
                  <a:srgbClr val="3F3F3F"/>
                </a:solidFill>
                <a:latin typeface="Calibri" panose="020F0502020204030204" pitchFamily="34" charset="0"/>
                <a:cs typeface="Calibri" panose="020F0502020204030204" pitchFamily="34" charset="0"/>
              </a:rPr>
              <a:t>from both preceding and following tokens</a:t>
            </a:r>
            <a:endParaRPr lang="en-US" dirty="0">
              <a:solidFill>
                <a:srgbClr val="3F3F3F"/>
              </a:solidFill>
              <a:latin typeface="Calibri" panose="020F0502020204030204" pitchFamily="34" charset="0"/>
              <a:cs typeface="Calibri" panose="020F0502020204030204" pitchFamily="34" charset="0"/>
            </a:endParaRPr>
          </a:p>
          <a:p>
            <a:pPr marL="285750" lvl="1" indent="-285750">
              <a:lnSpc>
                <a:spcPct val="90000"/>
              </a:lnSpc>
              <a:spcBef>
                <a:spcPts val="1000"/>
              </a:spcBef>
              <a:buClr>
                <a:srgbClr val="3F3F3F"/>
              </a:buClr>
              <a:buSzPts val="1800"/>
              <a:buFont typeface="Arial" panose="020B0604020202020204" pitchFamily="34" charset="0"/>
              <a:buChar char="•"/>
            </a:pPr>
            <a:r>
              <a:rPr lang="en-IL" b="1" dirty="0">
                <a:solidFill>
                  <a:srgbClr val="3F3F3F"/>
                </a:solidFill>
                <a:latin typeface="Calibri" panose="020F0502020204030204" pitchFamily="34" charset="0"/>
                <a:cs typeface="Calibri" panose="020F0502020204030204" pitchFamily="34" charset="0"/>
              </a:rPr>
              <a:t>Feature Extraction</a:t>
            </a:r>
            <a:r>
              <a:rPr lang="en-US" dirty="0">
                <a:solidFill>
                  <a:srgbClr val="3F3F3F"/>
                </a:solidFill>
                <a:latin typeface="Calibri" panose="020F0502020204030204" pitchFamily="34" charset="0"/>
                <a:cs typeface="Calibri" panose="020F0502020204030204" pitchFamily="34" charset="0"/>
              </a:rPr>
              <a:t>:</a:t>
            </a:r>
          </a:p>
          <a:p>
            <a:pPr lvl="1">
              <a:lnSpc>
                <a:spcPct val="90000"/>
              </a:lnSpc>
              <a:spcBef>
                <a:spcPts val="1000"/>
              </a:spcBef>
              <a:buClr>
                <a:srgbClr val="3F3F3F"/>
              </a:buClr>
              <a:buSzPts val="1800"/>
            </a:pPr>
            <a:r>
              <a:rPr lang="en-IL" dirty="0">
                <a:solidFill>
                  <a:srgbClr val="3F3F3F"/>
                </a:solidFill>
                <a:latin typeface="Calibri" panose="020F0502020204030204" pitchFamily="34" charset="0"/>
                <a:cs typeface="Calibri" panose="020F0502020204030204" pitchFamily="34" charset="0"/>
              </a:rPr>
              <a:t>    </a:t>
            </a:r>
            <a:r>
              <a:rPr lang="en-US" dirty="0">
                <a:solidFill>
                  <a:srgbClr val="3F3F3F"/>
                </a:solidFill>
                <a:latin typeface="Calibri" panose="020F0502020204030204" pitchFamily="34" charset="0"/>
                <a:cs typeface="Calibri" panose="020F0502020204030204" pitchFamily="34" charset="0"/>
              </a:rPr>
              <a:t>    </a:t>
            </a:r>
            <a:r>
              <a:rPr lang="en-IL" dirty="0">
                <a:solidFill>
                  <a:srgbClr val="3F3F3F"/>
                </a:solidFill>
                <a:latin typeface="Calibri" panose="020F0502020204030204" pitchFamily="34" charset="0"/>
                <a:cs typeface="Calibri" panose="020F0502020204030204" pitchFamily="34" charset="0"/>
              </a:rPr>
              <a:t>Each transformer layer in BERT extracts higher-</a:t>
            </a:r>
            <a:endParaRPr lang="en-US" dirty="0">
              <a:solidFill>
                <a:srgbClr val="3F3F3F"/>
              </a:solidFill>
              <a:latin typeface="Calibri" panose="020F0502020204030204" pitchFamily="34" charset="0"/>
              <a:cs typeface="Calibri" panose="020F0502020204030204" pitchFamily="34" charset="0"/>
            </a:endParaRPr>
          </a:p>
          <a:p>
            <a:pPr lvl="1">
              <a:lnSpc>
                <a:spcPct val="90000"/>
              </a:lnSpc>
              <a:spcBef>
                <a:spcPts val="1000"/>
              </a:spcBef>
              <a:buClr>
                <a:srgbClr val="3F3F3F"/>
              </a:buClr>
              <a:buSzPts val="1800"/>
            </a:pPr>
            <a:r>
              <a:rPr lang="en-US" dirty="0">
                <a:solidFill>
                  <a:srgbClr val="3F3F3F"/>
                </a:solidFill>
                <a:latin typeface="Calibri" panose="020F0502020204030204" pitchFamily="34" charset="0"/>
                <a:cs typeface="Calibri" panose="020F0502020204030204" pitchFamily="34" charset="0"/>
              </a:rPr>
              <a:t>        </a:t>
            </a:r>
            <a:r>
              <a:rPr lang="en-IL" dirty="0">
                <a:solidFill>
                  <a:srgbClr val="3F3F3F"/>
                </a:solidFill>
                <a:latin typeface="Calibri" panose="020F0502020204030204" pitchFamily="34" charset="0"/>
                <a:cs typeface="Calibri" panose="020F0502020204030204" pitchFamily="34" charset="0"/>
              </a:rPr>
              <a:t>level features from the input tokens</a:t>
            </a:r>
            <a:endParaRPr lang="en-US" dirty="0">
              <a:solidFill>
                <a:srgbClr val="3F3F3F"/>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 xmlns:a16="http://schemas.microsoft.com/office/drawing/2014/main" id="{A06688B8-2EA0-BED8-30CF-2520BF9BB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15</a:t>
            </a:fld>
            <a:endParaRPr lang="e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81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cs typeface="Calibri" panose="020F0502020204030204" pitchFamily="34" charset="0"/>
                <a:sym typeface="Poppins Medium"/>
              </a:rPr>
              <a:t>    BERT - Tokenization </a:t>
            </a:r>
            <a:endParaRPr sz="4400" dirty="0">
              <a:solidFill>
                <a:schemeClr val="dk1"/>
              </a:solidFill>
              <a:latin typeface="Calibri" panose="020F0502020204030204" pitchFamily="34" charset="0"/>
              <a:cs typeface="Calibri" panose="020F0502020204030204" pitchFamily="34" charset="0"/>
              <a:sym typeface="Poppins Medium"/>
            </a:endParaRPr>
          </a:p>
        </p:txBody>
      </p:sp>
      <p:sp>
        <p:nvSpPr>
          <p:cNvPr id="5" name="Slide Number Placeholder 4">
            <a:extLst>
              <a:ext uri="{FF2B5EF4-FFF2-40B4-BE49-F238E27FC236}">
                <a16:creationId xmlns="" xmlns:a16="http://schemas.microsoft.com/office/drawing/2014/main" id="{A06688B8-2EA0-BED8-30CF-2520BF9BB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16</a:t>
            </a:fld>
            <a:endParaRPr lang="en">
              <a:latin typeface="Calibri" panose="020F0502020204030204" pitchFamily="34" charset="0"/>
              <a:cs typeface="Calibri" panose="020F0502020204030204" pitchFamily="34" charset="0"/>
            </a:endParaRPr>
          </a:p>
        </p:txBody>
      </p:sp>
      <p:pic>
        <p:nvPicPr>
          <p:cNvPr id="7" name="Picture 6">
            <a:extLst>
              <a:ext uri="{FF2B5EF4-FFF2-40B4-BE49-F238E27FC236}">
                <a16:creationId xmlns="" xmlns:a16="http://schemas.microsoft.com/office/drawing/2014/main" id="{D5FABCA5-0C54-BA7E-AF66-1CAF93634CAE}"/>
              </a:ext>
            </a:extLst>
          </p:cNvPr>
          <p:cNvPicPr>
            <a:picLocks noChangeAspect="1"/>
          </p:cNvPicPr>
          <p:nvPr/>
        </p:nvPicPr>
        <p:blipFill>
          <a:blip r:embed="rId4"/>
          <a:stretch>
            <a:fillRect/>
          </a:stretch>
        </p:blipFill>
        <p:spPr>
          <a:xfrm>
            <a:off x="2021291" y="1025694"/>
            <a:ext cx="5101419" cy="2624642"/>
          </a:xfrm>
          <a:prstGeom prst="rect">
            <a:avLst/>
          </a:prstGeom>
        </p:spPr>
      </p:pic>
      <p:pic>
        <p:nvPicPr>
          <p:cNvPr id="4" name="Picture 3">
            <a:extLst>
              <a:ext uri="{FF2B5EF4-FFF2-40B4-BE49-F238E27FC236}">
                <a16:creationId xmlns="" xmlns:a16="http://schemas.microsoft.com/office/drawing/2014/main" id="{015F48A9-CDBD-D56C-83A3-03F70565D4E4}"/>
              </a:ext>
            </a:extLst>
          </p:cNvPr>
          <p:cNvPicPr>
            <a:picLocks noChangeAspect="1"/>
          </p:cNvPicPr>
          <p:nvPr/>
        </p:nvPicPr>
        <p:blipFill>
          <a:blip r:embed="rId5"/>
          <a:stretch>
            <a:fillRect/>
          </a:stretch>
        </p:blipFill>
        <p:spPr>
          <a:xfrm>
            <a:off x="1208729" y="3746827"/>
            <a:ext cx="6726543" cy="1309990"/>
          </a:xfrm>
          <a:prstGeom prst="rect">
            <a:avLst/>
          </a:prstGeom>
        </p:spPr>
      </p:pic>
    </p:spTree>
    <p:extLst>
      <p:ext uri="{BB962C8B-B14F-4D97-AF65-F5344CB8AC3E}">
        <p14:creationId xmlns:p14="http://schemas.microsoft.com/office/powerpoint/2010/main" val="114137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cs typeface="Calibri" panose="020F0502020204030204" pitchFamily="34" charset="0"/>
                <a:sym typeface="Poppins Medium"/>
              </a:rPr>
              <a:t>    BERT – </a:t>
            </a:r>
            <a:r>
              <a:rPr lang="en-US" sz="4400" dirty="0">
                <a:solidFill>
                  <a:schemeClr val="dk1"/>
                </a:solidFill>
                <a:latin typeface="Calibri" panose="020F0502020204030204" pitchFamily="34" charset="0"/>
                <a:cs typeface="Calibri" panose="020F0502020204030204" pitchFamily="34" charset="0"/>
              </a:rPr>
              <a:t>Confusion Matrix</a:t>
            </a:r>
            <a:endParaRPr sz="4400" dirty="0">
              <a:solidFill>
                <a:schemeClr val="dk1"/>
              </a:solidFill>
              <a:latin typeface="Calibri" panose="020F0502020204030204" pitchFamily="34" charset="0"/>
              <a:cs typeface="Calibri" panose="020F0502020204030204" pitchFamily="34" charset="0"/>
              <a:sym typeface="Poppins Medium"/>
            </a:endParaRPr>
          </a:p>
        </p:txBody>
      </p:sp>
      <p:sp>
        <p:nvSpPr>
          <p:cNvPr id="5" name="Slide Number Placeholder 4">
            <a:extLst>
              <a:ext uri="{FF2B5EF4-FFF2-40B4-BE49-F238E27FC236}">
                <a16:creationId xmlns="" xmlns:a16="http://schemas.microsoft.com/office/drawing/2014/main" id="{A06688B8-2EA0-BED8-30CF-2520BF9BB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17</a:t>
            </a:fld>
            <a:endParaRPr lang="en">
              <a:latin typeface="Calibri" panose="020F0502020204030204" pitchFamily="34" charset="0"/>
              <a:cs typeface="Calibri" panose="020F0502020204030204" pitchFamily="34" charset="0"/>
            </a:endParaRPr>
          </a:p>
        </p:txBody>
      </p:sp>
      <p:pic>
        <p:nvPicPr>
          <p:cNvPr id="7" name="Picture 6">
            <a:extLst>
              <a:ext uri="{FF2B5EF4-FFF2-40B4-BE49-F238E27FC236}">
                <a16:creationId xmlns="" xmlns:a16="http://schemas.microsoft.com/office/drawing/2014/main" id="{D867C620-5E3A-DA7F-B933-1252113DAA6E}"/>
              </a:ext>
            </a:extLst>
          </p:cNvPr>
          <p:cNvPicPr>
            <a:picLocks noChangeAspect="1"/>
          </p:cNvPicPr>
          <p:nvPr/>
        </p:nvPicPr>
        <p:blipFill>
          <a:blip r:embed="rId4"/>
          <a:stretch>
            <a:fillRect/>
          </a:stretch>
        </p:blipFill>
        <p:spPr>
          <a:xfrm>
            <a:off x="2173036" y="1089948"/>
            <a:ext cx="4797928" cy="3887022"/>
          </a:xfrm>
          <a:prstGeom prst="rect">
            <a:avLst/>
          </a:prstGeom>
        </p:spPr>
      </p:pic>
    </p:spTree>
    <p:extLst>
      <p:ext uri="{BB962C8B-B14F-4D97-AF65-F5344CB8AC3E}">
        <p14:creationId xmlns:p14="http://schemas.microsoft.com/office/powerpoint/2010/main" val="297708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Further Research</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4" name="TextBox 3">
            <a:extLst>
              <a:ext uri="{FF2B5EF4-FFF2-40B4-BE49-F238E27FC236}">
                <a16:creationId xmlns="" xmlns:a16="http://schemas.microsoft.com/office/drawing/2014/main" id="{26B7FB23-EA22-9FE8-CE8E-A5AEB789F965}"/>
              </a:ext>
            </a:extLst>
          </p:cNvPr>
          <p:cNvSpPr txBox="1"/>
          <p:nvPr/>
        </p:nvSpPr>
        <p:spPr>
          <a:xfrm>
            <a:off x="463850" y="1129139"/>
            <a:ext cx="8736409" cy="3139321"/>
          </a:xfrm>
          <a:prstGeom prst="rect">
            <a:avLst/>
          </a:prstGeom>
          <a:noFill/>
        </p:spPr>
        <p:txBody>
          <a:bodyPr wrap="square">
            <a:spAutoFit/>
          </a:bodyPr>
          <a:lstStyle/>
          <a:p>
            <a:pPr marL="742950" lvl="1" indent="-285750">
              <a:lnSpc>
                <a:spcPct val="150000"/>
              </a:lnSpc>
              <a:buFont typeface="+mj-lt"/>
              <a:buAutoNum type="arabicPeriod"/>
            </a:pPr>
            <a:r>
              <a:rPr lang="en-US" sz="1200" dirty="0">
                <a:latin typeface="Calibri" panose="020F0502020204030204" pitchFamily="34" charset="0"/>
                <a:ea typeface="Times New Roman" panose="02020603050405020304" pitchFamily="18" charset="0"/>
                <a:cs typeface="Calibri" panose="020F0502020204030204" pitchFamily="34" charset="0"/>
              </a:rPr>
              <a:t>Multiclass classification into 6 toxic target labels as opposed to just toxic/non-toxic. </a:t>
            </a:r>
          </a:p>
          <a:p>
            <a:pPr marL="742950" lvl="1" indent="-285750">
              <a:lnSpc>
                <a:spcPct val="150000"/>
              </a:lnSpc>
              <a:buFont typeface="+mj-lt"/>
              <a:buAutoNum type="arabicPeriod"/>
            </a:pPr>
            <a:r>
              <a:rPr lang="en-US" sz="1200" dirty="0">
                <a:latin typeface="Calibri" panose="020F0502020204030204" pitchFamily="34" charset="0"/>
                <a:ea typeface="Times New Roman" panose="02020603050405020304" pitchFamily="18" charset="0"/>
                <a:cs typeface="Calibri" panose="020F0502020204030204" pitchFamily="34" charset="0"/>
              </a:rPr>
              <a:t>Imbalanced data:</a:t>
            </a:r>
            <a:r>
              <a:rPr lang="he-IL" sz="1200" dirty="0">
                <a:latin typeface="Calibri" panose="020F0502020204030204" pitchFamily="34" charset="0"/>
                <a:ea typeface="Times New Roman" panose="02020603050405020304" pitchFamily="18" charset="0"/>
                <a:cs typeface="Calibri" panose="020F0502020204030204" pitchFamily="34" charset="0"/>
              </a:rPr>
              <a:t> </a:t>
            </a:r>
            <a:r>
              <a:rPr lang="en-GB" sz="1200" dirty="0">
                <a:latin typeface="Calibri" panose="020F0502020204030204" pitchFamily="34" charset="0"/>
                <a:ea typeface="Times New Roman" panose="02020603050405020304" pitchFamily="18" charset="0"/>
                <a:cs typeface="Calibri" panose="020F0502020204030204" pitchFamily="34" charset="0"/>
              </a:rPr>
              <a:t>use </a:t>
            </a:r>
            <a:r>
              <a:rPr lang="en-US" sz="1200" i="1" dirty="0" err="1">
                <a:latin typeface="Calibri" panose="020F0502020204030204" pitchFamily="34" charset="0"/>
                <a:ea typeface="Times New Roman" panose="02020603050405020304" pitchFamily="18" charset="0"/>
                <a:cs typeface="Calibri" panose="020F0502020204030204" pitchFamily="34" charset="0"/>
              </a:rPr>
              <a:t>RandomUnderSampler</a:t>
            </a:r>
            <a:r>
              <a:rPr lang="en-US" sz="1200" dirty="0">
                <a:latin typeface="Calibri" panose="020F0502020204030204" pitchFamily="34" charset="0"/>
                <a:ea typeface="Times New Roman" panose="02020603050405020304" pitchFamily="18" charset="0"/>
                <a:cs typeface="Calibri" panose="020F0502020204030204" pitchFamily="34" charset="0"/>
              </a:rPr>
              <a:t> (from </a:t>
            </a:r>
            <a:r>
              <a:rPr lang="en-US" sz="1200" i="1" dirty="0" err="1">
                <a:latin typeface="Calibri" panose="020F0502020204030204" pitchFamily="34" charset="0"/>
                <a:ea typeface="Times New Roman" panose="02020603050405020304" pitchFamily="18" charset="0"/>
                <a:cs typeface="Calibri" panose="020F0502020204030204" pitchFamily="34" charset="0"/>
              </a:rPr>
              <a:t>imblearn</a:t>
            </a:r>
            <a:r>
              <a:rPr lang="en-US" sz="1200" i="1" dirty="0">
                <a:latin typeface="Calibri" panose="020F0502020204030204" pitchFamily="34" charset="0"/>
                <a:ea typeface="Times New Roman" panose="02020603050405020304" pitchFamily="18" charset="0"/>
                <a:cs typeface="Calibri" panose="020F0502020204030204" pitchFamily="34" charset="0"/>
              </a:rPr>
              <a:t>) </a:t>
            </a:r>
            <a:r>
              <a:rPr lang="en-US" sz="1200" dirty="0">
                <a:latin typeface="Calibri" panose="020F0502020204030204" pitchFamily="34" charset="0"/>
                <a:ea typeface="Times New Roman" panose="02020603050405020304" pitchFamily="18" charset="0"/>
                <a:cs typeface="Calibri" panose="020F0502020204030204" pitchFamily="34" charset="0"/>
              </a:rPr>
              <a:t>to Under-sample the majority class</a:t>
            </a:r>
          </a:p>
          <a:p>
            <a:pPr marL="742950" lvl="1" indent="-28575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cs typeface="Calibri" panose="020F0502020204030204" pitchFamily="34" charset="0"/>
              </a:rPr>
              <a:t>Spelling correction: use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spell</a:t>
            </a:r>
            <a:r>
              <a:rPr lang="en-US" sz="1200" dirty="0">
                <a:effectLst/>
                <a:latin typeface="Calibri" panose="020F0502020204030204" pitchFamily="34" charset="0"/>
                <a:ea typeface="Times New Roman" panose="02020603050405020304" pitchFamily="18" charset="0"/>
                <a:cs typeface="Calibri" panose="020F0502020204030204" pitchFamily="34" charset="0"/>
              </a:rPr>
              <a:t> function (from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autocorrect</a:t>
            </a:r>
            <a:r>
              <a:rPr lang="en-US" sz="1200" dirty="0">
                <a:effectLst/>
                <a:latin typeface="Calibri" panose="020F0502020204030204" pitchFamily="34" charset="0"/>
                <a:ea typeface="Times New Roman" panose="02020603050405020304" pitchFamily="18" charset="0"/>
                <a:cs typeface="Calibri" panose="020F0502020204030204" pitchFamily="34" charset="0"/>
              </a:rPr>
              <a:t> library).</a:t>
            </a:r>
            <a:endParaRPr lang="en-IL" sz="12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50000"/>
              </a:lnSpc>
              <a:buFont typeface="+mj-lt"/>
              <a:buAutoNum type="arabicPeriod"/>
            </a:pPr>
            <a:r>
              <a:rPr lang="en-US" sz="1200" dirty="0">
                <a:latin typeface="Calibri" panose="020F0502020204030204" pitchFamily="34" charset="0"/>
                <a:ea typeface="Times New Roman" panose="02020603050405020304" pitchFamily="18" charset="0"/>
                <a:cs typeface="Calibri" panose="020F0502020204030204" pitchFamily="34" charset="0"/>
              </a:rPr>
              <a:t>Use large </a:t>
            </a:r>
            <a:r>
              <a:rPr lang="en-US" sz="1200" dirty="0" err="1">
                <a:latin typeface="Calibri" panose="020F0502020204030204" pitchFamily="34" charset="0"/>
                <a:ea typeface="Times New Roman" panose="02020603050405020304" pitchFamily="18" charset="0"/>
                <a:cs typeface="Calibri" panose="020F0502020204030204" pitchFamily="34" charset="0"/>
              </a:rPr>
              <a:t>SpaCy</a:t>
            </a:r>
            <a:r>
              <a:rPr lang="en-US" sz="1200" dirty="0">
                <a:latin typeface="Calibri" panose="020F0502020204030204" pitchFamily="34" charset="0"/>
                <a:ea typeface="Times New Roman" panose="02020603050405020304" pitchFamily="18" charset="0"/>
                <a:cs typeface="Calibri" panose="020F0502020204030204" pitchFamily="34" charset="0"/>
              </a:rPr>
              <a:t> ("</a:t>
            </a:r>
            <a:r>
              <a:rPr lang="en-US" sz="1200" i="1" dirty="0" err="1">
                <a:latin typeface="Calibri" panose="020F0502020204030204" pitchFamily="34" charset="0"/>
                <a:ea typeface="Times New Roman" panose="02020603050405020304" pitchFamily="18" charset="0"/>
                <a:cs typeface="Calibri" panose="020F0502020204030204" pitchFamily="34" charset="0"/>
              </a:rPr>
              <a:t>en_core_web_lg</a:t>
            </a:r>
            <a:r>
              <a:rPr lang="en-US" sz="1200" dirty="0">
                <a:latin typeface="Calibri" panose="020F0502020204030204" pitchFamily="34" charset="0"/>
                <a:ea typeface="Times New Roman" panose="02020603050405020304" pitchFamily="18" charset="0"/>
                <a:cs typeface="Calibri" panose="020F0502020204030204" pitchFamily="34" charset="0"/>
              </a:rPr>
              <a:t>" instead of "</a:t>
            </a:r>
            <a:r>
              <a:rPr lang="en-US" sz="1200" i="1" dirty="0" err="1">
                <a:latin typeface="Calibri" panose="020F0502020204030204" pitchFamily="34" charset="0"/>
                <a:ea typeface="Times New Roman" panose="02020603050405020304" pitchFamily="18" charset="0"/>
                <a:cs typeface="Calibri" panose="020F0502020204030204" pitchFamily="34" charset="0"/>
              </a:rPr>
              <a:t>en_core_web_sm</a:t>
            </a:r>
            <a:r>
              <a:rPr lang="en-US" sz="1200" dirty="0">
                <a:latin typeface="Calibri" panose="020F0502020204030204" pitchFamily="34" charset="0"/>
                <a:ea typeface="Times New Roman" panose="02020603050405020304" pitchFamily="18" charset="0"/>
                <a:cs typeface="Calibri" panose="020F0502020204030204" pitchFamily="34" charset="0"/>
              </a:rPr>
              <a:t>”).</a:t>
            </a:r>
          </a:p>
          <a:p>
            <a:pPr marL="742950" lvl="1" indent="-28575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cs typeface="Calibri" panose="020F0502020204030204" pitchFamily="34" charset="0"/>
              </a:rPr>
              <a:t>An attempt to filter the word </a:t>
            </a:r>
            <a:r>
              <a:rPr lang="en-US" sz="1200" b="1" dirty="0">
                <a:effectLst/>
                <a:latin typeface="Calibri" panose="020F0502020204030204" pitchFamily="34" charset="0"/>
                <a:ea typeface="Times New Roman" panose="02020603050405020304" pitchFamily="18" charset="0"/>
                <a:cs typeface="Calibri" panose="020F0502020204030204" pitchFamily="34" charset="0"/>
              </a:rPr>
              <a:t>Wikipedia</a:t>
            </a:r>
            <a:r>
              <a:rPr lang="en-US" sz="1200" dirty="0">
                <a:effectLst/>
                <a:latin typeface="Calibri" panose="020F0502020204030204" pitchFamily="34" charset="0"/>
                <a:ea typeface="Times New Roman" panose="02020603050405020304" pitchFamily="18" charset="0"/>
                <a:cs typeface="Calibri" panose="020F0502020204030204" pitchFamily="34" charset="0"/>
              </a:rPr>
              <a:t> from the comments (in the word cloud you can see that it is very significant).</a:t>
            </a:r>
            <a:endParaRPr lang="en-IL" sz="12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50000"/>
              </a:lnSpc>
              <a:buFont typeface="+mj-lt"/>
              <a:buAutoNum type="arabicPeriod"/>
            </a:pPr>
            <a:r>
              <a:rPr lang="en-US" sz="1200" dirty="0">
                <a:effectLst/>
                <a:latin typeface="Calibri" panose="020F0502020204030204" pitchFamily="34" charset="0"/>
                <a:ea typeface="Times New Roman" panose="02020603050405020304" pitchFamily="18" charset="0"/>
                <a:cs typeface="Calibri" panose="020F0502020204030204" pitchFamily="34" charset="0"/>
              </a:rPr>
              <a:t>Hyper-Parameter Tuning (e.g., Grid Search):</a:t>
            </a:r>
          </a:p>
          <a:p>
            <a:pPr marL="457200" lvl="2">
              <a:lnSpc>
                <a:spcPct val="150000"/>
              </a:lnSpc>
            </a:pPr>
            <a:r>
              <a:rPr lang="en-US" sz="1200" dirty="0">
                <a:effectLst/>
                <a:latin typeface="Calibri" panose="020F0502020204030204" pitchFamily="34" charset="0"/>
                <a:ea typeface="Times New Roman" panose="02020603050405020304" pitchFamily="18" charset="0"/>
                <a:cs typeface="Calibri" panose="020F0502020204030204" pitchFamily="34" charset="0"/>
              </a:rPr>
              <a:t>                Learning Rate (2e-5), MAX_LEN (512)</a:t>
            </a:r>
            <a:r>
              <a:rPr lang="en-US" sz="1200" dirty="0">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Times New Roman" panose="02020603050405020304" pitchFamily="18" charset="0"/>
                <a:cs typeface="Calibri" panose="020F0502020204030204" pitchFamily="34" charset="0"/>
              </a:rPr>
              <a:t>BATCH_SIZE (16), NUM_EPOCHS (2-5)</a:t>
            </a:r>
            <a:endParaRPr lang="en-IL" sz="1200" dirty="0">
              <a:effectLst/>
              <a:latin typeface="Calibri" panose="020F0502020204030204" pitchFamily="34" charset="0"/>
              <a:ea typeface="Times New Roman" panose="02020603050405020304" pitchFamily="18" charset="0"/>
              <a:cs typeface="Calibri" panose="020F0502020204030204" pitchFamily="34" charset="0"/>
            </a:endParaRPr>
          </a:p>
          <a:p>
            <a:pPr marL="685800" lvl="1" indent="-228600">
              <a:lnSpc>
                <a:spcPct val="150000"/>
              </a:lnSpc>
              <a:buAutoNum type="arabicPeriod" startAt="7"/>
            </a:pPr>
            <a:r>
              <a:rPr lang="en-US" sz="1200" dirty="0">
                <a:effectLst/>
                <a:latin typeface="Calibri" panose="020F0502020204030204" pitchFamily="34" charset="0"/>
                <a:ea typeface="Times New Roman" panose="02020603050405020304" pitchFamily="18" charset="0"/>
                <a:cs typeface="Calibri" panose="020F0502020204030204" pitchFamily="34" charset="0"/>
              </a:rPr>
              <a:t>K-Fold Cross-Validation.</a:t>
            </a:r>
          </a:p>
          <a:p>
            <a:pPr marL="685800" lvl="1" indent="-228600">
              <a:lnSpc>
                <a:spcPct val="150000"/>
              </a:lnSpc>
              <a:buFont typeface="Arial"/>
              <a:buAutoNum type="arabicPeriod" startAt="7"/>
            </a:pPr>
            <a:r>
              <a:rPr lang="en-US" sz="1200" dirty="0">
                <a:latin typeface="Calibri" panose="020F0502020204030204" pitchFamily="34" charset="0"/>
                <a:ea typeface="Times New Roman" panose="02020603050405020304" pitchFamily="18" charset="0"/>
                <a:cs typeface="Calibri" panose="020F0502020204030204" pitchFamily="34" charset="0"/>
              </a:rPr>
              <a:t>BERT Cased (We used Uncased</a:t>
            </a:r>
            <a:r>
              <a:rPr lang="en-US" sz="1200" dirty="0" smtClean="0">
                <a:latin typeface="Calibri" panose="020F0502020204030204" pitchFamily="34" charset="0"/>
                <a:ea typeface="Times New Roman" panose="02020603050405020304" pitchFamily="18" charset="0"/>
                <a:cs typeface="Calibri" panose="020F0502020204030204" pitchFamily="34" charset="0"/>
              </a:rPr>
              <a:t>) </a:t>
            </a:r>
          </a:p>
          <a:p>
            <a:pPr marL="685800" lvl="1" indent="-228600">
              <a:lnSpc>
                <a:spcPct val="150000"/>
              </a:lnSpc>
              <a:buFont typeface="Arial"/>
              <a:buAutoNum type="arabicPeriod" startAt="7"/>
            </a:pPr>
            <a:r>
              <a:rPr lang="en-US" sz="1200" dirty="0" smtClean="0">
                <a:latin typeface="Calibri" panose="020F0502020204030204" pitchFamily="34" charset="0"/>
                <a:ea typeface="Times New Roman" panose="02020603050405020304" pitchFamily="18" charset="0"/>
                <a:cs typeface="Calibri" panose="020F0502020204030204" pitchFamily="34" charset="0"/>
              </a:rPr>
              <a:t>In BERT – don’t use lemmatization (in </a:t>
            </a:r>
            <a:r>
              <a:rPr lang="en-US" sz="1200" smtClean="0">
                <a:latin typeface="Calibri" panose="020F0502020204030204" pitchFamily="34" charset="0"/>
                <a:ea typeface="Times New Roman" panose="02020603050405020304" pitchFamily="18" charset="0"/>
                <a:cs typeface="Calibri" panose="020F0502020204030204" pitchFamily="34" charset="0"/>
              </a:rPr>
              <a:t>preprocessing step)</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marL="685800" lvl="1" indent="-228600">
              <a:lnSpc>
                <a:spcPct val="150000"/>
              </a:lnSpc>
              <a:buFont typeface="Arial"/>
              <a:buAutoNum type="arabicPeriod" startAt="7"/>
            </a:pPr>
            <a:r>
              <a:rPr lang="en-US" sz="1200" dirty="0" err="1">
                <a:latin typeface="Calibri" panose="020F0502020204030204" pitchFamily="34" charset="0"/>
                <a:ea typeface="Times New Roman" panose="02020603050405020304" pitchFamily="18" charset="0"/>
                <a:cs typeface="Calibri" panose="020F0502020204030204" pitchFamily="34" charset="0"/>
              </a:rPr>
              <a:t>SpaCy</a:t>
            </a:r>
            <a:r>
              <a:rPr lang="en-US" sz="1200" dirty="0">
                <a:latin typeface="Calibri" panose="020F0502020204030204" pitchFamily="34" charset="0"/>
                <a:ea typeface="Times New Roman" panose="02020603050405020304" pitchFamily="18" charset="0"/>
                <a:cs typeface="Calibri" panose="020F0502020204030204" pitchFamily="34" charset="0"/>
              </a:rPr>
              <a:t> Text Categorizer.</a:t>
            </a:r>
            <a:endParaRPr lang="en-IL" sz="12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Slide Number Placeholder 4">
            <a:extLst>
              <a:ext uri="{FF2B5EF4-FFF2-40B4-BE49-F238E27FC236}">
                <a16:creationId xmlns="" xmlns:a16="http://schemas.microsoft.com/office/drawing/2014/main" id="{53AFF8A5-3F1D-5929-496E-B6BA0472AB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Calibri" panose="020F0502020204030204" pitchFamily="34" charset="0"/>
                <a:cs typeface="Calibri" panose="020F0502020204030204" pitchFamily="34" charset="0"/>
              </a:rPr>
              <a:t>18</a:t>
            </a:fld>
            <a:endParaRPr lang="e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9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ea typeface="Poppins Medium"/>
                <a:cs typeface="Calibri" panose="020F0502020204030204" pitchFamily="34" charset="0"/>
                <a:sym typeface="Poppins Medium"/>
              </a:rPr>
              <a:t>Thank you!</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3" name="Slide Number Placeholder 2">
            <a:extLst>
              <a:ext uri="{FF2B5EF4-FFF2-40B4-BE49-F238E27FC236}">
                <a16:creationId xmlns="" xmlns:a16="http://schemas.microsoft.com/office/drawing/2014/main" id="{F170025C-15E1-DAFE-3D89-FF8F2D2BDD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Google Shape;69;p15">
            <a:extLst>
              <a:ext uri="{FF2B5EF4-FFF2-40B4-BE49-F238E27FC236}">
                <a16:creationId xmlns="" xmlns:a16="http://schemas.microsoft.com/office/drawing/2014/main" id="{63B66001-AB48-2337-1DFF-50FE6D0BBBBB}"/>
              </a:ext>
            </a:extLst>
          </p:cNvPr>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2">
            <a:extLst>
              <a:ext uri="{FF2B5EF4-FFF2-40B4-BE49-F238E27FC236}">
                <a16:creationId xmlns="" xmlns:a16="http://schemas.microsoft.com/office/drawing/2014/main" id="{B5A8300B-9545-1535-EB83-7524BA11F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9" y="1008638"/>
            <a:ext cx="4334463" cy="401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2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ea typeface="Poppins Medium"/>
                <a:cs typeface="Calibri" panose="020F0502020204030204" pitchFamily="34" charset="0"/>
                <a:sym typeface="Poppins Medium"/>
              </a:rPr>
              <a:t>Overview</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3" name="Slide Number Placeholder 2">
            <a:extLst>
              <a:ext uri="{FF2B5EF4-FFF2-40B4-BE49-F238E27FC236}">
                <a16:creationId xmlns="" xmlns:a16="http://schemas.microsoft.com/office/drawing/2014/main" id="{F170025C-15E1-DAFE-3D89-FF8F2D2BDD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Google Shape;69;p15">
            <a:extLst>
              <a:ext uri="{FF2B5EF4-FFF2-40B4-BE49-F238E27FC236}">
                <a16:creationId xmlns="" xmlns:a16="http://schemas.microsoft.com/office/drawing/2014/main" id="{63B66001-AB48-2337-1DFF-50FE6D0BBBBB}"/>
              </a:ext>
            </a:extLst>
          </p:cNvPr>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85;p1">
            <a:extLst>
              <a:ext uri="{FF2B5EF4-FFF2-40B4-BE49-F238E27FC236}">
                <a16:creationId xmlns="" xmlns:a16="http://schemas.microsoft.com/office/drawing/2014/main" id="{B96F1172-20EA-B62B-F675-36F055E60A43}"/>
              </a:ext>
            </a:extLst>
          </p:cNvPr>
          <p:cNvSpPr txBox="1">
            <a:spLocks/>
          </p:cNvSpPr>
          <p:nvPr/>
        </p:nvSpPr>
        <p:spPr>
          <a:xfrm>
            <a:off x="1030518" y="995386"/>
            <a:ext cx="7521553" cy="406173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Research Question and Dataset</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Challenge and Motivation</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EDA (Exploratory Data Analysis)</a:t>
            </a:r>
          </a:p>
          <a:p>
            <a:pPr marL="685800" lvl="1"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Automatic and fast EDA - </a:t>
            </a:r>
            <a:r>
              <a:rPr lang="en-US" sz="1400" dirty="0" err="1">
                <a:solidFill>
                  <a:srgbClr val="3F3F3F"/>
                </a:solidFill>
                <a:latin typeface="Calibri" panose="020F0502020204030204" pitchFamily="34" charset="0"/>
                <a:cs typeface="Calibri" panose="020F0502020204030204" pitchFamily="34" charset="0"/>
              </a:rPr>
              <a:t>SweetViz</a:t>
            </a:r>
            <a:endParaRPr lang="en-US" sz="1400" dirty="0">
              <a:solidFill>
                <a:srgbClr val="3F3F3F"/>
              </a:solidFill>
              <a:latin typeface="Calibri" panose="020F0502020204030204" pitchFamily="34" charset="0"/>
              <a:cs typeface="Calibri" panose="020F0502020204030204" pitchFamily="34" charset="0"/>
            </a:endParaRPr>
          </a:p>
          <a:p>
            <a:pPr marL="685800" lvl="1" indent="-228600" algn="l">
              <a:lnSpc>
                <a:spcPct val="90000"/>
              </a:lnSpc>
              <a:buClr>
                <a:srgbClr val="3F3F3F"/>
              </a:buClr>
              <a:buSzPts val="1800"/>
              <a:buFont typeface="Arial"/>
              <a:buChar char="•"/>
            </a:pPr>
            <a:r>
              <a:rPr lang="en-US" sz="1400" dirty="0" err="1">
                <a:solidFill>
                  <a:srgbClr val="3F3F3F"/>
                </a:solidFill>
                <a:latin typeface="Calibri" panose="020F0502020204030204" pitchFamily="34" charset="0"/>
                <a:cs typeface="Calibri" panose="020F0502020204030204" pitchFamily="34" charset="0"/>
              </a:rPr>
              <a:t>Plotly</a:t>
            </a:r>
            <a:endParaRPr lang="en-US" sz="1400" dirty="0">
              <a:solidFill>
                <a:srgbClr val="3F3F3F"/>
              </a:solidFill>
              <a:latin typeface="Calibri" panose="020F0502020204030204" pitchFamily="34" charset="0"/>
              <a:cs typeface="Calibri" panose="020F0502020204030204" pitchFamily="34" charset="0"/>
            </a:endParaRPr>
          </a:p>
          <a:p>
            <a:pPr marL="685800" lvl="1"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Word Cloud</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Preprocessing – </a:t>
            </a:r>
            <a:r>
              <a:rPr lang="en-US" sz="1400" dirty="0" err="1">
                <a:solidFill>
                  <a:srgbClr val="3F3F3F"/>
                </a:solidFill>
                <a:latin typeface="Calibri" panose="020F0502020204030204" pitchFamily="34" charset="0"/>
                <a:cs typeface="Calibri" panose="020F0502020204030204" pitchFamily="34" charset="0"/>
              </a:rPr>
              <a:t>SpaCy</a:t>
            </a: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Word Embedding: TF-IDF Vectorizer</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Classification models:</a:t>
            </a:r>
          </a:p>
          <a:p>
            <a:pPr marL="685800" lvl="1" indent="-228600" algn="l">
              <a:lnSpc>
                <a:spcPct val="90000"/>
              </a:lnSpc>
              <a:buClr>
                <a:srgbClr val="3F3F3F"/>
              </a:buClr>
              <a:buSzPts val="1800"/>
              <a:buFont typeface="Arial"/>
              <a:buChar char="•"/>
            </a:pPr>
            <a:r>
              <a:rPr lang="en-US" sz="1400" dirty="0" err="1">
                <a:solidFill>
                  <a:srgbClr val="3F3F3F"/>
                </a:solidFill>
                <a:latin typeface="Calibri" panose="020F0502020204030204" pitchFamily="34" charset="0"/>
                <a:cs typeface="Calibri" panose="020F0502020204030204" pitchFamily="34" charset="0"/>
              </a:rPr>
              <a:t>Scikit</a:t>
            </a:r>
            <a:r>
              <a:rPr lang="en-US" sz="1400" dirty="0">
                <a:solidFill>
                  <a:srgbClr val="3F3F3F"/>
                </a:solidFill>
                <a:latin typeface="Calibri" panose="020F0502020204030204" pitchFamily="34" charset="0"/>
                <a:cs typeface="Calibri" panose="020F0502020204030204" pitchFamily="34" charset="0"/>
              </a:rPr>
              <a:t>-Learn models:</a:t>
            </a:r>
          </a:p>
          <a:p>
            <a:pPr marL="1143000" lvl="2"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Logistic Regression</a:t>
            </a:r>
          </a:p>
          <a:p>
            <a:pPr marL="1143000" lvl="2" indent="-228600" algn="l">
              <a:lnSpc>
                <a:spcPct val="90000"/>
              </a:lnSpc>
              <a:buClr>
                <a:srgbClr val="3F3F3F"/>
              </a:buClr>
              <a:buSzPts val="1800"/>
              <a:buFont typeface="Arial"/>
              <a:buChar char="•"/>
            </a:pPr>
            <a:r>
              <a:rPr lang="en-US" sz="1400" dirty="0" err="1">
                <a:solidFill>
                  <a:srgbClr val="3F3F3F"/>
                </a:solidFill>
                <a:latin typeface="Calibri" panose="020F0502020204030204" pitchFamily="34" charset="0"/>
                <a:cs typeface="Calibri" panose="020F0502020204030204" pitchFamily="34" charset="0"/>
              </a:rPr>
              <a:t>LinearSVC</a:t>
            </a:r>
            <a:endParaRPr lang="en-US" sz="1400" dirty="0">
              <a:solidFill>
                <a:srgbClr val="3F3F3F"/>
              </a:solidFill>
              <a:latin typeface="Calibri" panose="020F0502020204030204" pitchFamily="34" charset="0"/>
              <a:cs typeface="Calibri" panose="020F0502020204030204" pitchFamily="34" charset="0"/>
            </a:endParaRPr>
          </a:p>
          <a:p>
            <a:pPr marL="1143000" lvl="2" indent="-228600" algn="l">
              <a:lnSpc>
                <a:spcPct val="90000"/>
              </a:lnSpc>
              <a:buClr>
                <a:srgbClr val="3F3F3F"/>
              </a:buClr>
              <a:buSzPts val="1800"/>
              <a:buFont typeface="Arial"/>
              <a:buChar char="•"/>
            </a:pPr>
            <a:r>
              <a:rPr lang="en-US" sz="1400" dirty="0" err="1">
                <a:solidFill>
                  <a:srgbClr val="3F3F3F"/>
                </a:solidFill>
                <a:latin typeface="Calibri" panose="020F0502020204030204" pitchFamily="34" charset="0"/>
                <a:cs typeface="Calibri" panose="020F0502020204030204" pitchFamily="34" charset="0"/>
              </a:rPr>
              <a:t>MultinomialNB</a:t>
            </a:r>
            <a:r>
              <a:rPr lang="en-US" sz="1400" dirty="0">
                <a:solidFill>
                  <a:srgbClr val="3F3F3F"/>
                </a:solidFill>
                <a:latin typeface="Calibri" panose="020F0502020204030204" pitchFamily="34" charset="0"/>
                <a:cs typeface="Calibri" panose="020F0502020204030204" pitchFamily="34" charset="0"/>
              </a:rPr>
              <a:t> (Naïve Bayes)</a:t>
            </a:r>
          </a:p>
          <a:p>
            <a:pPr marL="685800" lvl="1"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BERT model (</a:t>
            </a:r>
            <a:r>
              <a:rPr lang="en-US" sz="1400" dirty="0" err="1">
                <a:solidFill>
                  <a:srgbClr val="3F3F3F"/>
                </a:solidFill>
                <a:latin typeface="Calibri" panose="020F0502020204030204" pitchFamily="34" charset="0"/>
                <a:cs typeface="Calibri" panose="020F0502020204030204" pitchFamily="34" charset="0"/>
              </a:rPr>
              <a:t>Huggingface</a:t>
            </a:r>
            <a:r>
              <a:rPr lang="en-US" sz="1400" dirty="0">
                <a:solidFill>
                  <a:srgbClr val="3F3F3F"/>
                </a:solidFill>
                <a:latin typeface="Calibri" panose="020F0502020204030204" pitchFamily="34" charset="0"/>
                <a:cs typeface="Calibri" panose="020F0502020204030204" pitchFamily="34" charset="0"/>
              </a:rPr>
              <a:t> pre-trained):</a:t>
            </a:r>
          </a:p>
          <a:p>
            <a:pPr marL="1143000" lvl="2" indent="-228600" algn="l">
              <a:lnSpc>
                <a:spcPct val="90000"/>
              </a:lnSpc>
              <a:buClr>
                <a:srgbClr val="3F3F3F"/>
              </a:buClr>
              <a:buSzPts val="1800"/>
              <a:buFont typeface="Arial"/>
              <a:buChar char="•"/>
            </a:pPr>
            <a:r>
              <a:rPr lang="en-US" sz="1400" dirty="0" err="1">
                <a:solidFill>
                  <a:srgbClr val="3F3F3F"/>
                </a:solidFill>
                <a:latin typeface="Calibri" panose="020F0502020204030204" pitchFamily="34" charset="0"/>
                <a:cs typeface="Calibri" panose="020F0502020204030204" pitchFamily="34" charset="0"/>
              </a:rPr>
              <a:t>BertTokenizer</a:t>
            </a:r>
            <a:r>
              <a:rPr lang="en-US" sz="1400" dirty="0">
                <a:solidFill>
                  <a:srgbClr val="3F3F3F"/>
                </a:solidFill>
                <a:latin typeface="Calibri" panose="020F0502020204030204" pitchFamily="34" charset="0"/>
                <a:cs typeface="Calibri" panose="020F0502020204030204" pitchFamily="34" charset="0"/>
              </a:rPr>
              <a:t>, </a:t>
            </a:r>
            <a:r>
              <a:rPr lang="en-US" sz="1400" dirty="0" err="1">
                <a:solidFill>
                  <a:srgbClr val="3F3F3F"/>
                </a:solidFill>
                <a:latin typeface="Calibri" panose="020F0502020204030204" pitchFamily="34" charset="0"/>
                <a:cs typeface="Calibri" panose="020F0502020204030204" pitchFamily="34" charset="0"/>
              </a:rPr>
              <a:t>BertForSequenceClassification</a:t>
            </a:r>
            <a:r>
              <a:rPr lang="en-US" sz="1400" dirty="0">
                <a:solidFill>
                  <a:srgbClr val="3F3F3F"/>
                </a:solidFill>
                <a:latin typeface="Calibri" panose="020F0502020204030204" pitchFamily="34" charset="0"/>
                <a:cs typeface="Calibri" panose="020F0502020204030204" pitchFamily="34" charset="0"/>
              </a:rPr>
              <a:t> - '</a:t>
            </a:r>
            <a:r>
              <a:rPr lang="en-US" sz="1400" dirty="0" err="1">
                <a:solidFill>
                  <a:srgbClr val="3F3F3F"/>
                </a:solidFill>
                <a:latin typeface="Calibri" panose="020F0502020204030204" pitchFamily="34" charset="0"/>
                <a:cs typeface="Calibri" panose="020F0502020204030204" pitchFamily="34" charset="0"/>
              </a:rPr>
              <a:t>bert</a:t>
            </a:r>
            <a:r>
              <a:rPr lang="en-US" sz="1400" dirty="0">
                <a:solidFill>
                  <a:srgbClr val="3F3F3F"/>
                </a:solidFill>
                <a:latin typeface="Calibri" panose="020F0502020204030204" pitchFamily="34" charset="0"/>
                <a:cs typeface="Calibri" panose="020F0502020204030204" pitchFamily="34" charset="0"/>
              </a:rPr>
              <a:t>-base-uncased’</a:t>
            </a:r>
          </a:p>
          <a:p>
            <a:pPr marL="1143000" lvl="2"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Fine-Tuning/Transfer Learning with </a:t>
            </a:r>
            <a:r>
              <a:rPr lang="en-US" sz="1400" dirty="0" err="1">
                <a:solidFill>
                  <a:srgbClr val="3F3F3F"/>
                </a:solidFill>
                <a:latin typeface="Calibri" panose="020F0502020204030204" pitchFamily="34" charset="0"/>
                <a:cs typeface="Calibri" panose="020F0502020204030204" pitchFamily="34" charset="0"/>
              </a:rPr>
              <a:t>PyTorch</a:t>
            </a:r>
            <a:r>
              <a:rPr lang="en-US" sz="1400" dirty="0">
                <a:solidFill>
                  <a:srgbClr val="3F3F3F"/>
                </a:solidFill>
                <a:latin typeface="Calibri" panose="020F0502020204030204" pitchFamily="34" charset="0"/>
                <a:cs typeface="Calibri" panose="020F0502020204030204" pitchFamily="34" charset="0"/>
              </a:rPr>
              <a:t> framework</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Results and metrics comparison</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Conclusions and further steps</a:t>
            </a:r>
          </a:p>
          <a:p>
            <a:pPr marL="914400" lvl="2" indent="0" algn="l">
              <a:lnSpc>
                <a:spcPct val="90000"/>
              </a:lnSpc>
              <a:buClr>
                <a:srgbClr val="3F3F3F"/>
              </a:buClr>
              <a:buSzPts val="1800"/>
            </a:pPr>
            <a:endParaRPr lang="en-US" sz="1600" dirty="0">
              <a:solidFill>
                <a:srgbClr val="3F3F3F"/>
              </a:solidFill>
              <a:latin typeface="Calibri" panose="020F0502020204030204" pitchFamily="34" charset="0"/>
              <a:cs typeface="Calibri" panose="020F0502020204030204" pitchFamily="34" charset="0"/>
            </a:endParaRPr>
          </a:p>
          <a:p>
            <a:pPr marL="1143000" lvl="2" indent="-228600" algn="l">
              <a:lnSpc>
                <a:spcPct val="90000"/>
              </a:lnSpc>
              <a:buClr>
                <a:srgbClr val="3F3F3F"/>
              </a:buClr>
              <a:buSzPts val="1800"/>
              <a:buFont typeface="Arial"/>
              <a:buChar char="•"/>
            </a:pPr>
            <a:endParaRPr lang="en-US" sz="1600" dirty="0">
              <a:solidFill>
                <a:srgbClr val="3F3F3F"/>
              </a:solidFill>
              <a:latin typeface="Calibri" panose="020F0502020204030204" pitchFamily="34" charset="0"/>
              <a:cs typeface="Calibri" panose="020F0502020204030204" pitchFamily="34" charset="0"/>
            </a:endParaRPr>
          </a:p>
          <a:p>
            <a:pPr marL="1143000" lvl="2" indent="-228600" algn="l">
              <a:lnSpc>
                <a:spcPct val="90000"/>
              </a:lnSpc>
              <a:buClr>
                <a:srgbClr val="3F3F3F"/>
              </a:buClr>
              <a:buSzPts val="1800"/>
              <a:buFont typeface="Arial"/>
              <a:buChar char="•"/>
            </a:pPr>
            <a:endParaRPr lang="en-US" sz="1600" dirty="0">
              <a:solidFill>
                <a:srgbClr val="3F3F3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495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84548"/>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Research Question and Dataset</a:t>
            </a:r>
          </a:p>
        </p:txBody>
      </p:sp>
      <p:sp>
        <p:nvSpPr>
          <p:cNvPr id="13" name="Google Shape;85;p1">
            <a:extLst>
              <a:ext uri="{FF2B5EF4-FFF2-40B4-BE49-F238E27FC236}">
                <a16:creationId xmlns="" xmlns:a16="http://schemas.microsoft.com/office/drawing/2014/main" id="{FA6037A2-D9DF-D017-D72F-3842D75A2EAD}"/>
              </a:ext>
            </a:extLst>
          </p:cNvPr>
          <p:cNvSpPr txBox="1">
            <a:spLocks/>
          </p:cNvSpPr>
          <p:nvPr/>
        </p:nvSpPr>
        <p:spPr>
          <a:xfrm>
            <a:off x="874406" y="946292"/>
            <a:ext cx="8181948" cy="41972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The research question and objective of this project is, whether we can classify toxic comments that appear in </a:t>
            </a:r>
            <a:r>
              <a:rPr lang="en-US" sz="1400" dirty="0">
                <a:solidFill>
                  <a:srgbClr val="3F3F3F"/>
                </a:solidFill>
                <a:latin typeface="Calibri" panose="020F0502020204030204" pitchFamily="34" charset="0"/>
                <a:cs typeface="Calibri" panose="020F0502020204030204" pitchFamily="34" charset="0"/>
                <a:hlinkClick r:id="rId4"/>
              </a:rPr>
              <a:t>Wikipedia Talk Pages </a:t>
            </a:r>
            <a:r>
              <a:rPr lang="en-US" sz="1400" dirty="0">
                <a:solidFill>
                  <a:srgbClr val="3F3F3F"/>
                </a:solidFill>
                <a:latin typeface="Calibri" panose="020F0502020204030204" pitchFamily="34" charset="0"/>
                <a:cs typeface="Calibri" panose="020F0502020204030204" pitchFamily="34" charset="0"/>
              </a:rPr>
              <a:t>(aka. “discussion pages”) with a reasonably high accuracy.</a:t>
            </a:r>
          </a:p>
          <a:p>
            <a:pPr marL="228600" indent="-228600" algn="l">
              <a:lnSpc>
                <a:spcPct val="90000"/>
              </a:lnSpc>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The </a:t>
            </a:r>
            <a:r>
              <a:rPr lang="en-US" sz="1400" dirty="0">
                <a:solidFill>
                  <a:srgbClr val="3F3F3F"/>
                </a:solidFill>
                <a:latin typeface="Calibri" panose="020F0502020204030204" pitchFamily="34" charset="0"/>
                <a:cs typeface="Calibri" panose="020F0502020204030204" pitchFamily="34" charset="0"/>
                <a:hlinkClick r:id="rId5"/>
              </a:rPr>
              <a:t>Dataset is</a:t>
            </a:r>
            <a:r>
              <a:rPr lang="he-IL" sz="1400" dirty="0">
                <a:solidFill>
                  <a:srgbClr val="3F3F3F"/>
                </a:solidFill>
                <a:latin typeface="Calibri" panose="020F0502020204030204" pitchFamily="34" charset="0"/>
                <a:cs typeface="Calibri" panose="020F0502020204030204" pitchFamily="34" charset="0"/>
                <a:hlinkClick r:id="rId5"/>
              </a:rPr>
              <a:t> </a:t>
            </a:r>
            <a:r>
              <a:rPr lang="en-US" sz="1400" dirty="0">
                <a:solidFill>
                  <a:srgbClr val="3F3F3F"/>
                </a:solidFill>
                <a:latin typeface="Calibri" panose="020F0502020204030204" pitchFamily="34" charset="0"/>
                <a:cs typeface="Calibri" panose="020F0502020204030204" pitchFamily="34" charset="0"/>
                <a:hlinkClick r:id="rId5"/>
              </a:rPr>
              <a:t>taken from Kaggle competition </a:t>
            </a:r>
            <a:r>
              <a:rPr lang="he-IL" sz="1400" dirty="0">
                <a:solidFill>
                  <a:srgbClr val="3F3F3F"/>
                </a:solidFill>
                <a:latin typeface="Calibri" panose="020F0502020204030204" pitchFamily="34" charset="0"/>
                <a:cs typeface="Calibri" panose="020F0502020204030204" pitchFamily="34" charset="0"/>
              </a:rPr>
              <a:t> </a:t>
            </a:r>
            <a:r>
              <a:rPr lang="en-US" sz="1400" dirty="0">
                <a:solidFill>
                  <a:srgbClr val="3F3F3F"/>
                </a:solidFill>
                <a:latin typeface="Calibri" panose="020F0502020204030204" pitchFamily="34" charset="0"/>
                <a:cs typeface="Calibri" panose="020F0502020204030204" pitchFamily="34" charset="0"/>
              </a:rPr>
              <a:t>held 5 years ago. </a:t>
            </a:r>
          </a:p>
          <a:p>
            <a:pPr marL="228600" indent="-228600" algn="l">
              <a:lnSpc>
                <a:spcPct val="90000"/>
              </a:lnSpc>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It contains approximately 160K rows, with 8 columns: ‘id’, ‘</a:t>
            </a:r>
            <a:r>
              <a:rPr lang="en-US" sz="1400" dirty="0" err="1">
                <a:solidFill>
                  <a:srgbClr val="3F3F3F"/>
                </a:solidFill>
                <a:latin typeface="Calibri" panose="020F0502020204030204" pitchFamily="34" charset="0"/>
                <a:cs typeface="Calibri" panose="020F0502020204030204" pitchFamily="34" charset="0"/>
              </a:rPr>
              <a:t>comment_text</a:t>
            </a:r>
            <a:r>
              <a:rPr lang="en-US" sz="1400" dirty="0">
                <a:solidFill>
                  <a:srgbClr val="3F3F3F"/>
                </a:solidFill>
                <a:latin typeface="Calibri" panose="020F0502020204030204" pitchFamily="34" charset="0"/>
                <a:cs typeface="Calibri" panose="020F0502020204030204" pitchFamily="34" charset="0"/>
              </a:rPr>
              <a:t>’  and 6 types of toxicity target labels (1/0), which have been labeled by human raters of toxic behavior:</a:t>
            </a:r>
            <a:endParaRPr lang="en-US" sz="1400" dirty="0">
              <a:latin typeface="Calibri" panose="020F0502020204030204" pitchFamily="34" charset="0"/>
              <a:cs typeface="Calibri" panose="020F0502020204030204" pitchFamily="34" charset="0"/>
            </a:endParaRPr>
          </a:p>
          <a:p>
            <a:pPr marL="0" indent="0" algn="l">
              <a:lnSpc>
                <a:spcPct val="90000"/>
              </a:lnSpc>
              <a:spcBef>
                <a:spcPts val="1000"/>
              </a:spcBef>
              <a:buClr>
                <a:srgbClr val="3F3F3F"/>
              </a:buClr>
              <a:buSzPts val="1800"/>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There are no missing values and no duplicates</a:t>
            </a:r>
          </a:p>
          <a:p>
            <a:pPr marL="228600" indent="-228600" algn="l">
              <a:lnSpc>
                <a:spcPct val="90000"/>
              </a:lnSpc>
              <a:spcBef>
                <a:spcPts val="1000"/>
              </a:spcBef>
              <a:buClr>
                <a:srgbClr val="3F3F3F"/>
              </a:buClr>
              <a:buSzPts val="1800"/>
              <a:buFont typeface="Arial"/>
              <a:buChar char="•"/>
            </a:pPr>
            <a:r>
              <a:rPr lang="en-US" sz="1400" dirty="0">
                <a:solidFill>
                  <a:srgbClr val="3F3F3F"/>
                </a:solidFill>
                <a:latin typeface="Calibri" panose="020F0502020204030204" pitchFamily="34" charset="0"/>
                <a:cs typeface="Calibri" panose="020F0502020204030204" pitchFamily="34" charset="0"/>
              </a:rPr>
              <a:t>We decided to sample the dataset (10%) due to computational resources considerations.</a:t>
            </a: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228600" algn="l">
              <a:lnSpc>
                <a:spcPct val="90000"/>
              </a:lnSpc>
              <a:spcBef>
                <a:spcPts val="1000"/>
              </a:spcBef>
              <a:buClr>
                <a:srgbClr val="3F3F3F"/>
              </a:buClr>
              <a:buSzPts val="1800"/>
              <a:buFont typeface="Arial"/>
              <a:buChar char="•"/>
            </a:pPr>
            <a:endParaRPr lang="en-US" sz="1400" dirty="0">
              <a:solidFill>
                <a:srgbClr val="3F3F3F"/>
              </a:solidFill>
              <a:latin typeface="Calibri" panose="020F0502020204030204" pitchFamily="34" charset="0"/>
              <a:cs typeface="Calibri" panose="020F0502020204030204" pitchFamily="34" charset="0"/>
            </a:endParaRPr>
          </a:p>
          <a:p>
            <a:pPr marL="228600" indent="-114300" algn="l">
              <a:lnSpc>
                <a:spcPct val="90000"/>
              </a:lnSpc>
              <a:spcBef>
                <a:spcPts val="1000"/>
              </a:spcBef>
              <a:buClr>
                <a:schemeClr val="dk1"/>
              </a:buClr>
              <a:buSzPts val="1800"/>
            </a:pPr>
            <a:endParaRPr lang="en-US" sz="1400" dirty="0">
              <a:latin typeface="Calibri" panose="020F0502020204030204" pitchFamily="34" charset="0"/>
              <a:cs typeface="Calibri" panose="020F0502020204030204" pitchFamily="34" charset="0"/>
            </a:endParaRPr>
          </a:p>
        </p:txBody>
      </p:sp>
      <p:sp>
        <p:nvSpPr>
          <p:cNvPr id="16" name="Slide Number Placeholder 15">
            <a:extLst>
              <a:ext uri="{FF2B5EF4-FFF2-40B4-BE49-F238E27FC236}">
                <a16:creationId xmlns="" xmlns:a16="http://schemas.microsoft.com/office/drawing/2014/main" id="{E8185D1D-3FE3-FA78-42C7-AF3FE37501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2" name="Rectangle 6">
            <a:extLst>
              <a:ext uri="{FF2B5EF4-FFF2-40B4-BE49-F238E27FC236}">
                <a16:creationId xmlns="" xmlns:a16="http://schemas.microsoft.com/office/drawing/2014/main" id="{A7881AED-0CA0-B562-65F5-E3850445B43F}"/>
              </a:ext>
            </a:extLst>
          </p:cNvPr>
          <p:cNvSpPr>
            <a:spLocks noChangeArrowheads="1"/>
          </p:cNvSpPr>
          <p:nvPr/>
        </p:nvSpPr>
        <p:spPr bwMode="auto">
          <a:xfrm>
            <a:off x="1199718" y="2165883"/>
            <a:ext cx="683712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Toxic</a:t>
            </a:r>
            <a:r>
              <a:rPr kumimoji="0" lang="en-US" altLang="en-IL"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Very bad, unpleasant, harmful.</a:t>
            </a:r>
            <a:endPar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Severe toxic </a:t>
            </a:r>
            <a:r>
              <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rPr>
              <a:t>– Extremely bad and offensive.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Obscene</a:t>
            </a:r>
            <a:r>
              <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rPr>
              <a:t> – Description of sexual matters.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Threat</a:t>
            </a:r>
            <a:r>
              <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rPr>
              <a:t> –  a statement of an intention to inflict pain, injury, or damage.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Insult</a:t>
            </a:r>
            <a:r>
              <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rPr>
              <a:t> – speak to or treat with disrespect or scornful abuse.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IL" b="1" dirty="0">
                <a:solidFill>
                  <a:schemeClr val="tx1"/>
                </a:solidFill>
                <a:latin typeface="Calibri" panose="020F0502020204030204" pitchFamily="34" charset="0"/>
                <a:ea typeface="Times New Roman" panose="02020603050405020304" pitchFamily="18" charset="0"/>
                <a:cs typeface="Calibri" panose="020F0502020204030204" pitchFamily="34" charset="0"/>
              </a:rPr>
              <a:t>Identity hate </a:t>
            </a:r>
            <a:r>
              <a:rPr lang="en-US" altLang="en-IL" dirty="0">
                <a:solidFill>
                  <a:schemeClr val="tx1"/>
                </a:solidFill>
                <a:latin typeface="Calibri" panose="020F0502020204030204" pitchFamily="34" charset="0"/>
                <a:ea typeface="Times New Roman" panose="02020603050405020304" pitchFamily="18" charset="0"/>
                <a:cs typeface="Calibri" panose="020F0502020204030204" pitchFamily="34" charset="0"/>
              </a:rPr>
              <a:t>– hatred</a:t>
            </a:r>
            <a:r>
              <a:rPr kumimoji="0" lang="en-US" altLang="en-IL"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hostility, or violence towards ethnicity, nation, religion, </a:t>
            </a:r>
            <a:r>
              <a:rPr lang="en-US" dirty="0">
                <a:effectLst/>
                <a:latin typeface="Calibri" panose="020F0502020204030204" pitchFamily="34" charset="0"/>
                <a:ea typeface="Times New Roman" panose="02020603050405020304" pitchFamily="18" charset="0"/>
                <a:cs typeface="Calibri" panose="020F0502020204030204" pitchFamily="34" charset="0"/>
              </a:rPr>
              <a:t>gender.</a:t>
            </a:r>
            <a:r>
              <a:rPr kumimoji="0" lang="en-US" altLang="en-IL"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IL"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84548"/>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Challenge and Motivation</a:t>
            </a:r>
            <a:endParaRPr lang="en-US"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16" name="Slide Number Placeholder 15">
            <a:extLst>
              <a:ext uri="{FF2B5EF4-FFF2-40B4-BE49-F238E27FC236}">
                <a16:creationId xmlns="" xmlns:a16="http://schemas.microsoft.com/office/drawing/2014/main" id="{E8185D1D-3FE3-FA78-42C7-AF3FE37501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Google Shape;85;p1">
            <a:extLst>
              <a:ext uri="{FF2B5EF4-FFF2-40B4-BE49-F238E27FC236}">
                <a16:creationId xmlns="" xmlns:a16="http://schemas.microsoft.com/office/drawing/2014/main" id="{1C382026-10F1-4698-CB8B-450605CEEF2C}"/>
              </a:ext>
            </a:extLst>
          </p:cNvPr>
          <p:cNvSpPr txBox="1">
            <a:spLocks/>
          </p:cNvSpPr>
          <p:nvPr/>
        </p:nvSpPr>
        <p:spPr>
          <a:xfrm>
            <a:off x="874406" y="1031484"/>
            <a:ext cx="8181948" cy="38562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228600" indent="-228600" algn="l">
              <a:lnSpc>
                <a:spcPct val="90000"/>
              </a:lnSpc>
              <a:buClr>
                <a:srgbClr val="3F3F3F"/>
              </a:buClr>
              <a:buSzPts val="1800"/>
              <a:buFont typeface="Arial"/>
              <a:buChar char="•"/>
            </a:pPr>
            <a:r>
              <a:rPr lang="en-US" sz="1400" b="1" dirty="0">
                <a:latin typeface="Calibri" pitchFamily="34" charset="0"/>
                <a:cs typeface="Calibri" panose="020F0502020204030204" pitchFamily="34" charset="0"/>
              </a:rPr>
              <a:t>Type of NLP Challenge: Text classification </a:t>
            </a:r>
            <a:r>
              <a:rPr lang="en-US" sz="1400" dirty="0">
                <a:latin typeface="Calibri" pitchFamily="34" charset="0"/>
                <a:cs typeface="Calibri" pitchFamily="34" charset="0"/>
              </a:rPr>
              <a:t>- A task of categorizing text documents into predefined classes or categories. It is a fundamental problem in NLP with various applications, such as:</a:t>
            </a:r>
          </a:p>
          <a:p>
            <a:pPr marL="457200" lvl="1" indent="0" algn="l">
              <a:lnSpc>
                <a:spcPct val="90000"/>
              </a:lnSpc>
              <a:buClr>
                <a:srgbClr val="3F3F3F"/>
              </a:buClr>
              <a:buSzPts val="1800"/>
            </a:pPr>
            <a:endParaRPr lang="en-US" sz="1400" dirty="0">
              <a:solidFill>
                <a:srgbClr val="494E52"/>
              </a:solidFill>
              <a:latin typeface="Calibri" pitchFamily="34" charset="0"/>
              <a:cs typeface="Calibri" pitchFamily="34" charset="0"/>
            </a:endParaRP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1. </a:t>
            </a:r>
            <a:r>
              <a:rPr lang="en-US" sz="1400" b="1" dirty="0">
                <a:solidFill>
                  <a:srgbClr val="494E52"/>
                </a:solidFill>
                <a:latin typeface="Calibri" pitchFamily="34" charset="0"/>
                <a:cs typeface="Calibri" pitchFamily="34" charset="0"/>
              </a:rPr>
              <a:t>Sentiment Analysis: </a:t>
            </a:r>
            <a:r>
              <a:rPr lang="en-US" sz="1400" dirty="0">
                <a:solidFill>
                  <a:srgbClr val="494E52"/>
                </a:solidFill>
                <a:latin typeface="Calibri" pitchFamily="34" charset="0"/>
                <a:cs typeface="Calibri" pitchFamily="34" charset="0"/>
              </a:rPr>
              <a:t>Determine the sentiment expressed in a text as positive, negative, or neutral. </a:t>
            </a: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2. </a:t>
            </a:r>
            <a:r>
              <a:rPr lang="en-US" sz="1400" b="1" dirty="0">
                <a:solidFill>
                  <a:srgbClr val="494E52"/>
                </a:solidFill>
                <a:latin typeface="Calibri" pitchFamily="34" charset="0"/>
                <a:cs typeface="Calibri" pitchFamily="34" charset="0"/>
              </a:rPr>
              <a:t>Spam Detection </a:t>
            </a:r>
            <a:r>
              <a:rPr lang="en-US" sz="1400" dirty="0">
                <a:solidFill>
                  <a:srgbClr val="494E52"/>
                </a:solidFill>
                <a:latin typeface="Calibri" pitchFamily="34" charset="0"/>
                <a:cs typeface="Calibri" pitchFamily="34" charset="0"/>
              </a:rPr>
              <a:t>(in emails)</a:t>
            </a:r>
            <a:endParaRPr lang="en-US" sz="1400" b="1" dirty="0">
              <a:solidFill>
                <a:srgbClr val="494E52"/>
              </a:solidFill>
              <a:latin typeface="Calibri" pitchFamily="34" charset="0"/>
              <a:cs typeface="Calibri" pitchFamily="34" charset="0"/>
            </a:endParaRP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3. </a:t>
            </a:r>
            <a:r>
              <a:rPr lang="en-US" sz="1400" b="1" dirty="0">
                <a:solidFill>
                  <a:srgbClr val="494E52"/>
                </a:solidFill>
                <a:latin typeface="Calibri" pitchFamily="34" charset="0"/>
                <a:cs typeface="Calibri" pitchFamily="34" charset="0"/>
              </a:rPr>
              <a:t>Topic Categorization: </a:t>
            </a:r>
            <a:r>
              <a:rPr lang="en-US" sz="1400" dirty="0">
                <a:solidFill>
                  <a:srgbClr val="494E52"/>
                </a:solidFill>
                <a:latin typeface="Calibri" pitchFamily="34" charset="0"/>
                <a:cs typeface="Calibri" pitchFamily="34" charset="0"/>
              </a:rPr>
              <a:t>Classify news into categories such as sports, politics, entertainment, or  technology.</a:t>
            </a: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4. </a:t>
            </a:r>
            <a:r>
              <a:rPr lang="en-US" sz="1400" b="1" dirty="0">
                <a:solidFill>
                  <a:srgbClr val="494E52"/>
                </a:solidFill>
                <a:latin typeface="Calibri" pitchFamily="34" charset="0"/>
                <a:cs typeface="Calibri" pitchFamily="34" charset="0"/>
              </a:rPr>
              <a:t>Intent Recognition: </a:t>
            </a:r>
            <a:r>
              <a:rPr lang="en-US" sz="1400" dirty="0">
                <a:solidFill>
                  <a:srgbClr val="494E52"/>
                </a:solidFill>
                <a:latin typeface="Calibri" pitchFamily="34" charset="0"/>
                <a:cs typeface="Calibri" pitchFamily="34" charset="0"/>
              </a:rPr>
              <a:t>Identify the intent or purpose behind a user's query or statement.</a:t>
            </a: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    (e.g., classify customer queries in a Chatbot as inquiries, complaints, or requests for assistance).</a:t>
            </a: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5. </a:t>
            </a:r>
            <a:r>
              <a:rPr lang="en-US" sz="1400" b="1" dirty="0">
                <a:solidFill>
                  <a:srgbClr val="494E52"/>
                </a:solidFill>
                <a:latin typeface="Calibri" pitchFamily="34" charset="0"/>
                <a:cs typeface="Calibri" pitchFamily="34" charset="0"/>
              </a:rPr>
              <a:t>Named Entity Recognition (NER) </a:t>
            </a:r>
            <a:r>
              <a:rPr lang="en-US" sz="1400" dirty="0">
                <a:solidFill>
                  <a:srgbClr val="494E52"/>
                </a:solidFill>
                <a:latin typeface="Calibri" pitchFamily="34" charset="0"/>
                <a:cs typeface="Calibri" pitchFamily="34" charset="0"/>
              </a:rPr>
              <a:t>(e.g., Identify and classify person names, locations, organizations).</a:t>
            </a:r>
          </a:p>
          <a:p>
            <a:pPr marL="457200" lvl="1" indent="0" algn="l">
              <a:lnSpc>
                <a:spcPct val="90000"/>
              </a:lnSpc>
              <a:buClr>
                <a:srgbClr val="3F3F3F"/>
              </a:buClr>
              <a:buSzPts val="1800"/>
            </a:pPr>
            <a:r>
              <a:rPr lang="en-US" sz="1400" dirty="0">
                <a:solidFill>
                  <a:srgbClr val="494E52"/>
                </a:solidFill>
                <a:latin typeface="Calibri" pitchFamily="34" charset="0"/>
                <a:cs typeface="Calibri" pitchFamily="34" charset="0"/>
              </a:rPr>
              <a:t>6. </a:t>
            </a:r>
            <a:r>
              <a:rPr lang="en-US" sz="1400" b="1" dirty="0">
                <a:solidFill>
                  <a:srgbClr val="494E52"/>
                </a:solidFill>
                <a:latin typeface="Calibri" pitchFamily="34" charset="0"/>
                <a:cs typeface="Calibri" pitchFamily="34" charset="0"/>
              </a:rPr>
              <a:t>Language Identification </a:t>
            </a:r>
            <a:r>
              <a:rPr lang="en-US" sz="1400" dirty="0">
                <a:solidFill>
                  <a:srgbClr val="494E52"/>
                </a:solidFill>
                <a:latin typeface="Calibri" pitchFamily="34" charset="0"/>
                <a:cs typeface="Calibri" pitchFamily="34" charset="0"/>
              </a:rPr>
              <a:t>(e.g., English, Spanish, or French).</a:t>
            </a:r>
          </a:p>
          <a:p>
            <a:pPr marL="457200" lvl="1" indent="0" algn="l">
              <a:lnSpc>
                <a:spcPct val="90000"/>
              </a:lnSpc>
              <a:buClr>
                <a:srgbClr val="3F3F3F"/>
              </a:buClr>
              <a:buSzPts val="1800"/>
            </a:pPr>
            <a:endParaRPr lang="en-US" sz="1400" dirty="0">
              <a:latin typeface="Calibri" panose="020F0502020204030204" pitchFamily="34" charset="0"/>
              <a:cs typeface="Calibri" panose="020F0502020204030204" pitchFamily="34" charset="0"/>
            </a:endParaRPr>
          </a:p>
          <a:p>
            <a:pPr marL="228600" indent="-228600" algn="l">
              <a:lnSpc>
                <a:spcPct val="90000"/>
              </a:lnSpc>
              <a:buClr>
                <a:srgbClr val="3F3F3F"/>
              </a:buClr>
              <a:buSzPts val="1800"/>
              <a:buFont typeface="Arial"/>
              <a:buChar char="•"/>
            </a:pPr>
            <a:r>
              <a:rPr lang="en-US" sz="1400" b="1" dirty="0">
                <a:latin typeface="Calibri" panose="020F0502020204030204" pitchFamily="34" charset="0"/>
                <a:cs typeface="Calibri" panose="020F0502020204030204" pitchFamily="34" charset="0"/>
              </a:rPr>
              <a:t>Motivation</a:t>
            </a:r>
            <a:r>
              <a:rPr lang="en-US" sz="1400" dirty="0">
                <a:latin typeface="Calibri" panose="020F0502020204030204" pitchFamily="34" charset="0"/>
                <a:cs typeface="Calibri" panose="020F0502020204030204" pitchFamily="34" charset="0"/>
              </a:rPr>
              <a:t>:</a:t>
            </a:r>
          </a:p>
          <a:p>
            <a:pPr marL="0" indent="0" algn="l">
              <a:lnSpc>
                <a:spcPct val="90000"/>
              </a:lnSpc>
              <a:buClr>
                <a:srgbClr val="3F3F3F"/>
              </a:buClr>
              <a:buSzPts val="1800"/>
            </a:pPr>
            <a:endParaRPr lang="en-US" sz="1400" dirty="0">
              <a:latin typeface="Calibri" panose="020F0502020204030204" pitchFamily="34" charset="0"/>
              <a:cs typeface="Calibri" panose="020F0502020204030204" pitchFamily="34" charset="0"/>
            </a:endParaRPr>
          </a:p>
          <a:p>
            <a:pPr marL="685800" lvl="1" indent="-228600" algn="l">
              <a:lnSpc>
                <a:spcPct val="90000"/>
              </a:lnSpc>
              <a:buClr>
                <a:srgbClr val="3F3F3F"/>
              </a:buClr>
              <a:buSzPts val="1800"/>
              <a:buFont typeface="Arial"/>
              <a:buChar char="•"/>
            </a:pPr>
            <a:r>
              <a:rPr lang="en-US" sz="1400" dirty="0">
                <a:solidFill>
                  <a:srgbClr val="494E52"/>
                </a:solidFill>
                <a:latin typeface="Calibri" pitchFamily="34" charset="0"/>
                <a:cs typeface="Calibri" pitchFamily="34" charset="0"/>
              </a:rPr>
              <a:t>A lot of websites run on user generated content and are dependent on user discussions to curate and approve content.</a:t>
            </a:r>
          </a:p>
          <a:p>
            <a:pPr marL="685800" lvl="1" indent="-228600" algn="l">
              <a:lnSpc>
                <a:spcPct val="90000"/>
              </a:lnSpc>
              <a:buClr>
                <a:srgbClr val="3F3F3F"/>
              </a:buClr>
              <a:buSzPts val="1800"/>
              <a:buFont typeface="Arial"/>
              <a:buChar char="•"/>
            </a:pPr>
            <a:r>
              <a:rPr lang="en-US" sz="1400" dirty="0">
                <a:solidFill>
                  <a:srgbClr val="494E52"/>
                </a:solidFill>
                <a:latin typeface="Calibri" pitchFamily="34" charset="0"/>
                <a:cs typeface="Calibri" pitchFamily="34" charset="0"/>
              </a:rPr>
              <a:t>People frequently write toxic, inappropriate or offensive things they shouldn’t, and to maintain a positive community this content and the users posting it need to be removed quickly.</a:t>
            </a:r>
          </a:p>
          <a:p>
            <a:pPr marL="685800" lvl="1" indent="-228600" algn="l">
              <a:lnSpc>
                <a:spcPct val="90000"/>
              </a:lnSpc>
              <a:buClr>
                <a:srgbClr val="3F3F3F"/>
              </a:buClr>
              <a:buSzPts val="1800"/>
              <a:buFont typeface="Arial"/>
              <a:buChar char="•"/>
            </a:pPr>
            <a:r>
              <a:rPr lang="en-US" sz="1400" dirty="0">
                <a:solidFill>
                  <a:srgbClr val="494E52"/>
                </a:solidFill>
                <a:latin typeface="Calibri" pitchFamily="34" charset="0"/>
                <a:cs typeface="Calibri" pitchFamily="34" charset="0"/>
              </a:rPr>
              <a:t>Hiring full-time moderators to review every comment is expensive.</a:t>
            </a:r>
          </a:p>
        </p:txBody>
      </p:sp>
    </p:spTree>
    <p:extLst>
      <p:ext uri="{BB962C8B-B14F-4D97-AF65-F5344CB8AC3E}">
        <p14:creationId xmlns:p14="http://schemas.microsoft.com/office/powerpoint/2010/main" val="278926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4400" dirty="0">
                <a:solidFill>
                  <a:schemeClr val="dk1"/>
                </a:solidFill>
                <a:latin typeface="Calibri" panose="020F0502020204030204" pitchFamily="34" charset="0"/>
                <a:ea typeface="Poppins Medium"/>
                <a:cs typeface="Calibri" panose="020F0502020204030204" pitchFamily="34" charset="0"/>
                <a:sym typeface="Poppins Medium"/>
              </a:rPr>
              <a:t>Word Cloud</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pic>
        <p:nvPicPr>
          <p:cNvPr id="2" name="Picture 1">
            <a:extLst>
              <a:ext uri="{FF2B5EF4-FFF2-40B4-BE49-F238E27FC236}">
                <a16:creationId xmlns="" xmlns:a16="http://schemas.microsoft.com/office/drawing/2014/main" id="{CD637C8A-838A-A468-342D-219A837E8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778" y="1167664"/>
            <a:ext cx="8022718" cy="3435258"/>
          </a:xfrm>
          <a:prstGeom prst="rect">
            <a:avLst/>
          </a:prstGeom>
        </p:spPr>
      </p:pic>
      <p:sp>
        <p:nvSpPr>
          <p:cNvPr id="3" name="Slide Number Placeholder 2">
            <a:extLst>
              <a:ext uri="{FF2B5EF4-FFF2-40B4-BE49-F238E27FC236}">
                <a16:creationId xmlns="" xmlns:a16="http://schemas.microsoft.com/office/drawing/2014/main" id="{F170025C-15E1-DAFE-3D89-FF8F2D2BDD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Google Shape;69;p15">
            <a:extLst>
              <a:ext uri="{FF2B5EF4-FFF2-40B4-BE49-F238E27FC236}">
                <a16:creationId xmlns="" xmlns:a16="http://schemas.microsoft.com/office/drawing/2014/main" id="{63B66001-AB48-2337-1DFF-50FE6D0BBBBB}"/>
              </a:ext>
            </a:extLst>
          </p:cNvPr>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548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8" name="Picture 7">
            <a:extLst>
              <a:ext uri="{FF2B5EF4-FFF2-40B4-BE49-F238E27FC236}">
                <a16:creationId xmlns="" xmlns:a16="http://schemas.microsoft.com/office/drawing/2014/main" id="{6C723EA6-97ED-EFA7-21E0-5D3B88F93B14}"/>
              </a:ext>
            </a:extLst>
          </p:cNvPr>
          <p:cNvPicPr>
            <a:picLocks noChangeAspect="1"/>
          </p:cNvPicPr>
          <p:nvPr/>
        </p:nvPicPr>
        <p:blipFill>
          <a:blip r:embed="rId3"/>
          <a:stretch>
            <a:fillRect/>
          </a:stretch>
        </p:blipFill>
        <p:spPr>
          <a:xfrm>
            <a:off x="771302" y="1282069"/>
            <a:ext cx="3023151" cy="2112144"/>
          </a:xfrm>
          <a:prstGeom prst="rect">
            <a:avLst/>
          </a:prstGeom>
        </p:spPr>
      </p:pic>
      <p:pic>
        <p:nvPicPr>
          <p:cNvPr id="68" name="Google Shape;68;p15"/>
          <p:cNvPicPr preferRelativeResize="0"/>
          <p:nvPr/>
        </p:nvPicPr>
        <p:blipFill>
          <a:blip r:embed="rId4">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64097"/>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EDA</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16" name="Slide Number Placeholder 15">
            <a:extLst>
              <a:ext uri="{FF2B5EF4-FFF2-40B4-BE49-F238E27FC236}">
                <a16:creationId xmlns="" xmlns:a16="http://schemas.microsoft.com/office/drawing/2014/main" id="{E8185D1D-3FE3-FA78-42C7-AF3FE37501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2" name="Picture 1">
            <a:extLst>
              <a:ext uri="{FF2B5EF4-FFF2-40B4-BE49-F238E27FC236}">
                <a16:creationId xmlns="" xmlns:a16="http://schemas.microsoft.com/office/drawing/2014/main" id="{83564C18-6DAC-6EA3-74C8-3A3AB63E1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8293" y="1379180"/>
            <a:ext cx="5028061" cy="1969974"/>
          </a:xfrm>
          <a:prstGeom prst="rect">
            <a:avLst/>
          </a:prstGeom>
        </p:spPr>
      </p:pic>
      <p:sp>
        <p:nvSpPr>
          <p:cNvPr id="5" name="TextBox 4">
            <a:extLst>
              <a:ext uri="{FF2B5EF4-FFF2-40B4-BE49-F238E27FC236}">
                <a16:creationId xmlns="" xmlns:a16="http://schemas.microsoft.com/office/drawing/2014/main" id="{AAAAC1BF-4792-6409-99A1-3978D7577C6B}"/>
              </a:ext>
            </a:extLst>
          </p:cNvPr>
          <p:cNvSpPr txBox="1"/>
          <p:nvPr/>
        </p:nvSpPr>
        <p:spPr>
          <a:xfrm>
            <a:off x="5165365" y="995837"/>
            <a:ext cx="3216429" cy="286232"/>
          </a:xfrm>
          <a:prstGeom prst="rect">
            <a:avLst/>
          </a:prstGeom>
          <a:noFill/>
        </p:spPr>
        <p:txBody>
          <a:bodyPr wrap="square">
            <a:spAutoFit/>
          </a:bodyPr>
          <a:lstStyle/>
          <a:p>
            <a:pPr marR="0" lvl="0" algn="l" rtl="0">
              <a:lnSpc>
                <a:spcPct val="90000"/>
              </a:lnSpc>
              <a:spcBef>
                <a:spcPts val="1000"/>
              </a:spcBef>
              <a:spcAft>
                <a:spcPts val="0"/>
              </a:spcAft>
              <a:buClr>
                <a:srgbClr val="3F3F3F"/>
              </a:buClr>
              <a:buSzPts val="1800"/>
            </a:pPr>
            <a:r>
              <a:rPr lang="en-US" dirty="0">
                <a:solidFill>
                  <a:srgbClr val="3F3F3F"/>
                </a:solidFill>
                <a:latin typeface="Calibri" panose="020F0502020204030204" pitchFamily="34" charset="0"/>
                <a:cs typeface="Calibri" panose="020F0502020204030204" pitchFamily="34" charset="0"/>
              </a:rPr>
              <a:t>Toxic comment target labels Distribution</a:t>
            </a:r>
          </a:p>
        </p:txBody>
      </p:sp>
      <p:sp>
        <p:nvSpPr>
          <p:cNvPr id="6" name="TextBox 5">
            <a:extLst>
              <a:ext uri="{FF2B5EF4-FFF2-40B4-BE49-F238E27FC236}">
                <a16:creationId xmlns="" xmlns:a16="http://schemas.microsoft.com/office/drawing/2014/main" id="{EF2EA651-8505-8E0F-6FDF-BF0961DAFB1D}"/>
              </a:ext>
            </a:extLst>
          </p:cNvPr>
          <p:cNvSpPr txBox="1"/>
          <p:nvPr/>
        </p:nvSpPr>
        <p:spPr>
          <a:xfrm>
            <a:off x="1103929" y="995837"/>
            <a:ext cx="1654659" cy="286232"/>
          </a:xfrm>
          <a:prstGeom prst="rect">
            <a:avLst/>
          </a:prstGeom>
          <a:noFill/>
        </p:spPr>
        <p:txBody>
          <a:bodyPr wrap="square">
            <a:spAutoFit/>
          </a:bodyPr>
          <a:lstStyle/>
          <a:p>
            <a:pPr marR="0" lvl="0" algn="l" rtl="0">
              <a:lnSpc>
                <a:spcPct val="90000"/>
              </a:lnSpc>
              <a:spcBef>
                <a:spcPts val="1000"/>
              </a:spcBef>
              <a:spcAft>
                <a:spcPts val="0"/>
              </a:spcAft>
              <a:buClr>
                <a:srgbClr val="3F3F3F"/>
              </a:buClr>
              <a:buSzPts val="1800"/>
            </a:pPr>
            <a:r>
              <a:rPr lang="en-US" dirty="0">
                <a:solidFill>
                  <a:srgbClr val="3F3F3F"/>
                </a:solidFill>
                <a:latin typeface="Calibri" panose="020F0502020204030204" pitchFamily="34" charset="0"/>
                <a:cs typeface="Calibri" panose="020F0502020204030204" pitchFamily="34" charset="0"/>
              </a:rPr>
              <a:t>Toxic Vs. Non-Toxic</a:t>
            </a:r>
          </a:p>
        </p:txBody>
      </p:sp>
      <p:sp>
        <p:nvSpPr>
          <p:cNvPr id="9" name="TextBox 8">
            <a:extLst>
              <a:ext uri="{FF2B5EF4-FFF2-40B4-BE49-F238E27FC236}">
                <a16:creationId xmlns="" xmlns:a16="http://schemas.microsoft.com/office/drawing/2014/main" id="{5D71E1E5-F4E0-2210-ABEB-BC90AA704262}"/>
              </a:ext>
            </a:extLst>
          </p:cNvPr>
          <p:cNvSpPr txBox="1"/>
          <p:nvPr/>
        </p:nvSpPr>
        <p:spPr>
          <a:xfrm>
            <a:off x="927692" y="4051216"/>
            <a:ext cx="7679004" cy="1318310"/>
          </a:xfrm>
          <a:prstGeom prst="rect">
            <a:avLst/>
          </a:prstGeom>
          <a:noFill/>
        </p:spPr>
        <p:txBody>
          <a:bodyPr wrap="square">
            <a:spAutoFit/>
          </a:bodyPr>
          <a:lstStyle/>
          <a:p>
            <a:pPr marL="285750" marR="0" lvl="0" indent="-285750" algn="l" rtl="0">
              <a:lnSpc>
                <a:spcPct val="90000"/>
              </a:lnSpc>
              <a:spcBef>
                <a:spcPts val="1000"/>
              </a:spcBef>
              <a:spcAft>
                <a:spcPts val="0"/>
              </a:spcAft>
              <a:buClr>
                <a:srgbClr val="3F3F3F"/>
              </a:buClr>
              <a:buSzPts val="1800"/>
              <a:buFont typeface="Arial" panose="020B0604020202020204" pitchFamily="34" charset="0"/>
              <a:buChar char="•"/>
            </a:pPr>
            <a:r>
              <a:rPr lang="en-US" dirty="0">
                <a:solidFill>
                  <a:srgbClr val="3F3F3F"/>
                </a:solidFill>
                <a:latin typeface="Calibri" panose="020F0502020204030204" pitchFamily="34" charset="0"/>
                <a:cs typeface="Calibri" panose="020F0502020204030204" pitchFamily="34" charset="0"/>
              </a:rPr>
              <a:t>Dataset is imbalanced: ~10%/90% Toxic/Non-Toxic.</a:t>
            </a:r>
          </a:p>
          <a:p>
            <a:pPr marL="285750" marR="0" lvl="0" indent="-285750" algn="l" rtl="0">
              <a:lnSpc>
                <a:spcPct val="90000"/>
              </a:lnSpc>
              <a:spcBef>
                <a:spcPts val="1000"/>
              </a:spcBef>
              <a:spcAft>
                <a:spcPts val="0"/>
              </a:spcAft>
              <a:buClr>
                <a:srgbClr val="3F3F3F"/>
              </a:buClr>
              <a:buSzPts val="1800"/>
              <a:buFont typeface="Arial" panose="020B0604020202020204" pitchFamily="34" charset="0"/>
              <a:buChar char="•"/>
            </a:pPr>
            <a:r>
              <a:rPr lang="en-US" dirty="0">
                <a:solidFill>
                  <a:srgbClr val="3F3F3F"/>
                </a:solidFill>
                <a:latin typeface="Calibri" panose="020F0502020204030204" pitchFamily="34" charset="0"/>
                <a:cs typeface="Calibri" panose="020F0502020204030204" pitchFamily="34" charset="0"/>
              </a:rPr>
              <a:t>Thus, we will use the </a:t>
            </a:r>
            <a:r>
              <a:rPr lang="en-US" b="1" dirty="0">
                <a:solidFill>
                  <a:srgbClr val="3F3F3F"/>
                </a:solidFill>
                <a:latin typeface="Calibri" panose="020F0502020204030204" pitchFamily="34" charset="0"/>
                <a:cs typeface="Calibri" panose="020F0502020204030204" pitchFamily="34" charset="0"/>
              </a:rPr>
              <a:t>F1-score </a:t>
            </a:r>
            <a:r>
              <a:rPr lang="en-US" dirty="0">
                <a:solidFill>
                  <a:srgbClr val="3F3F3F"/>
                </a:solidFill>
                <a:latin typeface="Calibri" panose="020F0502020204030204" pitchFamily="34" charset="0"/>
                <a:cs typeface="Calibri" panose="020F0502020204030204" pitchFamily="34" charset="0"/>
              </a:rPr>
              <a:t>since it is a harmonic average between precision and recall. This </a:t>
            </a:r>
            <a:r>
              <a:rPr lang="en-US" b="1" dirty="0">
                <a:solidFill>
                  <a:srgbClr val="3F3F3F"/>
                </a:solidFill>
                <a:latin typeface="Calibri" panose="020F0502020204030204" pitchFamily="34" charset="0"/>
                <a:cs typeface="Calibri" panose="020F0502020204030204" pitchFamily="34" charset="0"/>
              </a:rPr>
              <a:t>combines the strengths </a:t>
            </a:r>
            <a:r>
              <a:rPr lang="en-US" dirty="0">
                <a:solidFill>
                  <a:srgbClr val="3F3F3F"/>
                </a:solidFill>
                <a:latin typeface="Calibri" panose="020F0502020204030204" pitchFamily="34" charset="0"/>
                <a:cs typeface="Calibri" panose="020F0502020204030204" pitchFamily="34" charset="0"/>
              </a:rPr>
              <a:t>of precision and recall while </a:t>
            </a:r>
            <a:r>
              <a:rPr lang="en-US" b="1" dirty="0">
                <a:solidFill>
                  <a:srgbClr val="3F3F3F"/>
                </a:solidFill>
                <a:latin typeface="Calibri" panose="020F0502020204030204" pitchFamily="34" charset="0"/>
                <a:cs typeface="Calibri" panose="020F0502020204030204" pitchFamily="34" charset="0"/>
              </a:rPr>
              <a:t>balancing out their weaknesses</a:t>
            </a:r>
            <a:r>
              <a:rPr lang="en-US" dirty="0">
                <a:solidFill>
                  <a:srgbClr val="3F3F3F"/>
                </a:solidFill>
                <a:latin typeface="Calibri" panose="020F0502020204030204" pitchFamily="34" charset="0"/>
                <a:cs typeface="Calibri" panose="020F0502020204030204" pitchFamily="34" charset="0"/>
              </a:rPr>
              <a:t>, creating a score that can fairly evaluate models regardless of dataset imbalance.</a:t>
            </a:r>
          </a:p>
          <a:p>
            <a:pPr marL="285750" marR="0" lvl="0" indent="-285750" algn="l" rtl="0">
              <a:lnSpc>
                <a:spcPct val="90000"/>
              </a:lnSpc>
              <a:spcBef>
                <a:spcPts val="1000"/>
              </a:spcBef>
              <a:spcAft>
                <a:spcPts val="0"/>
              </a:spcAft>
              <a:buClr>
                <a:srgbClr val="3F3F3F"/>
              </a:buClr>
              <a:buSzPts val="1800"/>
              <a:buFont typeface="Arial" panose="020B0604020202020204" pitchFamily="34" charset="0"/>
              <a:buChar char="•"/>
            </a:pPr>
            <a:endParaRPr lang="en-US" dirty="0">
              <a:solidFill>
                <a:srgbClr val="3F3F3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82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46" y="-644"/>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EDA</a:t>
            </a:r>
            <a:endParaRPr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16" name="Slide Number Placeholder 15">
            <a:extLst>
              <a:ext uri="{FF2B5EF4-FFF2-40B4-BE49-F238E27FC236}">
                <a16:creationId xmlns="" xmlns:a16="http://schemas.microsoft.com/office/drawing/2014/main" id="{E8185D1D-3FE3-FA78-42C7-AF3FE37501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3" name="Picture 2">
            <a:extLst>
              <a:ext uri="{FF2B5EF4-FFF2-40B4-BE49-F238E27FC236}">
                <a16:creationId xmlns="" xmlns:a16="http://schemas.microsoft.com/office/drawing/2014/main" id="{09118E70-16E1-06D4-7C12-D0C4B7F87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255" y="3684889"/>
            <a:ext cx="7166372" cy="1144206"/>
          </a:xfrm>
          <a:prstGeom prst="rect">
            <a:avLst/>
          </a:prstGeom>
        </p:spPr>
      </p:pic>
      <p:pic>
        <p:nvPicPr>
          <p:cNvPr id="4" name="Picture 3" descr="A picture containing text, screenshot, diagram, font&#10;&#10;Description automatically generated">
            <a:extLst>
              <a:ext uri="{FF2B5EF4-FFF2-40B4-BE49-F238E27FC236}">
                <a16:creationId xmlns="" xmlns:a16="http://schemas.microsoft.com/office/drawing/2014/main" id="{6E829443-457D-BC8A-2036-3933B8C38B3A}"/>
              </a:ext>
            </a:extLst>
          </p:cNvPr>
          <p:cNvPicPr>
            <a:picLocks noChangeAspect="1"/>
          </p:cNvPicPr>
          <p:nvPr/>
        </p:nvPicPr>
        <p:blipFill>
          <a:blip r:embed="rId5"/>
          <a:stretch>
            <a:fillRect/>
          </a:stretch>
        </p:blipFill>
        <p:spPr>
          <a:xfrm>
            <a:off x="1125873" y="1008638"/>
            <a:ext cx="3178617" cy="2446216"/>
          </a:xfrm>
          <a:prstGeom prst="rect">
            <a:avLst/>
          </a:prstGeom>
        </p:spPr>
      </p:pic>
      <p:sp>
        <p:nvSpPr>
          <p:cNvPr id="2" name="Rectangle 1">
            <a:extLst>
              <a:ext uri="{FF2B5EF4-FFF2-40B4-BE49-F238E27FC236}">
                <a16:creationId xmlns="" xmlns:a16="http://schemas.microsoft.com/office/drawing/2014/main" id="{01B5A1B5-BFBB-AA01-AD4C-15EC6D34E266}"/>
              </a:ext>
            </a:extLst>
          </p:cNvPr>
          <p:cNvSpPr/>
          <p:nvPr/>
        </p:nvSpPr>
        <p:spPr>
          <a:xfrm>
            <a:off x="3933894" y="4578579"/>
            <a:ext cx="164460" cy="171039"/>
          </a:xfrm>
          <a:prstGeom prst="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54BB0124-EAF8-2EFC-0B2D-F3D1FC06FA00}"/>
              </a:ext>
            </a:extLst>
          </p:cNvPr>
          <p:cNvSpPr/>
          <p:nvPr/>
        </p:nvSpPr>
        <p:spPr>
          <a:xfrm>
            <a:off x="5132262" y="4578579"/>
            <a:ext cx="164460" cy="171039"/>
          </a:xfrm>
          <a:prstGeom prst="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7CC0DDB3-05BC-8CD7-419B-1ED81726AD23}"/>
              </a:ext>
            </a:extLst>
          </p:cNvPr>
          <p:cNvSpPr/>
          <p:nvPr/>
        </p:nvSpPr>
        <p:spPr>
          <a:xfrm>
            <a:off x="5947987" y="4578579"/>
            <a:ext cx="164460" cy="171039"/>
          </a:xfrm>
          <a:prstGeom prst="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21CAC855-60B0-366D-D201-DA814975A3CF}"/>
              </a:ext>
            </a:extLst>
          </p:cNvPr>
          <p:cNvSpPr/>
          <p:nvPr/>
        </p:nvSpPr>
        <p:spPr>
          <a:xfrm>
            <a:off x="8249521" y="4572001"/>
            <a:ext cx="164460" cy="1710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A593D699-5BBE-7227-893B-1B8D30A9A88D}"/>
              </a:ext>
            </a:extLst>
          </p:cNvPr>
          <p:cNvSpPr/>
          <p:nvPr/>
        </p:nvSpPr>
        <p:spPr>
          <a:xfrm>
            <a:off x="7734504" y="4572001"/>
            <a:ext cx="164460" cy="1710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 xmlns:a16="http://schemas.microsoft.com/office/drawing/2014/main" id="{75DEEF6C-C05B-D03A-7A00-97B87269D2C5}"/>
              </a:ext>
            </a:extLst>
          </p:cNvPr>
          <p:cNvPicPr>
            <a:picLocks noChangeAspect="1"/>
          </p:cNvPicPr>
          <p:nvPr/>
        </p:nvPicPr>
        <p:blipFill>
          <a:blip r:embed="rId6"/>
          <a:stretch>
            <a:fillRect/>
          </a:stretch>
        </p:blipFill>
        <p:spPr>
          <a:xfrm>
            <a:off x="3574678" y="2393414"/>
            <a:ext cx="5481676" cy="355384"/>
          </a:xfrm>
          <a:prstGeom prst="rect">
            <a:avLst/>
          </a:prstGeom>
        </p:spPr>
      </p:pic>
      <p:cxnSp>
        <p:nvCxnSpPr>
          <p:cNvPr id="26" name="Straight Arrow Connector 25">
            <a:extLst>
              <a:ext uri="{FF2B5EF4-FFF2-40B4-BE49-F238E27FC236}">
                <a16:creationId xmlns="" xmlns:a16="http://schemas.microsoft.com/office/drawing/2014/main" id="{23CC0949-615B-E120-A69D-C8CE3378D501}"/>
              </a:ext>
            </a:extLst>
          </p:cNvPr>
          <p:cNvCxnSpPr>
            <a:cxnSpLocks/>
          </p:cNvCxnSpPr>
          <p:nvPr/>
        </p:nvCxnSpPr>
        <p:spPr>
          <a:xfrm>
            <a:off x="7382226" y="2868190"/>
            <a:ext cx="0" cy="8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E8C64685-9AFD-FD7C-D6E1-5AC69DD0D3A1}"/>
              </a:ext>
            </a:extLst>
          </p:cNvPr>
          <p:cNvCxnSpPr>
            <a:cxnSpLocks/>
          </p:cNvCxnSpPr>
          <p:nvPr/>
        </p:nvCxnSpPr>
        <p:spPr>
          <a:xfrm>
            <a:off x="8133262" y="2868190"/>
            <a:ext cx="0" cy="8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50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a:solidFill>
                  <a:schemeClr val="dk1"/>
                </a:solidFill>
                <a:latin typeface="Calibri" panose="020F0502020204030204" pitchFamily="34" charset="0"/>
                <a:ea typeface="Poppins Medium"/>
                <a:cs typeface="Calibri" panose="020F0502020204030204" pitchFamily="34" charset="0"/>
                <a:sym typeface="Poppins Medium"/>
              </a:rPr>
              <a:t>EDA</a:t>
            </a:r>
            <a:endParaRPr lang="en-US" sz="28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13" name="Slide Number Placeholder 12">
            <a:extLst>
              <a:ext uri="{FF2B5EF4-FFF2-40B4-BE49-F238E27FC236}">
                <a16:creationId xmlns="" xmlns:a16="http://schemas.microsoft.com/office/drawing/2014/main" id="{F272F926-E24A-3CC3-AEA9-4AC2BCC7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2" name="Picture 1">
            <a:extLst>
              <a:ext uri="{FF2B5EF4-FFF2-40B4-BE49-F238E27FC236}">
                <a16:creationId xmlns="" xmlns:a16="http://schemas.microsoft.com/office/drawing/2014/main" id="{2FEFF52A-77DF-69F1-8459-EE434C514958}"/>
              </a:ext>
            </a:extLst>
          </p:cNvPr>
          <p:cNvPicPr>
            <a:picLocks noChangeAspect="1"/>
          </p:cNvPicPr>
          <p:nvPr/>
        </p:nvPicPr>
        <p:blipFill rotWithShape="1">
          <a:blip r:embed="rId4">
            <a:extLst>
              <a:ext uri="{28A0092B-C50C-407E-A947-70E740481C1C}">
                <a14:useLocalDpi xmlns:a14="http://schemas.microsoft.com/office/drawing/2010/main" val="0"/>
              </a:ext>
            </a:extLst>
          </a:blip>
          <a:srcRect t="8377" r="62457"/>
          <a:stretch/>
        </p:blipFill>
        <p:spPr bwMode="auto">
          <a:xfrm>
            <a:off x="5236709" y="1382607"/>
            <a:ext cx="3784449" cy="32252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 xmlns:a16="http://schemas.microsoft.com/office/drawing/2014/main" id="{6F72C272-3531-35D6-42D0-72791A2D4778}"/>
              </a:ext>
            </a:extLst>
          </p:cNvPr>
          <p:cNvPicPr>
            <a:picLocks noChangeAspect="1"/>
          </p:cNvPicPr>
          <p:nvPr/>
        </p:nvPicPr>
        <p:blipFill rotWithShape="1">
          <a:blip r:embed="rId5">
            <a:extLst>
              <a:ext uri="{28A0092B-C50C-407E-A947-70E740481C1C}">
                <a14:useLocalDpi xmlns:a14="http://schemas.microsoft.com/office/drawing/2010/main" val="0"/>
              </a:ext>
            </a:extLst>
          </a:blip>
          <a:srcRect t="6829"/>
          <a:stretch/>
        </p:blipFill>
        <p:spPr>
          <a:xfrm>
            <a:off x="840050" y="1174282"/>
            <a:ext cx="4296663" cy="3732968"/>
          </a:xfrm>
          <a:prstGeom prst="rect">
            <a:avLst/>
          </a:prstGeom>
        </p:spPr>
      </p:pic>
      <p:sp>
        <p:nvSpPr>
          <p:cNvPr id="5" name="TextBox 4">
            <a:extLst>
              <a:ext uri="{FF2B5EF4-FFF2-40B4-BE49-F238E27FC236}">
                <a16:creationId xmlns="" xmlns:a16="http://schemas.microsoft.com/office/drawing/2014/main" id="{9BBDAA4F-93D4-E314-74C7-9D598B24DDC5}"/>
              </a:ext>
            </a:extLst>
          </p:cNvPr>
          <p:cNvSpPr txBox="1"/>
          <p:nvPr/>
        </p:nvSpPr>
        <p:spPr>
          <a:xfrm>
            <a:off x="5518740" y="1023197"/>
            <a:ext cx="3559955" cy="307777"/>
          </a:xfrm>
          <a:prstGeom prst="rect">
            <a:avLst/>
          </a:prstGeom>
          <a:noFill/>
        </p:spPr>
        <p:txBody>
          <a:bodyPr wrap="square">
            <a:spAutoFit/>
          </a:bodyPr>
          <a:lstStyle/>
          <a:p>
            <a:pPr algn="ctr"/>
            <a:r>
              <a:rPr lang="en-US" sz="1400" dirty="0">
                <a:effectLst/>
                <a:latin typeface="Calibri" panose="020F0502020204030204" pitchFamily="34" charset="0"/>
                <a:ea typeface="Times New Roman" panose="02020603050405020304" pitchFamily="18" charset="0"/>
                <a:cs typeface="Calibri" panose="020F0502020204030204" pitchFamily="34" charset="0"/>
              </a:rPr>
              <a:t>Number of tokens in a comment histogram</a:t>
            </a:r>
            <a:endParaRPr lang="en-IL" dirty="0"/>
          </a:p>
        </p:txBody>
      </p:sp>
      <p:sp>
        <p:nvSpPr>
          <p:cNvPr id="6" name="TextBox 5">
            <a:extLst>
              <a:ext uri="{FF2B5EF4-FFF2-40B4-BE49-F238E27FC236}">
                <a16:creationId xmlns="" xmlns:a16="http://schemas.microsoft.com/office/drawing/2014/main" id="{11361050-53B1-26EE-1480-C1867624D18A}"/>
              </a:ext>
            </a:extLst>
          </p:cNvPr>
          <p:cNvSpPr txBox="1"/>
          <p:nvPr/>
        </p:nvSpPr>
        <p:spPr>
          <a:xfrm>
            <a:off x="1222077" y="1020393"/>
            <a:ext cx="2922326" cy="307777"/>
          </a:xfrm>
          <a:prstGeom prst="rect">
            <a:avLst/>
          </a:prstGeom>
          <a:noFill/>
        </p:spPr>
        <p:txBody>
          <a:bodyPr wrap="square">
            <a:spAutoFit/>
          </a:bodyPr>
          <a:lstStyle/>
          <a:p>
            <a:pPr algn="ctr"/>
            <a:r>
              <a:rPr lang="en-IL" dirty="0">
                <a:latin typeface="Calibri" panose="020F0502020204030204" pitchFamily="34" charset="0"/>
                <a:ea typeface="Calibri" panose="020F0502020204030204" pitchFamily="34" charset="0"/>
                <a:cs typeface="Calibri" panose="020F0502020204030204" pitchFamily="34" charset="0"/>
              </a:rPr>
              <a:t>Correlation matrix heatmap</a:t>
            </a:r>
          </a:p>
        </p:txBody>
      </p:sp>
      <p:sp>
        <p:nvSpPr>
          <p:cNvPr id="4" name="TextBox 3">
            <a:extLst>
              <a:ext uri="{FF2B5EF4-FFF2-40B4-BE49-F238E27FC236}">
                <a16:creationId xmlns="" xmlns:a16="http://schemas.microsoft.com/office/drawing/2014/main" id="{80C5A88F-F1F4-B37D-E3BF-DE54D7D8C535}"/>
              </a:ext>
            </a:extLst>
          </p:cNvPr>
          <p:cNvSpPr txBox="1"/>
          <p:nvPr/>
        </p:nvSpPr>
        <p:spPr>
          <a:xfrm>
            <a:off x="6460892" y="4346220"/>
            <a:ext cx="2011566" cy="261610"/>
          </a:xfrm>
          <a:prstGeom prst="rect">
            <a:avLst/>
          </a:prstGeom>
          <a:noFill/>
        </p:spPr>
        <p:txBody>
          <a:bodyPr wrap="square">
            <a:spAutoFit/>
          </a:bodyPr>
          <a:lstStyle/>
          <a:p>
            <a:pPr algn="ctr"/>
            <a:r>
              <a:rPr lang="en-US" sz="1050" dirty="0">
                <a:effectLst/>
                <a:latin typeface="Calibri" panose="020F0502020204030204" pitchFamily="34" charset="0"/>
                <a:ea typeface="Times New Roman" panose="02020603050405020304" pitchFamily="18" charset="0"/>
                <a:cs typeface="Calibri" panose="020F0502020204030204" pitchFamily="34" charset="0"/>
              </a:rPr>
              <a:t>Number of tokens</a:t>
            </a:r>
            <a:endParaRPr lang="en-IL" sz="1050" dirty="0"/>
          </a:p>
        </p:txBody>
      </p:sp>
    </p:spTree>
    <p:extLst>
      <p:ext uri="{BB962C8B-B14F-4D97-AF65-F5344CB8AC3E}">
        <p14:creationId xmlns:p14="http://schemas.microsoft.com/office/powerpoint/2010/main" val="424303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87646" y="4664363"/>
            <a:ext cx="752475" cy="485775"/>
          </a:xfrm>
          <a:prstGeom prst="rect">
            <a:avLst/>
          </a:prstGeom>
          <a:noFill/>
          <a:ln>
            <a:noFill/>
          </a:ln>
        </p:spPr>
      </p:pic>
      <p:sp>
        <p:nvSpPr>
          <p:cNvPr id="69" name="Google Shape;69;p15"/>
          <p:cNvSpPr/>
          <p:nvPr/>
        </p:nvSpPr>
        <p:spPr>
          <a:xfrm>
            <a:off x="87650" y="-11450"/>
            <a:ext cx="752400" cy="5143500"/>
          </a:xfrm>
          <a:prstGeom prst="rect">
            <a:avLst/>
          </a:prstGeom>
          <a:solidFill>
            <a:srgbClr val="93C47D">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txBox="1"/>
          <p:nvPr/>
        </p:nvSpPr>
        <p:spPr>
          <a:xfrm>
            <a:off x="0" y="73125"/>
            <a:ext cx="9144000" cy="861744"/>
          </a:xfrm>
          <a:prstGeom prst="rect">
            <a:avLst/>
          </a:prstGeom>
          <a:solidFill>
            <a:srgbClr val="7030A0">
              <a:alpha val="2089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400" dirty="0" err="1">
                <a:solidFill>
                  <a:schemeClr val="dk1"/>
                </a:solidFill>
                <a:latin typeface="Calibri" panose="020F0502020204030204" pitchFamily="34" charset="0"/>
                <a:ea typeface="Poppins Medium"/>
                <a:cs typeface="Calibri" panose="020F0502020204030204" pitchFamily="34" charset="0"/>
                <a:sym typeface="Poppins Medium"/>
              </a:rPr>
              <a:t>SpaCy</a:t>
            </a:r>
            <a:r>
              <a:rPr lang="en-US" sz="4400" dirty="0">
                <a:solidFill>
                  <a:schemeClr val="dk1"/>
                </a:solidFill>
                <a:latin typeface="Calibri" panose="020F0502020204030204" pitchFamily="34" charset="0"/>
                <a:ea typeface="Poppins Medium"/>
                <a:cs typeface="Calibri" panose="020F0502020204030204" pitchFamily="34" charset="0"/>
                <a:sym typeface="Poppins Medium"/>
              </a:rPr>
              <a:t> pipeline</a:t>
            </a:r>
            <a:endParaRPr lang="en-US" sz="4400" i="0" u="none" strike="noStrike" cap="none" dirty="0">
              <a:solidFill>
                <a:schemeClr val="dk1"/>
              </a:solidFill>
              <a:latin typeface="Calibri" panose="020F0502020204030204" pitchFamily="34" charset="0"/>
              <a:ea typeface="Poppins Medium"/>
              <a:cs typeface="Calibri" panose="020F0502020204030204" pitchFamily="34" charset="0"/>
              <a:sym typeface="Poppins Medium"/>
            </a:endParaRPr>
          </a:p>
        </p:txBody>
      </p:sp>
      <p:sp>
        <p:nvSpPr>
          <p:cNvPr id="13" name="Slide Number Placeholder 12">
            <a:extLst>
              <a:ext uri="{FF2B5EF4-FFF2-40B4-BE49-F238E27FC236}">
                <a16:creationId xmlns="" xmlns:a16="http://schemas.microsoft.com/office/drawing/2014/main" id="{F272F926-E24A-3CC3-AEA9-4AC2BCC7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2" name="Picture 1">
            <a:extLst>
              <a:ext uri="{FF2B5EF4-FFF2-40B4-BE49-F238E27FC236}">
                <a16:creationId xmlns="" xmlns:a16="http://schemas.microsoft.com/office/drawing/2014/main" id="{477364E8-665D-3216-B666-D41FEDB36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9760" y="999255"/>
            <a:ext cx="6344530" cy="1289304"/>
          </a:xfrm>
          <a:prstGeom prst="rect">
            <a:avLst/>
          </a:prstGeom>
        </p:spPr>
      </p:pic>
      <p:pic>
        <p:nvPicPr>
          <p:cNvPr id="3" name="Picture 2">
            <a:extLst>
              <a:ext uri="{FF2B5EF4-FFF2-40B4-BE49-F238E27FC236}">
                <a16:creationId xmlns="" xmlns:a16="http://schemas.microsoft.com/office/drawing/2014/main" id="{7A356D13-46FB-F2C7-A7D7-A1D0E71787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1393" y="2241312"/>
            <a:ext cx="4501958" cy="2665938"/>
          </a:xfrm>
          <a:prstGeom prst="rect">
            <a:avLst/>
          </a:prstGeom>
        </p:spPr>
      </p:pic>
      <p:pic>
        <p:nvPicPr>
          <p:cNvPr id="5" name="Picture 4">
            <a:extLst>
              <a:ext uri="{FF2B5EF4-FFF2-40B4-BE49-F238E27FC236}">
                <a16:creationId xmlns="" xmlns:a16="http://schemas.microsoft.com/office/drawing/2014/main" id="{4C55905D-7138-A13C-FC75-1932808B842A}"/>
              </a:ext>
            </a:extLst>
          </p:cNvPr>
          <p:cNvPicPr>
            <a:picLocks noChangeAspect="1"/>
          </p:cNvPicPr>
          <p:nvPr/>
        </p:nvPicPr>
        <p:blipFill>
          <a:blip r:embed="rId6"/>
          <a:stretch>
            <a:fillRect/>
          </a:stretch>
        </p:blipFill>
        <p:spPr>
          <a:xfrm>
            <a:off x="6961024" y="2509952"/>
            <a:ext cx="88905" cy="127007"/>
          </a:xfrm>
          <a:prstGeom prst="rect">
            <a:avLst/>
          </a:prstGeom>
        </p:spPr>
      </p:pic>
      <p:pic>
        <p:nvPicPr>
          <p:cNvPr id="9" name="Picture 8">
            <a:extLst>
              <a:ext uri="{FF2B5EF4-FFF2-40B4-BE49-F238E27FC236}">
                <a16:creationId xmlns="" xmlns:a16="http://schemas.microsoft.com/office/drawing/2014/main" id="{F68A904D-5674-E91D-B9F4-35D133A7859C}"/>
              </a:ext>
            </a:extLst>
          </p:cNvPr>
          <p:cNvPicPr>
            <a:picLocks noChangeAspect="1"/>
          </p:cNvPicPr>
          <p:nvPr/>
        </p:nvPicPr>
        <p:blipFill>
          <a:blip r:embed="rId7"/>
          <a:stretch>
            <a:fillRect/>
          </a:stretch>
        </p:blipFill>
        <p:spPr>
          <a:xfrm>
            <a:off x="7034508" y="2526998"/>
            <a:ext cx="57153" cy="152408"/>
          </a:xfrm>
          <a:prstGeom prst="rect">
            <a:avLst/>
          </a:prstGeom>
        </p:spPr>
      </p:pic>
    </p:spTree>
    <p:extLst>
      <p:ext uri="{BB962C8B-B14F-4D97-AF65-F5344CB8AC3E}">
        <p14:creationId xmlns:p14="http://schemas.microsoft.com/office/powerpoint/2010/main" val="4042782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3244</TotalTime>
  <Words>2258</Words>
  <Application>Microsoft Office PowerPoint</Application>
  <PresentationFormat>On-screen Show (16:9)</PresentationFormat>
  <Paragraphs>186</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Poppins</vt:lpstr>
      <vt:lpstr>Lobster</vt:lpstr>
      <vt:lpstr>Poppins Medium</vt:lpstr>
      <vt:lpstr>Times New Roman</vt:lpstr>
      <vt:lpstr>Symbol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Rotem Blumberg</dc:creator>
  <cp:lastModifiedBy>Ron</cp:lastModifiedBy>
  <cp:revision>106</cp:revision>
  <dcterms:modified xsi:type="dcterms:W3CDTF">2023-06-28T13:58:39Z</dcterms:modified>
</cp:coreProperties>
</file>