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79" r:id="rId2"/>
    <p:sldId id="276" r:id="rId3"/>
    <p:sldId id="385" r:id="rId4"/>
    <p:sldId id="386" r:id="rId5"/>
    <p:sldId id="278" r:id="rId6"/>
    <p:sldId id="388" r:id="rId7"/>
    <p:sldId id="279" r:id="rId8"/>
    <p:sldId id="335" r:id="rId9"/>
    <p:sldId id="381" r:id="rId10"/>
    <p:sldId id="350" r:id="rId11"/>
    <p:sldId id="334" r:id="rId12"/>
    <p:sldId id="401" r:id="rId13"/>
    <p:sldId id="402" r:id="rId14"/>
    <p:sldId id="405" r:id="rId15"/>
    <p:sldId id="403" r:id="rId16"/>
    <p:sldId id="338" r:id="rId17"/>
    <p:sldId id="382" r:id="rId18"/>
    <p:sldId id="391" r:id="rId19"/>
    <p:sldId id="390" r:id="rId20"/>
    <p:sldId id="392" r:id="rId21"/>
    <p:sldId id="397" r:id="rId22"/>
    <p:sldId id="340" r:id="rId23"/>
    <p:sldId id="352" r:id="rId24"/>
    <p:sldId id="394" r:id="rId25"/>
    <p:sldId id="378" r:id="rId26"/>
    <p:sldId id="395" r:id="rId27"/>
    <p:sldId id="396" r:id="rId28"/>
    <p:sldId id="383" r:id="rId29"/>
    <p:sldId id="370" r:id="rId30"/>
    <p:sldId id="406" r:id="rId31"/>
    <p:sldId id="404" r:id="rId32"/>
    <p:sldId id="287" r:id="rId33"/>
    <p:sldId id="348" r:id="rId3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710" autoAdjust="0"/>
  </p:normalViewPr>
  <p:slideViewPr>
    <p:cSldViewPr snapToGrid="0">
      <p:cViewPr varScale="1">
        <p:scale>
          <a:sx n="108" d="100"/>
          <a:sy n="108" d="100"/>
        </p:scale>
        <p:origin x="-636" y="-96"/>
      </p:cViewPr>
      <p:guideLst>
        <p:guide orient="horz" pos="2160"/>
        <p:guide pos="3840"/>
      </p:guideLst>
    </p:cSldViewPr>
  </p:slideViewPr>
  <p:outlineViewPr>
    <p:cViewPr>
      <p:scale>
        <a:sx n="33" d="100"/>
        <a:sy n="33" d="100"/>
      </p:scale>
      <p:origin x="0" y="-149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mn-lt"/>
                <a:ea typeface="+mn-ea"/>
                <a:cs typeface="+mn-cs"/>
              </a:defRPr>
            </a:pPr>
            <a:r>
              <a:rPr lang="en-US" dirty="0"/>
              <a:t>All 7,032 Customers</a:t>
            </a:r>
          </a:p>
        </c:rich>
      </c:tx>
      <c:overlay val="0"/>
      <c:spPr>
        <a:noFill/>
        <a:ln>
          <a:noFill/>
        </a:ln>
        <a:effectLst/>
      </c:spPr>
    </c:title>
    <c:autoTitleDeleted val="0"/>
    <c:plotArea>
      <c:layout/>
      <c:pieChart>
        <c:varyColors val="1"/>
        <c:ser>
          <c:idx val="0"/>
          <c:order val="0"/>
          <c:tx>
            <c:strRef>
              <c:f>Sheet1!$B$1</c:f>
              <c:strCache>
                <c:ptCount val="1"/>
                <c:pt idx="0">
                  <c:v>Customers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3-FCB5-4FEA-B317-92004C395D34}"/>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2508-439A-858F-EF55E66C0314}"/>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4-FCB5-4FEA-B317-92004C395D34}"/>
              </c:ext>
            </c:extLst>
          </c:dPt>
          <c:dLbls>
            <c:dLbl>
              <c:idx val="0"/>
              <c:layout>
                <c:manualLayout>
                  <c:x val="-0.16353146063952576"/>
                  <c:y val="0.12147918935429886"/>
                </c:manualLayout>
              </c:layout>
              <c:dLblPos val="bestFit"/>
              <c:showLegendKey val="0"/>
              <c:showVal val="1"/>
              <c:showCatName val="1"/>
              <c:showSerName val="0"/>
              <c:showPercent val="1"/>
              <c:showBubbleSize val="0"/>
              <c:separator>
</c:separator>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FCB5-4FEA-B317-92004C395D34}"/>
                </c:ext>
              </c:extLst>
            </c:dLbl>
            <c:dLbl>
              <c:idx val="1"/>
              <c:layout>
                <c:manualLayout>
                  <c:x val="-0.22219890889814498"/>
                  <c:y val="-9.1781455018725602E-2"/>
                </c:manualLayout>
              </c:layout>
              <c:dLblPos val="bestFit"/>
              <c:showLegendKey val="0"/>
              <c:showVal val="1"/>
              <c:showCatName val="1"/>
              <c:showSerName val="0"/>
              <c:showPercent val="1"/>
              <c:showBubbleSize val="0"/>
              <c:separator>
</c:separator>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2508-439A-858F-EF55E66C0314}"/>
                </c:ext>
              </c:extLst>
            </c:dLbl>
            <c:dLbl>
              <c:idx val="2"/>
              <c:layout>
                <c:manualLayout>
                  <c:x val="0.25528191966845393"/>
                  <c:y val="3.7559032112406646E-2"/>
                </c:manualLayout>
              </c:layout>
              <c:dLblPos val="bestFit"/>
              <c:showLegendKey val="0"/>
              <c:showVal val="1"/>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FCB5-4FEA-B317-92004C395D34}"/>
                </c:ext>
              </c:extLst>
            </c:dLbl>
            <c:numFmt formatCode="0%" sourceLinked="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Internet Only</c:v>
                </c:pt>
                <c:pt idx="1">
                  <c:v>Phone Only</c:v>
                </c:pt>
                <c:pt idx="2">
                  <c:v>Internet &amp; Phone</c:v>
                </c:pt>
              </c:strCache>
            </c:strRef>
          </c:cat>
          <c:val>
            <c:numRef>
              <c:f>Sheet1!$B$2:$B$4</c:f>
              <c:numCache>
                <c:formatCode>General</c:formatCode>
                <c:ptCount val="3"/>
                <c:pt idx="0">
                  <c:v>680</c:v>
                </c:pt>
                <c:pt idx="1">
                  <c:v>1520</c:v>
                </c:pt>
                <c:pt idx="2">
                  <c:v>4832</c:v>
                </c:pt>
              </c:numCache>
            </c:numRef>
          </c:val>
          <c:extLst xmlns:c16r2="http://schemas.microsoft.com/office/drawing/2015/06/chart">
            <c:ext xmlns:c16="http://schemas.microsoft.com/office/drawing/2014/chart" uri="{C3380CC4-5D6E-409C-BE32-E72D297353CC}">
              <c16:uniqueId val="{00000000-FCB5-4FEA-B317-92004C395D34}"/>
            </c:ext>
          </c:extLst>
        </c:ser>
        <c:dLbls>
          <c:showLegendKey val="0"/>
          <c:showVal val="0"/>
          <c:showCatName val="0"/>
          <c:showSerName val="0"/>
          <c:showPercent val="0"/>
          <c:showBubbleSize val="0"/>
          <c:showLeaderLines val="1"/>
        </c:dLbls>
        <c:firstSliceAng val="4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600" b="1"/>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Yes</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Original Imbalanced Data</c:v>
                </c:pt>
                <c:pt idx="1">
                  <c:v>After Over-sampling</c:v>
                </c:pt>
              </c:strCache>
            </c:strRef>
          </c:cat>
          <c:val>
            <c:numRef>
              <c:f>Sheet1!$B$2:$B$3</c:f>
              <c:numCache>
                <c:formatCode>General</c:formatCode>
                <c:ptCount val="2"/>
                <c:pt idx="0">
                  <c:v>1411</c:v>
                </c:pt>
                <c:pt idx="1">
                  <c:v>3863</c:v>
                </c:pt>
              </c:numCache>
            </c:numRef>
          </c:val>
          <c:extLst xmlns:c16r2="http://schemas.microsoft.com/office/drawing/2015/06/chart">
            <c:ext xmlns:c16="http://schemas.microsoft.com/office/drawing/2014/chart" uri="{C3380CC4-5D6E-409C-BE32-E72D297353CC}">
              <c16:uniqueId val="{00000000-861B-4307-BE14-A7425BC1186B}"/>
            </c:ext>
          </c:extLst>
        </c:ser>
        <c:ser>
          <c:idx val="1"/>
          <c:order val="1"/>
          <c:tx>
            <c:strRef>
              <c:f>Sheet1!$C$1</c:f>
              <c:strCache>
                <c:ptCount val="1"/>
                <c:pt idx="0">
                  <c:v>No</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Original Imbalanced Data</c:v>
                </c:pt>
                <c:pt idx="1">
                  <c:v>After Over-sampling</c:v>
                </c:pt>
              </c:strCache>
            </c:strRef>
          </c:cat>
          <c:val>
            <c:numRef>
              <c:f>Sheet1!$C$2:$C$3</c:f>
              <c:numCache>
                <c:formatCode>General</c:formatCode>
                <c:ptCount val="2"/>
                <c:pt idx="0">
                  <c:v>3863</c:v>
                </c:pt>
                <c:pt idx="1">
                  <c:v>3863</c:v>
                </c:pt>
              </c:numCache>
            </c:numRef>
          </c:val>
          <c:extLst xmlns:c16r2="http://schemas.microsoft.com/office/drawing/2015/06/chart">
            <c:ext xmlns:c16="http://schemas.microsoft.com/office/drawing/2014/chart" uri="{C3380CC4-5D6E-409C-BE32-E72D297353CC}">
              <c16:uniqueId val="{00000001-861B-4307-BE14-A7425BC1186B}"/>
            </c:ext>
          </c:extLst>
        </c:ser>
        <c:dLbls>
          <c:showLegendKey val="0"/>
          <c:showVal val="0"/>
          <c:showCatName val="0"/>
          <c:showSerName val="0"/>
          <c:showPercent val="0"/>
          <c:showBubbleSize val="0"/>
        </c:dLbls>
        <c:gapWidth val="219"/>
        <c:overlap val="-27"/>
        <c:axId val="267985664"/>
        <c:axId val="267987200"/>
      </c:barChart>
      <c:catAx>
        <c:axId val="26798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267987200"/>
        <c:crosses val="autoZero"/>
        <c:auto val="1"/>
        <c:lblAlgn val="ctr"/>
        <c:lblOffset val="100"/>
        <c:noMultiLvlLbl val="0"/>
      </c:catAx>
      <c:valAx>
        <c:axId val="267987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79856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C03C4FF-055C-4BEE-9CD1-AD165495FB51}" type="datetimeFigureOut">
              <a:rPr lang="he-IL" smtClean="0"/>
              <a:pPr/>
              <a:t>ב'/ניסן/תשפ"ב</a:t>
            </a:fld>
            <a:endParaRPr lang="he-I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3448FB9-E166-4613-9A02-57FF31E2767B}" type="slidenum">
              <a:rPr lang="he-IL" smtClean="0"/>
              <a:pPr/>
              <a:t>‹#›</a:t>
            </a:fld>
            <a:endParaRPr lang="he-IL" dirty="0"/>
          </a:p>
        </p:txBody>
      </p:sp>
    </p:spTree>
    <p:extLst>
      <p:ext uri="{BB962C8B-B14F-4D97-AF65-F5344CB8AC3E}">
        <p14:creationId xmlns:p14="http://schemas.microsoft.com/office/powerpoint/2010/main" val="2975805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33448FB9-E166-4613-9A02-57FF31E2767B}" type="slidenum">
              <a:rPr lang="he-IL" smtClean="0"/>
              <a:pPr/>
              <a:t>26</a:t>
            </a:fld>
            <a:endParaRPr lang="he-IL" dirty="0"/>
          </a:p>
        </p:txBody>
      </p:sp>
    </p:spTree>
    <p:extLst>
      <p:ext uri="{BB962C8B-B14F-4D97-AF65-F5344CB8AC3E}">
        <p14:creationId xmlns:p14="http://schemas.microsoft.com/office/powerpoint/2010/main" val="27086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9AD11B-7A0C-4F4E-BEE1-E3B9E87A2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xmlns="" id="{6EC69901-446D-401B-9FF0-C33954A1D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xmlns="" id="{E91FE8BD-2797-4CAD-B12C-FDB4C1F8337F}"/>
              </a:ext>
            </a:extLst>
          </p:cNvPr>
          <p:cNvSpPr>
            <a:spLocks noGrp="1"/>
          </p:cNvSpPr>
          <p:nvPr>
            <p:ph type="dt" sz="half" idx="10"/>
          </p:nvPr>
        </p:nvSpPr>
        <p:spPr/>
        <p:txBody>
          <a:bodyPr/>
          <a:lstStyle/>
          <a:p>
            <a:fld id="{485E4CFB-EFFF-461A-82CD-C0B1E1773F65}" type="datetime8">
              <a:rPr lang="he-IL" smtClean="0"/>
              <a:pPr/>
              <a:t>03 אפריל 22</a:t>
            </a:fld>
            <a:endParaRPr lang="he-IL" dirty="0"/>
          </a:p>
        </p:txBody>
      </p:sp>
      <p:sp>
        <p:nvSpPr>
          <p:cNvPr id="5" name="Footer Placeholder 4">
            <a:extLst>
              <a:ext uri="{FF2B5EF4-FFF2-40B4-BE49-F238E27FC236}">
                <a16:creationId xmlns:a16="http://schemas.microsoft.com/office/drawing/2014/main" xmlns="" id="{8CFFC364-8268-407B-A6B9-CD829A9F6D89}"/>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xmlns="" id="{C6E41530-328C-41E4-99FE-D44562CA7428}"/>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317009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B4EB1-1362-4827-A302-81428735CB9E}"/>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xmlns="" id="{6901065E-BA0A-44D2-9539-7607C6D267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xmlns="" id="{B67C7A0B-503B-4B1F-A846-607C173EAD86}"/>
              </a:ext>
            </a:extLst>
          </p:cNvPr>
          <p:cNvSpPr>
            <a:spLocks noGrp="1"/>
          </p:cNvSpPr>
          <p:nvPr>
            <p:ph type="dt" sz="half" idx="10"/>
          </p:nvPr>
        </p:nvSpPr>
        <p:spPr/>
        <p:txBody>
          <a:bodyPr/>
          <a:lstStyle/>
          <a:p>
            <a:fld id="{823E7E1C-6D61-404B-82DC-E9FCDC23BEAA}" type="datetime8">
              <a:rPr lang="he-IL" smtClean="0"/>
              <a:pPr/>
              <a:t>03 אפריל 22</a:t>
            </a:fld>
            <a:endParaRPr lang="he-IL" dirty="0"/>
          </a:p>
        </p:txBody>
      </p:sp>
      <p:sp>
        <p:nvSpPr>
          <p:cNvPr id="5" name="Footer Placeholder 4">
            <a:extLst>
              <a:ext uri="{FF2B5EF4-FFF2-40B4-BE49-F238E27FC236}">
                <a16:creationId xmlns:a16="http://schemas.microsoft.com/office/drawing/2014/main" xmlns="" id="{3695E6FC-1D3E-4D04-A926-EDE79098525D}"/>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xmlns="" id="{5DD1389A-E381-4530-9933-0560758ABD79}"/>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351797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5CEFA7-4A62-41CC-AE36-DB2E744253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xmlns="" id="{A633A88D-DA5B-47B9-AE42-1FB47FF749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xmlns="" id="{55A1AC6F-965A-4823-85F7-95AE9BD45034}"/>
              </a:ext>
            </a:extLst>
          </p:cNvPr>
          <p:cNvSpPr>
            <a:spLocks noGrp="1"/>
          </p:cNvSpPr>
          <p:nvPr>
            <p:ph type="dt" sz="half" idx="10"/>
          </p:nvPr>
        </p:nvSpPr>
        <p:spPr/>
        <p:txBody>
          <a:bodyPr/>
          <a:lstStyle/>
          <a:p>
            <a:fld id="{AEA53F56-3DA0-4716-9FF5-487D66AD22A9}" type="datetime8">
              <a:rPr lang="he-IL" smtClean="0"/>
              <a:pPr/>
              <a:t>03 אפריל 22</a:t>
            </a:fld>
            <a:endParaRPr lang="he-IL" dirty="0"/>
          </a:p>
        </p:txBody>
      </p:sp>
      <p:sp>
        <p:nvSpPr>
          <p:cNvPr id="5" name="Footer Placeholder 4">
            <a:extLst>
              <a:ext uri="{FF2B5EF4-FFF2-40B4-BE49-F238E27FC236}">
                <a16:creationId xmlns:a16="http://schemas.microsoft.com/office/drawing/2014/main" xmlns="" id="{5A75542C-8671-4564-BB6B-8900A261590E}"/>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xmlns="" id="{44641FCA-404D-47D5-B9A7-5DE1AD1FB33F}"/>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278518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07A9A-6811-483C-B777-1D74BD4355C3}"/>
              </a:ext>
            </a:extLst>
          </p:cNvPr>
          <p:cNvSpPr>
            <a:spLocks noGrp="1"/>
          </p:cNvSpPr>
          <p:nvPr>
            <p:ph type="title"/>
          </p:nvPr>
        </p:nvSpPr>
        <p:spPr>
          <a:xfrm>
            <a:off x="838200" y="18255"/>
            <a:ext cx="10515600" cy="1325563"/>
          </a:xfrm>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xmlns="" id="{6E3C17BB-A817-43C5-A889-FCDF799A6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xmlns="" id="{1C1CEF0C-1ED7-4EBD-805E-FFC655E77DED}"/>
              </a:ext>
            </a:extLst>
          </p:cNvPr>
          <p:cNvSpPr>
            <a:spLocks noGrp="1"/>
          </p:cNvSpPr>
          <p:nvPr>
            <p:ph type="dt" sz="half" idx="10"/>
          </p:nvPr>
        </p:nvSpPr>
        <p:spPr/>
        <p:txBody>
          <a:bodyPr/>
          <a:lstStyle/>
          <a:p>
            <a:fld id="{F867780F-12FC-423B-B248-22EF4E51231C}" type="datetime8">
              <a:rPr lang="he-IL" smtClean="0"/>
              <a:pPr/>
              <a:t>03 אפריל 22</a:t>
            </a:fld>
            <a:endParaRPr lang="he-IL" dirty="0"/>
          </a:p>
        </p:txBody>
      </p:sp>
      <p:sp>
        <p:nvSpPr>
          <p:cNvPr id="5" name="Footer Placeholder 4">
            <a:extLst>
              <a:ext uri="{FF2B5EF4-FFF2-40B4-BE49-F238E27FC236}">
                <a16:creationId xmlns:a16="http://schemas.microsoft.com/office/drawing/2014/main" xmlns="" id="{1504D97C-E8B7-4E0B-BD62-18C23159D808}"/>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xmlns="" id="{33190DED-F74A-4893-8F82-E974AE9358B3}"/>
              </a:ext>
            </a:extLst>
          </p:cNvPr>
          <p:cNvSpPr>
            <a:spLocks noGrp="1"/>
          </p:cNvSpPr>
          <p:nvPr>
            <p:ph type="sldNum" sz="quarter" idx="12"/>
          </p:nvPr>
        </p:nvSpPr>
        <p:spPr>
          <a:xfrm>
            <a:off x="9284854" y="6559545"/>
            <a:ext cx="2743200" cy="365125"/>
          </a:xfrm>
        </p:spPr>
        <p:txBody>
          <a:bodyPr/>
          <a:lstStyle>
            <a:lvl1pPr algn="r">
              <a:defRPr/>
            </a:lvl1p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371065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7B257-CC6F-4BC6-A0FD-0A495B6B6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xmlns="" id="{5AE2A0DF-C77A-4F2D-BE5E-5417B0BBE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E1E043A-BB10-4FBB-ABB4-F1DB57B01DC4}"/>
              </a:ext>
            </a:extLst>
          </p:cNvPr>
          <p:cNvSpPr>
            <a:spLocks noGrp="1"/>
          </p:cNvSpPr>
          <p:nvPr>
            <p:ph type="dt" sz="half" idx="10"/>
          </p:nvPr>
        </p:nvSpPr>
        <p:spPr/>
        <p:txBody>
          <a:bodyPr/>
          <a:lstStyle/>
          <a:p>
            <a:fld id="{1B9FC58D-CF40-46E2-8961-F4B8B4115CA5}" type="datetime8">
              <a:rPr lang="he-IL" smtClean="0"/>
              <a:pPr/>
              <a:t>03 אפריל 22</a:t>
            </a:fld>
            <a:endParaRPr lang="he-IL" dirty="0"/>
          </a:p>
        </p:txBody>
      </p:sp>
      <p:sp>
        <p:nvSpPr>
          <p:cNvPr id="5" name="Footer Placeholder 4">
            <a:extLst>
              <a:ext uri="{FF2B5EF4-FFF2-40B4-BE49-F238E27FC236}">
                <a16:creationId xmlns:a16="http://schemas.microsoft.com/office/drawing/2014/main" xmlns="" id="{3CFB5408-CD96-4669-9CD7-DA19A293D4B5}"/>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xmlns="" id="{8C50D666-7DEF-463A-B2CB-42AFDBF5BEA9}"/>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199634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35537-943F-4A08-A748-AD12F870FBA1}"/>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xmlns="" id="{33D19540-534D-4B61-A053-01A479A6F5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xmlns="" id="{A06CBA69-57B6-4C47-99F7-C3D2C06BA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xmlns="" id="{7E0DE3E3-758D-4594-A80F-307DF98FCA86}"/>
              </a:ext>
            </a:extLst>
          </p:cNvPr>
          <p:cNvSpPr>
            <a:spLocks noGrp="1"/>
          </p:cNvSpPr>
          <p:nvPr>
            <p:ph type="dt" sz="half" idx="10"/>
          </p:nvPr>
        </p:nvSpPr>
        <p:spPr/>
        <p:txBody>
          <a:bodyPr/>
          <a:lstStyle/>
          <a:p>
            <a:fld id="{E8D352F1-DBB3-4BDB-A67E-36E18057EB12}" type="datetime8">
              <a:rPr lang="he-IL" smtClean="0"/>
              <a:pPr/>
              <a:t>03 אפריל 22</a:t>
            </a:fld>
            <a:endParaRPr lang="he-IL" dirty="0"/>
          </a:p>
        </p:txBody>
      </p:sp>
      <p:sp>
        <p:nvSpPr>
          <p:cNvPr id="6" name="Footer Placeholder 5">
            <a:extLst>
              <a:ext uri="{FF2B5EF4-FFF2-40B4-BE49-F238E27FC236}">
                <a16:creationId xmlns:a16="http://schemas.microsoft.com/office/drawing/2014/main" xmlns="" id="{728CDCA6-07FF-4BB4-889B-0A002FD2744F}"/>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xmlns="" id="{B65DF7CE-D8B3-4A55-8212-EEF3A82EC9AA}"/>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262775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64468-E9E2-4974-BF44-BDB49B97E9FD}"/>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xmlns="" id="{3B8D9A83-8535-4087-B6E0-9E0A41BC1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BCD6F07-0A19-4192-B185-C64202B54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xmlns="" id="{7CECD1B0-5EBF-4A2A-977E-72697E6181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29209CB-5BDE-4173-8400-08F44B6D3D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xmlns="" id="{3229E4C8-4AF5-4294-A644-A18094F8BD4C}"/>
              </a:ext>
            </a:extLst>
          </p:cNvPr>
          <p:cNvSpPr>
            <a:spLocks noGrp="1"/>
          </p:cNvSpPr>
          <p:nvPr>
            <p:ph type="dt" sz="half" idx="10"/>
          </p:nvPr>
        </p:nvSpPr>
        <p:spPr/>
        <p:txBody>
          <a:bodyPr/>
          <a:lstStyle/>
          <a:p>
            <a:fld id="{C4241E30-74FC-49DB-92F4-1497F712C2B7}" type="datetime8">
              <a:rPr lang="he-IL" smtClean="0"/>
              <a:pPr/>
              <a:t>03 אפריל 22</a:t>
            </a:fld>
            <a:endParaRPr lang="he-IL" dirty="0"/>
          </a:p>
        </p:txBody>
      </p:sp>
      <p:sp>
        <p:nvSpPr>
          <p:cNvPr id="8" name="Footer Placeholder 7">
            <a:extLst>
              <a:ext uri="{FF2B5EF4-FFF2-40B4-BE49-F238E27FC236}">
                <a16:creationId xmlns:a16="http://schemas.microsoft.com/office/drawing/2014/main" xmlns="" id="{816BC07B-404B-4482-9421-7E78C10860D9}"/>
              </a:ext>
            </a:extLst>
          </p:cNvPr>
          <p:cNvSpPr>
            <a:spLocks noGrp="1"/>
          </p:cNvSpPr>
          <p:nvPr>
            <p:ph type="ftr" sz="quarter" idx="11"/>
          </p:nvPr>
        </p:nvSpPr>
        <p:spPr/>
        <p:txBody>
          <a:bodyPr/>
          <a:lstStyle/>
          <a:p>
            <a:endParaRPr lang="he-IL" dirty="0"/>
          </a:p>
        </p:txBody>
      </p:sp>
      <p:sp>
        <p:nvSpPr>
          <p:cNvPr id="9" name="Slide Number Placeholder 8">
            <a:extLst>
              <a:ext uri="{FF2B5EF4-FFF2-40B4-BE49-F238E27FC236}">
                <a16:creationId xmlns:a16="http://schemas.microsoft.com/office/drawing/2014/main" xmlns="" id="{A917DCD2-EE05-438F-9EFC-14B58B3F6791}"/>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21729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11F9D-2C0B-4314-B975-356C63D5638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xmlns="" id="{1C0D1BBA-0850-4865-A564-26446A355C09}"/>
              </a:ext>
            </a:extLst>
          </p:cNvPr>
          <p:cNvSpPr>
            <a:spLocks noGrp="1"/>
          </p:cNvSpPr>
          <p:nvPr>
            <p:ph type="dt" sz="half" idx="10"/>
          </p:nvPr>
        </p:nvSpPr>
        <p:spPr/>
        <p:txBody>
          <a:bodyPr/>
          <a:lstStyle/>
          <a:p>
            <a:fld id="{AD132B6C-72BF-4F3D-B3AD-509245F7DD81}" type="datetime8">
              <a:rPr lang="he-IL" smtClean="0"/>
              <a:pPr/>
              <a:t>03 אפריל 22</a:t>
            </a:fld>
            <a:endParaRPr lang="he-IL" dirty="0"/>
          </a:p>
        </p:txBody>
      </p:sp>
      <p:sp>
        <p:nvSpPr>
          <p:cNvPr id="4" name="Footer Placeholder 3">
            <a:extLst>
              <a:ext uri="{FF2B5EF4-FFF2-40B4-BE49-F238E27FC236}">
                <a16:creationId xmlns:a16="http://schemas.microsoft.com/office/drawing/2014/main" xmlns="" id="{004AD17E-0E5A-4A77-95B4-371A4C91A3E8}"/>
              </a:ext>
            </a:extLst>
          </p:cNvPr>
          <p:cNvSpPr>
            <a:spLocks noGrp="1"/>
          </p:cNvSpPr>
          <p:nvPr>
            <p:ph type="ftr" sz="quarter" idx="11"/>
          </p:nvPr>
        </p:nvSpPr>
        <p:spPr/>
        <p:txBody>
          <a:bodyPr/>
          <a:lstStyle/>
          <a:p>
            <a:endParaRPr lang="he-IL" dirty="0"/>
          </a:p>
        </p:txBody>
      </p:sp>
      <p:sp>
        <p:nvSpPr>
          <p:cNvPr id="5" name="Slide Number Placeholder 4">
            <a:extLst>
              <a:ext uri="{FF2B5EF4-FFF2-40B4-BE49-F238E27FC236}">
                <a16:creationId xmlns:a16="http://schemas.microsoft.com/office/drawing/2014/main" xmlns="" id="{A9E246B6-46D1-414F-B6E7-9AD82B76B9DB}"/>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8261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D637C59-FEB4-4289-BB21-65909DA8CE54}"/>
              </a:ext>
            </a:extLst>
          </p:cNvPr>
          <p:cNvSpPr>
            <a:spLocks noGrp="1"/>
          </p:cNvSpPr>
          <p:nvPr>
            <p:ph type="dt" sz="half" idx="10"/>
          </p:nvPr>
        </p:nvSpPr>
        <p:spPr/>
        <p:txBody>
          <a:bodyPr/>
          <a:lstStyle/>
          <a:p>
            <a:fld id="{7BBF3EB5-5E5F-4CEB-BD4E-35A897DC71F5}" type="datetime8">
              <a:rPr lang="he-IL" smtClean="0"/>
              <a:pPr/>
              <a:t>03 אפריל 22</a:t>
            </a:fld>
            <a:endParaRPr lang="he-IL" dirty="0"/>
          </a:p>
        </p:txBody>
      </p:sp>
      <p:sp>
        <p:nvSpPr>
          <p:cNvPr id="3" name="Footer Placeholder 2">
            <a:extLst>
              <a:ext uri="{FF2B5EF4-FFF2-40B4-BE49-F238E27FC236}">
                <a16:creationId xmlns:a16="http://schemas.microsoft.com/office/drawing/2014/main" xmlns="" id="{7B58A2A9-26F8-441E-8C50-C020F97CCA5A}"/>
              </a:ext>
            </a:extLst>
          </p:cNvPr>
          <p:cNvSpPr>
            <a:spLocks noGrp="1"/>
          </p:cNvSpPr>
          <p:nvPr>
            <p:ph type="ftr" sz="quarter" idx="11"/>
          </p:nvPr>
        </p:nvSpPr>
        <p:spPr/>
        <p:txBody>
          <a:bodyPr/>
          <a:lstStyle/>
          <a:p>
            <a:endParaRPr lang="he-IL" dirty="0"/>
          </a:p>
        </p:txBody>
      </p:sp>
      <p:sp>
        <p:nvSpPr>
          <p:cNvPr id="4" name="Slide Number Placeholder 3">
            <a:extLst>
              <a:ext uri="{FF2B5EF4-FFF2-40B4-BE49-F238E27FC236}">
                <a16:creationId xmlns:a16="http://schemas.microsoft.com/office/drawing/2014/main" xmlns="" id="{CAF41F9F-FEDC-4D7D-B485-319383E50B03}"/>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348822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82B11-74C6-4820-8C9F-AF9C06BF0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xmlns="" id="{434A0A2B-9000-472C-82E0-68AC26623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xmlns="" id="{54CA3859-A103-4573-BC2E-D4399F04A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F58B382-9EB9-42A6-B0E7-00841F7C7941}"/>
              </a:ext>
            </a:extLst>
          </p:cNvPr>
          <p:cNvSpPr>
            <a:spLocks noGrp="1"/>
          </p:cNvSpPr>
          <p:nvPr>
            <p:ph type="dt" sz="half" idx="10"/>
          </p:nvPr>
        </p:nvSpPr>
        <p:spPr/>
        <p:txBody>
          <a:bodyPr/>
          <a:lstStyle/>
          <a:p>
            <a:fld id="{C686D5B8-5048-4FE5-BF5D-CCFAB9C1EEEA}" type="datetime8">
              <a:rPr lang="he-IL" smtClean="0"/>
              <a:pPr/>
              <a:t>03 אפריל 22</a:t>
            </a:fld>
            <a:endParaRPr lang="he-IL" dirty="0"/>
          </a:p>
        </p:txBody>
      </p:sp>
      <p:sp>
        <p:nvSpPr>
          <p:cNvPr id="6" name="Footer Placeholder 5">
            <a:extLst>
              <a:ext uri="{FF2B5EF4-FFF2-40B4-BE49-F238E27FC236}">
                <a16:creationId xmlns:a16="http://schemas.microsoft.com/office/drawing/2014/main" xmlns="" id="{E273FF62-3DF8-4E4D-962D-168FE2CA35E7}"/>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xmlns="" id="{7057EA9F-A66A-40F7-905C-14134B5F81CF}"/>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281787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11D2D-8524-4222-AFED-6CC2A0933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xmlns="" id="{138DE26A-AA71-40B9-B2CB-B8A32DE6E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dirty="0"/>
          </a:p>
        </p:txBody>
      </p:sp>
      <p:sp>
        <p:nvSpPr>
          <p:cNvPr id="4" name="Text Placeholder 3">
            <a:extLst>
              <a:ext uri="{FF2B5EF4-FFF2-40B4-BE49-F238E27FC236}">
                <a16:creationId xmlns:a16="http://schemas.microsoft.com/office/drawing/2014/main" xmlns="" id="{7E04F73C-440A-4465-8B1B-347D36CFF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9F895D3-F704-4A34-AE9E-543FEA2BF401}"/>
              </a:ext>
            </a:extLst>
          </p:cNvPr>
          <p:cNvSpPr>
            <a:spLocks noGrp="1"/>
          </p:cNvSpPr>
          <p:nvPr>
            <p:ph type="dt" sz="half" idx="10"/>
          </p:nvPr>
        </p:nvSpPr>
        <p:spPr/>
        <p:txBody>
          <a:bodyPr/>
          <a:lstStyle/>
          <a:p>
            <a:fld id="{7CBBF648-E3A9-48EE-8E6B-E2EEA5D74E18}" type="datetime8">
              <a:rPr lang="he-IL" smtClean="0"/>
              <a:pPr/>
              <a:t>03 אפריל 22</a:t>
            </a:fld>
            <a:endParaRPr lang="he-IL" dirty="0"/>
          </a:p>
        </p:txBody>
      </p:sp>
      <p:sp>
        <p:nvSpPr>
          <p:cNvPr id="6" name="Footer Placeholder 5">
            <a:extLst>
              <a:ext uri="{FF2B5EF4-FFF2-40B4-BE49-F238E27FC236}">
                <a16:creationId xmlns:a16="http://schemas.microsoft.com/office/drawing/2014/main" xmlns="" id="{E3F36926-E45B-4F47-B74B-DD31437CB4B2}"/>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xmlns="" id="{ECF1D222-D41B-4C12-B878-3E654DE8C0FC}"/>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151861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C7173B6-B8C5-4B3D-912E-7C1B4EC981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xmlns="" id="{EC7E9535-883E-420B-9B6D-1D889F0E1A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xmlns="" id="{3CC9680E-C26F-4419-B4A2-E571D57B4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A08D3-13DF-4B67-80D6-6D3FABC16E47}" type="datetime8">
              <a:rPr lang="he-IL" smtClean="0"/>
              <a:pPr/>
              <a:t>03 אפריל 22</a:t>
            </a:fld>
            <a:endParaRPr lang="he-IL" dirty="0"/>
          </a:p>
        </p:txBody>
      </p:sp>
      <p:sp>
        <p:nvSpPr>
          <p:cNvPr id="5" name="Footer Placeholder 4">
            <a:extLst>
              <a:ext uri="{FF2B5EF4-FFF2-40B4-BE49-F238E27FC236}">
                <a16:creationId xmlns:a16="http://schemas.microsoft.com/office/drawing/2014/main" xmlns="" id="{05799CF4-2128-4D7A-9B76-574A19DC9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dirty="0"/>
          </a:p>
        </p:txBody>
      </p:sp>
      <p:sp>
        <p:nvSpPr>
          <p:cNvPr id="6" name="Slide Number Placeholder 5">
            <a:extLst>
              <a:ext uri="{FF2B5EF4-FFF2-40B4-BE49-F238E27FC236}">
                <a16:creationId xmlns:a16="http://schemas.microsoft.com/office/drawing/2014/main" xmlns="" id="{F09B6C9D-2FC9-4152-B018-099F9212B9E4}"/>
              </a:ext>
            </a:extLst>
          </p:cNvPr>
          <p:cNvSpPr>
            <a:spLocks noGrp="1"/>
          </p:cNvSpPr>
          <p:nvPr>
            <p:ph type="sldNum" sz="quarter" idx="4"/>
          </p:nvPr>
        </p:nvSpPr>
        <p:spPr>
          <a:xfrm>
            <a:off x="9331031" y="653891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4267787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bservacom.org/acceso-a-internet-y-gestion-de-redes-de-telecomunicaciones-ante-el-covid-19-en-america-latina/"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github.com/ronister/Naya-Final-Project---Telco-Customer-Churn-Predic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https://machinelearningmastery.com/smote-oversampling-for-imbalanced-classifica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towardsdatascience.com/explain-your-model-with-the-shap-values-bc36aac4de3d"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10;&#10;Description automatically generated">
            <a:extLst>
              <a:ext uri="{FF2B5EF4-FFF2-40B4-BE49-F238E27FC236}">
                <a16:creationId xmlns:a16="http://schemas.microsoft.com/office/drawing/2014/main" xmlns="" id="{093F8D6A-2319-44BE-9922-A2ABFB1CB78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5240593" y="0"/>
            <a:ext cx="10350369" cy="6904037"/>
          </a:xfrm>
          <a:prstGeom prst="rect">
            <a:avLst/>
          </a:prstGeom>
          <a:ln>
            <a:noFill/>
          </a:ln>
          <a:effectLst>
            <a:softEdge rad="112500"/>
          </a:effectLst>
        </p:spPr>
      </p:pic>
      <p:sp>
        <p:nvSpPr>
          <p:cNvPr id="15" name="Title 14">
            <a:extLst>
              <a:ext uri="{FF2B5EF4-FFF2-40B4-BE49-F238E27FC236}">
                <a16:creationId xmlns:a16="http://schemas.microsoft.com/office/drawing/2014/main" xmlns="" id="{901CB8B8-18C1-4FD7-815D-6A7ECF1DC4F9}"/>
              </a:ext>
            </a:extLst>
          </p:cNvPr>
          <p:cNvSpPr>
            <a:spLocks noGrp="1"/>
          </p:cNvSpPr>
          <p:nvPr>
            <p:ph type="ctrTitle"/>
          </p:nvPr>
        </p:nvSpPr>
        <p:spPr>
          <a:xfrm>
            <a:off x="482614" y="729001"/>
            <a:ext cx="4793942" cy="982737"/>
          </a:xfrm>
        </p:spPr>
        <p:txBody>
          <a:bodyPr/>
          <a:lstStyle/>
          <a:p>
            <a:pPr algn="l"/>
            <a:r>
              <a:rPr lang="en-US" b="1" dirty="0"/>
              <a:t>Final Project</a:t>
            </a:r>
            <a:endParaRPr lang="he-IL" b="1" dirty="0"/>
          </a:p>
        </p:txBody>
      </p:sp>
      <p:sp>
        <p:nvSpPr>
          <p:cNvPr id="13" name="Content Placeholder 12">
            <a:extLst>
              <a:ext uri="{FF2B5EF4-FFF2-40B4-BE49-F238E27FC236}">
                <a16:creationId xmlns:a16="http://schemas.microsoft.com/office/drawing/2014/main" xmlns="" id="{F29A279C-CE54-4234-87EF-022B4374530E}"/>
              </a:ext>
            </a:extLst>
          </p:cNvPr>
          <p:cNvSpPr>
            <a:spLocks noGrp="1"/>
          </p:cNvSpPr>
          <p:nvPr>
            <p:ph type="subTitle" idx="1"/>
          </p:nvPr>
        </p:nvSpPr>
        <p:spPr>
          <a:xfrm>
            <a:off x="518577" y="1737789"/>
            <a:ext cx="4793942" cy="537343"/>
          </a:xfrm>
        </p:spPr>
        <p:txBody>
          <a:bodyPr>
            <a:normAutofit fontScale="92500"/>
          </a:bodyPr>
          <a:lstStyle/>
          <a:p>
            <a:pPr marL="0" indent="0" algn="l">
              <a:buNone/>
            </a:pPr>
            <a:r>
              <a:rPr lang="en-US" sz="2800" dirty="0"/>
              <a:t>Telco Customer Churn Prediction</a:t>
            </a:r>
            <a:endParaRPr lang="he-IL" dirty="0"/>
          </a:p>
        </p:txBody>
      </p:sp>
      <p:sp>
        <p:nvSpPr>
          <p:cNvPr id="3" name="Slide Number Placeholder 2">
            <a:extLst>
              <a:ext uri="{FF2B5EF4-FFF2-40B4-BE49-F238E27FC236}">
                <a16:creationId xmlns:a16="http://schemas.microsoft.com/office/drawing/2014/main" xmlns="" id="{A7C2BC28-5070-48A2-9D01-9C11BA4EA021}"/>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EE240097-ED78-47A7-9691-525A8A933A9D}" type="slidenum">
              <a:rPr lang="en-US">
                <a:solidFill>
                  <a:schemeClr val="bg1"/>
                </a:solidFill>
                <a:latin typeface="Calibri" panose="020F0502020204030204"/>
              </a:rPr>
              <a:pPr>
                <a:spcAft>
                  <a:spcPts val="600"/>
                </a:spcAft>
                <a:defRPr/>
              </a:pPr>
              <a:t>1</a:t>
            </a:fld>
            <a:endParaRPr lang="en-US" dirty="0">
              <a:solidFill>
                <a:schemeClr val="bg1"/>
              </a:solidFill>
              <a:latin typeface="Calibri" panose="020F0502020204030204"/>
            </a:endParaRPr>
          </a:p>
        </p:txBody>
      </p:sp>
      <p:sp>
        <p:nvSpPr>
          <p:cNvPr id="20" name="TextBox 19">
            <a:extLst>
              <a:ext uri="{FF2B5EF4-FFF2-40B4-BE49-F238E27FC236}">
                <a16:creationId xmlns:a16="http://schemas.microsoft.com/office/drawing/2014/main" xmlns="" id="{67EB3DF4-42F5-4741-B134-9DC163BF9EEB}"/>
              </a:ext>
            </a:extLst>
          </p:cNvPr>
          <p:cNvSpPr txBox="1"/>
          <p:nvPr/>
        </p:nvSpPr>
        <p:spPr>
          <a:xfrm>
            <a:off x="518577" y="4439014"/>
            <a:ext cx="4722016" cy="914179"/>
          </a:xfrm>
          <a:prstGeom prst="rect">
            <a:avLst/>
          </a:prstGeom>
        </p:spPr>
        <p:txBody>
          <a:bodyPr vert="horz" lIns="91440" tIns="45720" rIns="91440" bIns="45720" rtlCol="0" anchor="t">
            <a:normAutofit/>
          </a:bodyPr>
          <a:lstStyle/>
          <a:p>
            <a:pPr>
              <a:lnSpc>
                <a:spcPct val="90000"/>
              </a:lnSpc>
              <a:spcAft>
                <a:spcPts val="600"/>
              </a:spcAft>
            </a:pPr>
            <a:r>
              <a:rPr lang="en-US" sz="1700" dirty="0"/>
              <a:t>Linoy E., Roni S. and Shai F.</a:t>
            </a:r>
          </a:p>
          <a:p>
            <a:pPr>
              <a:lnSpc>
                <a:spcPct val="90000"/>
              </a:lnSpc>
              <a:spcAft>
                <a:spcPts val="600"/>
              </a:spcAft>
            </a:pPr>
            <a:r>
              <a:rPr lang="en-US" sz="1700" dirty="0"/>
              <a:t>January 2022</a:t>
            </a:r>
          </a:p>
        </p:txBody>
      </p:sp>
      <p:sp>
        <p:nvSpPr>
          <p:cNvPr id="5" name="TextBox 4">
            <a:extLst>
              <a:ext uri="{FF2B5EF4-FFF2-40B4-BE49-F238E27FC236}">
                <a16:creationId xmlns:a16="http://schemas.microsoft.com/office/drawing/2014/main" xmlns="" id="{13F1E85B-73A7-4283-BE65-CA34C376A3F1}"/>
              </a:ext>
            </a:extLst>
          </p:cNvPr>
          <p:cNvSpPr txBox="1"/>
          <p:nvPr/>
        </p:nvSpPr>
        <p:spPr>
          <a:xfrm>
            <a:off x="518577" y="6014466"/>
            <a:ext cx="2550268" cy="369332"/>
          </a:xfrm>
          <a:prstGeom prst="rect">
            <a:avLst/>
          </a:prstGeom>
          <a:noFill/>
        </p:spPr>
        <p:txBody>
          <a:bodyPr wrap="square" rtlCol="1">
            <a:spAutoFit/>
          </a:bodyPr>
          <a:lstStyle/>
          <a:p>
            <a:pPr>
              <a:spcAft>
                <a:spcPts val="600"/>
              </a:spcAft>
            </a:pPr>
            <a:r>
              <a:rPr lang="en-US" dirty="0">
                <a:hlinkClick r:id="rId4"/>
              </a:rPr>
              <a:t>Link to Notebook</a:t>
            </a:r>
            <a:endParaRPr lang="he-IL" dirty="0"/>
          </a:p>
        </p:txBody>
      </p:sp>
    </p:spTree>
    <p:extLst>
      <p:ext uri="{BB962C8B-B14F-4D97-AF65-F5344CB8AC3E}">
        <p14:creationId xmlns:p14="http://schemas.microsoft.com/office/powerpoint/2010/main" val="129978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017C6BD5-FB8F-4AAF-9D66-C65FFE37678C}"/>
              </a:ext>
            </a:extLst>
          </p:cNvPr>
          <p:cNvSpPr>
            <a:spLocks noGrp="1"/>
          </p:cNvSpPr>
          <p:nvPr>
            <p:ph type="title"/>
          </p:nvPr>
        </p:nvSpPr>
        <p:spPr>
          <a:xfrm>
            <a:off x="553065" y="131830"/>
            <a:ext cx="10515600" cy="1325563"/>
          </a:xfrm>
        </p:spPr>
        <p:txBody>
          <a:bodyPr/>
          <a:lstStyle/>
          <a:p>
            <a:r>
              <a:rPr lang="en-US" b="1" dirty="0"/>
              <a:t>Customer Churn by Features (LUX)</a:t>
            </a:r>
            <a:endParaRPr lang="he-IL" b="1" dirty="0"/>
          </a:p>
        </p:txBody>
      </p:sp>
      <p:sp>
        <p:nvSpPr>
          <p:cNvPr id="2" name="Slide Number Placeholder 1">
            <a:extLst>
              <a:ext uri="{FF2B5EF4-FFF2-40B4-BE49-F238E27FC236}">
                <a16:creationId xmlns:a16="http://schemas.microsoft.com/office/drawing/2014/main" xmlns="" id="{36701ED9-4397-4123-8BDF-358120C6E80B}"/>
              </a:ext>
            </a:extLst>
          </p:cNvPr>
          <p:cNvSpPr>
            <a:spLocks noGrp="1"/>
          </p:cNvSpPr>
          <p:nvPr>
            <p:ph type="sldNum" sz="quarter" idx="12"/>
          </p:nvPr>
        </p:nvSpPr>
        <p:spPr/>
        <p:txBody>
          <a:bodyPr/>
          <a:lstStyle/>
          <a:p>
            <a:fld id="{EE240097-ED78-47A7-9691-525A8A933A9D}" type="slidenum">
              <a:rPr lang="he-IL" smtClean="0"/>
              <a:pPr/>
              <a:t>10</a:t>
            </a:fld>
            <a:endParaRPr lang="he-IL" dirty="0"/>
          </a:p>
        </p:txBody>
      </p:sp>
      <p:pic>
        <p:nvPicPr>
          <p:cNvPr id="11" name="Picture 10">
            <a:extLst>
              <a:ext uri="{FF2B5EF4-FFF2-40B4-BE49-F238E27FC236}">
                <a16:creationId xmlns:a16="http://schemas.microsoft.com/office/drawing/2014/main" xmlns="" id="{9CA79CDD-68D3-45ED-B4B8-D0CAD790B02C}"/>
              </a:ext>
            </a:extLst>
          </p:cNvPr>
          <p:cNvPicPr>
            <a:picLocks noChangeAspect="1"/>
          </p:cNvPicPr>
          <p:nvPr/>
        </p:nvPicPr>
        <p:blipFill>
          <a:blip r:embed="rId2"/>
          <a:stretch>
            <a:fillRect/>
          </a:stretch>
        </p:blipFill>
        <p:spPr>
          <a:xfrm>
            <a:off x="273167" y="1565521"/>
            <a:ext cx="11675165" cy="1522257"/>
          </a:xfrm>
          <a:prstGeom prst="rect">
            <a:avLst/>
          </a:prstGeom>
        </p:spPr>
      </p:pic>
      <p:pic>
        <p:nvPicPr>
          <p:cNvPr id="13" name="Picture 12">
            <a:extLst>
              <a:ext uri="{FF2B5EF4-FFF2-40B4-BE49-F238E27FC236}">
                <a16:creationId xmlns:a16="http://schemas.microsoft.com/office/drawing/2014/main" xmlns="" id="{5DA16D59-D26D-4187-AB8F-98B657A720CD}"/>
              </a:ext>
            </a:extLst>
          </p:cNvPr>
          <p:cNvPicPr>
            <a:picLocks noChangeAspect="1"/>
          </p:cNvPicPr>
          <p:nvPr/>
        </p:nvPicPr>
        <p:blipFill>
          <a:blip r:embed="rId3"/>
          <a:stretch>
            <a:fillRect/>
          </a:stretch>
        </p:blipFill>
        <p:spPr>
          <a:xfrm>
            <a:off x="263334" y="3235233"/>
            <a:ext cx="11675165" cy="1546472"/>
          </a:xfrm>
          <a:prstGeom prst="rect">
            <a:avLst/>
          </a:prstGeom>
        </p:spPr>
      </p:pic>
      <p:sp>
        <p:nvSpPr>
          <p:cNvPr id="8" name="TextBox 7">
            <a:extLst>
              <a:ext uri="{FF2B5EF4-FFF2-40B4-BE49-F238E27FC236}">
                <a16:creationId xmlns:a16="http://schemas.microsoft.com/office/drawing/2014/main" xmlns="" id="{B1A6980D-B752-46D3-ADF6-104744C6D669}"/>
              </a:ext>
            </a:extLst>
          </p:cNvPr>
          <p:cNvSpPr txBox="1"/>
          <p:nvPr/>
        </p:nvSpPr>
        <p:spPr>
          <a:xfrm>
            <a:off x="692680" y="5162455"/>
            <a:ext cx="10836137" cy="923330"/>
          </a:xfrm>
          <a:prstGeom prst="rect">
            <a:avLst/>
          </a:prstGeom>
          <a:noFill/>
        </p:spPr>
        <p:txBody>
          <a:bodyPr wrap="square">
            <a:spAutoFit/>
          </a:bodyPr>
          <a:lstStyle/>
          <a:p>
            <a:r>
              <a:rPr lang="en-US" b="1" dirty="0">
                <a:solidFill>
                  <a:srgbClr val="008000"/>
                </a:solidFill>
                <a:effectLst/>
                <a:latin typeface="Courier New" panose="02070309020205020404" pitchFamily="49" charset="0"/>
              </a:rPr>
              <a:t>LUX: A Python API for Intelligent Visual Discovery </a:t>
            </a:r>
          </a:p>
          <a:p>
            <a:pPr marL="285750" indent="-285750">
              <a:buFont typeface="Wingdings" panose="05000000000000000000" pitchFamily="2" charset="2"/>
              <a:buChar char="§"/>
            </a:pPr>
            <a:r>
              <a:rPr lang="en-US" dirty="0">
                <a:solidFill>
                  <a:srgbClr val="008000"/>
                </a:solidFill>
                <a:effectLst/>
                <a:latin typeface="Courier New" panose="02070309020205020404" pitchFamily="49" charset="0"/>
              </a:rPr>
              <a:t>https://github.com/lux-org/lux</a:t>
            </a:r>
            <a:endParaRPr lang="en-US" dirty="0">
              <a:solidFill>
                <a:srgbClr val="000000"/>
              </a:solidFill>
              <a:effectLst/>
              <a:latin typeface="Courier New" panose="02070309020205020404" pitchFamily="49" charset="0"/>
            </a:endParaRPr>
          </a:p>
          <a:p>
            <a:pPr marL="285750" indent="-285750">
              <a:buFont typeface="Wingdings" panose="05000000000000000000" pitchFamily="2" charset="2"/>
              <a:buChar char="§"/>
            </a:pPr>
            <a:r>
              <a:rPr lang="en-US" dirty="0">
                <a:solidFill>
                  <a:srgbClr val="008000"/>
                </a:solidFill>
                <a:effectLst/>
                <a:latin typeface="Courier New" panose="02070309020205020404" pitchFamily="49" charset="0"/>
              </a:rPr>
              <a:t>https://lux-api.readthedocs.io/en/latest/</a:t>
            </a:r>
            <a:endParaRPr lang="en-US"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97251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B84BBCA5-3367-490E-946F-1CF97F181BA8}"/>
              </a:ext>
            </a:extLst>
          </p:cNvPr>
          <p:cNvSpPr>
            <a:spLocks noGrp="1"/>
          </p:cNvSpPr>
          <p:nvPr>
            <p:ph type="title"/>
          </p:nvPr>
        </p:nvSpPr>
        <p:spPr>
          <a:xfrm>
            <a:off x="838200" y="365125"/>
            <a:ext cx="10515600" cy="1325563"/>
          </a:xfrm>
        </p:spPr>
        <p:txBody>
          <a:bodyPr/>
          <a:lstStyle/>
          <a:p>
            <a:r>
              <a:rPr lang="en-US" b="1" dirty="0"/>
              <a:t>Correlation Matrix</a:t>
            </a:r>
            <a:endParaRPr lang="he-IL" b="1" dirty="0"/>
          </a:p>
        </p:txBody>
      </p:sp>
      <p:sp>
        <p:nvSpPr>
          <p:cNvPr id="10" name="TextBox 9">
            <a:extLst>
              <a:ext uri="{FF2B5EF4-FFF2-40B4-BE49-F238E27FC236}">
                <a16:creationId xmlns:a16="http://schemas.microsoft.com/office/drawing/2014/main" xmlns="" id="{EC863103-80A9-441E-8222-A85A1725D459}"/>
              </a:ext>
            </a:extLst>
          </p:cNvPr>
          <p:cNvSpPr txBox="1"/>
          <p:nvPr/>
        </p:nvSpPr>
        <p:spPr>
          <a:xfrm>
            <a:off x="928185" y="1893346"/>
            <a:ext cx="3464911" cy="3693319"/>
          </a:xfrm>
          <a:prstGeom prst="rect">
            <a:avLst/>
          </a:prstGeom>
          <a:noFill/>
        </p:spPr>
        <p:txBody>
          <a:bodyPr wrap="square">
            <a:spAutoFit/>
          </a:bodyPr>
          <a:lstStyle/>
          <a:p>
            <a:pPr marL="285750" indent="-285750">
              <a:buFont typeface="Wingdings" panose="05000000000000000000" pitchFamily="2" charset="2"/>
              <a:buChar char="§"/>
            </a:pPr>
            <a:r>
              <a:rPr lang="en-US" dirty="0"/>
              <a:t>Observable correlations between tenure and monthly charges and between tenure and total charges.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Observable correlation between tenure and churn (negative correlation)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Observable correlations between churn and monthly charges and between churn and total charges.</a:t>
            </a:r>
            <a:endParaRPr lang="en-US" sz="1800" dirty="0"/>
          </a:p>
        </p:txBody>
      </p:sp>
      <p:sp>
        <p:nvSpPr>
          <p:cNvPr id="3" name="Slide Number Placeholder 2">
            <a:extLst>
              <a:ext uri="{FF2B5EF4-FFF2-40B4-BE49-F238E27FC236}">
                <a16:creationId xmlns:a16="http://schemas.microsoft.com/office/drawing/2014/main" xmlns="" id="{29A47AA1-29EB-481D-A529-97F3AC76C762}"/>
              </a:ext>
            </a:extLst>
          </p:cNvPr>
          <p:cNvSpPr>
            <a:spLocks noGrp="1"/>
          </p:cNvSpPr>
          <p:nvPr>
            <p:ph type="sldNum" sz="quarter" idx="12"/>
          </p:nvPr>
        </p:nvSpPr>
        <p:spPr/>
        <p:txBody>
          <a:bodyPr/>
          <a:lstStyle/>
          <a:p>
            <a:fld id="{EE240097-ED78-47A7-9691-525A8A933A9D}" type="slidenum">
              <a:rPr lang="he-IL" smtClean="0"/>
              <a:pPr/>
              <a:t>11</a:t>
            </a:fld>
            <a:endParaRPr lang="he-IL" dirty="0"/>
          </a:p>
        </p:txBody>
      </p:sp>
      <p:pic>
        <p:nvPicPr>
          <p:cNvPr id="1026" name="Picture 2">
            <a:extLst>
              <a:ext uri="{FF2B5EF4-FFF2-40B4-BE49-F238E27FC236}">
                <a16:creationId xmlns:a16="http://schemas.microsoft.com/office/drawing/2014/main" xmlns="" id="{1D1F473C-E24B-43D3-A798-9C3491C4B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99377"/>
            <a:ext cx="5701748" cy="5659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51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4441AE9-CD8B-4878-9956-180B3DEE2E11}"/>
              </a:ext>
            </a:extLst>
          </p:cNvPr>
          <p:cNvSpPr>
            <a:spLocks noGrp="1"/>
          </p:cNvSpPr>
          <p:nvPr>
            <p:ph type="sldNum" sz="quarter" idx="12"/>
          </p:nvPr>
        </p:nvSpPr>
        <p:spPr/>
        <p:txBody>
          <a:bodyPr/>
          <a:lstStyle/>
          <a:p>
            <a:fld id="{EE240097-ED78-47A7-9691-525A8A933A9D}" type="slidenum">
              <a:rPr lang="he-IL" smtClean="0"/>
              <a:pPr/>
              <a:t>12</a:t>
            </a:fld>
            <a:endParaRPr lang="he-IL" dirty="0"/>
          </a:p>
        </p:txBody>
      </p:sp>
      <p:pic>
        <p:nvPicPr>
          <p:cNvPr id="10242" name="Picture 2">
            <a:extLst>
              <a:ext uri="{FF2B5EF4-FFF2-40B4-BE49-F238E27FC236}">
                <a16:creationId xmlns:a16="http://schemas.microsoft.com/office/drawing/2014/main" xmlns="" id="{BB9A620C-F977-455C-B421-41D8158A7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319" y="1804725"/>
            <a:ext cx="7295535" cy="493738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xmlns="" id="{10C23A5F-29FC-4CB4-AF33-358500E2F717}"/>
              </a:ext>
            </a:extLst>
          </p:cNvPr>
          <p:cNvSpPr>
            <a:spLocks noGrp="1"/>
          </p:cNvSpPr>
          <p:nvPr>
            <p:ph type="title"/>
          </p:nvPr>
        </p:nvSpPr>
        <p:spPr>
          <a:xfrm>
            <a:off x="838200" y="365125"/>
            <a:ext cx="10515600" cy="1325563"/>
          </a:xfrm>
        </p:spPr>
        <p:txBody>
          <a:bodyPr>
            <a:normAutofit/>
          </a:bodyPr>
          <a:lstStyle/>
          <a:p>
            <a:r>
              <a:rPr lang="en-US" sz="4000" b="1" dirty="0"/>
              <a:t>Customer Behavior / Monthly Charges and Tenure</a:t>
            </a:r>
            <a:endParaRPr lang="he-IL" sz="4000" b="1" dirty="0"/>
          </a:p>
        </p:txBody>
      </p:sp>
    </p:spTree>
    <p:extLst>
      <p:ext uri="{BB962C8B-B14F-4D97-AF65-F5344CB8AC3E}">
        <p14:creationId xmlns:p14="http://schemas.microsoft.com/office/powerpoint/2010/main" val="276883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E4EF32E-F643-47FA-AA69-5B9811B8A95D}"/>
              </a:ext>
            </a:extLst>
          </p:cNvPr>
          <p:cNvSpPr>
            <a:spLocks noGrp="1"/>
          </p:cNvSpPr>
          <p:nvPr>
            <p:ph type="sldNum" sz="quarter" idx="12"/>
          </p:nvPr>
        </p:nvSpPr>
        <p:spPr/>
        <p:txBody>
          <a:bodyPr/>
          <a:lstStyle/>
          <a:p>
            <a:fld id="{EE240097-ED78-47A7-9691-525A8A933A9D}" type="slidenum">
              <a:rPr lang="he-IL" smtClean="0"/>
              <a:pPr/>
              <a:t>13</a:t>
            </a:fld>
            <a:endParaRPr lang="he-IL" dirty="0"/>
          </a:p>
        </p:txBody>
      </p:sp>
      <p:pic>
        <p:nvPicPr>
          <p:cNvPr id="11266" name="Picture 2">
            <a:extLst>
              <a:ext uri="{FF2B5EF4-FFF2-40B4-BE49-F238E27FC236}">
                <a16:creationId xmlns:a16="http://schemas.microsoft.com/office/drawing/2014/main" xmlns="" id="{B71C7614-A21C-4C12-A5E7-F4E2F9E4F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923" y="365125"/>
            <a:ext cx="7559778" cy="318683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xmlns="" id="{3B42E29D-05A5-4857-A188-84FF2A7E8EF1}"/>
              </a:ext>
            </a:extLst>
          </p:cNvPr>
          <p:cNvSpPr>
            <a:spLocks noGrp="1"/>
          </p:cNvSpPr>
          <p:nvPr>
            <p:ph type="title"/>
          </p:nvPr>
        </p:nvSpPr>
        <p:spPr>
          <a:xfrm>
            <a:off x="838200" y="365125"/>
            <a:ext cx="3389671" cy="1847133"/>
          </a:xfrm>
        </p:spPr>
        <p:txBody>
          <a:bodyPr>
            <a:normAutofit/>
          </a:bodyPr>
          <a:lstStyle/>
          <a:p>
            <a:r>
              <a:rPr lang="en-US" sz="4000" b="1" dirty="0"/>
              <a:t>Customer Behavior by  Tenure</a:t>
            </a:r>
            <a:endParaRPr lang="he-IL" sz="4000" b="1" dirty="0"/>
          </a:p>
        </p:txBody>
      </p:sp>
      <p:pic>
        <p:nvPicPr>
          <p:cNvPr id="11268" name="Picture 4">
            <a:extLst>
              <a:ext uri="{FF2B5EF4-FFF2-40B4-BE49-F238E27FC236}">
                <a16:creationId xmlns:a16="http://schemas.microsoft.com/office/drawing/2014/main" xmlns="" id="{0A955B72-37B8-47F4-9A58-4991ECB6C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061" y="3667855"/>
            <a:ext cx="7583993" cy="31901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B2C5E77C-1CC1-48A8-8A33-8A5A9DCBB4BD}"/>
              </a:ext>
            </a:extLst>
          </p:cNvPr>
          <p:cNvSpPr txBox="1"/>
          <p:nvPr/>
        </p:nvSpPr>
        <p:spPr>
          <a:xfrm>
            <a:off x="7344697" y="3785842"/>
            <a:ext cx="2123768" cy="369332"/>
          </a:xfrm>
          <a:prstGeom prst="rect">
            <a:avLst/>
          </a:prstGeom>
          <a:noFill/>
        </p:spPr>
        <p:txBody>
          <a:bodyPr wrap="square">
            <a:spAutoFit/>
          </a:bodyPr>
          <a:lstStyle/>
          <a:p>
            <a:r>
              <a:rPr lang="en-US" b="1" dirty="0"/>
              <a:t>Churn (Percentage)</a:t>
            </a:r>
            <a:endParaRPr lang="he-IL" b="1" dirty="0"/>
          </a:p>
        </p:txBody>
      </p:sp>
      <p:sp>
        <p:nvSpPr>
          <p:cNvPr id="10" name="TextBox 9">
            <a:extLst>
              <a:ext uri="{FF2B5EF4-FFF2-40B4-BE49-F238E27FC236}">
                <a16:creationId xmlns:a16="http://schemas.microsoft.com/office/drawing/2014/main" xmlns="" id="{7325B2E6-771A-4835-9620-188391D4A71A}"/>
              </a:ext>
            </a:extLst>
          </p:cNvPr>
          <p:cNvSpPr txBox="1"/>
          <p:nvPr/>
        </p:nvSpPr>
        <p:spPr>
          <a:xfrm>
            <a:off x="6096000" y="473280"/>
            <a:ext cx="4532671" cy="369332"/>
          </a:xfrm>
          <a:prstGeom prst="rect">
            <a:avLst/>
          </a:prstGeom>
          <a:noFill/>
        </p:spPr>
        <p:txBody>
          <a:bodyPr wrap="square">
            <a:spAutoFit/>
          </a:bodyPr>
          <a:lstStyle/>
          <a:p>
            <a:r>
              <a:rPr lang="en-US" b="1" dirty="0"/>
              <a:t>Number of Retained and Churned Customers</a:t>
            </a:r>
            <a:endParaRPr lang="he-IL" b="1" dirty="0"/>
          </a:p>
        </p:txBody>
      </p:sp>
      <p:sp>
        <p:nvSpPr>
          <p:cNvPr id="11" name="TextBox 10">
            <a:extLst>
              <a:ext uri="{FF2B5EF4-FFF2-40B4-BE49-F238E27FC236}">
                <a16:creationId xmlns:a16="http://schemas.microsoft.com/office/drawing/2014/main" xmlns="" id="{DFAE6238-4AEA-4277-84DD-C47B9F1B8250}"/>
              </a:ext>
            </a:extLst>
          </p:cNvPr>
          <p:cNvSpPr txBox="1"/>
          <p:nvPr/>
        </p:nvSpPr>
        <p:spPr>
          <a:xfrm>
            <a:off x="563531" y="4976421"/>
            <a:ext cx="2917185" cy="646331"/>
          </a:xfrm>
          <a:prstGeom prst="rect">
            <a:avLst/>
          </a:prstGeom>
          <a:noFill/>
        </p:spPr>
        <p:txBody>
          <a:bodyPr wrap="square">
            <a:spAutoFit/>
          </a:bodyPr>
          <a:lstStyle/>
          <a:p>
            <a:r>
              <a:rPr lang="en-US" sz="1800" dirty="0"/>
              <a:t>We can see churn decreasing with time.</a:t>
            </a:r>
          </a:p>
        </p:txBody>
      </p:sp>
      <p:sp>
        <p:nvSpPr>
          <p:cNvPr id="3" name="Arrow: Right 2">
            <a:extLst>
              <a:ext uri="{FF2B5EF4-FFF2-40B4-BE49-F238E27FC236}">
                <a16:creationId xmlns:a16="http://schemas.microsoft.com/office/drawing/2014/main" xmlns="" id="{32634EB7-C35C-4BEA-AD91-03266EC3A7DE}"/>
              </a:ext>
            </a:extLst>
          </p:cNvPr>
          <p:cNvSpPr/>
          <p:nvPr/>
        </p:nvSpPr>
        <p:spPr>
          <a:xfrm>
            <a:off x="3678136" y="5152102"/>
            <a:ext cx="568504" cy="294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9047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8A498-1997-44E8-9FB6-0D1A7CD139E2}"/>
              </a:ext>
            </a:extLst>
          </p:cNvPr>
          <p:cNvSpPr>
            <a:spLocks noGrp="1"/>
          </p:cNvSpPr>
          <p:nvPr>
            <p:ph type="title"/>
          </p:nvPr>
        </p:nvSpPr>
        <p:spPr>
          <a:xfrm>
            <a:off x="838200" y="2103437"/>
            <a:ext cx="10515600" cy="1325563"/>
          </a:xfrm>
        </p:spPr>
        <p:txBody>
          <a:bodyPr/>
          <a:lstStyle/>
          <a:p>
            <a:pPr algn="ctr"/>
            <a:r>
              <a:rPr lang="en-US" b="1" dirty="0"/>
              <a:t>Feature Engineering</a:t>
            </a:r>
            <a:endParaRPr lang="he-IL" b="1" dirty="0"/>
          </a:p>
        </p:txBody>
      </p:sp>
      <p:sp>
        <p:nvSpPr>
          <p:cNvPr id="3" name="Slide Number Placeholder 2">
            <a:extLst>
              <a:ext uri="{FF2B5EF4-FFF2-40B4-BE49-F238E27FC236}">
                <a16:creationId xmlns:a16="http://schemas.microsoft.com/office/drawing/2014/main" xmlns="" id="{39F86EDC-0B7E-4AFF-96F8-4C013BFB942A}"/>
              </a:ext>
            </a:extLst>
          </p:cNvPr>
          <p:cNvSpPr>
            <a:spLocks noGrp="1"/>
          </p:cNvSpPr>
          <p:nvPr>
            <p:ph type="sldNum" sz="quarter" idx="12"/>
          </p:nvPr>
        </p:nvSpPr>
        <p:spPr/>
        <p:txBody>
          <a:bodyPr/>
          <a:lstStyle/>
          <a:p>
            <a:fld id="{EE240097-ED78-47A7-9691-525A8A933A9D}" type="slidenum">
              <a:rPr lang="he-IL" smtClean="0"/>
              <a:pPr/>
              <a:t>14</a:t>
            </a:fld>
            <a:endParaRPr lang="he-IL" dirty="0"/>
          </a:p>
        </p:txBody>
      </p:sp>
    </p:spTree>
    <p:extLst>
      <p:ext uri="{BB962C8B-B14F-4D97-AF65-F5344CB8AC3E}">
        <p14:creationId xmlns:p14="http://schemas.microsoft.com/office/powerpoint/2010/main" val="167878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8A498-1997-44E8-9FB6-0D1A7CD139E2}"/>
              </a:ext>
            </a:extLst>
          </p:cNvPr>
          <p:cNvSpPr>
            <a:spLocks noGrp="1"/>
          </p:cNvSpPr>
          <p:nvPr>
            <p:ph type="title"/>
          </p:nvPr>
        </p:nvSpPr>
        <p:spPr/>
        <p:txBody>
          <a:bodyPr>
            <a:normAutofit/>
          </a:bodyPr>
          <a:lstStyle/>
          <a:p>
            <a:r>
              <a:rPr lang="en-US" sz="4000" b="1" dirty="0"/>
              <a:t>Feature Engineering - Binning Continuous Features</a:t>
            </a:r>
            <a:endParaRPr lang="he-IL" sz="4000" b="1" dirty="0"/>
          </a:p>
        </p:txBody>
      </p:sp>
      <p:sp>
        <p:nvSpPr>
          <p:cNvPr id="4" name="Slide Number Placeholder 3">
            <a:extLst>
              <a:ext uri="{FF2B5EF4-FFF2-40B4-BE49-F238E27FC236}">
                <a16:creationId xmlns:a16="http://schemas.microsoft.com/office/drawing/2014/main" xmlns="" id="{CFAEA872-0E11-4A44-97A7-4315782750C5}"/>
              </a:ext>
            </a:extLst>
          </p:cNvPr>
          <p:cNvSpPr>
            <a:spLocks noGrp="1"/>
          </p:cNvSpPr>
          <p:nvPr>
            <p:ph type="sldNum" sz="quarter" idx="12"/>
          </p:nvPr>
        </p:nvSpPr>
        <p:spPr/>
        <p:txBody>
          <a:bodyPr/>
          <a:lstStyle/>
          <a:p>
            <a:fld id="{EE240097-ED78-47A7-9691-525A8A933A9D}" type="slidenum">
              <a:rPr lang="he-IL" smtClean="0"/>
              <a:pPr/>
              <a:t>15</a:t>
            </a:fld>
            <a:endParaRPr lang="he-IL" dirty="0"/>
          </a:p>
        </p:txBody>
      </p:sp>
      <p:pic>
        <p:nvPicPr>
          <p:cNvPr id="6" name="Picture 5">
            <a:extLst>
              <a:ext uri="{FF2B5EF4-FFF2-40B4-BE49-F238E27FC236}">
                <a16:creationId xmlns:a16="http://schemas.microsoft.com/office/drawing/2014/main" xmlns="" id="{D5D26478-5F3C-444F-8D11-D0CD7F418EF2}"/>
              </a:ext>
            </a:extLst>
          </p:cNvPr>
          <p:cNvPicPr>
            <a:picLocks noChangeAspect="1"/>
          </p:cNvPicPr>
          <p:nvPr/>
        </p:nvPicPr>
        <p:blipFill>
          <a:blip r:embed="rId2"/>
          <a:stretch>
            <a:fillRect/>
          </a:stretch>
        </p:blipFill>
        <p:spPr>
          <a:xfrm>
            <a:off x="413369" y="1842456"/>
            <a:ext cx="2133600" cy="1752600"/>
          </a:xfrm>
          <a:prstGeom prst="rect">
            <a:avLst/>
          </a:prstGeom>
        </p:spPr>
      </p:pic>
      <p:sp>
        <p:nvSpPr>
          <p:cNvPr id="9" name="TextBox 8">
            <a:extLst>
              <a:ext uri="{FF2B5EF4-FFF2-40B4-BE49-F238E27FC236}">
                <a16:creationId xmlns:a16="http://schemas.microsoft.com/office/drawing/2014/main" xmlns="" id="{2769AADF-12B9-44EB-A837-45A4F4F291F0}"/>
              </a:ext>
            </a:extLst>
          </p:cNvPr>
          <p:cNvSpPr txBox="1"/>
          <p:nvPr/>
        </p:nvSpPr>
        <p:spPr>
          <a:xfrm>
            <a:off x="346588" y="1408471"/>
            <a:ext cx="4030398" cy="369332"/>
          </a:xfrm>
          <a:prstGeom prst="rect">
            <a:avLst/>
          </a:prstGeom>
          <a:noFill/>
        </p:spPr>
        <p:txBody>
          <a:bodyPr wrap="square">
            <a:spAutoFit/>
          </a:bodyPr>
          <a:lstStyle/>
          <a:p>
            <a:r>
              <a:rPr lang="en-US" sz="1800" b="1" dirty="0"/>
              <a:t>Binning Monthly Charges</a:t>
            </a:r>
            <a:endParaRPr lang="he-IL" dirty="0"/>
          </a:p>
        </p:txBody>
      </p:sp>
      <p:pic>
        <p:nvPicPr>
          <p:cNvPr id="13314" name="Picture 2">
            <a:extLst>
              <a:ext uri="{FF2B5EF4-FFF2-40B4-BE49-F238E27FC236}">
                <a16:creationId xmlns:a16="http://schemas.microsoft.com/office/drawing/2014/main" xmlns="" id="{2C0BBB8B-8251-4149-8891-273F16743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88" y="3814950"/>
            <a:ext cx="5558812" cy="278397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xmlns="" id="{856344AF-298B-42EB-8432-C16646853C70}"/>
              </a:ext>
            </a:extLst>
          </p:cNvPr>
          <p:cNvSpPr txBox="1"/>
          <p:nvPr/>
        </p:nvSpPr>
        <p:spPr>
          <a:xfrm>
            <a:off x="3125994" y="2117719"/>
            <a:ext cx="3523284" cy="1077218"/>
          </a:xfrm>
          <a:prstGeom prst="rect">
            <a:avLst/>
          </a:prstGeom>
          <a:noFill/>
        </p:spPr>
        <p:txBody>
          <a:bodyPr wrap="square">
            <a:spAutoFit/>
          </a:bodyPr>
          <a:lstStyle/>
          <a:p>
            <a:r>
              <a:rPr lang="en-US" sz="1600" dirty="0"/>
              <a:t>New Feature: </a:t>
            </a:r>
            <a:r>
              <a:rPr lang="en-US" sz="1600" b="1" dirty="0" err="1"/>
              <a:t>MonthlyChargesCategory</a:t>
            </a:r>
            <a:endParaRPr lang="en-US" sz="1600" b="1" dirty="0"/>
          </a:p>
          <a:p>
            <a:pPr marL="342900" indent="-342900">
              <a:buFont typeface="+mj-lt"/>
              <a:buAutoNum type="arabicPeriod"/>
            </a:pPr>
            <a:r>
              <a:rPr lang="en-US" sz="1600" dirty="0"/>
              <a:t>Low Monthly Charges &lt;35</a:t>
            </a:r>
          </a:p>
          <a:p>
            <a:pPr marL="342900" indent="-342900">
              <a:buFont typeface="+mj-lt"/>
              <a:buAutoNum type="arabicPeriod"/>
            </a:pPr>
            <a:r>
              <a:rPr lang="en-US" sz="1600" dirty="0"/>
              <a:t>Medium Charges &lt;90</a:t>
            </a:r>
          </a:p>
          <a:p>
            <a:pPr marL="342900" indent="-342900">
              <a:buFont typeface="+mj-lt"/>
              <a:buAutoNum type="arabicPeriod"/>
            </a:pPr>
            <a:r>
              <a:rPr lang="en-US" sz="1600" dirty="0"/>
              <a:t>High Charges &gt;90</a:t>
            </a:r>
            <a:endParaRPr lang="he-IL" sz="1600" dirty="0"/>
          </a:p>
        </p:txBody>
      </p:sp>
      <p:sp>
        <p:nvSpPr>
          <p:cNvPr id="15" name="Arrow: Right 14">
            <a:extLst>
              <a:ext uri="{FF2B5EF4-FFF2-40B4-BE49-F238E27FC236}">
                <a16:creationId xmlns:a16="http://schemas.microsoft.com/office/drawing/2014/main" xmlns="" id="{118E9FA4-C6E5-4FA5-B061-127B74894156}"/>
              </a:ext>
            </a:extLst>
          </p:cNvPr>
          <p:cNvSpPr/>
          <p:nvPr/>
        </p:nvSpPr>
        <p:spPr>
          <a:xfrm>
            <a:off x="2641928" y="2452806"/>
            <a:ext cx="399446" cy="401699"/>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TextBox 15">
            <a:extLst>
              <a:ext uri="{FF2B5EF4-FFF2-40B4-BE49-F238E27FC236}">
                <a16:creationId xmlns:a16="http://schemas.microsoft.com/office/drawing/2014/main" xmlns="" id="{CEB9BC3C-D645-4362-85D3-AEC13AEA28E7}"/>
              </a:ext>
            </a:extLst>
          </p:cNvPr>
          <p:cNvSpPr txBox="1"/>
          <p:nvPr/>
        </p:nvSpPr>
        <p:spPr>
          <a:xfrm>
            <a:off x="6848996" y="1408471"/>
            <a:ext cx="4030398" cy="369332"/>
          </a:xfrm>
          <a:prstGeom prst="rect">
            <a:avLst/>
          </a:prstGeom>
          <a:noFill/>
        </p:spPr>
        <p:txBody>
          <a:bodyPr wrap="square">
            <a:spAutoFit/>
          </a:bodyPr>
          <a:lstStyle/>
          <a:p>
            <a:r>
              <a:rPr lang="en-US" sz="1800" b="1" dirty="0"/>
              <a:t>Binning Tenure</a:t>
            </a:r>
            <a:endParaRPr lang="he-IL" dirty="0"/>
          </a:p>
        </p:txBody>
      </p:sp>
      <p:sp>
        <p:nvSpPr>
          <p:cNvPr id="17" name="TextBox 16">
            <a:extLst>
              <a:ext uri="{FF2B5EF4-FFF2-40B4-BE49-F238E27FC236}">
                <a16:creationId xmlns:a16="http://schemas.microsoft.com/office/drawing/2014/main" xmlns="" id="{BF45C6FD-CFAE-465C-95B0-72A94F511A5E}"/>
              </a:ext>
            </a:extLst>
          </p:cNvPr>
          <p:cNvSpPr txBox="1"/>
          <p:nvPr/>
        </p:nvSpPr>
        <p:spPr>
          <a:xfrm>
            <a:off x="7098234" y="2117719"/>
            <a:ext cx="4255566" cy="1077218"/>
          </a:xfrm>
          <a:prstGeom prst="rect">
            <a:avLst/>
          </a:prstGeom>
          <a:noFill/>
        </p:spPr>
        <p:txBody>
          <a:bodyPr wrap="square">
            <a:spAutoFit/>
          </a:bodyPr>
          <a:lstStyle>
            <a:defPPr>
              <a:defRPr lang="he-IL"/>
            </a:defPPr>
            <a:lvl1pPr marL="342900" indent="-342900">
              <a:buFont typeface="+mj-lt"/>
              <a:buAutoNum type="arabicPeriod"/>
              <a:defRPr sz="1600"/>
            </a:lvl1pPr>
          </a:lstStyle>
          <a:p>
            <a:pPr marL="0" indent="0">
              <a:buNone/>
            </a:pPr>
            <a:r>
              <a:rPr lang="en-US" sz="1600" dirty="0"/>
              <a:t>New Feature: </a:t>
            </a:r>
            <a:r>
              <a:rPr lang="en-US" sz="1600" b="1" dirty="0" err="1"/>
              <a:t>TenureCategory</a:t>
            </a:r>
            <a:endParaRPr lang="en-US" sz="1600" b="1" dirty="0"/>
          </a:p>
          <a:p>
            <a:r>
              <a:rPr lang="en-US" dirty="0"/>
              <a:t>New Customer – first year</a:t>
            </a:r>
          </a:p>
          <a:p>
            <a:r>
              <a:rPr lang="en-US" dirty="0"/>
              <a:t>Medium term customer – 1 to 3 years</a:t>
            </a:r>
          </a:p>
          <a:p>
            <a:r>
              <a:rPr lang="en-US" dirty="0"/>
              <a:t>Medium term customer – over 3 years</a:t>
            </a:r>
            <a:endParaRPr lang="he-IL" dirty="0"/>
          </a:p>
        </p:txBody>
      </p:sp>
      <p:pic>
        <p:nvPicPr>
          <p:cNvPr id="13316" name="Picture 4">
            <a:extLst>
              <a:ext uri="{FF2B5EF4-FFF2-40B4-BE49-F238E27FC236}">
                <a16:creationId xmlns:a16="http://schemas.microsoft.com/office/drawing/2014/main" xmlns="" id="{B3A2AF11-0B6F-406E-95FF-16FFF3227F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683" y="3878508"/>
            <a:ext cx="5374456" cy="269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6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8A498-1997-44E8-9FB6-0D1A7CD139E2}"/>
              </a:ext>
            </a:extLst>
          </p:cNvPr>
          <p:cNvSpPr>
            <a:spLocks noGrp="1"/>
          </p:cNvSpPr>
          <p:nvPr>
            <p:ph type="title"/>
          </p:nvPr>
        </p:nvSpPr>
        <p:spPr/>
        <p:txBody>
          <a:bodyPr/>
          <a:lstStyle/>
          <a:p>
            <a:r>
              <a:rPr lang="en-US" sz="4400" b="1" dirty="0"/>
              <a:t>Feature Engineering - </a:t>
            </a:r>
            <a:r>
              <a:rPr lang="en-US" b="1" dirty="0"/>
              <a:t>Adding New Features</a:t>
            </a:r>
            <a:endParaRPr lang="he-IL" b="1" dirty="0"/>
          </a:p>
        </p:txBody>
      </p:sp>
      <p:sp>
        <p:nvSpPr>
          <p:cNvPr id="3" name="Content Placeholder 2">
            <a:extLst>
              <a:ext uri="{FF2B5EF4-FFF2-40B4-BE49-F238E27FC236}">
                <a16:creationId xmlns:a16="http://schemas.microsoft.com/office/drawing/2014/main" xmlns="" id="{E63486E7-7B20-4F9D-8FA3-D7EE53D300FF}"/>
              </a:ext>
            </a:extLst>
          </p:cNvPr>
          <p:cNvSpPr>
            <a:spLocks noGrp="1"/>
          </p:cNvSpPr>
          <p:nvPr>
            <p:ph idx="1"/>
          </p:nvPr>
        </p:nvSpPr>
        <p:spPr>
          <a:xfrm>
            <a:off x="661499" y="1154168"/>
            <a:ext cx="6423168" cy="3039915"/>
          </a:xfrm>
        </p:spPr>
        <p:txBody>
          <a:bodyPr>
            <a:normAutofit fontScale="85000" lnSpcReduction="20000"/>
          </a:bodyPr>
          <a:lstStyle/>
          <a:p>
            <a:pPr marL="342900" indent="-342900">
              <a:lnSpc>
                <a:spcPct val="170000"/>
              </a:lnSpc>
              <a:spcBef>
                <a:spcPts val="0"/>
              </a:spcBef>
              <a:buFont typeface="+mj-lt"/>
              <a:buAutoNum type="arabicPeriod"/>
            </a:pPr>
            <a:r>
              <a:rPr lang="en-US" sz="1600" b="1" dirty="0"/>
              <a:t>Has Internet Service </a:t>
            </a:r>
            <a:r>
              <a:rPr lang="en-US" sz="1600" dirty="0"/>
              <a:t>– can be either DSL or fiber</a:t>
            </a:r>
          </a:p>
          <a:p>
            <a:pPr marL="342900" indent="-342900">
              <a:lnSpc>
                <a:spcPct val="170000"/>
              </a:lnSpc>
              <a:spcBef>
                <a:spcPts val="0"/>
              </a:spcBef>
              <a:buFont typeface="+mj-lt"/>
              <a:buAutoNum type="arabicPeriod"/>
            </a:pPr>
            <a:r>
              <a:rPr lang="en-US" sz="1600" b="1" dirty="0"/>
              <a:t>Has Only Phone Service </a:t>
            </a:r>
            <a:r>
              <a:rPr lang="en-US" sz="1600" dirty="0"/>
              <a:t> - does not have Internet service</a:t>
            </a:r>
          </a:p>
          <a:p>
            <a:pPr marL="342900" indent="-342900">
              <a:lnSpc>
                <a:spcPct val="170000"/>
              </a:lnSpc>
              <a:spcBef>
                <a:spcPts val="0"/>
              </a:spcBef>
              <a:buFont typeface="+mj-lt"/>
              <a:buAutoNum type="arabicPeriod"/>
            </a:pPr>
            <a:r>
              <a:rPr lang="en-US" sz="1600" b="1" dirty="0"/>
              <a:t>Has Only Internet Service </a:t>
            </a:r>
            <a:r>
              <a:rPr lang="en-US" sz="1600" dirty="0"/>
              <a:t>- does not have phone service</a:t>
            </a:r>
            <a:endParaRPr lang="en-US" sz="1600" b="1" dirty="0"/>
          </a:p>
          <a:p>
            <a:pPr marL="342900" indent="-342900">
              <a:lnSpc>
                <a:spcPct val="170000"/>
              </a:lnSpc>
              <a:spcBef>
                <a:spcPts val="0"/>
              </a:spcBef>
              <a:buFont typeface="+mj-lt"/>
              <a:buAutoNum type="arabicPeriod"/>
            </a:pPr>
            <a:r>
              <a:rPr lang="en-US" sz="1600" b="1" dirty="0"/>
              <a:t>Has both phone and Internet service</a:t>
            </a:r>
            <a:endParaRPr lang="en-US" sz="1600" dirty="0"/>
          </a:p>
          <a:p>
            <a:pPr marL="342900" indent="-342900">
              <a:lnSpc>
                <a:spcPct val="170000"/>
              </a:lnSpc>
              <a:spcBef>
                <a:spcPts val="0"/>
              </a:spcBef>
              <a:buFont typeface="+mj-lt"/>
              <a:buAutoNum type="arabicPeriod"/>
            </a:pPr>
            <a:r>
              <a:rPr lang="en-US" sz="1600" b="1" dirty="0"/>
              <a:t>Has only basic Internet service - </a:t>
            </a:r>
            <a:r>
              <a:rPr lang="en-US" sz="1600" dirty="0"/>
              <a:t>does not have one or more of the additional services (such as tech support, online backup, etc.)</a:t>
            </a:r>
          </a:p>
          <a:p>
            <a:pPr marL="342900" indent="-342900">
              <a:lnSpc>
                <a:spcPct val="170000"/>
              </a:lnSpc>
              <a:spcBef>
                <a:spcPts val="0"/>
              </a:spcBef>
              <a:buFont typeface="+mj-lt"/>
              <a:buAutoNum type="arabicPeriod"/>
            </a:pPr>
            <a:r>
              <a:rPr lang="en-US" sz="1600" b="1" dirty="0"/>
              <a:t>Has additional Internet services - </a:t>
            </a:r>
            <a:r>
              <a:rPr lang="en-US" sz="1600" dirty="0"/>
              <a:t>has at least one of the 6 additional services (such as tech support, online backup, streaming TV, etc.)</a:t>
            </a:r>
          </a:p>
          <a:p>
            <a:pPr marL="342900" indent="-342900">
              <a:lnSpc>
                <a:spcPct val="170000"/>
              </a:lnSpc>
              <a:spcBef>
                <a:spcPts val="0"/>
              </a:spcBef>
              <a:buFont typeface="+mj-lt"/>
              <a:buAutoNum type="arabicPeriod"/>
            </a:pPr>
            <a:r>
              <a:rPr lang="en-US" sz="1600" b="1" dirty="0"/>
              <a:t>Number of Additional Services</a:t>
            </a:r>
            <a:r>
              <a:rPr lang="en-US" sz="1600" dirty="0"/>
              <a:t> – number of Internet service a customer has (0-6)</a:t>
            </a:r>
          </a:p>
          <a:p>
            <a:pPr>
              <a:lnSpc>
                <a:spcPct val="170000"/>
              </a:lnSpc>
              <a:buFont typeface="Wingdings" panose="05000000000000000000" pitchFamily="2" charset="2"/>
              <a:buChar char="§"/>
            </a:pPr>
            <a:endParaRPr lang="en-US" sz="1600" dirty="0"/>
          </a:p>
          <a:p>
            <a:pPr>
              <a:lnSpc>
                <a:spcPct val="170000"/>
              </a:lnSpc>
            </a:pPr>
            <a:endParaRPr lang="he-IL" sz="2400" dirty="0"/>
          </a:p>
        </p:txBody>
      </p:sp>
      <p:sp>
        <p:nvSpPr>
          <p:cNvPr id="4" name="Slide Number Placeholder 3">
            <a:extLst>
              <a:ext uri="{FF2B5EF4-FFF2-40B4-BE49-F238E27FC236}">
                <a16:creationId xmlns:a16="http://schemas.microsoft.com/office/drawing/2014/main" xmlns="" id="{CFAEA872-0E11-4A44-97A7-4315782750C5}"/>
              </a:ext>
            </a:extLst>
          </p:cNvPr>
          <p:cNvSpPr>
            <a:spLocks noGrp="1"/>
          </p:cNvSpPr>
          <p:nvPr>
            <p:ph type="sldNum" sz="quarter" idx="12"/>
          </p:nvPr>
        </p:nvSpPr>
        <p:spPr/>
        <p:txBody>
          <a:bodyPr/>
          <a:lstStyle/>
          <a:p>
            <a:fld id="{EE240097-ED78-47A7-9691-525A8A933A9D}" type="slidenum">
              <a:rPr lang="he-IL" smtClean="0"/>
              <a:pPr/>
              <a:t>16</a:t>
            </a:fld>
            <a:endParaRPr lang="he-IL" dirty="0"/>
          </a:p>
        </p:txBody>
      </p:sp>
      <p:pic>
        <p:nvPicPr>
          <p:cNvPr id="17" name="Picture 16">
            <a:extLst>
              <a:ext uri="{FF2B5EF4-FFF2-40B4-BE49-F238E27FC236}">
                <a16:creationId xmlns:a16="http://schemas.microsoft.com/office/drawing/2014/main" xmlns="" id="{82F38D07-C311-4CB9-B00F-3CDB9FAD53A1}"/>
              </a:ext>
            </a:extLst>
          </p:cNvPr>
          <p:cNvPicPr>
            <a:picLocks noChangeAspect="1"/>
          </p:cNvPicPr>
          <p:nvPr/>
        </p:nvPicPr>
        <p:blipFill>
          <a:blip r:embed="rId2"/>
          <a:stretch>
            <a:fillRect/>
          </a:stretch>
        </p:blipFill>
        <p:spPr>
          <a:xfrm>
            <a:off x="7195499" y="1428736"/>
            <a:ext cx="4178709" cy="2481679"/>
          </a:xfrm>
          <a:prstGeom prst="rect">
            <a:avLst/>
          </a:prstGeom>
        </p:spPr>
      </p:pic>
      <p:pic>
        <p:nvPicPr>
          <p:cNvPr id="19" name="Picture 18">
            <a:extLst>
              <a:ext uri="{FF2B5EF4-FFF2-40B4-BE49-F238E27FC236}">
                <a16:creationId xmlns:a16="http://schemas.microsoft.com/office/drawing/2014/main" xmlns="" id="{F2FA0187-6685-40DE-A27A-3558BF07A2E6}"/>
              </a:ext>
            </a:extLst>
          </p:cNvPr>
          <p:cNvPicPr>
            <a:picLocks noChangeAspect="1"/>
          </p:cNvPicPr>
          <p:nvPr/>
        </p:nvPicPr>
        <p:blipFill>
          <a:blip r:embed="rId3"/>
          <a:stretch>
            <a:fillRect/>
          </a:stretch>
        </p:blipFill>
        <p:spPr>
          <a:xfrm>
            <a:off x="661499" y="4194083"/>
            <a:ext cx="4209121" cy="2591164"/>
          </a:xfrm>
          <a:prstGeom prst="rect">
            <a:avLst/>
          </a:prstGeom>
        </p:spPr>
      </p:pic>
      <p:pic>
        <p:nvPicPr>
          <p:cNvPr id="21" name="Picture 20">
            <a:extLst>
              <a:ext uri="{FF2B5EF4-FFF2-40B4-BE49-F238E27FC236}">
                <a16:creationId xmlns:a16="http://schemas.microsoft.com/office/drawing/2014/main" xmlns="" id="{40D6118E-4494-4C3C-A75C-F2A11BB8C481}"/>
              </a:ext>
            </a:extLst>
          </p:cNvPr>
          <p:cNvPicPr>
            <a:picLocks noChangeAspect="1"/>
          </p:cNvPicPr>
          <p:nvPr/>
        </p:nvPicPr>
        <p:blipFill>
          <a:blip r:embed="rId4"/>
          <a:stretch>
            <a:fillRect/>
          </a:stretch>
        </p:blipFill>
        <p:spPr>
          <a:xfrm>
            <a:off x="5020631" y="4279001"/>
            <a:ext cx="6423168" cy="2578999"/>
          </a:xfrm>
          <a:prstGeom prst="rect">
            <a:avLst/>
          </a:prstGeom>
        </p:spPr>
      </p:pic>
    </p:spTree>
    <p:extLst>
      <p:ext uri="{BB962C8B-B14F-4D97-AF65-F5344CB8AC3E}">
        <p14:creationId xmlns:p14="http://schemas.microsoft.com/office/powerpoint/2010/main" val="359580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8A498-1997-44E8-9FB6-0D1A7CD139E2}"/>
              </a:ext>
            </a:extLst>
          </p:cNvPr>
          <p:cNvSpPr>
            <a:spLocks noGrp="1"/>
          </p:cNvSpPr>
          <p:nvPr>
            <p:ph type="title"/>
          </p:nvPr>
        </p:nvSpPr>
        <p:spPr/>
        <p:txBody>
          <a:bodyPr/>
          <a:lstStyle/>
          <a:p>
            <a:r>
              <a:rPr lang="en-US" b="1" dirty="0"/>
              <a:t>Analyzing New Features</a:t>
            </a:r>
            <a:endParaRPr lang="he-IL" b="1" dirty="0"/>
          </a:p>
        </p:txBody>
      </p:sp>
      <p:sp>
        <p:nvSpPr>
          <p:cNvPr id="4" name="Slide Number Placeholder 3">
            <a:extLst>
              <a:ext uri="{FF2B5EF4-FFF2-40B4-BE49-F238E27FC236}">
                <a16:creationId xmlns:a16="http://schemas.microsoft.com/office/drawing/2014/main" xmlns="" id="{CFAEA872-0E11-4A44-97A7-4315782750C5}"/>
              </a:ext>
            </a:extLst>
          </p:cNvPr>
          <p:cNvSpPr>
            <a:spLocks noGrp="1"/>
          </p:cNvSpPr>
          <p:nvPr>
            <p:ph type="sldNum" sz="quarter" idx="12"/>
          </p:nvPr>
        </p:nvSpPr>
        <p:spPr/>
        <p:txBody>
          <a:bodyPr/>
          <a:lstStyle/>
          <a:p>
            <a:fld id="{EE240097-ED78-47A7-9691-525A8A933A9D}" type="slidenum">
              <a:rPr lang="he-IL" smtClean="0"/>
              <a:pPr/>
              <a:t>17</a:t>
            </a:fld>
            <a:endParaRPr lang="he-IL" dirty="0"/>
          </a:p>
        </p:txBody>
      </p:sp>
      <p:pic>
        <p:nvPicPr>
          <p:cNvPr id="15362" name="Picture 2">
            <a:extLst>
              <a:ext uri="{FF2B5EF4-FFF2-40B4-BE49-F238E27FC236}">
                <a16:creationId xmlns:a16="http://schemas.microsoft.com/office/drawing/2014/main" xmlns="" id="{E21B9E4B-97F2-43B7-97AE-36E077E7A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0885" y="1264256"/>
            <a:ext cx="3956098" cy="223519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xmlns="" id="{23FDED51-44F1-4CAD-907C-829952BE2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2962" y="4152960"/>
            <a:ext cx="3956098" cy="2235193"/>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xmlns="" id="{6067DA6D-BFEF-468B-BB2D-0D12990BC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2" y="2341318"/>
            <a:ext cx="3956098" cy="22351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Chart 21">
            <a:extLst>
              <a:ext uri="{FF2B5EF4-FFF2-40B4-BE49-F238E27FC236}">
                <a16:creationId xmlns:a16="http://schemas.microsoft.com/office/drawing/2014/main" xmlns="" id="{B199C0E0-93DD-4DA1-A896-708404336341}"/>
              </a:ext>
            </a:extLst>
          </p:cNvPr>
          <p:cNvGraphicFramePr/>
          <p:nvPr>
            <p:extLst>
              <p:ext uri="{D42A27DB-BD31-4B8C-83A1-F6EECF244321}">
                <p14:modId xmlns:p14="http://schemas.microsoft.com/office/powerpoint/2010/main" val="841387205"/>
              </p:ext>
            </p:extLst>
          </p:nvPr>
        </p:nvGraphicFramePr>
        <p:xfrm>
          <a:off x="3562664" y="1663349"/>
          <a:ext cx="5223527" cy="3764900"/>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a:extLst>
              <a:ext uri="{FF2B5EF4-FFF2-40B4-BE49-F238E27FC236}">
                <a16:creationId xmlns:a16="http://schemas.microsoft.com/office/drawing/2014/main" xmlns="" id="{88004759-E950-4AE9-8B9C-C18A670D2777}"/>
              </a:ext>
            </a:extLst>
          </p:cNvPr>
          <p:cNvSpPr txBox="1"/>
          <p:nvPr/>
        </p:nvSpPr>
        <p:spPr>
          <a:xfrm>
            <a:off x="222940" y="4883946"/>
            <a:ext cx="4712352" cy="1815882"/>
          </a:xfrm>
          <a:prstGeom prst="rect">
            <a:avLst/>
          </a:prstGeom>
          <a:noFill/>
        </p:spPr>
        <p:txBody>
          <a:bodyPr wrap="square" rtlCol="1">
            <a:spAutoFit/>
          </a:bodyPr>
          <a:lstStyle/>
          <a:p>
            <a:r>
              <a:rPr lang="en-US" sz="1600" dirty="0"/>
              <a:t>Analysis shows that churn is not a major issue for 1,520 customers who have only phone service and no Internet service. Also, the monthly charges of these customers is lower. </a:t>
            </a:r>
          </a:p>
          <a:p>
            <a:endParaRPr lang="en-US" sz="1600" b="1" dirty="0"/>
          </a:p>
          <a:p>
            <a:r>
              <a:rPr lang="en-US" sz="1600" b="1" dirty="0"/>
              <a:t>We should consider separating these and handling them as a separate problem.</a:t>
            </a:r>
            <a:endParaRPr lang="he-IL" sz="1600" b="1" dirty="0"/>
          </a:p>
        </p:txBody>
      </p:sp>
      <p:sp>
        <p:nvSpPr>
          <p:cNvPr id="16" name="TextBox 15">
            <a:extLst>
              <a:ext uri="{FF2B5EF4-FFF2-40B4-BE49-F238E27FC236}">
                <a16:creationId xmlns:a16="http://schemas.microsoft.com/office/drawing/2014/main" xmlns="" id="{815607B5-AA31-42C4-A097-B5FDA84C0D9A}"/>
              </a:ext>
            </a:extLst>
          </p:cNvPr>
          <p:cNvSpPr txBox="1"/>
          <p:nvPr/>
        </p:nvSpPr>
        <p:spPr>
          <a:xfrm>
            <a:off x="10205320" y="4399197"/>
            <a:ext cx="1658541" cy="523220"/>
          </a:xfrm>
          <a:prstGeom prst="rect">
            <a:avLst/>
          </a:prstGeom>
          <a:noFill/>
        </p:spPr>
        <p:txBody>
          <a:bodyPr wrap="square">
            <a:spAutoFit/>
          </a:bodyPr>
          <a:lstStyle/>
          <a:p>
            <a:r>
              <a:rPr lang="en-US" sz="1400" b="1" dirty="0"/>
              <a:t>Average Monthly Charges: $21</a:t>
            </a:r>
            <a:endParaRPr lang="he-IL" sz="1400" b="1" dirty="0"/>
          </a:p>
        </p:txBody>
      </p:sp>
      <p:sp>
        <p:nvSpPr>
          <p:cNvPr id="17" name="TextBox 16">
            <a:extLst>
              <a:ext uri="{FF2B5EF4-FFF2-40B4-BE49-F238E27FC236}">
                <a16:creationId xmlns:a16="http://schemas.microsoft.com/office/drawing/2014/main" xmlns="" id="{2A658A0A-F0E8-4820-AF3B-2E1E595CA4FA}"/>
              </a:ext>
            </a:extLst>
          </p:cNvPr>
          <p:cNvSpPr txBox="1"/>
          <p:nvPr/>
        </p:nvSpPr>
        <p:spPr>
          <a:xfrm>
            <a:off x="10326019" y="1528493"/>
            <a:ext cx="1690964" cy="523220"/>
          </a:xfrm>
          <a:prstGeom prst="rect">
            <a:avLst/>
          </a:prstGeom>
          <a:noFill/>
        </p:spPr>
        <p:txBody>
          <a:bodyPr wrap="square">
            <a:spAutoFit/>
          </a:bodyPr>
          <a:lstStyle/>
          <a:p>
            <a:r>
              <a:rPr lang="en-US" sz="1400" b="1" dirty="0"/>
              <a:t>Average Monthly Charges: $42</a:t>
            </a:r>
            <a:endParaRPr lang="he-IL" sz="1400" b="1" dirty="0"/>
          </a:p>
        </p:txBody>
      </p:sp>
      <p:sp>
        <p:nvSpPr>
          <p:cNvPr id="19" name="TextBox 18">
            <a:extLst>
              <a:ext uri="{FF2B5EF4-FFF2-40B4-BE49-F238E27FC236}">
                <a16:creationId xmlns:a16="http://schemas.microsoft.com/office/drawing/2014/main" xmlns="" id="{5B245A4E-D514-4604-858E-FAFF9C70ACA4}"/>
              </a:ext>
            </a:extLst>
          </p:cNvPr>
          <p:cNvSpPr txBox="1"/>
          <p:nvPr/>
        </p:nvSpPr>
        <p:spPr>
          <a:xfrm>
            <a:off x="2347012" y="2594999"/>
            <a:ext cx="1690964" cy="523220"/>
          </a:xfrm>
          <a:prstGeom prst="rect">
            <a:avLst/>
          </a:prstGeom>
          <a:noFill/>
        </p:spPr>
        <p:txBody>
          <a:bodyPr wrap="square">
            <a:spAutoFit/>
          </a:bodyPr>
          <a:lstStyle/>
          <a:p>
            <a:r>
              <a:rPr lang="en-US" sz="1400" b="1" dirty="0"/>
              <a:t>Average Monthly Charges: $82</a:t>
            </a:r>
            <a:endParaRPr lang="he-IL" sz="1400" b="1" dirty="0"/>
          </a:p>
        </p:txBody>
      </p:sp>
      <p:sp>
        <p:nvSpPr>
          <p:cNvPr id="20" name="TextBox 19">
            <a:extLst>
              <a:ext uri="{FF2B5EF4-FFF2-40B4-BE49-F238E27FC236}">
                <a16:creationId xmlns:a16="http://schemas.microsoft.com/office/drawing/2014/main" xmlns="" id="{0C503554-0283-42E7-9241-13A87D350DA3}"/>
              </a:ext>
            </a:extLst>
          </p:cNvPr>
          <p:cNvSpPr txBox="1"/>
          <p:nvPr/>
        </p:nvSpPr>
        <p:spPr>
          <a:xfrm>
            <a:off x="331872" y="2143876"/>
            <a:ext cx="3956098" cy="338554"/>
          </a:xfrm>
          <a:prstGeom prst="rect">
            <a:avLst/>
          </a:prstGeom>
          <a:solidFill>
            <a:schemeClr val="bg1"/>
          </a:solidFill>
        </p:spPr>
        <p:txBody>
          <a:bodyPr wrap="square">
            <a:spAutoFit/>
          </a:bodyPr>
          <a:lstStyle/>
          <a:p>
            <a:pPr algn="ctr"/>
            <a:r>
              <a:rPr lang="en-US" sz="1600" b="1" dirty="0"/>
              <a:t>Both Internet and Phone</a:t>
            </a:r>
            <a:endParaRPr lang="he-IL" sz="1600" dirty="0"/>
          </a:p>
        </p:txBody>
      </p:sp>
      <p:sp>
        <p:nvSpPr>
          <p:cNvPr id="21" name="TextBox 20">
            <a:extLst>
              <a:ext uri="{FF2B5EF4-FFF2-40B4-BE49-F238E27FC236}">
                <a16:creationId xmlns:a16="http://schemas.microsoft.com/office/drawing/2014/main" xmlns="" id="{CE4E9B67-1170-4DCE-9124-F3643C4071E7}"/>
              </a:ext>
            </a:extLst>
          </p:cNvPr>
          <p:cNvSpPr txBox="1"/>
          <p:nvPr/>
        </p:nvSpPr>
        <p:spPr>
          <a:xfrm>
            <a:off x="8071956" y="915146"/>
            <a:ext cx="3956098" cy="338554"/>
          </a:xfrm>
          <a:prstGeom prst="rect">
            <a:avLst/>
          </a:prstGeom>
          <a:solidFill>
            <a:schemeClr val="bg1"/>
          </a:solidFill>
        </p:spPr>
        <p:txBody>
          <a:bodyPr wrap="square">
            <a:spAutoFit/>
          </a:bodyPr>
          <a:lstStyle/>
          <a:p>
            <a:pPr algn="ctr"/>
            <a:r>
              <a:rPr lang="en-US" sz="1600" b="1" dirty="0"/>
              <a:t>Only Internet (No Phone)</a:t>
            </a:r>
            <a:endParaRPr lang="he-IL" sz="1600" dirty="0"/>
          </a:p>
        </p:txBody>
      </p:sp>
      <p:sp>
        <p:nvSpPr>
          <p:cNvPr id="23" name="TextBox 22">
            <a:extLst>
              <a:ext uri="{FF2B5EF4-FFF2-40B4-BE49-F238E27FC236}">
                <a16:creationId xmlns:a16="http://schemas.microsoft.com/office/drawing/2014/main" xmlns="" id="{8616252C-52DE-4076-B75E-801F54DCFEAD}"/>
              </a:ext>
            </a:extLst>
          </p:cNvPr>
          <p:cNvSpPr txBox="1"/>
          <p:nvPr/>
        </p:nvSpPr>
        <p:spPr>
          <a:xfrm>
            <a:off x="8114059" y="3930352"/>
            <a:ext cx="3956098" cy="338554"/>
          </a:xfrm>
          <a:prstGeom prst="rect">
            <a:avLst/>
          </a:prstGeom>
          <a:solidFill>
            <a:schemeClr val="bg1"/>
          </a:solidFill>
        </p:spPr>
        <p:txBody>
          <a:bodyPr wrap="square">
            <a:spAutoFit/>
          </a:bodyPr>
          <a:lstStyle/>
          <a:p>
            <a:pPr algn="ctr"/>
            <a:r>
              <a:rPr lang="en-US" sz="1600" b="1" dirty="0"/>
              <a:t>Only Phone (No Internet)</a:t>
            </a:r>
            <a:endParaRPr lang="he-IL" sz="1600" dirty="0"/>
          </a:p>
        </p:txBody>
      </p:sp>
    </p:spTree>
    <p:extLst>
      <p:ext uri="{BB962C8B-B14F-4D97-AF65-F5344CB8AC3E}">
        <p14:creationId xmlns:p14="http://schemas.microsoft.com/office/powerpoint/2010/main" val="4039349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C1E0C9D-B6A3-4FAF-B2DC-0C8BEF143EF3}"/>
              </a:ext>
            </a:extLst>
          </p:cNvPr>
          <p:cNvSpPr>
            <a:spLocks noGrp="1"/>
          </p:cNvSpPr>
          <p:nvPr>
            <p:ph type="sldNum" sz="quarter" idx="12"/>
          </p:nvPr>
        </p:nvSpPr>
        <p:spPr/>
        <p:txBody>
          <a:bodyPr/>
          <a:lstStyle/>
          <a:p>
            <a:fld id="{EE240097-ED78-47A7-9691-525A8A933A9D}" type="slidenum">
              <a:rPr lang="he-IL" smtClean="0"/>
              <a:pPr/>
              <a:t>18</a:t>
            </a:fld>
            <a:endParaRPr lang="he-IL" dirty="0"/>
          </a:p>
        </p:txBody>
      </p:sp>
      <p:sp>
        <p:nvSpPr>
          <p:cNvPr id="5" name="Title 1">
            <a:extLst>
              <a:ext uri="{FF2B5EF4-FFF2-40B4-BE49-F238E27FC236}">
                <a16:creationId xmlns:a16="http://schemas.microsoft.com/office/drawing/2014/main" xmlns="" id="{F4E54181-9E7E-44A2-8F02-50821EA03E98}"/>
              </a:ext>
            </a:extLst>
          </p:cNvPr>
          <p:cNvSpPr>
            <a:spLocks noGrp="1"/>
          </p:cNvSpPr>
          <p:nvPr>
            <p:ph type="title"/>
          </p:nvPr>
        </p:nvSpPr>
        <p:spPr>
          <a:xfrm>
            <a:off x="838200" y="18255"/>
            <a:ext cx="10515600" cy="1325563"/>
          </a:xfrm>
        </p:spPr>
        <p:txBody>
          <a:bodyPr/>
          <a:lstStyle/>
          <a:p>
            <a:r>
              <a:rPr lang="en-US" b="1" dirty="0"/>
              <a:t>Clustering (</a:t>
            </a:r>
            <a:r>
              <a:rPr lang="en-US" b="1" dirty="0" err="1"/>
              <a:t>KMeans</a:t>
            </a:r>
            <a:r>
              <a:rPr lang="en-US" b="1" dirty="0"/>
              <a:t>) – Elbow Curve</a:t>
            </a:r>
            <a:endParaRPr lang="he-IL" b="1" dirty="0"/>
          </a:p>
        </p:txBody>
      </p:sp>
      <p:pic>
        <p:nvPicPr>
          <p:cNvPr id="2050" name="Picture 2">
            <a:extLst>
              <a:ext uri="{FF2B5EF4-FFF2-40B4-BE49-F238E27FC236}">
                <a16:creationId xmlns:a16="http://schemas.microsoft.com/office/drawing/2014/main" xmlns="" id="{B5C4BACC-84A2-4ED4-8B96-82DA0F05F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87" y="2721788"/>
            <a:ext cx="7432931" cy="401331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xmlns="" id="{A7BEA3CC-188C-4EDD-99AF-5EE5159CBC1C}"/>
              </a:ext>
            </a:extLst>
          </p:cNvPr>
          <p:cNvSpPr/>
          <p:nvPr/>
        </p:nvSpPr>
        <p:spPr>
          <a:xfrm>
            <a:off x="2880852" y="5330425"/>
            <a:ext cx="558018" cy="5580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xmlns="" id="{E29F6503-9019-4E27-B14E-D55B76752542}"/>
              </a:ext>
            </a:extLst>
          </p:cNvPr>
          <p:cNvSpPr txBox="1"/>
          <p:nvPr/>
        </p:nvSpPr>
        <p:spPr>
          <a:xfrm>
            <a:off x="838200" y="1343818"/>
            <a:ext cx="7912510" cy="646331"/>
          </a:xfrm>
          <a:prstGeom prst="rect">
            <a:avLst/>
          </a:prstGeom>
          <a:noFill/>
        </p:spPr>
        <p:txBody>
          <a:bodyPr wrap="square">
            <a:spAutoFit/>
          </a:bodyPr>
          <a:lstStyle/>
          <a:p>
            <a:r>
              <a:rPr lang="en-US" dirty="0"/>
              <a:t>Objective: Cluster customers into segments in order to analyze churn among the different customer profiles (and add the customer segment to the model features).</a:t>
            </a:r>
            <a:endParaRPr lang="en-US" sz="1800" dirty="0"/>
          </a:p>
        </p:txBody>
      </p:sp>
      <p:sp>
        <p:nvSpPr>
          <p:cNvPr id="18" name="TextBox 17">
            <a:extLst>
              <a:ext uri="{FF2B5EF4-FFF2-40B4-BE49-F238E27FC236}">
                <a16:creationId xmlns:a16="http://schemas.microsoft.com/office/drawing/2014/main" xmlns="" id="{EF3E6CA3-BF03-49BD-9FC2-E03BB19C9CFF}"/>
              </a:ext>
            </a:extLst>
          </p:cNvPr>
          <p:cNvSpPr txBox="1"/>
          <p:nvPr/>
        </p:nvSpPr>
        <p:spPr>
          <a:xfrm>
            <a:off x="838200" y="2171302"/>
            <a:ext cx="7689574" cy="369332"/>
          </a:xfrm>
          <a:prstGeom prst="rect">
            <a:avLst/>
          </a:prstGeom>
          <a:noFill/>
        </p:spPr>
        <p:txBody>
          <a:bodyPr wrap="square">
            <a:spAutoFit/>
          </a:bodyPr>
          <a:lstStyle/>
          <a:p>
            <a:r>
              <a:rPr lang="en-US" dirty="0"/>
              <a:t>Clustering by tenure and monthly charges  (numeric features)</a:t>
            </a:r>
            <a:endParaRPr lang="he-IL" dirty="0"/>
          </a:p>
        </p:txBody>
      </p:sp>
    </p:spTree>
    <p:extLst>
      <p:ext uri="{BB962C8B-B14F-4D97-AF65-F5344CB8AC3E}">
        <p14:creationId xmlns:p14="http://schemas.microsoft.com/office/powerpoint/2010/main" val="404064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C1E0C9D-B6A3-4FAF-B2DC-0C8BEF143EF3}"/>
              </a:ext>
            </a:extLst>
          </p:cNvPr>
          <p:cNvSpPr>
            <a:spLocks noGrp="1"/>
          </p:cNvSpPr>
          <p:nvPr>
            <p:ph type="sldNum" sz="quarter" idx="12"/>
          </p:nvPr>
        </p:nvSpPr>
        <p:spPr/>
        <p:txBody>
          <a:bodyPr/>
          <a:lstStyle/>
          <a:p>
            <a:fld id="{EE240097-ED78-47A7-9691-525A8A933A9D}" type="slidenum">
              <a:rPr lang="he-IL" smtClean="0"/>
              <a:pPr/>
              <a:t>19</a:t>
            </a:fld>
            <a:endParaRPr lang="he-IL" dirty="0"/>
          </a:p>
        </p:txBody>
      </p:sp>
      <p:sp>
        <p:nvSpPr>
          <p:cNvPr id="5" name="Title 1">
            <a:extLst>
              <a:ext uri="{FF2B5EF4-FFF2-40B4-BE49-F238E27FC236}">
                <a16:creationId xmlns:a16="http://schemas.microsoft.com/office/drawing/2014/main" xmlns="" id="{F4E54181-9E7E-44A2-8F02-50821EA03E98}"/>
              </a:ext>
            </a:extLst>
          </p:cNvPr>
          <p:cNvSpPr>
            <a:spLocks noGrp="1"/>
          </p:cNvSpPr>
          <p:nvPr>
            <p:ph type="title"/>
          </p:nvPr>
        </p:nvSpPr>
        <p:spPr>
          <a:xfrm>
            <a:off x="838200" y="18255"/>
            <a:ext cx="10515600" cy="1325563"/>
          </a:xfrm>
        </p:spPr>
        <p:txBody>
          <a:bodyPr/>
          <a:lstStyle/>
          <a:p>
            <a:r>
              <a:rPr lang="en-US" b="1" dirty="0"/>
              <a:t>Clustering</a:t>
            </a:r>
            <a:endParaRPr lang="he-IL" b="1" dirty="0"/>
          </a:p>
        </p:txBody>
      </p:sp>
      <p:grpSp>
        <p:nvGrpSpPr>
          <p:cNvPr id="7" name="Group 6">
            <a:extLst>
              <a:ext uri="{FF2B5EF4-FFF2-40B4-BE49-F238E27FC236}">
                <a16:creationId xmlns:a16="http://schemas.microsoft.com/office/drawing/2014/main" xmlns="" id="{FE0F00DA-7A98-4346-85A6-74061BDBAC9A}"/>
              </a:ext>
            </a:extLst>
          </p:cNvPr>
          <p:cNvGrpSpPr/>
          <p:nvPr/>
        </p:nvGrpSpPr>
        <p:grpSpPr>
          <a:xfrm>
            <a:off x="182336" y="1534881"/>
            <a:ext cx="7554310" cy="4833601"/>
            <a:chOff x="1744803" y="1098012"/>
            <a:chExt cx="8702393" cy="5568198"/>
          </a:xfrm>
        </p:grpSpPr>
        <p:pic>
          <p:nvPicPr>
            <p:cNvPr id="1026" name="Picture 2">
              <a:extLst>
                <a:ext uri="{FF2B5EF4-FFF2-40B4-BE49-F238E27FC236}">
                  <a16:creationId xmlns:a16="http://schemas.microsoft.com/office/drawing/2014/main" xmlns="" id="{5728A49F-B1A6-4DA6-B23F-93BAB2687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803" y="1098012"/>
              <a:ext cx="8702393" cy="55681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2CE41A42-0714-4956-A538-EA3674064BF6}"/>
                </a:ext>
              </a:extLst>
            </p:cNvPr>
            <p:cNvSpPr txBox="1"/>
            <p:nvPr/>
          </p:nvSpPr>
          <p:spPr>
            <a:xfrm>
              <a:off x="3151639" y="4665585"/>
              <a:ext cx="2010296" cy="602737"/>
            </a:xfrm>
            <a:prstGeom prst="rect">
              <a:avLst/>
            </a:prstGeom>
            <a:solidFill>
              <a:srgbClr val="FFFFFF">
                <a:alpha val="80000"/>
              </a:srgbClr>
            </a:solidFill>
          </p:spPr>
          <p:txBody>
            <a:bodyPr wrap="square" rtlCol="1">
              <a:spAutoFit/>
            </a:bodyPr>
            <a:lstStyle/>
            <a:p>
              <a:pPr algn="ctr"/>
              <a:r>
                <a:rPr lang="en-US" sz="1400" b="1" dirty="0"/>
                <a:t>Low Charges</a:t>
              </a:r>
            </a:p>
            <a:p>
              <a:pPr algn="ctr"/>
              <a:r>
                <a:rPr lang="en-US" sz="1400" b="1" dirty="0"/>
                <a:t>Low Tenure </a:t>
              </a:r>
              <a:endParaRPr lang="he-IL" sz="1400" b="1" dirty="0"/>
            </a:p>
          </p:txBody>
        </p:sp>
        <p:sp>
          <p:nvSpPr>
            <p:cNvPr id="8" name="TextBox 7">
              <a:extLst>
                <a:ext uri="{FF2B5EF4-FFF2-40B4-BE49-F238E27FC236}">
                  <a16:creationId xmlns:a16="http://schemas.microsoft.com/office/drawing/2014/main" xmlns="" id="{7FBFD8DA-6CFF-4482-80C5-11FEBC302E76}"/>
                </a:ext>
              </a:extLst>
            </p:cNvPr>
            <p:cNvSpPr txBox="1"/>
            <p:nvPr/>
          </p:nvSpPr>
          <p:spPr>
            <a:xfrm>
              <a:off x="3151639" y="2344917"/>
              <a:ext cx="2010296" cy="602737"/>
            </a:xfrm>
            <a:prstGeom prst="rect">
              <a:avLst/>
            </a:prstGeom>
            <a:solidFill>
              <a:srgbClr val="FFFFFF">
                <a:alpha val="80000"/>
              </a:srgbClr>
            </a:solidFill>
          </p:spPr>
          <p:txBody>
            <a:bodyPr wrap="square" rtlCol="1">
              <a:spAutoFit/>
            </a:bodyPr>
            <a:lstStyle/>
            <a:p>
              <a:pPr algn="ctr"/>
              <a:r>
                <a:rPr lang="en-US" sz="1400" b="1" dirty="0"/>
                <a:t>Low Charges</a:t>
              </a:r>
              <a:br>
                <a:rPr lang="en-US" sz="1400" b="1" dirty="0"/>
              </a:br>
              <a:r>
                <a:rPr lang="en-US" sz="1400" b="1" dirty="0"/>
                <a:t>High Tenure </a:t>
              </a:r>
              <a:endParaRPr lang="he-IL" sz="1400" b="1" dirty="0"/>
            </a:p>
          </p:txBody>
        </p:sp>
        <p:sp>
          <p:nvSpPr>
            <p:cNvPr id="9" name="TextBox 8">
              <a:extLst>
                <a:ext uri="{FF2B5EF4-FFF2-40B4-BE49-F238E27FC236}">
                  <a16:creationId xmlns:a16="http://schemas.microsoft.com/office/drawing/2014/main" xmlns="" id="{3A86C978-AFE0-4E5B-A66D-7226E3895B0D}"/>
                </a:ext>
              </a:extLst>
            </p:cNvPr>
            <p:cNvSpPr txBox="1"/>
            <p:nvPr/>
          </p:nvSpPr>
          <p:spPr>
            <a:xfrm>
              <a:off x="6568771" y="2356963"/>
              <a:ext cx="2010296" cy="602737"/>
            </a:xfrm>
            <a:prstGeom prst="rect">
              <a:avLst/>
            </a:prstGeom>
            <a:solidFill>
              <a:srgbClr val="FFFFFF">
                <a:alpha val="80000"/>
              </a:srgbClr>
            </a:solidFill>
          </p:spPr>
          <p:txBody>
            <a:bodyPr wrap="square" rtlCol="1">
              <a:spAutoFit/>
            </a:bodyPr>
            <a:lstStyle/>
            <a:p>
              <a:pPr algn="ctr"/>
              <a:r>
                <a:rPr lang="en-US" sz="1400" b="1" dirty="0"/>
                <a:t>High Charges </a:t>
              </a:r>
              <a:br>
                <a:rPr lang="en-US" sz="1400" b="1" dirty="0"/>
              </a:br>
              <a:r>
                <a:rPr lang="en-US" sz="1400" b="1" dirty="0"/>
                <a:t>High Tenure  </a:t>
              </a:r>
              <a:endParaRPr lang="he-IL" sz="1400" b="1" dirty="0"/>
            </a:p>
          </p:txBody>
        </p:sp>
        <p:sp>
          <p:nvSpPr>
            <p:cNvPr id="10" name="TextBox 9">
              <a:extLst>
                <a:ext uri="{FF2B5EF4-FFF2-40B4-BE49-F238E27FC236}">
                  <a16:creationId xmlns:a16="http://schemas.microsoft.com/office/drawing/2014/main" xmlns="" id="{65AE4422-44DE-400A-8AED-7588188E18A7}"/>
                </a:ext>
              </a:extLst>
            </p:cNvPr>
            <p:cNvSpPr txBox="1"/>
            <p:nvPr/>
          </p:nvSpPr>
          <p:spPr>
            <a:xfrm>
              <a:off x="6325881" y="4665585"/>
              <a:ext cx="2010296" cy="602737"/>
            </a:xfrm>
            <a:prstGeom prst="rect">
              <a:avLst/>
            </a:prstGeom>
            <a:solidFill>
              <a:srgbClr val="FFFFFF">
                <a:alpha val="80000"/>
              </a:srgbClr>
            </a:solidFill>
          </p:spPr>
          <p:txBody>
            <a:bodyPr wrap="square" rtlCol="1">
              <a:spAutoFit/>
            </a:bodyPr>
            <a:lstStyle/>
            <a:p>
              <a:pPr algn="ctr"/>
              <a:r>
                <a:rPr lang="en-US" sz="1400" b="1" dirty="0"/>
                <a:t> High Charges</a:t>
              </a:r>
            </a:p>
            <a:p>
              <a:pPr algn="ctr"/>
              <a:r>
                <a:rPr lang="en-US" sz="1400" b="1" dirty="0"/>
                <a:t>Low Tenure </a:t>
              </a:r>
              <a:endParaRPr lang="he-IL" sz="1400" b="1" dirty="0"/>
            </a:p>
          </p:txBody>
        </p:sp>
      </p:grpSp>
      <p:sp>
        <p:nvSpPr>
          <p:cNvPr id="12" name="TextBox 11">
            <a:extLst>
              <a:ext uri="{FF2B5EF4-FFF2-40B4-BE49-F238E27FC236}">
                <a16:creationId xmlns:a16="http://schemas.microsoft.com/office/drawing/2014/main" xmlns="" id="{45E620F7-A9B9-4D90-9651-34A28CB46FF6}"/>
              </a:ext>
            </a:extLst>
          </p:cNvPr>
          <p:cNvSpPr txBox="1"/>
          <p:nvPr/>
        </p:nvSpPr>
        <p:spPr>
          <a:xfrm>
            <a:off x="8289664" y="4554849"/>
            <a:ext cx="3434983"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sz="2400" dirty="0"/>
              <a:t>Q: Customers in which cluster are most likely to churn?</a:t>
            </a:r>
            <a:endParaRPr lang="he-IL" sz="2400" dirty="0"/>
          </a:p>
        </p:txBody>
      </p:sp>
      <p:grpSp>
        <p:nvGrpSpPr>
          <p:cNvPr id="19" name="Group 18">
            <a:extLst>
              <a:ext uri="{FF2B5EF4-FFF2-40B4-BE49-F238E27FC236}">
                <a16:creationId xmlns:a16="http://schemas.microsoft.com/office/drawing/2014/main" xmlns="" id="{FEC87CA7-3C0E-48D4-9BE5-79A32B3C7D65}"/>
              </a:ext>
            </a:extLst>
          </p:cNvPr>
          <p:cNvGrpSpPr/>
          <p:nvPr/>
        </p:nvGrpSpPr>
        <p:grpSpPr>
          <a:xfrm>
            <a:off x="7988610" y="2155083"/>
            <a:ext cx="3854970" cy="2084538"/>
            <a:chOff x="7970156" y="2631518"/>
            <a:chExt cx="3854970" cy="2084538"/>
          </a:xfrm>
        </p:grpSpPr>
        <p:pic>
          <p:nvPicPr>
            <p:cNvPr id="13" name="Picture 2">
              <a:extLst>
                <a:ext uri="{FF2B5EF4-FFF2-40B4-BE49-F238E27FC236}">
                  <a16:creationId xmlns:a16="http://schemas.microsoft.com/office/drawing/2014/main" xmlns="" id="{7062D405-F79B-497A-8392-C4CE16EF4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156" y="2631518"/>
              <a:ext cx="3854970" cy="19306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xmlns="" id="{8B821396-03C2-473D-A43B-44345AF43B62}"/>
                </a:ext>
              </a:extLst>
            </p:cNvPr>
            <p:cNvSpPr txBox="1"/>
            <p:nvPr/>
          </p:nvSpPr>
          <p:spPr>
            <a:xfrm>
              <a:off x="8361445" y="4394564"/>
              <a:ext cx="664567" cy="307777"/>
            </a:xfrm>
            <a:prstGeom prst="rect">
              <a:avLst/>
            </a:prstGeom>
            <a:solidFill>
              <a:srgbClr val="FFFFFF"/>
            </a:solidFill>
          </p:spPr>
          <p:txBody>
            <a:bodyPr wrap="square" rtlCol="1">
              <a:spAutoFit/>
            </a:bodyPr>
            <a:lstStyle/>
            <a:p>
              <a:pPr algn="ctr"/>
              <a:r>
                <a:rPr lang="en-US" sz="1400" b="1" dirty="0"/>
                <a:t>HCLT</a:t>
              </a:r>
              <a:endParaRPr lang="he-IL" sz="1400" b="1" dirty="0"/>
            </a:p>
          </p:txBody>
        </p:sp>
        <p:sp>
          <p:nvSpPr>
            <p:cNvPr id="15" name="TextBox 14">
              <a:extLst>
                <a:ext uri="{FF2B5EF4-FFF2-40B4-BE49-F238E27FC236}">
                  <a16:creationId xmlns:a16="http://schemas.microsoft.com/office/drawing/2014/main" xmlns="" id="{04F20E7E-E399-4257-80D0-0A0E422CC4E0}"/>
                </a:ext>
              </a:extLst>
            </p:cNvPr>
            <p:cNvSpPr txBox="1"/>
            <p:nvPr/>
          </p:nvSpPr>
          <p:spPr>
            <a:xfrm>
              <a:off x="9239644" y="4394563"/>
              <a:ext cx="664567" cy="307777"/>
            </a:xfrm>
            <a:prstGeom prst="rect">
              <a:avLst/>
            </a:prstGeom>
            <a:solidFill>
              <a:srgbClr val="FFFFFF"/>
            </a:solidFill>
          </p:spPr>
          <p:txBody>
            <a:bodyPr wrap="square" rtlCol="1">
              <a:spAutoFit/>
            </a:bodyPr>
            <a:lstStyle/>
            <a:p>
              <a:pPr algn="ctr"/>
              <a:r>
                <a:rPr lang="en-US" sz="1400" b="1" dirty="0"/>
                <a:t>HCHT</a:t>
              </a:r>
              <a:endParaRPr lang="he-IL" sz="1400" b="1" dirty="0"/>
            </a:p>
          </p:txBody>
        </p:sp>
        <p:sp>
          <p:nvSpPr>
            <p:cNvPr id="16" name="TextBox 15">
              <a:extLst>
                <a:ext uri="{FF2B5EF4-FFF2-40B4-BE49-F238E27FC236}">
                  <a16:creationId xmlns:a16="http://schemas.microsoft.com/office/drawing/2014/main" xmlns="" id="{13EDA9B4-D229-42A2-B9EB-F1A67AAC2EFD}"/>
                </a:ext>
              </a:extLst>
            </p:cNvPr>
            <p:cNvSpPr txBox="1"/>
            <p:nvPr/>
          </p:nvSpPr>
          <p:spPr>
            <a:xfrm>
              <a:off x="10117843" y="4408279"/>
              <a:ext cx="664567" cy="307777"/>
            </a:xfrm>
            <a:prstGeom prst="rect">
              <a:avLst/>
            </a:prstGeom>
            <a:solidFill>
              <a:srgbClr val="FFFFFF"/>
            </a:solidFill>
          </p:spPr>
          <p:txBody>
            <a:bodyPr wrap="square" rtlCol="1">
              <a:spAutoFit/>
            </a:bodyPr>
            <a:lstStyle/>
            <a:p>
              <a:pPr algn="ctr"/>
              <a:r>
                <a:rPr lang="en-US" sz="1400" b="1" dirty="0"/>
                <a:t>LCLT</a:t>
              </a:r>
              <a:endParaRPr lang="he-IL" sz="1400" b="1" dirty="0"/>
            </a:p>
          </p:txBody>
        </p:sp>
        <p:sp>
          <p:nvSpPr>
            <p:cNvPr id="17" name="TextBox 16">
              <a:extLst>
                <a:ext uri="{FF2B5EF4-FFF2-40B4-BE49-F238E27FC236}">
                  <a16:creationId xmlns:a16="http://schemas.microsoft.com/office/drawing/2014/main" xmlns="" id="{C20345A4-E5C2-41DB-B7B0-A28955C0CF5A}"/>
                </a:ext>
              </a:extLst>
            </p:cNvPr>
            <p:cNvSpPr txBox="1"/>
            <p:nvPr/>
          </p:nvSpPr>
          <p:spPr>
            <a:xfrm>
              <a:off x="11041626" y="4408278"/>
              <a:ext cx="664567" cy="307777"/>
            </a:xfrm>
            <a:prstGeom prst="rect">
              <a:avLst/>
            </a:prstGeom>
            <a:solidFill>
              <a:srgbClr val="FFFFFF"/>
            </a:solidFill>
          </p:spPr>
          <p:txBody>
            <a:bodyPr wrap="square" rtlCol="1">
              <a:spAutoFit/>
            </a:bodyPr>
            <a:lstStyle/>
            <a:p>
              <a:pPr algn="ctr"/>
              <a:r>
                <a:rPr lang="en-US" sz="1400" b="1" dirty="0"/>
                <a:t>LCHT</a:t>
              </a:r>
              <a:endParaRPr lang="he-IL" sz="1400" b="1" dirty="0"/>
            </a:p>
          </p:txBody>
        </p:sp>
        <p:sp>
          <p:nvSpPr>
            <p:cNvPr id="20" name="TextBox 19">
              <a:extLst>
                <a:ext uri="{FF2B5EF4-FFF2-40B4-BE49-F238E27FC236}">
                  <a16:creationId xmlns:a16="http://schemas.microsoft.com/office/drawing/2014/main" xmlns="" id="{92EFCB3D-B227-41AC-B244-2CAE42AD87E4}"/>
                </a:ext>
              </a:extLst>
            </p:cNvPr>
            <p:cNvSpPr txBox="1"/>
            <p:nvPr/>
          </p:nvSpPr>
          <p:spPr>
            <a:xfrm>
              <a:off x="9262955" y="3246405"/>
              <a:ext cx="664567" cy="307777"/>
            </a:xfrm>
            <a:prstGeom prst="rect">
              <a:avLst/>
            </a:prstGeom>
            <a:noFill/>
          </p:spPr>
          <p:txBody>
            <a:bodyPr wrap="square" rtlCol="1">
              <a:spAutoFit/>
            </a:bodyPr>
            <a:lstStyle/>
            <a:p>
              <a:pPr algn="ctr"/>
              <a:r>
                <a:rPr lang="en-US" sz="1400" b="1" dirty="0">
                  <a:solidFill>
                    <a:schemeClr val="bg1"/>
                  </a:solidFill>
                </a:rPr>
                <a:t>1,934</a:t>
              </a:r>
              <a:endParaRPr lang="he-IL" sz="1400" b="1" dirty="0">
                <a:solidFill>
                  <a:schemeClr val="bg1"/>
                </a:solidFill>
              </a:endParaRPr>
            </a:p>
          </p:txBody>
        </p:sp>
        <p:sp>
          <p:nvSpPr>
            <p:cNvPr id="21" name="TextBox 20">
              <a:extLst>
                <a:ext uri="{FF2B5EF4-FFF2-40B4-BE49-F238E27FC236}">
                  <a16:creationId xmlns:a16="http://schemas.microsoft.com/office/drawing/2014/main" xmlns="" id="{140549C2-E206-4E33-8DD6-237B07159DD7}"/>
                </a:ext>
              </a:extLst>
            </p:cNvPr>
            <p:cNvSpPr txBox="1"/>
            <p:nvPr/>
          </p:nvSpPr>
          <p:spPr>
            <a:xfrm>
              <a:off x="8361445" y="2976084"/>
              <a:ext cx="664567" cy="307777"/>
            </a:xfrm>
            <a:prstGeom prst="rect">
              <a:avLst/>
            </a:prstGeom>
            <a:noFill/>
          </p:spPr>
          <p:txBody>
            <a:bodyPr wrap="square" rtlCol="1">
              <a:spAutoFit/>
            </a:bodyPr>
            <a:lstStyle/>
            <a:p>
              <a:pPr algn="ctr"/>
              <a:r>
                <a:rPr lang="en-US" sz="1400" b="1" dirty="0">
                  <a:solidFill>
                    <a:schemeClr val="bg1"/>
                  </a:solidFill>
                </a:rPr>
                <a:t>2,243</a:t>
              </a:r>
              <a:endParaRPr lang="he-IL" sz="1400" b="1" dirty="0">
                <a:solidFill>
                  <a:schemeClr val="bg1"/>
                </a:solidFill>
              </a:endParaRPr>
            </a:p>
          </p:txBody>
        </p:sp>
        <p:sp>
          <p:nvSpPr>
            <p:cNvPr id="22" name="TextBox 21">
              <a:extLst>
                <a:ext uri="{FF2B5EF4-FFF2-40B4-BE49-F238E27FC236}">
                  <a16:creationId xmlns:a16="http://schemas.microsoft.com/office/drawing/2014/main" xmlns="" id="{F931C55F-CB0A-4C79-A56D-47AEC21F2A61}"/>
                </a:ext>
              </a:extLst>
            </p:cNvPr>
            <p:cNvSpPr txBox="1"/>
            <p:nvPr/>
          </p:nvSpPr>
          <p:spPr>
            <a:xfrm>
              <a:off x="11021516" y="3734946"/>
              <a:ext cx="664567" cy="307777"/>
            </a:xfrm>
            <a:prstGeom prst="rect">
              <a:avLst/>
            </a:prstGeom>
            <a:noFill/>
          </p:spPr>
          <p:txBody>
            <a:bodyPr wrap="square" rtlCol="1">
              <a:spAutoFit/>
            </a:bodyPr>
            <a:lstStyle/>
            <a:p>
              <a:pPr algn="ctr"/>
              <a:r>
                <a:rPr lang="en-US" sz="1400" b="1" dirty="0">
                  <a:solidFill>
                    <a:schemeClr val="bg1"/>
                  </a:solidFill>
                </a:rPr>
                <a:t>1,153</a:t>
              </a:r>
              <a:endParaRPr lang="he-IL" sz="1400" b="1" dirty="0">
                <a:solidFill>
                  <a:schemeClr val="bg1"/>
                </a:solidFill>
              </a:endParaRPr>
            </a:p>
          </p:txBody>
        </p:sp>
        <p:sp>
          <p:nvSpPr>
            <p:cNvPr id="23" name="TextBox 22">
              <a:extLst>
                <a:ext uri="{FF2B5EF4-FFF2-40B4-BE49-F238E27FC236}">
                  <a16:creationId xmlns:a16="http://schemas.microsoft.com/office/drawing/2014/main" xmlns="" id="{A77A1F38-8DD1-4899-8512-67AD0ADB9246}"/>
                </a:ext>
              </a:extLst>
            </p:cNvPr>
            <p:cNvSpPr txBox="1"/>
            <p:nvPr/>
          </p:nvSpPr>
          <p:spPr>
            <a:xfrm>
              <a:off x="10141303" y="3468802"/>
              <a:ext cx="664567" cy="307777"/>
            </a:xfrm>
            <a:prstGeom prst="rect">
              <a:avLst/>
            </a:prstGeom>
            <a:noFill/>
          </p:spPr>
          <p:txBody>
            <a:bodyPr wrap="square" rtlCol="1">
              <a:spAutoFit/>
            </a:bodyPr>
            <a:lstStyle/>
            <a:p>
              <a:pPr algn="ctr"/>
              <a:r>
                <a:rPr lang="en-US" sz="1400" b="1" dirty="0">
                  <a:solidFill>
                    <a:schemeClr val="bg1"/>
                  </a:solidFill>
                </a:rPr>
                <a:t>1,702</a:t>
              </a:r>
              <a:endParaRPr lang="he-IL" sz="1400" b="1" dirty="0">
                <a:solidFill>
                  <a:schemeClr val="bg1"/>
                </a:solidFill>
              </a:endParaRPr>
            </a:p>
          </p:txBody>
        </p:sp>
      </p:grpSp>
      <p:sp>
        <p:nvSpPr>
          <p:cNvPr id="26" name="TextBox 25">
            <a:extLst>
              <a:ext uri="{FF2B5EF4-FFF2-40B4-BE49-F238E27FC236}">
                <a16:creationId xmlns:a16="http://schemas.microsoft.com/office/drawing/2014/main" xmlns="" id="{AC2C50BB-79C7-498C-91C8-EDAE1C16E84A}"/>
              </a:ext>
            </a:extLst>
          </p:cNvPr>
          <p:cNvSpPr txBox="1"/>
          <p:nvPr/>
        </p:nvSpPr>
        <p:spPr>
          <a:xfrm>
            <a:off x="8265840" y="1692779"/>
            <a:ext cx="3300510" cy="369332"/>
          </a:xfrm>
          <a:prstGeom prst="rect">
            <a:avLst/>
          </a:prstGeom>
          <a:noFill/>
        </p:spPr>
        <p:txBody>
          <a:bodyPr wrap="square">
            <a:spAutoFit/>
          </a:bodyPr>
          <a:lstStyle/>
          <a:p>
            <a:r>
              <a:rPr lang="en-US" b="1" dirty="0"/>
              <a:t>Customer Segments</a:t>
            </a:r>
            <a:endParaRPr lang="he-IL" b="1" dirty="0"/>
          </a:p>
        </p:txBody>
      </p:sp>
    </p:spTree>
    <p:extLst>
      <p:ext uri="{BB962C8B-B14F-4D97-AF65-F5344CB8AC3E}">
        <p14:creationId xmlns:p14="http://schemas.microsoft.com/office/powerpoint/2010/main" val="121669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75FD58-BEAA-4090-B318-3A89DFB74863}"/>
              </a:ext>
            </a:extLst>
          </p:cNvPr>
          <p:cNvSpPr>
            <a:spLocks noGrp="1"/>
          </p:cNvSpPr>
          <p:nvPr>
            <p:ph type="title"/>
          </p:nvPr>
        </p:nvSpPr>
        <p:spPr/>
        <p:txBody>
          <a:bodyPr/>
          <a:lstStyle/>
          <a:p>
            <a:r>
              <a:rPr lang="en-US" b="1" dirty="0"/>
              <a:t>Overview</a:t>
            </a:r>
            <a:endParaRPr lang="he-IL" b="1" dirty="0"/>
          </a:p>
        </p:txBody>
      </p:sp>
      <p:sp>
        <p:nvSpPr>
          <p:cNvPr id="3" name="Content Placeholder 2">
            <a:extLst>
              <a:ext uri="{FF2B5EF4-FFF2-40B4-BE49-F238E27FC236}">
                <a16:creationId xmlns:a16="http://schemas.microsoft.com/office/drawing/2014/main" xmlns="" id="{AF72F528-0B52-4ABB-9F35-B551F8AF4807}"/>
              </a:ext>
            </a:extLst>
          </p:cNvPr>
          <p:cNvSpPr>
            <a:spLocks noGrp="1"/>
          </p:cNvSpPr>
          <p:nvPr>
            <p:ph idx="1"/>
          </p:nvPr>
        </p:nvSpPr>
        <p:spPr>
          <a:xfrm>
            <a:off x="838200" y="1047608"/>
            <a:ext cx="10842523" cy="5611502"/>
          </a:xfrm>
        </p:spPr>
        <p:txBody>
          <a:bodyPr>
            <a:normAutofit fontScale="92500" lnSpcReduction="10000"/>
          </a:bodyPr>
          <a:lstStyle/>
          <a:p>
            <a:pPr>
              <a:lnSpc>
                <a:spcPct val="120000"/>
              </a:lnSpc>
              <a:spcBef>
                <a:spcPts val="0"/>
              </a:spcBef>
              <a:buFont typeface="Wingdings" panose="05000000000000000000" pitchFamily="2" charset="2"/>
              <a:buChar char="§"/>
            </a:pPr>
            <a:r>
              <a:rPr lang="en-US" sz="2000" dirty="0"/>
              <a:t>Background</a:t>
            </a:r>
          </a:p>
          <a:p>
            <a:pPr>
              <a:lnSpc>
                <a:spcPct val="120000"/>
              </a:lnSpc>
              <a:spcBef>
                <a:spcPts val="0"/>
              </a:spcBef>
              <a:buFont typeface="Wingdings" panose="05000000000000000000" pitchFamily="2" charset="2"/>
              <a:buChar char="§"/>
            </a:pPr>
            <a:r>
              <a:rPr lang="en-US" sz="2000" dirty="0"/>
              <a:t>Dataset and Objective </a:t>
            </a:r>
          </a:p>
          <a:p>
            <a:pPr>
              <a:lnSpc>
                <a:spcPct val="120000"/>
              </a:lnSpc>
              <a:spcBef>
                <a:spcPts val="0"/>
              </a:spcBef>
              <a:buFont typeface="Wingdings" panose="05000000000000000000" pitchFamily="2" charset="2"/>
              <a:buChar char="§"/>
            </a:pPr>
            <a:r>
              <a:rPr lang="en-US" sz="2000" dirty="0"/>
              <a:t>EDA – Exploratory Data Analysis </a:t>
            </a:r>
          </a:p>
          <a:p>
            <a:pPr lvl="1">
              <a:lnSpc>
                <a:spcPct val="120000"/>
              </a:lnSpc>
              <a:spcBef>
                <a:spcPts val="0"/>
              </a:spcBef>
              <a:buFont typeface="Wingdings" panose="05000000000000000000" pitchFamily="2" charset="2"/>
              <a:buChar char="§"/>
            </a:pPr>
            <a:r>
              <a:rPr lang="en-US" sz="1800" dirty="0"/>
              <a:t>Initial Analysis - using Pandas Profiling and LUX (Python API for Intelligent Visual Discovery)</a:t>
            </a:r>
          </a:p>
          <a:p>
            <a:pPr lvl="1">
              <a:lnSpc>
                <a:spcPct val="120000"/>
              </a:lnSpc>
              <a:spcBef>
                <a:spcPts val="0"/>
              </a:spcBef>
              <a:buFont typeface="Wingdings" panose="05000000000000000000" pitchFamily="2" charset="2"/>
              <a:buChar char="§"/>
            </a:pPr>
            <a:r>
              <a:rPr lang="en-US" sz="1800" dirty="0"/>
              <a:t>Data Transformation</a:t>
            </a:r>
          </a:p>
          <a:p>
            <a:pPr lvl="1">
              <a:lnSpc>
                <a:spcPct val="120000"/>
              </a:lnSpc>
              <a:spcBef>
                <a:spcPts val="0"/>
              </a:spcBef>
              <a:buFont typeface="Wingdings" panose="05000000000000000000" pitchFamily="2" charset="2"/>
              <a:buChar char="§"/>
            </a:pPr>
            <a:r>
              <a:rPr lang="en-US" sz="1800" dirty="0"/>
              <a:t>Feature Engineering </a:t>
            </a:r>
          </a:p>
          <a:p>
            <a:pPr>
              <a:lnSpc>
                <a:spcPct val="120000"/>
              </a:lnSpc>
              <a:spcBef>
                <a:spcPts val="0"/>
              </a:spcBef>
              <a:buFont typeface="Wingdings" panose="05000000000000000000" pitchFamily="2" charset="2"/>
              <a:buChar char="§"/>
            </a:pPr>
            <a:r>
              <a:rPr lang="en-US" sz="2000" dirty="0"/>
              <a:t>Clustering (Unsupervised Learning)  - </a:t>
            </a:r>
            <a:r>
              <a:rPr lang="en-US" sz="2000" dirty="0" err="1"/>
              <a:t>KMeans</a:t>
            </a:r>
            <a:endParaRPr lang="en-US" sz="2000" dirty="0"/>
          </a:p>
          <a:p>
            <a:pPr>
              <a:lnSpc>
                <a:spcPct val="120000"/>
              </a:lnSpc>
              <a:spcBef>
                <a:spcPts val="0"/>
              </a:spcBef>
              <a:buFont typeface="Wingdings" panose="05000000000000000000" pitchFamily="2" charset="2"/>
              <a:buChar char="§"/>
            </a:pPr>
            <a:r>
              <a:rPr lang="en-US" sz="2000" dirty="0"/>
              <a:t>Pre-Processing</a:t>
            </a:r>
          </a:p>
          <a:p>
            <a:pPr>
              <a:lnSpc>
                <a:spcPct val="120000"/>
              </a:lnSpc>
              <a:spcBef>
                <a:spcPts val="0"/>
              </a:spcBef>
              <a:buFont typeface="Wingdings" panose="05000000000000000000" pitchFamily="2" charset="2"/>
              <a:buChar char="§"/>
            </a:pPr>
            <a:r>
              <a:rPr lang="en-US" sz="2000" dirty="0"/>
              <a:t>Handling Data Imbalance – Using SMOTE</a:t>
            </a:r>
          </a:p>
          <a:p>
            <a:pPr>
              <a:lnSpc>
                <a:spcPct val="120000"/>
              </a:lnSpc>
              <a:spcBef>
                <a:spcPts val="0"/>
              </a:spcBef>
              <a:buFont typeface="Wingdings" panose="05000000000000000000" pitchFamily="2" charset="2"/>
              <a:buChar char="§"/>
            </a:pPr>
            <a:r>
              <a:rPr lang="en-US" sz="2000" dirty="0"/>
              <a:t>Classification Models – Traditional ML</a:t>
            </a:r>
          </a:p>
          <a:p>
            <a:pPr lvl="1">
              <a:lnSpc>
                <a:spcPct val="120000"/>
              </a:lnSpc>
              <a:spcBef>
                <a:spcPts val="0"/>
              </a:spcBef>
              <a:buFont typeface="Wingdings" panose="05000000000000000000" pitchFamily="2" charset="2"/>
              <a:buChar char="§"/>
            </a:pPr>
            <a:r>
              <a:rPr lang="en-US" sz="1800" dirty="0"/>
              <a:t>Random Forest Classifier</a:t>
            </a:r>
          </a:p>
          <a:p>
            <a:pPr lvl="1">
              <a:lnSpc>
                <a:spcPct val="120000"/>
              </a:lnSpc>
              <a:spcBef>
                <a:spcPts val="0"/>
              </a:spcBef>
              <a:buFont typeface="Wingdings" panose="05000000000000000000" pitchFamily="2" charset="2"/>
              <a:buChar char="§"/>
            </a:pPr>
            <a:r>
              <a:rPr lang="en-US" sz="1800" dirty="0"/>
              <a:t>XGBoost Classifier</a:t>
            </a:r>
          </a:p>
          <a:p>
            <a:pPr>
              <a:lnSpc>
                <a:spcPct val="120000"/>
              </a:lnSpc>
              <a:spcBef>
                <a:spcPts val="0"/>
              </a:spcBef>
              <a:buFont typeface="Wingdings" panose="05000000000000000000" pitchFamily="2" charset="2"/>
              <a:buChar char="§"/>
            </a:pPr>
            <a:r>
              <a:rPr lang="en-US" sz="2000" dirty="0"/>
              <a:t>Neural Network Models</a:t>
            </a:r>
          </a:p>
          <a:p>
            <a:pPr lvl="1">
              <a:lnSpc>
                <a:spcPct val="120000"/>
              </a:lnSpc>
              <a:spcBef>
                <a:spcPts val="0"/>
              </a:spcBef>
              <a:buFont typeface="Wingdings" panose="05000000000000000000" pitchFamily="2" charset="2"/>
              <a:buChar char="§"/>
            </a:pPr>
            <a:r>
              <a:rPr lang="en-US" sz="1800" dirty="0"/>
              <a:t>Sequential Model</a:t>
            </a:r>
          </a:p>
          <a:p>
            <a:pPr lvl="1">
              <a:lnSpc>
                <a:spcPct val="120000"/>
              </a:lnSpc>
              <a:spcBef>
                <a:spcPts val="0"/>
              </a:spcBef>
              <a:buFont typeface="Wingdings" panose="05000000000000000000" pitchFamily="2" charset="2"/>
              <a:buChar char="§"/>
            </a:pPr>
            <a:r>
              <a:rPr lang="en-US" sz="1800" dirty="0" err="1"/>
              <a:t>AutoKeras</a:t>
            </a:r>
            <a:r>
              <a:rPr lang="en-US" sz="1800" dirty="0"/>
              <a:t> </a:t>
            </a:r>
          </a:p>
          <a:p>
            <a:pPr>
              <a:lnSpc>
                <a:spcPct val="120000"/>
              </a:lnSpc>
              <a:spcBef>
                <a:spcPts val="0"/>
              </a:spcBef>
              <a:buFont typeface="Wingdings" panose="05000000000000000000" pitchFamily="2" charset="2"/>
              <a:buChar char="§"/>
            </a:pPr>
            <a:r>
              <a:rPr lang="en-US" sz="2000" dirty="0"/>
              <a:t>Model Comparison</a:t>
            </a:r>
          </a:p>
          <a:p>
            <a:pPr>
              <a:lnSpc>
                <a:spcPct val="120000"/>
              </a:lnSpc>
              <a:spcBef>
                <a:spcPts val="0"/>
              </a:spcBef>
              <a:buFont typeface="Wingdings" panose="05000000000000000000" pitchFamily="2" charset="2"/>
              <a:buChar char="§"/>
            </a:pPr>
            <a:r>
              <a:rPr lang="en-US" sz="2000" dirty="0"/>
              <a:t>Discussion</a:t>
            </a:r>
          </a:p>
          <a:p>
            <a:pPr>
              <a:lnSpc>
                <a:spcPct val="120000"/>
              </a:lnSpc>
              <a:spcBef>
                <a:spcPts val="0"/>
              </a:spcBef>
              <a:buFont typeface="Wingdings" panose="05000000000000000000" pitchFamily="2" charset="2"/>
              <a:buChar char="§"/>
            </a:pPr>
            <a:r>
              <a:rPr lang="en-US" sz="2000" dirty="0"/>
              <a:t>Future Directions</a:t>
            </a:r>
          </a:p>
        </p:txBody>
      </p:sp>
      <p:sp>
        <p:nvSpPr>
          <p:cNvPr id="4" name="Slide Number Placeholder 3">
            <a:extLst>
              <a:ext uri="{FF2B5EF4-FFF2-40B4-BE49-F238E27FC236}">
                <a16:creationId xmlns:a16="http://schemas.microsoft.com/office/drawing/2014/main" xmlns="" id="{91597335-7769-489F-9CE1-D99E34B56304}"/>
              </a:ext>
            </a:extLst>
          </p:cNvPr>
          <p:cNvSpPr>
            <a:spLocks noGrp="1"/>
          </p:cNvSpPr>
          <p:nvPr>
            <p:ph type="sldNum" sz="quarter" idx="12"/>
          </p:nvPr>
        </p:nvSpPr>
        <p:spPr/>
        <p:txBody>
          <a:bodyPr/>
          <a:lstStyle/>
          <a:p>
            <a:fld id="{EE240097-ED78-47A7-9691-525A8A933A9D}" type="slidenum">
              <a:rPr lang="he-IL" smtClean="0"/>
              <a:pPr/>
              <a:t>2</a:t>
            </a:fld>
            <a:endParaRPr lang="he-IL" dirty="0"/>
          </a:p>
        </p:txBody>
      </p:sp>
    </p:spTree>
    <p:extLst>
      <p:ext uri="{BB962C8B-B14F-4D97-AF65-F5344CB8AC3E}">
        <p14:creationId xmlns:p14="http://schemas.microsoft.com/office/powerpoint/2010/main" val="34873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C1E0C9D-B6A3-4FAF-B2DC-0C8BEF143EF3}"/>
              </a:ext>
            </a:extLst>
          </p:cNvPr>
          <p:cNvSpPr>
            <a:spLocks noGrp="1"/>
          </p:cNvSpPr>
          <p:nvPr>
            <p:ph type="sldNum" sz="quarter" idx="12"/>
          </p:nvPr>
        </p:nvSpPr>
        <p:spPr/>
        <p:txBody>
          <a:bodyPr/>
          <a:lstStyle/>
          <a:p>
            <a:fld id="{EE240097-ED78-47A7-9691-525A8A933A9D}" type="slidenum">
              <a:rPr lang="he-IL" smtClean="0"/>
              <a:pPr/>
              <a:t>20</a:t>
            </a:fld>
            <a:endParaRPr lang="he-IL" dirty="0"/>
          </a:p>
        </p:txBody>
      </p:sp>
      <p:sp>
        <p:nvSpPr>
          <p:cNvPr id="5" name="Title 1">
            <a:extLst>
              <a:ext uri="{FF2B5EF4-FFF2-40B4-BE49-F238E27FC236}">
                <a16:creationId xmlns:a16="http://schemas.microsoft.com/office/drawing/2014/main" xmlns="" id="{F4E54181-9E7E-44A2-8F02-50821EA03E98}"/>
              </a:ext>
            </a:extLst>
          </p:cNvPr>
          <p:cNvSpPr>
            <a:spLocks noGrp="1"/>
          </p:cNvSpPr>
          <p:nvPr>
            <p:ph type="title"/>
          </p:nvPr>
        </p:nvSpPr>
        <p:spPr>
          <a:xfrm>
            <a:off x="838200" y="18255"/>
            <a:ext cx="10515600" cy="1325563"/>
          </a:xfrm>
        </p:spPr>
        <p:txBody>
          <a:bodyPr/>
          <a:lstStyle/>
          <a:p>
            <a:r>
              <a:rPr lang="en-US" b="1" dirty="0"/>
              <a:t>Clustering</a:t>
            </a:r>
            <a:endParaRPr lang="he-IL" b="1" dirty="0"/>
          </a:p>
        </p:txBody>
      </p:sp>
      <p:grpSp>
        <p:nvGrpSpPr>
          <p:cNvPr id="26" name="Group 25">
            <a:extLst>
              <a:ext uri="{FF2B5EF4-FFF2-40B4-BE49-F238E27FC236}">
                <a16:creationId xmlns:a16="http://schemas.microsoft.com/office/drawing/2014/main" xmlns="" id="{504B2250-AFDA-4B1D-8DBA-0CE5E42D40E1}"/>
              </a:ext>
            </a:extLst>
          </p:cNvPr>
          <p:cNvGrpSpPr/>
          <p:nvPr/>
        </p:nvGrpSpPr>
        <p:grpSpPr>
          <a:xfrm>
            <a:off x="145987" y="1619577"/>
            <a:ext cx="11900026" cy="3343542"/>
            <a:chOff x="145987" y="2092664"/>
            <a:chExt cx="11900026" cy="3343542"/>
          </a:xfrm>
        </p:grpSpPr>
        <p:pic>
          <p:nvPicPr>
            <p:cNvPr id="3076" name="Picture 4">
              <a:extLst>
                <a:ext uri="{FF2B5EF4-FFF2-40B4-BE49-F238E27FC236}">
                  <a16:creationId xmlns:a16="http://schemas.microsoft.com/office/drawing/2014/main" xmlns="" id="{197E6575-A22D-453B-A94B-5D409B0F2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87" y="2279910"/>
              <a:ext cx="11900026" cy="31562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083838A9-82AC-4A4A-BA2C-81EE1B0B54CF}"/>
                </a:ext>
              </a:extLst>
            </p:cNvPr>
            <p:cNvSpPr txBox="1"/>
            <p:nvPr/>
          </p:nvSpPr>
          <p:spPr>
            <a:xfrm>
              <a:off x="6419936" y="2097576"/>
              <a:ext cx="2600695" cy="307777"/>
            </a:xfrm>
            <a:prstGeom prst="rect">
              <a:avLst/>
            </a:prstGeom>
            <a:solidFill>
              <a:srgbClr val="FFFFFF"/>
            </a:solidFill>
          </p:spPr>
          <p:txBody>
            <a:bodyPr wrap="square" rtlCol="1">
              <a:spAutoFit/>
            </a:bodyPr>
            <a:lstStyle/>
            <a:p>
              <a:pPr algn="ctr"/>
              <a:r>
                <a:rPr lang="en-US" sz="1400" b="1" dirty="0"/>
                <a:t>HCLT</a:t>
              </a:r>
              <a:endParaRPr lang="he-IL" sz="1400" b="1" dirty="0"/>
            </a:p>
          </p:txBody>
        </p:sp>
        <p:sp>
          <p:nvSpPr>
            <p:cNvPr id="11" name="TextBox 10">
              <a:extLst>
                <a:ext uri="{FF2B5EF4-FFF2-40B4-BE49-F238E27FC236}">
                  <a16:creationId xmlns:a16="http://schemas.microsoft.com/office/drawing/2014/main" xmlns="" id="{1FB48AB5-AA94-4E27-A3CA-CE65D55C2A36}"/>
                </a:ext>
              </a:extLst>
            </p:cNvPr>
            <p:cNvSpPr txBox="1"/>
            <p:nvPr/>
          </p:nvSpPr>
          <p:spPr>
            <a:xfrm>
              <a:off x="471948" y="2102431"/>
              <a:ext cx="2487562" cy="307777"/>
            </a:xfrm>
            <a:prstGeom prst="rect">
              <a:avLst/>
            </a:prstGeom>
            <a:solidFill>
              <a:srgbClr val="FFFFFF"/>
            </a:solidFill>
          </p:spPr>
          <p:txBody>
            <a:bodyPr wrap="square" rtlCol="1">
              <a:spAutoFit/>
            </a:bodyPr>
            <a:lstStyle/>
            <a:p>
              <a:pPr algn="ctr"/>
              <a:r>
                <a:rPr lang="en-US" sz="1400" b="1" dirty="0"/>
                <a:t>HCHT</a:t>
              </a:r>
              <a:endParaRPr lang="he-IL" sz="1400" b="1" dirty="0"/>
            </a:p>
          </p:txBody>
        </p:sp>
        <p:sp>
          <p:nvSpPr>
            <p:cNvPr id="12" name="TextBox 11">
              <a:extLst>
                <a:ext uri="{FF2B5EF4-FFF2-40B4-BE49-F238E27FC236}">
                  <a16:creationId xmlns:a16="http://schemas.microsoft.com/office/drawing/2014/main" xmlns="" id="{641E8182-E08D-4BB4-B5A4-CDB9754D9188}"/>
                </a:ext>
              </a:extLst>
            </p:cNvPr>
            <p:cNvSpPr txBox="1"/>
            <p:nvPr/>
          </p:nvSpPr>
          <p:spPr>
            <a:xfrm>
              <a:off x="9505368" y="2092664"/>
              <a:ext cx="2487562" cy="307777"/>
            </a:xfrm>
            <a:prstGeom prst="rect">
              <a:avLst/>
            </a:prstGeom>
            <a:solidFill>
              <a:srgbClr val="FFFFFF"/>
            </a:solidFill>
          </p:spPr>
          <p:txBody>
            <a:bodyPr wrap="square" rtlCol="1">
              <a:spAutoFit/>
            </a:bodyPr>
            <a:lstStyle/>
            <a:p>
              <a:pPr algn="ctr"/>
              <a:r>
                <a:rPr lang="en-US" sz="1400" b="1" dirty="0"/>
                <a:t>LCLT</a:t>
              </a:r>
              <a:endParaRPr lang="he-IL" sz="1400" b="1" dirty="0"/>
            </a:p>
          </p:txBody>
        </p:sp>
        <p:sp>
          <p:nvSpPr>
            <p:cNvPr id="13" name="TextBox 12">
              <a:extLst>
                <a:ext uri="{FF2B5EF4-FFF2-40B4-BE49-F238E27FC236}">
                  <a16:creationId xmlns:a16="http://schemas.microsoft.com/office/drawing/2014/main" xmlns="" id="{8DF590C8-219B-4AF0-A724-8DF39AA3969D}"/>
                </a:ext>
              </a:extLst>
            </p:cNvPr>
            <p:cNvSpPr txBox="1"/>
            <p:nvPr/>
          </p:nvSpPr>
          <p:spPr>
            <a:xfrm>
              <a:off x="3507689" y="2092665"/>
              <a:ext cx="2487562" cy="307777"/>
            </a:xfrm>
            <a:prstGeom prst="rect">
              <a:avLst/>
            </a:prstGeom>
            <a:solidFill>
              <a:srgbClr val="FFFFFF"/>
            </a:solidFill>
          </p:spPr>
          <p:txBody>
            <a:bodyPr wrap="square" rtlCol="1">
              <a:spAutoFit/>
            </a:bodyPr>
            <a:lstStyle/>
            <a:p>
              <a:pPr algn="ctr"/>
              <a:r>
                <a:rPr lang="en-US" sz="1400" b="1" dirty="0"/>
                <a:t>LCHT</a:t>
              </a:r>
              <a:endParaRPr lang="he-IL" sz="1400" b="1" dirty="0"/>
            </a:p>
          </p:txBody>
        </p:sp>
      </p:grpSp>
      <p:sp>
        <p:nvSpPr>
          <p:cNvPr id="18" name="TextBox 17">
            <a:extLst>
              <a:ext uri="{FF2B5EF4-FFF2-40B4-BE49-F238E27FC236}">
                <a16:creationId xmlns:a16="http://schemas.microsoft.com/office/drawing/2014/main" xmlns="" id="{56207332-6DD9-48AD-9B66-D8A21807BD2C}"/>
              </a:ext>
            </a:extLst>
          </p:cNvPr>
          <p:cNvSpPr txBox="1"/>
          <p:nvPr/>
        </p:nvSpPr>
        <p:spPr>
          <a:xfrm>
            <a:off x="0" y="1144350"/>
            <a:ext cx="12192000" cy="369332"/>
          </a:xfrm>
          <a:prstGeom prst="rect">
            <a:avLst/>
          </a:prstGeom>
          <a:noFill/>
        </p:spPr>
        <p:txBody>
          <a:bodyPr wrap="square">
            <a:spAutoFit/>
          </a:bodyPr>
          <a:lstStyle/>
          <a:p>
            <a:pPr algn="ctr"/>
            <a:r>
              <a:rPr lang="en-US" sz="1800" b="1" dirty="0"/>
              <a:t>Churn by Customer Cluster</a:t>
            </a:r>
            <a:endParaRPr lang="he-IL" b="1" dirty="0"/>
          </a:p>
        </p:txBody>
      </p:sp>
      <p:pic>
        <p:nvPicPr>
          <p:cNvPr id="25" name="Picture 24">
            <a:extLst>
              <a:ext uri="{FF2B5EF4-FFF2-40B4-BE49-F238E27FC236}">
                <a16:creationId xmlns:a16="http://schemas.microsoft.com/office/drawing/2014/main" xmlns="" id="{29016907-910D-493A-93B0-77191D7055B3}"/>
              </a:ext>
            </a:extLst>
          </p:cNvPr>
          <p:cNvPicPr>
            <a:picLocks noChangeAspect="1"/>
          </p:cNvPicPr>
          <p:nvPr/>
        </p:nvPicPr>
        <p:blipFill>
          <a:blip r:embed="rId3"/>
          <a:stretch>
            <a:fillRect/>
          </a:stretch>
        </p:blipFill>
        <p:spPr>
          <a:xfrm>
            <a:off x="440024" y="5150364"/>
            <a:ext cx="6586254" cy="1484810"/>
          </a:xfrm>
          <a:prstGeom prst="rect">
            <a:avLst/>
          </a:prstGeom>
        </p:spPr>
      </p:pic>
      <p:sp>
        <p:nvSpPr>
          <p:cNvPr id="31" name="TextBox 30">
            <a:extLst>
              <a:ext uri="{FF2B5EF4-FFF2-40B4-BE49-F238E27FC236}">
                <a16:creationId xmlns:a16="http://schemas.microsoft.com/office/drawing/2014/main" xmlns="" id="{54083CBA-EEFC-4437-8130-E88A5A42201E}"/>
              </a:ext>
            </a:extLst>
          </p:cNvPr>
          <p:cNvSpPr txBox="1"/>
          <p:nvPr/>
        </p:nvSpPr>
        <p:spPr>
          <a:xfrm>
            <a:off x="7975463" y="2420109"/>
            <a:ext cx="786581" cy="276999"/>
          </a:xfrm>
          <a:prstGeom prst="rect">
            <a:avLst/>
          </a:prstGeom>
          <a:noFill/>
        </p:spPr>
        <p:txBody>
          <a:bodyPr wrap="square">
            <a:spAutoFit/>
          </a:bodyPr>
          <a:lstStyle/>
          <a:p>
            <a:pPr algn="ctr"/>
            <a:r>
              <a:rPr lang="he-IL" sz="1200" b="1" dirty="0"/>
              <a:t>49%</a:t>
            </a:r>
          </a:p>
        </p:txBody>
      </p:sp>
      <p:sp>
        <p:nvSpPr>
          <p:cNvPr id="32" name="TextBox 31">
            <a:extLst>
              <a:ext uri="{FF2B5EF4-FFF2-40B4-BE49-F238E27FC236}">
                <a16:creationId xmlns:a16="http://schemas.microsoft.com/office/drawing/2014/main" xmlns="" id="{37EEE50D-64CF-46DC-A55A-2478CF9736E0}"/>
              </a:ext>
            </a:extLst>
          </p:cNvPr>
          <p:cNvSpPr txBox="1"/>
          <p:nvPr/>
        </p:nvSpPr>
        <p:spPr>
          <a:xfrm>
            <a:off x="6795592" y="2235443"/>
            <a:ext cx="786581" cy="276999"/>
          </a:xfrm>
          <a:prstGeom prst="rect">
            <a:avLst/>
          </a:prstGeom>
          <a:noFill/>
        </p:spPr>
        <p:txBody>
          <a:bodyPr wrap="square">
            <a:spAutoFit/>
          </a:bodyPr>
          <a:lstStyle/>
          <a:p>
            <a:pPr algn="ctr"/>
            <a:r>
              <a:rPr lang="he-IL" sz="1200" b="1" dirty="0"/>
              <a:t>51%</a:t>
            </a:r>
          </a:p>
        </p:txBody>
      </p:sp>
      <p:sp>
        <p:nvSpPr>
          <p:cNvPr id="33" name="TextBox 32">
            <a:extLst>
              <a:ext uri="{FF2B5EF4-FFF2-40B4-BE49-F238E27FC236}">
                <a16:creationId xmlns:a16="http://schemas.microsoft.com/office/drawing/2014/main" xmlns="" id="{5ACA9DA6-CEEE-4AFA-9AA3-B508BA5BFC97}"/>
              </a:ext>
            </a:extLst>
          </p:cNvPr>
          <p:cNvSpPr txBox="1"/>
          <p:nvPr/>
        </p:nvSpPr>
        <p:spPr>
          <a:xfrm>
            <a:off x="4929380" y="4324891"/>
            <a:ext cx="786581" cy="276999"/>
          </a:xfrm>
          <a:prstGeom prst="rect">
            <a:avLst/>
          </a:prstGeom>
          <a:noFill/>
        </p:spPr>
        <p:txBody>
          <a:bodyPr wrap="square">
            <a:spAutoFit/>
          </a:bodyPr>
          <a:lstStyle/>
          <a:p>
            <a:pPr algn="ctr"/>
            <a:r>
              <a:rPr lang="he-IL" sz="1200" b="1" dirty="0"/>
              <a:t>5%</a:t>
            </a:r>
          </a:p>
        </p:txBody>
      </p:sp>
      <p:sp>
        <p:nvSpPr>
          <p:cNvPr id="34" name="TextBox 33">
            <a:extLst>
              <a:ext uri="{FF2B5EF4-FFF2-40B4-BE49-F238E27FC236}">
                <a16:creationId xmlns:a16="http://schemas.microsoft.com/office/drawing/2014/main" xmlns="" id="{6CE0B8B7-6A95-45E0-AD3F-CE5C410F4CD6}"/>
              </a:ext>
            </a:extLst>
          </p:cNvPr>
          <p:cNvSpPr txBox="1"/>
          <p:nvPr/>
        </p:nvSpPr>
        <p:spPr>
          <a:xfrm>
            <a:off x="3783923" y="2217632"/>
            <a:ext cx="786581" cy="276999"/>
          </a:xfrm>
          <a:prstGeom prst="rect">
            <a:avLst/>
          </a:prstGeom>
          <a:noFill/>
        </p:spPr>
        <p:txBody>
          <a:bodyPr wrap="square">
            <a:spAutoFit/>
          </a:bodyPr>
          <a:lstStyle/>
          <a:p>
            <a:pPr algn="ctr"/>
            <a:r>
              <a:rPr lang="he-IL" sz="1200" b="1" dirty="0"/>
              <a:t>95%</a:t>
            </a:r>
          </a:p>
        </p:txBody>
      </p:sp>
      <p:sp>
        <p:nvSpPr>
          <p:cNvPr id="35" name="TextBox 34">
            <a:extLst>
              <a:ext uri="{FF2B5EF4-FFF2-40B4-BE49-F238E27FC236}">
                <a16:creationId xmlns:a16="http://schemas.microsoft.com/office/drawing/2014/main" xmlns="" id="{ABE681EC-9AEF-40C2-9C36-A5A703777980}"/>
              </a:ext>
            </a:extLst>
          </p:cNvPr>
          <p:cNvSpPr txBox="1"/>
          <p:nvPr/>
        </p:nvSpPr>
        <p:spPr>
          <a:xfrm>
            <a:off x="1871550" y="4315552"/>
            <a:ext cx="786581" cy="276999"/>
          </a:xfrm>
          <a:prstGeom prst="rect">
            <a:avLst/>
          </a:prstGeom>
          <a:noFill/>
        </p:spPr>
        <p:txBody>
          <a:bodyPr wrap="square">
            <a:spAutoFit/>
          </a:bodyPr>
          <a:lstStyle/>
          <a:p>
            <a:pPr algn="ctr"/>
            <a:r>
              <a:rPr lang="he-IL" sz="1200" b="1" dirty="0"/>
              <a:t>15%</a:t>
            </a:r>
          </a:p>
        </p:txBody>
      </p:sp>
      <p:sp>
        <p:nvSpPr>
          <p:cNvPr id="36" name="TextBox 35">
            <a:extLst>
              <a:ext uri="{FF2B5EF4-FFF2-40B4-BE49-F238E27FC236}">
                <a16:creationId xmlns:a16="http://schemas.microsoft.com/office/drawing/2014/main" xmlns="" id="{E7A907DD-8E6C-45DD-AD58-859A520ACDE4}"/>
              </a:ext>
            </a:extLst>
          </p:cNvPr>
          <p:cNvSpPr txBox="1"/>
          <p:nvPr/>
        </p:nvSpPr>
        <p:spPr>
          <a:xfrm>
            <a:off x="765422" y="2210233"/>
            <a:ext cx="786581" cy="276999"/>
          </a:xfrm>
          <a:prstGeom prst="rect">
            <a:avLst/>
          </a:prstGeom>
          <a:noFill/>
        </p:spPr>
        <p:txBody>
          <a:bodyPr wrap="square">
            <a:spAutoFit/>
          </a:bodyPr>
          <a:lstStyle/>
          <a:p>
            <a:pPr algn="ctr"/>
            <a:r>
              <a:rPr lang="he-IL" sz="1200" b="1" dirty="0"/>
              <a:t>85%</a:t>
            </a:r>
          </a:p>
        </p:txBody>
      </p:sp>
      <p:sp>
        <p:nvSpPr>
          <p:cNvPr id="37" name="TextBox 36">
            <a:extLst>
              <a:ext uri="{FF2B5EF4-FFF2-40B4-BE49-F238E27FC236}">
                <a16:creationId xmlns:a16="http://schemas.microsoft.com/office/drawing/2014/main" xmlns="" id="{CC335C3B-C910-49C3-89ED-357AE4F3FCBA}"/>
              </a:ext>
            </a:extLst>
          </p:cNvPr>
          <p:cNvSpPr txBox="1"/>
          <p:nvPr/>
        </p:nvSpPr>
        <p:spPr>
          <a:xfrm>
            <a:off x="10940845" y="3957321"/>
            <a:ext cx="786581" cy="276999"/>
          </a:xfrm>
          <a:prstGeom prst="rect">
            <a:avLst/>
          </a:prstGeom>
          <a:noFill/>
        </p:spPr>
        <p:txBody>
          <a:bodyPr wrap="square">
            <a:spAutoFit/>
          </a:bodyPr>
          <a:lstStyle/>
          <a:p>
            <a:pPr algn="ctr"/>
            <a:r>
              <a:rPr lang="he-IL" sz="1200" b="1" dirty="0"/>
              <a:t>25%</a:t>
            </a:r>
          </a:p>
        </p:txBody>
      </p:sp>
      <p:sp>
        <p:nvSpPr>
          <p:cNvPr id="38" name="TextBox 37">
            <a:extLst>
              <a:ext uri="{FF2B5EF4-FFF2-40B4-BE49-F238E27FC236}">
                <a16:creationId xmlns:a16="http://schemas.microsoft.com/office/drawing/2014/main" xmlns="" id="{B5812195-83B0-454D-BE5B-9E8EABCCEB70}"/>
              </a:ext>
            </a:extLst>
          </p:cNvPr>
          <p:cNvSpPr txBox="1"/>
          <p:nvPr/>
        </p:nvSpPr>
        <p:spPr>
          <a:xfrm>
            <a:off x="9814093" y="2201286"/>
            <a:ext cx="786581" cy="276999"/>
          </a:xfrm>
          <a:prstGeom prst="rect">
            <a:avLst/>
          </a:prstGeom>
          <a:noFill/>
        </p:spPr>
        <p:txBody>
          <a:bodyPr wrap="square">
            <a:spAutoFit/>
          </a:bodyPr>
          <a:lstStyle/>
          <a:p>
            <a:pPr algn="ctr"/>
            <a:r>
              <a:rPr lang="he-IL" sz="1200" b="1" dirty="0"/>
              <a:t>75%</a:t>
            </a:r>
          </a:p>
        </p:txBody>
      </p:sp>
      <p:sp>
        <p:nvSpPr>
          <p:cNvPr id="40" name="TextBox 39">
            <a:extLst>
              <a:ext uri="{FF2B5EF4-FFF2-40B4-BE49-F238E27FC236}">
                <a16:creationId xmlns:a16="http://schemas.microsoft.com/office/drawing/2014/main" xmlns="" id="{61A369C7-5B83-4FA4-958A-1728C3CD29A9}"/>
              </a:ext>
            </a:extLst>
          </p:cNvPr>
          <p:cNvSpPr txBox="1"/>
          <p:nvPr/>
        </p:nvSpPr>
        <p:spPr>
          <a:xfrm>
            <a:off x="8028410" y="5600381"/>
            <a:ext cx="3914196" cy="584775"/>
          </a:xfrm>
          <a:prstGeom prst="rect">
            <a:avLst/>
          </a:prstGeom>
          <a:noFill/>
        </p:spPr>
        <p:txBody>
          <a:bodyPr wrap="square">
            <a:spAutoFit/>
          </a:bodyPr>
          <a:lstStyle/>
          <a:p>
            <a:r>
              <a:rPr lang="en-US" sz="1600" b="1" dirty="0"/>
              <a:t>New Feature:</a:t>
            </a:r>
            <a:r>
              <a:rPr lang="en-US" sz="1600" dirty="0"/>
              <a:t/>
            </a:r>
            <a:br>
              <a:rPr lang="en-US" sz="1600" dirty="0"/>
            </a:br>
            <a:r>
              <a:rPr lang="en-US" sz="1600" dirty="0" err="1"/>
              <a:t>CustomerSegment</a:t>
            </a:r>
            <a:r>
              <a:rPr lang="en-US" sz="1600" dirty="0"/>
              <a:t> (HCHT, HCLT, LCHT, LCLT)</a:t>
            </a:r>
            <a:endParaRPr lang="he-IL" sz="1600" dirty="0"/>
          </a:p>
        </p:txBody>
      </p:sp>
      <p:sp>
        <p:nvSpPr>
          <p:cNvPr id="29" name="Arrow: Right 28">
            <a:extLst>
              <a:ext uri="{FF2B5EF4-FFF2-40B4-BE49-F238E27FC236}">
                <a16:creationId xmlns:a16="http://schemas.microsoft.com/office/drawing/2014/main" xmlns="" id="{3EB1BCE7-AD1B-492E-A798-C61456D3B569}"/>
              </a:ext>
            </a:extLst>
          </p:cNvPr>
          <p:cNvSpPr/>
          <p:nvPr/>
        </p:nvSpPr>
        <p:spPr>
          <a:xfrm>
            <a:off x="7188882" y="5752679"/>
            <a:ext cx="676924" cy="401699"/>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95136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8A498-1997-44E8-9FB6-0D1A7CD139E2}"/>
              </a:ext>
            </a:extLst>
          </p:cNvPr>
          <p:cNvSpPr>
            <a:spLocks noGrp="1"/>
          </p:cNvSpPr>
          <p:nvPr>
            <p:ph type="title"/>
          </p:nvPr>
        </p:nvSpPr>
        <p:spPr>
          <a:xfrm>
            <a:off x="838200" y="2103437"/>
            <a:ext cx="10515600" cy="1325563"/>
          </a:xfrm>
        </p:spPr>
        <p:txBody>
          <a:bodyPr/>
          <a:lstStyle/>
          <a:p>
            <a:pPr algn="ctr"/>
            <a:r>
              <a:rPr lang="en-US" b="1" dirty="0"/>
              <a:t>Classification Models</a:t>
            </a:r>
            <a:endParaRPr lang="he-IL" b="1" dirty="0"/>
          </a:p>
        </p:txBody>
      </p:sp>
      <p:sp>
        <p:nvSpPr>
          <p:cNvPr id="3" name="Slide Number Placeholder 2">
            <a:extLst>
              <a:ext uri="{FF2B5EF4-FFF2-40B4-BE49-F238E27FC236}">
                <a16:creationId xmlns:a16="http://schemas.microsoft.com/office/drawing/2014/main" xmlns="" id="{39F86EDC-0B7E-4AFF-96F8-4C013BFB942A}"/>
              </a:ext>
            </a:extLst>
          </p:cNvPr>
          <p:cNvSpPr>
            <a:spLocks noGrp="1"/>
          </p:cNvSpPr>
          <p:nvPr>
            <p:ph type="sldNum" sz="quarter" idx="12"/>
          </p:nvPr>
        </p:nvSpPr>
        <p:spPr/>
        <p:txBody>
          <a:bodyPr/>
          <a:lstStyle/>
          <a:p>
            <a:fld id="{EE240097-ED78-47A7-9691-525A8A933A9D}" type="slidenum">
              <a:rPr lang="he-IL" smtClean="0"/>
              <a:pPr/>
              <a:t>21</a:t>
            </a:fld>
            <a:endParaRPr lang="he-IL" dirty="0"/>
          </a:p>
        </p:txBody>
      </p:sp>
    </p:spTree>
    <p:extLst>
      <p:ext uri="{BB962C8B-B14F-4D97-AF65-F5344CB8AC3E}">
        <p14:creationId xmlns:p14="http://schemas.microsoft.com/office/powerpoint/2010/main" val="1198833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5E50F0E-08AB-4EE0-A62E-8EAE4C075541}"/>
              </a:ext>
            </a:extLst>
          </p:cNvPr>
          <p:cNvSpPr>
            <a:spLocks noGrp="1"/>
          </p:cNvSpPr>
          <p:nvPr>
            <p:ph type="title"/>
          </p:nvPr>
        </p:nvSpPr>
        <p:spPr>
          <a:xfrm>
            <a:off x="838200" y="365125"/>
            <a:ext cx="10515600" cy="1325563"/>
          </a:xfrm>
        </p:spPr>
        <p:txBody>
          <a:bodyPr/>
          <a:lstStyle/>
          <a:p>
            <a:r>
              <a:rPr lang="en-US" b="1" dirty="0"/>
              <a:t>Pre-processing  </a:t>
            </a:r>
            <a:endParaRPr lang="he-IL" b="1" dirty="0"/>
          </a:p>
        </p:txBody>
      </p:sp>
      <p:sp>
        <p:nvSpPr>
          <p:cNvPr id="7" name="TextBox 6">
            <a:extLst>
              <a:ext uri="{FF2B5EF4-FFF2-40B4-BE49-F238E27FC236}">
                <a16:creationId xmlns:a16="http://schemas.microsoft.com/office/drawing/2014/main" xmlns="" id="{945F3577-B5FC-453A-950C-1AA9665D9C29}"/>
              </a:ext>
            </a:extLst>
          </p:cNvPr>
          <p:cNvSpPr txBox="1"/>
          <p:nvPr/>
        </p:nvSpPr>
        <p:spPr>
          <a:xfrm>
            <a:off x="838199" y="1555491"/>
            <a:ext cx="10442714" cy="3093154"/>
          </a:xfrm>
          <a:prstGeom prst="rect">
            <a:avLst/>
          </a:prstGeom>
          <a:noFill/>
        </p:spPr>
        <p:txBody>
          <a:bodyPr wrap="square">
            <a:spAutoFit/>
          </a:bodyPr>
          <a:lstStyle/>
          <a:p>
            <a:pPr marL="285750" indent="-285750">
              <a:spcBef>
                <a:spcPts val="0"/>
              </a:spcBef>
              <a:spcAft>
                <a:spcPts val="600"/>
              </a:spcAft>
              <a:buFont typeface="Wingdings" panose="05000000000000000000" pitchFamily="2" charset="2"/>
              <a:buChar char="§"/>
            </a:pPr>
            <a:r>
              <a:rPr lang="en-US" sz="2000" dirty="0"/>
              <a:t>Started with 21 columns and added an additional 10 in feature engineering (total 31 columns). </a:t>
            </a:r>
          </a:p>
          <a:p>
            <a:pPr marL="285750" indent="-285750">
              <a:spcBef>
                <a:spcPts val="0"/>
              </a:spcBef>
              <a:spcAft>
                <a:spcPts val="600"/>
              </a:spcAft>
              <a:buFont typeface="Wingdings" panose="05000000000000000000" pitchFamily="2" charset="2"/>
              <a:buChar char="§"/>
            </a:pPr>
            <a:r>
              <a:rPr lang="en-US" sz="2000" dirty="0"/>
              <a:t>Dropped  ‘</a:t>
            </a:r>
            <a:r>
              <a:rPr lang="en-US" sz="2000" b="1" dirty="0"/>
              <a:t>CustomerID</a:t>
            </a:r>
            <a:r>
              <a:rPr lang="en-US" sz="2000" dirty="0"/>
              <a:t>’ (meaningless to the model).</a:t>
            </a:r>
          </a:p>
          <a:p>
            <a:pPr marL="285750" indent="-285750">
              <a:spcBef>
                <a:spcPts val="0"/>
              </a:spcBef>
              <a:spcAft>
                <a:spcPts val="600"/>
              </a:spcAft>
              <a:buFont typeface="Wingdings" panose="05000000000000000000" pitchFamily="2" charset="2"/>
              <a:buChar char="§"/>
            </a:pPr>
            <a:r>
              <a:rPr lang="en-US" sz="2000" dirty="0"/>
              <a:t>Converted </a:t>
            </a:r>
            <a:r>
              <a:rPr lang="en-US" sz="2000" b="1" dirty="0"/>
              <a:t>'SeniorCitizen</a:t>
            </a:r>
            <a:r>
              <a:rPr lang="en-US" sz="2000" dirty="0"/>
              <a:t>’ from 1/0 to Yes/No.</a:t>
            </a:r>
          </a:p>
          <a:p>
            <a:pPr marL="285750" indent="-285750">
              <a:spcAft>
                <a:spcPts val="600"/>
              </a:spcAft>
              <a:buFont typeface="Wingdings" panose="05000000000000000000" pitchFamily="2" charset="2"/>
              <a:buChar char="§"/>
            </a:pPr>
            <a:r>
              <a:rPr lang="en-US" sz="2000" dirty="0"/>
              <a:t>Converted </a:t>
            </a:r>
            <a:r>
              <a:rPr lang="en-US" sz="2000" b="1" dirty="0"/>
              <a:t>'Churn</a:t>
            </a:r>
            <a:r>
              <a:rPr lang="en-US" sz="2000" dirty="0"/>
              <a:t>' target column from Yes/No to 1/0.</a:t>
            </a:r>
          </a:p>
          <a:p>
            <a:pPr marL="285750" indent="-285750">
              <a:spcAft>
                <a:spcPts val="600"/>
              </a:spcAft>
              <a:buFont typeface="Wingdings" panose="05000000000000000000" pitchFamily="2" charset="2"/>
              <a:buChar char="§"/>
            </a:pPr>
            <a:r>
              <a:rPr lang="en-US" sz="2000" dirty="0"/>
              <a:t>Applied </a:t>
            </a:r>
            <a:r>
              <a:rPr lang="en-US" sz="2000" b="1" dirty="0"/>
              <a:t>one hot encoding (“drop first”) </a:t>
            </a:r>
            <a:r>
              <a:rPr lang="en-US" sz="2000" dirty="0"/>
              <a:t>to al categorical columns (total 45 columns).</a:t>
            </a:r>
          </a:p>
          <a:p>
            <a:pPr marL="285750" indent="-285750">
              <a:spcAft>
                <a:spcPts val="600"/>
              </a:spcAft>
              <a:buFont typeface="Wingdings" panose="05000000000000000000" pitchFamily="2" charset="2"/>
              <a:buChar char="§"/>
            </a:pPr>
            <a:r>
              <a:rPr lang="en-US" sz="2000" dirty="0"/>
              <a:t>Split to X and y.</a:t>
            </a:r>
          </a:p>
          <a:p>
            <a:pPr marL="285750" indent="-285750">
              <a:spcAft>
                <a:spcPts val="600"/>
              </a:spcAft>
              <a:buFont typeface="Wingdings" panose="05000000000000000000" pitchFamily="2" charset="2"/>
              <a:buChar char="§"/>
            </a:pPr>
            <a:r>
              <a:rPr lang="en-US" sz="2000" dirty="0"/>
              <a:t>Split the data using train_test_split (75/25).</a:t>
            </a:r>
          </a:p>
          <a:p>
            <a:pPr marL="285750" indent="-285750">
              <a:spcAft>
                <a:spcPts val="600"/>
              </a:spcAft>
              <a:buFont typeface="Wingdings" panose="05000000000000000000" pitchFamily="2" charset="2"/>
              <a:buChar char="§"/>
            </a:pPr>
            <a:r>
              <a:rPr lang="en-US" sz="2000" dirty="0"/>
              <a:t>Scaled all numeric values using </a:t>
            </a:r>
            <a:r>
              <a:rPr lang="en-US" sz="2000" b="1" dirty="0"/>
              <a:t>StandardScaler</a:t>
            </a:r>
            <a:r>
              <a:rPr lang="en-US" sz="2000" dirty="0"/>
              <a:t>.</a:t>
            </a:r>
          </a:p>
        </p:txBody>
      </p:sp>
      <p:sp>
        <p:nvSpPr>
          <p:cNvPr id="2" name="Slide Number Placeholder 1">
            <a:extLst>
              <a:ext uri="{FF2B5EF4-FFF2-40B4-BE49-F238E27FC236}">
                <a16:creationId xmlns:a16="http://schemas.microsoft.com/office/drawing/2014/main" xmlns="" id="{0EA52C19-E313-41E8-98ED-7F615DA17686}"/>
              </a:ext>
            </a:extLst>
          </p:cNvPr>
          <p:cNvSpPr>
            <a:spLocks noGrp="1"/>
          </p:cNvSpPr>
          <p:nvPr>
            <p:ph type="sldNum" sz="quarter" idx="12"/>
          </p:nvPr>
        </p:nvSpPr>
        <p:spPr/>
        <p:txBody>
          <a:bodyPr/>
          <a:lstStyle/>
          <a:p>
            <a:fld id="{EE240097-ED78-47A7-9691-525A8A933A9D}" type="slidenum">
              <a:rPr lang="he-IL" smtClean="0"/>
              <a:pPr/>
              <a:t>22</a:t>
            </a:fld>
            <a:endParaRPr lang="he-IL" dirty="0"/>
          </a:p>
        </p:txBody>
      </p:sp>
    </p:spTree>
    <p:extLst>
      <p:ext uri="{BB962C8B-B14F-4D97-AF65-F5344CB8AC3E}">
        <p14:creationId xmlns:p14="http://schemas.microsoft.com/office/powerpoint/2010/main" val="2171889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2632FAE3-7CE9-462B-9BED-915791A4853F}"/>
              </a:ext>
            </a:extLst>
          </p:cNvPr>
          <p:cNvSpPr>
            <a:spLocks noGrp="1"/>
          </p:cNvSpPr>
          <p:nvPr>
            <p:ph type="title"/>
          </p:nvPr>
        </p:nvSpPr>
        <p:spPr>
          <a:xfrm>
            <a:off x="838200" y="365125"/>
            <a:ext cx="10515600" cy="1325563"/>
          </a:xfrm>
        </p:spPr>
        <p:txBody>
          <a:bodyPr/>
          <a:lstStyle/>
          <a:p>
            <a:r>
              <a:rPr lang="en-US" b="1" dirty="0"/>
              <a:t>Handling Data Imbalance - SMOTE</a:t>
            </a:r>
            <a:endParaRPr lang="he-IL" b="1" dirty="0"/>
          </a:p>
        </p:txBody>
      </p:sp>
      <p:sp>
        <p:nvSpPr>
          <p:cNvPr id="13" name="Content Placeholder 2">
            <a:extLst>
              <a:ext uri="{FF2B5EF4-FFF2-40B4-BE49-F238E27FC236}">
                <a16:creationId xmlns:a16="http://schemas.microsoft.com/office/drawing/2014/main" xmlns="" id="{43E9B86B-456B-4284-BC3E-F388C4E48BA9}"/>
              </a:ext>
            </a:extLst>
          </p:cNvPr>
          <p:cNvSpPr>
            <a:spLocks noGrp="1"/>
          </p:cNvSpPr>
          <p:nvPr>
            <p:ph idx="1"/>
          </p:nvPr>
        </p:nvSpPr>
        <p:spPr>
          <a:xfrm>
            <a:off x="838200" y="1690688"/>
            <a:ext cx="5135218" cy="3213999"/>
          </a:xfrm>
        </p:spPr>
        <p:txBody>
          <a:bodyPr>
            <a:normAutofit fontScale="92500"/>
          </a:bodyPr>
          <a:lstStyle/>
          <a:p>
            <a:pPr>
              <a:lnSpc>
                <a:spcPct val="170000"/>
              </a:lnSpc>
              <a:spcBef>
                <a:spcPts val="0"/>
              </a:spcBef>
              <a:buFont typeface="Wingdings" panose="05000000000000000000" pitchFamily="2" charset="2"/>
              <a:buChar char="§"/>
            </a:pPr>
            <a:r>
              <a:rPr lang="en-US" sz="1800" dirty="0"/>
              <a:t>Applied </a:t>
            </a:r>
            <a:r>
              <a:rPr lang="en-US" sz="1800" b="1" dirty="0"/>
              <a:t>oversampling</a:t>
            </a:r>
            <a:r>
              <a:rPr lang="en-US" sz="1800" dirty="0"/>
              <a:t> to the minority class (train set only) with goal to get an equal number of examples in the majority class (from 1,411 to 3,863). </a:t>
            </a:r>
            <a:br>
              <a:rPr lang="en-US" sz="1800" dirty="0"/>
            </a:br>
            <a:r>
              <a:rPr lang="en-US" sz="1800" dirty="0"/>
              <a:t>Technique used: SMOTE (Synthetic Minority Oversampling Technique) provided by the imbalanced-learn Python library in the SMOTE class.</a:t>
            </a:r>
          </a:p>
          <a:p>
            <a:pPr>
              <a:lnSpc>
                <a:spcPct val="170000"/>
              </a:lnSpc>
              <a:spcBef>
                <a:spcPts val="0"/>
              </a:spcBef>
              <a:buFont typeface="Wingdings" panose="05000000000000000000" pitchFamily="2" charset="2"/>
              <a:buChar char="§"/>
            </a:pPr>
            <a:r>
              <a:rPr lang="en-US" sz="1800" dirty="0"/>
              <a:t>Train set now has 7,727 rows (3,863 “0”s / 3,863 “1”s)</a:t>
            </a:r>
          </a:p>
        </p:txBody>
      </p:sp>
      <p:sp>
        <p:nvSpPr>
          <p:cNvPr id="14" name="TextBox 13">
            <a:extLst>
              <a:ext uri="{FF2B5EF4-FFF2-40B4-BE49-F238E27FC236}">
                <a16:creationId xmlns:a16="http://schemas.microsoft.com/office/drawing/2014/main" xmlns="" id="{8AA81BF7-8606-4ED7-96B7-95AA1201CB79}"/>
              </a:ext>
            </a:extLst>
          </p:cNvPr>
          <p:cNvSpPr txBox="1"/>
          <p:nvPr/>
        </p:nvSpPr>
        <p:spPr>
          <a:xfrm>
            <a:off x="983473" y="6374883"/>
            <a:ext cx="6097656" cy="276999"/>
          </a:xfrm>
          <a:prstGeom prst="rect">
            <a:avLst/>
          </a:prstGeom>
          <a:noFill/>
        </p:spPr>
        <p:txBody>
          <a:bodyPr wrap="square">
            <a:spAutoFit/>
          </a:bodyPr>
          <a:lstStyle/>
          <a:p>
            <a:r>
              <a:rPr lang="en-US" sz="1200" dirty="0">
                <a:hlinkClick r:id="rId2"/>
              </a:rPr>
              <a:t>https://machinelearningmastery.com/smote-oversampling-for-imbalanced-classification/</a:t>
            </a:r>
            <a:endParaRPr lang="en-US" sz="1200" dirty="0"/>
          </a:p>
        </p:txBody>
      </p:sp>
      <p:sp>
        <p:nvSpPr>
          <p:cNvPr id="15" name="Slide Number Placeholder 2">
            <a:extLst>
              <a:ext uri="{FF2B5EF4-FFF2-40B4-BE49-F238E27FC236}">
                <a16:creationId xmlns:a16="http://schemas.microsoft.com/office/drawing/2014/main" xmlns="" id="{C575C476-A13F-4AAD-8607-91BA4585C4E6}"/>
              </a:ext>
            </a:extLst>
          </p:cNvPr>
          <p:cNvSpPr>
            <a:spLocks noGrp="1"/>
          </p:cNvSpPr>
          <p:nvPr>
            <p:ph type="sldNum" sz="quarter" idx="12"/>
          </p:nvPr>
        </p:nvSpPr>
        <p:spPr>
          <a:xfrm>
            <a:off x="9284854" y="6559545"/>
            <a:ext cx="2743200" cy="365125"/>
          </a:xfrm>
        </p:spPr>
        <p:txBody>
          <a:bodyPr/>
          <a:lstStyle/>
          <a:p>
            <a:fld id="{EE240097-ED78-47A7-9691-525A8A933A9D}" type="slidenum">
              <a:rPr lang="he-IL" smtClean="0"/>
              <a:pPr/>
              <a:t>23</a:t>
            </a:fld>
            <a:endParaRPr lang="he-IL" dirty="0"/>
          </a:p>
        </p:txBody>
      </p:sp>
      <p:graphicFrame>
        <p:nvGraphicFramePr>
          <p:cNvPr id="7" name="Chart 6">
            <a:extLst>
              <a:ext uri="{FF2B5EF4-FFF2-40B4-BE49-F238E27FC236}">
                <a16:creationId xmlns:a16="http://schemas.microsoft.com/office/drawing/2014/main" xmlns="" id="{577537E2-3DCD-40F2-80EB-E2A907D78DF7}"/>
              </a:ext>
            </a:extLst>
          </p:cNvPr>
          <p:cNvGraphicFramePr/>
          <p:nvPr>
            <p:extLst>
              <p:ext uri="{D42A27DB-BD31-4B8C-83A1-F6EECF244321}">
                <p14:modId xmlns:p14="http://schemas.microsoft.com/office/powerpoint/2010/main" val="1661466848"/>
              </p:ext>
            </p:extLst>
          </p:nvPr>
        </p:nvGraphicFramePr>
        <p:xfrm>
          <a:off x="6067873" y="1517027"/>
          <a:ext cx="5845446" cy="3896964"/>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xmlns="" id="{03ABD8D9-C316-4DC8-8F48-9909ECF101BD}"/>
              </a:ext>
            </a:extLst>
          </p:cNvPr>
          <p:cNvSpPr txBox="1"/>
          <p:nvPr/>
        </p:nvSpPr>
        <p:spPr>
          <a:xfrm>
            <a:off x="6805819" y="5514929"/>
            <a:ext cx="2265515" cy="584775"/>
          </a:xfrm>
          <a:prstGeom prst="rect">
            <a:avLst/>
          </a:prstGeom>
          <a:noFill/>
        </p:spPr>
        <p:txBody>
          <a:bodyPr wrap="square">
            <a:spAutoFit/>
          </a:bodyPr>
          <a:lstStyle/>
          <a:p>
            <a:r>
              <a:rPr lang="en-US" sz="1600" dirty="0"/>
              <a:t>Original Train Set: 5,274</a:t>
            </a:r>
            <a:br>
              <a:rPr lang="en-US" sz="1600" dirty="0"/>
            </a:br>
            <a:r>
              <a:rPr lang="en-US" sz="1600" dirty="0"/>
              <a:t>(75% of original dataset)</a:t>
            </a:r>
            <a:endParaRPr lang="he-IL" sz="1600" dirty="0"/>
          </a:p>
        </p:txBody>
      </p:sp>
      <p:sp>
        <p:nvSpPr>
          <p:cNvPr id="23" name="TextBox 22">
            <a:extLst>
              <a:ext uri="{FF2B5EF4-FFF2-40B4-BE49-F238E27FC236}">
                <a16:creationId xmlns:a16="http://schemas.microsoft.com/office/drawing/2014/main" xmlns="" id="{EFF25CE7-7A31-431E-98E6-15518701FFFC}"/>
              </a:ext>
            </a:extLst>
          </p:cNvPr>
          <p:cNvSpPr txBox="1"/>
          <p:nvPr/>
        </p:nvSpPr>
        <p:spPr>
          <a:xfrm>
            <a:off x="9523696" y="5514929"/>
            <a:ext cx="2265515" cy="338554"/>
          </a:xfrm>
          <a:prstGeom prst="rect">
            <a:avLst/>
          </a:prstGeom>
          <a:noFill/>
        </p:spPr>
        <p:txBody>
          <a:bodyPr wrap="square">
            <a:spAutoFit/>
          </a:bodyPr>
          <a:lstStyle/>
          <a:p>
            <a:r>
              <a:rPr lang="en-US" sz="1600" dirty="0"/>
              <a:t>New Train Set: 7,726</a:t>
            </a:r>
            <a:endParaRPr lang="he-IL" sz="1600" dirty="0"/>
          </a:p>
        </p:txBody>
      </p:sp>
    </p:spTree>
    <p:extLst>
      <p:ext uri="{BB962C8B-B14F-4D97-AF65-F5344CB8AC3E}">
        <p14:creationId xmlns:p14="http://schemas.microsoft.com/office/powerpoint/2010/main" val="1014958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5E50F0E-08AB-4EE0-A62E-8EAE4C075541}"/>
              </a:ext>
            </a:extLst>
          </p:cNvPr>
          <p:cNvSpPr>
            <a:spLocks noGrp="1"/>
          </p:cNvSpPr>
          <p:nvPr>
            <p:ph type="title"/>
          </p:nvPr>
        </p:nvSpPr>
        <p:spPr>
          <a:xfrm>
            <a:off x="785276" y="358359"/>
            <a:ext cx="10515600" cy="1325563"/>
          </a:xfrm>
        </p:spPr>
        <p:txBody>
          <a:bodyPr>
            <a:normAutofit/>
          </a:bodyPr>
          <a:lstStyle/>
          <a:p>
            <a:r>
              <a:rPr lang="en-US" b="1" dirty="0"/>
              <a:t>Random Forest Classifier</a:t>
            </a:r>
            <a:br>
              <a:rPr lang="en-US" b="1" dirty="0"/>
            </a:br>
            <a:r>
              <a:rPr lang="en-US" sz="3100" b="1" dirty="0"/>
              <a:t>(Grid Search : 5-fold Cross Validation)</a:t>
            </a:r>
            <a:endParaRPr lang="he-IL" b="1" dirty="0"/>
          </a:p>
        </p:txBody>
      </p:sp>
      <p:sp>
        <p:nvSpPr>
          <p:cNvPr id="4" name="Slide Number Placeholder 3">
            <a:extLst>
              <a:ext uri="{FF2B5EF4-FFF2-40B4-BE49-F238E27FC236}">
                <a16:creationId xmlns:a16="http://schemas.microsoft.com/office/drawing/2014/main" xmlns="" id="{7E6766DE-8110-47D8-9F1E-B0619C91432F}"/>
              </a:ext>
            </a:extLst>
          </p:cNvPr>
          <p:cNvSpPr>
            <a:spLocks noGrp="1"/>
          </p:cNvSpPr>
          <p:nvPr>
            <p:ph type="sldNum" sz="quarter" idx="12"/>
          </p:nvPr>
        </p:nvSpPr>
        <p:spPr/>
        <p:txBody>
          <a:bodyPr/>
          <a:lstStyle/>
          <a:p>
            <a:fld id="{EE240097-ED78-47A7-9691-525A8A933A9D}" type="slidenum">
              <a:rPr lang="he-IL" smtClean="0"/>
              <a:pPr/>
              <a:t>24</a:t>
            </a:fld>
            <a:endParaRPr lang="he-IL" dirty="0"/>
          </a:p>
        </p:txBody>
      </p:sp>
      <p:graphicFrame>
        <p:nvGraphicFramePr>
          <p:cNvPr id="13" name="Table 2">
            <a:extLst>
              <a:ext uri="{FF2B5EF4-FFF2-40B4-BE49-F238E27FC236}">
                <a16:creationId xmlns:a16="http://schemas.microsoft.com/office/drawing/2014/main" xmlns="" id="{240B7C6C-7B03-4CF3-A344-B87319129501}"/>
              </a:ext>
            </a:extLst>
          </p:cNvPr>
          <p:cNvGraphicFramePr>
            <a:graphicFrameLocks noGrp="1"/>
          </p:cNvGraphicFramePr>
          <p:nvPr>
            <p:extLst>
              <p:ext uri="{D42A27DB-BD31-4B8C-83A1-F6EECF244321}">
                <p14:modId xmlns:p14="http://schemas.microsoft.com/office/powerpoint/2010/main" val="223432996"/>
              </p:ext>
            </p:extLst>
          </p:nvPr>
        </p:nvGraphicFramePr>
        <p:xfrm>
          <a:off x="889678" y="2899559"/>
          <a:ext cx="2137288" cy="2829168"/>
        </p:xfrm>
        <a:graphic>
          <a:graphicData uri="http://schemas.openxmlformats.org/drawingml/2006/table">
            <a:tbl>
              <a:tblPr rtl="1" firstRow="1" bandRow="1">
                <a:tableStyleId>{5202B0CA-FC54-4496-8BCA-5EF66A818D29}</a:tableStyleId>
              </a:tblPr>
              <a:tblGrid>
                <a:gridCol w="721075">
                  <a:extLst>
                    <a:ext uri="{9D8B030D-6E8A-4147-A177-3AD203B41FA5}">
                      <a16:colId xmlns:a16="http://schemas.microsoft.com/office/drawing/2014/main" xmlns="" val="2224559240"/>
                    </a:ext>
                  </a:extLst>
                </a:gridCol>
                <a:gridCol w="1416213">
                  <a:extLst>
                    <a:ext uri="{9D8B030D-6E8A-4147-A177-3AD203B41FA5}">
                      <a16:colId xmlns:a16="http://schemas.microsoft.com/office/drawing/2014/main" xmlns="" val="765409499"/>
                    </a:ext>
                  </a:extLst>
                </a:gridCol>
              </a:tblGrid>
              <a:tr h="353646">
                <a:tc>
                  <a:txBody>
                    <a:bodyPr/>
                    <a:lstStyle/>
                    <a:p>
                      <a:pPr algn="l" rtl="0"/>
                      <a:r>
                        <a:rPr lang="en-US" sz="1400" dirty="0"/>
                        <a:t>Score</a:t>
                      </a:r>
                      <a:endParaRPr lang="he-IL" sz="1400" dirty="0"/>
                    </a:p>
                  </a:txBody>
                  <a:tcPr/>
                </a:tc>
                <a:tc>
                  <a:txBody>
                    <a:bodyPr/>
                    <a:lstStyle/>
                    <a:p>
                      <a:pPr algn="l" rtl="0"/>
                      <a:r>
                        <a:rPr lang="en-US" sz="1400" dirty="0"/>
                        <a:t>Metric</a:t>
                      </a:r>
                      <a:endParaRPr lang="he-IL" sz="1400" dirty="0"/>
                    </a:p>
                  </a:txBody>
                  <a:tcPr/>
                </a:tc>
                <a:extLst>
                  <a:ext uri="{0D108BD9-81ED-4DB2-BD59-A6C34878D82A}">
                    <a16:rowId xmlns:a16="http://schemas.microsoft.com/office/drawing/2014/main" xmlns="" val="4263202393"/>
                  </a:ext>
                </a:extLst>
              </a:tr>
              <a:tr h="353646">
                <a:tc>
                  <a:txBody>
                    <a:bodyPr/>
                    <a:lstStyle/>
                    <a:p>
                      <a:pPr algn="l" rtl="0"/>
                      <a:r>
                        <a:rPr lang="en-US" sz="1400" dirty="0"/>
                        <a:t>98%</a:t>
                      </a:r>
                      <a:endParaRPr lang="he-IL" sz="1400" dirty="0"/>
                    </a:p>
                  </a:txBody>
                  <a:tcPr/>
                </a:tc>
                <a:tc>
                  <a:txBody>
                    <a:bodyPr/>
                    <a:lstStyle/>
                    <a:p>
                      <a:pPr algn="l" rtl="0"/>
                      <a:r>
                        <a:rPr lang="en-US" sz="1400" dirty="0"/>
                        <a:t>Accuracy (train)</a:t>
                      </a:r>
                      <a:endParaRPr lang="he-IL" sz="1400" dirty="0"/>
                    </a:p>
                  </a:txBody>
                  <a:tcPr/>
                </a:tc>
                <a:extLst>
                  <a:ext uri="{0D108BD9-81ED-4DB2-BD59-A6C34878D82A}">
                    <a16:rowId xmlns:a16="http://schemas.microsoft.com/office/drawing/2014/main" xmlns="" val="3618819968"/>
                  </a:ext>
                </a:extLst>
              </a:tr>
              <a:tr h="353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76%</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Accuracy (test)</a:t>
                      </a:r>
                      <a:endParaRPr lang="he-IL" sz="1400" dirty="0"/>
                    </a:p>
                  </a:txBody>
                  <a:tcPr/>
                </a:tc>
                <a:extLst>
                  <a:ext uri="{0D108BD9-81ED-4DB2-BD59-A6C34878D82A}">
                    <a16:rowId xmlns:a16="http://schemas.microsoft.com/office/drawing/2014/main" xmlns="" val="2569004764"/>
                  </a:ext>
                </a:extLst>
              </a:tr>
              <a:tr h="353646">
                <a:tc>
                  <a:txBody>
                    <a:bodyPr/>
                    <a:lstStyle/>
                    <a:p>
                      <a:pPr algn="l" rtl="0"/>
                      <a:r>
                        <a:rPr lang="en-US" sz="1400" dirty="0"/>
                        <a:t>0.150</a:t>
                      </a:r>
                      <a:endParaRPr lang="he-IL" sz="1400" dirty="0"/>
                    </a:p>
                  </a:txBody>
                  <a:tcPr/>
                </a:tc>
                <a:tc>
                  <a:txBody>
                    <a:bodyPr/>
                    <a:lstStyle/>
                    <a:p>
                      <a:pPr algn="l" rtl="0"/>
                      <a:r>
                        <a:rPr lang="en-US" sz="1400" dirty="0"/>
                        <a:t>RMSE (train)</a:t>
                      </a:r>
                      <a:endParaRPr lang="he-IL" sz="1400" dirty="0"/>
                    </a:p>
                  </a:txBody>
                  <a:tcPr/>
                </a:tc>
                <a:extLst>
                  <a:ext uri="{0D108BD9-81ED-4DB2-BD59-A6C34878D82A}">
                    <a16:rowId xmlns:a16="http://schemas.microsoft.com/office/drawing/2014/main" xmlns="" val="2222005939"/>
                  </a:ext>
                </a:extLst>
              </a:tr>
              <a:tr h="353646">
                <a:tc>
                  <a:txBody>
                    <a:bodyPr/>
                    <a:lstStyle/>
                    <a:p>
                      <a:pPr algn="l" rtl="0"/>
                      <a:r>
                        <a:rPr lang="en-US" sz="1400" dirty="0"/>
                        <a:t>0.492</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RMSE (test)</a:t>
                      </a:r>
                      <a:endParaRPr lang="he-IL" sz="1400" dirty="0"/>
                    </a:p>
                  </a:txBody>
                  <a:tcPr/>
                </a:tc>
                <a:extLst>
                  <a:ext uri="{0D108BD9-81ED-4DB2-BD59-A6C34878D82A}">
                    <a16:rowId xmlns:a16="http://schemas.microsoft.com/office/drawing/2014/main" xmlns="" val="801692281"/>
                  </a:ext>
                </a:extLst>
              </a:tr>
              <a:tr h="353646">
                <a:tc>
                  <a:txBody>
                    <a:bodyPr/>
                    <a:lstStyle/>
                    <a:p>
                      <a:pPr algn="l" rtl="0"/>
                      <a:r>
                        <a:rPr lang="en-US" sz="1400" dirty="0"/>
                        <a:t>0.64</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Recall</a:t>
                      </a:r>
                      <a:endParaRPr lang="he-IL" sz="1400" dirty="0"/>
                    </a:p>
                  </a:txBody>
                  <a:tcPr/>
                </a:tc>
                <a:extLst>
                  <a:ext uri="{0D108BD9-81ED-4DB2-BD59-A6C34878D82A}">
                    <a16:rowId xmlns:a16="http://schemas.microsoft.com/office/drawing/2014/main" xmlns="" val="3948490004"/>
                  </a:ext>
                </a:extLst>
              </a:tr>
              <a:tr h="353646">
                <a:tc>
                  <a:txBody>
                    <a:bodyPr/>
                    <a:lstStyle/>
                    <a:p>
                      <a:pPr algn="l" rtl="0"/>
                      <a:r>
                        <a:rPr lang="en-US" sz="1400" dirty="0"/>
                        <a:t>0.53</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Precision</a:t>
                      </a:r>
                      <a:endParaRPr lang="he-IL" sz="1400" dirty="0"/>
                    </a:p>
                  </a:txBody>
                  <a:tcPr/>
                </a:tc>
                <a:extLst>
                  <a:ext uri="{0D108BD9-81ED-4DB2-BD59-A6C34878D82A}">
                    <a16:rowId xmlns:a16="http://schemas.microsoft.com/office/drawing/2014/main" xmlns="" val="780431799"/>
                  </a:ext>
                </a:extLst>
              </a:tr>
              <a:tr h="353646">
                <a:tc>
                  <a:txBody>
                    <a:bodyPr/>
                    <a:lstStyle/>
                    <a:p>
                      <a:pPr algn="l" rtl="0"/>
                      <a:r>
                        <a:rPr lang="en-US" sz="1400" dirty="0"/>
                        <a:t>0.58</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f1</a:t>
                      </a:r>
                      <a:endParaRPr lang="he-IL" sz="1400" dirty="0"/>
                    </a:p>
                  </a:txBody>
                  <a:tcPr/>
                </a:tc>
                <a:extLst>
                  <a:ext uri="{0D108BD9-81ED-4DB2-BD59-A6C34878D82A}">
                    <a16:rowId xmlns:a16="http://schemas.microsoft.com/office/drawing/2014/main" xmlns="" val="3649578192"/>
                  </a:ext>
                </a:extLst>
              </a:tr>
            </a:tbl>
          </a:graphicData>
        </a:graphic>
      </p:graphicFrame>
      <p:sp>
        <p:nvSpPr>
          <p:cNvPr id="17" name="TextBox 16">
            <a:extLst>
              <a:ext uri="{FF2B5EF4-FFF2-40B4-BE49-F238E27FC236}">
                <a16:creationId xmlns:a16="http://schemas.microsoft.com/office/drawing/2014/main" xmlns="" id="{FC475B26-0EB2-4D06-A8A9-83DDB8AF4CAC}"/>
              </a:ext>
            </a:extLst>
          </p:cNvPr>
          <p:cNvSpPr txBox="1"/>
          <p:nvPr/>
        </p:nvSpPr>
        <p:spPr>
          <a:xfrm>
            <a:off x="3679036" y="2837513"/>
            <a:ext cx="2137288" cy="369332"/>
          </a:xfrm>
          <a:prstGeom prst="rect">
            <a:avLst/>
          </a:prstGeom>
          <a:noFill/>
        </p:spPr>
        <p:txBody>
          <a:bodyPr wrap="square">
            <a:spAutoFit/>
          </a:bodyPr>
          <a:lstStyle/>
          <a:p>
            <a:r>
              <a:rPr lang="en-US" sz="1800" b="1" dirty="0"/>
              <a:t>Confusion Matrix</a:t>
            </a:r>
            <a:endParaRPr lang="he-IL" b="1" dirty="0"/>
          </a:p>
        </p:txBody>
      </p:sp>
      <p:sp>
        <p:nvSpPr>
          <p:cNvPr id="18" name="TextBox 17">
            <a:extLst>
              <a:ext uri="{FF2B5EF4-FFF2-40B4-BE49-F238E27FC236}">
                <a16:creationId xmlns:a16="http://schemas.microsoft.com/office/drawing/2014/main" xmlns="" id="{2D0C9770-8956-420D-B7A9-F94310E2A485}"/>
              </a:ext>
            </a:extLst>
          </p:cNvPr>
          <p:cNvSpPr txBox="1"/>
          <p:nvPr/>
        </p:nvSpPr>
        <p:spPr>
          <a:xfrm>
            <a:off x="883598" y="1808638"/>
            <a:ext cx="4936884" cy="830997"/>
          </a:xfrm>
          <a:prstGeom prst="rect">
            <a:avLst/>
          </a:prstGeom>
          <a:noFill/>
        </p:spPr>
        <p:txBody>
          <a:bodyPr wrap="square">
            <a:spAutoFit/>
          </a:bodyPr>
          <a:lstStyle/>
          <a:p>
            <a:r>
              <a:rPr lang="en-US" sz="1200" b="0" dirty="0">
                <a:solidFill>
                  <a:srgbClr val="000000"/>
                </a:solidFill>
                <a:effectLst/>
                <a:latin typeface="Courier New" panose="02070309020205020404" pitchFamily="49" charset="0"/>
              </a:rPr>
              <a:t>rf_param_grid = {</a:t>
            </a:r>
            <a:r>
              <a:rPr lang="en-US" sz="1200" b="0" dirty="0">
                <a:solidFill>
                  <a:srgbClr val="A31515"/>
                </a:solidFill>
                <a:effectLst/>
                <a:latin typeface="Courier New" panose="02070309020205020404" pitchFamily="49" charset="0"/>
              </a:rPr>
              <a:t>'n_estimators'</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100</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500</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1000</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'max_depth'</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4</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12</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16</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008000"/>
                </a:solidFill>
                <a:effectLst/>
                <a:latin typeface="Courier New" panose="02070309020205020404" pitchFamily="49" charset="0"/>
              </a:rPr>
              <a:t>#'min_samples_leaf': [1, 2, 4],</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'criterion'</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'gini'</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'entropy'</a:t>
            </a:r>
            <a:r>
              <a:rPr lang="en-US" sz="1200" b="0" dirty="0">
                <a:solidFill>
                  <a:srgbClr val="000000"/>
                </a:solidFill>
                <a:effectLst/>
                <a:latin typeface="Courier New" panose="02070309020205020404" pitchFamily="49" charset="0"/>
              </a:rPr>
              <a:t>]}</a:t>
            </a:r>
          </a:p>
        </p:txBody>
      </p:sp>
      <p:sp>
        <p:nvSpPr>
          <p:cNvPr id="19" name="TextBox 18">
            <a:extLst>
              <a:ext uri="{FF2B5EF4-FFF2-40B4-BE49-F238E27FC236}">
                <a16:creationId xmlns:a16="http://schemas.microsoft.com/office/drawing/2014/main" xmlns="" id="{8AECC6DB-A8D3-48DB-A6AB-C57E5F51C258}"/>
              </a:ext>
            </a:extLst>
          </p:cNvPr>
          <p:cNvSpPr txBox="1"/>
          <p:nvPr/>
        </p:nvSpPr>
        <p:spPr>
          <a:xfrm>
            <a:off x="6371520" y="1798806"/>
            <a:ext cx="4573592" cy="523220"/>
          </a:xfrm>
          <a:prstGeom prst="rect">
            <a:avLst/>
          </a:prstGeom>
          <a:noFill/>
        </p:spPr>
        <p:txBody>
          <a:bodyPr wrap="square">
            <a:spAutoFit/>
          </a:bodyPr>
          <a:lstStyle/>
          <a:p>
            <a:r>
              <a:rPr lang="pt-BR" sz="1400" b="0" dirty="0">
                <a:effectLst/>
                <a:latin typeface="Courier New" panose="02070309020205020404" pitchFamily="49" charset="0"/>
              </a:rPr>
              <a:t>Best Parameters: {</a:t>
            </a:r>
            <a:r>
              <a:rPr lang="en-US" sz="1400" b="0" dirty="0">
                <a:solidFill>
                  <a:srgbClr val="A31515"/>
                </a:solidFill>
                <a:effectLst/>
                <a:latin typeface="Courier New" panose="02070309020205020404" pitchFamily="49" charset="0"/>
              </a:rPr>
              <a:t>'criterion'</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'gini'</a:t>
            </a:r>
            <a:r>
              <a:rPr lang="en-US" sz="1400" b="0" dirty="0">
                <a:effectLst/>
                <a:latin typeface="Courier New" panose="02070309020205020404" pitchFamily="49" charset="0"/>
              </a:rPr>
              <a:t>,</a:t>
            </a:r>
            <a:r>
              <a:rPr lang="en-US" sz="1400" b="0" dirty="0">
                <a:solidFill>
                  <a:srgbClr val="A31515"/>
                </a:solidFill>
                <a:effectLst/>
                <a:latin typeface="Courier New" panose="02070309020205020404" pitchFamily="49" charset="0"/>
              </a:rPr>
              <a:t> 'max_depth'</a:t>
            </a:r>
            <a:r>
              <a:rPr lang="en-US" sz="1400" b="0" dirty="0">
                <a:solidFill>
                  <a:srgbClr val="000000"/>
                </a:solidFill>
                <a:effectLst/>
                <a:latin typeface="Courier New" panose="02070309020205020404" pitchFamily="49" charset="0"/>
              </a:rPr>
              <a:t>: </a:t>
            </a:r>
            <a:r>
              <a:rPr lang="en-US" sz="1400" b="0" dirty="0">
                <a:solidFill>
                  <a:srgbClr val="09885A"/>
                </a:solidFill>
                <a:effectLst/>
                <a:latin typeface="Courier New" panose="02070309020205020404" pitchFamily="49" charset="0"/>
              </a:rPr>
              <a:t>16</a:t>
            </a:r>
            <a:r>
              <a:rPr lang="pt-BR" sz="1400" b="0" dirty="0">
                <a:effectLst/>
                <a:latin typeface="Courier New" panose="02070309020205020404" pitchFamily="49" charset="0"/>
              </a:rPr>
              <a:t>,</a:t>
            </a:r>
            <a:r>
              <a:rPr lang="pt-BR" sz="1400" b="0" dirty="0">
                <a:solidFill>
                  <a:srgbClr val="09885A"/>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n_estimators</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r>
              <a:rPr lang="en-US" sz="1400" b="0" dirty="0">
                <a:solidFill>
                  <a:srgbClr val="09885A"/>
                </a:solidFill>
                <a:effectLst/>
                <a:latin typeface="Courier New" panose="02070309020205020404" pitchFamily="49" charset="0"/>
              </a:rPr>
              <a:t>1000</a:t>
            </a:r>
            <a:r>
              <a:rPr lang="en-US" sz="1400" b="0" dirty="0">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endParaRPr lang="he-IL" sz="1400" dirty="0">
              <a:latin typeface="Courier New" panose="02070309020205020404" pitchFamily="49" charset="0"/>
            </a:endParaRPr>
          </a:p>
        </p:txBody>
      </p:sp>
      <p:pic>
        <p:nvPicPr>
          <p:cNvPr id="21" name="Picture 20">
            <a:extLst>
              <a:ext uri="{FF2B5EF4-FFF2-40B4-BE49-F238E27FC236}">
                <a16:creationId xmlns:a16="http://schemas.microsoft.com/office/drawing/2014/main" xmlns="" id="{CA071E66-BF42-4DC7-9933-A5DD71F813D6}"/>
              </a:ext>
            </a:extLst>
          </p:cNvPr>
          <p:cNvPicPr>
            <a:picLocks noChangeAspect="1"/>
          </p:cNvPicPr>
          <p:nvPr/>
        </p:nvPicPr>
        <p:blipFill>
          <a:blip r:embed="rId2"/>
          <a:stretch>
            <a:fillRect/>
          </a:stretch>
        </p:blipFill>
        <p:spPr>
          <a:xfrm>
            <a:off x="6271676" y="2847345"/>
            <a:ext cx="5029200" cy="1914525"/>
          </a:xfrm>
          <a:prstGeom prst="rect">
            <a:avLst/>
          </a:prstGeom>
        </p:spPr>
      </p:pic>
      <p:pic>
        <p:nvPicPr>
          <p:cNvPr id="23" name="Picture 22">
            <a:extLst>
              <a:ext uri="{FF2B5EF4-FFF2-40B4-BE49-F238E27FC236}">
                <a16:creationId xmlns:a16="http://schemas.microsoft.com/office/drawing/2014/main" xmlns="" id="{3B722892-59B7-4F22-A78D-85760DD990C3}"/>
              </a:ext>
            </a:extLst>
          </p:cNvPr>
          <p:cNvPicPr>
            <a:picLocks noChangeAspect="1"/>
          </p:cNvPicPr>
          <p:nvPr/>
        </p:nvPicPr>
        <p:blipFill>
          <a:blip r:embed="rId3"/>
          <a:stretch>
            <a:fillRect/>
          </a:stretch>
        </p:blipFill>
        <p:spPr>
          <a:xfrm>
            <a:off x="3760417" y="3363033"/>
            <a:ext cx="1603056" cy="1297712"/>
          </a:xfrm>
          <a:prstGeom prst="rect">
            <a:avLst/>
          </a:prstGeom>
        </p:spPr>
      </p:pic>
      <p:sp>
        <p:nvSpPr>
          <p:cNvPr id="27" name="TextBox 26">
            <a:extLst>
              <a:ext uri="{FF2B5EF4-FFF2-40B4-BE49-F238E27FC236}">
                <a16:creationId xmlns:a16="http://schemas.microsoft.com/office/drawing/2014/main" xmlns="" id="{E8FC1019-B34D-4039-9FDC-1D33A59FAAD5}"/>
              </a:ext>
            </a:extLst>
          </p:cNvPr>
          <p:cNvSpPr txBox="1"/>
          <p:nvPr/>
        </p:nvSpPr>
        <p:spPr>
          <a:xfrm>
            <a:off x="6271676" y="4761870"/>
            <a:ext cx="2137288" cy="369332"/>
          </a:xfrm>
          <a:prstGeom prst="rect">
            <a:avLst/>
          </a:prstGeom>
          <a:noFill/>
        </p:spPr>
        <p:txBody>
          <a:bodyPr wrap="square">
            <a:spAutoFit/>
          </a:bodyPr>
          <a:lstStyle/>
          <a:p>
            <a:r>
              <a:rPr lang="en-US" sz="1800" b="1" dirty="0"/>
              <a:t>Feature Importance</a:t>
            </a:r>
            <a:endParaRPr lang="he-IL" b="1" dirty="0"/>
          </a:p>
        </p:txBody>
      </p:sp>
      <p:pic>
        <p:nvPicPr>
          <p:cNvPr id="29" name="Picture 28">
            <a:extLst>
              <a:ext uri="{FF2B5EF4-FFF2-40B4-BE49-F238E27FC236}">
                <a16:creationId xmlns:a16="http://schemas.microsoft.com/office/drawing/2014/main" xmlns="" id="{921B474A-ACD6-467F-8ECE-DE3AFE06E605}"/>
              </a:ext>
            </a:extLst>
          </p:cNvPr>
          <p:cNvPicPr>
            <a:picLocks noChangeAspect="1"/>
          </p:cNvPicPr>
          <p:nvPr/>
        </p:nvPicPr>
        <p:blipFill>
          <a:blip r:embed="rId4"/>
          <a:stretch>
            <a:fillRect/>
          </a:stretch>
        </p:blipFill>
        <p:spPr>
          <a:xfrm>
            <a:off x="6286964" y="5215906"/>
            <a:ext cx="5286375" cy="1323975"/>
          </a:xfrm>
          <a:prstGeom prst="rect">
            <a:avLst/>
          </a:prstGeom>
        </p:spPr>
      </p:pic>
    </p:spTree>
    <p:extLst>
      <p:ext uri="{BB962C8B-B14F-4D97-AF65-F5344CB8AC3E}">
        <p14:creationId xmlns:p14="http://schemas.microsoft.com/office/powerpoint/2010/main" val="1055302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8CDD7D-7D97-4DDC-AF68-E5E7793D107A}"/>
              </a:ext>
            </a:extLst>
          </p:cNvPr>
          <p:cNvSpPr>
            <a:spLocks noGrp="1"/>
          </p:cNvSpPr>
          <p:nvPr>
            <p:ph type="sldNum" sz="quarter" idx="12"/>
          </p:nvPr>
        </p:nvSpPr>
        <p:spPr/>
        <p:txBody>
          <a:bodyPr/>
          <a:lstStyle/>
          <a:p>
            <a:fld id="{EE240097-ED78-47A7-9691-525A8A933A9D}" type="slidenum">
              <a:rPr lang="he-IL" smtClean="0"/>
              <a:pPr/>
              <a:t>25</a:t>
            </a:fld>
            <a:endParaRPr lang="he-IL" dirty="0"/>
          </a:p>
        </p:txBody>
      </p:sp>
      <p:sp>
        <p:nvSpPr>
          <p:cNvPr id="5" name="Title 1">
            <a:extLst>
              <a:ext uri="{FF2B5EF4-FFF2-40B4-BE49-F238E27FC236}">
                <a16:creationId xmlns:a16="http://schemas.microsoft.com/office/drawing/2014/main" xmlns="" id="{FDC56F35-BAD8-41E7-BF38-7C7EA8CFAE94}"/>
              </a:ext>
            </a:extLst>
          </p:cNvPr>
          <p:cNvSpPr>
            <a:spLocks noGrp="1"/>
          </p:cNvSpPr>
          <p:nvPr>
            <p:ph type="title"/>
          </p:nvPr>
        </p:nvSpPr>
        <p:spPr>
          <a:xfrm>
            <a:off x="734290" y="89338"/>
            <a:ext cx="10515600" cy="1325563"/>
          </a:xfrm>
        </p:spPr>
        <p:txBody>
          <a:bodyPr/>
          <a:lstStyle/>
          <a:p>
            <a:r>
              <a:rPr lang="en-US" b="1" dirty="0"/>
              <a:t>SHAP Values</a:t>
            </a:r>
            <a:endParaRPr lang="he-IL" b="1" dirty="0"/>
          </a:p>
        </p:txBody>
      </p:sp>
      <p:sp>
        <p:nvSpPr>
          <p:cNvPr id="7" name="TextBox 6">
            <a:extLst>
              <a:ext uri="{FF2B5EF4-FFF2-40B4-BE49-F238E27FC236}">
                <a16:creationId xmlns:a16="http://schemas.microsoft.com/office/drawing/2014/main" xmlns="" id="{CB32C59A-0E48-4B25-B3F9-61D285E9C00A}"/>
              </a:ext>
            </a:extLst>
          </p:cNvPr>
          <p:cNvSpPr txBox="1"/>
          <p:nvPr/>
        </p:nvSpPr>
        <p:spPr>
          <a:xfrm>
            <a:off x="754931" y="1156957"/>
            <a:ext cx="10716491" cy="738664"/>
          </a:xfrm>
          <a:prstGeom prst="rect">
            <a:avLst/>
          </a:prstGeom>
          <a:noFill/>
        </p:spPr>
        <p:txBody>
          <a:bodyPr wrap="square">
            <a:spAutoFit/>
          </a:bodyPr>
          <a:lstStyle/>
          <a:p>
            <a:r>
              <a:rPr lang="en-US" sz="1400" dirty="0"/>
              <a:t>SHAP (SHapley Additive exPlanations) is a </a:t>
            </a:r>
            <a:r>
              <a:rPr lang="en-US" sz="1400" b="1" dirty="0"/>
              <a:t>unified approach to explain the output of any machine learning model.</a:t>
            </a:r>
            <a:r>
              <a:rPr lang="en-US" sz="1400" dirty="0"/>
              <a:t> SHAP connects game theory with local explanations, uniting several previous methods and representing the only possible consistent and locally accurate additive feature attribution method based on expectations.</a:t>
            </a:r>
          </a:p>
        </p:txBody>
      </p:sp>
      <p:sp>
        <p:nvSpPr>
          <p:cNvPr id="12" name="TextBox 11">
            <a:extLst>
              <a:ext uri="{FF2B5EF4-FFF2-40B4-BE49-F238E27FC236}">
                <a16:creationId xmlns:a16="http://schemas.microsoft.com/office/drawing/2014/main" xmlns="" id="{238C5427-1AFF-4F7F-BBC3-460A9AD87ACF}"/>
              </a:ext>
            </a:extLst>
          </p:cNvPr>
          <p:cNvSpPr txBox="1"/>
          <p:nvPr/>
        </p:nvSpPr>
        <p:spPr>
          <a:xfrm>
            <a:off x="366250" y="6426854"/>
            <a:ext cx="10411691" cy="307777"/>
          </a:xfrm>
          <a:prstGeom prst="rect">
            <a:avLst/>
          </a:prstGeom>
          <a:noFill/>
        </p:spPr>
        <p:txBody>
          <a:bodyPr wrap="square">
            <a:spAutoFit/>
          </a:bodyPr>
          <a:lstStyle/>
          <a:p>
            <a:r>
              <a:rPr lang="en-US" sz="1400" dirty="0">
                <a:hlinkClick r:id="rId2"/>
              </a:rPr>
              <a:t>https://towardsdatascience.com/explain-your-model-with-the-shap-values-bc36aac4de3d</a:t>
            </a:r>
            <a:endParaRPr lang="en-US" sz="1400" dirty="0"/>
          </a:p>
        </p:txBody>
      </p:sp>
      <p:pic>
        <p:nvPicPr>
          <p:cNvPr id="12290" name="Picture 2">
            <a:extLst>
              <a:ext uri="{FF2B5EF4-FFF2-40B4-BE49-F238E27FC236}">
                <a16:creationId xmlns:a16="http://schemas.microsoft.com/office/drawing/2014/main" xmlns="" id="{63DF989E-B3A3-4B3D-9F43-5E1F75A90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05" y="1925734"/>
            <a:ext cx="5578494" cy="426856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xmlns="" id="{02383730-7F6F-4B3B-B4AD-624053959E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36376"/>
            <a:ext cx="5525795" cy="429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4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2">
            <a:extLst>
              <a:ext uri="{FF2B5EF4-FFF2-40B4-BE49-F238E27FC236}">
                <a16:creationId xmlns:a16="http://schemas.microsoft.com/office/drawing/2014/main" xmlns="" id="{E7B39D2F-51D0-4F30-98F9-BB674DC4D1A4}"/>
              </a:ext>
            </a:extLst>
          </p:cNvPr>
          <p:cNvGraphicFramePr>
            <a:graphicFrameLocks noGrp="1"/>
          </p:cNvGraphicFramePr>
          <p:nvPr>
            <p:extLst>
              <p:ext uri="{D42A27DB-BD31-4B8C-83A1-F6EECF244321}">
                <p14:modId xmlns:p14="http://schemas.microsoft.com/office/powerpoint/2010/main" val="3571577309"/>
              </p:ext>
            </p:extLst>
          </p:nvPr>
        </p:nvGraphicFramePr>
        <p:xfrm>
          <a:off x="886113" y="2901739"/>
          <a:ext cx="2137288" cy="2829168"/>
        </p:xfrm>
        <a:graphic>
          <a:graphicData uri="http://schemas.openxmlformats.org/drawingml/2006/table">
            <a:tbl>
              <a:tblPr rtl="1" firstRow="1" bandRow="1">
                <a:tableStyleId>{5202B0CA-FC54-4496-8BCA-5EF66A818D29}</a:tableStyleId>
              </a:tblPr>
              <a:tblGrid>
                <a:gridCol w="721075">
                  <a:extLst>
                    <a:ext uri="{9D8B030D-6E8A-4147-A177-3AD203B41FA5}">
                      <a16:colId xmlns:a16="http://schemas.microsoft.com/office/drawing/2014/main" xmlns="" val="2224559240"/>
                    </a:ext>
                  </a:extLst>
                </a:gridCol>
                <a:gridCol w="1416213">
                  <a:extLst>
                    <a:ext uri="{9D8B030D-6E8A-4147-A177-3AD203B41FA5}">
                      <a16:colId xmlns:a16="http://schemas.microsoft.com/office/drawing/2014/main" xmlns="" val="765409499"/>
                    </a:ext>
                  </a:extLst>
                </a:gridCol>
              </a:tblGrid>
              <a:tr h="353646">
                <a:tc>
                  <a:txBody>
                    <a:bodyPr/>
                    <a:lstStyle/>
                    <a:p>
                      <a:pPr algn="l" rtl="0"/>
                      <a:r>
                        <a:rPr lang="en-US" sz="1400" dirty="0"/>
                        <a:t>Score</a:t>
                      </a:r>
                      <a:endParaRPr lang="he-IL" sz="1400" dirty="0"/>
                    </a:p>
                  </a:txBody>
                  <a:tcPr/>
                </a:tc>
                <a:tc>
                  <a:txBody>
                    <a:bodyPr/>
                    <a:lstStyle/>
                    <a:p>
                      <a:pPr algn="l" rtl="0"/>
                      <a:r>
                        <a:rPr lang="en-US" sz="1400" dirty="0"/>
                        <a:t>Metric</a:t>
                      </a:r>
                      <a:endParaRPr lang="he-IL" sz="1400" dirty="0"/>
                    </a:p>
                  </a:txBody>
                  <a:tcPr/>
                </a:tc>
                <a:extLst>
                  <a:ext uri="{0D108BD9-81ED-4DB2-BD59-A6C34878D82A}">
                    <a16:rowId xmlns:a16="http://schemas.microsoft.com/office/drawing/2014/main" xmlns="" val="4263202393"/>
                  </a:ext>
                </a:extLst>
              </a:tr>
              <a:tr h="353646">
                <a:tc>
                  <a:txBody>
                    <a:bodyPr/>
                    <a:lstStyle/>
                    <a:p>
                      <a:pPr algn="l" rtl="0"/>
                      <a:r>
                        <a:rPr lang="en-US" sz="1400" dirty="0"/>
                        <a:t>95%</a:t>
                      </a:r>
                      <a:endParaRPr lang="he-IL" sz="1400" dirty="0"/>
                    </a:p>
                  </a:txBody>
                  <a:tcPr/>
                </a:tc>
                <a:tc>
                  <a:txBody>
                    <a:bodyPr/>
                    <a:lstStyle/>
                    <a:p>
                      <a:pPr algn="l" rtl="0"/>
                      <a:r>
                        <a:rPr lang="en-US" sz="1400" dirty="0"/>
                        <a:t>Accuracy (train)</a:t>
                      </a:r>
                      <a:endParaRPr lang="he-IL" sz="1400" dirty="0"/>
                    </a:p>
                  </a:txBody>
                  <a:tcPr/>
                </a:tc>
                <a:extLst>
                  <a:ext uri="{0D108BD9-81ED-4DB2-BD59-A6C34878D82A}">
                    <a16:rowId xmlns:a16="http://schemas.microsoft.com/office/drawing/2014/main" xmlns="" val="3618819968"/>
                  </a:ext>
                </a:extLst>
              </a:tr>
              <a:tr h="353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75%</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Accuracy (test)</a:t>
                      </a:r>
                      <a:endParaRPr lang="he-IL" sz="1400" dirty="0"/>
                    </a:p>
                  </a:txBody>
                  <a:tcPr/>
                </a:tc>
                <a:extLst>
                  <a:ext uri="{0D108BD9-81ED-4DB2-BD59-A6C34878D82A}">
                    <a16:rowId xmlns:a16="http://schemas.microsoft.com/office/drawing/2014/main" xmlns="" val="2569004764"/>
                  </a:ext>
                </a:extLst>
              </a:tr>
              <a:tr h="353646">
                <a:tc>
                  <a:txBody>
                    <a:bodyPr/>
                    <a:lstStyle/>
                    <a:p>
                      <a:pPr algn="l" rtl="0"/>
                      <a:r>
                        <a:rPr lang="en-US" sz="1400" dirty="0"/>
                        <a:t>0.211</a:t>
                      </a:r>
                      <a:endParaRPr lang="he-IL" sz="1400" dirty="0"/>
                    </a:p>
                  </a:txBody>
                  <a:tcPr/>
                </a:tc>
                <a:tc>
                  <a:txBody>
                    <a:bodyPr/>
                    <a:lstStyle/>
                    <a:p>
                      <a:pPr algn="l" rtl="0"/>
                      <a:r>
                        <a:rPr lang="en-US" sz="1400" dirty="0"/>
                        <a:t>RMSE (train)</a:t>
                      </a:r>
                      <a:endParaRPr lang="he-IL" sz="1400" dirty="0"/>
                    </a:p>
                  </a:txBody>
                  <a:tcPr/>
                </a:tc>
                <a:extLst>
                  <a:ext uri="{0D108BD9-81ED-4DB2-BD59-A6C34878D82A}">
                    <a16:rowId xmlns:a16="http://schemas.microsoft.com/office/drawing/2014/main" xmlns="" val="2222005939"/>
                  </a:ext>
                </a:extLst>
              </a:tr>
              <a:tr h="353646">
                <a:tc>
                  <a:txBody>
                    <a:bodyPr/>
                    <a:lstStyle/>
                    <a:p>
                      <a:pPr algn="l" rtl="0"/>
                      <a:r>
                        <a:rPr lang="en-US" sz="1400" dirty="0"/>
                        <a:t>0.498</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RMSE (test)</a:t>
                      </a:r>
                      <a:endParaRPr lang="he-IL" sz="1400" dirty="0"/>
                    </a:p>
                  </a:txBody>
                  <a:tcPr/>
                </a:tc>
                <a:extLst>
                  <a:ext uri="{0D108BD9-81ED-4DB2-BD59-A6C34878D82A}">
                    <a16:rowId xmlns:a16="http://schemas.microsoft.com/office/drawing/2014/main" xmlns="" val="801692281"/>
                  </a:ext>
                </a:extLst>
              </a:tr>
              <a:tr h="353646">
                <a:tc>
                  <a:txBody>
                    <a:bodyPr/>
                    <a:lstStyle/>
                    <a:p>
                      <a:pPr algn="l" rtl="0"/>
                      <a:r>
                        <a:rPr lang="en-US" sz="1400" dirty="0"/>
                        <a:t>0.61</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Recall</a:t>
                      </a:r>
                      <a:endParaRPr lang="he-IL" sz="1400" dirty="0"/>
                    </a:p>
                  </a:txBody>
                  <a:tcPr/>
                </a:tc>
                <a:extLst>
                  <a:ext uri="{0D108BD9-81ED-4DB2-BD59-A6C34878D82A}">
                    <a16:rowId xmlns:a16="http://schemas.microsoft.com/office/drawing/2014/main" xmlns="" val="3948490004"/>
                  </a:ext>
                </a:extLst>
              </a:tr>
              <a:tr h="353646">
                <a:tc>
                  <a:txBody>
                    <a:bodyPr/>
                    <a:lstStyle/>
                    <a:p>
                      <a:pPr algn="l" rtl="0"/>
                      <a:r>
                        <a:rPr lang="en-US" sz="1400" dirty="0"/>
                        <a:t>0.52</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Precision</a:t>
                      </a:r>
                      <a:endParaRPr lang="he-IL" sz="1400" dirty="0"/>
                    </a:p>
                  </a:txBody>
                  <a:tcPr/>
                </a:tc>
                <a:extLst>
                  <a:ext uri="{0D108BD9-81ED-4DB2-BD59-A6C34878D82A}">
                    <a16:rowId xmlns:a16="http://schemas.microsoft.com/office/drawing/2014/main" xmlns="" val="780431799"/>
                  </a:ext>
                </a:extLst>
              </a:tr>
              <a:tr h="353646">
                <a:tc>
                  <a:txBody>
                    <a:bodyPr/>
                    <a:lstStyle/>
                    <a:p>
                      <a:pPr algn="l" rtl="0"/>
                      <a:r>
                        <a:rPr lang="en-US" sz="1400" dirty="0"/>
                        <a:t>0.56</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f1</a:t>
                      </a:r>
                      <a:endParaRPr lang="he-IL" sz="1400" dirty="0"/>
                    </a:p>
                  </a:txBody>
                  <a:tcPr/>
                </a:tc>
                <a:extLst>
                  <a:ext uri="{0D108BD9-81ED-4DB2-BD59-A6C34878D82A}">
                    <a16:rowId xmlns:a16="http://schemas.microsoft.com/office/drawing/2014/main" xmlns="" val="3649578192"/>
                  </a:ext>
                </a:extLst>
              </a:tr>
            </a:tbl>
          </a:graphicData>
        </a:graphic>
      </p:graphicFrame>
      <p:sp>
        <p:nvSpPr>
          <p:cNvPr id="6" name="Title 1">
            <a:extLst>
              <a:ext uri="{FF2B5EF4-FFF2-40B4-BE49-F238E27FC236}">
                <a16:creationId xmlns:a16="http://schemas.microsoft.com/office/drawing/2014/main" xmlns="" id="{25E50F0E-08AB-4EE0-A62E-8EAE4C075541}"/>
              </a:ext>
            </a:extLst>
          </p:cNvPr>
          <p:cNvSpPr>
            <a:spLocks noGrp="1"/>
          </p:cNvSpPr>
          <p:nvPr>
            <p:ph type="title"/>
          </p:nvPr>
        </p:nvSpPr>
        <p:spPr>
          <a:xfrm>
            <a:off x="838200" y="365125"/>
            <a:ext cx="10515600" cy="1325563"/>
          </a:xfrm>
        </p:spPr>
        <p:txBody>
          <a:bodyPr>
            <a:normAutofit/>
          </a:bodyPr>
          <a:lstStyle/>
          <a:p>
            <a:r>
              <a:rPr lang="en-US" b="1" dirty="0" err="1"/>
              <a:t>XGBoost</a:t>
            </a:r>
            <a:r>
              <a:rPr lang="en-US" b="1" dirty="0"/>
              <a:t> Classifier</a:t>
            </a:r>
            <a:br>
              <a:rPr lang="en-US" b="1" dirty="0"/>
            </a:br>
            <a:r>
              <a:rPr lang="en-US" sz="3100" b="1" dirty="0"/>
              <a:t>(Grid Search : 5-fold Cross Validation)</a:t>
            </a:r>
            <a:endParaRPr lang="he-IL" b="1" dirty="0"/>
          </a:p>
        </p:txBody>
      </p:sp>
      <p:sp>
        <p:nvSpPr>
          <p:cNvPr id="2" name="Slide Number Placeholder 1">
            <a:extLst>
              <a:ext uri="{FF2B5EF4-FFF2-40B4-BE49-F238E27FC236}">
                <a16:creationId xmlns:a16="http://schemas.microsoft.com/office/drawing/2014/main" xmlns="" id="{C3F3819E-E4AB-4D49-8017-D00FE24ACA16}"/>
              </a:ext>
            </a:extLst>
          </p:cNvPr>
          <p:cNvSpPr>
            <a:spLocks noGrp="1"/>
          </p:cNvSpPr>
          <p:nvPr>
            <p:ph type="sldNum" sz="quarter" idx="12"/>
          </p:nvPr>
        </p:nvSpPr>
        <p:spPr/>
        <p:txBody>
          <a:bodyPr/>
          <a:lstStyle/>
          <a:p>
            <a:fld id="{EE240097-ED78-47A7-9691-525A8A933A9D}" type="slidenum">
              <a:rPr lang="he-IL" smtClean="0"/>
              <a:pPr/>
              <a:t>26</a:t>
            </a:fld>
            <a:endParaRPr lang="he-IL" dirty="0"/>
          </a:p>
        </p:txBody>
      </p:sp>
      <p:sp>
        <p:nvSpPr>
          <p:cNvPr id="8" name="TextBox 7">
            <a:extLst>
              <a:ext uri="{FF2B5EF4-FFF2-40B4-BE49-F238E27FC236}">
                <a16:creationId xmlns:a16="http://schemas.microsoft.com/office/drawing/2014/main" xmlns="" id="{C20BE957-ACA2-4F18-BCDD-FF2AFE707D4A}"/>
              </a:ext>
            </a:extLst>
          </p:cNvPr>
          <p:cNvSpPr txBox="1"/>
          <p:nvPr/>
        </p:nvSpPr>
        <p:spPr>
          <a:xfrm>
            <a:off x="838200" y="1934675"/>
            <a:ext cx="5715000" cy="646331"/>
          </a:xfrm>
          <a:prstGeom prst="rect">
            <a:avLst/>
          </a:prstGeom>
          <a:noFill/>
        </p:spPr>
        <p:txBody>
          <a:bodyPr wrap="square">
            <a:spAutoFit/>
          </a:bodyPr>
          <a:lstStyle/>
          <a:p>
            <a:r>
              <a:rPr lang="en-US" sz="1200" b="0" dirty="0">
                <a:solidFill>
                  <a:srgbClr val="000000"/>
                </a:solidFill>
                <a:effectLst/>
                <a:latin typeface="Courier New" panose="02070309020205020404" pitchFamily="49" charset="0"/>
              </a:rPr>
              <a:t>xgb_param_grid = {</a:t>
            </a:r>
            <a:r>
              <a:rPr lang="en-US" sz="1200" b="0" dirty="0">
                <a:solidFill>
                  <a:srgbClr val="A31515"/>
                </a:solidFill>
                <a:effectLst/>
                <a:latin typeface="Courier New" panose="02070309020205020404" pitchFamily="49" charset="0"/>
              </a:rPr>
              <a:t>'n_estimators'</a:t>
            </a: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range</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60</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220</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40</a:t>
            </a:r>
            <a:r>
              <a:rPr lang="en-US" sz="1200" b="0" dirty="0">
                <a:solidFill>
                  <a:srgbClr val="000000"/>
                </a:solidFill>
                <a:effectLst/>
                <a:latin typeface="Courier New" panose="02070309020205020404" pitchFamily="49" charset="0"/>
              </a:rPr>
              <a:t>), </a:t>
            </a:r>
          </a:p>
          <a:p>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'max_depth'</a:t>
            </a: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range</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2</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10</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'learning_rate'</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0.1</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0.01</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0.05</a:t>
            </a:r>
            <a:r>
              <a:rPr lang="en-US" sz="1200" b="0" dirty="0">
                <a:solidFill>
                  <a:srgbClr val="000000"/>
                </a:solidFill>
                <a:effectLst/>
                <a:latin typeface="Courier New" panose="02070309020205020404" pitchFamily="49" charset="0"/>
              </a:rPr>
              <a:t>]}</a:t>
            </a:r>
          </a:p>
        </p:txBody>
      </p:sp>
      <p:pic>
        <p:nvPicPr>
          <p:cNvPr id="18" name="Picture 17">
            <a:extLst>
              <a:ext uri="{FF2B5EF4-FFF2-40B4-BE49-F238E27FC236}">
                <a16:creationId xmlns:a16="http://schemas.microsoft.com/office/drawing/2014/main" xmlns="" id="{E3CC6C7C-87E3-4B86-9A44-CCD878CBE83A}"/>
              </a:ext>
            </a:extLst>
          </p:cNvPr>
          <p:cNvPicPr>
            <a:picLocks noChangeAspect="1"/>
          </p:cNvPicPr>
          <p:nvPr/>
        </p:nvPicPr>
        <p:blipFill>
          <a:blip r:embed="rId3"/>
          <a:stretch>
            <a:fillRect/>
          </a:stretch>
        </p:blipFill>
        <p:spPr>
          <a:xfrm>
            <a:off x="3708799" y="3185852"/>
            <a:ext cx="1949088" cy="1494789"/>
          </a:xfrm>
          <a:prstGeom prst="rect">
            <a:avLst/>
          </a:prstGeom>
        </p:spPr>
      </p:pic>
      <p:sp>
        <p:nvSpPr>
          <p:cNvPr id="27" name="TextBox 26">
            <a:extLst>
              <a:ext uri="{FF2B5EF4-FFF2-40B4-BE49-F238E27FC236}">
                <a16:creationId xmlns:a16="http://schemas.microsoft.com/office/drawing/2014/main" xmlns="" id="{2886D4AB-5E16-4F87-A69B-3F721C1D8FA2}"/>
              </a:ext>
            </a:extLst>
          </p:cNvPr>
          <p:cNvSpPr txBox="1"/>
          <p:nvPr/>
        </p:nvSpPr>
        <p:spPr>
          <a:xfrm>
            <a:off x="6096000" y="4771683"/>
            <a:ext cx="2137288" cy="369332"/>
          </a:xfrm>
          <a:prstGeom prst="rect">
            <a:avLst/>
          </a:prstGeom>
          <a:noFill/>
        </p:spPr>
        <p:txBody>
          <a:bodyPr wrap="square">
            <a:spAutoFit/>
          </a:bodyPr>
          <a:lstStyle/>
          <a:p>
            <a:r>
              <a:rPr lang="en-US" sz="1800" b="1" dirty="0"/>
              <a:t>Feature Importance</a:t>
            </a:r>
            <a:endParaRPr lang="he-IL" b="1" dirty="0"/>
          </a:p>
        </p:txBody>
      </p:sp>
      <p:pic>
        <p:nvPicPr>
          <p:cNvPr id="13" name="Picture 12">
            <a:extLst>
              <a:ext uri="{FF2B5EF4-FFF2-40B4-BE49-F238E27FC236}">
                <a16:creationId xmlns:a16="http://schemas.microsoft.com/office/drawing/2014/main" xmlns="" id="{F385C873-5D17-4DD2-AF45-70CBE4AFF49F}"/>
              </a:ext>
            </a:extLst>
          </p:cNvPr>
          <p:cNvPicPr>
            <a:picLocks noChangeAspect="1"/>
          </p:cNvPicPr>
          <p:nvPr/>
        </p:nvPicPr>
        <p:blipFill>
          <a:blip r:embed="rId4"/>
          <a:stretch>
            <a:fillRect/>
          </a:stretch>
        </p:blipFill>
        <p:spPr>
          <a:xfrm>
            <a:off x="6076573" y="2808844"/>
            <a:ext cx="4991462" cy="1871798"/>
          </a:xfrm>
          <a:prstGeom prst="rect">
            <a:avLst/>
          </a:prstGeom>
        </p:spPr>
      </p:pic>
      <p:sp>
        <p:nvSpPr>
          <p:cNvPr id="22" name="TextBox 21">
            <a:extLst>
              <a:ext uri="{FF2B5EF4-FFF2-40B4-BE49-F238E27FC236}">
                <a16:creationId xmlns:a16="http://schemas.microsoft.com/office/drawing/2014/main" xmlns="" id="{1705FA60-B99C-4192-B585-668B87307DC0}"/>
              </a:ext>
            </a:extLst>
          </p:cNvPr>
          <p:cNvSpPr txBox="1"/>
          <p:nvPr/>
        </p:nvSpPr>
        <p:spPr>
          <a:xfrm>
            <a:off x="3708799" y="2786151"/>
            <a:ext cx="2137288" cy="369332"/>
          </a:xfrm>
          <a:prstGeom prst="rect">
            <a:avLst/>
          </a:prstGeom>
          <a:noFill/>
        </p:spPr>
        <p:txBody>
          <a:bodyPr wrap="square">
            <a:spAutoFit/>
          </a:bodyPr>
          <a:lstStyle/>
          <a:p>
            <a:r>
              <a:rPr lang="en-US" sz="1800" b="1" dirty="0"/>
              <a:t>Confusion Matrix</a:t>
            </a:r>
            <a:endParaRPr lang="he-IL" b="1" dirty="0"/>
          </a:p>
        </p:txBody>
      </p:sp>
      <p:sp>
        <p:nvSpPr>
          <p:cNvPr id="30" name="TextBox 29">
            <a:extLst>
              <a:ext uri="{FF2B5EF4-FFF2-40B4-BE49-F238E27FC236}">
                <a16:creationId xmlns:a16="http://schemas.microsoft.com/office/drawing/2014/main" xmlns="" id="{CCFEC4A6-2E27-41F3-9341-FE0BC6BC3A52}"/>
              </a:ext>
            </a:extLst>
          </p:cNvPr>
          <p:cNvSpPr txBox="1"/>
          <p:nvPr/>
        </p:nvSpPr>
        <p:spPr>
          <a:xfrm>
            <a:off x="6143234" y="1903439"/>
            <a:ext cx="4573592" cy="523220"/>
          </a:xfrm>
          <a:prstGeom prst="rect">
            <a:avLst/>
          </a:prstGeom>
          <a:noFill/>
        </p:spPr>
        <p:txBody>
          <a:bodyPr wrap="square">
            <a:spAutoFit/>
          </a:bodyPr>
          <a:lstStyle/>
          <a:p>
            <a:r>
              <a:rPr lang="pt-BR" sz="1400" b="0" dirty="0">
                <a:effectLst/>
                <a:latin typeface="Courier New" panose="02070309020205020404" pitchFamily="49" charset="0"/>
              </a:rPr>
              <a:t>Best Parameters: {</a:t>
            </a:r>
            <a:r>
              <a:rPr lang="en-US" sz="1400" b="0" dirty="0">
                <a:solidFill>
                  <a:srgbClr val="A31515"/>
                </a:solidFill>
                <a:effectLst/>
                <a:latin typeface="Courier New" panose="02070309020205020404" pitchFamily="49" charset="0"/>
              </a:rPr>
              <a:t>learning_rate’</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0.05</a:t>
            </a:r>
            <a:r>
              <a:rPr lang="en-US" sz="1400" b="0" dirty="0">
                <a:effectLst/>
                <a:latin typeface="Courier New" panose="02070309020205020404" pitchFamily="49" charset="0"/>
              </a:rPr>
              <a:t>,</a:t>
            </a:r>
            <a:r>
              <a:rPr lang="en-US" sz="1400" b="0" dirty="0">
                <a:solidFill>
                  <a:srgbClr val="A31515"/>
                </a:solidFill>
                <a:effectLst/>
                <a:latin typeface="Courier New" panose="02070309020205020404" pitchFamily="49" charset="0"/>
              </a:rPr>
              <a:t> '</a:t>
            </a:r>
            <a:r>
              <a:rPr lang="en-US" sz="1400" b="0" dirty="0" err="1">
                <a:solidFill>
                  <a:srgbClr val="A31515"/>
                </a:solidFill>
                <a:effectLst/>
                <a:latin typeface="Courier New" panose="02070309020205020404" pitchFamily="49" charset="0"/>
              </a:rPr>
              <a:t>max_depth</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r>
              <a:rPr lang="en-US" sz="1400" b="0" dirty="0">
                <a:solidFill>
                  <a:srgbClr val="09885A"/>
                </a:solidFill>
                <a:effectLst/>
                <a:latin typeface="Courier New" panose="02070309020205020404" pitchFamily="49" charset="0"/>
              </a:rPr>
              <a:t>9</a:t>
            </a:r>
            <a:r>
              <a:rPr lang="pt-BR" sz="1400" b="0" dirty="0">
                <a:effectLst/>
                <a:latin typeface="Courier New" panose="02070309020205020404" pitchFamily="49" charset="0"/>
              </a:rPr>
              <a:t>,</a:t>
            </a:r>
            <a:r>
              <a:rPr lang="pt-BR" sz="1400" b="0" dirty="0">
                <a:solidFill>
                  <a:srgbClr val="09885A"/>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n_estimators</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r>
              <a:rPr lang="en-US" sz="1400" b="0" dirty="0">
                <a:solidFill>
                  <a:srgbClr val="09885A"/>
                </a:solidFill>
                <a:effectLst/>
                <a:latin typeface="Courier New" panose="02070309020205020404" pitchFamily="49" charset="0"/>
              </a:rPr>
              <a:t>180</a:t>
            </a:r>
            <a:r>
              <a:rPr lang="en-US" sz="1400" b="0" dirty="0">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endParaRPr lang="he-IL" sz="1400" dirty="0">
              <a:latin typeface="Courier New" panose="02070309020205020404" pitchFamily="49" charset="0"/>
            </a:endParaRPr>
          </a:p>
        </p:txBody>
      </p:sp>
      <p:pic>
        <p:nvPicPr>
          <p:cNvPr id="17" name="Picture 16">
            <a:extLst>
              <a:ext uri="{FF2B5EF4-FFF2-40B4-BE49-F238E27FC236}">
                <a16:creationId xmlns:a16="http://schemas.microsoft.com/office/drawing/2014/main" xmlns="" id="{F39E906B-1329-4981-BE6A-90EDCE7D7B22}"/>
              </a:ext>
            </a:extLst>
          </p:cNvPr>
          <p:cNvPicPr>
            <a:picLocks noChangeAspect="1"/>
          </p:cNvPicPr>
          <p:nvPr/>
        </p:nvPicPr>
        <p:blipFill>
          <a:blip r:embed="rId5"/>
          <a:stretch>
            <a:fillRect/>
          </a:stretch>
        </p:blipFill>
        <p:spPr>
          <a:xfrm>
            <a:off x="6143234" y="5216520"/>
            <a:ext cx="5238750" cy="1343025"/>
          </a:xfrm>
          <a:prstGeom prst="rect">
            <a:avLst/>
          </a:prstGeom>
        </p:spPr>
      </p:pic>
    </p:spTree>
    <p:extLst>
      <p:ext uri="{BB962C8B-B14F-4D97-AF65-F5344CB8AC3E}">
        <p14:creationId xmlns:p14="http://schemas.microsoft.com/office/powerpoint/2010/main" val="4116297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5E50F0E-08AB-4EE0-A62E-8EAE4C075541}"/>
              </a:ext>
            </a:extLst>
          </p:cNvPr>
          <p:cNvSpPr>
            <a:spLocks noGrp="1"/>
          </p:cNvSpPr>
          <p:nvPr>
            <p:ph type="title"/>
          </p:nvPr>
        </p:nvSpPr>
        <p:spPr>
          <a:xfrm>
            <a:off x="838200" y="365125"/>
            <a:ext cx="10515600" cy="1325563"/>
          </a:xfrm>
        </p:spPr>
        <p:txBody>
          <a:bodyPr>
            <a:normAutofit/>
          </a:bodyPr>
          <a:lstStyle/>
          <a:p>
            <a:r>
              <a:rPr lang="en-US" b="1" dirty="0"/>
              <a:t>Neural Network - </a:t>
            </a:r>
            <a:r>
              <a:rPr lang="en-US" b="1" dirty="0" err="1"/>
              <a:t>Keras</a:t>
            </a:r>
            <a:r>
              <a:rPr lang="en-US" b="1" dirty="0"/>
              <a:t/>
            </a:r>
            <a:br>
              <a:rPr lang="en-US" b="1" dirty="0"/>
            </a:br>
            <a:endParaRPr lang="he-IL" b="1" dirty="0"/>
          </a:p>
        </p:txBody>
      </p:sp>
      <p:sp>
        <p:nvSpPr>
          <p:cNvPr id="2" name="Slide Number Placeholder 1">
            <a:extLst>
              <a:ext uri="{FF2B5EF4-FFF2-40B4-BE49-F238E27FC236}">
                <a16:creationId xmlns:a16="http://schemas.microsoft.com/office/drawing/2014/main" xmlns="" id="{AB52BD5F-DD3D-486E-9070-9B92618E6AA4}"/>
              </a:ext>
            </a:extLst>
          </p:cNvPr>
          <p:cNvSpPr>
            <a:spLocks noGrp="1"/>
          </p:cNvSpPr>
          <p:nvPr>
            <p:ph type="sldNum" sz="quarter" idx="12"/>
          </p:nvPr>
        </p:nvSpPr>
        <p:spPr/>
        <p:txBody>
          <a:bodyPr/>
          <a:lstStyle/>
          <a:p>
            <a:fld id="{EE240097-ED78-47A7-9691-525A8A933A9D}" type="slidenum">
              <a:rPr lang="he-IL" smtClean="0"/>
              <a:pPr/>
              <a:t>27</a:t>
            </a:fld>
            <a:endParaRPr lang="he-IL" dirty="0"/>
          </a:p>
        </p:txBody>
      </p:sp>
      <p:graphicFrame>
        <p:nvGraphicFramePr>
          <p:cNvPr id="12" name="Table 2">
            <a:extLst>
              <a:ext uri="{FF2B5EF4-FFF2-40B4-BE49-F238E27FC236}">
                <a16:creationId xmlns:a16="http://schemas.microsoft.com/office/drawing/2014/main" xmlns="" id="{024A5C0F-6541-4C11-B75D-995B3F46B3E8}"/>
              </a:ext>
            </a:extLst>
          </p:cNvPr>
          <p:cNvGraphicFramePr>
            <a:graphicFrameLocks noGrp="1"/>
          </p:cNvGraphicFramePr>
          <p:nvPr>
            <p:extLst>
              <p:ext uri="{D42A27DB-BD31-4B8C-83A1-F6EECF244321}">
                <p14:modId xmlns:p14="http://schemas.microsoft.com/office/powerpoint/2010/main" val="2722622476"/>
              </p:ext>
            </p:extLst>
          </p:nvPr>
        </p:nvGraphicFramePr>
        <p:xfrm>
          <a:off x="945106" y="3131006"/>
          <a:ext cx="2137288" cy="2829168"/>
        </p:xfrm>
        <a:graphic>
          <a:graphicData uri="http://schemas.openxmlformats.org/drawingml/2006/table">
            <a:tbl>
              <a:tblPr rtl="1" firstRow="1" bandRow="1">
                <a:tableStyleId>{5202B0CA-FC54-4496-8BCA-5EF66A818D29}</a:tableStyleId>
              </a:tblPr>
              <a:tblGrid>
                <a:gridCol w="721075">
                  <a:extLst>
                    <a:ext uri="{9D8B030D-6E8A-4147-A177-3AD203B41FA5}">
                      <a16:colId xmlns:a16="http://schemas.microsoft.com/office/drawing/2014/main" xmlns="" val="2224559240"/>
                    </a:ext>
                  </a:extLst>
                </a:gridCol>
                <a:gridCol w="1416213">
                  <a:extLst>
                    <a:ext uri="{9D8B030D-6E8A-4147-A177-3AD203B41FA5}">
                      <a16:colId xmlns:a16="http://schemas.microsoft.com/office/drawing/2014/main" xmlns="" val="765409499"/>
                    </a:ext>
                  </a:extLst>
                </a:gridCol>
              </a:tblGrid>
              <a:tr h="353646">
                <a:tc>
                  <a:txBody>
                    <a:bodyPr/>
                    <a:lstStyle/>
                    <a:p>
                      <a:pPr algn="l" rtl="0"/>
                      <a:r>
                        <a:rPr lang="en-US" sz="1400" dirty="0"/>
                        <a:t>Score</a:t>
                      </a:r>
                      <a:endParaRPr lang="he-IL" sz="1400" dirty="0"/>
                    </a:p>
                  </a:txBody>
                  <a:tcPr/>
                </a:tc>
                <a:tc>
                  <a:txBody>
                    <a:bodyPr/>
                    <a:lstStyle/>
                    <a:p>
                      <a:pPr algn="l" rtl="0"/>
                      <a:r>
                        <a:rPr lang="en-US" sz="1400" dirty="0"/>
                        <a:t>Metric</a:t>
                      </a:r>
                      <a:endParaRPr lang="he-IL" sz="1400" dirty="0"/>
                    </a:p>
                  </a:txBody>
                  <a:tcPr/>
                </a:tc>
                <a:extLst>
                  <a:ext uri="{0D108BD9-81ED-4DB2-BD59-A6C34878D82A}">
                    <a16:rowId xmlns:a16="http://schemas.microsoft.com/office/drawing/2014/main" xmlns="" val="4263202393"/>
                  </a:ext>
                </a:extLst>
              </a:tr>
              <a:tr h="353646">
                <a:tc>
                  <a:txBody>
                    <a:bodyPr/>
                    <a:lstStyle/>
                    <a:p>
                      <a:pPr algn="l" rtl="0"/>
                      <a:r>
                        <a:rPr lang="en-US" sz="1400" dirty="0"/>
                        <a:t>89%</a:t>
                      </a:r>
                      <a:endParaRPr lang="he-IL" sz="1400" dirty="0"/>
                    </a:p>
                  </a:txBody>
                  <a:tcPr/>
                </a:tc>
                <a:tc>
                  <a:txBody>
                    <a:bodyPr/>
                    <a:lstStyle/>
                    <a:p>
                      <a:pPr algn="l" rtl="0"/>
                      <a:r>
                        <a:rPr lang="en-US" sz="1400" dirty="0"/>
                        <a:t>Accuracy (train)</a:t>
                      </a:r>
                      <a:endParaRPr lang="he-IL" sz="1400" dirty="0"/>
                    </a:p>
                  </a:txBody>
                  <a:tcPr/>
                </a:tc>
                <a:extLst>
                  <a:ext uri="{0D108BD9-81ED-4DB2-BD59-A6C34878D82A}">
                    <a16:rowId xmlns:a16="http://schemas.microsoft.com/office/drawing/2014/main" xmlns="" val="3618819968"/>
                  </a:ext>
                </a:extLst>
              </a:tr>
              <a:tr h="353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73%</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Accuracy (test)</a:t>
                      </a:r>
                      <a:endParaRPr lang="he-IL" sz="1400" dirty="0"/>
                    </a:p>
                  </a:txBody>
                  <a:tcPr/>
                </a:tc>
                <a:extLst>
                  <a:ext uri="{0D108BD9-81ED-4DB2-BD59-A6C34878D82A}">
                    <a16:rowId xmlns:a16="http://schemas.microsoft.com/office/drawing/2014/main" xmlns="" val="2569004764"/>
                  </a:ext>
                </a:extLst>
              </a:tr>
              <a:tr h="353646">
                <a:tc>
                  <a:txBody>
                    <a:bodyPr/>
                    <a:lstStyle/>
                    <a:p>
                      <a:pPr algn="l" rtl="0"/>
                      <a:endParaRPr lang="he-IL" sz="1400" dirty="0"/>
                    </a:p>
                  </a:txBody>
                  <a:tcPr/>
                </a:tc>
                <a:tc>
                  <a:txBody>
                    <a:bodyPr/>
                    <a:lstStyle/>
                    <a:p>
                      <a:pPr algn="l" rtl="0"/>
                      <a:r>
                        <a:rPr lang="en-US" sz="1400" dirty="0"/>
                        <a:t>RMSE (train)</a:t>
                      </a:r>
                      <a:endParaRPr lang="he-IL" sz="1400" dirty="0"/>
                    </a:p>
                  </a:txBody>
                  <a:tcPr/>
                </a:tc>
                <a:extLst>
                  <a:ext uri="{0D108BD9-81ED-4DB2-BD59-A6C34878D82A}">
                    <a16:rowId xmlns:a16="http://schemas.microsoft.com/office/drawing/2014/main" xmlns="" val="2222005939"/>
                  </a:ext>
                </a:extLst>
              </a:tr>
              <a:tr h="353646">
                <a:tc>
                  <a:txBody>
                    <a:bodyPr/>
                    <a:lstStyle/>
                    <a:p>
                      <a:pPr algn="l" rtl="0"/>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RMSE (test)</a:t>
                      </a:r>
                      <a:endParaRPr lang="he-IL" sz="1400" dirty="0"/>
                    </a:p>
                  </a:txBody>
                  <a:tcPr/>
                </a:tc>
                <a:extLst>
                  <a:ext uri="{0D108BD9-81ED-4DB2-BD59-A6C34878D82A}">
                    <a16:rowId xmlns:a16="http://schemas.microsoft.com/office/drawing/2014/main" xmlns="" val="801692281"/>
                  </a:ext>
                </a:extLst>
              </a:tr>
              <a:tr h="353646">
                <a:tc>
                  <a:txBody>
                    <a:bodyPr/>
                    <a:lstStyle/>
                    <a:p>
                      <a:pPr algn="l" rtl="0"/>
                      <a:r>
                        <a:rPr lang="en-US" sz="1400" dirty="0"/>
                        <a:t>0.61</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Recall</a:t>
                      </a:r>
                      <a:endParaRPr lang="he-IL" sz="1400" dirty="0"/>
                    </a:p>
                  </a:txBody>
                  <a:tcPr/>
                </a:tc>
                <a:extLst>
                  <a:ext uri="{0D108BD9-81ED-4DB2-BD59-A6C34878D82A}">
                    <a16:rowId xmlns:a16="http://schemas.microsoft.com/office/drawing/2014/main" xmlns="" val="3948490004"/>
                  </a:ext>
                </a:extLst>
              </a:tr>
              <a:tr h="353646">
                <a:tc>
                  <a:txBody>
                    <a:bodyPr/>
                    <a:lstStyle/>
                    <a:p>
                      <a:pPr algn="l" rtl="0"/>
                      <a:r>
                        <a:rPr lang="en-US" sz="1400" dirty="0"/>
                        <a:t>0.49</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Precision</a:t>
                      </a:r>
                      <a:endParaRPr lang="he-IL" sz="1400" dirty="0"/>
                    </a:p>
                  </a:txBody>
                  <a:tcPr/>
                </a:tc>
                <a:extLst>
                  <a:ext uri="{0D108BD9-81ED-4DB2-BD59-A6C34878D82A}">
                    <a16:rowId xmlns:a16="http://schemas.microsoft.com/office/drawing/2014/main" xmlns="" val="780431799"/>
                  </a:ext>
                </a:extLst>
              </a:tr>
              <a:tr h="353646">
                <a:tc>
                  <a:txBody>
                    <a:bodyPr/>
                    <a:lstStyle/>
                    <a:p>
                      <a:pPr algn="l" rtl="0"/>
                      <a:r>
                        <a:rPr lang="en-US" sz="1400" dirty="0"/>
                        <a:t>0.54</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f1</a:t>
                      </a:r>
                      <a:endParaRPr lang="he-IL" sz="1400" dirty="0"/>
                    </a:p>
                  </a:txBody>
                  <a:tcPr/>
                </a:tc>
                <a:extLst>
                  <a:ext uri="{0D108BD9-81ED-4DB2-BD59-A6C34878D82A}">
                    <a16:rowId xmlns:a16="http://schemas.microsoft.com/office/drawing/2014/main" xmlns="" val="3649578192"/>
                  </a:ext>
                </a:extLst>
              </a:tr>
            </a:tbl>
          </a:graphicData>
        </a:graphic>
      </p:graphicFrame>
      <p:sp>
        <p:nvSpPr>
          <p:cNvPr id="18" name="TextBox 17">
            <a:extLst>
              <a:ext uri="{FF2B5EF4-FFF2-40B4-BE49-F238E27FC236}">
                <a16:creationId xmlns:a16="http://schemas.microsoft.com/office/drawing/2014/main" xmlns="" id="{656BA35F-C9C4-4A82-962C-D7589570F9A3}"/>
              </a:ext>
            </a:extLst>
          </p:cNvPr>
          <p:cNvSpPr txBox="1"/>
          <p:nvPr/>
        </p:nvSpPr>
        <p:spPr>
          <a:xfrm>
            <a:off x="3767792" y="3015418"/>
            <a:ext cx="2137288" cy="369332"/>
          </a:xfrm>
          <a:prstGeom prst="rect">
            <a:avLst/>
          </a:prstGeom>
          <a:noFill/>
        </p:spPr>
        <p:txBody>
          <a:bodyPr wrap="square">
            <a:spAutoFit/>
          </a:bodyPr>
          <a:lstStyle/>
          <a:p>
            <a:r>
              <a:rPr lang="en-US" sz="1800" b="1" dirty="0"/>
              <a:t>Confusion Matrix</a:t>
            </a:r>
            <a:endParaRPr lang="he-IL" b="1" dirty="0"/>
          </a:p>
        </p:txBody>
      </p:sp>
      <p:pic>
        <p:nvPicPr>
          <p:cNvPr id="11" name="Picture 10">
            <a:extLst>
              <a:ext uri="{FF2B5EF4-FFF2-40B4-BE49-F238E27FC236}">
                <a16:creationId xmlns:a16="http://schemas.microsoft.com/office/drawing/2014/main" xmlns="" id="{264DEC5F-80FF-4456-BB42-A55ED1E21C48}"/>
              </a:ext>
            </a:extLst>
          </p:cNvPr>
          <p:cNvPicPr>
            <a:picLocks noChangeAspect="1"/>
          </p:cNvPicPr>
          <p:nvPr/>
        </p:nvPicPr>
        <p:blipFill>
          <a:blip r:embed="rId2"/>
          <a:stretch>
            <a:fillRect/>
          </a:stretch>
        </p:blipFill>
        <p:spPr>
          <a:xfrm>
            <a:off x="3767792" y="3454897"/>
            <a:ext cx="1753480" cy="1384995"/>
          </a:xfrm>
          <a:prstGeom prst="rect">
            <a:avLst/>
          </a:prstGeom>
        </p:spPr>
      </p:pic>
      <p:pic>
        <p:nvPicPr>
          <p:cNvPr id="21" name="Picture 20">
            <a:extLst>
              <a:ext uri="{FF2B5EF4-FFF2-40B4-BE49-F238E27FC236}">
                <a16:creationId xmlns:a16="http://schemas.microsoft.com/office/drawing/2014/main" xmlns="" id="{F9ADC1C4-A8C9-4857-BC34-2C59C258698C}"/>
              </a:ext>
            </a:extLst>
          </p:cNvPr>
          <p:cNvPicPr>
            <a:picLocks noChangeAspect="1"/>
          </p:cNvPicPr>
          <p:nvPr/>
        </p:nvPicPr>
        <p:blipFill>
          <a:blip r:embed="rId3"/>
          <a:stretch>
            <a:fillRect/>
          </a:stretch>
        </p:blipFill>
        <p:spPr>
          <a:xfrm>
            <a:off x="6202227" y="3131006"/>
            <a:ext cx="4924425" cy="1619250"/>
          </a:xfrm>
          <a:prstGeom prst="rect">
            <a:avLst/>
          </a:prstGeom>
        </p:spPr>
      </p:pic>
      <p:sp>
        <p:nvSpPr>
          <p:cNvPr id="24" name="TextBox 23">
            <a:extLst>
              <a:ext uri="{FF2B5EF4-FFF2-40B4-BE49-F238E27FC236}">
                <a16:creationId xmlns:a16="http://schemas.microsoft.com/office/drawing/2014/main" xmlns="" id="{DAB90A05-67CB-492C-9957-4BA5FCC69745}"/>
              </a:ext>
            </a:extLst>
          </p:cNvPr>
          <p:cNvSpPr txBox="1"/>
          <p:nvPr/>
        </p:nvSpPr>
        <p:spPr>
          <a:xfrm>
            <a:off x="838200" y="1328961"/>
            <a:ext cx="5856487" cy="1384995"/>
          </a:xfrm>
          <a:prstGeom prst="rect">
            <a:avLst/>
          </a:prstGeom>
          <a:noFill/>
        </p:spPr>
        <p:txBody>
          <a:bodyPr wrap="square">
            <a:spAutoFit/>
          </a:bodyPr>
          <a:lstStyle/>
          <a:p>
            <a:r>
              <a:rPr lang="en-US" sz="1200" b="0" dirty="0">
                <a:solidFill>
                  <a:srgbClr val="000000"/>
                </a:solidFill>
                <a:effectLst/>
                <a:latin typeface="Courier New" panose="02070309020205020404" pitchFamily="49" charset="0"/>
              </a:rPr>
              <a:t>model = Sequential([</a:t>
            </a:r>
          </a:p>
          <a:p>
            <a:r>
              <a:rPr lang="en-US" sz="1200" dirty="0">
                <a:solidFill>
                  <a:srgbClr val="000000"/>
                </a:solidFill>
                <a:latin typeface="Courier New" panose="02070309020205020404" pitchFamily="49" charset="0"/>
              </a:rPr>
              <a:t>    </a:t>
            </a:r>
            <a:r>
              <a:rPr lang="en-US" sz="1200" b="0" dirty="0">
                <a:solidFill>
                  <a:srgbClr val="008000"/>
                </a:solidFill>
                <a:effectLst/>
                <a:latin typeface="Courier New" panose="02070309020205020404" pitchFamily="49" charset="0"/>
              </a:rPr>
              <a:t># input layer</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    Dense(</a:t>
            </a:r>
            <a:r>
              <a:rPr lang="en-US" sz="1200" b="0" dirty="0">
                <a:solidFill>
                  <a:srgbClr val="09885A"/>
                </a:solidFill>
                <a:effectLst/>
                <a:latin typeface="Courier New" panose="02070309020205020404" pitchFamily="49" charset="0"/>
              </a:rPr>
              <a:t>44</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input_shape</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44</a:t>
            </a:r>
            <a:r>
              <a:rPr lang="en-US" sz="1200" b="0" dirty="0">
                <a:solidFill>
                  <a:srgbClr val="000000"/>
                </a:solidFill>
                <a:effectLst/>
                <a:latin typeface="Courier New" panose="02070309020205020404" pitchFamily="49" charset="0"/>
              </a:rPr>
              <a:t>,), activation=</a:t>
            </a:r>
            <a:r>
              <a:rPr lang="en-US" sz="1200" b="0" dirty="0">
                <a:solidFill>
                  <a:srgbClr val="A31515"/>
                </a:solidFill>
                <a:effectLst/>
                <a:latin typeface="Courier New" panose="02070309020205020404" pitchFamily="49" charset="0"/>
              </a:rPr>
              <a:t>'relu'</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Dense(</a:t>
            </a:r>
            <a:r>
              <a:rPr lang="en-US" sz="1200" b="0" dirty="0">
                <a:solidFill>
                  <a:srgbClr val="09885A"/>
                </a:solidFill>
                <a:effectLst/>
                <a:latin typeface="Courier New" panose="02070309020205020404" pitchFamily="49" charset="0"/>
              </a:rPr>
              <a:t>15</a:t>
            </a:r>
            <a:r>
              <a:rPr lang="en-US" sz="1200" b="0" dirty="0">
                <a:solidFill>
                  <a:srgbClr val="000000"/>
                </a:solidFill>
                <a:effectLst/>
                <a:latin typeface="Courier New" panose="02070309020205020404" pitchFamily="49" charset="0"/>
              </a:rPr>
              <a:t>, activation=</a:t>
            </a:r>
            <a:r>
              <a:rPr lang="en-US" sz="1200" b="0" dirty="0">
                <a:solidFill>
                  <a:srgbClr val="A31515"/>
                </a:solidFill>
                <a:effectLst/>
                <a:latin typeface="Courier New" panose="02070309020205020404" pitchFamily="49" charset="0"/>
              </a:rPr>
              <a:t>'relu'</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Dense(</a:t>
            </a:r>
            <a:r>
              <a:rPr lang="en-US" sz="1200" b="0" dirty="0">
                <a:solidFill>
                  <a:srgbClr val="09885A"/>
                </a:solidFill>
                <a:effectLst/>
                <a:latin typeface="Courier New" panose="02070309020205020404" pitchFamily="49" charset="0"/>
              </a:rPr>
              <a:t>10</a:t>
            </a:r>
            <a:r>
              <a:rPr lang="en-US" sz="1200" b="0" dirty="0">
                <a:solidFill>
                  <a:srgbClr val="000000"/>
                </a:solidFill>
                <a:effectLst/>
                <a:latin typeface="Courier New" panose="02070309020205020404" pitchFamily="49" charset="0"/>
              </a:rPr>
              <a:t>,activation = </a:t>
            </a:r>
            <a:r>
              <a:rPr lang="en-US" sz="1200" b="0" dirty="0">
                <a:solidFill>
                  <a:srgbClr val="A31515"/>
                </a:solidFill>
                <a:effectLst/>
                <a:latin typeface="Courier New" panose="02070309020205020404" pitchFamily="49" charset="0"/>
              </a:rPr>
              <a:t>'relu'</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008000"/>
                </a:solidFill>
                <a:effectLst/>
                <a:latin typeface="Courier New" panose="02070309020205020404" pitchFamily="49" charset="0"/>
              </a:rPr>
              <a:t># output layer</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    Dense(</a:t>
            </a:r>
            <a:r>
              <a:rPr lang="en-US" sz="1200" b="0" dirty="0">
                <a:solidFill>
                  <a:srgbClr val="09885A"/>
                </a:solidFill>
                <a:effectLst/>
                <a:latin typeface="Courier New" panose="02070309020205020404" pitchFamily="49" charset="0"/>
              </a:rPr>
              <a:t>1</a:t>
            </a:r>
            <a:r>
              <a:rPr lang="en-US" sz="1200" b="0" dirty="0">
                <a:solidFill>
                  <a:srgbClr val="000000"/>
                </a:solidFill>
                <a:effectLst/>
                <a:latin typeface="Courier New" panose="02070309020205020404" pitchFamily="49" charset="0"/>
              </a:rPr>
              <a:t>, activation=</a:t>
            </a:r>
            <a:r>
              <a:rPr lang="en-US" sz="1200" b="0" dirty="0">
                <a:solidFill>
                  <a:srgbClr val="A31515"/>
                </a:solidFill>
                <a:effectLst/>
                <a:latin typeface="Courier New" panose="02070309020205020404" pitchFamily="49" charset="0"/>
              </a:rPr>
              <a:t>'sigmoid'</a:t>
            </a:r>
            <a:r>
              <a:rPr lang="en-US" sz="1200" b="0" dirty="0">
                <a:solidFill>
                  <a:srgbClr val="000000"/>
                </a:solidFill>
                <a:effectLst/>
                <a:latin typeface="Courier New" panose="02070309020205020404" pitchFamily="49" charset="0"/>
              </a:rPr>
              <a:t>)])</a:t>
            </a:r>
          </a:p>
        </p:txBody>
      </p:sp>
      <p:sp>
        <p:nvSpPr>
          <p:cNvPr id="25" name="TextBox 24">
            <a:extLst>
              <a:ext uri="{FF2B5EF4-FFF2-40B4-BE49-F238E27FC236}">
                <a16:creationId xmlns:a16="http://schemas.microsoft.com/office/drawing/2014/main" xmlns="" id="{C4D9414F-0633-4686-88F0-CA19384F0B70}"/>
              </a:ext>
            </a:extLst>
          </p:cNvPr>
          <p:cNvSpPr txBox="1"/>
          <p:nvPr/>
        </p:nvSpPr>
        <p:spPr>
          <a:xfrm>
            <a:off x="6592884" y="1461414"/>
            <a:ext cx="4862720" cy="646331"/>
          </a:xfrm>
          <a:prstGeom prst="rect">
            <a:avLst/>
          </a:prstGeom>
          <a:noFill/>
        </p:spPr>
        <p:txBody>
          <a:bodyPr wrap="square">
            <a:spAutoFit/>
          </a:bodyPr>
          <a:lstStyle/>
          <a:p>
            <a:r>
              <a:rPr lang="en-US" sz="1200" b="0" dirty="0">
                <a:solidFill>
                  <a:srgbClr val="000000"/>
                </a:solidFill>
                <a:effectLst/>
                <a:latin typeface="Courier New" panose="02070309020205020404" pitchFamily="49" charset="0"/>
              </a:rPr>
              <a:t>model.</a:t>
            </a:r>
            <a:r>
              <a:rPr lang="en-US" sz="1200" b="0" dirty="0">
                <a:solidFill>
                  <a:srgbClr val="795E26"/>
                </a:solidFill>
                <a:effectLst/>
                <a:latin typeface="Courier New" panose="02070309020205020404" pitchFamily="49" charset="0"/>
              </a:rPr>
              <a:t>compile</a:t>
            </a:r>
            <a:r>
              <a:rPr lang="en-US" sz="1200" b="0" dirty="0">
                <a:solidFill>
                  <a:srgbClr val="000000"/>
                </a:solidFill>
                <a:effectLst/>
                <a:latin typeface="Courier New" panose="02070309020205020404" pitchFamily="49" charset="0"/>
              </a:rPr>
              <a:t>(optimizer = </a:t>
            </a:r>
            <a:r>
              <a:rPr lang="en-US" sz="1200" b="0" dirty="0">
                <a:solidFill>
                  <a:srgbClr val="A31515"/>
                </a:solidFill>
                <a:effectLst/>
                <a:latin typeface="Courier New" panose="02070309020205020404" pitchFamily="49" charset="0"/>
              </a:rPr>
              <a:t>'adam'</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loss = </a:t>
            </a:r>
            <a:r>
              <a:rPr lang="en-US" sz="1200" b="0" dirty="0">
                <a:solidFill>
                  <a:srgbClr val="A31515"/>
                </a:solidFill>
                <a:effectLst/>
                <a:latin typeface="Courier New" panose="02070309020205020404" pitchFamily="49" charset="0"/>
              </a:rPr>
              <a:t>'binary_crossentropy'</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metrics = [</a:t>
            </a:r>
            <a:r>
              <a:rPr lang="en-US" sz="1200" b="0" dirty="0">
                <a:solidFill>
                  <a:srgbClr val="A31515"/>
                </a:solidFill>
                <a:effectLst/>
                <a:latin typeface="Courier New" panose="02070309020205020404" pitchFamily="49" charset="0"/>
              </a:rPr>
              <a:t>'accuracy'</a:t>
            </a:r>
            <a:r>
              <a:rPr lang="en-US"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342816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5E50F0E-08AB-4EE0-A62E-8EAE4C075541}"/>
              </a:ext>
            </a:extLst>
          </p:cNvPr>
          <p:cNvSpPr>
            <a:spLocks noGrp="1"/>
          </p:cNvSpPr>
          <p:nvPr>
            <p:ph type="title"/>
          </p:nvPr>
        </p:nvSpPr>
        <p:spPr>
          <a:xfrm>
            <a:off x="838200" y="365125"/>
            <a:ext cx="10515600" cy="1325563"/>
          </a:xfrm>
        </p:spPr>
        <p:txBody>
          <a:bodyPr>
            <a:normAutofit/>
          </a:bodyPr>
          <a:lstStyle/>
          <a:p>
            <a:r>
              <a:rPr lang="en-US" b="1" dirty="0"/>
              <a:t>Neural Network - Model</a:t>
            </a:r>
            <a:br>
              <a:rPr lang="en-US" b="1" dirty="0"/>
            </a:br>
            <a:endParaRPr lang="he-IL" b="1" dirty="0"/>
          </a:p>
        </p:txBody>
      </p:sp>
      <p:sp>
        <p:nvSpPr>
          <p:cNvPr id="2" name="Slide Number Placeholder 1">
            <a:extLst>
              <a:ext uri="{FF2B5EF4-FFF2-40B4-BE49-F238E27FC236}">
                <a16:creationId xmlns:a16="http://schemas.microsoft.com/office/drawing/2014/main" xmlns="" id="{AB52BD5F-DD3D-486E-9070-9B92618E6AA4}"/>
              </a:ext>
            </a:extLst>
          </p:cNvPr>
          <p:cNvSpPr>
            <a:spLocks noGrp="1"/>
          </p:cNvSpPr>
          <p:nvPr>
            <p:ph type="sldNum" sz="quarter" idx="12"/>
          </p:nvPr>
        </p:nvSpPr>
        <p:spPr/>
        <p:txBody>
          <a:bodyPr/>
          <a:lstStyle/>
          <a:p>
            <a:fld id="{EE240097-ED78-47A7-9691-525A8A933A9D}" type="slidenum">
              <a:rPr lang="he-IL" smtClean="0"/>
              <a:pPr/>
              <a:t>28</a:t>
            </a:fld>
            <a:endParaRPr lang="he-IL" dirty="0"/>
          </a:p>
        </p:txBody>
      </p:sp>
      <p:sp>
        <p:nvSpPr>
          <p:cNvPr id="8" name="TextBox 7">
            <a:extLst>
              <a:ext uri="{FF2B5EF4-FFF2-40B4-BE49-F238E27FC236}">
                <a16:creationId xmlns:a16="http://schemas.microsoft.com/office/drawing/2014/main" xmlns="" id="{05ED5F8C-8104-4602-8780-DEAE8A6EEAD4}"/>
              </a:ext>
            </a:extLst>
          </p:cNvPr>
          <p:cNvSpPr txBox="1"/>
          <p:nvPr/>
        </p:nvSpPr>
        <p:spPr>
          <a:xfrm>
            <a:off x="769374" y="1445735"/>
            <a:ext cx="5057020" cy="369332"/>
          </a:xfrm>
          <a:prstGeom prst="rect">
            <a:avLst/>
          </a:prstGeom>
          <a:noFill/>
        </p:spPr>
        <p:txBody>
          <a:bodyPr wrap="square">
            <a:spAutoFit/>
          </a:bodyPr>
          <a:lstStyle>
            <a:defPPr>
              <a:defRPr lang="he-IL"/>
            </a:defPPr>
            <a:lvl1pPr>
              <a:defRPr b="1"/>
            </a:lvl1pPr>
          </a:lstStyle>
          <a:p>
            <a:r>
              <a:rPr lang="en-US" dirty="0"/>
              <a:t>Model Summary</a:t>
            </a:r>
            <a:endParaRPr lang="he-IL" dirty="0"/>
          </a:p>
        </p:txBody>
      </p:sp>
      <p:sp>
        <p:nvSpPr>
          <p:cNvPr id="14" name="TextBox 13">
            <a:extLst>
              <a:ext uri="{FF2B5EF4-FFF2-40B4-BE49-F238E27FC236}">
                <a16:creationId xmlns:a16="http://schemas.microsoft.com/office/drawing/2014/main" xmlns="" id="{6826C121-6D09-4299-A26F-1B30DDDCBEE2}"/>
              </a:ext>
            </a:extLst>
          </p:cNvPr>
          <p:cNvSpPr txBox="1"/>
          <p:nvPr/>
        </p:nvSpPr>
        <p:spPr>
          <a:xfrm>
            <a:off x="6996963" y="1445735"/>
            <a:ext cx="4728879" cy="369332"/>
          </a:xfrm>
          <a:prstGeom prst="rect">
            <a:avLst/>
          </a:prstGeom>
          <a:noFill/>
        </p:spPr>
        <p:txBody>
          <a:bodyPr wrap="square">
            <a:spAutoFit/>
          </a:bodyPr>
          <a:lstStyle>
            <a:defPPr>
              <a:defRPr lang="he-IL"/>
            </a:defPPr>
            <a:lvl1pPr>
              <a:defRPr b="1"/>
            </a:lvl1pPr>
          </a:lstStyle>
          <a:p>
            <a:r>
              <a:rPr lang="en-US" dirty="0"/>
              <a:t>History Plot</a:t>
            </a:r>
            <a:endParaRPr lang="he-IL" dirty="0"/>
          </a:p>
        </p:txBody>
      </p:sp>
      <p:pic>
        <p:nvPicPr>
          <p:cNvPr id="5" name="Picture 4">
            <a:extLst>
              <a:ext uri="{FF2B5EF4-FFF2-40B4-BE49-F238E27FC236}">
                <a16:creationId xmlns:a16="http://schemas.microsoft.com/office/drawing/2014/main" xmlns="" id="{711E9968-954A-4F15-924C-254965008032}"/>
              </a:ext>
            </a:extLst>
          </p:cNvPr>
          <p:cNvPicPr>
            <a:picLocks noChangeAspect="1"/>
          </p:cNvPicPr>
          <p:nvPr/>
        </p:nvPicPr>
        <p:blipFill>
          <a:blip r:embed="rId2"/>
          <a:stretch>
            <a:fillRect/>
          </a:stretch>
        </p:blipFill>
        <p:spPr>
          <a:xfrm>
            <a:off x="769374" y="2022343"/>
            <a:ext cx="5796688" cy="3133345"/>
          </a:xfrm>
          <a:prstGeom prst="rect">
            <a:avLst/>
          </a:prstGeom>
        </p:spPr>
      </p:pic>
      <p:pic>
        <p:nvPicPr>
          <p:cNvPr id="12" name="Picture 2">
            <a:extLst>
              <a:ext uri="{FF2B5EF4-FFF2-40B4-BE49-F238E27FC236}">
                <a16:creationId xmlns:a16="http://schemas.microsoft.com/office/drawing/2014/main" xmlns="" id="{188B3363-E349-4835-8CF1-D60391621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455" y="2022343"/>
            <a:ext cx="5084599" cy="258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354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F26FFB17-9396-4F25-8FC4-993B6001CF74}"/>
              </a:ext>
            </a:extLst>
          </p:cNvPr>
          <p:cNvSpPr>
            <a:spLocks noGrp="1"/>
          </p:cNvSpPr>
          <p:nvPr>
            <p:ph type="title"/>
          </p:nvPr>
        </p:nvSpPr>
        <p:spPr>
          <a:xfrm>
            <a:off x="838200" y="365125"/>
            <a:ext cx="10515600" cy="1325563"/>
          </a:xfrm>
        </p:spPr>
        <p:txBody>
          <a:bodyPr/>
          <a:lstStyle/>
          <a:p>
            <a:r>
              <a:rPr lang="en-US" b="1" dirty="0"/>
              <a:t>Model Comparison - Metrics</a:t>
            </a:r>
            <a:endParaRPr lang="he-IL" b="1" dirty="0"/>
          </a:p>
        </p:txBody>
      </p:sp>
      <p:graphicFrame>
        <p:nvGraphicFramePr>
          <p:cNvPr id="4" name="Table 2">
            <a:extLst>
              <a:ext uri="{FF2B5EF4-FFF2-40B4-BE49-F238E27FC236}">
                <a16:creationId xmlns:a16="http://schemas.microsoft.com/office/drawing/2014/main" xmlns="" id="{39ABA0B9-871F-4AA6-BA07-264DB50F439A}"/>
              </a:ext>
            </a:extLst>
          </p:cNvPr>
          <p:cNvGraphicFramePr>
            <a:graphicFrameLocks noGrp="1"/>
          </p:cNvGraphicFramePr>
          <p:nvPr>
            <p:extLst>
              <p:ext uri="{D42A27DB-BD31-4B8C-83A1-F6EECF244321}">
                <p14:modId xmlns:p14="http://schemas.microsoft.com/office/powerpoint/2010/main" val="39113286"/>
              </p:ext>
            </p:extLst>
          </p:nvPr>
        </p:nvGraphicFramePr>
        <p:xfrm>
          <a:off x="936523" y="1778442"/>
          <a:ext cx="8807244" cy="2655906"/>
        </p:xfrm>
        <a:graphic>
          <a:graphicData uri="http://schemas.openxmlformats.org/drawingml/2006/table">
            <a:tbl>
              <a:tblPr rtl="1" firstRow="1" bandRow="1">
                <a:tableStyleId>{5202B0CA-FC54-4496-8BCA-5EF66A818D29}</a:tableStyleId>
              </a:tblPr>
              <a:tblGrid>
                <a:gridCol w="1926834">
                  <a:extLst>
                    <a:ext uri="{9D8B030D-6E8A-4147-A177-3AD203B41FA5}">
                      <a16:colId xmlns:a16="http://schemas.microsoft.com/office/drawing/2014/main" xmlns="" val="2808010065"/>
                    </a:ext>
                  </a:extLst>
                </a:gridCol>
                <a:gridCol w="1926834">
                  <a:extLst>
                    <a:ext uri="{9D8B030D-6E8A-4147-A177-3AD203B41FA5}">
                      <a16:colId xmlns:a16="http://schemas.microsoft.com/office/drawing/2014/main" xmlns="" val="1859695307"/>
                    </a:ext>
                  </a:extLst>
                </a:gridCol>
                <a:gridCol w="2401295">
                  <a:extLst>
                    <a:ext uri="{9D8B030D-6E8A-4147-A177-3AD203B41FA5}">
                      <a16:colId xmlns:a16="http://schemas.microsoft.com/office/drawing/2014/main" xmlns="" val="2224559240"/>
                    </a:ext>
                  </a:extLst>
                </a:gridCol>
                <a:gridCol w="2552281">
                  <a:extLst>
                    <a:ext uri="{9D8B030D-6E8A-4147-A177-3AD203B41FA5}">
                      <a16:colId xmlns:a16="http://schemas.microsoft.com/office/drawing/2014/main" xmlns="" val="765409499"/>
                    </a:ext>
                  </a:extLst>
                </a:gridCol>
              </a:tblGrid>
              <a:tr h="442651">
                <a:tc>
                  <a:txBody>
                    <a:bodyPr/>
                    <a:lstStyle/>
                    <a:p>
                      <a:pPr algn="ctr" rtl="0"/>
                      <a:r>
                        <a:rPr lang="en-US" sz="1800" dirty="0"/>
                        <a:t>Neural Net</a:t>
                      </a:r>
                      <a:endParaRPr lang="he-IL" sz="1800" dirty="0"/>
                    </a:p>
                  </a:txBody>
                  <a:tcPr/>
                </a:tc>
                <a:tc>
                  <a:txBody>
                    <a:bodyPr/>
                    <a:lstStyle/>
                    <a:p>
                      <a:pPr algn="ctr" rtl="0"/>
                      <a:r>
                        <a:rPr lang="en-US" sz="1800" dirty="0"/>
                        <a:t>XGBoost</a:t>
                      </a:r>
                      <a:endParaRPr lang="he-IL" sz="1800" dirty="0"/>
                    </a:p>
                  </a:txBody>
                  <a:tcPr/>
                </a:tc>
                <a:tc>
                  <a:txBody>
                    <a:bodyPr/>
                    <a:lstStyle/>
                    <a:p>
                      <a:pPr algn="ctr" rtl="0"/>
                      <a:r>
                        <a:rPr lang="en-US" sz="1800" dirty="0"/>
                        <a:t>Random Forest</a:t>
                      </a:r>
                      <a:endParaRPr lang="he-IL" sz="1800" dirty="0"/>
                    </a:p>
                  </a:txBody>
                  <a:tcPr/>
                </a:tc>
                <a:tc>
                  <a:txBody>
                    <a:bodyPr/>
                    <a:lstStyle/>
                    <a:p>
                      <a:pPr algn="l" rtl="0"/>
                      <a:r>
                        <a:rPr lang="en-US" sz="1800" dirty="0"/>
                        <a:t>Metric</a:t>
                      </a:r>
                      <a:endParaRPr lang="he-IL" sz="1800" dirty="0"/>
                    </a:p>
                  </a:txBody>
                  <a:tcPr/>
                </a:tc>
                <a:extLst>
                  <a:ext uri="{0D108BD9-81ED-4DB2-BD59-A6C34878D82A}">
                    <a16:rowId xmlns:a16="http://schemas.microsoft.com/office/drawing/2014/main" xmlns="" val="4263202393"/>
                  </a:ext>
                </a:extLst>
              </a:tr>
              <a:tr h="442651">
                <a:tc>
                  <a:txBody>
                    <a:bodyPr/>
                    <a:lstStyle/>
                    <a:p>
                      <a:pPr algn="ctr" rtl="0"/>
                      <a:r>
                        <a:rPr lang="en-US" sz="1800" dirty="0"/>
                        <a:t>89%</a:t>
                      </a:r>
                      <a:endParaRPr lang="he-IL" sz="1800" dirty="0"/>
                    </a:p>
                  </a:txBody>
                  <a:tcPr/>
                </a:tc>
                <a:tc>
                  <a:txBody>
                    <a:bodyPr/>
                    <a:lstStyle/>
                    <a:p>
                      <a:pPr algn="ctr" rtl="0"/>
                      <a:r>
                        <a:rPr lang="en-US" sz="1800" dirty="0"/>
                        <a:t>95%</a:t>
                      </a:r>
                      <a:endParaRPr lang="he-IL" sz="1800" dirty="0"/>
                    </a:p>
                  </a:txBody>
                  <a:tcPr/>
                </a:tc>
                <a:tc>
                  <a:txBody>
                    <a:bodyPr/>
                    <a:lstStyle/>
                    <a:p>
                      <a:pPr algn="ctr" rtl="0"/>
                      <a:r>
                        <a:rPr lang="en-US" sz="1800" dirty="0"/>
                        <a:t>98%</a:t>
                      </a:r>
                      <a:endParaRPr lang="he-IL" sz="1800" dirty="0"/>
                    </a:p>
                  </a:txBody>
                  <a:tcPr/>
                </a:tc>
                <a:tc>
                  <a:txBody>
                    <a:bodyPr/>
                    <a:lstStyle/>
                    <a:p>
                      <a:pPr algn="l" rtl="0"/>
                      <a:r>
                        <a:rPr lang="en-US" sz="1800" dirty="0"/>
                        <a:t>Accuracy (train)</a:t>
                      </a:r>
                      <a:endParaRPr lang="he-IL" sz="1800" dirty="0"/>
                    </a:p>
                  </a:txBody>
                  <a:tcPr/>
                </a:tc>
                <a:extLst>
                  <a:ext uri="{0D108BD9-81ED-4DB2-BD59-A6C34878D82A}">
                    <a16:rowId xmlns:a16="http://schemas.microsoft.com/office/drawing/2014/main" xmlns="" val="3618819968"/>
                  </a:ext>
                </a:extLst>
              </a:tr>
              <a:tr h="4426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73%</a:t>
                      </a:r>
                      <a:endParaRPr lang="he-IL"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75%</a:t>
                      </a:r>
                      <a:endParaRPr lang="he-IL"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76%</a:t>
                      </a:r>
                      <a:endParaRPr lang="he-IL"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Accuracy (test)</a:t>
                      </a:r>
                      <a:endParaRPr lang="he-IL" sz="1800" dirty="0"/>
                    </a:p>
                  </a:txBody>
                  <a:tcPr/>
                </a:tc>
                <a:extLst>
                  <a:ext uri="{0D108BD9-81ED-4DB2-BD59-A6C34878D82A}">
                    <a16:rowId xmlns:a16="http://schemas.microsoft.com/office/drawing/2014/main" xmlns="" val="2569004764"/>
                  </a:ext>
                </a:extLst>
              </a:tr>
              <a:tr h="442651">
                <a:tc>
                  <a:txBody>
                    <a:bodyPr/>
                    <a:lstStyle/>
                    <a:p>
                      <a:pPr algn="ctr" rtl="0"/>
                      <a:r>
                        <a:rPr lang="en-US" sz="1800" dirty="0"/>
                        <a:t>0.61</a:t>
                      </a:r>
                      <a:endParaRPr lang="he-IL" sz="1800" dirty="0"/>
                    </a:p>
                  </a:txBody>
                  <a:tcPr/>
                </a:tc>
                <a:tc>
                  <a:txBody>
                    <a:bodyPr/>
                    <a:lstStyle/>
                    <a:p>
                      <a:pPr algn="ctr" rtl="0"/>
                      <a:r>
                        <a:rPr lang="en-US" sz="1800" dirty="0"/>
                        <a:t>0.61</a:t>
                      </a:r>
                      <a:endParaRPr lang="he-IL" sz="1800" dirty="0"/>
                    </a:p>
                  </a:txBody>
                  <a:tcPr/>
                </a:tc>
                <a:tc>
                  <a:txBody>
                    <a:bodyPr/>
                    <a:lstStyle/>
                    <a:p>
                      <a:pPr algn="ctr" rtl="0"/>
                      <a:r>
                        <a:rPr lang="en-US" sz="1800" dirty="0"/>
                        <a:t>0.64</a:t>
                      </a:r>
                      <a:endParaRPr lang="he-IL"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Recall</a:t>
                      </a:r>
                      <a:endParaRPr lang="he-IL" sz="1800" dirty="0"/>
                    </a:p>
                  </a:txBody>
                  <a:tcPr/>
                </a:tc>
                <a:extLst>
                  <a:ext uri="{0D108BD9-81ED-4DB2-BD59-A6C34878D82A}">
                    <a16:rowId xmlns:a16="http://schemas.microsoft.com/office/drawing/2014/main" xmlns="" val="3039778903"/>
                  </a:ext>
                </a:extLst>
              </a:tr>
              <a:tr h="442651">
                <a:tc>
                  <a:txBody>
                    <a:bodyPr/>
                    <a:lstStyle/>
                    <a:p>
                      <a:pPr algn="ctr" rtl="0"/>
                      <a:r>
                        <a:rPr lang="en-US" sz="1800" dirty="0"/>
                        <a:t>0.49</a:t>
                      </a:r>
                      <a:endParaRPr lang="he-IL" sz="1800" dirty="0"/>
                    </a:p>
                  </a:txBody>
                  <a:tcPr/>
                </a:tc>
                <a:tc>
                  <a:txBody>
                    <a:bodyPr/>
                    <a:lstStyle/>
                    <a:p>
                      <a:pPr algn="ctr" rtl="0"/>
                      <a:r>
                        <a:rPr lang="en-US" sz="1800" dirty="0"/>
                        <a:t>0.52</a:t>
                      </a:r>
                      <a:endParaRPr lang="he-IL" sz="1800" dirty="0"/>
                    </a:p>
                  </a:txBody>
                  <a:tcPr/>
                </a:tc>
                <a:tc>
                  <a:txBody>
                    <a:bodyPr/>
                    <a:lstStyle/>
                    <a:p>
                      <a:pPr algn="ctr" rtl="0"/>
                      <a:r>
                        <a:rPr lang="en-US" sz="1800" dirty="0"/>
                        <a:t>0.53</a:t>
                      </a:r>
                      <a:endParaRPr lang="he-IL"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Precision</a:t>
                      </a:r>
                      <a:endParaRPr lang="he-IL" sz="1800" dirty="0"/>
                    </a:p>
                  </a:txBody>
                  <a:tcPr/>
                </a:tc>
                <a:extLst>
                  <a:ext uri="{0D108BD9-81ED-4DB2-BD59-A6C34878D82A}">
                    <a16:rowId xmlns:a16="http://schemas.microsoft.com/office/drawing/2014/main" xmlns="" val="3273916350"/>
                  </a:ext>
                </a:extLst>
              </a:tr>
              <a:tr h="442651">
                <a:tc>
                  <a:txBody>
                    <a:bodyPr/>
                    <a:lstStyle/>
                    <a:p>
                      <a:pPr algn="ctr" rtl="0"/>
                      <a:r>
                        <a:rPr lang="en-US" sz="1800" dirty="0"/>
                        <a:t>0.54</a:t>
                      </a:r>
                      <a:endParaRPr lang="he-IL" sz="1800" dirty="0"/>
                    </a:p>
                  </a:txBody>
                  <a:tcPr/>
                </a:tc>
                <a:tc>
                  <a:txBody>
                    <a:bodyPr/>
                    <a:lstStyle/>
                    <a:p>
                      <a:pPr algn="ctr" rtl="0"/>
                      <a:r>
                        <a:rPr lang="en-US" sz="1800" dirty="0"/>
                        <a:t>0.56</a:t>
                      </a:r>
                      <a:endParaRPr lang="he-IL" sz="1800" dirty="0"/>
                    </a:p>
                  </a:txBody>
                  <a:tcPr/>
                </a:tc>
                <a:tc>
                  <a:txBody>
                    <a:bodyPr/>
                    <a:lstStyle/>
                    <a:p>
                      <a:pPr algn="ctr" rtl="0"/>
                      <a:r>
                        <a:rPr lang="en-US" sz="1800" dirty="0"/>
                        <a:t>0.58</a:t>
                      </a:r>
                      <a:endParaRPr lang="he-IL"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f1</a:t>
                      </a:r>
                      <a:endParaRPr lang="he-IL" sz="1800" dirty="0"/>
                    </a:p>
                  </a:txBody>
                  <a:tcPr/>
                </a:tc>
                <a:extLst>
                  <a:ext uri="{0D108BD9-81ED-4DB2-BD59-A6C34878D82A}">
                    <a16:rowId xmlns:a16="http://schemas.microsoft.com/office/drawing/2014/main" xmlns="" val="4038656961"/>
                  </a:ext>
                </a:extLst>
              </a:tr>
            </a:tbl>
          </a:graphicData>
        </a:graphic>
      </p:graphicFrame>
      <p:sp>
        <p:nvSpPr>
          <p:cNvPr id="8" name="TextBox 7">
            <a:extLst>
              <a:ext uri="{FF2B5EF4-FFF2-40B4-BE49-F238E27FC236}">
                <a16:creationId xmlns:a16="http://schemas.microsoft.com/office/drawing/2014/main" xmlns="" id="{6EE31BF9-9A89-474A-8416-4819E45A2645}"/>
              </a:ext>
            </a:extLst>
          </p:cNvPr>
          <p:cNvSpPr txBox="1"/>
          <p:nvPr/>
        </p:nvSpPr>
        <p:spPr>
          <a:xfrm>
            <a:off x="936523" y="4747855"/>
            <a:ext cx="10026446" cy="400110"/>
          </a:xfrm>
          <a:prstGeom prst="rect">
            <a:avLst/>
          </a:prstGeom>
          <a:noFill/>
        </p:spPr>
        <p:txBody>
          <a:bodyPr wrap="square">
            <a:spAutoFit/>
          </a:bodyPr>
          <a:lstStyle/>
          <a:p>
            <a:pPr>
              <a:spcAft>
                <a:spcPts val="1200"/>
              </a:spcAft>
            </a:pPr>
            <a:r>
              <a:rPr lang="en-US" sz="2000" dirty="0"/>
              <a:t>The random forest classification model  gave us the best results on recall and f1 metrics .</a:t>
            </a:r>
          </a:p>
        </p:txBody>
      </p:sp>
    </p:spTree>
    <p:extLst>
      <p:ext uri="{BB962C8B-B14F-4D97-AF65-F5344CB8AC3E}">
        <p14:creationId xmlns:p14="http://schemas.microsoft.com/office/powerpoint/2010/main" val="68927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5CE88-6EF0-4285-B316-9D98F1E0D3D7}"/>
              </a:ext>
            </a:extLst>
          </p:cNvPr>
          <p:cNvSpPr>
            <a:spLocks noGrp="1"/>
          </p:cNvSpPr>
          <p:nvPr>
            <p:ph type="title"/>
          </p:nvPr>
        </p:nvSpPr>
        <p:spPr>
          <a:xfrm>
            <a:off x="838201" y="214178"/>
            <a:ext cx="10515600" cy="1325563"/>
          </a:xfrm>
        </p:spPr>
        <p:txBody>
          <a:bodyPr/>
          <a:lstStyle/>
          <a:p>
            <a:r>
              <a:rPr lang="en-US" b="1" dirty="0"/>
              <a:t>Background</a:t>
            </a:r>
            <a:endParaRPr lang="he-IL" dirty="0"/>
          </a:p>
        </p:txBody>
      </p:sp>
      <p:sp>
        <p:nvSpPr>
          <p:cNvPr id="3" name="Content Placeholder 2">
            <a:extLst>
              <a:ext uri="{FF2B5EF4-FFF2-40B4-BE49-F238E27FC236}">
                <a16:creationId xmlns:a16="http://schemas.microsoft.com/office/drawing/2014/main" xmlns="" id="{3F7865B9-A946-4D64-9482-CA39B34B4709}"/>
              </a:ext>
            </a:extLst>
          </p:cNvPr>
          <p:cNvSpPr>
            <a:spLocks noGrp="1"/>
          </p:cNvSpPr>
          <p:nvPr>
            <p:ph idx="1"/>
          </p:nvPr>
        </p:nvSpPr>
        <p:spPr>
          <a:xfrm>
            <a:off x="747253" y="1343819"/>
            <a:ext cx="11110130" cy="5106142"/>
          </a:xfrm>
        </p:spPr>
        <p:txBody>
          <a:bodyPr>
            <a:normAutofit/>
          </a:bodyPr>
          <a:lstStyle/>
          <a:p>
            <a:pPr marL="0" indent="0">
              <a:lnSpc>
                <a:spcPct val="170000"/>
              </a:lnSpc>
              <a:spcBef>
                <a:spcPts val="0"/>
              </a:spcBef>
              <a:spcAft>
                <a:spcPts val="600"/>
              </a:spcAft>
              <a:buNone/>
            </a:pPr>
            <a:r>
              <a:rPr lang="en-US" sz="1600" dirty="0"/>
              <a:t>In today’s highly competitive telecom market, customers can choose from a variety of service providers, leave a service provider or switch to another service provider. The percentage of customers leaving a service is known as “churn”.</a:t>
            </a:r>
          </a:p>
          <a:p>
            <a:pPr marL="0" indent="0">
              <a:lnSpc>
                <a:spcPct val="170000"/>
              </a:lnSpc>
              <a:spcBef>
                <a:spcPts val="0"/>
              </a:spcBef>
              <a:spcAft>
                <a:spcPts val="600"/>
              </a:spcAft>
              <a:buNone/>
            </a:pPr>
            <a:r>
              <a:rPr lang="en-US" sz="1600" dirty="0"/>
              <a:t>Companies try to retain their customers as long as possible, but in a competitive market, </a:t>
            </a:r>
            <a:r>
              <a:rPr lang="en-US" sz="1600" b="1" dirty="0"/>
              <a:t>churn can be as high as 25% annually</a:t>
            </a:r>
            <a:r>
              <a:rPr lang="en-US" sz="1600" dirty="0"/>
              <a:t>. </a:t>
            </a:r>
          </a:p>
          <a:p>
            <a:pPr marL="0" indent="0">
              <a:lnSpc>
                <a:spcPct val="170000"/>
              </a:lnSpc>
              <a:spcBef>
                <a:spcPts val="0"/>
              </a:spcBef>
              <a:spcAft>
                <a:spcPts val="600"/>
              </a:spcAft>
              <a:buNone/>
            </a:pPr>
            <a:r>
              <a:rPr lang="en-US" sz="1600" dirty="0"/>
              <a:t>This is a problem for companies because acquiring a </a:t>
            </a:r>
            <a:r>
              <a:rPr lang="en-US" sz="1600" b="1" dirty="0"/>
              <a:t>new customer can often cost 10 times more than retaining an existing one</a:t>
            </a:r>
            <a:r>
              <a:rPr lang="en-US" sz="1600" dirty="0"/>
              <a:t>.</a:t>
            </a:r>
          </a:p>
          <a:p>
            <a:pPr marL="0" indent="0">
              <a:lnSpc>
                <a:spcPct val="170000"/>
              </a:lnSpc>
              <a:spcBef>
                <a:spcPts val="0"/>
              </a:spcBef>
              <a:spcAft>
                <a:spcPts val="600"/>
              </a:spcAft>
              <a:buNone/>
            </a:pPr>
            <a:r>
              <a:rPr lang="en-US" sz="1600" dirty="0"/>
              <a:t>In order to be on top of this, companies ask themselves the following questions:</a:t>
            </a:r>
          </a:p>
          <a:p>
            <a:pPr>
              <a:lnSpc>
                <a:spcPct val="170000"/>
              </a:lnSpc>
              <a:spcBef>
                <a:spcPts val="0"/>
              </a:spcBef>
              <a:spcAft>
                <a:spcPts val="600"/>
              </a:spcAft>
              <a:buFont typeface="Wingdings" panose="05000000000000000000" pitchFamily="2" charset="2"/>
              <a:buChar char="§"/>
            </a:pPr>
            <a:r>
              <a:rPr lang="en-US" sz="1600" dirty="0"/>
              <a:t>Who will churn? Are there specific user segments we are at risk of losing? (certain age groups?).</a:t>
            </a:r>
          </a:p>
          <a:p>
            <a:pPr>
              <a:lnSpc>
                <a:spcPct val="170000"/>
              </a:lnSpc>
              <a:spcBef>
                <a:spcPts val="0"/>
              </a:spcBef>
              <a:spcAft>
                <a:spcPts val="600"/>
              </a:spcAft>
              <a:buFont typeface="Wingdings" panose="05000000000000000000" pitchFamily="2" charset="2"/>
              <a:buChar char="§"/>
            </a:pPr>
            <a:r>
              <a:rPr lang="en-US" sz="1600" dirty="0"/>
              <a:t>When will they churn? We need to predict churn probabilities for months in advance.</a:t>
            </a:r>
          </a:p>
          <a:p>
            <a:pPr>
              <a:lnSpc>
                <a:spcPct val="170000"/>
              </a:lnSpc>
              <a:spcBef>
                <a:spcPts val="0"/>
              </a:spcBef>
              <a:spcAft>
                <a:spcPts val="600"/>
              </a:spcAft>
              <a:buFont typeface="Wingdings" panose="05000000000000000000" pitchFamily="2" charset="2"/>
              <a:buChar char="§"/>
            </a:pPr>
            <a:r>
              <a:rPr lang="en-US" sz="1600" dirty="0"/>
              <a:t>Why will they churn? We need to identify potential churn drivers and triggers (is it cost? quality? brand strength?).</a:t>
            </a:r>
          </a:p>
          <a:p>
            <a:pPr>
              <a:lnSpc>
                <a:spcPct val="170000"/>
              </a:lnSpc>
              <a:spcBef>
                <a:spcPts val="0"/>
              </a:spcBef>
              <a:spcAft>
                <a:spcPts val="600"/>
              </a:spcAft>
              <a:buFont typeface="Wingdings" panose="05000000000000000000" pitchFamily="2" charset="2"/>
              <a:buChar char="§"/>
            </a:pPr>
            <a:r>
              <a:rPr lang="en-US" sz="1600" dirty="0"/>
              <a:t>What can we do to prevent this? (We need to provide different treatment options such as retention programs).</a:t>
            </a:r>
          </a:p>
        </p:txBody>
      </p:sp>
      <p:sp>
        <p:nvSpPr>
          <p:cNvPr id="4" name="Slide Number Placeholder 3">
            <a:extLst>
              <a:ext uri="{FF2B5EF4-FFF2-40B4-BE49-F238E27FC236}">
                <a16:creationId xmlns:a16="http://schemas.microsoft.com/office/drawing/2014/main" xmlns="" id="{2A4CFF27-BC9F-4445-9019-785933617FB1}"/>
              </a:ext>
            </a:extLst>
          </p:cNvPr>
          <p:cNvSpPr>
            <a:spLocks noGrp="1"/>
          </p:cNvSpPr>
          <p:nvPr>
            <p:ph type="sldNum" sz="quarter" idx="12"/>
          </p:nvPr>
        </p:nvSpPr>
        <p:spPr/>
        <p:txBody>
          <a:bodyPr/>
          <a:lstStyle/>
          <a:p>
            <a:fld id="{EE240097-ED78-47A7-9691-525A8A933A9D}" type="slidenum">
              <a:rPr lang="he-IL" smtClean="0"/>
              <a:pPr/>
              <a:t>3</a:t>
            </a:fld>
            <a:endParaRPr lang="he-IL" dirty="0"/>
          </a:p>
        </p:txBody>
      </p:sp>
    </p:spTree>
    <p:extLst>
      <p:ext uri="{BB962C8B-B14F-4D97-AF65-F5344CB8AC3E}">
        <p14:creationId xmlns:p14="http://schemas.microsoft.com/office/powerpoint/2010/main" val="1664007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F26FFB17-9396-4F25-8FC4-993B6001CF74}"/>
              </a:ext>
            </a:extLst>
          </p:cNvPr>
          <p:cNvSpPr>
            <a:spLocks noGrp="1"/>
          </p:cNvSpPr>
          <p:nvPr>
            <p:ph type="title"/>
          </p:nvPr>
        </p:nvSpPr>
        <p:spPr>
          <a:xfrm>
            <a:off x="838200" y="365125"/>
            <a:ext cx="10515600" cy="1325563"/>
          </a:xfrm>
        </p:spPr>
        <p:txBody>
          <a:bodyPr/>
          <a:lstStyle/>
          <a:p>
            <a:r>
              <a:rPr lang="en-US" b="1" dirty="0" err="1"/>
              <a:t>AutoKeras</a:t>
            </a:r>
            <a:endParaRPr lang="he-IL" b="1" dirty="0"/>
          </a:p>
        </p:txBody>
      </p:sp>
      <p:sp>
        <p:nvSpPr>
          <p:cNvPr id="8" name="TextBox 7">
            <a:extLst>
              <a:ext uri="{FF2B5EF4-FFF2-40B4-BE49-F238E27FC236}">
                <a16:creationId xmlns:a16="http://schemas.microsoft.com/office/drawing/2014/main" xmlns="" id="{6EE31BF9-9A89-474A-8416-4819E45A2645}"/>
              </a:ext>
            </a:extLst>
          </p:cNvPr>
          <p:cNvSpPr txBox="1"/>
          <p:nvPr/>
        </p:nvSpPr>
        <p:spPr>
          <a:xfrm>
            <a:off x="838200" y="5919037"/>
            <a:ext cx="10026446" cy="400110"/>
          </a:xfrm>
          <a:prstGeom prst="rect">
            <a:avLst/>
          </a:prstGeom>
          <a:noFill/>
        </p:spPr>
        <p:txBody>
          <a:bodyPr wrap="square">
            <a:spAutoFit/>
          </a:bodyPr>
          <a:lstStyle/>
          <a:p>
            <a:pPr>
              <a:spcAft>
                <a:spcPts val="1200"/>
              </a:spcAft>
            </a:pPr>
            <a:r>
              <a:rPr lang="en-US" sz="2000" dirty="0" err="1"/>
              <a:t>AutoKeras</a:t>
            </a:r>
            <a:r>
              <a:rPr lang="en-US" sz="2000" dirty="0"/>
              <a:t> took long time to execute. Results were not as expected (no improvement).</a:t>
            </a:r>
          </a:p>
        </p:txBody>
      </p:sp>
      <p:sp>
        <p:nvSpPr>
          <p:cNvPr id="6" name="TextBox 5">
            <a:extLst>
              <a:ext uri="{FF2B5EF4-FFF2-40B4-BE49-F238E27FC236}">
                <a16:creationId xmlns:a16="http://schemas.microsoft.com/office/drawing/2014/main" xmlns="" id="{4DFEB863-3659-4B2B-B595-CDA2D87AECB3}"/>
              </a:ext>
            </a:extLst>
          </p:cNvPr>
          <p:cNvSpPr txBox="1"/>
          <p:nvPr/>
        </p:nvSpPr>
        <p:spPr>
          <a:xfrm>
            <a:off x="838200" y="1878497"/>
            <a:ext cx="5011994" cy="830997"/>
          </a:xfrm>
          <a:prstGeom prst="rect">
            <a:avLst/>
          </a:prstGeom>
          <a:noFill/>
        </p:spPr>
        <p:txBody>
          <a:bodyPr wrap="square">
            <a:spAutoFit/>
          </a:bodyPr>
          <a:lstStyle/>
          <a:p>
            <a:r>
              <a:rPr lang="en-US" sz="1600" b="0" dirty="0">
                <a:solidFill>
                  <a:srgbClr val="AF00DB"/>
                </a:solidFill>
                <a:effectLst/>
                <a:latin typeface="Courier New" panose="02070309020205020404" pitchFamily="49" charset="0"/>
              </a:rPr>
              <a:t>import</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autokeras</a:t>
            </a:r>
            <a:r>
              <a:rPr lang="en-US" sz="1600" b="0" dirty="0">
                <a:solidFill>
                  <a:srgbClr val="000000"/>
                </a:solidFill>
                <a:effectLst/>
                <a:latin typeface="Courier New" panose="02070309020205020404" pitchFamily="49" charset="0"/>
              </a:rPr>
              <a:t> </a:t>
            </a:r>
            <a:r>
              <a:rPr lang="en-US" sz="1600" b="0" dirty="0">
                <a:solidFill>
                  <a:srgbClr val="AF00DB"/>
                </a:solidFill>
                <a:effectLst/>
                <a:latin typeface="Courier New" panose="02070309020205020404" pitchFamily="49" charset="0"/>
              </a:rPr>
              <a:t>as</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ak</a:t>
            </a:r>
            <a:endParaRPr lang="en-US" sz="1600" b="0" dirty="0">
              <a:solidFill>
                <a:srgbClr val="000000"/>
              </a:solidFill>
              <a:effectLst/>
              <a:latin typeface="Courier New" panose="02070309020205020404" pitchFamily="49" charset="0"/>
            </a:endParaRPr>
          </a:p>
          <a:p>
            <a:r>
              <a:rPr lang="en-US" sz="1600" b="0" dirty="0" err="1">
                <a:solidFill>
                  <a:srgbClr val="000000"/>
                </a:solidFill>
                <a:effectLst/>
                <a:latin typeface="Courier New" panose="02070309020205020404" pitchFamily="49" charset="0"/>
              </a:rPr>
              <a:t>clf</a:t>
            </a:r>
            <a:r>
              <a:rPr lang="en-US" sz="1600" b="0" dirty="0">
                <a:solidFill>
                  <a:srgbClr val="000000"/>
                </a:solidFill>
                <a:effectLst/>
                <a:latin typeface="Courier New" panose="02070309020205020404" pitchFamily="49" charset="0"/>
              </a:rPr>
              <a:t> = </a:t>
            </a:r>
            <a:r>
              <a:rPr lang="en-US" sz="1600" b="0" dirty="0" err="1">
                <a:solidFill>
                  <a:srgbClr val="000000"/>
                </a:solidFill>
                <a:effectLst/>
                <a:latin typeface="Courier New" panose="02070309020205020404" pitchFamily="49" charset="0"/>
              </a:rPr>
              <a:t>ak.StructuredDataClassifier</a:t>
            </a:r>
            <a:r>
              <a:rPr lang="en-US" sz="1600" b="0" dirty="0">
                <a:solidFill>
                  <a:srgbClr val="000000"/>
                </a:solidFill>
                <a:effectLst/>
                <a:latin typeface="Courier New" panose="02070309020205020404" pitchFamily="49" charset="0"/>
              </a:rPr>
              <a:t>()</a:t>
            </a:r>
          </a:p>
          <a:p>
            <a:r>
              <a:rPr lang="en-US" sz="1600" b="0" dirty="0" err="1">
                <a:solidFill>
                  <a:srgbClr val="000000"/>
                </a:solidFill>
                <a:effectLst/>
                <a:latin typeface="Courier New" panose="02070309020205020404" pitchFamily="49" charset="0"/>
              </a:rPr>
              <a:t>my_history</a:t>
            </a:r>
            <a:r>
              <a:rPr lang="en-US" sz="1600" b="0" dirty="0">
                <a:solidFill>
                  <a:srgbClr val="000000"/>
                </a:solidFill>
                <a:effectLst/>
                <a:latin typeface="Courier New" panose="02070309020205020404" pitchFamily="49" charset="0"/>
              </a:rPr>
              <a:t> = </a:t>
            </a:r>
            <a:r>
              <a:rPr lang="en-US" sz="1600" b="0" dirty="0" err="1">
                <a:solidFill>
                  <a:srgbClr val="000000"/>
                </a:solidFill>
                <a:effectLst/>
                <a:latin typeface="Courier New" panose="02070309020205020404" pitchFamily="49" charset="0"/>
              </a:rPr>
              <a:t>clf.fit</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X_train</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y_train</a:t>
            </a:r>
            <a:r>
              <a:rPr lang="en-US" sz="1600" b="0" dirty="0">
                <a:solidFill>
                  <a:srgbClr val="000000"/>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xmlns="" id="{73D06B53-6689-4D2A-A228-443D091D2EFA}"/>
              </a:ext>
            </a:extLst>
          </p:cNvPr>
          <p:cNvSpPr txBox="1"/>
          <p:nvPr/>
        </p:nvSpPr>
        <p:spPr>
          <a:xfrm>
            <a:off x="838200" y="3002697"/>
            <a:ext cx="5011994" cy="584775"/>
          </a:xfrm>
          <a:prstGeom prst="rect">
            <a:avLst/>
          </a:prstGeom>
          <a:noFill/>
        </p:spPr>
        <p:txBody>
          <a:bodyPr wrap="square">
            <a:spAutoFit/>
          </a:bodyPr>
          <a:lstStyle/>
          <a:p>
            <a:r>
              <a:rPr lang="en-US" sz="1600" b="0" dirty="0">
                <a:solidFill>
                  <a:srgbClr val="000000"/>
                </a:solidFill>
                <a:effectLst/>
                <a:latin typeface="Courier New" panose="02070309020205020404" pitchFamily="49" charset="0"/>
              </a:rPr>
              <a:t>model = </a:t>
            </a:r>
            <a:r>
              <a:rPr lang="en-US" sz="1600" b="0" dirty="0" err="1">
                <a:solidFill>
                  <a:srgbClr val="000000"/>
                </a:solidFill>
                <a:effectLst/>
                <a:latin typeface="Courier New" panose="02070309020205020404" pitchFamily="49" charset="0"/>
              </a:rPr>
              <a:t>clf.export_model</a:t>
            </a:r>
            <a:r>
              <a:rPr lang="en-US" sz="1600" b="0" dirty="0">
                <a:solidFill>
                  <a:srgbClr val="000000"/>
                </a:solidFill>
                <a:effectLst/>
                <a:latin typeface="Courier New" panose="02070309020205020404" pitchFamily="49" charset="0"/>
              </a:rPr>
              <a:t>()</a:t>
            </a:r>
          </a:p>
          <a:p>
            <a:r>
              <a:rPr lang="en-US" sz="1600" b="0" dirty="0" err="1">
                <a:solidFill>
                  <a:srgbClr val="000000"/>
                </a:solidFill>
                <a:effectLst/>
                <a:latin typeface="Courier New" panose="02070309020205020404" pitchFamily="49" charset="0"/>
              </a:rPr>
              <a:t>model.summary</a:t>
            </a:r>
            <a:r>
              <a:rPr lang="en-US" sz="1600" b="0" dirty="0">
                <a:solidFill>
                  <a:srgbClr val="000000"/>
                </a:solidFill>
                <a:effectLst/>
                <a:latin typeface="Courier New" panose="02070309020205020404" pitchFamily="49" charset="0"/>
              </a:rPr>
              <a:t>()</a:t>
            </a:r>
          </a:p>
        </p:txBody>
      </p:sp>
      <p:pic>
        <p:nvPicPr>
          <p:cNvPr id="7" name="Picture 6">
            <a:extLst>
              <a:ext uri="{FF2B5EF4-FFF2-40B4-BE49-F238E27FC236}">
                <a16:creationId xmlns:a16="http://schemas.microsoft.com/office/drawing/2014/main" xmlns="" id="{1D0C9936-3952-4399-93C7-DC73F85D62DE}"/>
              </a:ext>
            </a:extLst>
          </p:cNvPr>
          <p:cNvPicPr>
            <a:picLocks noChangeAspect="1"/>
          </p:cNvPicPr>
          <p:nvPr/>
        </p:nvPicPr>
        <p:blipFill>
          <a:blip r:embed="rId2"/>
          <a:stretch>
            <a:fillRect/>
          </a:stretch>
        </p:blipFill>
        <p:spPr>
          <a:xfrm>
            <a:off x="6096000" y="1151586"/>
            <a:ext cx="5715155" cy="4181045"/>
          </a:xfrm>
          <a:prstGeom prst="rect">
            <a:avLst/>
          </a:prstGeom>
        </p:spPr>
      </p:pic>
      <p:sp>
        <p:nvSpPr>
          <p:cNvPr id="12" name="TextBox 11">
            <a:extLst>
              <a:ext uri="{FF2B5EF4-FFF2-40B4-BE49-F238E27FC236}">
                <a16:creationId xmlns:a16="http://schemas.microsoft.com/office/drawing/2014/main" xmlns="" id="{EA69AFA8-87C1-4287-8745-C9BF3A87C6D7}"/>
              </a:ext>
            </a:extLst>
          </p:cNvPr>
          <p:cNvSpPr txBox="1"/>
          <p:nvPr/>
        </p:nvSpPr>
        <p:spPr>
          <a:xfrm>
            <a:off x="838200" y="3970677"/>
            <a:ext cx="5011994" cy="338554"/>
          </a:xfrm>
          <a:prstGeom prst="rect">
            <a:avLst/>
          </a:prstGeom>
          <a:noFill/>
        </p:spPr>
        <p:txBody>
          <a:bodyPr wrap="square">
            <a:spAutoFit/>
          </a:bodyPr>
          <a:lstStyle/>
          <a:p>
            <a:r>
              <a:rPr lang="en-US" sz="1600" b="0" dirty="0" err="1">
                <a:solidFill>
                  <a:srgbClr val="000000"/>
                </a:solidFill>
                <a:effectLst/>
                <a:latin typeface="Courier New" panose="02070309020205020404" pitchFamily="49" charset="0"/>
              </a:rPr>
              <a:t>clf.evaluate</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X_test</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y_test</a:t>
            </a:r>
            <a:r>
              <a:rPr lang="en-US" sz="1600" b="0" dirty="0">
                <a:solidFill>
                  <a:srgbClr val="000000"/>
                </a:solidFill>
                <a:effectLst/>
                <a:latin typeface="Courier New" panose="02070309020205020404" pitchFamily="49" charset="0"/>
              </a:rPr>
              <a:t>)</a:t>
            </a:r>
          </a:p>
        </p:txBody>
      </p:sp>
      <p:pic>
        <p:nvPicPr>
          <p:cNvPr id="16" name="Picture 15">
            <a:extLst>
              <a:ext uri="{FF2B5EF4-FFF2-40B4-BE49-F238E27FC236}">
                <a16:creationId xmlns:a16="http://schemas.microsoft.com/office/drawing/2014/main" xmlns="" id="{3128FED6-3D37-474B-91E8-039D66375992}"/>
              </a:ext>
            </a:extLst>
          </p:cNvPr>
          <p:cNvPicPr>
            <a:picLocks noChangeAspect="1"/>
          </p:cNvPicPr>
          <p:nvPr/>
        </p:nvPicPr>
        <p:blipFill>
          <a:blip r:embed="rId3"/>
          <a:stretch>
            <a:fillRect/>
          </a:stretch>
        </p:blipFill>
        <p:spPr>
          <a:xfrm>
            <a:off x="838200" y="4319300"/>
            <a:ext cx="4791075" cy="352425"/>
          </a:xfrm>
          <a:prstGeom prst="rect">
            <a:avLst/>
          </a:prstGeom>
        </p:spPr>
      </p:pic>
    </p:spTree>
    <p:extLst>
      <p:ext uri="{BB962C8B-B14F-4D97-AF65-F5344CB8AC3E}">
        <p14:creationId xmlns:p14="http://schemas.microsoft.com/office/powerpoint/2010/main" val="44376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5E50F0E-08AB-4EE0-A62E-8EAE4C075541}"/>
              </a:ext>
            </a:extLst>
          </p:cNvPr>
          <p:cNvSpPr>
            <a:spLocks noGrp="1"/>
          </p:cNvSpPr>
          <p:nvPr>
            <p:ph type="title"/>
          </p:nvPr>
        </p:nvSpPr>
        <p:spPr>
          <a:xfrm>
            <a:off x="838200" y="365125"/>
            <a:ext cx="10515600" cy="1325563"/>
          </a:xfrm>
        </p:spPr>
        <p:txBody>
          <a:bodyPr/>
          <a:lstStyle/>
          <a:p>
            <a:r>
              <a:rPr lang="en-US" b="1" dirty="0"/>
              <a:t>Discussion</a:t>
            </a:r>
            <a:endParaRPr lang="he-IL" b="1" dirty="0"/>
          </a:p>
        </p:txBody>
      </p:sp>
      <p:sp>
        <p:nvSpPr>
          <p:cNvPr id="2" name="Slide Number Placeholder 1">
            <a:extLst>
              <a:ext uri="{FF2B5EF4-FFF2-40B4-BE49-F238E27FC236}">
                <a16:creationId xmlns:a16="http://schemas.microsoft.com/office/drawing/2014/main" xmlns="" id="{D206EE0A-51CE-48E5-969D-F95852A372EC}"/>
              </a:ext>
            </a:extLst>
          </p:cNvPr>
          <p:cNvSpPr>
            <a:spLocks noGrp="1"/>
          </p:cNvSpPr>
          <p:nvPr>
            <p:ph type="sldNum" sz="quarter" idx="12"/>
          </p:nvPr>
        </p:nvSpPr>
        <p:spPr/>
        <p:txBody>
          <a:bodyPr/>
          <a:lstStyle/>
          <a:p>
            <a:fld id="{EE240097-ED78-47A7-9691-525A8A933A9D}" type="slidenum">
              <a:rPr lang="he-IL" smtClean="0"/>
              <a:pPr/>
              <a:t>31</a:t>
            </a:fld>
            <a:endParaRPr lang="he-IL"/>
          </a:p>
        </p:txBody>
      </p:sp>
      <p:sp>
        <p:nvSpPr>
          <p:cNvPr id="16" name="TextBox 15">
            <a:extLst>
              <a:ext uri="{FF2B5EF4-FFF2-40B4-BE49-F238E27FC236}">
                <a16:creationId xmlns:a16="http://schemas.microsoft.com/office/drawing/2014/main" xmlns="" id="{9C8A116F-C867-4337-A506-4A15EA6AD67D}"/>
              </a:ext>
            </a:extLst>
          </p:cNvPr>
          <p:cNvSpPr txBox="1"/>
          <p:nvPr/>
        </p:nvSpPr>
        <p:spPr>
          <a:xfrm>
            <a:off x="838200" y="1513042"/>
            <a:ext cx="10400071" cy="4339650"/>
          </a:xfrm>
          <a:prstGeom prst="rect">
            <a:avLst/>
          </a:prstGeom>
          <a:noFill/>
        </p:spPr>
        <p:txBody>
          <a:bodyPr wrap="square">
            <a:spAutoFit/>
          </a:bodyPr>
          <a:lstStyle/>
          <a:p>
            <a:pPr marL="717550" indent="-717550">
              <a:spcAft>
                <a:spcPts val="1200"/>
              </a:spcAft>
            </a:pPr>
            <a:r>
              <a:rPr lang="en-US" b="1" dirty="0"/>
              <a:t>Accuracy</a:t>
            </a:r>
          </a:p>
          <a:p>
            <a:pPr>
              <a:spcAft>
                <a:spcPts val="1200"/>
              </a:spcAft>
            </a:pPr>
            <a:r>
              <a:rPr lang="en-US" dirty="0"/>
              <a:t>Useful for classification problems like this one. However, the real-life data will be imbalanced (we fixed this for  the training set) and therefore may not be the best metric for choosing a model.</a:t>
            </a:r>
          </a:p>
          <a:p>
            <a:pPr marL="717550" indent="-717550">
              <a:spcAft>
                <a:spcPts val="1200"/>
              </a:spcAft>
            </a:pPr>
            <a:r>
              <a:rPr lang="en-US" b="1" dirty="0"/>
              <a:t>Recall</a:t>
            </a:r>
          </a:p>
          <a:p>
            <a:pPr>
              <a:spcAft>
                <a:spcPts val="1200"/>
              </a:spcAft>
            </a:pPr>
            <a:r>
              <a:rPr lang="en-US" dirty="0"/>
              <a:t>Telco will want to minimize false-negatives (falsely predicting actual churn) in order to not lose paying customers. So will want to maximize recall.</a:t>
            </a:r>
          </a:p>
          <a:p>
            <a:pPr marL="717550" indent="-717550">
              <a:spcAft>
                <a:spcPts val="1200"/>
              </a:spcAft>
            </a:pPr>
            <a:r>
              <a:rPr lang="en-US" b="1" dirty="0"/>
              <a:t>Precision</a:t>
            </a:r>
          </a:p>
          <a:p>
            <a:pPr>
              <a:spcAft>
                <a:spcPts val="1200"/>
              </a:spcAft>
            </a:pPr>
            <a:r>
              <a:rPr lang="en-US" dirty="0"/>
              <a:t>Telco will also want to minimize false-positives (falsely predicting customers as potential to churn) in order not to suggest costly retention plans to customers who do not need them.</a:t>
            </a:r>
          </a:p>
          <a:p>
            <a:pPr>
              <a:spcAft>
                <a:spcPts val="1200"/>
              </a:spcAft>
            </a:pPr>
            <a:r>
              <a:rPr lang="en-US" dirty="0"/>
              <a:t>Potential cost of losing customers is usually greater than the cost of a retention plan – so from a business perspective, recall is a more important metric. The f1 metric is also useful because it balances the recall and precision metrics. An f2 metric may be even better as it puts more weight to recall.</a:t>
            </a:r>
          </a:p>
        </p:txBody>
      </p:sp>
    </p:spTree>
    <p:extLst>
      <p:ext uri="{BB962C8B-B14F-4D97-AF65-F5344CB8AC3E}">
        <p14:creationId xmlns:p14="http://schemas.microsoft.com/office/powerpoint/2010/main" val="3012470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8A498-1997-44E8-9FB6-0D1A7CD139E2}"/>
              </a:ext>
            </a:extLst>
          </p:cNvPr>
          <p:cNvSpPr>
            <a:spLocks noGrp="1"/>
          </p:cNvSpPr>
          <p:nvPr>
            <p:ph type="title"/>
          </p:nvPr>
        </p:nvSpPr>
        <p:spPr/>
        <p:txBody>
          <a:bodyPr/>
          <a:lstStyle/>
          <a:p>
            <a:r>
              <a:rPr lang="en-US" b="1" dirty="0"/>
              <a:t>Future Directions</a:t>
            </a:r>
            <a:endParaRPr lang="he-IL" b="1" dirty="0"/>
          </a:p>
        </p:txBody>
      </p:sp>
      <p:sp>
        <p:nvSpPr>
          <p:cNvPr id="3" name="Content Placeholder 2">
            <a:extLst>
              <a:ext uri="{FF2B5EF4-FFF2-40B4-BE49-F238E27FC236}">
                <a16:creationId xmlns:a16="http://schemas.microsoft.com/office/drawing/2014/main" xmlns="" id="{E63486E7-7B20-4F9D-8FA3-D7EE53D300FF}"/>
              </a:ext>
            </a:extLst>
          </p:cNvPr>
          <p:cNvSpPr>
            <a:spLocks noGrp="1"/>
          </p:cNvSpPr>
          <p:nvPr>
            <p:ph idx="1"/>
          </p:nvPr>
        </p:nvSpPr>
        <p:spPr>
          <a:xfrm>
            <a:off x="838200" y="1453251"/>
            <a:ext cx="10515600" cy="4593588"/>
          </a:xfrm>
        </p:spPr>
        <p:txBody>
          <a:bodyPr>
            <a:normAutofit fontScale="92500" lnSpcReduction="10000"/>
          </a:bodyPr>
          <a:lstStyle/>
          <a:p>
            <a:pPr marL="457200" indent="-457200">
              <a:lnSpc>
                <a:spcPct val="150000"/>
              </a:lnSpc>
              <a:spcBef>
                <a:spcPts val="0"/>
              </a:spcBef>
              <a:spcAft>
                <a:spcPts val="600"/>
              </a:spcAft>
              <a:buFont typeface="+mj-lt"/>
              <a:buAutoNum type="arabicPeriod"/>
            </a:pPr>
            <a:r>
              <a:rPr lang="en-US" sz="1800" dirty="0"/>
              <a:t>Target encoding vs. One Hot Encoding – check which method gets better results.</a:t>
            </a:r>
          </a:p>
          <a:p>
            <a:pPr marL="457200" indent="-457200">
              <a:lnSpc>
                <a:spcPct val="150000"/>
              </a:lnSpc>
              <a:spcBef>
                <a:spcPts val="0"/>
              </a:spcBef>
              <a:spcAft>
                <a:spcPts val="600"/>
              </a:spcAft>
              <a:buFont typeface="+mj-lt"/>
              <a:buAutoNum type="arabicPeriod"/>
            </a:pPr>
            <a:r>
              <a:rPr lang="en-US" sz="1800" dirty="0"/>
              <a:t>Use Isolation Forest to check for outliers. </a:t>
            </a:r>
          </a:p>
          <a:p>
            <a:pPr marL="457200" indent="-457200">
              <a:lnSpc>
                <a:spcPct val="150000"/>
              </a:lnSpc>
              <a:spcBef>
                <a:spcPts val="0"/>
              </a:spcBef>
              <a:spcAft>
                <a:spcPts val="600"/>
              </a:spcAft>
              <a:buFont typeface="+mj-lt"/>
              <a:buAutoNum type="arabicPeriod"/>
            </a:pPr>
            <a:r>
              <a:rPr lang="en-US" sz="1800" dirty="0"/>
              <a:t>Use </a:t>
            </a:r>
            <a:r>
              <a:rPr lang="en-US" sz="1800" dirty="0" err="1"/>
              <a:t>SelectKBest</a:t>
            </a:r>
            <a:r>
              <a:rPr lang="en-US" sz="1800" dirty="0"/>
              <a:t> or PCA for feature selection.</a:t>
            </a:r>
          </a:p>
          <a:p>
            <a:pPr marL="457200" indent="-457200">
              <a:lnSpc>
                <a:spcPct val="150000"/>
              </a:lnSpc>
              <a:spcBef>
                <a:spcPts val="0"/>
              </a:spcBef>
              <a:spcAft>
                <a:spcPts val="600"/>
              </a:spcAft>
              <a:buFont typeface="+mj-lt"/>
              <a:buAutoNum type="arabicPeriod"/>
            </a:pPr>
            <a:r>
              <a:rPr lang="en-US" sz="1800" dirty="0"/>
              <a:t>Split problem and run models separately for different segments and clusters.</a:t>
            </a:r>
          </a:p>
          <a:p>
            <a:pPr marL="457200" indent="-457200">
              <a:lnSpc>
                <a:spcPct val="150000"/>
              </a:lnSpc>
              <a:spcBef>
                <a:spcPts val="0"/>
              </a:spcBef>
              <a:spcAft>
                <a:spcPts val="600"/>
              </a:spcAft>
              <a:buFont typeface="+mj-lt"/>
              <a:buAutoNum type="arabicPeriod"/>
            </a:pPr>
            <a:r>
              <a:rPr lang="en-US" sz="1800" dirty="0"/>
              <a:t>Try additional models:</a:t>
            </a:r>
          </a:p>
          <a:p>
            <a:pPr lvl="1">
              <a:lnSpc>
                <a:spcPct val="150000"/>
              </a:lnSpc>
              <a:spcBef>
                <a:spcPts val="0"/>
              </a:spcBef>
              <a:spcAft>
                <a:spcPts val="600"/>
              </a:spcAft>
              <a:buFont typeface="Wingdings" panose="05000000000000000000" pitchFamily="2" charset="2"/>
              <a:buChar char="§"/>
            </a:pPr>
            <a:r>
              <a:rPr lang="en-US" sz="1800" dirty="0"/>
              <a:t>Logistic Regression</a:t>
            </a:r>
          </a:p>
          <a:p>
            <a:pPr lvl="1">
              <a:lnSpc>
                <a:spcPct val="150000"/>
              </a:lnSpc>
              <a:spcBef>
                <a:spcPts val="0"/>
              </a:spcBef>
              <a:spcAft>
                <a:spcPts val="600"/>
              </a:spcAft>
              <a:buFont typeface="Wingdings" panose="05000000000000000000" pitchFamily="2" charset="2"/>
              <a:buChar char="§"/>
            </a:pPr>
            <a:r>
              <a:rPr lang="en-US" sz="1800" dirty="0" err="1"/>
              <a:t>CatBoost</a:t>
            </a:r>
            <a:endParaRPr lang="en-US" sz="1800" dirty="0"/>
          </a:p>
          <a:p>
            <a:pPr lvl="1">
              <a:lnSpc>
                <a:spcPct val="150000"/>
              </a:lnSpc>
              <a:spcBef>
                <a:spcPts val="0"/>
              </a:spcBef>
              <a:spcAft>
                <a:spcPts val="600"/>
              </a:spcAft>
              <a:buFont typeface="Wingdings" panose="05000000000000000000" pitchFamily="2" charset="2"/>
              <a:buChar char="§"/>
            </a:pPr>
            <a:r>
              <a:rPr lang="en-US" sz="1800" dirty="0"/>
              <a:t>LGBM</a:t>
            </a:r>
          </a:p>
          <a:p>
            <a:pPr marL="457200" indent="-457200">
              <a:lnSpc>
                <a:spcPct val="150000"/>
              </a:lnSpc>
              <a:spcBef>
                <a:spcPts val="0"/>
              </a:spcBef>
              <a:spcAft>
                <a:spcPts val="600"/>
              </a:spcAft>
              <a:buFont typeface="+mj-lt"/>
              <a:buAutoNum type="arabicPeriod"/>
            </a:pPr>
            <a:r>
              <a:rPr lang="en-US" sz="1800" dirty="0"/>
              <a:t>Try modes with larger grid search, additional parameters, additional metrics (ROC/AUC) etc.</a:t>
            </a:r>
          </a:p>
          <a:p>
            <a:pPr marL="457200" indent="-457200">
              <a:lnSpc>
                <a:spcPct val="150000"/>
              </a:lnSpc>
              <a:spcBef>
                <a:spcPts val="0"/>
              </a:spcBef>
              <a:spcAft>
                <a:spcPts val="600"/>
              </a:spcAft>
              <a:buFont typeface="+mj-lt"/>
              <a:buAutoNum type="arabicPeriod"/>
            </a:pPr>
            <a:r>
              <a:rPr lang="en-US" sz="1800" dirty="0"/>
              <a:t>Further investigation of </a:t>
            </a:r>
            <a:r>
              <a:rPr lang="en-US" sz="1800" dirty="0" err="1"/>
              <a:t>AutoKeras</a:t>
            </a:r>
            <a:r>
              <a:rPr lang="en-US" sz="1800" dirty="0"/>
              <a:t>.</a:t>
            </a:r>
          </a:p>
          <a:p>
            <a:pPr marL="0" indent="0">
              <a:lnSpc>
                <a:spcPct val="150000"/>
              </a:lnSpc>
              <a:spcBef>
                <a:spcPts val="0"/>
              </a:spcBef>
              <a:spcAft>
                <a:spcPts val="600"/>
              </a:spcAft>
              <a:buNone/>
            </a:pPr>
            <a:endParaRPr lang="en-US" sz="1800" dirty="0"/>
          </a:p>
        </p:txBody>
      </p:sp>
      <p:sp>
        <p:nvSpPr>
          <p:cNvPr id="4" name="Slide Number Placeholder 3">
            <a:extLst>
              <a:ext uri="{FF2B5EF4-FFF2-40B4-BE49-F238E27FC236}">
                <a16:creationId xmlns:a16="http://schemas.microsoft.com/office/drawing/2014/main" xmlns="" id="{2A48CFE0-8BE8-4598-80F7-C45D7FF2D019}"/>
              </a:ext>
            </a:extLst>
          </p:cNvPr>
          <p:cNvSpPr>
            <a:spLocks noGrp="1"/>
          </p:cNvSpPr>
          <p:nvPr>
            <p:ph type="sldNum" sz="quarter" idx="12"/>
          </p:nvPr>
        </p:nvSpPr>
        <p:spPr/>
        <p:txBody>
          <a:bodyPr/>
          <a:lstStyle/>
          <a:p>
            <a:fld id="{EE240097-ED78-47A7-9691-525A8A933A9D}" type="slidenum">
              <a:rPr lang="he-IL" smtClean="0"/>
              <a:pPr/>
              <a:t>32</a:t>
            </a:fld>
            <a:endParaRPr lang="he-IL" dirty="0"/>
          </a:p>
        </p:txBody>
      </p:sp>
    </p:spTree>
    <p:extLst>
      <p:ext uri="{BB962C8B-B14F-4D97-AF65-F5344CB8AC3E}">
        <p14:creationId xmlns:p14="http://schemas.microsoft.com/office/powerpoint/2010/main" val="1066223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8A498-1997-44E8-9FB6-0D1A7CD139E2}"/>
              </a:ext>
            </a:extLst>
          </p:cNvPr>
          <p:cNvSpPr>
            <a:spLocks noGrp="1"/>
          </p:cNvSpPr>
          <p:nvPr>
            <p:ph type="title"/>
          </p:nvPr>
        </p:nvSpPr>
        <p:spPr>
          <a:xfrm>
            <a:off x="739878" y="2103437"/>
            <a:ext cx="10515600" cy="1325563"/>
          </a:xfrm>
        </p:spPr>
        <p:txBody>
          <a:bodyPr/>
          <a:lstStyle/>
          <a:p>
            <a:pPr algn="ctr"/>
            <a:r>
              <a:rPr lang="en-US" b="1" dirty="0"/>
              <a:t>Thank You</a:t>
            </a:r>
            <a:endParaRPr lang="he-IL" b="1" dirty="0"/>
          </a:p>
        </p:txBody>
      </p:sp>
      <p:sp>
        <p:nvSpPr>
          <p:cNvPr id="3" name="Slide Number Placeholder 2">
            <a:extLst>
              <a:ext uri="{FF2B5EF4-FFF2-40B4-BE49-F238E27FC236}">
                <a16:creationId xmlns:a16="http://schemas.microsoft.com/office/drawing/2014/main" xmlns="" id="{39F86EDC-0B7E-4AFF-96F8-4C013BFB942A}"/>
              </a:ext>
            </a:extLst>
          </p:cNvPr>
          <p:cNvSpPr>
            <a:spLocks noGrp="1"/>
          </p:cNvSpPr>
          <p:nvPr>
            <p:ph type="sldNum" sz="quarter" idx="12"/>
          </p:nvPr>
        </p:nvSpPr>
        <p:spPr/>
        <p:txBody>
          <a:bodyPr/>
          <a:lstStyle/>
          <a:p>
            <a:fld id="{EE240097-ED78-47A7-9691-525A8A933A9D}" type="slidenum">
              <a:rPr lang="he-IL" smtClean="0"/>
              <a:pPr/>
              <a:t>33</a:t>
            </a:fld>
            <a:endParaRPr lang="he-IL" dirty="0"/>
          </a:p>
        </p:txBody>
      </p:sp>
    </p:spTree>
    <p:extLst>
      <p:ext uri="{BB962C8B-B14F-4D97-AF65-F5344CB8AC3E}">
        <p14:creationId xmlns:p14="http://schemas.microsoft.com/office/powerpoint/2010/main" val="149792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BA81E5A-E004-4FFF-B466-988FEE6C3686}"/>
              </a:ext>
            </a:extLst>
          </p:cNvPr>
          <p:cNvSpPr>
            <a:spLocks noGrp="1"/>
          </p:cNvSpPr>
          <p:nvPr>
            <p:ph type="sldNum" sz="quarter" idx="12"/>
          </p:nvPr>
        </p:nvSpPr>
        <p:spPr/>
        <p:txBody>
          <a:bodyPr/>
          <a:lstStyle/>
          <a:p>
            <a:fld id="{EE240097-ED78-47A7-9691-525A8A933A9D}" type="slidenum">
              <a:rPr lang="he-IL" smtClean="0"/>
              <a:pPr/>
              <a:t>4</a:t>
            </a:fld>
            <a:endParaRPr lang="he-IL" dirty="0"/>
          </a:p>
        </p:txBody>
      </p:sp>
      <p:pic>
        <p:nvPicPr>
          <p:cNvPr id="10" name="Picture 9">
            <a:extLst>
              <a:ext uri="{FF2B5EF4-FFF2-40B4-BE49-F238E27FC236}">
                <a16:creationId xmlns:a16="http://schemas.microsoft.com/office/drawing/2014/main" xmlns="" id="{5DD61000-C47F-4BD5-A575-95F685975E7C}"/>
              </a:ext>
            </a:extLst>
          </p:cNvPr>
          <p:cNvPicPr>
            <a:picLocks noChangeAspect="1"/>
          </p:cNvPicPr>
          <p:nvPr/>
        </p:nvPicPr>
        <p:blipFill>
          <a:blip r:embed="rId2"/>
          <a:stretch>
            <a:fillRect/>
          </a:stretch>
        </p:blipFill>
        <p:spPr>
          <a:xfrm>
            <a:off x="838199" y="1288351"/>
            <a:ext cx="9987515" cy="5171803"/>
          </a:xfrm>
          <a:prstGeom prst="rect">
            <a:avLst/>
          </a:prstGeom>
        </p:spPr>
      </p:pic>
      <p:sp>
        <p:nvSpPr>
          <p:cNvPr id="11" name="Title 1">
            <a:extLst>
              <a:ext uri="{FF2B5EF4-FFF2-40B4-BE49-F238E27FC236}">
                <a16:creationId xmlns:a16="http://schemas.microsoft.com/office/drawing/2014/main" xmlns="" id="{6BA18CC3-6980-4228-9689-B4D6B7D0B9FF}"/>
              </a:ext>
            </a:extLst>
          </p:cNvPr>
          <p:cNvSpPr>
            <a:spLocks noGrp="1"/>
          </p:cNvSpPr>
          <p:nvPr>
            <p:ph type="title"/>
          </p:nvPr>
        </p:nvSpPr>
        <p:spPr>
          <a:xfrm>
            <a:off x="838199" y="214178"/>
            <a:ext cx="10655709" cy="1325563"/>
          </a:xfrm>
        </p:spPr>
        <p:txBody>
          <a:bodyPr>
            <a:normAutofit/>
          </a:bodyPr>
          <a:lstStyle/>
          <a:p>
            <a:r>
              <a:rPr lang="en-US" sz="4000" b="1" dirty="0"/>
              <a:t>Example of how Companies Segment Customers</a:t>
            </a:r>
            <a:endParaRPr lang="he-IL" sz="4000" dirty="0"/>
          </a:p>
        </p:txBody>
      </p:sp>
    </p:spTree>
    <p:extLst>
      <p:ext uri="{BB962C8B-B14F-4D97-AF65-F5344CB8AC3E}">
        <p14:creationId xmlns:p14="http://schemas.microsoft.com/office/powerpoint/2010/main" val="82366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578CF9-377D-4E82-90F2-3BAA1A5E047D}"/>
              </a:ext>
            </a:extLst>
          </p:cNvPr>
          <p:cNvSpPr>
            <a:spLocks noGrp="1"/>
          </p:cNvSpPr>
          <p:nvPr>
            <p:ph type="title"/>
          </p:nvPr>
        </p:nvSpPr>
        <p:spPr>
          <a:xfrm>
            <a:off x="838200" y="216269"/>
            <a:ext cx="10515600" cy="1325563"/>
          </a:xfrm>
        </p:spPr>
        <p:txBody>
          <a:bodyPr/>
          <a:lstStyle/>
          <a:p>
            <a:r>
              <a:rPr lang="en-US" b="1" dirty="0"/>
              <a:t>Dataset and Objective</a:t>
            </a:r>
            <a:endParaRPr lang="he-IL" b="1" dirty="0"/>
          </a:p>
        </p:txBody>
      </p:sp>
      <p:sp>
        <p:nvSpPr>
          <p:cNvPr id="6" name="TextBox 5">
            <a:extLst>
              <a:ext uri="{FF2B5EF4-FFF2-40B4-BE49-F238E27FC236}">
                <a16:creationId xmlns:a16="http://schemas.microsoft.com/office/drawing/2014/main" xmlns="" id="{10B2CB40-39D8-40E4-8397-9416AB4DF48C}"/>
              </a:ext>
            </a:extLst>
          </p:cNvPr>
          <p:cNvSpPr txBox="1"/>
          <p:nvPr/>
        </p:nvSpPr>
        <p:spPr>
          <a:xfrm>
            <a:off x="864824" y="1238007"/>
            <a:ext cx="10820796" cy="646331"/>
          </a:xfrm>
          <a:prstGeom prst="rect">
            <a:avLst/>
          </a:prstGeom>
          <a:noFill/>
        </p:spPr>
        <p:txBody>
          <a:bodyPr wrap="square">
            <a:spAutoFit/>
          </a:bodyPr>
          <a:lstStyle/>
          <a:p>
            <a:r>
              <a:rPr lang="en-US" dirty="0"/>
              <a:t>The </a:t>
            </a:r>
            <a:r>
              <a:rPr lang="en-US" i="1" dirty="0"/>
              <a:t>Telco customer churn</a:t>
            </a:r>
            <a:r>
              <a:rPr lang="en-US" dirty="0"/>
              <a:t> data contains information about a fictional telecom company that provided home phone and Internet services to customers in California. </a:t>
            </a:r>
          </a:p>
        </p:txBody>
      </p:sp>
      <p:sp>
        <p:nvSpPr>
          <p:cNvPr id="14" name="TextBox 13">
            <a:extLst>
              <a:ext uri="{FF2B5EF4-FFF2-40B4-BE49-F238E27FC236}">
                <a16:creationId xmlns:a16="http://schemas.microsoft.com/office/drawing/2014/main" xmlns="" id="{156EAE24-CA66-40BE-BAF8-F1C40536EEB6}"/>
              </a:ext>
            </a:extLst>
          </p:cNvPr>
          <p:cNvSpPr txBox="1"/>
          <p:nvPr/>
        </p:nvSpPr>
        <p:spPr>
          <a:xfrm>
            <a:off x="864823" y="5345863"/>
            <a:ext cx="10654381" cy="1295868"/>
          </a:xfrm>
          <a:prstGeom prst="rect">
            <a:avLst/>
          </a:prstGeom>
          <a:solidFill>
            <a:schemeClr val="bg1">
              <a:lumMod val="85000"/>
            </a:schemeClr>
          </a:solidFill>
          <a:ln>
            <a:noFill/>
          </a:ln>
        </p:spPr>
        <p:txBody>
          <a:bodyPr wrap="square">
            <a:spAutoFit/>
          </a:bodyPr>
          <a:lstStyle/>
          <a:p>
            <a:pPr marL="0" indent="0">
              <a:lnSpc>
                <a:spcPct val="150000"/>
              </a:lnSpc>
              <a:spcBef>
                <a:spcPts val="600"/>
              </a:spcBef>
              <a:buNone/>
            </a:pPr>
            <a:r>
              <a:rPr lang="en-US" b="1" u="sng" dirty="0"/>
              <a:t>Our Objective</a:t>
            </a:r>
          </a:p>
          <a:p>
            <a:pPr marL="0" indent="0">
              <a:lnSpc>
                <a:spcPct val="150000"/>
              </a:lnSpc>
              <a:buNone/>
            </a:pPr>
            <a:r>
              <a:rPr lang="en-US" dirty="0"/>
              <a:t>Predict potential customer churn with purpose to develop customer retention programs.</a:t>
            </a:r>
          </a:p>
          <a:p>
            <a:pPr>
              <a:lnSpc>
                <a:spcPct val="150000"/>
              </a:lnSpc>
            </a:pPr>
            <a:r>
              <a:rPr lang="en-US" dirty="0"/>
              <a:t>This is a Binary Classification Problem</a:t>
            </a:r>
          </a:p>
        </p:txBody>
      </p:sp>
      <p:sp>
        <p:nvSpPr>
          <p:cNvPr id="11" name="TextBox 10">
            <a:extLst>
              <a:ext uri="{FF2B5EF4-FFF2-40B4-BE49-F238E27FC236}">
                <a16:creationId xmlns:a16="http://schemas.microsoft.com/office/drawing/2014/main" xmlns="" id="{9438418F-C507-4A6C-A51A-9825D618FCAB}"/>
              </a:ext>
            </a:extLst>
          </p:cNvPr>
          <p:cNvSpPr txBox="1"/>
          <p:nvPr/>
        </p:nvSpPr>
        <p:spPr>
          <a:xfrm>
            <a:off x="864824" y="2548528"/>
            <a:ext cx="10820795" cy="646331"/>
          </a:xfrm>
          <a:prstGeom prst="rect">
            <a:avLst/>
          </a:prstGeom>
          <a:noFill/>
        </p:spPr>
        <p:txBody>
          <a:bodyPr wrap="square">
            <a:spAutoFit/>
          </a:bodyPr>
          <a:lstStyle/>
          <a:p>
            <a:r>
              <a:rPr lang="en-US" dirty="0"/>
              <a:t>The</a:t>
            </a:r>
            <a:r>
              <a:rPr lang="en-US" sz="1800" dirty="0"/>
              <a:t> dataset contains </a:t>
            </a:r>
            <a:r>
              <a:rPr lang="en-US" sz="1800" b="1" dirty="0"/>
              <a:t>7,043 rows</a:t>
            </a:r>
            <a:r>
              <a:rPr lang="en-US" b="1" dirty="0"/>
              <a:t> -</a:t>
            </a:r>
            <a:r>
              <a:rPr lang="en-US" sz="1800" dirty="0"/>
              <a:t> each representing </a:t>
            </a:r>
            <a:r>
              <a:rPr lang="en-US" dirty="0"/>
              <a:t>a single customer and </a:t>
            </a:r>
            <a:r>
              <a:rPr lang="en-US" b="1" dirty="0"/>
              <a:t>21 columns, </a:t>
            </a:r>
            <a:r>
              <a:rPr lang="en-US" dirty="0"/>
              <a:t>with the “Churn” column being the target.</a:t>
            </a:r>
          </a:p>
        </p:txBody>
      </p:sp>
      <p:sp>
        <p:nvSpPr>
          <p:cNvPr id="3" name="Slide Number Placeholder 2">
            <a:extLst>
              <a:ext uri="{FF2B5EF4-FFF2-40B4-BE49-F238E27FC236}">
                <a16:creationId xmlns:a16="http://schemas.microsoft.com/office/drawing/2014/main" xmlns="" id="{EA375EDA-3900-41E7-9237-FC05FA104F4E}"/>
              </a:ext>
            </a:extLst>
          </p:cNvPr>
          <p:cNvSpPr>
            <a:spLocks noGrp="1"/>
          </p:cNvSpPr>
          <p:nvPr>
            <p:ph type="sldNum" sz="quarter" idx="12"/>
          </p:nvPr>
        </p:nvSpPr>
        <p:spPr/>
        <p:txBody>
          <a:bodyPr/>
          <a:lstStyle/>
          <a:p>
            <a:fld id="{EE240097-ED78-47A7-9691-525A8A933A9D}" type="slidenum">
              <a:rPr lang="he-IL" smtClean="0"/>
              <a:pPr/>
              <a:t>5</a:t>
            </a:fld>
            <a:endParaRPr lang="he-IL" dirty="0"/>
          </a:p>
        </p:txBody>
      </p:sp>
      <p:sp>
        <p:nvSpPr>
          <p:cNvPr id="15" name="TextBox 14">
            <a:extLst>
              <a:ext uri="{FF2B5EF4-FFF2-40B4-BE49-F238E27FC236}">
                <a16:creationId xmlns:a16="http://schemas.microsoft.com/office/drawing/2014/main" xmlns="" id="{90820ABA-E72E-4FC3-A88E-55066C337D96}"/>
              </a:ext>
            </a:extLst>
          </p:cNvPr>
          <p:cNvSpPr txBox="1"/>
          <p:nvPr/>
        </p:nvSpPr>
        <p:spPr>
          <a:xfrm>
            <a:off x="864823" y="1918160"/>
            <a:ext cx="10820796" cy="646331"/>
          </a:xfrm>
          <a:prstGeom prst="rect">
            <a:avLst/>
          </a:prstGeom>
          <a:noFill/>
        </p:spPr>
        <p:txBody>
          <a:bodyPr wrap="square">
            <a:spAutoFit/>
          </a:bodyPr>
          <a:lstStyle/>
          <a:p>
            <a:r>
              <a:rPr lang="en-US" dirty="0"/>
              <a:t>The data itself was taken from Kaggle:  </a:t>
            </a:r>
            <a:r>
              <a:rPr lang="en-US" dirty="0">
                <a:hlinkClick r:id="rId2"/>
              </a:rPr>
              <a:t>https://www.kaggle.com/blastchar/telco-customer-churn</a:t>
            </a:r>
            <a:r>
              <a:rPr lang="en-US" dirty="0"/>
              <a:t> and is a subset of a larger dataset which originated from IBM Business Analytics Community.</a:t>
            </a:r>
          </a:p>
        </p:txBody>
      </p:sp>
      <p:sp>
        <p:nvSpPr>
          <p:cNvPr id="18" name="TextBox 17">
            <a:extLst>
              <a:ext uri="{FF2B5EF4-FFF2-40B4-BE49-F238E27FC236}">
                <a16:creationId xmlns:a16="http://schemas.microsoft.com/office/drawing/2014/main" xmlns="" id="{99C3B105-9757-48FC-8231-94E94683C2E9}"/>
              </a:ext>
            </a:extLst>
          </p:cNvPr>
          <p:cNvSpPr txBox="1"/>
          <p:nvPr/>
        </p:nvSpPr>
        <p:spPr>
          <a:xfrm>
            <a:off x="864823" y="3122160"/>
            <a:ext cx="10654380" cy="2126864"/>
          </a:xfrm>
          <a:prstGeom prst="rect">
            <a:avLst/>
          </a:prstGeom>
          <a:noFill/>
        </p:spPr>
        <p:txBody>
          <a:bodyPr wrap="square">
            <a:spAutoFit/>
          </a:bodyPr>
          <a:lstStyle/>
          <a:p>
            <a:pPr>
              <a:lnSpc>
                <a:spcPct val="150000"/>
              </a:lnSpc>
            </a:pPr>
            <a:r>
              <a:rPr lang="en-US" b="1" dirty="0"/>
              <a:t>The data set includes information about:</a:t>
            </a:r>
            <a:endParaRPr lang="en-US" dirty="0"/>
          </a:p>
          <a:p>
            <a:pPr marL="285750" indent="-285750">
              <a:lnSpc>
                <a:spcPct val="150000"/>
              </a:lnSpc>
              <a:buFont typeface="Wingdings" panose="05000000000000000000" pitchFamily="2" charset="2"/>
              <a:buChar char="§"/>
            </a:pPr>
            <a:r>
              <a:rPr lang="en-US" dirty="0"/>
              <a:t>Customer’s demographic information</a:t>
            </a:r>
          </a:p>
          <a:p>
            <a:pPr marL="285750" indent="-285750">
              <a:lnSpc>
                <a:spcPct val="150000"/>
              </a:lnSpc>
              <a:buFont typeface="Wingdings" panose="05000000000000000000" pitchFamily="2" charset="2"/>
              <a:buChar char="§"/>
            </a:pPr>
            <a:r>
              <a:rPr lang="en-US" dirty="0"/>
              <a:t>Services in the customer’s contract and time with the company (“tenure”)</a:t>
            </a:r>
          </a:p>
          <a:p>
            <a:pPr marL="285750" indent="-285750">
              <a:lnSpc>
                <a:spcPct val="150000"/>
              </a:lnSpc>
              <a:buFont typeface="Wingdings" panose="05000000000000000000" pitchFamily="2" charset="2"/>
              <a:buChar char="§"/>
            </a:pPr>
            <a:r>
              <a:rPr lang="en-US" dirty="0"/>
              <a:t>Customer’s contract and payment info (including “monthly charges”)</a:t>
            </a:r>
          </a:p>
          <a:p>
            <a:pPr marL="285750" indent="-285750">
              <a:lnSpc>
                <a:spcPct val="150000"/>
              </a:lnSpc>
              <a:buFont typeface="Wingdings" panose="05000000000000000000" pitchFamily="2" charset="2"/>
              <a:buChar char="§"/>
            </a:pPr>
            <a:r>
              <a:rPr lang="en-US" dirty="0"/>
              <a:t>Customer “churn” (if customer left the company within the last month) – </a:t>
            </a:r>
            <a:r>
              <a:rPr lang="en-US" b="1" dirty="0"/>
              <a:t>in the dataset ~27%.</a:t>
            </a:r>
          </a:p>
        </p:txBody>
      </p:sp>
    </p:spTree>
    <p:extLst>
      <p:ext uri="{BB962C8B-B14F-4D97-AF65-F5344CB8AC3E}">
        <p14:creationId xmlns:p14="http://schemas.microsoft.com/office/powerpoint/2010/main" val="36537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578CF9-377D-4E82-90F2-3BAA1A5E047D}"/>
              </a:ext>
            </a:extLst>
          </p:cNvPr>
          <p:cNvSpPr>
            <a:spLocks noGrp="1"/>
          </p:cNvSpPr>
          <p:nvPr>
            <p:ph type="title"/>
          </p:nvPr>
        </p:nvSpPr>
        <p:spPr>
          <a:xfrm>
            <a:off x="838200" y="216269"/>
            <a:ext cx="10515600" cy="1325563"/>
          </a:xfrm>
        </p:spPr>
        <p:txBody>
          <a:bodyPr/>
          <a:lstStyle/>
          <a:p>
            <a:r>
              <a:rPr lang="en-US" b="1" dirty="0"/>
              <a:t>Columns</a:t>
            </a:r>
            <a:endParaRPr lang="he-IL" b="1" dirty="0"/>
          </a:p>
        </p:txBody>
      </p:sp>
      <p:sp>
        <p:nvSpPr>
          <p:cNvPr id="7" name="TextBox 6">
            <a:extLst>
              <a:ext uri="{FF2B5EF4-FFF2-40B4-BE49-F238E27FC236}">
                <a16:creationId xmlns:a16="http://schemas.microsoft.com/office/drawing/2014/main" xmlns="" id="{EF6AD89D-00D2-4811-9A18-CE81568C504E}"/>
              </a:ext>
            </a:extLst>
          </p:cNvPr>
          <p:cNvSpPr txBox="1"/>
          <p:nvPr/>
        </p:nvSpPr>
        <p:spPr>
          <a:xfrm>
            <a:off x="6113123" y="1256297"/>
            <a:ext cx="5687228" cy="2062103"/>
          </a:xfrm>
          <a:prstGeom prst="rect">
            <a:avLst/>
          </a:prstGeom>
          <a:solidFill>
            <a:schemeClr val="accent1">
              <a:lumMod val="20000"/>
              <a:lumOff val="80000"/>
            </a:schemeClr>
          </a:solidFill>
        </p:spPr>
        <p:txBody>
          <a:bodyPr wrap="square">
            <a:spAutoFit/>
          </a:bodyPr>
          <a:lstStyle/>
          <a:p>
            <a:pPr marL="444500" indent="-444500">
              <a:buFont typeface="+mj-lt"/>
              <a:buAutoNum type="arabicPeriod" startAt="12"/>
            </a:pPr>
            <a:r>
              <a:rPr lang="en-US" sz="1600" b="1" dirty="0"/>
              <a:t>Device Protection </a:t>
            </a:r>
            <a:r>
              <a:rPr lang="en-US" sz="1600" dirty="0"/>
              <a:t>(Categorical) – whether the customer has device protection plan for their Internet equipment.</a:t>
            </a:r>
          </a:p>
          <a:p>
            <a:pPr marL="444500" indent="-444500">
              <a:buFont typeface="+mj-lt"/>
              <a:buAutoNum type="arabicPeriod" startAt="12"/>
            </a:pPr>
            <a:r>
              <a:rPr lang="en-US" sz="1600" b="1" dirty="0"/>
              <a:t>Tech Support </a:t>
            </a:r>
            <a:r>
              <a:rPr lang="en-US" sz="1600" dirty="0"/>
              <a:t>(Categorical) – whether the customer subscribes to an additional technical support plan.</a:t>
            </a:r>
          </a:p>
          <a:p>
            <a:pPr marL="444500" indent="-444500">
              <a:buFont typeface="+mj-lt"/>
              <a:buAutoNum type="arabicPeriod" startAt="12"/>
            </a:pPr>
            <a:r>
              <a:rPr lang="en-US" sz="1600" b="1" dirty="0"/>
              <a:t>Streaming TV</a:t>
            </a:r>
            <a:r>
              <a:rPr lang="en-US" sz="1600" dirty="0"/>
              <a:t> (Categorical) – whether the customer uses their Internet service to stream television (from 3</a:t>
            </a:r>
            <a:r>
              <a:rPr lang="en-US" sz="1600" baseline="30000" dirty="0"/>
              <a:t>rd</a:t>
            </a:r>
            <a:r>
              <a:rPr lang="en-US" sz="1600" dirty="0"/>
              <a:t> party).</a:t>
            </a:r>
          </a:p>
          <a:p>
            <a:pPr marL="444500" indent="-444500">
              <a:buFont typeface="+mj-lt"/>
              <a:buAutoNum type="arabicPeriod" startAt="12"/>
            </a:pPr>
            <a:r>
              <a:rPr lang="en-US" sz="1600" b="1" dirty="0"/>
              <a:t>Streaming Movies </a:t>
            </a:r>
            <a:r>
              <a:rPr lang="en-US" sz="1600" dirty="0"/>
              <a:t>(Categorical) – whether the customer uses their Internet to stream movies (from 3</a:t>
            </a:r>
            <a:r>
              <a:rPr lang="en-US" sz="1600" baseline="30000" dirty="0"/>
              <a:t>rd</a:t>
            </a:r>
            <a:r>
              <a:rPr lang="en-US" sz="1600" dirty="0"/>
              <a:t> party).</a:t>
            </a:r>
          </a:p>
        </p:txBody>
      </p:sp>
      <p:sp>
        <p:nvSpPr>
          <p:cNvPr id="8" name="TextBox 7">
            <a:extLst>
              <a:ext uri="{FF2B5EF4-FFF2-40B4-BE49-F238E27FC236}">
                <a16:creationId xmlns:a16="http://schemas.microsoft.com/office/drawing/2014/main" xmlns="" id="{C55A1F5E-2C1A-4795-AA86-6AE47E0AB632}"/>
              </a:ext>
            </a:extLst>
          </p:cNvPr>
          <p:cNvSpPr txBox="1"/>
          <p:nvPr/>
        </p:nvSpPr>
        <p:spPr>
          <a:xfrm>
            <a:off x="683429" y="1256297"/>
            <a:ext cx="5257800" cy="584775"/>
          </a:xfrm>
          <a:prstGeom prst="rect">
            <a:avLst/>
          </a:prstGeom>
          <a:solidFill>
            <a:schemeClr val="bg1">
              <a:lumMod val="95000"/>
            </a:schemeClr>
          </a:solidFill>
        </p:spPr>
        <p:txBody>
          <a:bodyPr wrap="square">
            <a:spAutoFit/>
          </a:bodyPr>
          <a:lstStyle/>
          <a:p>
            <a:pPr marL="444500" indent="-444500">
              <a:buFont typeface="+mj-lt"/>
              <a:buAutoNum type="arabicPeriod"/>
            </a:pPr>
            <a:r>
              <a:rPr lang="en-US" sz="1600" b="1" dirty="0"/>
              <a:t>CustomerID </a:t>
            </a:r>
            <a:r>
              <a:rPr lang="en-US" sz="1600" dirty="0"/>
              <a:t>(string) – A unique ID that identifies each customer (e.g., 7590-VHVEG)</a:t>
            </a:r>
          </a:p>
        </p:txBody>
      </p:sp>
      <p:sp>
        <p:nvSpPr>
          <p:cNvPr id="3" name="Slide Number Placeholder 2">
            <a:extLst>
              <a:ext uri="{FF2B5EF4-FFF2-40B4-BE49-F238E27FC236}">
                <a16:creationId xmlns:a16="http://schemas.microsoft.com/office/drawing/2014/main" xmlns="" id="{EA375EDA-3900-41E7-9237-FC05FA104F4E}"/>
              </a:ext>
            </a:extLst>
          </p:cNvPr>
          <p:cNvSpPr>
            <a:spLocks noGrp="1"/>
          </p:cNvSpPr>
          <p:nvPr>
            <p:ph type="sldNum" sz="quarter" idx="12"/>
          </p:nvPr>
        </p:nvSpPr>
        <p:spPr/>
        <p:txBody>
          <a:bodyPr/>
          <a:lstStyle/>
          <a:p>
            <a:fld id="{EE240097-ED78-47A7-9691-525A8A933A9D}" type="slidenum">
              <a:rPr lang="he-IL" smtClean="0"/>
              <a:pPr/>
              <a:t>6</a:t>
            </a:fld>
            <a:endParaRPr lang="he-IL" dirty="0"/>
          </a:p>
        </p:txBody>
      </p:sp>
      <p:sp>
        <p:nvSpPr>
          <p:cNvPr id="9" name="TextBox 8">
            <a:extLst>
              <a:ext uri="{FF2B5EF4-FFF2-40B4-BE49-F238E27FC236}">
                <a16:creationId xmlns:a16="http://schemas.microsoft.com/office/drawing/2014/main" xmlns="" id="{5763C9A4-1323-4C12-BB16-EC2E707A3BEE}"/>
              </a:ext>
            </a:extLst>
          </p:cNvPr>
          <p:cNvSpPr txBox="1"/>
          <p:nvPr/>
        </p:nvSpPr>
        <p:spPr>
          <a:xfrm>
            <a:off x="683430" y="1841072"/>
            <a:ext cx="5257800" cy="1815882"/>
          </a:xfrm>
          <a:prstGeom prst="rect">
            <a:avLst/>
          </a:prstGeom>
          <a:solidFill>
            <a:schemeClr val="bg2"/>
          </a:solidFill>
        </p:spPr>
        <p:txBody>
          <a:bodyPr wrap="square">
            <a:spAutoFit/>
          </a:bodyPr>
          <a:lstStyle/>
          <a:p>
            <a:pPr marL="444500" indent="-444500">
              <a:buFont typeface="+mj-lt"/>
              <a:buAutoNum type="arabicPeriod" startAt="2"/>
            </a:pPr>
            <a:r>
              <a:rPr lang="en-US" sz="1600" b="1" dirty="0"/>
              <a:t>Gender </a:t>
            </a:r>
            <a:r>
              <a:rPr lang="en-US" sz="1600" dirty="0"/>
              <a:t>(categorical) – The customer’s gender: Male (50.5%) or Female (49.5%).</a:t>
            </a:r>
          </a:p>
          <a:p>
            <a:pPr marL="444500" indent="-444500">
              <a:buFont typeface="+mj-lt"/>
              <a:buAutoNum type="arabicPeriod" startAt="2"/>
            </a:pPr>
            <a:r>
              <a:rPr lang="en-US" sz="1600" b="1" dirty="0"/>
              <a:t>Partner </a:t>
            </a:r>
            <a:r>
              <a:rPr lang="en-US" sz="1600" dirty="0"/>
              <a:t>(Boolean) – Indicates lives with a partner.</a:t>
            </a:r>
            <a:endParaRPr lang="en-US" sz="1600" b="1" dirty="0"/>
          </a:p>
          <a:p>
            <a:pPr marL="444500" indent="-444500">
              <a:buFont typeface="+mj-lt"/>
              <a:buAutoNum type="arabicPeriod" startAt="2"/>
            </a:pPr>
            <a:r>
              <a:rPr lang="en-US" sz="1600" b="1" dirty="0"/>
              <a:t>Senior Citizen </a:t>
            </a:r>
            <a:r>
              <a:rPr lang="en-US" sz="1600" dirty="0"/>
              <a:t>(Boolean) – Indicates if the customer is 65 or older: Yes (16%), No (84%).</a:t>
            </a:r>
            <a:endParaRPr lang="en-US" sz="1600" b="1" dirty="0"/>
          </a:p>
          <a:p>
            <a:pPr marL="444500" indent="-444500">
              <a:buFont typeface="+mj-lt"/>
              <a:buAutoNum type="arabicPeriod" startAt="2"/>
            </a:pPr>
            <a:r>
              <a:rPr lang="en-US" sz="1600" b="1" dirty="0"/>
              <a:t>Dependents </a:t>
            </a:r>
            <a:r>
              <a:rPr lang="en-US" sz="1600" dirty="0"/>
              <a:t>(Boolean) –  Indicates if the customer lives with dependents (children, parents, grandparents).</a:t>
            </a:r>
          </a:p>
        </p:txBody>
      </p:sp>
      <p:sp>
        <p:nvSpPr>
          <p:cNvPr id="10" name="TextBox 9">
            <a:extLst>
              <a:ext uri="{FF2B5EF4-FFF2-40B4-BE49-F238E27FC236}">
                <a16:creationId xmlns:a16="http://schemas.microsoft.com/office/drawing/2014/main" xmlns="" id="{0868486F-D478-48CE-A880-192AECEF61D5}"/>
              </a:ext>
            </a:extLst>
          </p:cNvPr>
          <p:cNvSpPr txBox="1"/>
          <p:nvPr/>
        </p:nvSpPr>
        <p:spPr>
          <a:xfrm>
            <a:off x="683429" y="3637610"/>
            <a:ext cx="5257800" cy="3046988"/>
          </a:xfrm>
          <a:prstGeom prst="rect">
            <a:avLst/>
          </a:prstGeom>
          <a:solidFill>
            <a:schemeClr val="accent1">
              <a:lumMod val="20000"/>
              <a:lumOff val="80000"/>
            </a:schemeClr>
          </a:solidFill>
        </p:spPr>
        <p:txBody>
          <a:bodyPr wrap="square">
            <a:spAutoFit/>
          </a:bodyPr>
          <a:lstStyle/>
          <a:p>
            <a:pPr marL="444500" indent="-444500">
              <a:buFont typeface="+mj-lt"/>
              <a:buAutoNum type="arabicPeriod" startAt="6"/>
            </a:pPr>
            <a:r>
              <a:rPr lang="en-US" sz="1600" b="1" dirty="0"/>
              <a:t>Tenure </a:t>
            </a:r>
            <a:r>
              <a:rPr lang="en-US" sz="1600" dirty="0"/>
              <a:t>(Numeric)</a:t>
            </a:r>
            <a:r>
              <a:rPr lang="en-US" sz="1600" b="1" dirty="0"/>
              <a:t> </a:t>
            </a:r>
            <a:r>
              <a:rPr lang="en-US" sz="1600" dirty="0"/>
              <a:t>– the total number of months that the customer has been with the company.</a:t>
            </a:r>
          </a:p>
          <a:p>
            <a:pPr marL="444500" indent="-444500">
              <a:buFont typeface="+mj-lt"/>
              <a:buAutoNum type="arabicPeriod" startAt="6"/>
            </a:pPr>
            <a:r>
              <a:rPr lang="en-US" sz="1600" b="1" dirty="0"/>
              <a:t>Phone Service </a:t>
            </a:r>
            <a:r>
              <a:rPr lang="en-US" sz="1600" dirty="0"/>
              <a:t>(Boolean) – whether the customer subscribes to home phone service with the company.</a:t>
            </a:r>
          </a:p>
          <a:p>
            <a:pPr marL="444500" indent="-444500">
              <a:buFont typeface="+mj-lt"/>
              <a:buAutoNum type="arabicPeriod" startAt="6"/>
            </a:pPr>
            <a:r>
              <a:rPr lang="en-US" sz="1600" b="1" dirty="0"/>
              <a:t>Multiple Lines </a:t>
            </a:r>
            <a:r>
              <a:rPr lang="en-US" sz="1600" dirty="0"/>
              <a:t>(Boolean) –  whether the customer subscribes to multiple telephone lines.</a:t>
            </a:r>
          </a:p>
          <a:p>
            <a:pPr marL="444500" indent="-444500">
              <a:buFont typeface="+mj-lt"/>
              <a:buAutoNum type="arabicPeriod" startAt="6"/>
            </a:pPr>
            <a:r>
              <a:rPr lang="en-US" sz="1600" b="1" dirty="0"/>
              <a:t>Internet Service </a:t>
            </a:r>
            <a:r>
              <a:rPr lang="en-US" sz="1600" dirty="0"/>
              <a:t>(Categorical) – which Internet service the customer has: DSL, Fiber Optic, No Service.</a:t>
            </a:r>
          </a:p>
          <a:p>
            <a:pPr marL="444500" indent="-444500">
              <a:buFont typeface="+mj-lt"/>
              <a:buAutoNum type="arabicPeriod" startAt="6"/>
            </a:pPr>
            <a:r>
              <a:rPr lang="en-US" sz="1600" b="1" dirty="0"/>
              <a:t>Online Security </a:t>
            </a:r>
            <a:r>
              <a:rPr lang="en-US" sz="1600" dirty="0"/>
              <a:t>(Categorical) – whether the customer subscribes to an additional online security service.</a:t>
            </a:r>
          </a:p>
          <a:p>
            <a:pPr marL="444500" indent="-444500">
              <a:buFont typeface="+mj-lt"/>
              <a:buAutoNum type="arabicPeriod" startAt="6"/>
            </a:pPr>
            <a:r>
              <a:rPr lang="en-US" sz="1600" b="1" dirty="0"/>
              <a:t>Online Backup </a:t>
            </a:r>
            <a:r>
              <a:rPr lang="en-US" sz="1600" dirty="0"/>
              <a:t>(Categorical) – whether the customer subscribes to an additional online backup service.</a:t>
            </a:r>
          </a:p>
        </p:txBody>
      </p:sp>
      <p:sp>
        <p:nvSpPr>
          <p:cNvPr id="11" name="TextBox 10">
            <a:extLst>
              <a:ext uri="{FF2B5EF4-FFF2-40B4-BE49-F238E27FC236}">
                <a16:creationId xmlns:a16="http://schemas.microsoft.com/office/drawing/2014/main" xmlns="" id="{C4609399-0B8A-4FCA-B63E-6D2C07069D4C}"/>
              </a:ext>
            </a:extLst>
          </p:cNvPr>
          <p:cNvSpPr txBox="1"/>
          <p:nvPr/>
        </p:nvSpPr>
        <p:spPr>
          <a:xfrm>
            <a:off x="6113123" y="3318400"/>
            <a:ext cx="5687228" cy="2308324"/>
          </a:xfrm>
          <a:prstGeom prst="rect">
            <a:avLst/>
          </a:prstGeom>
          <a:solidFill>
            <a:schemeClr val="accent6">
              <a:lumMod val="60000"/>
              <a:lumOff val="40000"/>
            </a:schemeClr>
          </a:solidFill>
        </p:spPr>
        <p:txBody>
          <a:bodyPr wrap="square">
            <a:spAutoFit/>
          </a:bodyPr>
          <a:lstStyle/>
          <a:p>
            <a:pPr marL="444500" indent="-444500">
              <a:buFont typeface="+mj-lt"/>
              <a:buAutoNum type="arabicPeriod" startAt="16"/>
            </a:pPr>
            <a:r>
              <a:rPr lang="en-US" sz="1600" b="1" dirty="0"/>
              <a:t>Contract</a:t>
            </a:r>
            <a:r>
              <a:rPr lang="en-US" sz="1600" dirty="0"/>
              <a:t> (Categorical) – the customer’s current contract type: Month-to-Month, One Year, Two Year.</a:t>
            </a:r>
          </a:p>
          <a:p>
            <a:pPr marL="444500" indent="-444500">
              <a:buFont typeface="+mj-lt"/>
              <a:buAutoNum type="arabicPeriod" startAt="16"/>
            </a:pPr>
            <a:r>
              <a:rPr lang="en-US" sz="1600" b="1" dirty="0"/>
              <a:t>Paperless Billing </a:t>
            </a:r>
            <a:r>
              <a:rPr lang="en-US" sz="1600" dirty="0"/>
              <a:t>(Boolean) – whether the customer has chosen paperless billing.</a:t>
            </a:r>
          </a:p>
          <a:p>
            <a:pPr marL="444500" indent="-444500">
              <a:buFont typeface="+mj-lt"/>
              <a:buAutoNum type="arabicPeriod" startAt="16"/>
            </a:pPr>
            <a:r>
              <a:rPr lang="en-US" sz="1600" b="1" dirty="0"/>
              <a:t>Payment Method </a:t>
            </a:r>
            <a:r>
              <a:rPr lang="en-US" sz="1600" dirty="0"/>
              <a:t>(Categorical)</a:t>
            </a:r>
            <a:r>
              <a:rPr lang="en-US" sz="1600" b="1" dirty="0"/>
              <a:t> </a:t>
            </a:r>
            <a:r>
              <a:rPr lang="en-US" sz="1600" dirty="0"/>
              <a:t>– Electronic check, Mailed check, Bank transfer (automatic), Credit card (automatic).</a:t>
            </a:r>
          </a:p>
          <a:p>
            <a:pPr marL="444500" indent="-444500">
              <a:buFont typeface="+mj-lt"/>
              <a:buAutoNum type="arabicPeriod" startAt="16"/>
            </a:pPr>
            <a:r>
              <a:rPr lang="en-US" sz="1600" b="1" dirty="0"/>
              <a:t>Monthly Charges </a:t>
            </a:r>
            <a:r>
              <a:rPr lang="en-US" sz="1600" dirty="0"/>
              <a:t>(Numeric)– the customer’s current total monthly charge for all their services from the company.</a:t>
            </a:r>
          </a:p>
          <a:p>
            <a:pPr marL="444500" indent="-444500">
              <a:buFont typeface="+mj-lt"/>
              <a:buAutoNum type="arabicPeriod" startAt="16"/>
            </a:pPr>
            <a:r>
              <a:rPr lang="en-US" sz="1600" b="1" dirty="0"/>
              <a:t>Total Charges </a:t>
            </a:r>
            <a:r>
              <a:rPr lang="en-US" sz="1600" dirty="0"/>
              <a:t>(String) – the customer’s total charges.</a:t>
            </a:r>
          </a:p>
        </p:txBody>
      </p:sp>
      <p:sp>
        <p:nvSpPr>
          <p:cNvPr id="13" name="TextBox 12">
            <a:extLst>
              <a:ext uri="{FF2B5EF4-FFF2-40B4-BE49-F238E27FC236}">
                <a16:creationId xmlns:a16="http://schemas.microsoft.com/office/drawing/2014/main" xmlns="" id="{9661D933-1873-4857-970F-746D8051F0EB}"/>
              </a:ext>
            </a:extLst>
          </p:cNvPr>
          <p:cNvSpPr txBox="1"/>
          <p:nvPr/>
        </p:nvSpPr>
        <p:spPr>
          <a:xfrm>
            <a:off x="6113122" y="5626724"/>
            <a:ext cx="5687229" cy="584775"/>
          </a:xfrm>
          <a:prstGeom prst="rect">
            <a:avLst/>
          </a:prstGeom>
          <a:solidFill>
            <a:srgbClr val="FFFF00"/>
          </a:solidFill>
        </p:spPr>
        <p:txBody>
          <a:bodyPr wrap="square">
            <a:spAutoFit/>
          </a:bodyPr>
          <a:lstStyle/>
          <a:p>
            <a:pPr marL="444500" indent="-444500">
              <a:buFont typeface="+mj-lt"/>
              <a:buAutoNum type="arabicPeriod" startAt="21"/>
            </a:pPr>
            <a:r>
              <a:rPr lang="en-US" sz="1600" b="1" dirty="0"/>
              <a:t>Churn </a:t>
            </a:r>
            <a:r>
              <a:rPr lang="en-US" sz="1600" dirty="0"/>
              <a:t>(Boolean) – Indicates if the customer left the company within the last month. </a:t>
            </a:r>
          </a:p>
        </p:txBody>
      </p:sp>
    </p:spTree>
    <p:extLst>
      <p:ext uri="{BB962C8B-B14F-4D97-AF65-F5344CB8AC3E}">
        <p14:creationId xmlns:p14="http://schemas.microsoft.com/office/powerpoint/2010/main" val="69413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8A498-1997-44E8-9FB6-0D1A7CD139E2}"/>
              </a:ext>
            </a:extLst>
          </p:cNvPr>
          <p:cNvSpPr>
            <a:spLocks noGrp="1"/>
          </p:cNvSpPr>
          <p:nvPr>
            <p:ph type="title"/>
          </p:nvPr>
        </p:nvSpPr>
        <p:spPr>
          <a:xfrm>
            <a:off x="838200" y="19692"/>
            <a:ext cx="10515600" cy="1325563"/>
          </a:xfrm>
        </p:spPr>
        <p:txBody>
          <a:bodyPr/>
          <a:lstStyle/>
          <a:p>
            <a:r>
              <a:rPr lang="en-US" b="1" dirty="0"/>
              <a:t>EDA </a:t>
            </a:r>
            <a:endParaRPr lang="he-IL" b="1" dirty="0"/>
          </a:p>
        </p:txBody>
      </p:sp>
      <p:sp>
        <p:nvSpPr>
          <p:cNvPr id="3" name="Content Placeholder 2">
            <a:extLst>
              <a:ext uri="{FF2B5EF4-FFF2-40B4-BE49-F238E27FC236}">
                <a16:creationId xmlns:a16="http://schemas.microsoft.com/office/drawing/2014/main" xmlns="" id="{E63486E7-7B20-4F9D-8FA3-D7EE53D300FF}"/>
              </a:ext>
            </a:extLst>
          </p:cNvPr>
          <p:cNvSpPr>
            <a:spLocks noGrp="1"/>
          </p:cNvSpPr>
          <p:nvPr>
            <p:ph idx="1"/>
          </p:nvPr>
        </p:nvSpPr>
        <p:spPr>
          <a:xfrm>
            <a:off x="838200" y="1493453"/>
            <a:ext cx="10216144" cy="3333121"/>
          </a:xfrm>
        </p:spPr>
        <p:txBody>
          <a:bodyPr>
            <a:normAutofit/>
          </a:bodyPr>
          <a:lstStyle/>
          <a:p>
            <a:pPr marL="0" indent="0">
              <a:buNone/>
            </a:pPr>
            <a:r>
              <a:rPr lang="en-US" sz="2400" dirty="0"/>
              <a:t>Initial Analysis:</a:t>
            </a:r>
          </a:p>
          <a:p>
            <a:pPr marL="800100" lvl="1" indent="-342900">
              <a:buFont typeface="+mj-lt"/>
              <a:buAutoNum type="arabicPeriod"/>
            </a:pPr>
            <a:r>
              <a:rPr lang="en-US" sz="1800" dirty="0"/>
              <a:t>No duplicates found.</a:t>
            </a:r>
          </a:p>
          <a:p>
            <a:pPr marL="800100" lvl="1" indent="-342900">
              <a:buFont typeface="+mj-lt"/>
              <a:buAutoNum type="arabicPeriod"/>
            </a:pPr>
            <a:r>
              <a:rPr lang="en-US" sz="1800" dirty="0"/>
              <a:t>“TotalCharges” column type is string (while “</a:t>
            </a:r>
            <a:r>
              <a:rPr lang="en-US" sz="1800" dirty="0" err="1"/>
              <a:t>MonthlyCharges</a:t>
            </a:r>
            <a:r>
              <a:rPr lang="en-US" sz="1800" dirty="0"/>
              <a:t>” is numeric).</a:t>
            </a:r>
          </a:p>
          <a:p>
            <a:pPr marL="800100" lvl="1" indent="-342900">
              <a:buFont typeface="+mj-lt"/>
              <a:buAutoNum type="arabicPeriod"/>
            </a:pPr>
            <a:r>
              <a:rPr lang="en-US" sz="1800" dirty="0"/>
              <a:t>Initially looks like there are no missing values…</a:t>
            </a:r>
          </a:p>
          <a:p>
            <a:pPr marL="0" lvl="1" indent="0">
              <a:spcBef>
                <a:spcPts val="1000"/>
              </a:spcBef>
              <a:buNone/>
            </a:pPr>
            <a:r>
              <a:rPr lang="en-US" dirty="0"/>
              <a:t>Transformations and Fixes:</a:t>
            </a:r>
          </a:p>
          <a:p>
            <a:pPr marL="800100" lvl="1" indent="-342900">
              <a:lnSpc>
                <a:spcPct val="100000"/>
              </a:lnSpc>
              <a:buFont typeface="+mj-lt"/>
              <a:buAutoNum type="arabicPeriod"/>
            </a:pPr>
            <a:r>
              <a:rPr lang="en-US" sz="1800" dirty="0"/>
              <a:t>Converted “</a:t>
            </a:r>
            <a:r>
              <a:rPr lang="en-US" sz="1800" dirty="0" err="1"/>
              <a:t>TotalCharges</a:t>
            </a:r>
            <a:r>
              <a:rPr lang="en-US" sz="1800" dirty="0"/>
              <a:t>” column from “string” to “numeric”.</a:t>
            </a:r>
          </a:p>
          <a:p>
            <a:pPr marL="800100" lvl="1" indent="-342900">
              <a:lnSpc>
                <a:spcPct val="100000"/>
              </a:lnSpc>
              <a:buFont typeface="+mj-lt"/>
              <a:buAutoNum type="arabicPeriod"/>
            </a:pPr>
            <a:r>
              <a:rPr lang="en-US" sz="1800" dirty="0"/>
              <a:t>There are now 11 rows with “</a:t>
            </a:r>
            <a:r>
              <a:rPr lang="en-US" sz="1800" dirty="0" err="1"/>
              <a:t>NaN</a:t>
            </a:r>
            <a:r>
              <a:rPr lang="en-US" sz="1800" dirty="0"/>
              <a:t>” in the “</a:t>
            </a:r>
            <a:r>
              <a:rPr lang="en-US" sz="1800" dirty="0" err="1"/>
              <a:t>TotalCharges</a:t>
            </a:r>
            <a:r>
              <a:rPr lang="en-US" sz="1800" dirty="0"/>
              <a:t>” column.</a:t>
            </a:r>
          </a:p>
          <a:p>
            <a:pPr marL="800100" lvl="1" indent="-342900">
              <a:lnSpc>
                <a:spcPct val="100000"/>
              </a:lnSpc>
              <a:buFont typeface="+mj-lt"/>
              <a:buAutoNum type="arabicPeriod"/>
            </a:pPr>
            <a:r>
              <a:rPr lang="en-US" sz="1800" dirty="0"/>
              <a:t>Also found 11 rows in which “tenure” = 0.</a:t>
            </a:r>
          </a:p>
          <a:p>
            <a:pPr marL="800100" lvl="1" indent="-342900">
              <a:lnSpc>
                <a:spcPct val="100000"/>
              </a:lnSpc>
              <a:buFont typeface="+mj-lt"/>
              <a:buAutoNum type="arabicPeriod"/>
            </a:pPr>
            <a:r>
              <a:rPr lang="en-US" sz="1800" dirty="0"/>
              <a:t>These are the same 11 rows so we decided to drop them.</a:t>
            </a:r>
          </a:p>
        </p:txBody>
      </p:sp>
      <p:sp>
        <p:nvSpPr>
          <p:cNvPr id="4" name="Slide Number Placeholder 3">
            <a:extLst>
              <a:ext uri="{FF2B5EF4-FFF2-40B4-BE49-F238E27FC236}">
                <a16:creationId xmlns:a16="http://schemas.microsoft.com/office/drawing/2014/main" xmlns="" id="{A882ADBA-1FED-4DC5-B169-3D28A21E21E2}"/>
              </a:ext>
            </a:extLst>
          </p:cNvPr>
          <p:cNvSpPr>
            <a:spLocks noGrp="1"/>
          </p:cNvSpPr>
          <p:nvPr>
            <p:ph type="sldNum" sz="quarter" idx="12"/>
          </p:nvPr>
        </p:nvSpPr>
        <p:spPr/>
        <p:txBody>
          <a:bodyPr/>
          <a:lstStyle/>
          <a:p>
            <a:fld id="{EE240097-ED78-47A7-9691-525A8A933A9D}" type="slidenum">
              <a:rPr lang="he-IL" smtClean="0"/>
              <a:pPr/>
              <a:t>7</a:t>
            </a:fld>
            <a:endParaRPr lang="he-IL" dirty="0"/>
          </a:p>
        </p:txBody>
      </p:sp>
      <p:sp>
        <p:nvSpPr>
          <p:cNvPr id="11" name="TextBox 10">
            <a:extLst>
              <a:ext uri="{FF2B5EF4-FFF2-40B4-BE49-F238E27FC236}">
                <a16:creationId xmlns:a16="http://schemas.microsoft.com/office/drawing/2014/main" xmlns="" id="{BB58EB40-3FD2-4347-9A98-872CCA2FB4A1}"/>
              </a:ext>
            </a:extLst>
          </p:cNvPr>
          <p:cNvSpPr txBox="1"/>
          <p:nvPr/>
        </p:nvSpPr>
        <p:spPr>
          <a:xfrm>
            <a:off x="838200" y="4937585"/>
            <a:ext cx="9521687" cy="1621960"/>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400"/>
            </a:lvl1pPr>
            <a:lvl2pPr marL="800100" lvl="1" indent="-342900">
              <a:lnSpc>
                <a:spcPct val="90000"/>
              </a:lnSpc>
              <a:spcBef>
                <a:spcPts val="500"/>
              </a:spcBef>
              <a:buFont typeface="+mj-lt"/>
              <a:buAutoNum type="arabicPeriod"/>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Numeric Values</a:t>
            </a:r>
            <a:endParaRPr lang="en-US" altLang="he-IL" dirty="0"/>
          </a:p>
          <a:p>
            <a:pPr lvl="1">
              <a:lnSpc>
                <a:spcPct val="100000"/>
              </a:lnSpc>
            </a:pPr>
            <a:r>
              <a:rPr lang="en-US" altLang="he-IL" dirty="0"/>
              <a:t>Tenure – Mean: </a:t>
            </a:r>
            <a:r>
              <a:rPr lang="en-US" dirty="0"/>
              <a:t>32.37 months  (~2 years 8 months), Min: 0, Max: 72 (6 years).</a:t>
            </a:r>
          </a:p>
          <a:p>
            <a:pPr lvl="1">
              <a:lnSpc>
                <a:spcPct val="100000"/>
              </a:lnSpc>
            </a:pPr>
            <a:r>
              <a:rPr lang="en-US" altLang="he-IL" dirty="0"/>
              <a:t>Monthly Charges – Mean: $64.76, Min: $18.25, Max: $118.75</a:t>
            </a:r>
          </a:p>
          <a:p>
            <a:pPr lvl="1">
              <a:lnSpc>
                <a:spcPct val="100000"/>
              </a:lnSpc>
            </a:pPr>
            <a:r>
              <a:rPr lang="en-US" altLang="he-IL" dirty="0"/>
              <a:t>Total Charges – Mean: $2,283. Min: $18.8, Max: $8,684.8</a:t>
            </a:r>
          </a:p>
        </p:txBody>
      </p:sp>
    </p:spTree>
    <p:extLst>
      <p:ext uri="{BB962C8B-B14F-4D97-AF65-F5344CB8AC3E}">
        <p14:creationId xmlns:p14="http://schemas.microsoft.com/office/powerpoint/2010/main" val="118812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5F78DA6-1BB5-4A0D-80AC-4C9E4852B9CD}"/>
              </a:ext>
            </a:extLst>
          </p:cNvPr>
          <p:cNvPicPr>
            <a:picLocks noChangeAspect="1"/>
          </p:cNvPicPr>
          <p:nvPr/>
        </p:nvPicPr>
        <p:blipFill>
          <a:blip r:embed="rId2"/>
          <a:stretch>
            <a:fillRect/>
          </a:stretch>
        </p:blipFill>
        <p:spPr>
          <a:xfrm>
            <a:off x="12290" y="1690688"/>
            <a:ext cx="12192000" cy="2264950"/>
          </a:xfrm>
          <a:prstGeom prst="rect">
            <a:avLst/>
          </a:prstGeom>
        </p:spPr>
      </p:pic>
      <p:pic>
        <p:nvPicPr>
          <p:cNvPr id="8" name="Picture 7">
            <a:extLst>
              <a:ext uri="{FF2B5EF4-FFF2-40B4-BE49-F238E27FC236}">
                <a16:creationId xmlns:a16="http://schemas.microsoft.com/office/drawing/2014/main" xmlns="" id="{0B2327C1-80A3-40D2-A63D-2BF6340C11F7}"/>
              </a:ext>
            </a:extLst>
          </p:cNvPr>
          <p:cNvPicPr>
            <a:picLocks noChangeAspect="1"/>
          </p:cNvPicPr>
          <p:nvPr/>
        </p:nvPicPr>
        <p:blipFill>
          <a:blip r:embed="rId3"/>
          <a:stretch>
            <a:fillRect/>
          </a:stretch>
        </p:blipFill>
        <p:spPr>
          <a:xfrm>
            <a:off x="12290" y="4635149"/>
            <a:ext cx="12192000" cy="2222851"/>
          </a:xfrm>
          <a:prstGeom prst="rect">
            <a:avLst/>
          </a:prstGeom>
        </p:spPr>
      </p:pic>
      <p:sp>
        <p:nvSpPr>
          <p:cNvPr id="2" name="Slide Number Placeholder 1">
            <a:extLst>
              <a:ext uri="{FF2B5EF4-FFF2-40B4-BE49-F238E27FC236}">
                <a16:creationId xmlns:a16="http://schemas.microsoft.com/office/drawing/2014/main" xmlns="" id="{A29ADB38-61D4-4C84-B7D9-64E6B247F70E}"/>
              </a:ext>
            </a:extLst>
          </p:cNvPr>
          <p:cNvSpPr>
            <a:spLocks noGrp="1"/>
          </p:cNvSpPr>
          <p:nvPr>
            <p:ph type="sldNum" sz="quarter" idx="12"/>
          </p:nvPr>
        </p:nvSpPr>
        <p:spPr/>
        <p:txBody>
          <a:bodyPr/>
          <a:lstStyle/>
          <a:p>
            <a:fld id="{EE240097-ED78-47A7-9691-525A8A933A9D}" type="slidenum">
              <a:rPr lang="he-IL" smtClean="0"/>
              <a:pPr/>
              <a:t>8</a:t>
            </a:fld>
            <a:endParaRPr lang="he-IL" dirty="0"/>
          </a:p>
        </p:txBody>
      </p:sp>
      <p:sp>
        <p:nvSpPr>
          <p:cNvPr id="7" name="TextBox 6">
            <a:extLst>
              <a:ext uri="{FF2B5EF4-FFF2-40B4-BE49-F238E27FC236}">
                <a16:creationId xmlns:a16="http://schemas.microsoft.com/office/drawing/2014/main" xmlns="" id="{3BD1E2A3-317E-40F8-B508-DDF61D626733}"/>
              </a:ext>
            </a:extLst>
          </p:cNvPr>
          <p:cNvSpPr txBox="1"/>
          <p:nvPr/>
        </p:nvSpPr>
        <p:spPr>
          <a:xfrm>
            <a:off x="353961" y="1429933"/>
            <a:ext cx="2025445" cy="369332"/>
          </a:xfrm>
          <a:prstGeom prst="rect">
            <a:avLst/>
          </a:prstGeom>
          <a:solidFill>
            <a:schemeClr val="bg1"/>
          </a:solidFill>
        </p:spPr>
        <p:txBody>
          <a:bodyPr wrap="square" rtlCol="1">
            <a:spAutoFit/>
          </a:bodyPr>
          <a:lstStyle/>
          <a:p>
            <a:pPr algn="ctr"/>
            <a:r>
              <a:rPr lang="en-US" b="1" dirty="0"/>
              <a:t>Gender</a:t>
            </a:r>
            <a:endParaRPr lang="he-IL" b="1" dirty="0"/>
          </a:p>
        </p:txBody>
      </p:sp>
      <p:sp>
        <p:nvSpPr>
          <p:cNvPr id="15" name="TextBox 14">
            <a:extLst>
              <a:ext uri="{FF2B5EF4-FFF2-40B4-BE49-F238E27FC236}">
                <a16:creationId xmlns:a16="http://schemas.microsoft.com/office/drawing/2014/main" xmlns="" id="{C978F61E-DAA4-44FF-999D-303C9BDF2075}"/>
              </a:ext>
            </a:extLst>
          </p:cNvPr>
          <p:cNvSpPr txBox="1"/>
          <p:nvPr/>
        </p:nvSpPr>
        <p:spPr>
          <a:xfrm>
            <a:off x="2792360" y="1429933"/>
            <a:ext cx="2025445" cy="369332"/>
          </a:xfrm>
          <a:prstGeom prst="rect">
            <a:avLst/>
          </a:prstGeom>
          <a:solidFill>
            <a:schemeClr val="bg1"/>
          </a:solidFill>
        </p:spPr>
        <p:txBody>
          <a:bodyPr wrap="square" rtlCol="1">
            <a:spAutoFit/>
          </a:bodyPr>
          <a:lstStyle/>
          <a:p>
            <a:pPr algn="ctr"/>
            <a:r>
              <a:rPr lang="en-US" b="1" dirty="0"/>
              <a:t>Senior Citizen</a:t>
            </a:r>
            <a:endParaRPr lang="he-IL" b="1" dirty="0"/>
          </a:p>
        </p:txBody>
      </p:sp>
      <p:sp>
        <p:nvSpPr>
          <p:cNvPr id="18" name="TextBox 17">
            <a:extLst>
              <a:ext uri="{FF2B5EF4-FFF2-40B4-BE49-F238E27FC236}">
                <a16:creationId xmlns:a16="http://schemas.microsoft.com/office/drawing/2014/main" xmlns="" id="{DE8947D3-6D38-4F9B-AE41-D64E2FE01CA3}"/>
              </a:ext>
            </a:extLst>
          </p:cNvPr>
          <p:cNvSpPr txBox="1"/>
          <p:nvPr/>
        </p:nvSpPr>
        <p:spPr>
          <a:xfrm>
            <a:off x="5152103" y="1429933"/>
            <a:ext cx="2025445" cy="369332"/>
          </a:xfrm>
          <a:prstGeom prst="rect">
            <a:avLst/>
          </a:prstGeom>
          <a:solidFill>
            <a:schemeClr val="bg1"/>
          </a:solidFill>
        </p:spPr>
        <p:txBody>
          <a:bodyPr wrap="square" rtlCol="1">
            <a:spAutoFit/>
          </a:bodyPr>
          <a:lstStyle/>
          <a:p>
            <a:pPr algn="ctr"/>
            <a:r>
              <a:rPr lang="en-US" b="1" dirty="0"/>
              <a:t>Partner</a:t>
            </a:r>
            <a:endParaRPr lang="he-IL" b="1" dirty="0"/>
          </a:p>
        </p:txBody>
      </p:sp>
      <p:sp>
        <p:nvSpPr>
          <p:cNvPr id="19" name="TextBox 18">
            <a:extLst>
              <a:ext uri="{FF2B5EF4-FFF2-40B4-BE49-F238E27FC236}">
                <a16:creationId xmlns:a16="http://schemas.microsoft.com/office/drawing/2014/main" xmlns="" id="{6DD5D32D-DF40-42CB-B02D-A56B0FE05387}"/>
              </a:ext>
            </a:extLst>
          </p:cNvPr>
          <p:cNvSpPr txBox="1"/>
          <p:nvPr/>
        </p:nvSpPr>
        <p:spPr>
          <a:xfrm>
            <a:off x="7661787" y="1429933"/>
            <a:ext cx="2025445" cy="369332"/>
          </a:xfrm>
          <a:prstGeom prst="rect">
            <a:avLst/>
          </a:prstGeom>
          <a:solidFill>
            <a:schemeClr val="bg1"/>
          </a:solidFill>
        </p:spPr>
        <p:txBody>
          <a:bodyPr wrap="square" rtlCol="1">
            <a:spAutoFit/>
          </a:bodyPr>
          <a:lstStyle/>
          <a:p>
            <a:pPr algn="ctr"/>
            <a:r>
              <a:rPr lang="en-US" b="1" dirty="0"/>
              <a:t>Dependents</a:t>
            </a:r>
            <a:endParaRPr lang="he-IL" b="1" dirty="0"/>
          </a:p>
        </p:txBody>
      </p:sp>
      <p:sp>
        <p:nvSpPr>
          <p:cNvPr id="20" name="TextBox 19">
            <a:extLst>
              <a:ext uri="{FF2B5EF4-FFF2-40B4-BE49-F238E27FC236}">
                <a16:creationId xmlns:a16="http://schemas.microsoft.com/office/drawing/2014/main" xmlns="" id="{EAA40AE2-FBB1-4D4A-906E-BCF7A791EB9A}"/>
              </a:ext>
            </a:extLst>
          </p:cNvPr>
          <p:cNvSpPr txBox="1"/>
          <p:nvPr/>
        </p:nvSpPr>
        <p:spPr>
          <a:xfrm>
            <a:off x="10075607" y="1429933"/>
            <a:ext cx="2025445" cy="369332"/>
          </a:xfrm>
          <a:prstGeom prst="rect">
            <a:avLst/>
          </a:prstGeom>
          <a:solidFill>
            <a:schemeClr val="accent2"/>
          </a:solidFill>
        </p:spPr>
        <p:txBody>
          <a:bodyPr wrap="square" rtlCol="1">
            <a:spAutoFit/>
          </a:bodyPr>
          <a:lstStyle/>
          <a:p>
            <a:pPr algn="ctr"/>
            <a:r>
              <a:rPr lang="en-US" b="1" dirty="0"/>
              <a:t>Tenure (months)</a:t>
            </a:r>
            <a:endParaRPr lang="he-IL" b="1" dirty="0"/>
          </a:p>
        </p:txBody>
      </p:sp>
      <p:sp>
        <p:nvSpPr>
          <p:cNvPr id="21" name="TextBox 20">
            <a:extLst>
              <a:ext uri="{FF2B5EF4-FFF2-40B4-BE49-F238E27FC236}">
                <a16:creationId xmlns:a16="http://schemas.microsoft.com/office/drawing/2014/main" xmlns="" id="{8C6799C5-EBDD-4D8D-BBA9-6301BF68648E}"/>
              </a:ext>
            </a:extLst>
          </p:cNvPr>
          <p:cNvSpPr txBox="1"/>
          <p:nvPr/>
        </p:nvSpPr>
        <p:spPr>
          <a:xfrm>
            <a:off x="382208" y="4361238"/>
            <a:ext cx="2025445" cy="369332"/>
          </a:xfrm>
          <a:prstGeom prst="rect">
            <a:avLst/>
          </a:prstGeom>
          <a:solidFill>
            <a:schemeClr val="bg1"/>
          </a:solidFill>
        </p:spPr>
        <p:txBody>
          <a:bodyPr wrap="square" rtlCol="1">
            <a:spAutoFit/>
          </a:bodyPr>
          <a:lstStyle/>
          <a:p>
            <a:pPr algn="ctr"/>
            <a:r>
              <a:rPr lang="en-US" b="1" dirty="0"/>
              <a:t>Phone Service</a:t>
            </a:r>
            <a:endParaRPr lang="he-IL" b="1" dirty="0"/>
          </a:p>
        </p:txBody>
      </p:sp>
      <p:sp>
        <p:nvSpPr>
          <p:cNvPr id="22" name="TextBox 21">
            <a:extLst>
              <a:ext uri="{FF2B5EF4-FFF2-40B4-BE49-F238E27FC236}">
                <a16:creationId xmlns:a16="http://schemas.microsoft.com/office/drawing/2014/main" xmlns="" id="{6F224605-FBE3-46C2-BA0C-4FEB8EA061F7}"/>
              </a:ext>
            </a:extLst>
          </p:cNvPr>
          <p:cNvSpPr txBox="1"/>
          <p:nvPr/>
        </p:nvSpPr>
        <p:spPr>
          <a:xfrm>
            <a:off x="2820607" y="4361238"/>
            <a:ext cx="2025445" cy="369332"/>
          </a:xfrm>
          <a:prstGeom prst="rect">
            <a:avLst/>
          </a:prstGeom>
          <a:solidFill>
            <a:schemeClr val="bg1"/>
          </a:solidFill>
        </p:spPr>
        <p:txBody>
          <a:bodyPr wrap="square" rtlCol="1">
            <a:spAutoFit/>
          </a:bodyPr>
          <a:lstStyle/>
          <a:p>
            <a:pPr algn="ctr"/>
            <a:r>
              <a:rPr lang="en-US" b="1" dirty="0"/>
              <a:t>Multiple Lines</a:t>
            </a:r>
            <a:endParaRPr lang="he-IL" b="1" dirty="0"/>
          </a:p>
        </p:txBody>
      </p:sp>
      <p:sp>
        <p:nvSpPr>
          <p:cNvPr id="23" name="TextBox 22">
            <a:extLst>
              <a:ext uri="{FF2B5EF4-FFF2-40B4-BE49-F238E27FC236}">
                <a16:creationId xmlns:a16="http://schemas.microsoft.com/office/drawing/2014/main" xmlns="" id="{DD601C16-52DB-4F39-800F-040E04FA3708}"/>
              </a:ext>
            </a:extLst>
          </p:cNvPr>
          <p:cNvSpPr txBox="1"/>
          <p:nvPr/>
        </p:nvSpPr>
        <p:spPr>
          <a:xfrm>
            <a:off x="5180350" y="4361238"/>
            <a:ext cx="2025445" cy="369332"/>
          </a:xfrm>
          <a:prstGeom prst="rect">
            <a:avLst/>
          </a:prstGeom>
          <a:solidFill>
            <a:schemeClr val="bg1"/>
          </a:solidFill>
        </p:spPr>
        <p:txBody>
          <a:bodyPr wrap="square" rtlCol="1">
            <a:spAutoFit/>
          </a:bodyPr>
          <a:lstStyle/>
          <a:p>
            <a:pPr algn="ctr"/>
            <a:r>
              <a:rPr lang="en-US" b="1" dirty="0"/>
              <a:t>Internet Service</a:t>
            </a:r>
            <a:endParaRPr lang="he-IL" b="1" dirty="0"/>
          </a:p>
        </p:txBody>
      </p:sp>
      <p:sp>
        <p:nvSpPr>
          <p:cNvPr id="24" name="TextBox 23">
            <a:extLst>
              <a:ext uri="{FF2B5EF4-FFF2-40B4-BE49-F238E27FC236}">
                <a16:creationId xmlns:a16="http://schemas.microsoft.com/office/drawing/2014/main" xmlns="" id="{A8672D8C-A6D3-4E5A-BBA0-A0C328EEAAB7}"/>
              </a:ext>
            </a:extLst>
          </p:cNvPr>
          <p:cNvSpPr txBox="1"/>
          <p:nvPr/>
        </p:nvSpPr>
        <p:spPr>
          <a:xfrm>
            <a:off x="7690034" y="4361238"/>
            <a:ext cx="2025445" cy="369332"/>
          </a:xfrm>
          <a:prstGeom prst="rect">
            <a:avLst/>
          </a:prstGeom>
          <a:solidFill>
            <a:schemeClr val="bg1"/>
          </a:solidFill>
        </p:spPr>
        <p:txBody>
          <a:bodyPr wrap="square" rtlCol="1">
            <a:spAutoFit/>
          </a:bodyPr>
          <a:lstStyle/>
          <a:p>
            <a:pPr algn="ctr"/>
            <a:r>
              <a:rPr lang="en-US" b="1" dirty="0"/>
              <a:t>Online Security</a:t>
            </a:r>
            <a:endParaRPr lang="he-IL" b="1" dirty="0"/>
          </a:p>
        </p:txBody>
      </p:sp>
      <p:sp>
        <p:nvSpPr>
          <p:cNvPr id="25" name="TextBox 24">
            <a:extLst>
              <a:ext uri="{FF2B5EF4-FFF2-40B4-BE49-F238E27FC236}">
                <a16:creationId xmlns:a16="http://schemas.microsoft.com/office/drawing/2014/main" xmlns="" id="{1FC09B18-E8C4-405A-A656-44EEFA95EEE8}"/>
              </a:ext>
            </a:extLst>
          </p:cNvPr>
          <p:cNvSpPr txBox="1"/>
          <p:nvPr/>
        </p:nvSpPr>
        <p:spPr>
          <a:xfrm>
            <a:off x="10103854" y="4361238"/>
            <a:ext cx="2025445" cy="369332"/>
          </a:xfrm>
          <a:prstGeom prst="rect">
            <a:avLst/>
          </a:prstGeom>
          <a:solidFill>
            <a:schemeClr val="bg1"/>
          </a:solidFill>
        </p:spPr>
        <p:txBody>
          <a:bodyPr wrap="square" rtlCol="1">
            <a:spAutoFit/>
          </a:bodyPr>
          <a:lstStyle/>
          <a:p>
            <a:pPr algn="ctr"/>
            <a:r>
              <a:rPr lang="en-US" b="1" dirty="0"/>
              <a:t>Online Backup</a:t>
            </a:r>
            <a:endParaRPr lang="he-IL" b="1" dirty="0"/>
          </a:p>
        </p:txBody>
      </p:sp>
      <p:sp>
        <p:nvSpPr>
          <p:cNvPr id="16" name="Title 1">
            <a:extLst>
              <a:ext uri="{FF2B5EF4-FFF2-40B4-BE49-F238E27FC236}">
                <a16:creationId xmlns:a16="http://schemas.microsoft.com/office/drawing/2014/main" xmlns="" id="{55C54E8E-99AF-499F-BE4C-8E9FFF9975B1}"/>
              </a:ext>
            </a:extLst>
          </p:cNvPr>
          <p:cNvSpPr>
            <a:spLocks noGrp="1"/>
          </p:cNvSpPr>
          <p:nvPr>
            <p:ph type="title"/>
          </p:nvPr>
        </p:nvSpPr>
        <p:spPr>
          <a:xfrm>
            <a:off x="838200" y="19692"/>
            <a:ext cx="10515600" cy="1325563"/>
          </a:xfrm>
        </p:spPr>
        <p:txBody>
          <a:bodyPr/>
          <a:lstStyle/>
          <a:p>
            <a:r>
              <a:rPr lang="en-US" b="1" dirty="0"/>
              <a:t>EDA </a:t>
            </a:r>
            <a:endParaRPr lang="he-IL" b="1" dirty="0"/>
          </a:p>
        </p:txBody>
      </p:sp>
    </p:spTree>
    <p:extLst>
      <p:ext uri="{BB962C8B-B14F-4D97-AF65-F5344CB8AC3E}">
        <p14:creationId xmlns:p14="http://schemas.microsoft.com/office/powerpoint/2010/main" val="234719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F2E58957-D2D1-46C0-B1D6-C025F5510526}"/>
              </a:ext>
            </a:extLst>
          </p:cNvPr>
          <p:cNvPicPr>
            <a:picLocks noChangeAspect="1"/>
          </p:cNvPicPr>
          <p:nvPr/>
        </p:nvPicPr>
        <p:blipFill>
          <a:blip r:embed="rId2"/>
          <a:stretch>
            <a:fillRect/>
          </a:stretch>
        </p:blipFill>
        <p:spPr>
          <a:xfrm>
            <a:off x="0" y="4638238"/>
            <a:ext cx="12192000" cy="2219762"/>
          </a:xfrm>
          <a:prstGeom prst="rect">
            <a:avLst/>
          </a:prstGeom>
        </p:spPr>
      </p:pic>
      <p:pic>
        <p:nvPicPr>
          <p:cNvPr id="8" name="Picture 7">
            <a:extLst>
              <a:ext uri="{FF2B5EF4-FFF2-40B4-BE49-F238E27FC236}">
                <a16:creationId xmlns:a16="http://schemas.microsoft.com/office/drawing/2014/main" xmlns="" id="{8E43D476-D13B-425D-BB3E-C8715CDEB5C6}"/>
              </a:ext>
            </a:extLst>
          </p:cNvPr>
          <p:cNvPicPr>
            <a:picLocks noChangeAspect="1"/>
          </p:cNvPicPr>
          <p:nvPr/>
        </p:nvPicPr>
        <p:blipFill>
          <a:blip r:embed="rId3"/>
          <a:stretch>
            <a:fillRect/>
          </a:stretch>
        </p:blipFill>
        <p:spPr>
          <a:xfrm>
            <a:off x="9832" y="1967688"/>
            <a:ext cx="12192000" cy="2214431"/>
          </a:xfrm>
          <a:prstGeom prst="rect">
            <a:avLst/>
          </a:prstGeom>
        </p:spPr>
      </p:pic>
      <p:sp>
        <p:nvSpPr>
          <p:cNvPr id="2" name="Slide Number Placeholder 1">
            <a:extLst>
              <a:ext uri="{FF2B5EF4-FFF2-40B4-BE49-F238E27FC236}">
                <a16:creationId xmlns:a16="http://schemas.microsoft.com/office/drawing/2014/main" xmlns="" id="{A29ADB38-61D4-4C84-B7D9-64E6B247F70E}"/>
              </a:ext>
            </a:extLst>
          </p:cNvPr>
          <p:cNvSpPr>
            <a:spLocks noGrp="1"/>
          </p:cNvSpPr>
          <p:nvPr>
            <p:ph type="sldNum" sz="quarter" idx="12"/>
          </p:nvPr>
        </p:nvSpPr>
        <p:spPr/>
        <p:txBody>
          <a:bodyPr/>
          <a:lstStyle/>
          <a:p>
            <a:fld id="{EE240097-ED78-47A7-9691-525A8A933A9D}" type="slidenum">
              <a:rPr lang="he-IL" smtClean="0"/>
              <a:pPr/>
              <a:t>9</a:t>
            </a:fld>
            <a:endParaRPr lang="he-IL" dirty="0"/>
          </a:p>
        </p:txBody>
      </p:sp>
      <p:sp>
        <p:nvSpPr>
          <p:cNvPr id="21" name="TextBox 20">
            <a:extLst>
              <a:ext uri="{FF2B5EF4-FFF2-40B4-BE49-F238E27FC236}">
                <a16:creationId xmlns:a16="http://schemas.microsoft.com/office/drawing/2014/main" xmlns="" id="{8C6799C5-EBDD-4D8D-BBA9-6301BF68648E}"/>
              </a:ext>
            </a:extLst>
          </p:cNvPr>
          <p:cNvSpPr txBox="1"/>
          <p:nvPr/>
        </p:nvSpPr>
        <p:spPr>
          <a:xfrm>
            <a:off x="382208" y="4361238"/>
            <a:ext cx="2025445" cy="369332"/>
          </a:xfrm>
          <a:prstGeom prst="rect">
            <a:avLst/>
          </a:prstGeom>
          <a:solidFill>
            <a:schemeClr val="bg1"/>
          </a:solidFill>
        </p:spPr>
        <p:txBody>
          <a:bodyPr wrap="square" rtlCol="1">
            <a:spAutoFit/>
          </a:bodyPr>
          <a:lstStyle/>
          <a:p>
            <a:pPr algn="ctr"/>
            <a:r>
              <a:rPr lang="en-US" b="1" dirty="0"/>
              <a:t>Paperless Billing</a:t>
            </a:r>
            <a:endParaRPr lang="he-IL" b="1" dirty="0"/>
          </a:p>
        </p:txBody>
      </p:sp>
      <p:sp>
        <p:nvSpPr>
          <p:cNvPr id="22" name="TextBox 21">
            <a:extLst>
              <a:ext uri="{FF2B5EF4-FFF2-40B4-BE49-F238E27FC236}">
                <a16:creationId xmlns:a16="http://schemas.microsoft.com/office/drawing/2014/main" xmlns="" id="{6F224605-FBE3-46C2-BA0C-4FEB8EA061F7}"/>
              </a:ext>
            </a:extLst>
          </p:cNvPr>
          <p:cNvSpPr txBox="1"/>
          <p:nvPr/>
        </p:nvSpPr>
        <p:spPr>
          <a:xfrm>
            <a:off x="2820607" y="4361238"/>
            <a:ext cx="2025445" cy="369332"/>
          </a:xfrm>
          <a:prstGeom prst="rect">
            <a:avLst/>
          </a:prstGeom>
          <a:solidFill>
            <a:schemeClr val="bg1"/>
          </a:solidFill>
        </p:spPr>
        <p:txBody>
          <a:bodyPr wrap="square" rtlCol="1">
            <a:spAutoFit/>
          </a:bodyPr>
          <a:lstStyle/>
          <a:p>
            <a:pPr algn="ctr"/>
            <a:r>
              <a:rPr lang="en-US" b="1" dirty="0"/>
              <a:t>Payment Method</a:t>
            </a:r>
            <a:endParaRPr lang="he-IL" b="1" dirty="0"/>
          </a:p>
        </p:txBody>
      </p:sp>
      <p:sp>
        <p:nvSpPr>
          <p:cNvPr id="23" name="TextBox 22">
            <a:extLst>
              <a:ext uri="{FF2B5EF4-FFF2-40B4-BE49-F238E27FC236}">
                <a16:creationId xmlns:a16="http://schemas.microsoft.com/office/drawing/2014/main" xmlns="" id="{DD601C16-52DB-4F39-800F-040E04FA3708}"/>
              </a:ext>
            </a:extLst>
          </p:cNvPr>
          <p:cNvSpPr txBox="1"/>
          <p:nvPr/>
        </p:nvSpPr>
        <p:spPr>
          <a:xfrm>
            <a:off x="5276214" y="4361238"/>
            <a:ext cx="2025445" cy="369332"/>
          </a:xfrm>
          <a:prstGeom prst="rect">
            <a:avLst/>
          </a:prstGeom>
          <a:solidFill>
            <a:schemeClr val="accent2"/>
          </a:solidFill>
        </p:spPr>
        <p:txBody>
          <a:bodyPr wrap="square" rtlCol="1">
            <a:spAutoFit/>
          </a:bodyPr>
          <a:lstStyle/>
          <a:p>
            <a:pPr algn="ctr"/>
            <a:r>
              <a:rPr lang="en-US" b="1" dirty="0"/>
              <a:t>Monthly Charges</a:t>
            </a:r>
            <a:endParaRPr lang="he-IL" b="1" dirty="0"/>
          </a:p>
        </p:txBody>
      </p:sp>
      <p:sp>
        <p:nvSpPr>
          <p:cNvPr id="24" name="TextBox 23">
            <a:extLst>
              <a:ext uri="{FF2B5EF4-FFF2-40B4-BE49-F238E27FC236}">
                <a16:creationId xmlns:a16="http://schemas.microsoft.com/office/drawing/2014/main" xmlns="" id="{A8672D8C-A6D3-4E5A-BBA0-A0C328EEAAB7}"/>
              </a:ext>
            </a:extLst>
          </p:cNvPr>
          <p:cNvSpPr txBox="1"/>
          <p:nvPr/>
        </p:nvSpPr>
        <p:spPr>
          <a:xfrm>
            <a:off x="7690034" y="4361238"/>
            <a:ext cx="2025445" cy="369332"/>
          </a:xfrm>
          <a:prstGeom prst="rect">
            <a:avLst/>
          </a:prstGeom>
          <a:solidFill>
            <a:schemeClr val="accent2"/>
          </a:solidFill>
        </p:spPr>
        <p:txBody>
          <a:bodyPr wrap="square" rtlCol="1">
            <a:spAutoFit/>
          </a:bodyPr>
          <a:lstStyle/>
          <a:p>
            <a:pPr algn="ctr"/>
            <a:r>
              <a:rPr lang="en-US" b="1" dirty="0"/>
              <a:t>Total Charges</a:t>
            </a:r>
            <a:endParaRPr lang="he-IL" b="1" dirty="0"/>
          </a:p>
        </p:txBody>
      </p:sp>
      <p:sp>
        <p:nvSpPr>
          <p:cNvPr id="25" name="TextBox 24">
            <a:extLst>
              <a:ext uri="{FF2B5EF4-FFF2-40B4-BE49-F238E27FC236}">
                <a16:creationId xmlns:a16="http://schemas.microsoft.com/office/drawing/2014/main" xmlns="" id="{1FC09B18-E8C4-405A-A656-44EEFA95EEE8}"/>
              </a:ext>
            </a:extLst>
          </p:cNvPr>
          <p:cNvSpPr txBox="1"/>
          <p:nvPr/>
        </p:nvSpPr>
        <p:spPr>
          <a:xfrm>
            <a:off x="10103854" y="4361238"/>
            <a:ext cx="2025445" cy="369332"/>
          </a:xfrm>
          <a:prstGeom prst="rect">
            <a:avLst/>
          </a:prstGeom>
          <a:solidFill>
            <a:schemeClr val="accent2"/>
          </a:solidFill>
        </p:spPr>
        <p:txBody>
          <a:bodyPr wrap="square" rtlCol="1">
            <a:spAutoFit/>
          </a:bodyPr>
          <a:lstStyle/>
          <a:p>
            <a:pPr algn="ctr"/>
            <a:r>
              <a:rPr lang="en-US" b="1" dirty="0"/>
              <a:t>Churn</a:t>
            </a:r>
            <a:endParaRPr lang="he-IL" b="1" dirty="0"/>
          </a:p>
        </p:txBody>
      </p:sp>
      <p:sp>
        <p:nvSpPr>
          <p:cNvPr id="7" name="TextBox 6">
            <a:extLst>
              <a:ext uri="{FF2B5EF4-FFF2-40B4-BE49-F238E27FC236}">
                <a16:creationId xmlns:a16="http://schemas.microsoft.com/office/drawing/2014/main" xmlns="" id="{3BD1E2A3-317E-40F8-B508-DDF61D626733}"/>
              </a:ext>
            </a:extLst>
          </p:cNvPr>
          <p:cNvSpPr txBox="1"/>
          <p:nvPr/>
        </p:nvSpPr>
        <p:spPr>
          <a:xfrm>
            <a:off x="353961" y="1715065"/>
            <a:ext cx="2025445" cy="369332"/>
          </a:xfrm>
          <a:prstGeom prst="rect">
            <a:avLst/>
          </a:prstGeom>
          <a:solidFill>
            <a:schemeClr val="bg1"/>
          </a:solidFill>
        </p:spPr>
        <p:txBody>
          <a:bodyPr wrap="square" rtlCol="1">
            <a:spAutoFit/>
          </a:bodyPr>
          <a:lstStyle/>
          <a:p>
            <a:pPr algn="ctr"/>
            <a:r>
              <a:rPr lang="en-US" b="1" dirty="0"/>
              <a:t>Device Protection</a:t>
            </a:r>
            <a:endParaRPr lang="he-IL" b="1" dirty="0"/>
          </a:p>
        </p:txBody>
      </p:sp>
      <p:sp>
        <p:nvSpPr>
          <p:cNvPr id="15" name="TextBox 14">
            <a:extLst>
              <a:ext uri="{FF2B5EF4-FFF2-40B4-BE49-F238E27FC236}">
                <a16:creationId xmlns:a16="http://schemas.microsoft.com/office/drawing/2014/main" xmlns="" id="{C978F61E-DAA4-44FF-999D-303C9BDF2075}"/>
              </a:ext>
            </a:extLst>
          </p:cNvPr>
          <p:cNvSpPr txBox="1"/>
          <p:nvPr/>
        </p:nvSpPr>
        <p:spPr>
          <a:xfrm>
            <a:off x="2792360" y="1715065"/>
            <a:ext cx="2025445" cy="369332"/>
          </a:xfrm>
          <a:prstGeom prst="rect">
            <a:avLst/>
          </a:prstGeom>
          <a:solidFill>
            <a:schemeClr val="bg1"/>
          </a:solidFill>
        </p:spPr>
        <p:txBody>
          <a:bodyPr wrap="square" rtlCol="1">
            <a:spAutoFit/>
          </a:bodyPr>
          <a:lstStyle/>
          <a:p>
            <a:pPr algn="ctr"/>
            <a:r>
              <a:rPr lang="en-US" b="1" dirty="0"/>
              <a:t>Tech Support</a:t>
            </a:r>
            <a:endParaRPr lang="he-IL" b="1" dirty="0"/>
          </a:p>
        </p:txBody>
      </p:sp>
      <p:sp>
        <p:nvSpPr>
          <p:cNvPr id="18" name="TextBox 17">
            <a:extLst>
              <a:ext uri="{FF2B5EF4-FFF2-40B4-BE49-F238E27FC236}">
                <a16:creationId xmlns:a16="http://schemas.microsoft.com/office/drawing/2014/main" xmlns="" id="{DE8947D3-6D38-4F9B-AE41-D64E2FE01CA3}"/>
              </a:ext>
            </a:extLst>
          </p:cNvPr>
          <p:cNvSpPr txBox="1"/>
          <p:nvPr/>
        </p:nvSpPr>
        <p:spPr>
          <a:xfrm>
            <a:off x="5152103" y="1715065"/>
            <a:ext cx="2025445" cy="369332"/>
          </a:xfrm>
          <a:prstGeom prst="rect">
            <a:avLst/>
          </a:prstGeom>
          <a:solidFill>
            <a:schemeClr val="bg1"/>
          </a:solidFill>
        </p:spPr>
        <p:txBody>
          <a:bodyPr wrap="square" rtlCol="1">
            <a:spAutoFit/>
          </a:bodyPr>
          <a:lstStyle/>
          <a:p>
            <a:pPr algn="ctr"/>
            <a:r>
              <a:rPr lang="en-US" b="1" dirty="0"/>
              <a:t>Streaming TV</a:t>
            </a:r>
            <a:endParaRPr lang="he-IL" b="1" dirty="0"/>
          </a:p>
        </p:txBody>
      </p:sp>
      <p:sp>
        <p:nvSpPr>
          <p:cNvPr id="19" name="TextBox 18">
            <a:extLst>
              <a:ext uri="{FF2B5EF4-FFF2-40B4-BE49-F238E27FC236}">
                <a16:creationId xmlns:a16="http://schemas.microsoft.com/office/drawing/2014/main" xmlns="" id="{6DD5D32D-DF40-42CB-B02D-A56B0FE05387}"/>
              </a:ext>
            </a:extLst>
          </p:cNvPr>
          <p:cNvSpPr txBox="1"/>
          <p:nvPr/>
        </p:nvSpPr>
        <p:spPr>
          <a:xfrm>
            <a:off x="7661787" y="1715065"/>
            <a:ext cx="2025445" cy="369332"/>
          </a:xfrm>
          <a:prstGeom prst="rect">
            <a:avLst/>
          </a:prstGeom>
          <a:solidFill>
            <a:schemeClr val="bg1"/>
          </a:solidFill>
        </p:spPr>
        <p:txBody>
          <a:bodyPr wrap="square" rtlCol="1">
            <a:spAutoFit/>
          </a:bodyPr>
          <a:lstStyle/>
          <a:p>
            <a:pPr algn="ctr"/>
            <a:r>
              <a:rPr lang="en-US" b="1" dirty="0"/>
              <a:t>Streaming Movies</a:t>
            </a:r>
            <a:endParaRPr lang="he-IL" b="1" dirty="0"/>
          </a:p>
        </p:txBody>
      </p:sp>
      <p:sp>
        <p:nvSpPr>
          <p:cNvPr id="20" name="TextBox 19">
            <a:extLst>
              <a:ext uri="{FF2B5EF4-FFF2-40B4-BE49-F238E27FC236}">
                <a16:creationId xmlns:a16="http://schemas.microsoft.com/office/drawing/2014/main" xmlns="" id="{EAA40AE2-FBB1-4D4A-906E-BCF7A791EB9A}"/>
              </a:ext>
            </a:extLst>
          </p:cNvPr>
          <p:cNvSpPr txBox="1"/>
          <p:nvPr/>
        </p:nvSpPr>
        <p:spPr>
          <a:xfrm>
            <a:off x="10075607" y="1715065"/>
            <a:ext cx="2025445" cy="369332"/>
          </a:xfrm>
          <a:prstGeom prst="rect">
            <a:avLst/>
          </a:prstGeom>
          <a:solidFill>
            <a:schemeClr val="bg1"/>
          </a:solidFill>
        </p:spPr>
        <p:txBody>
          <a:bodyPr wrap="square" rtlCol="1">
            <a:spAutoFit/>
          </a:bodyPr>
          <a:lstStyle/>
          <a:p>
            <a:pPr algn="ctr"/>
            <a:r>
              <a:rPr lang="en-US" b="1" dirty="0"/>
              <a:t>Contract</a:t>
            </a:r>
            <a:endParaRPr lang="he-IL" b="1" dirty="0"/>
          </a:p>
        </p:txBody>
      </p:sp>
      <p:sp>
        <p:nvSpPr>
          <p:cNvPr id="27" name="TextBox 26">
            <a:extLst>
              <a:ext uri="{FF2B5EF4-FFF2-40B4-BE49-F238E27FC236}">
                <a16:creationId xmlns:a16="http://schemas.microsoft.com/office/drawing/2014/main" xmlns="" id="{3D75FB3B-252B-491A-81A3-DB7212482653}"/>
              </a:ext>
            </a:extLst>
          </p:cNvPr>
          <p:cNvSpPr txBox="1"/>
          <p:nvPr/>
        </p:nvSpPr>
        <p:spPr>
          <a:xfrm>
            <a:off x="5442635" y="1019316"/>
            <a:ext cx="6463747" cy="369332"/>
          </a:xfrm>
          <a:prstGeom prst="rect">
            <a:avLst/>
          </a:prstGeom>
          <a:solidFill>
            <a:srgbClr val="FFFFFF"/>
          </a:solidFill>
          <a:ln>
            <a:solidFill>
              <a:schemeClr val="tx1">
                <a:lumMod val="50000"/>
                <a:lumOff val="50000"/>
              </a:schemeClr>
            </a:solidFill>
          </a:ln>
        </p:spPr>
        <p:txBody>
          <a:bodyPr wrap="square">
            <a:spAutoFit/>
          </a:bodyPr>
          <a:lstStyle/>
          <a:p>
            <a:r>
              <a:rPr lang="en-US" b="1" dirty="0"/>
              <a:t>Target column (“Churn”) is imbalanced - Yes (26.5%), No (73.5%)</a:t>
            </a:r>
          </a:p>
        </p:txBody>
      </p:sp>
      <p:sp>
        <p:nvSpPr>
          <p:cNvPr id="17" name="Title 1">
            <a:extLst>
              <a:ext uri="{FF2B5EF4-FFF2-40B4-BE49-F238E27FC236}">
                <a16:creationId xmlns:a16="http://schemas.microsoft.com/office/drawing/2014/main" xmlns="" id="{5173C9CB-0868-4B39-961F-A96077828C7D}"/>
              </a:ext>
            </a:extLst>
          </p:cNvPr>
          <p:cNvSpPr>
            <a:spLocks noGrp="1"/>
          </p:cNvSpPr>
          <p:nvPr>
            <p:ph type="title"/>
          </p:nvPr>
        </p:nvSpPr>
        <p:spPr>
          <a:xfrm>
            <a:off x="759542" y="138713"/>
            <a:ext cx="10515600" cy="820505"/>
          </a:xfrm>
        </p:spPr>
        <p:txBody>
          <a:bodyPr/>
          <a:lstStyle/>
          <a:p>
            <a:r>
              <a:rPr lang="en-US" b="1" dirty="0"/>
              <a:t>EDA </a:t>
            </a:r>
            <a:endParaRPr lang="he-IL" b="1" dirty="0"/>
          </a:p>
        </p:txBody>
      </p:sp>
      <p:sp>
        <p:nvSpPr>
          <p:cNvPr id="26" name="TextBox 25">
            <a:extLst>
              <a:ext uri="{FF2B5EF4-FFF2-40B4-BE49-F238E27FC236}">
                <a16:creationId xmlns:a16="http://schemas.microsoft.com/office/drawing/2014/main" xmlns="" id="{908D4D7D-1780-40AE-8664-19B0D3C9E937}"/>
              </a:ext>
            </a:extLst>
          </p:cNvPr>
          <p:cNvSpPr txBox="1"/>
          <p:nvPr/>
        </p:nvSpPr>
        <p:spPr>
          <a:xfrm>
            <a:off x="11116576" y="6034246"/>
            <a:ext cx="832076" cy="307777"/>
          </a:xfrm>
          <a:prstGeom prst="rect">
            <a:avLst/>
          </a:prstGeom>
          <a:noFill/>
        </p:spPr>
        <p:txBody>
          <a:bodyPr wrap="square">
            <a:spAutoFit/>
          </a:bodyPr>
          <a:lstStyle/>
          <a:p>
            <a:r>
              <a:rPr lang="en-US" sz="1400" b="1" dirty="0"/>
              <a:t>26.5%</a:t>
            </a:r>
            <a:endParaRPr lang="he-IL" sz="1400" dirty="0"/>
          </a:p>
        </p:txBody>
      </p:sp>
      <p:sp>
        <p:nvSpPr>
          <p:cNvPr id="28" name="TextBox 27">
            <a:extLst>
              <a:ext uri="{FF2B5EF4-FFF2-40B4-BE49-F238E27FC236}">
                <a16:creationId xmlns:a16="http://schemas.microsoft.com/office/drawing/2014/main" xmlns="" id="{0EF86B40-CAE5-42CD-9EF1-B03C07CC9DA7}"/>
              </a:ext>
            </a:extLst>
          </p:cNvPr>
          <p:cNvSpPr txBox="1"/>
          <p:nvPr/>
        </p:nvSpPr>
        <p:spPr>
          <a:xfrm>
            <a:off x="10244728" y="4909689"/>
            <a:ext cx="823452" cy="307777"/>
          </a:xfrm>
          <a:prstGeom prst="rect">
            <a:avLst/>
          </a:prstGeom>
          <a:noFill/>
        </p:spPr>
        <p:txBody>
          <a:bodyPr wrap="square">
            <a:spAutoFit/>
          </a:bodyPr>
          <a:lstStyle/>
          <a:p>
            <a:r>
              <a:rPr lang="en-US" sz="1400" b="1" dirty="0"/>
              <a:t>73.5%</a:t>
            </a:r>
            <a:endParaRPr lang="he-IL" sz="1400" dirty="0"/>
          </a:p>
        </p:txBody>
      </p:sp>
    </p:spTree>
    <p:extLst>
      <p:ext uri="{BB962C8B-B14F-4D97-AF65-F5344CB8AC3E}">
        <p14:creationId xmlns:p14="http://schemas.microsoft.com/office/powerpoint/2010/main" val="621459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22463</TotalTime>
  <Words>2041</Words>
  <Application>Microsoft Office PowerPoint</Application>
  <PresentationFormat>Custom</PresentationFormat>
  <Paragraphs>369</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Final Project</vt:lpstr>
      <vt:lpstr>Overview</vt:lpstr>
      <vt:lpstr>Background</vt:lpstr>
      <vt:lpstr>Example of how Companies Segment Customers</vt:lpstr>
      <vt:lpstr>Dataset and Objective</vt:lpstr>
      <vt:lpstr>Columns</vt:lpstr>
      <vt:lpstr>EDA </vt:lpstr>
      <vt:lpstr>EDA </vt:lpstr>
      <vt:lpstr>EDA </vt:lpstr>
      <vt:lpstr>Customer Churn by Features (LUX)</vt:lpstr>
      <vt:lpstr>Correlation Matrix</vt:lpstr>
      <vt:lpstr>Customer Behavior / Monthly Charges and Tenure</vt:lpstr>
      <vt:lpstr>Customer Behavior by  Tenure</vt:lpstr>
      <vt:lpstr>Feature Engineering</vt:lpstr>
      <vt:lpstr>Feature Engineering - Binning Continuous Features</vt:lpstr>
      <vt:lpstr>Feature Engineering - Adding New Features</vt:lpstr>
      <vt:lpstr>Analyzing New Features</vt:lpstr>
      <vt:lpstr>Clustering (KMeans) – Elbow Curve</vt:lpstr>
      <vt:lpstr>Clustering</vt:lpstr>
      <vt:lpstr>Clustering</vt:lpstr>
      <vt:lpstr>Classification Models</vt:lpstr>
      <vt:lpstr>Pre-processing  </vt:lpstr>
      <vt:lpstr>Handling Data Imbalance - SMOTE</vt:lpstr>
      <vt:lpstr>Random Forest Classifier (Grid Search : 5-fold Cross Validation)</vt:lpstr>
      <vt:lpstr>SHAP Values</vt:lpstr>
      <vt:lpstr>XGBoost Classifier (Grid Search : 5-fold Cross Validation)</vt:lpstr>
      <vt:lpstr>Neural Network - Keras </vt:lpstr>
      <vt:lpstr>Neural Network - Model </vt:lpstr>
      <vt:lpstr>Model Comparison - Metrics</vt:lpstr>
      <vt:lpstr>AutoKeras</vt:lpstr>
      <vt:lpstr>Discussion</vt:lpstr>
      <vt:lpstr>Future Directions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Finger, Shai</dc:creator>
  <cp:lastModifiedBy>Ron</cp:lastModifiedBy>
  <cp:revision>673</cp:revision>
  <dcterms:created xsi:type="dcterms:W3CDTF">2021-08-06T06:11:03Z</dcterms:created>
  <dcterms:modified xsi:type="dcterms:W3CDTF">2022-04-03T16:12:49Z</dcterms:modified>
</cp:coreProperties>
</file>