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52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30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86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41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45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10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81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472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65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75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786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DE4A-B939-45E9-AA7C-DFAB5F86A255}" type="datetimeFigureOut">
              <a:rPr lang="he-IL" smtClean="0"/>
              <a:t>י"ח/שבט/תשע"ז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9753-975D-4E5D-AE61-0DF30A190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87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80" y="2276671"/>
            <a:ext cx="981075" cy="5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290618" y="3066473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3652982" y="3066472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015346" y="3066471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pic>
        <p:nvPicPr>
          <p:cNvPr id="1028" name="Picture 4" descr="Image result for pack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894" y="2100865"/>
            <a:ext cx="855229" cy="8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7857" y="3823710"/>
            <a:ext cx="3550716" cy="258532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  <a:endParaRPr lang="en-US" dirty="0" smtClean="0"/>
          </a:p>
          <a:p>
            <a:r>
              <a:rPr lang="en-US" dirty="0" smtClean="0"/>
              <a:t>Action: </a:t>
            </a:r>
            <a:r>
              <a:rPr lang="en-US" dirty="0" smtClean="0"/>
              <a:t>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018976" y="481148"/>
            <a:ext cx="3550716" cy="258532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  <a:endParaRPr lang="en-US" dirty="0" smtClean="0"/>
          </a:p>
          <a:p>
            <a:r>
              <a:rPr lang="en-US" dirty="0" smtClean="0"/>
              <a:t>Action: </a:t>
            </a:r>
            <a:r>
              <a:rPr lang="en-US" dirty="0" smtClean="0"/>
              <a:t>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377710" y="2610683"/>
            <a:ext cx="3383619" cy="34163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Action</a:t>
            </a:r>
            <a:r>
              <a:rPr lang="en-US" dirty="0" smtClean="0"/>
              <a:t>: Move(A,B)</a:t>
            </a:r>
          </a:p>
          <a:p>
            <a:r>
              <a:rPr lang="en-US" dirty="0" smtClean="0"/>
              <a:t>Pre: </a:t>
            </a:r>
            <a:r>
              <a:rPr lang="en-US" dirty="0" smtClean="0"/>
              <a:t>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>
                <a:solidFill>
                  <a:srgbClr val="FF0000"/>
                </a:solidFill>
              </a:rPr>
              <a:t>PackageAt</a:t>
            </a:r>
            <a:r>
              <a:rPr lang="en-US" dirty="0" smtClean="0">
                <a:solidFill>
                  <a:srgbClr val="FF0000"/>
                </a:solidFill>
              </a:rPr>
              <a:t>=B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Eff: </a:t>
            </a:r>
            <a:r>
              <a:rPr lang="en-US" dirty="0" err="1" smtClean="0"/>
              <a:t>TruckAt</a:t>
            </a:r>
            <a:r>
              <a:rPr lang="en-US" dirty="0" smtClean="0"/>
              <a:t>=B</a:t>
            </a:r>
            <a:endParaRPr lang="en-US" dirty="0" smtClean="0"/>
          </a:p>
          <a:p>
            <a:r>
              <a:rPr lang="en-US" b="1" dirty="0" smtClean="0"/>
              <a:t>Action</a:t>
            </a:r>
            <a:r>
              <a:rPr lang="en-US" dirty="0" smtClean="0"/>
              <a:t>: 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Pre: </a:t>
            </a:r>
            <a:r>
              <a:rPr lang="en-US" dirty="0" smtClean="0"/>
              <a:t>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Move(B,C)</a:t>
            </a:r>
          </a:p>
          <a:p>
            <a:r>
              <a:rPr lang="en-US" dirty="0" smtClean="0"/>
              <a:t>Pre: </a:t>
            </a:r>
            <a:r>
              <a:rPr lang="en-US" dirty="0" smtClean="0"/>
              <a:t>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>
                <a:solidFill>
                  <a:srgbClr val="FF0000"/>
                </a:solidFill>
              </a:rPr>
              <a:t>PackageAt</a:t>
            </a:r>
            <a:r>
              <a:rPr lang="en-US" dirty="0">
                <a:solidFill>
                  <a:srgbClr val="FF0000"/>
                </a:solidFill>
              </a:rPr>
              <a:t>=Truck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Eff: (</a:t>
            </a:r>
            <a:r>
              <a:rPr lang="en-US" dirty="0" err="1" smtClean="0"/>
              <a:t>TruckAt</a:t>
            </a:r>
            <a:r>
              <a:rPr lang="en-US" dirty="0" smtClean="0"/>
              <a:t>=C)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</a:p>
        </p:txBody>
      </p:sp>
    </p:spTree>
    <p:extLst>
      <p:ext uri="{BB962C8B-B14F-4D97-AF65-F5344CB8AC3E}">
        <p14:creationId xmlns:p14="http://schemas.microsoft.com/office/powerpoint/2010/main" val="41845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856" y="2992713"/>
            <a:ext cx="3550716" cy="31393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Trajectory #1:</a:t>
            </a:r>
          </a:p>
          <a:p>
            <a:endParaRPr lang="en-US" u="sng" dirty="0" smtClean="0"/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  <a:endParaRPr lang="en-US" dirty="0" smtClean="0"/>
          </a:p>
          <a:p>
            <a:r>
              <a:rPr lang="en-US" dirty="0" smtClean="0"/>
              <a:t>Action: </a:t>
            </a:r>
            <a:r>
              <a:rPr lang="en-US" dirty="0" smtClean="0"/>
              <a:t>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068619" y="2992713"/>
            <a:ext cx="3383619" cy="34163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Action</a:t>
            </a:r>
            <a:r>
              <a:rPr lang="en-US" dirty="0" smtClean="0"/>
              <a:t>: Move(A,B)</a:t>
            </a:r>
          </a:p>
          <a:p>
            <a:r>
              <a:rPr lang="en-US" dirty="0" smtClean="0"/>
              <a:t>Pre: </a:t>
            </a:r>
            <a:r>
              <a:rPr lang="en-US" dirty="0" smtClean="0"/>
              <a:t>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i="1" dirty="0" err="1" smtClean="0">
                <a:solidFill>
                  <a:srgbClr val="FF0000"/>
                </a:solidFill>
              </a:rPr>
              <a:t>PackageAt</a:t>
            </a:r>
            <a:r>
              <a:rPr lang="en-US" i="1" dirty="0" smtClean="0">
                <a:solidFill>
                  <a:srgbClr val="FF0000"/>
                </a:solidFill>
              </a:rPr>
              <a:t>=B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Eff: </a:t>
            </a:r>
            <a:r>
              <a:rPr lang="en-US" dirty="0" err="1" smtClean="0"/>
              <a:t>TruckAt</a:t>
            </a:r>
            <a:r>
              <a:rPr lang="en-US" dirty="0" smtClean="0"/>
              <a:t>=B</a:t>
            </a:r>
            <a:endParaRPr lang="en-US" dirty="0" smtClean="0"/>
          </a:p>
          <a:p>
            <a:r>
              <a:rPr lang="en-US" b="1" dirty="0" smtClean="0"/>
              <a:t>Action</a:t>
            </a:r>
            <a:r>
              <a:rPr lang="en-US" dirty="0" smtClean="0"/>
              <a:t>: 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Pre: </a:t>
            </a:r>
            <a:r>
              <a:rPr lang="en-US" dirty="0" smtClean="0"/>
              <a:t>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Move(B,C)</a:t>
            </a:r>
          </a:p>
          <a:p>
            <a:r>
              <a:rPr lang="en-US" dirty="0" smtClean="0"/>
              <a:t>Pre: </a:t>
            </a:r>
            <a:r>
              <a:rPr lang="en-US" dirty="0" smtClean="0"/>
              <a:t>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i="1" dirty="0" err="1">
                <a:solidFill>
                  <a:srgbClr val="FF0000"/>
                </a:solidFill>
              </a:rPr>
              <a:t>PackageAt</a:t>
            </a:r>
            <a:r>
              <a:rPr lang="en-US" i="1" dirty="0">
                <a:solidFill>
                  <a:srgbClr val="FF0000"/>
                </a:solidFill>
              </a:rPr>
              <a:t>=Truck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Eff: (</a:t>
            </a:r>
            <a:r>
              <a:rPr lang="en-US" dirty="0" err="1" smtClean="0"/>
              <a:t>TruckAt</a:t>
            </a:r>
            <a:r>
              <a:rPr lang="en-US" dirty="0" smtClean="0"/>
              <a:t>=C)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</a:p>
        </p:txBody>
      </p:sp>
      <p:pic>
        <p:nvPicPr>
          <p:cNvPr id="14" name="Picture 2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35" y="549471"/>
            <a:ext cx="981075" cy="5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3818573" y="1339273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6" name="Oval 15"/>
          <p:cNvSpPr/>
          <p:nvPr/>
        </p:nvSpPr>
        <p:spPr>
          <a:xfrm>
            <a:off x="5180937" y="1339272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17" name="Oval 16"/>
          <p:cNvSpPr/>
          <p:nvPr/>
        </p:nvSpPr>
        <p:spPr>
          <a:xfrm>
            <a:off x="6543301" y="1339271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pic>
        <p:nvPicPr>
          <p:cNvPr id="18" name="Picture 4" descr="Image result for pack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849" y="373665"/>
            <a:ext cx="855229" cy="8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702284" y="2992713"/>
            <a:ext cx="3184590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Trajectory #2:</a:t>
            </a:r>
          </a:p>
          <a:p>
            <a:endParaRPr lang="en-US" u="sng" dirty="0" smtClean="0"/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  <a:endParaRPr lang="en-US" dirty="0" smtClean="0"/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</a:p>
        </p:txBody>
      </p:sp>
    </p:spTree>
    <p:extLst>
      <p:ext uri="{BB962C8B-B14F-4D97-AF65-F5344CB8AC3E}">
        <p14:creationId xmlns:p14="http://schemas.microsoft.com/office/powerpoint/2010/main" val="218869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856" y="2992713"/>
            <a:ext cx="3550716" cy="31393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Trajectory #1:</a:t>
            </a:r>
          </a:p>
          <a:p>
            <a:endParaRPr lang="en-US" u="sng" dirty="0" smtClean="0"/>
          </a:p>
          <a:p>
            <a:r>
              <a:rPr lang="en-US" dirty="0" smtClean="0"/>
              <a:t>State: (A, B)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  <a:endParaRPr lang="en-US" dirty="0" smtClean="0"/>
          </a:p>
          <a:p>
            <a:r>
              <a:rPr lang="en-US" dirty="0" smtClean="0"/>
              <a:t>Action: </a:t>
            </a:r>
            <a:r>
              <a:rPr lang="en-US" dirty="0" smtClean="0"/>
              <a:t>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Action: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068619" y="2992713"/>
            <a:ext cx="3383619" cy="34163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Action</a:t>
            </a:r>
            <a:r>
              <a:rPr lang="en-US" dirty="0" smtClean="0"/>
              <a:t>: Move(A,B)</a:t>
            </a:r>
          </a:p>
          <a:p>
            <a:r>
              <a:rPr lang="en-US" dirty="0" smtClean="0"/>
              <a:t>Pre: </a:t>
            </a:r>
            <a:r>
              <a:rPr lang="en-US" dirty="0" smtClean="0"/>
              <a:t>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i="1" dirty="0" err="1" smtClean="0">
                <a:solidFill>
                  <a:srgbClr val="FF0000"/>
                </a:solidFill>
              </a:rPr>
              <a:t>PackageAt</a:t>
            </a:r>
            <a:r>
              <a:rPr lang="en-US" i="1" dirty="0" smtClean="0">
                <a:solidFill>
                  <a:srgbClr val="FF0000"/>
                </a:solidFill>
              </a:rPr>
              <a:t>=B</a:t>
            </a:r>
            <a:r>
              <a:rPr lang="en-US" dirty="0" smtClean="0"/>
              <a:t>)</a:t>
            </a:r>
          </a:p>
          <a:p>
            <a:r>
              <a:rPr lang="en-US" dirty="0" smtClean="0"/>
              <a:t>Eff: </a:t>
            </a:r>
            <a:r>
              <a:rPr lang="en-US" dirty="0" err="1" smtClean="0"/>
              <a:t>TruckAt</a:t>
            </a:r>
            <a:r>
              <a:rPr lang="en-US" dirty="0" smtClean="0"/>
              <a:t>=B</a:t>
            </a:r>
            <a:endParaRPr lang="en-US" dirty="0" smtClean="0"/>
          </a:p>
          <a:p>
            <a:r>
              <a:rPr lang="en-US" b="1" dirty="0" smtClean="0"/>
              <a:t>Action</a:t>
            </a:r>
            <a:r>
              <a:rPr lang="en-US" dirty="0" smtClean="0"/>
              <a:t>: Pickup(</a:t>
            </a:r>
            <a:r>
              <a:rPr lang="en-US" dirty="0" err="1" smtClean="0"/>
              <a:t>Truck,B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Pre: </a:t>
            </a:r>
            <a:r>
              <a:rPr lang="en-US" dirty="0" smtClean="0"/>
              <a:t>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=B)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Move(B,C)</a:t>
            </a:r>
          </a:p>
          <a:p>
            <a:r>
              <a:rPr lang="en-US" dirty="0" smtClean="0"/>
              <a:t>Pre: </a:t>
            </a:r>
            <a:r>
              <a:rPr lang="en-US" dirty="0" smtClean="0"/>
              <a:t>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i="1" dirty="0" err="1">
                <a:solidFill>
                  <a:srgbClr val="FF0000"/>
                </a:solidFill>
              </a:rPr>
              <a:t>PackageAt</a:t>
            </a:r>
            <a:r>
              <a:rPr lang="en-US" i="1" dirty="0">
                <a:solidFill>
                  <a:srgbClr val="FF0000"/>
                </a:solidFill>
              </a:rPr>
              <a:t>=Truck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Eff: (</a:t>
            </a:r>
            <a:r>
              <a:rPr lang="en-US" dirty="0" err="1" smtClean="0"/>
              <a:t>TruckAt</a:t>
            </a:r>
            <a:r>
              <a:rPr lang="en-US" dirty="0" smtClean="0"/>
              <a:t>=C)</a:t>
            </a:r>
          </a:p>
          <a:p>
            <a:r>
              <a:rPr lang="en-US" b="1" dirty="0" smtClean="0"/>
              <a:t>Action</a:t>
            </a:r>
            <a:r>
              <a:rPr lang="en-US" dirty="0" smtClean="0"/>
              <a:t>: Unload(</a:t>
            </a:r>
            <a:r>
              <a:rPr lang="en-US" dirty="0" err="1" smtClean="0"/>
              <a:t>Truck,C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=Truck)</a:t>
            </a:r>
          </a:p>
          <a:p>
            <a:r>
              <a:rPr lang="en-US" dirty="0" smtClean="0"/>
              <a:t>Eff: (</a:t>
            </a:r>
            <a:r>
              <a:rPr lang="en-US" dirty="0" err="1" smtClean="0"/>
              <a:t>PackateAt</a:t>
            </a:r>
            <a:r>
              <a:rPr lang="en-US" dirty="0" smtClean="0"/>
              <a:t>=C)</a:t>
            </a:r>
          </a:p>
        </p:txBody>
      </p:sp>
      <p:pic>
        <p:nvPicPr>
          <p:cNvPr id="14" name="Picture 2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35" y="549471"/>
            <a:ext cx="981075" cy="5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3818573" y="1339273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6" name="Oval 15"/>
          <p:cNvSpPr/>
          <p:nvPr/>
        </p:nvSpPr>
        <p:spPr>
          <a:xfrm>
            <a:off x="5180937" y="1339272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17" name="Oval 16"/>
          <p:cNvSpPr/>
          <p:nvPr/>
        </p:nvSpPr>
        <p:spPr>
          <a:xfrm>
            <a:off x="6543301" y="1339271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pic>
        <p:nvPicPr>
          <p:cNvPr id="18" name="Picture 4" descr="Image result for pack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849" y="373665"/>
            <a:ext cx="855229" cy="8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702284" y="2992713"/>
            <a:ext cx="3184590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Trajectory #2:</a:t>
            </a:r>
          </a:p>
          <a:p>
            <a:endParaRPr lang="en-US" u="sng" dirty="0" smtClean="0"/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=A,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</a:p>
          <a:p>
            <a:r>
              <a:rPr lang="en-US" dirty="0" smtClean="0"/>
              <a:t>Action: Move(A,B)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=B,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  <a:endParaRPr lang="en-US" dirty="0" smtClean="0"/>
          </a:p>
          <a:p>
            <a:r>
              <a:rPr lang="en-US" dirty="0" smtClean="0"/>
              <a:t>Action: Move(B,C)</a:t>
            </a:r>
          </a:p>
          <a:p>
            <a:r>
              <a:rPr lang="en-US" dirty="0" smtClean="0"/>
              <a:t>State: (</a:t>
            </a:r>
            <a:r>
              <a:rPr lang="en-US" dirty="0" err="1" smtClean="0"/>
              <a:t>TruckAt</a:t>
            </a:r>
            <a:r>
              <a:rPr lang="en-US" dirty="0" smtClean="0"/>
              <a:t>=C, </a:t>
            </a:r>
            <a:r>
              <a:rPr lang="en-US" dirty="0" err="1" smtClean="0"/>
              <a:t>PackageAt</a:t>
            </a:r>
            <a:r>
              <a:rPr lang="en-US" dirty="0" smtClean="0"/>
              <a:t>=C)</a:t>
            </a:r>
          </a:p>
        </p:txBody>
      </p:sp>
    </p:spTree>
    <p:extLst>
      <p:ext uri="{BB962C8B-B14F-4D97-AF65-F5344CB8AC3E}">
        <p14:creationId xmlns:p14="http://schemas.microsoft.com/office/powerpoint/2010/main" val="359030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04377"/>
              </p:ext>
            </p:extLst>
          </p:nvPr>
        </p:nvGraphicFramePr>
        <p:xfrm>
          <a:off x="445323" y="239375"/>
          <a:ext cx="1597891" cy="3708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5595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06369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Move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Pick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Move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9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Unload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3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58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70505"/>
              </p:ext>
            </p:extLst>
          </p:nvPr>
        </p:nvGraphicFramePr>
        <p:xfrm>
          <a:off x="2816428" y="239375"/>
          <a:ext cx="1597891" cy="482092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95595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06369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A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Move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he-IL" b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8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T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Pick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49958"/>
              </p:ext>
            </p:extLst>
          </p:nvPr>
        </p:nvGraphicFramePr>
        <p:xfrm>
          <a:off x="5049651" y="239375"/>
          <a:ext cx="1597891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5595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06369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Move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Move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3857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88003"/>
              </p:ext>
            </p:extLst>
          </p:nvPr>
        </p:nvGraphicFramePr>
        <p:xfrm>
          <a:off x="7243944" y="239375"/>
          <a:ext cx="1597891" cy="482092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95595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306369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A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Move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T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Pick</a:t>
                      </a:r>
                      <a:endParaRPr lang="he-IL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Pre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Eff</a:t>
                      </a:r>
                      <a:endParaRPr lang="he-IL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16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410152"/>
                  </p:ext>
                </p:extLst>
              </p:nvPr>
            </p:nvGraphicFramePr>
            <p:xfrm>
              <a:off x="602022" y="239375"/>
              <a:ext cx="1441192" cy="3352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811188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198899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5404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S5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658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410152"/>
                  </p:ext>
                </p:extLst>
              </p:nvPr>
            </p:nvGraphicFramePr>
            <p:xfrm>
              <a:off x="602022" y="239375"/>
              <a:ext cx="1441192" cy="3352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79699" t="-5455" r="-3008" b="-9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8111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1988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54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S5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658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786245"/>
                  </p:ext>
                </p:extLst>
              </p:nvPr>
            </p:nvGraphicFramePr>
            <p:xfrm>
              <a:off x="2246743" y="239375"/>
              <a:ext cx="1427018" cy="4379595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5329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3607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0120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𝚷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6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A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Move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u="sng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he-IL" sz="16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Move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326598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u="sng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endParaRPr lang="he-IL" sz="1600" b="1" u="sng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693934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241212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Pick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82756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84050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10708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Unload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801596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336428"/>
                      </a:ext>
                    </a:extLst>
                  </a:tr>
                  <a:tr h="1547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0276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786245"/>
                  </p:ext>
                </p:extLst>
              </p:nvPr>
            </p:nvGraphicFramePr>
            <p:xfrm>
              <a:off x="2246743" y="239375"/>
              <a:ext cx="1427018" cy="4379595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5329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3607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0120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5623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78788" t="-5172" r="-3030" b="-11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A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Move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u="sng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he-IL" sz="16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Move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32659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u="sng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endParaRPr lang="he-IL" sz="1600" b="1" u="sng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69393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2412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Pick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827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840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107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Unload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8015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3364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0276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543425"/>
                  </p:ext>
                </p:extLst>
              </p:nvPr>
            </p:nvGraphicFramePr>
            <p:xfrm>
              <a:off x="3877290" y="239375"/>
              <a:ext cx="1441192" cy="22250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baseline="-25000" dirty="0">
                            <a:solidFill>
                              <a:sysClr val="windowText" lastClr="000000"/>
                            </a:solidFill>
                            <a:latin typeface="Blackadder ITC" panose="04020505051007020D02" pitchFamily="82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543425"/>
                  </p:ext>
                </p:extLst>
              </p:nvPr>
            </p:nvGraphicFramePr>
            <p:xfrm>
              <a:off x="3877290" y="239375"/>
              <a:ext cx="1441192" cy="22250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699" t="-4918" r="-3008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02033"/>
                  </p:ext>
                </p:extLst>
              </p:nvPr>
            </p:nvGraphicFramePr>
            <p:xfrm>
              <a:off x="5522011" y="239375"/>
              <a:ext cx="1427018" cy="4654614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5329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3607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0120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𝚷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6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0"/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A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Move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Move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326598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693934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241212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Pick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82756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84050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10708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Unload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801596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336428"/>
                      </a:ext>
                    </a:extLst>
                  </a:tr>
                  <a:tr h="17115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0276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02033"/>
                  </p:ext>
                </p:extLst>
              </p:nvPr>
            </p:nvGraphicFramePr>
            <p:xfrm>
              <a:off x="5522011" y="239375"/>
              <a:ext cx="1427018" cy="4654614"/>
            </p:xfrm>
            <a:graphic>
              <a:graphicData uri="http://schemas.openxmlformats.org/drawingml/2006/table">
                <a:tbl>
                  <a:tblPr rtl="1" firstRow="1" bandRow="1">
                    <a:tableStyleId>{93296810-A885-4BE3-A3E7-6D5BEEA58F35}</a:tableStyleId>
                  </a:tblPr>
                  <a:tblGrid>
                    <a:gridCol w="35329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3607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0120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63125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5"/>
                          <a:stretch>
                            <a:fillRect l="-78788" t="-2885" r="-3788" b="-647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A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Move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Move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32659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69393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2412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B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 smtClean="0"/>
                            <a:t>Pick</a:t>
                          </a:r>
                          <a:endParaRPr lang="he-IL" sz="1600" b="1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827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2840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107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Unload</a:t>
                          </a:r>
                          <a:endParaRPr lang="he-IL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8015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Pre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3364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rtl="0"/>
                          <a:r>
                            <a:rPr lang="en-US" sz="1600" dirty="0" smtClean="0"/>
                            <a:t>Eff</a:t>
                          </a:r>
                          <a:endParaRPr lang="he-IL" sz="16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0276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927799"/>
                  </p:ext>
                </p:extLst>
              </p:nvPr>
            </p:nvGraphicFramePr>
            <p:xfrm>
              <a:off x="7166732" y="239375"/>
              <a:ext cx="1441192" cy="26822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91477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780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927799"/>
                  </p:ext>
                </p:extLst>
              </p:nvPr>
            </p:nvGraphicFramePr>
            <p:xfrm>
              <a:off x="7166732" y="239375"/>
              <a:ext cx="1441192" cy="26822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6"/>
                          <a:stretch>
                            <a:fillRect l="-79699" t="-5455" r="-3008" b="-7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9147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780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3877290" y="3129153"/>
            <a:ext cx="1358064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Pick(A)=?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  <a:p>
            <a:r>
              <a:rPr lang="en-US" dirty="0" smtClean="0"/>
              <a:t>Unload(B)=?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7152558" y="3129153"/>
            <a:ext cx="1358064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Pick(A)=?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  <a:p>
            <a:r>
              <a:rPr lang="en-US" dirty="0" smtClean="0"/>
              <a:t>Unload(B)=?</a:t>
            </a:r>
            <a:endParaRPr lang="he-I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04282"/>
              </p:ext>
            </p:extLst>
          </p:nvPr>
        </p:nvGraphicFramePr>
        <p:xfrm>
          <a:off x="8866233" y="239375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67431"/>
              </p:ext>
            </p:extLst>
          </p:nvPr>
        </p:nvGraphicFramePr>
        <p:xfrm>
          <a:off x="10427826" y="247841"/>
          <a:ext cx="1427018" cy="234696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Unload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427826" y="3129153"/>
            <a:ext cx="135806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94536" y="4893989"/>
                <a:ext cx="978345" cy="428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36" y="4893989"/>
                <a:ext cx="978345" cy="4285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388117" y="5979262"/>
                <a:ext cx="121616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117" y="5979262"/>
                <a:ext cx="1216167" cy="393121"/>
              </a:xfrm>
              <a:prstGeom prst="rect">
                <a:avLst/>
              </a:prstGeom>
              <a:blipFill>
                <a:blip r:embed="rId8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246936" y="5046389"/>
                <a:ext cx="753348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36" y="5046389"/>
                <a:ext cx="753348" cy="393121"/>
              </a:xfrm>
              <a:prstGeom prst="rect">
                <a:avLst/>
              </a:prstGeom>
              <a:blipFill>
                <a:blip r:embed="rId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9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Image result for pack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837" y="-112011"/>
            <a:ext cx="855229" cy="8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3210394"/>
                  </p:ext>
                </p:extLst>
              </p:nvPr>
            </p:nvGraphicFramePr>
            <p:xfrm>
              <a:off x="555139" y="1643303"/>
              <a:ext cx="1441192" cy="3352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811188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198899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5404"/>
                      </a:ext>
                    </a:extLst>
                  </a:tr>
                  <a:tr h="2679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S5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658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3210394"/>
                  </p:ext>
                </p:extLst>
              </p:nvPr>
            </p:nvGraphicFramePr>
            <p:xfrm>
              <a:off x="555139" y="1643303"/>
              <a:ext cx="1441192" cy="335280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78947" t="-3636" r="-3008" b="-9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8111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1988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54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S5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6580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92704"/>
              </p:ext>
            </p:extLst>
          </p:nvPr>
        </p:nvGraphicFramePr>
        <p:xfrm>
          <a:off x="5629973" y="525700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u="sng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he-IL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he-IL" sz="1600" b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5474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132111"/>
                  </p:ext>
                </p:extLst>
              </p:nvPr>
            </p:nvGraphicFramePr>
            <p:xfrm>
              <a:off x="2153322" y="1652231"/>
              <a:ext cx="1441192" cy="22250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baseline="-25000" dirty="0">
                            <a:solidFill>
                              <a:sysClr val="windowText" lastClr="000000"/>
                            </a:solidFill>
                            <a:latin typeface="Blackadder ITC" panose="04020505051007020D02" pitchFamily="82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132111"/>
                  </p:ext>
                </p:extLst>
              </p:nvPr>
            </p:nvGraphicFramePr>
            <p:xfrm>
              <a:off x="2153322" y="1652231"/>
              <a:ext cx="1441192" cy="22250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8947" t="-4918" r="-3008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C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89557"/>
              </p:ext>
            </p:extLst>
          </p:nvPr>
        </p:nvGraphicFramePr>
        <p:xfrm>
          <a:off x="7228156" y="528183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306131"/>
                  </p:ext>
                </p:extLst>
              </p:nvPr>
            </p:nvGraphicFramePr>
            <p:xfrm>
              <a:off x="3751505" y="1643303"/>
              <a:ext cx="1441192" cy="26822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91477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780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306131"/>
                  </p:ext>
                </p:extLst>
              </p:nvPr>
            </p:nvGraphicFramePr>
            <p:xfrm>
              <a:off x="3751505" y="1643303"/>
              <a:ext cx="1441192" cy="268224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56801">
                      <a:extLst>
                        <a:ext uri="{9D8B030D-6E8A-4147-A177-3AD203B41FA5}">
                          <a16:colId xmlns:a16="http://schemas.microsoft.com/office/drawing/2014/main" val="1721452808"/>
                        </a:ext>
                      </a:extLst>
                    </a:gridCol>
                    <a:gridCol w="276324">
                      <a:extLst>
                        <a:ext uri="{9D8B030D-6E8A-4147-A177-3AD203B41FA5}">
                          <a16:colId xmlns:a16="http://schemas.microsoft.com/office/drawing/2014/main" val="1217757565"/>
                        </a:ext>
                      </a:extLst>
                    </a:gridCol>
                    <a:gridCol w="808067">
                      <a:extLst>
                        <a:ext uri="{9D8B030D-6E8A-4147-A177-3AD203B41FA5}">
                          <a16:colId xmlns:a16="http://schemas.microsoft.com/office/drawing/2014/main" val="17414492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P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T</a:t>
                          </a:r>
                          <a:endParaRPr lang="he-IL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5"/>
                          <a:stretch>
                            <a:fillRect l="-78947" t="-3636" r="-3008" b="-7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7581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S1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3587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Pick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0976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S2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680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A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Move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4583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T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S3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38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Unload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9147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B</a:t>
                          </a:r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 smtClean="0"/>
                            <a:t>S4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780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6871656" y="5220808"/>
            <a:ext cx="1358064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Pick(A)=?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  <a:p>
            <a:r>
              <a:rPr lang="en-US" dirty="0" smtClean="0"/>
              <a:t>Unload(B)=?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364182" y="5213266"/>
            <a:ext cx="1358064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Pick(A)=?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  <a:p>
            <a:r>
              <a:rPr lang="en-US" dirty="0" smtClean="0"/>
              <a:t>Unload(B)=?</a:t>
            </a:r>
            <a:endParaRPr lang="he-I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56681"/>
              </p:ext>
            </p:extLst>
          </p:nvPr>
        </p:nvGraphicFramePr>
        <p:xfrm>
          <a:off x="8826339" y="496451"/>
          <a:ext cx="1427018" cy="43586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A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Move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58765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9764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68051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2659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93934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41212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Pick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11726"/>
              </p:ext>
            </p:extLst>
          </p:nvPr>
        </p:nvGraphicFramePr>
        <p:xfrm>
          <a:off x="10424522" y="507228"/>
          <a:ext cx="1427018" cy="234696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53291">
                  <a:extLst>
                    <a:ext uri="{9D8B030D-6E8A-4147-A177-3AD203B41FA5}">
                      <a16:colId xmlns:a16="http://schemas.microsoft.com/office/drawing/2014/main" val="1721452808"/>
                    </a:ext>
                  </a:extLst>
                </a:gridCol>
                <a:gridCol w="273607">
                  <a:extLst>
                    <a:ext uri="{9D8B030D-6E8A-4147-A177-3AD203B41FA5}">
                      <a16:colId xmlns:a16="http://schemas.microsoft.com/office/drawing/2014/main" val="1217757565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1741449205"/>
                    </a:ext>
                  </a:extLst>
                </a:gridCol>
              </a:tblGrid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5818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B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Unload</a:t>
                      </a:r>
                      <a:endParaRPr lang="he-IL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275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84050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B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1070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he-IL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01596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T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Pre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36428"/>
                  </a:ext>
                </a:extLst>
              </a:tr>
              <a:tr h="1711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C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dirty="0" smtClean="0"/>
                        <a:t>Eff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763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62365" y="5288910"/>
            <a:ext cx="135806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Unknown</a:t>
            </a:r>
          </a:p>
          <a:p>
            <a:r>
              <a:rPr lang="en-US" dirty="0" smtClean="0"/>
              <a:t>Pick(C)=?</a:t>
            </a:r>
          </a:p>
          <a:p>
            <a:r>
              <a:rPr lang="en-US" dirty="0" smtClean="0"/>
              <a:t>Unload(A)=?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550688" y="5441"/>
                <a:ext cx="1238031" cy="54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688" y="5441"/>
                <a:ext cx="1238031" cy="5406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650685" y="0"/>
                <a:ext cx="1551900" cy="494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685" y="0"/>
                <a:ext cx="1551900" cy="494879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979914" y="1474"/>
                <a:ext cx="94019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14" y="1474"/>
                <a:ext cx="940194" cy="493405"/>
              </a:xfrm>
              <a:prstGeom prst="rect">
                <a:avLst/>
              </a:prstGeom>
              <a:blipFill>
                <a:blip r:embed="rId8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62112" y="-151308"/>
            <a:ext cx="1577597" cy="559152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8743621" y="-151308"/>
            <a:ext cx="3235943" cy="544021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2" descr="Image result for truck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39" y="82552"/>
            <a:ext cx="981075" cy="5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1302392" y="697216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2664756" y="697215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20" name="Oval 19"/>
          <p:cNvSpPr/>
          <p:nvPr/>
        </p:nvSpPr>
        <p:spPr>
          <a:xfrm>
            <a:off x="4027120" y="697214"/>
            <a:ext cx="471055" cy="47105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23" name="Straight Connector 22"/>
          <p:cNvCxnSpPr>
            <a:stCxn id="18" idx="6"/>
            <a:endCxn id="19" idx="2"/>
          </p:cNvCxnSpPr>
          <p:nvPr/>
        </p:nvCxnSpPr>
        <p:spPr>
          <a:xfrm flipV="1">
            <a:off x="1773447" y="932743"/>
            <a:ext cx="8913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6"/>
            <a:endCxn id="20" idx="2"/>
          </p:cNvCxnSpPr>
          <p:nvPr/>
        </p:nvCxnSpPr>
        <p:spPr>
          <a:xfrm flipV="1">
            <a:off x="3135811" y="932742"/>
            <a:ext cx="8913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54489" y="1240775"/>
            <a:ext cx="2965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Observed Trajectories</a:t>
            </a:r>
            <a:endParaRPr lang="he-IL" sz="24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6327" y="1227179"/>
            <a:ext cx="4862393" cy="0"/>
          </a:xfrm>
          <a:prstGeom prst="lin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8799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982</Words>
  <Application>Microsoft Office PowerPoint</Application>
  <PresentationFormat>Widescreen</PresentationFormat>
  <Paragraphs>601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Blackadder ITC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12</cp:revision>
  <dcterms:created xsi:type="dcterms:W3CDTF">2017-02-14T21:25:56Z</dcterms:created>
  <dcterms:modified xsi:type="dcterms:W3CDTF">2017-02-15T05:43:56Z</dcterms:modified>
</cp:coreProperties>
</file>