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Lst>
  <p:notesMasterIdLst>
    <p:notesMasterId r:id="rId21"/>
  </p:notesMasterIdLst>
  <p:sldIdLst>
    <p:sldId id="256" r:id="rId2"/>
    <p:sldId id="269" r:id="rId3"/>
    <p:sldId id="272" r:id="rId4"/>
    <p:sldId id="276" r:id="rId5"/>
    <p:sldId id="296" r:id="rId6"/>
    <p:sldId id="297" r:id="rId7"/>
    <p:sldId id="282" r:id="rId8"/>
    <p:sldId id="293" r:id="rId9"/>
    <p:sldId id="298" r:id="rId10"/>
    <p:sldId id="299" r:id="rId11"/>
    <p:sldId id="303" r:id="rId12"/>
    <p:sldId id="305" r:id="rId13"/>
    <p:sldId id="306" r:id="rId14"/>
    <p:sldId id="307" r:id="rId15"/>
    <p:sldId id="287" r:id="rId16"/>
    <p:sldId id="291" r:id="rId17"/>
    <p:sldId id="308" r:id="rId18"/>
    <p:sldId id="292" r:id="rId19"/>
    <p:sldId id="2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5" d="100"/>
          <a:sy n="85" d="100"/>
        </p:scale>
        <p:origin x="140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947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16568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625398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71381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85537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84334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428794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112650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8090596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485645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096A-914E-21C6-77D7-EE95AE3254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AFC90-4D21-71AA-9DE9-B70C412C8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3EDAB-6025-A3FD-3C05-25D875413E09}"/>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C00A205F-69D5-BE11-B9AA-FB63A7161C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E5BF778-8BF6-094C-77C4-2B5359262E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61819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066941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86936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826559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929369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34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42904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37521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75807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endParaRPr lang="en-IN"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006669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91954"/>
            <a:ext cx="8856000" cy="225112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err="1">
                <a:solidFill>
                  <a:srgbClr val="000000"/>
                </a:solidFill>
                <a:latin typeface="Times New Roman"/>
                <a:ea typeface="Times New Roman"/>
                <a:cs typeface="Times New Roman"/>
                <a:sym typeface="Times New Roman"/>
              </a:rPr>
              <a:t>B.Tech</a:t>
            </a:r>
            <a:r>
              <a:rPr lang="en-US" sz="3200" b="1" i="0" u="sng" strike="noStrike" cap="none" dirty="0">
                <a:solidFill>
                  <a:srgbClr val="000000"/>
                </a:solidFill>
                <a:latin typeface="Times New Roman"/>
                <a:ea typeface="Times New Roman"/>
                <a:cs typeface="Times New Roman"/>
                <a:sym typeface="Times New Roman"/>
              </a:rPr>
              <a:t> Project External Evaluation , </a:t>
            </a:r>
            <a:r>
              <a:rPr lang="en-US" sz="3200" b="1" i="0" u="sng" strike="noStrike" cap="none" dirty="0" err="1">
                <a:solidFill>
                  <a:srgbClr val="000000"/>
                </a:solidFill>
                <a:latin typeface="Times New Roman"/>
                <a:ea typeface="Times New Roman"/>
                <a:cs typeface="Times New Roman"/>
                <a:sym typeface="Times New Roman"/>
              </a:rPr>
              <a:t>VIII</a:t>
            </a:r>
            <a:r>
              <a:rPr lang="en-US" sz="3200" b="1" i="0" u="sng" strike="noStrike" cap="none" baseline="30000" dirty="0" err="1">
                <a:solidFill>
                  <a:srgbClr val="000000"/>
                </a:solidFill>
                <a:latin typeface="Times New Roman"/>
                <a:ea typeface="Times New Roman"/>
                <a:cs typeface="Times New Roman"/>
                <a:sym typeface="Times New Roman"/>
              </a:rPr>
              <a:t>th</a:t>
            </a:r>
            <a:r>
              <a:rPr lang="en-US" sz="3200" b="1" i="0" u="sng" strike="noStrike" cap="none" dirty="0">
                <a:solidFill>
                  <a:srgbClr val="000000"/>
                </a:solidFill>
                <a:latin typeface="Times New Roman"/>
                <a:ea typeface="Times New Roman"/>
                <a:cs typeface="Times New Roman"/>
                <a:sym typeface="Times New Roman"/>
              </a:rPr>
              <a:t> Semester</a:t>
            </a:r>
          </a:p>
          <a:p>
            <a:pPr algn="l"/>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t>
            </a:r>
            <a:br>
              <a:rPr lang="en-US" sz="1800" b="0" i="0" u="none" strike="noStrike" cap="none" dirty="0">
                <a:solidFill>
                  <a:schemeClr val="dk1"/>
                </a:solidFill>
                <a:latin typeface="Arial"/>
                <a:ea typeface="Arial"/>
                <a:cs typeface="Arial"/>
                <a:sym typeface="Arial"/>
              </a:rPr>
            </a:br>
            <a:endParaRPr lang="en-IN"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Contrasting YOLO Models for the Formulation of Diaphanous and Robust Object Detection System </a:t>
            </a:r>
            <a:br>
              <a:rPr lang="en-US" sz="1800" b="0" i="0" u="none" strike="noStrike" cap="none" dirty="0">
                <a:solidFill>
                  <a:schemeClr val="dk1"/>
                </a:solidFill>
                <a:latin typeface="Arial"/>
                <a:ea typeface="Arial"/>
                <a:cs typeface="Arial"/>
                <a:sym typeface="Arial"/>
              </a:rPr>
            </a:br>
            <a:endParaRPr lang="en-US" sz="1800" b="0" i="0" u="none" strike="noStrike" cap="none" dirty="0">
              <a:solidFill>
                <a:schemeClr val="dk1"/>
              </a:solidFill>
              <a:latin typeface="Arial"/>
              <a:ea typeface="Arial"/>
              <a:cs typeface="Arial"/>
              <a:sym typeface="Arial"/>
            </a:endParaRPr>
          </a:p>
          <a:p>
            <a:pPr algn="ctr"/>
            <a:r>
              <a:rPr lang="en-US"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presented by</a:t>
            </a:r>
            <a:r>
              <a:rPr lang="en-US" sz="1600" b="0" i="0" u="none" strike="noStrike" cap="none" dirty="0">
                <a:solidFill>
                  <a:srgbClr val="000000"/>
                </a:solidFill>
                <a:latin typeface="Calibri"/>
                <a:ea typeface="Arial"/>
                <a:cs typeface="Calibri"/>
                <a:sym typeface="Calibri"/>
              </a:rPr>
              <a:t>:                                                                                                                </a:t>
            </a:r>
            <a:r>
              <a:rPr lang="en-US"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Calibri"/>
              </a:rPr>
              <a:t>under the guidance of:</a:t>
            </a:r>
            <a:endParaRPr lang="en-US" sz="1600" b="0" i="0" u="none" strike="noStrike" cap="none" dirty="0">
              <a:solidFill>
                <a:srgbClr val="000000"/>
              </a:solidFill>
              <a:latin typeface="Calibri"/>
              <a:ea typeface="Arial"/>
              <a:cs typeface="Calibri"/>
              <a:sym typeface="Calibri"/>
            </a:endParaRPr>
          </a:p>
          <a:p>
            <a:pPr marL="0" marR="0" lvl="0" indent="0" rtl="0">
              <a:lnSpc>
                <a:spcPct val="100000"/>
              </a:lnSpc>
              <a:spcBef>
                <a:spcPts val="0"/>
              </a:spcBef>
              <a:spcAft>
                <a:spcPts val="0"/>
              </a:spcAft>
              <a:buNone/>
            </a:pPr>
            <a:r>
              <a:rPr lang="en-US" sz="1600" b="1" i="0" u="none" strike="noStrike" cap="none" dirty="0">
                <a:solidFill>
                  <a:srgbClr val="000000"/>
                </a:solidFill>
                <a:latin typeface="Times New Roman" panose="02020603050405020304" pitchFamily="18" charset="0"/>
                <a:ea typeface="Arial"/>
                <a:cs typeface="Times New Roman" panose="02020603050405020304" pitchFamily="18" charset="0"/>
                <a:sym typeface="Calibri"/>
              </a:rPr>
              <a:t>    Abhishek Singh(2019576312)                                                                             Dr. Anuj Kumar</a:t>
            </a:r>
          </a:p>
          <a:p>
            <a:pPr marL="0" marR="0" lvl="0" indent="0" rtl="0">
              <a:lnSpc>
                <a:spcPct val="100000"/>
              </a:lnSpc>
              <a:spcBef>
                <a:spcPts val="0"/>
              </a:spcBef>
              <a:spcAft>
                <a:spcPts val="0"/>
              </a:spcAft>
              <a:buNone/>
            </a:pPr>
            <a:r>
              <a:rPr lang="en-US" sz="1600" b="1" dirty="0">
                <a:solidFill>
                  <a:srgbClr val="000000"/>
                </a:solidFill>
                <a:latin typeface="Times New Roman" panose="02020603050405020304" pitchFamily="18" charset="0"/>
                <a:ea typeface="Arial"/>
                <a:cs typeface="Times New Roman" panose="02020603050405020304" pitchFamily="18" charset="0"/>
                <a:sym typeface="Calibri"/>
              </a:rPr>
              <a:t>    Ronit Attrey</a:t>
            </a:r>
            <a:r>
              <a:rPr lang="en-US" sz="1600" b="1" dirty="0">
                <a:solidFill>
                  <a:srgbClr val="000000"/>
                </a:solidFill>
                <a:latin typeface="Calibri"/>
                <a:ea typeface="Arial"/>
                <a:cs typeface="Calibri"/>
                <a:sym typeface="Calibri"/>
              </a:rPr>
              <a:t>(</a:t>
            </a:r>
            <a:r>
              <a:rPr lang="en-US" sz="1600" b="1" dirty="0">
                <a:solidFill>
                  <a:srgbClr val="000000"/>
                </a:solidFill>
                <a:latin typeface="Times New Roman" panose="02020603050405020304" pitchFamily="18" charset="0"/>
                <a:ea typeface="Arial"/>
                <a:cs typeface="Times New Roman" panose="02020603050405020304" pitchFamily="18" charset="0"/>
                <a:sym typeface="Calibri"/>
              </a:rPr>
              <a:t>2019001770)</a:t>
            </a:r>
            <a:r>
              <a:rPr lang="en-US" sz="1600" b="1" i="0" u="none" strike="noStrike" cap="none" dirty="0">
                <a:solidFill>
                  <a:srgbClr val="000000"/>
                </a:solidFill>
                <a:latin typeface="Calibri"/>
                <a:ea typeface="Arial"/>
                <a:cs typeface="Calibri"/>
                <a:sym typeface="Calibri"/>
              </a:rPr>
              <a:t>                                                                                           </a:t>
            </a:r>
            <a:r>
              <a:rPr lang="en-US"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Calibri"/>
              </a:rPr>
              <a:t>Asst. professor</a:t>
            </a:r>
          </a:p>
          <a:p>
            <a:pPr marL="0" marR="0" lvl="0" indent="0" rtl="0">
              <a:lnSpc>
                <a:spcPct val="100000"/>
              </a:lnSpc>
              <a:spcBef>
                <a:spcPts val="0"/>
              </a:spcBef>
              <a:spcAft>
                <a:spcPts val="0"/>
              </a:spcAft>
              <a:buNone/>
            </a:pPr>
            <a:r>
              <a:rPr lang="en-US" sz="1600" dirty="0">
                <a:solidFill>
                  <a:srgbClr val="000000"/>
                </a:solidFill>
                <a:latin typeface="Times New Roman" panose="02020603050405020304" pitchFamily="18" charset="0"/>
                <a:ea typeface="Arial"/>
                <a:cs typeface="Times New Roman" panose="02020603050405020304" pitchFamily="18" charset="0"/>
                <a:sym typeface="Calibri"/>
              </a:rPr>
              <a:t>                                                                                                                                  Sharda university  </a:t>
            </a:r>
            <a:r>
              <a:rPr lang="en-US"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Calibri"/>
              </a:rPr>
              <a:t>                     </a:t>
            </a:r>
            <a:endParaRPr lang="en-US" sz="14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76" name="Google Shape;176;p1"/>
          <p:cNvSpPr/>
          <p:nvPr/>
        </p:nvSpPr>
        <p:spPr>
          <a:xfrm>
            <a:off x="617760" y="5471241"/>
            <a:ext cx="8077680" cy="1249959"/>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p>
          <a:p>
            <a:pPr marL="0" marR="0" lvl="0" indent="0" algn="ctr" rtl="0">
              <a:lnSpc>
                <a:spcPct val="100000"/>
              </a:lnSpc>
              <a:spcBef>
                <a:spcPts val="0"/>
              </a:spcBef>
              <a:spcAft>
                <a:spcPts val="0"/>
              </a:spcAft>
              <a:buNone/>
            </a:pPr>
            <a:r>
              <a:rPr lang="en-US" sz="2200" baseline="30000" dirty="0" err="1">
                <a:solidFill>
                  <a:srgbClr val="000000"/>
                </a:solidFill>
                <a:latin typeface="Times New Roman"/>
                <a:ea typeface="Arial"/>
                <a:cs typeface="Times New Roman"/>
                <a:sym typeface="Times New Roman"/>
              </a:rPr>
              <a:t>th</a:t>
            </a:r>
            <a:r>
              <a:rPr lang="en-US" sz="2200" dirty="0">
                <a:solidFill>
                  <a:srgbClr val="000000"/>
                </a:solidFill>
                <a:latin typeface="Times New Roman"/>
                <a:ea typeface="Arial"/>
                <a:cs typeface="Times New Roman"/>
                <a:sym typeface="Times New Roman"/>
              </a:rPr>
              <a:t> MAY ,2023</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460080" y="3265174"/>
            <a:ext cx="3603670" cy="20894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29394" y="3235153"/>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810040" y="3732341"/>
            <a:ext cx="2994480" cy="1310691"/>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dirty="0">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2" name="Google Shape;182;p1"/>
          <p:cNvPicPr preferRelativeResize="0"/>
          <p:nvPr/>
        </p:nvPicPr>
        <p:blipFill rotWithShape="1">
          <a:blip r:embed="rId3">
            <a:alphaModFix/>
          </a:blip>
          <a:srcRect l="35533"/>
          <a:stretch/>
        </p:blipFill>
        <p:spPr>
          <a:xfrm>
            <a:off x="2661312" y="0"/>
            <a:ext cx="3748453" cy="13637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56D844F-E1B8-C012-A2A5-4481AF027C2A}"/>
              </a:ext>
            </a:extLst>
          </p:cNvPr>
          <p:cNvGraphicFramePr>
            <a:graphicFrameLocks noGrp="1"/>
          </p:cNvGraphicFramePr>
          <p:nvPr>
            <p:extLst>
              <p:ext uri="{D42A27DB-BD31-4B8C-83A1-F6EECF244321}">
                <p14:modId xmlns:p14="http://schemas.microsoft.com/office/powerpoint/2010/main" val="2140556120"/>
              </p:ext>
            </p:extLst>
          </p:nvPr>
        </p:nvGraphicFramePr>
        <p:xfrm>
          <a:off x="96475" y="83191"/>
          <a:ext cx="8951050" cy="6510683"/>
        </p:xfrm>
        <a:graphic>
          <a:graphicData uri="http://schemas.openxmlformats.org/drawingml/2006/table">
            <a:tbl>
              <a:tblPr firstRow="1" bandRow="1">
                <a:tableStyleId>{5C22544A-7EE6-4342-B048-85BDC9FD1C3A}</a:tableStyleId>
              </a:tblPr>
              <a:tblGrid>
                <a:gridCol w="841882">
                  <a:extLst>
                    <a:ext uri="{9D8B030D-6E8A-4147-A177-3AD203B41FA5}">
                      <a16:colId xmlns:a16="http://schemas.microsoft.com/office/drawing/2014/main" val="2270407190"/>
                    </a:ext>
                  </a:extLst>
                </a:gridCol>
                <a:gridCol w="3138343">
                  <a:extLst>
                    <a:ext uri="{9D8B030D-6E8A-4147-A177-3AD203B41FA5}">
                      <a16:colId xmlns:a16="http://schemas.microsoft.com/office/drawing/2014/main" val="574225945"/>
                    </a:ext>
                  </a:extLst>
                </a:gridCol>
                <a:gridCol w="3402087">
                  <a:extLst>
                    <a:ext uri="{9D8B030D-6E8A-4147-A177-3AD203B41FA5}">
                      <a16:colId xmlns:a16="http://schemas.microsoft.com/office/drawing/2014/main" val="449189605"/>
                    </a:ext>
                  </a:extLst>
                </a:gridCol>
                <a:gridCol w="1568738">
                  <a:extLst>
                    <a:ext uri="{9D8B030D-6E8A-4147-A177-3AD203B41FA5}">
                      <a16:colId xmlns:a16="http://schemas.microsoft.com/office/drawing/2014/main" val="2612581836"/>
                    </a:ext>
                  </a:extLst>
                </a:gridCol>
              </a:tblGrid>
              <a:tr h="654588">
                <a:tc>
                  <a:txBody>
                    <a:bodyPr/>
                    <a:lstStyle/>
                    <a:p>
                      <a:r>
                        <a:rPr lang="en-US" sz="1400" dirty="0">
                          <a:solidFill>
                            <a:schemeClr val="tx1"/>
                          </a:solidFill>
                          <a:latin typeface="Times New Roman" panose="02020603050405020304" pitchFamily="18" charset="0"/>
                          <a:cs typeface="Times New Roman" panose="02020603050405020304" pitchFamily="18" charset="0"/>
                        </a:rPr>
                        <a:t>Serial 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Paper Title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Topic/Technology Discussed</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Publisher</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4715281"/>
                  </a:ext>
                </a:extLst>
              </a:tr>
              <a:tr h="1814921">
                <a:tc>
                  <a:txBody>
                    <a:bodyPr/>
                    <a:lstStyle/>
                    <a:p>
                      <a:r>
                        <a:rPr lang="en-US" sz="1400" dirty="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"Obstacle detection using GoogleNet." </a:t>
                      </a:r>
                    </a:p>
                  </a:txBody>
                  <a:tcPr/>
                </a:tc>
                <a:tc>
                  <a:txBody>
                    <a:bodyPr/>
                    <a:lstStyle/>
                    <a:p>
                      <a:r>
                        <a:rPr lang="en-US" sz="1300" dirty="0">
                          <a:latin typeface="Times New Roman" panose="02020603050405020304" pitchFamily="18" charset="0"/>
                          <a:cs typeface="Times New Roman" panose="02020603050405020304" pitchFamily="18" charset="0"/>
                        </a:rPr>
                        <a:t>unveiled a deep neural network-based camera system for detecting impediments (DNN). The method uses supervised deep neural networks to extract local properties from the image while using unsupervised deep neural networks to obtain the image's global attributes.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2018 8th International Conference on Computer and Knowledge Engineering (ICCKE). IEEE, 2018.</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4577135"/>
                  </a:ext>
                </a:extLst>
              </a:tr>
              <a:tr h="1968534">
                <a:tc>
                  <a:txBody>
                    <a:bodyPr/>
                    <a:lstStyle/>
                    <a:p>
                      <a:r>
                        <a:rPr lang="en-US" sz="1400" dirty="0">
                          <a:latin typeface="Times New Roman" panose="02020603050405020304" pitchFamily="18" charset="0"/>
                          <a:cs typeface="Times New Roman" panose="02020603050405020304" pitchFamily="18" charset="0"/>
                        </a:rPr>
                        <a:t>11.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"MobileAid: A Fast and Effective Cognitive Aid System on Mobile Devices."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mobile device-based assistance programme that helps visually impaired individuals recognise objects. This system's fundamental concept presented a lightweight, neural network design for target recognition that combines object and context recognition with little time delay. They created a light-wieght CNN by combining pooling layers and activation function selection, which provides higher accuracy</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IEEE Access 8 (2020): 101923-101933</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9707320"/>
                  </a:ext>
                </a:extLst>
              </a:tr>
              <a:tr h="1968534">
                <a:tc>
                  <a:txBody>
                    <a:bodyPr/>
                    <a:lstStyle/>
                    <a:p>
                      <a:r>
                        <a:rPr lang="en-US" sz="1400" dirty="0">
                          <a:latin typeface="Times New Roman" panose="02020603050405020304" pitchFamily="18" charset="0"/>
                          <a:cs typeface="Times New Roman" panose="02020603050405020304" pitchFamily="18" charset="0"/>
                        </a:rPr>
                        <a:t>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"Object detection using machine learning technique."</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 system that detects objects from the image or a video given to the system in real time or in the form of records. Bounding containers will be drawn around the objects that are being identified by the system. The system will also categorize the object to the class to which it belongs ‘YOLO’ (You Only Look Once) algorithm using Convolutional Neural Network is used for the Object Detection.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fr-FR" sz="1300" dirty="0">
                          <a:latin typeface="Times New Roman" panose="02020603050405020304" pitchFamily="18" charset="0"/>
                          <a:cs typeface="Times New Roman" panose="02020603050405020304" pitchFamily="18" charset="0"/>
                        </a:rPr>
                        <a:t>Int. Res. J. Eng. Technol. (IRJET) (2019): 7948-7951</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4082646"/>
                  </a:ext>
                </a:extLst>
              </a:tr>
            </a:tbl>
          </a:graphicData>
        </a:graphic>
      </p:graphicFrame>
    </p:spTree>
    <p:extLst>
      <p:ext uri="{BB962C8B-B14F-4D97-AF65-F5344CB8AC3E}">
        <p14:creationId xmlns:p14="http://schemas.microsoft.com/office/powerpoint/2010/main" val="28573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2F33-C4A5-42BD-10C3-95458FE512E2}"/>
              </a:ext>
            </a:extLst>
          </p:cNvPr>
          <p:cNvSpPr>
            <a:spLocks noGrp="1"/>
          </p:cNvSpPr>
          <p:nvPr>
            <p:ph type="title"/>
          </p:nvPr>
        </p:nvSpPr>
        <p:spPr>
          <a:xfrm>
            <a:off x="685332" y="618519"/>
            <a:ext cx="7773338" cy="848332"/>
          </a:xfrm>
        </p:spPr>
        <p:txBody>
          <a:bodyPr>
            <a:normAutofit/>
          </a:bodyPr>
          <a:lstStyle/>
          <a:p>
            <a:r>
              <a:rPr lang="en-IN" sz="1600" b="1" u="sng" dirty="0">
                <a:latin typeface="Times New Roman" panose="02020603050405020304" pitchFamily="18" charset="0"/>
                <a:cs typeface="Times New Roman" panose="02020603050405020304" pitchFamily="18" charset="0"/>
              </a:rPr>
              <a:t>WORKLOAD DISTRIBUTION</a:t>
            </a:r>
          </a:p>
        </p:txBody>
      </p:sp>
      <p:sp>
        <p:nvSpPr>
          <p:cNvPr id="3" name="Content Placeholder 2">
            <a:extLst>
              <a:ext uri="{FF2B5EF4-FFF2-40B4-BE49-F238E27FC236}">
                <a16:creationId xmlns:a16="http://schemas.microsoft.com/office/drawing/2014/main" id="{00E24646-E624-F1B6-7989-FC84D2C246E3}"/>
              </a:ext>
            </a:extLst>
          </p:cNvPr>
          <p:cNvSpPr>
            <a:spLocks noGrp="1"/>
          </p:cNvSpPr>
          <p:nvPr>
            <p:ph sz="quarter" idx="13"/>
          </p:nvPr>
        </p:nvSpPr>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Abhishek Singh</a:t>
            </a:r>
          </a:p>
          <a:p>
            <a:r>
              <a:rPr lang="en-US" sz="1200" dirty="0">
                <a:latin typeface="Times New Roman" panose="02020603050405020304" pitchFamily="18" charset="0"/>
                <a:cs typeface="Times New Roman" panose="02020603050405020304" pitchFamily="18" charset="0"/>
              </a:rPr>
              <a:t>Understanding the problem Domain</a:t>
            </a:r>
          </a:p>
          <a:p>
            <a:r>
              <a:rPr lang="en-US" sz="1200" dirty="0">
                <a:latin typeface="Times New Roman" panose="02020603050405020304" pitchFamily="18" charset="0"/>
                <a:cs typeface="Times New Roman" panose="02020603050405020304" pitchFamily="18" charset="0"/>
              </a:rPr>
              <a:t>Information Gathering</a:t>
            </a:r>
          </a:p>
          <a:p>
            <a:r>
              <a:rPr lang="en-US" sz="1200" dirty="0">
                <a:latin typeface="Times New Roman" panose="02020603050405020304" pitchFamily="18" charset="0"/>
                <a:cs typeface="Times New Roman" panose="02020603050405020304" pitchFamily="18" charset="0"/>
              </a:rPr>
              <a:t>Literature Survey</a:t>
            </a:r>
          </a:p>
          <a:p>
            <a:r>
              <a:rPr lang="en-US" sz="1200" dirty="0">
                <a:latin typeface="Times New Roman" panose="02020603050405020304" pitchFamily="18" charset="0"/>
                <a:cs typeface="Times New Roman" panose="02020603050405020304" pitchFamily="18" charset="0"/>
              </a:rPr>
              <a:t>Organized Dataset</a:t>
            </a:r>
          </a:p>
          <a:p>
            <a:r>
              <a:rPr lang="en-US" sz="1200" dirty="0">
                <a:latin typeface="Times New Roman" panose="02020603050405020304" pitchFamily="18" charset="0"/>
                <a:cs typeface="Times New Roman" panose="02020603050405020304" pitchFamily="18" charset="0"/>
              </a:rPr>
              <a:t>Understanding different approaches for the problem</a:t>
            </a:r>
          </a:p>
          <a:p>
            <a:r>
              <a:rPr lang="en-US" sz="1200" dirty="0">
                <a:latin typeface="Times New Roman" panose="02020603050405020304" pitchFamily="18" charset="0"/>
                <a:cs typeface="Times New Roman" panose="02020603050405020304" pitchFamily="18" charset="0"/>
              </a:rPr>
              <a:t>Implementation</a:t>
            </a:r>
          </a:p>
          <a:p>
            <a:r>
              <a:rPr lang="en-US" sz="1200" dirty="0">
                <a:latin typeface="Times New Roman" panose="02020603050405020304" pitchFamily="18" charset="0"/>
                <a:cs typeface="Times New Roman" panose="02020603050405020304" pitchFamily="18" charset="0"/>
              </a:rPr>
              <a:t>Paper writing</a:t>
            </a:r>
          </a:p>
          <a:p>
            <a:endParaRPr lang="en-US" sz="12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1730E34-C698-C600-9184-E5402F267016}"/>
              </a:ext>
            </a:extLst>
          </p:cNvPr>
          <p:cNvSpPr>
            <a:spLocks noGrp="1"/>
          </p:cNvSpPr>
          <p:nvPr>
            <p:ph sz="quarter" idx="14"/>
          </p:nvPr>
        </p:nvSpPr>
        <p:spPr>
          <a:xfrm>
            <a:off x="4629150" y="2367093"/>
            <a:ext cx="3829050" cy="3424107"/>
          </a:xfrm>
        </p:spPr>
        <p:txBody>
          <a:bodyPr>
            <a:normAutofit lnSpcReduction="10000"/>
          </a:bodyPr>
          <a:lstStyle/>
          <a:p>
            <a:pPr marL="0" indent="0">
              <a:buNone/>
            </a:pPr>
            <a:r>
              <a:rPr lang="en-US" sz="1400" b="1" dirty="0">
                <a:latin typeface="Times New Roman" panose="02020603050405020304" pitchFamily="18" charset="0"/>
                <a:cs typeface="Times New Roman" panose="02020603050405020304" pitchFamily="18" charset="0"/>
              </a:rPr>
              <a:t>RONIT ATTREY</a:t>
            </a:r>
          </a:p>
          <a:p>
            <a:r>
              <a:rPr lang="en-US" sz="1300" dirty="0">
                <a:latin typeface="Times New Roman" panose="02020603050405020304" pitchFamily="18" charset="0"/>
                <a:cs typeface="Times New Roman" panose="02020603050405020304" pitchFamily="18" charset="0"/>
              </a:rPr>
              <a:t>Understanding the problem Domain</a:t>
            </a:r>
          </a:p>
          <a:p>
            <a:r>
              <a:rPr lang="en-US" sz="1300" dirty="0">
                <a:latin typeface="Times New Roman" panose="02020603050405020304" pitchFamily="18" charset="0"/>
                <a:cs typeface="Times New Roman" panose="02020603050405020304" pitchFamily="18" charset="0"/>
              </a:rPr>
              <a:t>Paper Collection</a:t>
            </a:r>
          </a:p>
          <a:p>
            <a:r>
              <a:rPr lang="en-US" sz="1300" dirty="0">
                <a:latin typeface="Times New Roman" panose="02020603050405020304" pitchFamily="18" charset="0"/>
                <a:cs typeface="Times New Roman" panose="02020603050405020304" pitchFamily="18" charset="0"/>
              </a:rPr>
              <a:t>Analyzing algorithms and approaches</a:t>
            </a:r>
          </a:p>
          <a:p>
            <a:r>
              <a:rPr lang="en-US" sz="1300" dirty="0">
                <a:latin typeface="Times New Roman" panose="02020603050405020304" pitchFamily="18" charset="0"/>
                <a:cs typeface="Times New Roman" panose="02020603050405020304" pitchFamily="18" charset="0"/>
              </a:rPr>
              <a:t>Literature Survey</a:t>
            </a:r>
          </a:p>
          <a:p>
            <a:r>
              <a:rPr lang="en-US" sz="1300" dirty="0">
                <a:latin typeface="Times New Roman" panose="02020603050405020304" pitchFamily="18" charset="0"/>
                <a:cs typeface="Times New Roman" panose="02020603050405020304" pitchFamily="18" charset="0"/>
              </a:rPr>
              <a:t>Coding</a:t>
            </a:r>
          </a:p>
          <a:p>
            <a:r>
              <a:rPr lang="en-US" sz="1300" dirty="0">
                <a:latin typeface="Times New Roman" panose="02020603050405020304" pitchFamily="18" charset="0"/>
                <a:cs typeface="Times New Roman" panose="02020603050405020304" pitchFamily="18" charset="0"/>
              </a:rPr>
              <a:t>Presentation</a:t>
            </a:r>
          </a:p>
          <a:p>
            <a:r>
              <a:rPr lang="en-US" sz="1300" dirty="0">
                <a:latin typeface="Times New Roman" panose="02020603050405020304" pitchFamily="18" charset="0"/>
                <a:cs typeface="Times New Roman" panose="02020603050405020304" pitchFamily="18" charset="0"/>
              </a:rPr>
              <a:t>Paper writing</a:t>
            </a:r>
          </a:p>
          <a:p>
            <a:r>
              <a:rPr lang="en-US" sz="1300" dirty="0">
                <a:latin typeface="Times New Roman" panose="02020603050405020304" pitchFamily="18" charset="0"/>
                <a:cs typeface="Times New Roman" panose="02020603050405020304" pitchFamily="18" charset="0"/>
              </a:rPr>
              <a:t>Documentation</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65F3-9351-1A33-C50D-DB5E1CBFBDE2}"/>
              </a:ext>
            </a:extLst>
          </p:cNvPr>
          <p:cNvSpPr>
            <a:spLocks noGrp="1"/>
          </p:cNvSpPr>
          <p:nvPr>
            <p:ph type="title"/>
          </p:nvPr>
        </p:nvSpPr>
        <p:spPr>
          <a:xfrm>
            <a:off x="685332" y="200026"/>
            <a:ext cx="7773338" cy="1352549"/>
          </a:xfrm>
        </p:spPr>
        <p:txBody>
          <a:bodyPr>
            <a:normAutofit/>
          </a:bodyPr>
          <a:lstStyle/>
          <a:p>
            <a:r>
              <a:rPr lang="en-US" sz="1600" b="1" u="sng" dirty="0">
                <a:latin typeface="Times New Roman" panose="02020603050405020304" pitchFamily="18" charset="0"/>
                <a:cs typeface="Times New Roman" panose="02020603050405020304" pitchFamily="18" charset="0"/>
              </a:rPr>
              <a:t>PROJECT PLANNING AND WORK SCHEDULE (GANTT-CHART)</a:t>
            </a:r>
            <a:endParaRPr lang="en-IN" sz="16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E9DE9DF-2E00-B26F-BE18-B731F8B6EA28}"/>
              </a:ext>
            </a:extLst>
          </p:cNvPr>
          <p:cNvPicPr>
            <a:picLocks noGrp="1" noChangeAspect="1"/>
          </p:cNvPicPr>
          <p:nvPr>
            <p:ph sz="quarter" idx="13"/>
          </p:nvPr>
        </p:nvPicPr>
        <p:blipFill>
          <a:blip r:embed="rId2"/>
          <a:stretch>
            <a:fillRect/>
          </a:stretch>
        </p:blipFill>
        <p:spPr>
          <a:xfrm>
            <a:off x="463720" y="1343025"/>
            <a:ext cx="8216560" cy="5076825"/>
          </a:xfrm>
          <a:prstGeom prst="rect">
            <a:avLst/>
          </a:prstGeom>
        </p:spPr>
      </p:pic>
    </p:spTree>
    <p:extLst>
      <p:ext uri="{BB962C8B-B14F-4D97-AF65-F5344CB8AC3E}">
        <p14:creationId xmlns:p14="http://schemas.microsoft.com/office/powerpoint/2010/main" val="421067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0E50-AF79-920A-7A63-030D65B6FD8A}"/>
              </a:ext>
            </a:extLst>
          </p:cNvPr>
          <p:cNvSpPr>
            <a:spLocks noGrp="1"/>
          </p:cNvSpPr>
          <p:nvPr>
            <p:ph type="title"/>
          </p:nvPr>
        </p:nvSpPr>
        <p:spPr>
          <a:xfrm>
            <a:off x="685331" y="422159"/>
            <a:ext cx="7773338" cy="885162"/>
          </a:xfrm>
        </p:spPr>
        <p:txBody>
          <a:bodyPr>
            <a:normAutofit/>
          </a:bodyPr>
          <a:lstStyle/>
          <a:p>
            <a:r>
              <a:rPr lang="en-IN" sz="1600" b="1" u="sng" dirty="0">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6B6C398C-F891-8D02-C482-853EF7C419FA}"/>
              </a:ext>
            </a:extLst>
          </p:cNvPr>
          <p:cNvSpPr>
            <a:spLocks noGrp="1"/>
          </p:cNvSpPr>
          <p:nvPr>
            <p:ph sz="quarter" idx="13"/>
          </p:nvPr>
        </p:nvSpPr>
        <p:spPr>
          <a:xfrm>
            <a:off x="291630" y="1513134"/>
            <a:ext cx="3829520" cy="4922707"/>
          </a:xfrm>
        </p:spPr>
        <p:txBody>
          <a:bodyPr>
            <a:normAutofit/>
          </a:bodyPr>
          <a:lstStyle/>
          <a:p>
            <a:r>
              <a:rPr lang="en-US" sz="1400" cap="none" dirty="0">
                <a:latin typeface="Times New Roman" panose="02020603050405020304" pitchFamily="18" charset="0"/>
                <a:cs typeface="Times New Roman" panose="02020603050405020304" pitchFamily="18" charset="0"/>
              </a:rPr>
              <a:t>The Methodological Outlook was Created with Deep Implorations, Taking into Consideration the Basics of Object Detection which is Demonstrated Visually in Figure.01.</a:t>
            </a:r>
          </a:p>
          <a:p>
            <a:r>
              <a:rPr lang="en-US" sz="1400" cap="none" dirty="0">
                <a:latin typeface="Times New Roman" panose="02020603050405020304" pitchFamily="18" charset="0"/>
                <a:cs typeface="Times New Roman" panose="02020603050405020304" pitchFamily="18" charset="0"/>
              </a:rPr>
              <a:t>We Selected State-of-the-Art YOLOv5 Model which has Proven its Efficacy in Varied Object Detection Utilities and YOLOv8 Model, which is the Latest and the More Complex Model of the You Only Look Once (YOLO) Family.</a:t>
            </a:r>
          </a:p>
          <a:p>
            <a:r>
              <a:rPr lang="en-US" sz="1400" cap="none" dirty="0">
                <a:latin typeface="Times New Roman" panose="02020603050405020304" pitchFamily="18" charset="0"/>
                <a:cs typeface="Times New Roman" panose="02020603050405020304" pitchFamily="18" charset="0"/>
              </a:rPr>
              <a:t>We’ve </a:t>
            </a:r>
            <a:r>
              <a:rPr lang="en-US" sz="1400" cap="none" dirty="0" err="1">
                <a:latin typeface="Times New Roman" panose="02020603050405020304" pitchFamily="18" charset="0"/>
                <a:cs typeface="Times New Roman" panose="02020603050405020304" pitchFamily="18" charset="0"/>
              </a:rPr>
              <a:t>Endeavoured</a:t>
            </a:r>
            <a:r>
              <a:rPr lang="en-US" sz="1400" cap="none" dirty="0">
                <a:latin typeface="Times New Roman" panose="02020603050405020304" pitchFamily="18" charset="0"/>
                <a:cs typeface="Times New Roman" panose="02020603050405020304" pitchFamily="18" charset="0"/>
              </a:rPr>
              <a:t> the State-of-the-Art YOLO Models i.e., YOLOv5 and YOLOv8 to Scrutinize the Impact of the Complexity of these Models on a Particular Dataset. With this Inclusion, we’ll be able to assuage a System which would be Diaphanous and Authentic for our Real-time Use Case.</a:t>
            </a:r>
          </a:p>
        </p:txBody>
      </p:sp>
      <p:pic>
        <p:nvPicPr>
          <p:cNvPr id="5" name="Picture 4">
            <a:extLst>
              <a:ext uri="{FF2B5EF4-FFF2-40B4-BE49-F238E27FC236}">
                <a16:creationId xmlns:a16="http://schemas.microsoft.com/office/drawing/2014/main" id="{72205905-8AE4-25D4-2B3D-9C06B2A034E3}"/>
              </a:ext>
            </a:extLst>
          </p:cNvPr>
          <p:cNvPicPr>
            <a:picLocks noChangeAspect="1"/>
          </p:cNvPicPr>
          <p:nvPr/>
        </p:nvPicPr>
        <p:blipFill>
          <a:blip r:embed="rId2"/>
          <a:stretch>
            <a:fillRect/>
          </a:stretch>
        </p:blipFill>
        <p:spPr>
          <a:xfrm>
            <a:off x="5917605" y="1513134"/>
            <a:ext cx="2829539" cy="3752607"/>
          </a:xfrm>
          <a:prstGeom prst="rect">
            <a:avLst/>
          </a:prstGeom>
        </p:spPr>
      </p:pic>
      <p:sp>
        <p:nvSpPr>
          <p:cNvPr id="10" name="TextBox 9">
            <a:extLst>
              <a:ext uri="{FF2B5EF4-FFF2-40B4-BE49-F238E27FC236}">
                <a16:creationId xmlns:a16="http://schemas.microsoft.com/office/drawing/2014/main" id="{28201E6E-B6F5-9FB4-B972-8B9A1BD98650}"/>
              </a:ext>
            </a:extLst>
          </p:cNvPr>
          <p:cNvSpPr txBox="1"/>
          <p:nvPr/>
        </p:nvSpPr>
        <p:spPr>
          <a:xfrm>
            <a:off x="5917605" y="5460415"/>
            <a:ext cx="4572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Fig.1. Fundamental Flow of an Object Detection System.</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38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32D0-689E-6024-E814-061558D29B3E}"/>
              </a:ext>
            </a:extLst>
          </p:cNvPr>
          <p:cNvSpPr>
            <a:spLocks noGrp="1"/>
          </p:cNvSpPr>
          <p:nvPr>
            <p:ph type="title"/>
          </p:nvPr>
        </p:nvSpPr>
        <p:spPr>
          <a:xfrm>
            <a:off x="685331" y="445798"/>
            <a:ext cx="7773338" cy="621002"/>
          </a:xfrm>
        </p:spPr>
        <p:txBody>
          <a:bodyPr>
            <a:noAutofit/>
          </a:bodyPr>
          <a:lstStyle/>
          <a:p>
            <a:r>
              <a:rPr lang="en-IN" sz="1600" b="1" u="sng" dirty="0">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1B929F35-9E35-4AD8-76C5-3BFFBE5ED18F}"/>
              </a:ext>
            </a:extLst>
          </p:cNvPr>
          <p:cNvSpPr>
            <a:spLocks noGrp="1"/>
          </p:cNvSpPr>
          <p:nvPr>
            <p:ph sz="quarter" idx="13"/>
          </p:nvPr>
        </p:nvSpPr>
        <p:spPr>
          <a:xfrm>
            <a:off x="685330" y="1066800"/>
            <a:ext cx="3829520" cy="5669279"/>
          </a:xfrm>
        </p:spPr>
        <p:txBody>
          <a:bodyPr>
            <a:normAutofit/>
          </a:bodyPr>
          <a:lstStyle/>
          <a:p>
            <a:pPr marL="0" indent="0">
              <a:buNone/>
            </a:pPr>
            <a:r>
              <a:rPr lang="en-US" sz="1400" cap="none" dirty="0">
                <a:latin typeface="Times New Roman" panose="02020603050405020304" pitchFamily="18" charset="0"/>
                <a:cs typeface="Times New Roman" panose="02020603050405020304" pitchFamily="18" charset="0"/>
              </a:rPr>
              <a:t>.</a:t>
            </a:r>
          </a:p>
          <a:p>
            <a:pPr marL="342900" indent="-342900">
              <a:buAutoNum type="alphaUcPeriod"/>
            </a:pPr>
            <a:r>
              <a:rPr lang="en-US" sz="1400" b="1" i="1" cap="none" dirty="0">
                <a:latin typeface="Times New Roman" panose="02020603050405020304" pitchFamily="18" charset="0"/>
                <a:cs typeface="Times New Roman" panose="02020603050405020304" pitchFamily="18" charset="0"/>
              </a:rPr>
              <a:t>The Data Acquisition and Preparation</a:t>
            </a:r>
            <a:r>
              <a:rPr lang="en-US" sz="1400" b="1" cap="none" dirty="0">
                <a:latin typeface="Times New Roman" panose="02020603050405020304" pitchFamily="18" charset="0"/>
                <a:cs typeface="Times New Roman" panose="02020603050405020304" pitchFamily="18" charset="0"/>
              </a:rPr>
              <a:t>: </a:t>
            </a:r>
            <a:r>
              <a:rPr lang="en-US" sz="1400" cap="none" dirty="0">
                <a:latin typeface="Times New Roman" panose="02020603050405020304" pitchFamily="18" charset="0"/>
                <a:cs typeface="Times New Roman" panose="02020603050405020304" pitchFamily="18" charset="0"/>
              </a:rPr>
              <a:t>The Dataset which we Have </a:t>
            </a:r>
            <a:r>
              <a:rPr lang="en-US" sz="1400" cap="none" dirty="0" err="1">
                <a:latin typeface="Times New Roman" panose="02020603050405020304" pitchFamily="18" charset="0"/>
                <a:cs typeface="Times New Roman" panose="02020603050405020304" pitchFamily="18" charset="0"/>
              </a:rPr>
              <a:t>Utilised</a:t>
            </a:r>
            <a:r>
              <a:rPr lang="en-US" sz="1400" cap="none" dirty="0">
                <a:latin typeface="Times New Roman" panose="02020603050405020304" pitchFamily="18" charset="0"/>
                <a:cs typeface="Times New Roman" panose="02020603050405020304" pitchFamily="18" charset="0"/>
              </a:rPr>
              <a:t> in our Modus Operandi is Custom Made. We took Various Road Signs and Signals Instances from the Internet and Amalgamated them to form a Strength of 2093 Images with 17 Classes. The Median Image Ratio is 640x640 as we’re Dealing with YOLO Models and Average Image Size is 0.41 Mega Pixel (MP).</a:t>
            </a:r>
          </a:p>
          <a:p>
            <a:pPr marL="342900" indent="-342900">
              <a:buAutoNum type="alphaUcPeriod"/>
            </a:pPr>
            <a:r>
              <a:rPr lang="en-US" sz="1400" b="1" i="1" cap="none" dirty="0">
                <a:latin typeface="Times New Roman" panose="02020603050405020304" pitchFamily="18" charset="0"/>
                <a:cs typeface="Times New Roman" panose="02020603050405020304" pitchFamily="18" charset="0"/>
              </a:rPr>
              <a:t>The Training of Object Detection Modular Networks: </a:t>
            </a:r>
            <a:r>
              <a:rPr lang="en-US" sz="1400" cap="none" dirty="0">
                <a:latin typeface="Times New Roman" panose="02020603050405020304" pitchFamily="18" charset="0"/>
                <a:cs typeface="Times New Roman" panose="02020603050405020304" pitchFamily="18" charset="0"/>
              </a:rPr>
              <a:t>After the Initial Step of Data Acquisition and Data Preparation, now it’s Time to Train the Selected Models over the Same. As we Selected YOLOv5 and YOLOv8 Models from the YOLO Family for Training, Let’s Understand the Modular Aspect of Each of These Models and also the Contrasting Factor Between Them.</a:t>
            </a:r>
            <a:endParaRPr lang="en-IN" sz="1400" cap="none"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C2DD670-7FDB-0825-903D-F6ED4C487261}"/>
              </a:ext>
            </a:extLst>
          </p:cNvPr>
          <p:cNvPicPr>
            <a:picLocks noGrp="1" noChangeAspect="1"/>
          </p:cNvPicPr>
          <p:nvPr>
            <p:ph sz="quarter" idx="14"/>
          </p:nvPr>
        </p:nvPicPr>
        <p:blipFill>
          <a:blip r:embed="rId2"/>
          <a:stretch>
            <a:fillRect/>
          </a:stretch>
        </p:blipFill>
        <p:spPr>
          <a:xfrm>
            <a:off x="5500467" y="1472897"/>
            <a:ext cx="3550936" cy="2222321"/>
          </a:xfrm>
        </p:spPr>
      </p:pic>
    </p:spTree>
    <p:extLst>
      <p:ext uri="{BB962C8B-B14F-4D97-AF65-F5344CB8AC3E}">
        <p14:creationId xmlns:p14="http://schemas.microsoft.com/office/powerpoint/2010/main" val="333451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847C-2D53-B0A9-2D58-0505E0F50500}"/>
              </a:ext>
            </a:extLst>
          </p:cNvPr>
          <p:cNvSpPr>
            <a:spLocks noGrp="1"/>
          </p:cNvSpPr>
          <p:nvPr>
            <p:ph type="title"/>
          </p:nvPr>
        </p:nvSpPr>
        <p:spPr>
          <a:xfrm>
            <a:off x="197141" y="115289"/>
            <a:ext cx="8229240" cy="1142640"/>
          </a:xfrm>
        </p:spPr>
        <p:txBody>
          <a:bodyPr/>
          <a:lstStyle/>
          <a:p>
            <a:pPr marL="514350" marR="0" lvl="0" indent="-285750" defTabSz="685800" rtl="0" eaLnBrk="1" fontAlgn="auto" latinLnBrk="0" hangingPunct="1">
              <a:lnSpc>
                <a:spcPct val="90000"/>
              </a:lnSpc>
              <a:spcBef>
                <a:spcPts val="0"/>
              </a:spcBef>
              <a:spcAft>
                <a:spcPts val="0"/>
              </a:spcAft>
              <a:tabLst/>
              <a:defRPr/>
            </a:pPr>
            <a:r>
              <a:rPr lang="en-IN" sz="1600" b="1" u="sng" dirty="0">
                <a:solidFill>
                  <a:prstClr val="black"/>
                </a:solidFill>
                <a:latin typeface="Times New Roman" panose="02020603050405020304" pitchFamily="18" charset="0"/>
                <a:ea typeface="+mn-ea"/>
                <a:cs typeface="Times New Roman" panose="02020603050405020304" pitchFamily="18" charset="0"/>
              </a:rPr>
              <a:t>ARCHITECTURE OF  PROPOSED SYSTEM</a:t>
            </a:r>
            <a:br>
              <a:rPr kumimoji="0" lang="en-IN" sz="21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b="1" dirty="0"/>
          </a:p>
        </p:txBody>
      </p:sp>
      <p:sp>
        <p:nvSpPr>
          <p:cNvPr id="3" name="Subtitle 2">
            <a:extLst>
              <a:ext uri="{FF2B5EF4-FFF2-40B4-BE49-F238E27FC236}">
                <a16:creationId xmlns:a16="http://schemas.microsoft.com/office/drawing/2014/main" id="{590CD433-94BE-271F-DD1A-C9F810FF86EC}"/>
              </a:ext>
            </a:extLst>
          </p:cNvPr>
          <p:cNvSpPr>
            <a:spLocks noGrp="1"/>
          </p:cNvSpPr>
          <p:nvPr>
            <p:ph type="subTitle" idx="1"/>
          </p:nvPr>
        </p:nvSpPr>
        <p:spPr>
          <a:xfrm>
            <a:off x="306197" y="687896"/>
            <a:ext cx="8541967" cy="5793585"/>
          </a:xfrm>
        </p:spPr>
        <p:txBody>
          <a:bodyPr>
            <a:normAutofit/>
          </a:bodyPr>
          <a:lstStyle/>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endParaRPr lang="en-US" sz="1400" dirty="0">
              <a:latin typeface="Times New Roman" panose="02020603050405020304" pitchFamily="18" charset="0"/>
              <a:cs typeface="Times New Roman" panose="02020603050405020304" pitchFamily="18" charset="0"/>
            </a:endParaRPr>
          </a:p>
          <a:p>
            <a:pPr marL="0" indent="0" algn="just">
              <a:lnSpc>
                <a:spcPct val="150000"/>
              </a:lnSpc>
            </a:pPr>
            <a:r>
              <a:rPr lang="en-US" sz="1400" b="1" i="1" cap="none" dirty="0">
                <a:latin typeface="Times New Roman" panose="02020603050405020304" pitchFamily="18" charset="0"/>
                <a:cs typeface="Times New Roman" panose="02020603050405020304" pitchFamily="18" charset="0"/>
              </a:rPr>
              <a:t>C. mean absolute precision (map): </a:t>
            </a:r>
            <a:r>
              <a:rPr lang="en-US" sz="1400" cap="none" dirty="0">
                <a:latin typeface="Times New Roman" panose="02020603050405020304" pitchFamily="18" charset="0"/>
                <a:cs typeface="Times New Roman" panose="02020603050405020304" pitchFamily="18" charset="0"/>
              </a:rPr>
              <a:t>the map is one of the most famous metric utilized for gauging the accuracy of an object detection model which is calculated with the inclusion of following sub-metrics i.e., confusion matrix, intersection over union (</a:t>
            </a:r>
            <a:r>
              <a:rPr lang="en-US" sz="1400" cap="none" dirty="0" err="1">
                <a:latin typeface="Times New Roman" panose="02020603050405020304" pitchFamily="18" charset="0"/>
                <a:cs typeface="Times New Roman" panose="02020603050405020304" pitchFamily="18" charset="0"/>
              </a:rPr>
              <a:t>iou</a:t>
            </a:r>
            <a:r>
              <a:rPr lang="en-US" sz="1400" cap="none" dirty="0">
                <a:latin typeface="Times New Roman" panose="02020603050405020304" pitchFamily="18" charset="0"/>
                <a:cs typeface="Times New Roman" panose="02020603050405020304" pitchFamily="18" charset="0"/>
              </a:rPr>
              <a:t>), recall and precision. the value of map lies between 0 to 1. the formula for map is demonstrated below, where ‘ap’ is the average precision which is calculated for each class initially and then it’s averaged over the overall number of classes in a dataset.</a:t>
            </a:r>
          </a:p>
          <a:p>
            <a:pPr marL="0" indent="0" algn="ctr">
              <a:lnSpc>
                <a:spcPct val="150000"/>
              </a:lnSpc>
            </a:pPr>
            <a:r>
              <a:rPr lang="en-US" b="1" dirty="0"/>
              <a:t>𝑚𝐴𝑃=1𝑁Σ𝐴𝑃𝑖</a:t>
            </a:r>
            <a:endParaRPr lang="en-IN" b="1" dirty="0"/>
          </a:p>
        </p:txBody>
      </p:sp>
      <p:pic>
        <p:nvPicPr>
          <p:cNvPr id="6" name="Picture 5">
            <a:extLst>
              <a:ext uri="{FF2B5EF4-FFF2-40B4-BE49-F238E27FC236}">
                <a16:creationId xmlns:a16="http://schemas.microsoft.com/office/drawing/2014/main" id="{EFCF7520-E623-97F4-B071-750D2A013DE5}"/>
              </a:ext>
            </a:extLst>
          </p:cNvPr>
          <p:cNvPicPr>
            <a:picLocks noChangeAspect="1"/>
          </p:cNvPicPr>
          <p:nvPr/>
        </p:nvPicPr>
        <p:blipFill>
          <a:blip r:embed="rId2"/>
          <a:stretch>
            <a:fillRect/>
          </a:stretch>
        </p:blipFill>
        <p:spPr>
          <a:xfrm>
            <a:off x="2724577" y="652486"/>
            <a:ext cx="3694846" cy="3197530"/>
          </a:xfrm>
          <a:prstGeom prst="rect">
            <a:avLst/>
          </a:prstGeom>
        </p:spPr>
      </p:pic>
    </p:spTree>
    <p:extLst>
      <p:ext uri="{BB962C8B-B14F-4D97-AF65-F5344CB8AC3E}">
        <p14:creationId xmlns:p14="http://schemas.microsoft.com/office/powerpoint/2010/main" val="128787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DCF8-C641-AF66-6ED8-9795E6B6441A}"/>
              </a:ext>
            </a:extLst>
          </p:cNvPr>
          <p:cNvSpPr>
            <a:spLocks noGrp="1"/>
          </p:cNvSpPr>
          <p:nvPr>
            <p:ph type="title"/>
          </p:nvPr>
        </p:nvSpPr>
        <p:spPr>
          <a:xfrm>
            <a:off x="685332" y="618519"/>
            <a:ext cx="7773338" cy="448282"/>
          </a:xfrm>
        </p:spPr>
        <p:txBody>
          <a:bodyPr>
            <a:normAutofit fontScale="90000"/>
          </a:bodyPr>
          <a:lstStyle/>
          <a:p>
            <a:r>
              <a:rPr lang="en-IN" sz="1600" b="1" u="sng" dirty="0">
                <a:latin typeface="Times New Roman" panose="02020603050405020304" pitchFamily="18" charset="0"/>
                <a:cs typeface="Times New Roman" panose="02020603050405020304" pitchFamily="18" charset="0"/>
              </a:rPr>
              <a:t>RESULT</a:t>
            </a: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9AF9A0B-BB97-F9DB-84C0-08ABE1F50181}"/>
              </a:ext>
            </a:extLst>
          </p:cNvPr>
          <p:cNvSpPr>
            <a:spLocks noGrp="1"/>
          </p:cNvSpPr>
          <p:nvPr>
            <p:ph sz="quarter" idx="13"/>
          </p:nvPr>
        </p:nvSpPr>
        <p:spPr>
          <a:xfrm>
            <a:off x="685798" y="1398905"/>
            <a:ext cx="7772870" cy="5113655"/>
          </a:xfrm>
        </p:spPr>
        <p:txBody>
          <a:bodyPr>
            <a:normAutofit/>
          </a:bodyPr>
          <a:lstStyle/>
          <a:p>
            <a:pPr algn="just"/>
            <a:r>
              <a:rPr lang="en-US" sz="1400" cap="none" dirty="0">
                <a:latin typeface="Times New Roman" panose="02020603050405020304" pitchFamily="18" charset="0"/>
                <a:cs typeface="Times New Roman" panose="02020603050405020304" pitchFamily="18" charset="0"/>
              </a:rPr>
              <a:t>After the implementation we effectuated, the results which we got were highly insightful and we got the desired analysis, which we were expecting.</a:t>
            </a:r>
          </a:p>
          <a:p>
            <a:pPr marL="0" indent="0">
              <a:buNone/>
            </a:pPr>
            <a:r>
              <a:rPr lang="en-US" sz="1400" b="1" cap="none" dirty="0">
                <a:latin typeface="Times New Roman" panose="02020603050405020304" pitchFamily="18" charset="0"/>
                <a:cs typeface="Times New Roman" panose="02020603050405020304" pitchFamily="18" charset="0"/>
              </a:rPr>
              <a:t> YOLOv5 Analysis:</a:t>
            </a:r>
          </a:p>
          <a:p>
            <a:pPr algn="just"/>
            <a:r>
              <a:rPr lang="en-US" sz="1400" cap="none" dirty="0">
                <a:latin typeface="Times New Roman" panose="02020603050405020304" pitchFamily="18" charset="0"/>
                <a:cs typeface="Times New Roman" panose="02020603050405020304" pitchFamily="18" charset="0"/>
              </a:rPr>
              <a:t>On Training YOLOv5 Model over our Road Sign and Signal Dataset, the </a:t>
            </a:r>
            <a:r>
              <a:rPr lang="en-US" sz="1400" cap="none" dirty="0" err="1">
                <a:latin typeface="Times New Roman" panose="02020603050405020304" pitchFamily="18" charset="0"/>
                <a:cs typeface="Times New Roman" panose="02020603050405020304" pitchFamily="18" charset="0"/>
              </a:rPr>
              <a:t>mAP</a:t>
            </a:r>
            <a:r>
              <a:rPr lang="en-US" sz="1400" cap="none" dirty="0">
                <a:latin typeface="Times New Roman" panose="02020603050405020304" pitchFamily="18" charset="0"/>
                <a:cs typeface="Times New Roman" panose="02020603050405020304" pitchFamily="18" charset="0"/>
              </a:rPr>
              <a:t> which we Obtained were, a] mAP50: 96% and, b] mAP50-95: 80%. The Mean Absolute Precision (</a:t>
            </a:r>
            <a:r>
              <a:rPr lang="en-US" sz="1400" cap="none" dirty="0" err="1">
                <a:latin typeface="Times New Roman" panose="02020603050405020304" pitchFamily="18" charset="0"/>
                <a:cs typeface="Times New Roman" panose="02020603050405020304" pitchFamily="18" charset="0"/>
              </a:rPr>
              <a:t>mAP</a:t>
            </a:r>
            <a:r>
              <a:rPr lang="en-US" sz="1400" cap="none" dirty="0">
                <a:latin typeface="Times New Roman" panose="02020603050405020304" pitchFamily="18" charset="0"/>
                <a:cs typeface="Times New Roman" panose="02020603050405020304" pitchFamily="18" charset="0"/>
              </a:rPr>
              <a:t>) which we got is Really Promising, when Compared to Other Existing Modular Prospects. Figure.0, Depicts the Graphical Illustration for YOLOv5 Performance.</a:t>
            </a:r>
          </a:p>
          <a:p>
            <a:pPr marL="0" indent="0" algn="ctr">
              <a:buNone/>
            </a:pPr>
            <a:endParaRPr lang="en-IN" sz="1400" cap="none"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CD38D9D-402A-E8C6-6784-3A614E1A657E}"/>
              </a:ext>
            </a:extLst>
          </p:cNvPr>
          <p:cNvSpPr txBox="1"/>
          <p:nvPr/>
        </p:nvSpPr>
        <p:spPr>
          <a:xfrm>
            <a:off x="6229350" y="1199906"/>
            <a:ext cx="1757744" cy="369332"/>
          </a:xfrm>
          <a:prstGeom prst="rect">
            <a:avLst/>
          </a:prstGeom>
          <a:noFill/>
        </p:spPr>
        <p:txBody>
          <a:bodyPr wrap="square">
            <a:spAutoFit/>
          </a:bodyPr>
          <a:lstStyle/>
          <a:p>
            <a:r>
              <a:rPr lang="en-IN" sz="1800" b="0" i="0" u="none" strike="noStrike" baseline="0" dirty="0">
                <a:solidFill>
                  <a:srgbClr val="000000"/>
                </a:solidFill>
              </a:rPr>
              <a:t> </a:t>
            </a:r>
            <a:endParaRPr lang="en-IN" dirty="0"/>
          </a:p>
        </p:txBody>
      </p:sp>
      <p:pic>
        <p:nvPicPr>
          <p:cNvPr id="10" name="Picture 9">
            <a:extLst>
              <a:ext uri="{FF2B5EF4-FFF2-40B4-BE49-F238E27FC236}">
                <a16:creationId xmlns:a16="http://schemas.microsoft.com/office/drawing/2014/main" id="{15AD6795-B048-E403-61F7-E2C005620AA4}"/>
              </a:ext>
            </a:extLst>
          </p:cNvPr>
          <p:cNvPicPr>
            <a:picLocks noChangeAspect="1"/>
          </p:cNvPicPr>
          <p:nvPr/>
        </p:nvPicPr>
        <p:blipFill>
          <a:blip r:embed="rId2"/>
          <a:stretch>
            <a:fillRect/>
          </a:stretch>
        </p:blipFill>
        <p:spPr>
          <a:xfrm>
            <a:off x="2303362" y="3608214"/>
            <a:ext cx="4537276" cy="2518266"/>
          </a:xfrm>
          <a:prstGeom prst="rect">
            <a:avLst/>
          </a:prstGeom>
        </p:spPr>
      </p:pic>
    </p:spTree>
    <p:extLst>
      <p:ext uri="{BB962C8B-B14F-4D97-AF65-F5344CB8AC3E}">
        <p14:creationId xmlns:p14="http://schemas.microsoft.com/office/powerpoint/2010/main" val="240344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A52C-A114-3702-97AF-4007736E7E6C}"/>
              </a:ext>
            </a:extLst>
          </p:cNvPr>
          <p:cNvSpPr>
            <a:spLocks noGrp="1"/>
          </p:cNvSpPr>
          <p:nvPr>
            <p:ph type="title"/>
          </p:nvPr>
        </p:nvSpPr>
        <p:spPr>
          <a:xfrm>
            <a:off x="685332" y="618519"/>
            <a:ext cx="7773338" cy="641322"/>
          </a:xfrm>
        </p:spPr>
        <p:txBody>
          <a:bodyPr>
            <a:normAutofit/>
          </a:bodyPr>
          <a:lstStyle/>
          <a:p>
            <a:r>
              <a:rPr lang="en-IN" sz="1400" b="1" u="sng" dirty="0">
                <a:latin typeface="Times New Roman" panose="02020603050405020304" pitchFamily="18" charset="0"/>
                <a:cs typeface="Times New Roman" panose="02020603050405020304" pitchFamily="18" charset="0"/>
              </a:rPr>
              <a:t>RESULT</a:t>
            </a:r>
            <a:endParaRPr lang="en-IN" sz="1400" dirty="0"/>
          </a:p>
        </p:txBody>
      </p:sp>
      <p:sp>
        <p:nvSpPr>
          <p:cNvPr id="3" name="Content Placeholder 2">
            <a:extLst>
              <a:ext uri="{FF2B5EF4-FFF2-40B4-BE49-F238E27FC236}">
                <a16:creationId xmlns:a16="http://schemas.microsoft.com/office/drawing/2014/main" id="{3FC68BCC-8537-A084-5D3B-1683364E7E0C}"/>
              </a:ext>
            </a:extLst>
          </p:cNvPr>
          <p:cNvSpPr>
            <a:spLocks noGrp="1"/>
          </p:cNvSpPr>
          <p:nvPr>
            <p:ph sz="quarter" idx="13"/>
          </p:nvPr>
        </p:nvSpPr>
        <p:spPr>
          <a:xfrm>
            <a:off x="685330" y="1422400"/>
            <a:ext cx="7772870" cy="5151119"/>
          </a:xfrm>
        </p:spPr>
        <p:txBody>
          <a:bodyPr>
            <a:normAutofit/>
          </a:bodyPr>
          <a:lstStyle/>
          <a:p>
            <a:pPr marL="0" indent="0">
              <a:buNone/>
            </a:pPr>
            <a:r>
              <a:rPr lang="en-US" sz="1400" b="1" cap="none" dirty="0">
                <a:latin typeface="Times New Roman" panose="02020603050405020304" pitchFamily="18" charset="0"/>
                <a:cs typeface="Times New Roman" panose="02020603050405020304" pitchFamily="18" charset="0"/>
              </a:rPr>
              <a:t> YOLOv8 Analysis</a:t>
            </a:r>
            <a:r>
              <a:rPr lang="en-US" sz="1400" dirty="0">
                <a:latin typeface="Times New Roman" panose="02020603050405020304" pitchFamily="18" charset="0"/>
                <a:cs typeface="Times New Roman" panose="02020603050405020304" pitchFamily="18" charset="0"/>
              </a:rPr>
              <a:t>: </a:t>
            </a:r>
          </a:p>
          <a:p>
            <a:pPr algn="just"/>
            <a:r>
              <a:rPr lang="en-US" sz="1400" cap="none" dirty="0">
                <a:latin typeface="Times New Roman" panose="02020603050405020304" pitchFamily="18" charset="0"/>
                <a:cs typeface="Times New Roman" panose="02020603050405020304" pitchFamily="18" charset="0"/>
              </a:rPr>
              <a:t>on training yolov8 model over our road sign and signal dataset, the map which we obtained were, a] map50: 94.5% and, b] map50-95: 79.5%. the mean absolute precision (map) which we got is really promising, when compared to other existing modular prospects. figure.08, depicts the graphical illustration for yolov5 performance.</a:t>
            </a:r>
          </a:p>
          <a:p>
            <a:pPr marL="0" indent="0" algn="ctr">
              <a:buNone/>
            </a:pPr>
            <a:endParaRPr lang="en-IN" sz="1400" cap="none"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4F1F1D-FFB7-46E6-92DC-D7CF061BAB47}"/>
              </a:ext>
            </a:extLst>
          </p:cNvPr>
          <p:cNvPicPr>
            <a:picLocks noChangeAspect="1"/>
          </p:cNvPicPr>
          <p:nvPr/>
        </p:nvPicPr>
        <p:blipFill>
          <a:blip r:embed="rId2"/>
          <a:stretch>
            <a:fillRect/>
          </a:stretch>
        </p:blipFill>
        <p:spPr>
          <a:xfrm>
            <a:off x="2291552" y="3026135"/>
            <a:ext cx="4560425" cy="2409465"/>
          </a:xfrm>
          <a:prstGeom prst="rect">
            <a:avLst/>
          </a:prstGeom>
        </p:spPr>
      </p:pic>
    </p:spTree>
    <p:extLst>
      <p:ext uri="{BB962C8B-B14F-4D97-AF65-F5344CB8AC3E}">
        <p14:creationId xmlns:p14="http://schemas.microsoft.com/office/powerpoint/2010/main" val="285345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9C49-3053-7715-FB1B-D18B3512626A}"/>
              </a:ext>
            </a:extLst>
          </p:cNvPr>
          <p:cNvSpPr>
            <a:spLocks noGrp="1"/>
          </p:cNvSpPr>
          <p:nvPr>
            <p:ph type="title"/>
          </p:nvPr>
        </p:nvSpPr>
        <p:spPr>
          <a:xfrm>
            <a:off x="628650" y="314217"/>
            <a:ext cx="7886700" cy="431828"/>
          </a:xfrm>
        </p:spPr>
        <p:txBody>
          <a:bodyPr>
            <a:normAutofit fontScale="90000"/>
          </a:bodyPr>
          <a:lstStyle/>
          <a:p>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r>
              <a:rPr lang="en-IN" sz="1800" b="1" i="0" u="sng" strike="noStrike" baseline="0" dirty="0">
                <a:solidFill>
                  <a:srgbClr val="000000"/>
                </a:solidFill>
                <a:latin typeface="Times New Roman" panose="02020603050405020304" pitchFamily="18" charset="0"/>
              </a:rPr>
              <a:t>CONCLUSION</a:t>
            </a: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8D51DC-54E8-667C-2512-338A2931AD94}"/>
              </a:ext>
            </a:extLst>
          </p:cNvPr>
          <p:cNvSpPr>
            <a:spLocks noGrp="1"/>
          </p:cNvSpPr>
          <p:nvPr>
            <p:ph idx="1"/>
          </p:nvPr>
        </p:nvSpPr>
        <p:spPr>
          <a:xfrm>
            <a:off x="628650" y="902023"/>
            <a:ext cx="7886700" cy="5794612"/>
          </a:xfrm>
        </p:spPr>
        <p:txBody>
          <a:bodyPr>
            <a:normAutofit/>
          </a:bodyPr>
          <a:lstStyle/>
          <a:p>
            <a:r>
              <a:rPr lang="en-US" sz="1400" cap="none" dirty="0">
                <a:latin typeface="Times New Roman" panose="02020603050405020304" pitchFamily="18" charset="0"/>
                <a:cs typeface="Times New Roman" panose="02020603050405020304" pitchFamily="18" charset="0"/>
              </a:rPr>
              <a:t>Thus, our experimental analysis was successful and gave us a clear insight of the model which we would be using as a software.</a:t>
            </a:r>
          </a:p>
          <a:p>
            <a:r>
              <a:rPr lang="en-US" sz="1400" cap="none" dirty="0">
                <a:latin typeface="Times New Roman" panose="02020603050405020304" pitchFamily="18" charset="0"/>
                <a:cs typeface="Times New Roman" panose="02020603050405020304" pitchFamily="18" charset="0"/>
              </a:rPr>
              <a:t>As our End Goal is to Create a Real-time System to aid the Visually Impaired, we needed a Model which would be Light-Weight, Fast and Reliable. </a:t>
            </a:r>
          </a:p>
          <a:p>
            <a:r>
              <a:rPr lang="en-US" sz="1400" cap="none" dirty="0">
                <a:latin typeface="Times New Roman" panose="02020603050405020304" pitchFamily="18" charset="0"/>
                <a:cs typeface="Times New Roman" panose="02020603050405020304" pitchFamily="18" charset="0"/>
              </a:rPr>
              <a:t>After </a:t>
            </a:r>
            <a:r>
              <a:rPr lang="en-US" sz="1400" cap="none" dirty="0" err="1">
                <a:latin typeface="Times New Roman" panose="02020603050405020304" pitchFamily="18" charset="0"/>
                <a:cs typeface="Times New Roman" panose="02020603050405020304" pitchFamily="18" charset="0"/>
              </a:rPr>
              <a:t>analysing</a:t>
            </a:r>
            <a:r>
              <a:rPr lang="en-US" sz="1400" cap="none" dirty="0">
                <a:latin typeface="Times New Roman" panose="02020603050405020304" pitchFamily="18" charset="0"/>
                <a:cs typeface="Times New Roman" panose="02020603050405020304" pitchFamily="18" charset="0"/>
              </a:rPr>
              <a:t>, the Overall and Class-Wise Results of Both the YOLO Models, YOLOv5 Performed Better with Our Dataset Even being Less Complex, when Compared to YOLOv8. </a:t>
            </a:r>
          </a:p>
          <a:p>
            <a:r>
              <a:rPr lang="en-US" sz="1400" cap="none" dirty="0">
                <a:latin typeface="Times New Roman" panose="02020603050405020304" pitchFamily="18" charset="0"/>
                <a:cs typeface="Times New Roman" panose="02020603050405020304" pitchFamily="18" charset="0"/>
              </a:rPr>
              <a:t>The Performance of Both the Models are Top-Notch, but for our Modus Operandi, YOLOv5 Suits the Best and also Gave us the Insight that the Complexity of the Models isn’t Directly Proportional to the Accuracy.</a:t>
            </a:r>
          </a:p>
          <a:p>
            <a:r>
              <a:rPr lang="en-US" sz="1400" cap="none" dirty="0">
                <a:latin typeface="Times New Roman" panose="02020603050405020304" pitchFamily="18" charset="0"/>
                <a:cs typeface="Times New Roman" panose="02020603050405020304" pitchFamily="18" charset="0"/>
              </a:rPr>
              <a:t> The Whole Flow, Depends Upon the Dataset and the Tuning which is Arbitrarily Done. Furthermore, With the Integration of YOLOv5 along with the Text to Speech Amalgamation, a Wearable Can be Introduced for the Visually Impaired to Be Safe on Roads and thereby Ease their Commute as Well. There’s always a Scope of Improvement and More Dataset and More Tuning are some of the Most Probable Areas where you can Increase the Model’s Efficacy Even More.</a:t>
            </a:r>
            <a:endParaRPr lang="en-IN"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03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E3C-52E7-0224-C66B-A9BA8795F7FE}"/>
              </a:ext>
            </a:extLst>
          </p:cNvPr>
          <p:cNvSpPr>
            <a:spLocks noGrp="1"/>
          </p:cNvSpPr>
          <p:nvPr>
            <p:ph type="title"/>
          </p:nvPr>
        </p:nvSpPr>
        <p:spPr>
          <a:xfrm>
            <a:off x="457200" y="189155"/>
            <a:ext cx="8229240" cy="586740"/>
          </a:xfrm>
        </p:spPr>
        <p:txBody>
          <a:bodyPr/>
          <a:lstStyle/>
          <a:p>
            <a:r>
              <a:rPr lang="en-IN" sz="1600" b="1" u="sng" dirty="0">
                <a:latin typeface="Times New Roman" panose="02020603050405020304" pitchFamily="18" charset="0"/>
                <a:cs typeface="Times New Roman" panose="02020603050405020304" pitchFamily="18" charset="0"/>
              </a:rPr>
              <a:t>REFERENCES</a:t>
            </a:r>
          </a:p>
        </p:txBody>
      </p:sp>
      <p:sp>
        <p:nvSpPr>
          <p:cNvPr id="5" name="Subtitle 4">
            <a:extLst>
              <a:ext uri="{FF2B5EF4-FFF2-40B4-BE49-F238E27FC236}">
                <a16:creationId xmlns:a16="http://schemas.microsoft.com/office/drawing/2014/main" id="{E3BDB8BF-1B1A-50CE-1275-12DF358B61A8}"/>
              </a:ext>
            </a:extLst>
          </p:cNvPr>
          <p:cNvSpPr>
            <a:spLocks noGrp="1"/>
          </p:cNvSpPr>
          <p:nvPr>
            <p:ph type="subTitle" idx="1"/>
          </p:nvPr>
        </p:nvSpPr>
        <p:spPr>
          <a:xfrm>
            <a:off x="457200" y="775895"/>
            <a:ext cx="8229240" cy="5892950"/>
          </a:xfrm>
        </p:spPr>
        <p:txBody>
          <a:bodyPr>
            <a:noAutofit/>
          </a:bodyPr>
          <a:lstStyle/>
          <a:p>
            <a:pPr marL="0" indent="0"/>
            <a:endParaRPr lang="en-IN" sz="9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b="0" i="0" dirty="0">
                <a:solidFill>
                  <a:srgbClr val="222222"/>
                </a:solidFill>
                <a:effectLst/>
                <a:latin typeface="Times New Roman" panose="02020603050405020304" pitchFamily="18" charset="0"/>
                <a:cs typeface="Times New Roman" panose="02020603050405020304" pitchFamily="18" charset="0"/>
              </a:rPr>
              <a:t>Chang, Wan-Jung, et al. "Design and implementation of an intelligent assistive system for visually impaired people for aerial obstacle avoidance and fall detection." </a:t>
            </a:r>
            <a:r>
              <a:rPr lang="en-US" sz="900" b="0" i="1" dirty="0">
                <a:solidFill>
                  <a:srgbClr val="222222"/>
                </a:solidFill>
                <a:effectLst/>
                <a:latin typeface="Times New Roman" panose="02020603050405020304" pitchFamily="18" charset="0"/>
                <a:cs typeface="Times New Roman" panose="02020603050405020304" pitchFamily="18" charset="0"/>
              </a:rPr>
              <a:t>IEEE Sensors Journal</a:t>
            </a:r>
            <a:r>
              <a:rPr lang="en-US" sz="900" b="0" i="0" dirty="0">
                <a:solidFill>
                  <a:srgbClr val="222222"/>
                </a:solidFill>
                <a:effectLst/>
                <a:latin typeface="Times New Roman" panose="02020603050405020304" pitchFamily="18" charset="0"/>
                <a:cs typeface="Times New Roman" panose="02020603050405020304" pitchFamily="18" charset="0"/>
              </a:rPr>
              <a:t> 20.17 (2020): 10199-10210.</a:t>
            </a:r>
            <a:endParaRPr lang="en-IN" sz="9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b="0" i="0" dirty="0">
                <a:solidFill>
                  <a:srgbClr val="222222"/>
                </a:solidFill>
                <a:effectLst/>
                <a:latin typeface="Times New Roman" panose="02020603050405020304" pitchFamily="18" charset="0"/>
                <a:cs typeface="Times New Roman" panose="02020603050405020304" pitchFamily="18" charset="0"/>
              </a:rPr>
              <a:t>Rahman, Md </a:t>
            </a:r>
            <a:r>
              <a:rPr lang="en-US" sz="900" b="0" i="0" dirty="0" err="1">
                <a:solidFill>
                  <a:srgbClr val="222222"/>
                </a:solidFill>
                <a:effectLst/>
                <a:latin typeface="Times New Roman" panose="02020603050405020304" pitchFamily="18" charset="0"/>
                <a:cs typeface="Times New Roman" panose="02020603050405020304" pitchFamily="18" charset="0"/>
              </a:rPr>
              <a:t>Atikur</a:t>
            </a:r>
            <a:r>
              <a:rPr lang="en-US" sz="900" b="0" i="0" dirty="0">
                <a:solidFill>
                  <a:srgbClr val="222222"/>
                </a:solidFill>
                <a:effectLst/>
                <a:latin typeface="Times New Roman" panose="02020603050405020304" pitchFamily="18" charset="0"/>
                <a:cs typeface="Times New Roman" panose="02020603050405020304" pitchFamily="18" charset="0"/>
              </a:rPr>
              <a:t>, and Muhammad Sheikh Sadi. "IoT enabled automated object recognition for the visually impaired." </a:t>
            </a:r>
            <a:r>
              <a:rPr lang="en-US" sz="900" b="0" i="1" dirty="0">
                <a:solidFill>
                  <a:srgbClr val="222222"/>
                </a:solidFill>
                <a:effectLst/>
                <a:latin typeface="Times New Roman" panose="02020603050405020304" pitchFamily="18" charset="0"/>
                <a:cs typeface="Times New Roman" panose="02020603050405020304" pitchFamily="18" charset="0"/>
              </a:rPr>
              <a:t>Computer Methods and Programs in Biomedicine Update</a:t>
            </a:r>
            <a:r>
              <a:rPr lang="en-US" sz="900" b="0" i="0" dirty="0">
                <a:solidFill>
                  <a:srgbClr val="222222"/>
                </a:solidFill>
                <a:effectLst/>
                <a:latin typeface="Times New Roman" panose="02020603050405020304" pitchFamily="18" charset="0"/>
                <a:cs typeface="Times New Roman" panose="02020603050405020304" pitchFamily="18" charset="0"/>
              </a:rPr>
              <a:t> 1 (2021): 100015.</a:t>
            </a:r>
          </a:p>
          <a:p>
            <a:pPr marL="285750" indent="-285750">
              <a:buFont typeface="Arial" panose="020B0604020202020204" pitchFamily="34" charset="0"/>
              <a:buChar char="•"/>
            </a:pPr>
            <a:endParaRPr lang="en-US" sz="9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b="0" i="0" dirty="0">
                <a:solidFill>
                  <a:srgbClr val="222222"/>
                </a:solidFill>
                <a:effectLst/>
                <a:latin typeface="Times New Roman" panose="02020603050405020304" pitchFamily="18" charset="0"/>
                <a:cs typeface="Times New Roman" panose="02020603050405020304" pitchFamily="18" charset="0"/>
              </a:rPr>
              <a:t>Ashiq, Fahad, et al. "CNN-based object recognition and tracking system to assist visually impaired people." </a:t>
            </a:r>
            <a:r>
              <a:rPr lang="en-US" sz="900" b="0" i="1" dirty="0">
                <a:solidFill>
                  <a:srgbClr val="222222"/>
                </a:solidFill>
                <a:effectLst/>
                <a:latin typeface="Times New Roman" panose="02020603050405020304" pitchFamily="18" charset="0"/>
                <a:cs typeface="Times New Roman" panose="02020603050405020304" pitchFamily="18" charset="0"/>
              </a:rPr>
              <a:t>IEEE Access</a:t>
            </a:r>
            <a:r>
              <a:rPr lang="en-US" sz="900" b="0" i="0" dirty="0">
                <a:solidFill>
                  <a:srgbClr val="222222"/>
                </a:solidFill>
                <a:effectLst/>
                <a:latin typeface="Times New Roman" panose="02020603050405020304" pitchFamily="18" charset="0"/>
                <a:cs typeface="Times New Roman" panose="02020603050405020304" pitchFamily="18" charset="0"/>
              </a:rPr>
              <a:t> 10 (2022): 14819-14834.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900" b="0" i="0" dirty="0" err="1">
                <a:solidFill>
                  <a:srgbClr val="222222"/>
                </a:solidFill>
                <a:effectLst/>
                <a:latin typeface="Times New Roman" panose="02020603050405020304" pitchFamily="18" charset="0"/>
                <a:cs typeface="Times New Roman" panose="02020603050405020304" pitchFamily="18" charset="0"/>
              </a:rPr>
              <a:t>Tapu</a:t>
            </a:r>
            <a:r>
              <a:rPr lang="en-IN" sz="900" b="0" i="0" dirty="0">
                <a:solidFill>
                  <a:srgbClr val="222222"/>
                </a:solidFill>
                <a:effectLst/>
                <a:latin typeface="Times New Roman" panose="02020603050405020304" pitchFamily="18" charset="0"/>
                <a:cs typeface="Times New Roman" panose="02020603050405020304" pitchFamily="18" charset="0"/>
              </a:rPr>
              <a:t>, </a:t>
            </a:r>
            <a:r>
              <a:rPr lang="en-IN" sz="900" b="0" i="0" dirty="0" err="1">
                <a:solidFill>
                  <a:srgbClr val="222222"/>
                </a:solidFill>
                <a:effectLst/>
                <a:latin typeface="Times New Roman" panose="02020603050405020304" pitchFamily="18" charset="0"/>
                <a:cs typeface="Times New Roman" panose="02020603050405020304" pitchFamily="18" charset="0"/>
              </a:rPr>
              <a:t>Ruxandra</a:t>
            </a:r>
            <a:r>
              <a:rPr lang="en-IN" sz="900" b="0" i="0" dirty="0">
                <a:solidFill>
                  <a:srgbClr val="222222"/>
                </a:solidFill>
                <a:effectLst/>
                <a:latin typeface="Times New Roman" panose="02020603050405020304" pitchFamily="18" charset="0"/>
                <a:cs typeface="Times New Roman" panose="02020603050405020304" pitchFamily="18" charset="0"/>
              </a:rPr>
              <a:t>, Bogdan </a:t>
            </a:r>
            <a:r>
              <a:rPr lang="en-IN" sz="900" b="0" i="0" dirty="0" err="1">
                <a:solidFill>
                  <a:srgbClr val="222222"/>
                </a:solidFill>
                <a:effectLst/>
                <a:latin typeface="Times New Roman" panose="02020603050405020304" pitchFamily="18" charset="0"/>
                <a:cs typeface="Times New Roman" panose="02020603050405020304" pitchFamily="18" charset="0"/>
              </a:rPr>
              <a:t>Mocanu</a:t>
            </a:r>
            <a:r>
              <a:rPr lang="en-IN" sz="900" b="0" i="0" dirty="0">
                <a:solidFill>
                  <a:srgbClr val="222222"/>
                </a:solidFill>
                <a:effectLst/>
                <a:latin typeface="Times New Roman" panose="02020603050405020304" pitchFamily="18" charset="0"/>
                <a:cs typeface="Times New Roman" panose="02020603050405020304" pitchFamily="18" charset="0"/>
              </a:rPr>
              <a:t>, and Titus </a:t>
            </a:r>
            <a:r>
              <a:rPr lang="en-IN" sz="900" b="0" i="0" dirty="0" err="1">
                <a:solidFill>
                  <a:srgbClr val="222222"/>
                </a:solidFill>
                <a:effectLst/>
                <a:latin typeface="Times New Roman" panose="02020603050405020304" pitchFamily="18" charset="0"/>
                <a:cs typeface="Times New Roman" panose="02020603050405020304" pitchFamily="18" charset="0"/>
              </a:rPr>
              <a:t>Zaharia</a:t>
            </a:r>
            <a:r>
              <a:rPr lang="en-IN" sz="900" b="0" i="0" dirty="0">
                <a:solidFill>
                  <a:srgbClr val="222222"/>
                </a:solidFill>
                <a:effectLst/>
                <a:latin typeface="Times New Roman" panose="02020603050405020304" pitchFamily="18" charset="0"/>
                <a:cs typeface="Times New Roman" panose="02020603050405020304" pitchFamily="18" charset="0"/>
              </a:rPr>
              <a:t>. "Wearable assistive devices for visually impaired: A state of the art survey." </a:t>
            </a:r>
            <a:r>
              <a:rPr lang="en-IN" sz="900" b="0" i="1" dirty="0">
                <a:solidFill>
                  <a:srgbClr val="222222"/>
                </a:solidFill>
                <a:effectLst/>
                <a:latin typeface="Times New Roman" panose="02020603050405020304" pitchFamily="18" charset="0"/>
                <a:cs typeface="Times New Roman" panose="02020603050405020304" pitchFamily="18" charset="0"/>
              </a:rPr>
              <a:t>Pattern Recognition Letters</a:t>
            </a:r>
            <a:r>
              <a:rPr lang="en-IN" sz="900" b="0" i="0" dirty="0">
                <a:solidFill>
                  <a:srgbClr val="222222"/>
                </a:solidFill>
                <a:effectLst/>
                <a:latin typeface="Times New Roman" panose="02020603050405020304" pitchFamily="18" charset="0"/>
                <a:cs typeface="Times New Roman" panose="02020603050405020304" pitchFamily="18" charset="0"/>
              </a:rPr>
              <a:t> 137 (2020): 37-52.</a:t>
            </a:r>
          </a:p>
          <a:p>
            <a:pPr marL="0" indent="0"/>
            <a:endParaRPr lang="en-IN" sz="9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9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Denić</a:t>
            </a:r>
            <a:r>
              <a:rPr lang="en-IN" sz="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Damjan, Predrag </a:t>
            </a:r>
            <a:r>
              <a:rPr lang="en-IN" sz="9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Aleksov</a:t>
            </a:r>
            <a:r>
              <a:rPr lang="en-IN" sz="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Igor </a:t>
            </a:r>
            <a:r>
              <a:rPr lang="en-IN" sz="9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Vučković</a:t>
            </a:r>
            <a:r>
              <a:rPr lang="en-IN" sz="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"Object recognition with machine learning for people with visual impairment." </a:t>
            </a:r>
            <a:r>
              <a:rPr lang="en-IN" sz="9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2021 15th International Conference on Advanced Technologies, Systems and Services in Telecommunications (TELSIKS)</a:t>
            </a:r>
            <a:r>
              <a:rPr lang="en-IN" sz="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IEEE, 2021</a:t>
            </a:r>
          </a:p>
          <a:p>
            <a:pPr marL="285750" indent="-285750">
              <a:buFont typeface="Arial" panose="020B0604020202020204" pitchFamily="34" charset="0"/>
              <a:buChar char="•"/>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Zhi, </a:t>
            </a:r>
            <a:r>
              <a:rPr lang="en-IN" sz="900" dirty="0" err="1">
                <a:effectLst/>
                <a:latin typeface="Times New Roman" panose="02020603050405020304" pitchFamily="18" charset="0"/>
                <a:ea typeface="Calibri" panose="020F0502020204030204" pitchFamily="34" charset="0"/>
                <a:cs typeface="Times New Roman" panose="02020603050405020304" pitchFamily="18" charset="0"/>
              </a:rPr>
              <a:t>Shuaifeng</a:t>
            </a:r>
            <a:r>
              <a:rPr lang="en-IN" sz="900" dirty="0">
                <a:effectLst/>
                <a:latin typeface="Times New Roman" panose="02020603050405020304" pitchFamily="18" charset="0"/>
                <a:ea typeface="Calibri" panose="020F0502020204030204" pitchFamily="34" charset="0"/>
                <a:cs typeface="Times New Roman" panose="02020603050405020304" pitchFamily="18" charset="0"/>
              </a:rPr>
              <a:t>, et al. "</a:t>
            </a:r>
            <a:r>
              <a:rPr lang="en-IN" sz="900" dirty="0" err="1">
                <a:effectLst/>
                <a:latin typeface="Times New Roman" panose="02020603050405020304" pitchFamily="18" charset="0"/>
                <a:ea typeface="Calibri" panose="020F0502020204030204" pitchFamily="34" charset="0"/>
                <a:cs typeface="Times New Roman" panose="02020603050405020304" pitchFamily="18" charset="0"/>
              </a:rPr>
              <a:t>LightNet</a:t>
            </a:r>
            <a:r>
              <a:rPr lang="en-IN" sz="900" dirty="0">
                <a:effectLst/>
                <a:latin typeface="Times New Roman" panose="02020603050405020304" pitchFamily="18" charset="0"/>
                <a:ea typeface="Calibri" panose="020F0502020204030204" pitchFamily="34" charset="0"/>
                <a:cs typeface="Times New Roman" panose="02020603050405020304" pitchFamily="18" charset="0"/>
              </a:rPr>
              <a:t>: A Lightweight 3D Convolutional Neural Network for Real-Time 3D Object Recognition." 3DOR@ </a:t>
            </a:r>
            <a:r>
              <a:rPr lang="en-IN" sz="900" dirty="0" err="1">
                <a:effectLst/>
                <a:latin typeface="Times New Roman" panose="02020603050405020304" pitchFamily="18" charset="0"/>
                <a:ea typeface="Calibri" panose="020F0502020204030204" pitchFamily="34" charset="0"/>
                <a:cs typeface="Times New Roman" panose="02020603050405020304" pitchFamily="18" charset="0"/>
              </a:rPr>
              <a:t>Eurographics</a:t>
            </a:r>
            <a:r>
              <a:rPr lang="en-IN" sz="900" dirty="0">
                <a:effectLst/>
                <a:latin typeface="Times New Roman" panose="02020603050405020304" pitchFamily="18" charset="0"/>
                <a:ea typeface="Calibri" panose="020F0502020204030204" pitchFamily="34" charset="0"/>
                <a:cs typeface="Times New Roman" panose="02020603050405020304" pitchFamily="18" charset="0"/>
              </a:rPr>
              <a:t>. 2017.</a:t>
            </a:r>
          </a:p>
          <a:p>
            <a:pPr marL="0" indent="0"/>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900" dirty="0">
                <a:solidFill>
                  <a:srgbClr val="222222"/>
                </a:solidFill>
                <a:effectLst/>
                <a:latin typeface="Times New Roman" panose="02020603050405020304" pitchFamily="18" charset="0"/>
                <a:ea typeface="Calibri" panose="020F0502020204030204" pitchFamily="34" charset="0"/>
              </a:rPr>
              <a:t>Berger, Ales, et al. "Google glass used as assistive technology its utilization for blind and visually impaired people." </a:t>
            </a:r>
            <a:r>
              <a:rPr lang="en-IN" sz="900" i="1" dirty="0">
                <a:solidFill>
                  <a:srgbClr val="222222"/>
                </a:solidFill>
                <a:effectLst/>
                <a:latin typeface="Times New Roman" panose="02020603050405020304" pitchFamily="18" charset="0"/>
                <a:ea typeface="Calibri" panose="020F0502020204030204" pitchFamily="34" charset="0"/>
              </a:rPr>
              <a:t>International Conference on Mobile Web and Information Systems</a:t>
            </a:r>
            <a:r>
              <a:rPr lang="en-IN" sz="900" dirty="0">
                <a:solidFill>
                  <a:srgbClr val="222222"/>
                </a:solidFill>
                <a:effectLst/>
                <a:latin typeface="Times New Roman" panose="02020603050405020304" pitchFamily="18" charset="0"/>
                <a:ea typeface="Calibri" panose="020F0502020204030204" pitchFamily="34" charset="0"/>
              </a:rPr>
              <a:t>. Springer, Cham, 2017.</a:t>
            </a:r>
          </a:p>
          <a:p>
            <a:pPr marL="0" indent="0"/>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Chang, Wan-Jung, et al. "Design and implementation of an intelligent assistive system for visually impaired people for aerial obstacle avoidance and fall detection." IEEE Sensors Journal 20.17 (2020): 10199-10210.</a:t>
            </a:r>
          </a:p>
          <a:p>
            <a:pPr marL="0" indent="0"/>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900" dirty="0">
                <a:solidFill>
                  <a:srgbClr val="222222"/>
                </a:solidFill>
                <a:effectLst/>
                <a:latin typeface="Times New Roman" panose="02020603050405020304" pitchFamily="18" charset="0"/>
                <a:ea typeface="Calibri" panose="020F0502020204030204" pitchFamily="34" charset="0"/>
              </a:rPr>
              <a:t>Salavati, </a:t>
            </a:r>
            <a:r>
              <a:rPr lang="en-IN" sz="900" dirty="0" err="1">
                <a:solidFill>
                  <a:srgbClr val="222222"/>
                </a:solidFill>
                <a:effectLst/>
                <a:latin typeface="Times New Roman" panose="02020603050405020304" pitchFamily="18" charset="0"/>
                <a:ea typeface="Calibri" panose="020F0502020204030204" pitchFamily="34" charset="0"/>
              </a:rPr>
              <a:t>Pouyan</a:t>
            </a:r>
            <a:r>
              <a:rPr lang="en-IN" sz="900" dirty="0">
                <a:solidFill>
                  <a:srgbClr val="222222"/>
                </a:solidFill>
                <a:effectLst/>
                <a:latin typeface="Times New Roman" panose="02020603050405020304" pitchFamily="18" charset="0"/>
                <a:ea typeface="Calibri" panose="020F0502020204030204" pitchFamily="34" charset="0"/>
              </a:rPr>
              <a:t>, and Hossein </a:t>
            </a:r>
            <a:r>
              <a:rPr lang="en-IN" sz="900" dirty="0" err="1">
                <a:solidFill>
                  <a:srgbClr val="222222"/>
                </a:solidFill>
                <a:effectLst/>
                <a:latin typeface="Times New Roman" panose="02020603050405020304" pitchFamily="18" charset="0"/>
                <a:ea typeface="Calibri" panose="020F0502020204030204" pitchFamily="34" charset="0"/>
              </a:rPr>
              <a:t>Mahvash</a:t>
            </a:r>
            <a:r>
              <a:rPr lang="en-IN" sz="900" dirty="0">
                <a:solidFill>
                  <a:srgbClr val="222222"/>
                </a:solidFill>
                <a:effectLst/>
                <a:latin typeface="Times New Roman" panose="02020603050405020304" pitchFamily="18" charset="0"/>
                <a:ea typeface="Calibri" panose="020F0502020204030204" pitchFamily="34" charset="0"/>
              </a:rPr>
              <a:t> Mohammadi. "Obstacle detection using </a:t>
            </a:r>
            <a:r>
              <a:rPr lang="en-IN" sz="900" dirty="0" err="1">
                <a:solidFill>
                  <a:srgbClr val="222222"/>
                </a:solidFill>
                <a:effectLst/>
                <a:latin typeface="Times New Roman" panose="02020603050405020304" pitchFamily="18" charset="0"/>
                <a:ea typeface="Calibri" panose="020F0502020204030204" pitchFamily="34" charset="0"/>
              </a:rPr>
              <a:t>GoogleNet</a:t>
            </a:r>
            <a:r>
              <a:rPr lang="en-IN" sz="900" dirty="0">
                <a:solidFill>
                  <a:srgbClr val="222222"/>
                </a:solidFill>
                <a:effectLst/>
                <a:latin typeface="Times New Roman" panose="02020603050405020304" pitchFamily="18" charset="0"/>
                <a:ea typeface="Calibri" panose="020F0502020204030204" pitchFamily="34" charset="0"/>
              </a:rPr>
              <a:t>." </a:t>
            </a:r>
            <a:r>
              <a:rPr lang="en-IN" sz="900" i="1" dirty="0">
                <a:solidFill>
                  <a:srgbClr val="222222"/>
                </a:solidFill>
                <a:effectLst/>
                <a:latin typeface="Times New Roman" panose="02020603050405020304" pitchFamily="18" charset="0"/>
                <a:ea typeface="Calibri" panose="020F0502020204030204" pitchFamily="34" charset="0"/>
              </a:rPr>
              <a:t>2018 8th International Conference on Computer and Knowledge Engineering (ICCKE)</a:t>
            </a:r>
            <a:r>
              <a:rPr lang="en-IN" sz="900" dirty="0">
                <a:solidFill>
                  <a:srgbClr val="222222"/>
                </a:solidFill>
                <a:effectLst/>
                <a:latin typeface="Times New Roman" panose="02020603050405020304" pitchFamily="18" charset="0"/>
                <a:ea typeface="Calibri" panose="020F0502020204030204" pitchFamily="34" charset="0"/>
              </a:rPr>
              <a:t>. IEEE, 2018.</a:t>
            </a:r>
            <a:endParaRPr lang="en-IN" sz="9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Liu, Xinyi, et al.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MobileAid</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 Fast and Effective Cognitive Aid System on Mobile Devices." IEEE Access 8 (2020): 101923-101933.</a:t>
            </a:r>
          </a:p>
          <a:p>
            <a:pPr marL="285750" indent="-285750">
              <a:buFont typeface="Arial" panose="020B0604020202020204" pitchFamily="34" charset="0"/>
              <a:buChar char="•"/>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Amin, </a:t>
            </a:r>
            <a:r>
              <a:rPr lang="en-US" sz="900" dirty="0" err="1">
                <a:effectLst/>
                <a:latin typeface="Times New Roman" panose="02020603050405020304" pitchFamily="18" charset="0"/>
                <a:ea typeface="Calibri" panose="020F0502020204030204" pitchFamily="34" charset="0"/>
                <a:cs typeface="Times New Roman" panose="02020603050405020304" pitchFamily="18" charset="0"/>
              </a:rPr>
              <a:t>Praahas</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et al. "Object detection using machine learning technique." Int. Res. J. Eng. Technol. (IRJET) (2019): 7948-7951</a:t>
            </a:r>
            <a:endParaRPr lang="en-IN" sz="900" dirty="0"/>
          </a:p>
        </p:txBody>
      </p:sp>
    </p:spTree>
    <p:extLst>
      <p:ext uri="{BB962C8B-B14F-4D97-AF65-F5344CB8AC3E}">
        <p14:creationId xmlns:p14="http://schemas.microsoft.com/office/powerpoint/2010/main" val="230075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600" b="1" dirty="0">
                <a:latin typeface="Times New Roman" panose="02020603050405020304" pitchFamily="18" charset="0"/>
                <a:cs typeface="Times New Roman" panose="02020603050405020304" pitchFamily="18" charset="0"/>
              </a:rPr>
              <a:t>Approval from guide for the EXTERNAL EVALUATION</a:t>
            </a:r>
          </a:p>
        </p:txBody>
      </p:sp>
      <p:sp>
        <p:nvSpPr>
          <p:cNvPr id="3" name="Subtitle 2"/>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 of the Presentation:</a:t>
            </a:r>
          </a:p>
        </p:txBody>
      </p:sp>
      <p:sp>
        <p:nvSpPr>
          <p:cNvPr id="3" name="Subtitle 2">
            <a:extLst>
              <a:ext uri="{FF2B5EF4-FFF2-40B4-BE49-F238E27FC236}">
                <a16:creationId xmlns:a16="http://schemas.microsoft.com/office/drawing/2014/main" id="{33285946-3E91-0116-2B9A-F89EB2BB89EA}"/>
              </a:ext>
            </a:extLst>
          </p:cNvPr>
          <p:cNvSpPr>
            <a:spLocks noGrp="1"/>
          </p:cNvSpPr>
          <p:nvPr>
            <p:ph type="subTitle" idx="1"/>
          </p:nvPr>
        </p:nvSpPr>
        <p:spPr>
          <a:xfrm>
            <a:off x="457200" y="1275127"/>
            <a:ext cx="8229240" cy="4850633"/>
          </a:xfrm>
        </p:spPr>
        <p:txBody>
          <a:bodyPr/>
          <a:lstStyle/>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INTRODUCTION</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MOTIVATION</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PROBLEM STATEMENT/OBJECTIVE</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LITERATURE SURVEY</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MEETING DETAILS</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WORKLOAD DISTRIBUTION</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SOFTWARE REQUIREMENT AND ALGORITHMS USED</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ARCHITECTURE</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ALGORITHM</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RESULT</a:t>
            </a:r>
          </a:p>
          <a:p>
            <a:pPr marL="514350" indent="-285750" algn="just">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REFERENCE</a:t>
            </a:r>
          </a:p>
          <a:p>
            <a:pPr marL="5143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3120-8D6D-F214-B09D-216997B5193D}"/>
              </a:ext>
            </a:extLst>
          </p:cNvPr>
          <p:cNvSpPr>
            <a:spLocks noGrp="1"/>
          </p:cNvSpPr>
          <p:nvPr>
            <p:ph type="title"/>
          </p:nvPr>
        </p:nvSpPr>
        <p:spPr>
          <a:xfrm>
            <a:off x="201336" y="323182"/>
            <a:ext cx="8314014" cy="750610"/>
          </a:xfrm>
        </p:spPr>
        <p:txBody>
          <a:bodyPr>
            <a:normAutofit/>
          </a:bodyPr>
          <a:lstStyle/>
          <a:p>
            <a:r>
              <a:rPr lang="en-IN" sz="16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9C00AC1-90B0-DFA3-6A08-3419717EA317}"/>
              </a:ext>
            </a:extLst>
          </p:cNvPr>
          <p:cNvSpPr>
            <a:spLocks noGrp="1"/>
          </p:cNvSpPr>
          <p:nvPr>
            <p:ph idx="1"/>
          </p:nvPr>
        </p:nvSpPr>
        <p:spPr>
          <a:xfrm>
            <a:off x="201336" y="1115737"/>
            <a:ext cx="8649050" cy="5486399"/>
          </a:xfrm>
        </p:spPr>
        <p:txBody>
          <a:bodyPr>
            <a:normAutofit/>
          </a:bodyPr>
          <a:lstStyle/>
          <a:p>
            <a:pPr algn="just">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In the Domain of Artificial Intelligence, the Inclusion of any Modular Approach into a Real-time System is only possible if that Particular System is Light-Weight, Accurate, Less Complex and Reliable.</a:t>
            </a:r>
          </a:p>
          <a:p>
            <a:pPr marL="0" indent="0" algn="just">
              <a:buNone/>
            </a:pPr>
            <a:endParaRPr lang="en-US" sz="1400"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As per World Health Organization (WHO), Around 2.2 Billion People are Visually Impaired across the Globe.</a:t>
            </a:r>
          </a:p>
          <a:p>
            <a:pPr marL="0" indent="0" algn="just">
              <a:buNone/>
            </a:pPr>
            <a:endParaRPr lang="en-IN" sz="1400"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Visually impaired persons (vips) face difficulties in performing activities of daily living (adls) e.g. opportunity of work and schooling, moving in their surroundings, ability to interact with the environment, and searching for common objects (indoor/outdoor) at their own or even with some assistance.</a:t>
            </a:r>
          </a:p>
          <a:p>
            <a:pPr marL="0" indent="0" algn="just">
              <a:buNone/>
            </a:pPr>
            <a:endParaRPr lang="en-IN" sz="14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400" cap="none" dirty="0">
                <a:latin typeface="Times New Roman" panose="02020603050405020304" pitchFamily="18" charset="0"/>
                <a:ea typeface="Calibri" panose="020F0502020204030204" pitchFamily="34" charset="0"/>
                <a:cs typeface="Times New Roman" panose="02020603050405020304" pitchFamily="18" charset="0"/>
              </a:rPr>
              <a:t>Moreover, as per the research carried out in university of California, around 20% blinds in the world, face an unintentional mobility accidents which causes unwanted deaths.</a:t>
            </a:r>
          </a:p>
          <a:p>
            <a:pPr marL="0" indent="0" algn="just">
              <a:buNone/>
            </a:pPr>
            <a:endParaRPr lang="en-US" sz="1400" cap="none"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400" cap="none" dirty="0">
                <a:latin typeface="Times New Roman" panose="02020603050405020304" pitchFamily="18" charset="0"/>
                <a:ea typeface="Calibri" panose="020F0502020204030204" pitchFamily="34" charset="0"/>
                <a:cs typeface="Times New Roman" panose="02020603050405020304" pitchFamily="18" charset="0"/>
              </a:rPr>
              <a:t>As a result, the creation of system for the blinds, to ease their commute stands to be the demand of time. with the initiation of the process of incorporating a system with hardware and software, the real challenge lies in gauging a software system which could be easily imbibed into a hardware and could be used by the visually impaired, in their day-to-day workflow. </a:t>
            </a:r>
            <a:endParaRPr lang="en-IN" sz="1400" cap="none"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400" cap="none"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buNone/>
            </a:pPr>
            <a:endParaRPr lang="en-IN" sz="1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buNone/>
            </a:pPr>
            <a:endParaRPr lang="en-IN" sz="1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buNone/>
            </a:pP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47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8EE0-B364-1CFF-8D96-54EE84D1778B}"/>
              </a:ext>
            </a:extLst>
          </p:cNvPr>
          <p:cNvSpPr>
            <a:spLocks noGrp="1"/>
          </p:cNvSpPr>
          <p:nvPr>
            <p:ph type="title"/>
          </p:nvPr>
        </p:nvSpPr>
        <p:spPr/>
        <p:txBody>
          <a:bodyPr/>
          <a:lstStyle/>
          <a:p>
            <a:r>
              <a:rPr lang="en-US" sz="1600" b="1" u="sng" dirty="0">
                <a:latin typeface="Times New Roman" panose="02020603050405020304" pitchFamily="18" charset="0"/>
                <a:cs typeface="Times New Roman" panose="02020603050405020304" pitchFamily="18" charset="0"/>
              </a:rPr>
              <a:t>MOTIVATION</a:t>
            </a:r>
            <a:br>
              <a:rPr lang="en-US" dirty="0"/>
            </a:br>
            <a:endParaRPr lang="en-IN" dirty="0"/>
          </a:p>
        </p:txBody>
      </p:sp>
      <p:sp>
        <p:nvSpPr>
          <p:cNvPr id="3" name="Content Placeholder 2">
            <a:extLst>
              <a:ext uri="{FF2B5EF4-FFF2-40B4-BE49-F238E27FC236}">
                <a16:creationId xmlns:a16="http://schemas.microsoft.com/office/drawing/2014/main" id="{29340891-27B5-3402-0AAB-98F3A09D7838}"/>
              </a:ext>
            </a:extLst>
          </p:cNvPr>
          <p:cNvSpPr>
            <a:spLocks noGrp="1"/>
          </p:cNvSpPr>
          <p:nvPr>
            <p:ph idx="1"/>
          </p:nvPr>
        </p:nvSpPr>
        <p:spPr>
          <a:xfrm>
            <a:off x="685331" y="1736521"/>
            <a:ext cx="4784291" cy="4840447"/>
          </a:xfrm>
        </p:spPr>
        <p:txBody>
          <a:bodyPr>
            <a:normAutofit/>
          </a:bodyPr>
          <a:lstStyle/>
          <a:p>
            <a:pPr algn="just"/>
            <a:r>
              <a:rPr lang="en-US" sz="1400" b="1" cap="none" dirty="0">
                <a:latin typeface="Times New Roman"/>
                <a:ea typeface="Times New Roman"/>
                <a:cs typeface="Times New Roman"/>
                <a:sym typeface="Times New Roman"/>
              </a:rPr>
              <a:t>The motivation for this Object detection and distance estimation model can be used in the following criteria: </a:t>
            </a:r>
            <a:endParaRPr lang="en-US" sz="1400" b="1" cap="none" dirty="0">
              <a:solidFill>
                <a:srgbClr val="202020"/>
              </a:solidFill>
              <a:latin typeface="Times New Roman" panose="02020603050405020304" pitchFamily="18" charset="0"/>
            </a:endParaRPr>
          </a:p>
          <a:p>
            <a:pPr algn="just"/>
            <a:r>
              <a:rPr lang="en-US" sz="1400" cap="none" dirty="0">
                <a:solidFill>
                  <a:srgbClr val="202020"/>
                </a:solidFill>
                <a:latin typeface="Times New Roman" panose="02020603050405020304" pitchFamily="18" charset="0"/>
              </a:rPr>
              <a:t>B</a:t>
            </a:r>
            <a:r>
              <a:rPr lang="en-US" sz="1400" b="0" i="0" u="none" strike="noStrike" cap="none" baseline="0" dirty="0">
                <a:solidFill>
                  <a:srgbClr val="202020"/>
                </a:solidFill>
                <a:latin typeface="Times New Roman" panose="02020603050405020304" pitchFamily="18" charset="0"/>
              </a:rPr>
              <a:t>lind people </a:t>
            </a:r>
            <a:r>
              <a:rPr lang="en-US" sz="1400" b="0" i="0" u="none" strike="noStrike" cap="none" baseline="0" dirty="0">
                <a:solidFill>
                  <a:srgbClr val="000000"/>
                </a:solidFill>
                <a:latin typeface="Times New Roman" panose="02020603050405020304" pitchFamily="18" charset="0"/>
              </a:rPr>
              <a:t>do lead a normal life </a:t>
            </a:r>
            <a:r>
              <a:rPr lang="en-US" sz="1400" b="0" i="0" u="none" strike="noStrike" cap="none" baseline="0" dirty="0">
                <a:solidFill>
                  <a:srgbClr val="202020"/>
                </a:solidFill>
                <a:latin typeface="Times New Roman" panose="02020603050405020304" pitchFamily="18" charset="0"/>
              </a:rPr>
              <a:t>with their own style of doing things but, they definitely face troubles due to inaccessible infrastructure and social challenges. the biggest challenge for a blind person, especially the one with the complete loss of vision, is to navigate around places.</a:t>
            </a:r>
          </a:p>
          <a:p>
            <a:pPr algn="just"/>
            <a:r>
              <a:rPr lang="en-US" sz="1400" b="0" i="0" u="none" strike="noStrike" cap="none" baseline="0" dirty="0">
                <a:solidFill>
                  <a:srgbClr val="202020"/>
                </a:solidFill>
                <a:latin typeface="Times New Roman" panose="02020603050405020304" pitchFamily="18" charset="0"/>
              </a:rPr>
              <a:t> obviously, blind people roam easily around their house without any help because they know the position of everything in the house. blind people have a tough time finding objects around them.</a:t>
            </a:r>
          </a:p>
          <a:p>
            <a:pPr algn="just"/>
            <a:r>
              <a:rPr lang="en-US" sz="1400" cap="none" dirty="0">
                <a:solidFill>
                  <a:srgbClr val="202020"/>
                </a:solidFill>
                <a:latin typeface="Times New Roman" panose="02020603050405020304" pitchFamily="18" charset="0"/>
              </a:rPr>
              <a:t>We Tried to Explicate a System which would Help the Blind People in Commuting on Roads by Some Extent.</a:t>
            </a:r>
            <a:endParaRPr lang="en-IN" sz="1400" cap="none" dirty="0"/>
          </a:p>
        </p:txBody>
      </p:sp>
      <p:pic>
        <p:nvPicPr>
          <p:cNvPr id="1026" name="Picture 2" descr="Technologies for the Visually Impaired | December 2020 | Communications of  the ACM">
            <a:extLst>
              <a:ext uri="{FF2B5EF4-FFF2-40B4-BE49-F238E27FC236}">
                <a16:creationId xmlns:a16="http://schemas.microsoft.com/office/drawing/2014/main" id="{606B7F8E-9945-7980-69E0-C42ED76D2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583" y="2424549"/>
            <a:ext cx="2446074" cy="255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60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F994-1D56-CF94-5413-B626798BA6D2}"/>
              </a:ext>
            </a:extLst>
          </p:cNvPr>
          <p:cNvSpPr>
            <a:spLocks noGrp="1"/>
          </p:cNvSpPr>
          <p:nvPr>
            <p:ph type="title"/>
          </p:nvPr>
        </p:nvSpPr>
        <p:spPr>
          <a:xfrm>
            <a:off x="685332" y="205531"/>
            <a:ext cx="7773338" cy="1237376"/>
          </a:xfrm>
        </p:spPr>
        <p:txBody>
          <a:bodyPr>
            <a:normAutofit/>
          </a:bodyPr>
          <a:lstStyle/>
          <a:p>
            <a:r>
              <a:rPr lang="en-US" sz="1600" b="1" u="sng" dirty="0">
                <a:latin typeface="Times New Roman" panose="02020603050405020304" pitchFamily="18" charset="0"/>
                <a:cs typeface="Times New Roman" panose="02020603050405020304" pitchFamily="18" charset="0"/>
              </a:rPr>
              <a:t>PROBLEM STATEMENT</a:t>
            </a:r>
            <a:endParaRPr lang="en-IN" sz="1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9DB8E6-4D91-5203-E0D7-24B188536354}"/>
              </a:ext>
            </a:extLst>
          </p:cNvPr>
          <p:cNvSpPr>
            <a:spLocks noGrp="1"/>
          </p:cNvSpPr>
          <p:nvPr>
            <p:ph idx="1"/>
          </p:nvPr>
        </p:nvSpPr>
        <p:spPr>
          <a:xfrm>
            <a:off x="685331" y="1258349"/>
            <a:ext cx="7773337" cy="5394121"/>
          </a:xfrm>
        </p:spPr>
        <p:txBody>
          <a:bodyPr>
            <a:normAutofit/>
          </a:bodyPr>
          <a:lstStyle/>
          <a:p>
            <a:pPr algn="just"/>
            <a:r>
              <a:rPr lang="en-US" sz="1600" cap="none" dirty="0">
                <a:solidFill>
                  <a:srgbClr val="212121"/>
                </a:solidFill>
                <a:latin typeface="Times New Roman" panose="02020603050405020304" pitchFamily="18" charset="0"/>
                <a:ea typeface="Times New Roman" panose="02020603050405020304" pitchFamily="18" charset="0"/>
              </a:rPr>
              <a:t>B</a:t>
            </a:r>
            <a:r>
              <a:rPr lang="en-US" sz="1600" cap="none" dirty="0">
                <a:solidFill>
                  <a:srgbClr val="212121"/>
                </a:solidFill>
                <a:effectLst/>
                <a:latin typeface="Times New Roman" panose="02020603050405020304" pitchFamily="18" charset="0"/>
                <a:ea typeface="Times New Roman" panose="02020603050405020304" pitchFamily="18" charset="0"/>
              </a:rPr>
              <a:t>lind individuals live regular lives, each with their unique way of doing things. they do, however, encounter difficulties as an effect of inaccessible infrastructure and societal constraints. the most difficult issue for a blind person, especially one who has lost full vision, is navigating about locations. obviously, blind people can go around their house without assistance since they know where everything is. blind persons have a problematic difficulty locating items around them.</a:t>
            </a:r>
          </a:p>
          <a:p>
            <a:pPr marL="0" indent="0" algn="just">
              <a:buNone/>
            </a:pPr>
            <a:r>
              <a:rPr lang="en-US" sz="1600" cap="none" dirty="0">
                <a:solidFill>
                  <a:srgbClr val="212121"/>
                </a:solidFill>
                <a:effectLst/>
                <a:latin typeface="Times New Roman" panose="02020603050405020304" pitchFamily="18" charset="0"/>
                <a:ea typeface="Times New Roman" panose="02020603050405020304" pitchFamily="18" charset="0"/>
              </a:rPr>
              <a:t>Most common problems faced by visually impaired people-</a:t>
            </a:r>
          </a:p>
          <a:p>
            <a:pPr algn="just">
              <a:buFont typeface="Arial" panose="020B0604020202020204" pitchFamily="34" charset="0"/>
              <a:buChar char="•"/>
            </a:pPr>
            <a:r>
              <a:rPr lang="en-IN" sz="1600" b="0" i="0" cap="none" dirty="0">
                <a:effectLst/>
                <a:latin typeface="Times New Roman" panose="02020603050405020304" pitchFamily="18" charset="0"/>
                <a:cs typeface="Times New Roman" panose="02020603050405020304" pitchFamily="18" charset="0"/>
              </a:rPr>
              <a:t>navigating around places.</a:t>
            </a:r>
          </a:p>
          <a:p>
            <a:pPr algn="just">
              <a:buFont typeface="Arial" panose="020B0604020202020204" pitchFamily="34" charset="0"/>
              <a:buChar char="•"/>
            </a:pPr>
            <a:r>
              <a:rPr lang="en-IN" sz="1600" b="0" i="0" cap="none" dirty="0">
                <a:effectLst/>
                <a:latin typeface="Times New Roman" panose="02020603050405020304" pitchFamily="18" charset="0"/>
                <a:cs typeface="Times New Roman" panose="02020603050405020304" pitchFamily="18" charset="0"/>
              </a:rPr>
              <a:t>finding reading material.</a:t>
            </a:r>
          </a:p>
          <a:p>
            <a:pPr algn="just">
              <a:buFont typeface="Arial" panose="020B0604020202020204" pitchFamily="34" charset="0"/>
              <a:buChar char="•"/>
            </a:pPr>
            <a:r>
              <a:rPr lang="en-IN" sz="1600" b="0" i="0" cap="none" dirty="0">
                <a:effectLst/>
                <a:latin typeface="Times New Roman" panose="02020603050405020304" pitchFamily="18" charset="0"/>
                <a:cs typeface="Times New Roman" panose="02020603050405020304" pitchFamily="18" charset="0"/>
              </a:rPr>
              <a:t>arranging clothes.</a:t>
            </a:r>
          </a:p>
          <a:p>
            <a:pPr algn="just">
              <a:buFont typeface="Arial" panose="020B0604020202020204" pitchFamily="34" charset="0"/>
              <a:buChar char="•"/>
            </a:pPr>
            <a:r>
              <a:rPr lang="en-IN" sz="1600" b="0" i="0" cap="none" dirty="0">
                <a:effectLst/>
                <a:latin typeface="Times New Roman" panose="02020603050405020304" pitchFamily="18" charset="0"/>
                <a:cs typeface="Times New Roman" panose="02020603050405020304" pitchFamily="18" charset="0"/>
              </a:rPr>
              <a:t>overly helpful individuals.</a:t>
            </a:r>
          </a:p>
          <a:p>
            <a:pPr algn="just">
              <a:buFont typeface="Arial" panose="020B0604020202020204" pitchFamily="34" charset="0"/>
              <a:buChar char="•"/>
            </a:pPr>
            <a:r>
              <a:rPr lang="en-IN" sz="1600" b="0" i="0" cap="none" dirty="0">
                <a:effectLst/>
                <a:latin typeface="Times New Roman" panose="02020603050405020304" pitchFamily="18" charset="0"/>
                <a:cs typeface="Times New Roman" panose="02020603050405020304" pitchFamily="18" charset="0"/>
              </a:rPr>
              <a:t>getting devices to become independent.</a:t>
            </a:r>
          </a:p>
          <a:p>
            <a:pPr marL="0" indent="0">
              <a:buNone/>
            </a:pPr>
            <a:br>
              <a:rPr lang="en-IN" sz="1400" b="0" i="0" dirty="0">
                <a:solidFill>
                  <a:srgbClr val="BDC1C6"/>
                </a:solidFill>
                <a:effectLst/>
                <a:latin typeface="arial" panose="020B0604020202020204" pitchFamily="34" charset="0"/>
              </a:rPr>
            </a:br>
            <a:r>
              <a:rPr lang="en-US" sz="1600" cap="none" dirty="0">
                <a:solidFill>
                  <a:srgbClr val="212121"/>
                </a:solidFill>
                <a:effectLst/>
                <a:latin typeface="Times New Roman" panose="02020603050405020304" pitchFamily="18" charset="0"/>
                <a:ea typeface="Times New Roman" panose="02020603050405020304" pitchFamily="18" charset="0"/>
              </a:rPr>
              <a:t> </a:t>
            </a:r>
            <a:endParaRPr lang="en-IN" sz="1600" dirty="0"/>
          </a:p>
        </p:txBody>
      </p:sp>
    </p:spTree>
    <p:extLst>
      <p:ext uri="{BB962C8B-B14F-4D97-AF65-F5344CB8AC3E}">
        <p14:creationId xmlns:p14="http://schemas.microsoft.com/office/powerpoint/2010/main" val="367346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63A7-A3D9-F0D6-CEF0-FAE5102517C8}"/>
              </a:ext>
            </a:extLst>
          </p:cNvPr>
          <p:cNvSpPr>
            <a:spLocks noGrp="1"/>
          </p:cNvSpPr>
          <p:nvPr>
            <p:ph type="title"/>
          </p:nvPr>
        </p:nvSpPr>
        <p:spPr>
          <a:xfrm>
            <a:off x="0" y="1"/>
            <a:ext cx="7886700" cy="939568"/>
          </a:xfrm>
        </p:spPr>
        <p:txBody>
          <a:bodyPr>
            <a:normAutofit/>
          </a:bodyPr>
          <a:lstStyle/>
          <a:p>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LITERATURE SURVEY</a:t>
            </a:r>
            <a:endParaRPr lang="en-IN" sz="1600" b="1" u="sng"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6010CC0C-FDFD-89FF-F882-F072D9E961D8}"/>
              </a:ext>
            </a:extLst>
          </p:cNvPr>
          <p:cNvGraphicFramePr>
            <a:graphicFrameLocks noGrp="1"/>
          </p:cNvGraphicFramePr>
          <p:nvPr>
            <p:ph idx="1"/>
            <p:extLst>
              <p:ext uri="{D42A27DB-BD31-4B8C-83A1-F6EECF244321}">
                <p14:modId xmlns:p14="http://schemas.microsoft.com/office/powerpoint/2010/main" val="1896768536"/>
              </p:ext>
            </p:extLst>
          </p:nvPr>
        </p:nvGraphicFramePr>
        <p:xfrm>
          <a:off x="202982" y="645954"/>
          <a:ext cx="8738036" cy="5654167"/>
        </p:xfrm>
        <a:graphic>
          <a:graphicData uri="http://schemas.openxmlformats.org/drawingml/2006/table">
            <a:tbl>
              <a:tblPr firstRow="1" bandRow="1">
                <a:tableStyleId>{5C22544A-7EE6-4342-B048-85BDC9FD1C3A}</a:tableStyleId>
              </a:tblPr>
              <a:tblGrid>
                <a:gridCol w="644204">
                  <a:extLst>
                    <a:ext uri="{9D8B030D-6E8A-4147-A177-3AD203B41FA5}">
                      <a16:colId xmlns:a16="http://schemas.microsoft.com/office/drawing/2014/main" val="825116903"/>
                    </a:ext>
                  </a:extLst>
                </a:gridCol>
                <a:gridCol w="3328574">
                  <a:extLst>
                    <a:ext uri="{9D8B030D-6E8A-4147-A177-3AD203B41FA5}">
                      <a16:colId xmlns:a16="http://schemas.microsoft.com/office/drawing/2014/main" val="1569248546"/>
                    </a:ext>
                  </a:extLst>
                </a:gridCol>
                <a:gridCol w="3452076">
                  <a:extLst>
                    <a:ext uri="{9D8B030D-6E8A-4147-A177-3AD203B41FA5}">
                      <a16:colId xmlns:a16="http://schemas.microsoft.com/office/drawing/2014/main" val="807386006"/>
                    </a:ext>
                  </a:extLst>
                </a:gridCol>
                <a:gridCol w="1313182">
                  <a:extLst>
                    <a:ext uri="{9D8B030D-6E8A-4147-A177-3AD203B41FA5}">
                      <a16:colId xmlns:a16="http://schemas.microsoft.com/office/drawing/2014/main" val="4096348337"/>
                    </a:ext>
                  </a:extLst>
                </a:gridCol>
              </a:tblGrid>
              <a:tr h="473390">
                <a:tc>
                  <a:txBody>
                    <a:bodyPr/>
                    <a:lstStyle/>
                    <a:p>
                      <a:r>
                        <a:rPr lang="en-US" sz="1400" dirty="0">
                          <a:solidFill>
                            <a:schemeClr val="tx1"/>
                          </a:solidFill>
                          <a:latin typeface="Times New Roman" panose="02020603050405020304" pitchFamily="18" charset="0"/>
                          <a:cs typeface="Times New Roman" panose="02020603050405020304" pitchFamily="18" charset="0"/>
                        </a:rPr>
                        <a:t>Serial 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Paper Title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Topic/Technology Discussed</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Publisher</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940802"/>
                  </a:ext>
                </a:extLst>
              </a:tr>
              <a:tr h="1448016">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CNN-Based Object Recognition and Tracking System to Assist Visually Impaired People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A robust and accurate object recognition tool is presented in this paper. Object Detection is done through using CNN-based low-power Mobile-Net architecture</a:t>
                      </a:r>
                      <a:r>
                        <a:rPr lang="en-US" sz="1400" dirty="0"/>
                        <a:t>. </a:t>
                      </a:r>
                      <a:r>
                        <a:rPr lang="en-US" sz="1400" dirty="0">
                          <a:latin typeface="Times New Roman" panose="02020603050405020304" pitchFamily="18" charset="0"/>
                          <a:cs typeface="Times New Roman" panose="02020603050405020304" pitchFamily="18" charset="0"/>
                        </a:rPr>
                        <a:t>It assists them in visualizing the environment and providing a sense of the surroundings.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1" kern="1200" dirty="0">
                          <a:solidFill>
                            <a:schemeClr val="dk1"/>
                          </a:solidFill>
                          <a:effectLst/>
                          <a:latin typeface="Times New Roman" panose="02020603050405020304" pitchFamily="18" charset="0"/>
                          <a:ea typeface="+mn-ea"/>
                          <a:cs typeface="Times New Roman" panose="02020603050405020304" pitchFamily="18" charset="0"/>
                        </a:rPr>
                        <a:t>IEEE Access</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(2022): 14819-14834</a:t>
                      </a:r>
                      <a:r>
                        <a:rPr lang="en-US" sz="1350" b="0" i="0" kern="1200" dirty="0">
                          <a:solidFill>
                            <a:schemeClr val="dk1"/>
                          </a:solidFill>
                          <a:effectLst/>
                          <a:latin typeface="+mn-lt"/>
                          <a:ea typeface="+mn-ea"/>
                          <a:cs typeface="+mn-cs"/>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0813386"/>
                  </a:ext>
                </a:extLst>
              </a:tr>
              <a:tr h="1642942">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Wearable assistive devices for visually impaired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proposed a survey of wearable and portable assistive devices dedicated to blind and visually impaired users, while providing a deep and critical analysis of related strengths and limitations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Pattern Recognition Letters, 2020 - Elsevier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641903"/>
                  </a:ext>
                </a:extLst>
              </a:tr>
              <a:tr h="2045049">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IoT Enabled Automated Object Recognition for the Visually Impaired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This paper has proposed an IoT-enabled automated system that can help visually impaired in their safe navigation and identifies several common objects in indoor and outdoor environments in real-time scenarios.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350" b="0" i="0" kern="1200" dirty="0">
                          <a:solidFill>
                            <a:schemeClr val="dk1"/>
                          </a:solidFill>
                          <a:effectLst/>
                          <a:latin typeface="Times New Roman" panose="02020603050405020304" pitchFamily="18" charset="0"/>
                          <a:ea typeface="+mn-ea"/>
                          <a:cs typeface="Times New Roman" panose="02020603050405020304" pitchFamily="18" charset="0"/>
                        </a:rPr>
                        <a:t>Computer Methods and Programs in Biomedicine, update,1,</a:t>
                      </a:r>
                      <a:r>
                        <a:rPr lang="en-IN" sz="1350" b="0" i="0" kern="1200" dirty="0">
                          <a:solidFill>
                            <a:schemeClr val="dk1"/>
                          </a:solidFill>
                          <a:effectLst/>
                          <a:latin typeface="Times New Roman" panose="02020603050405020304" pitchFamily="18" charset="0"/>
                          <a:ea typeface="+mn-ea"/>
                          <a:cs typeface="Times New Roman" panose="02020603050405020304" pitchFamily="18" charset="0"/>
                        </a:rPr>
                        <a:t>10005</a:t>
                      </a:r>
                      <a:r>
                        <a:rPr lang="en-US" sz="1350" b="0" i="0" kern="1200" dirty="0">
                          <a:solidFill>
                            <a:schemeClr val="dk1"/>
                          </a:solidFill>
                          <a:effectLst/>
                          <a:latin typeface="Times New Roman" panose="02020603050405020304" pitchFamily="18" charset="0"/>
                          <a:ea typeface="+mn-ea"/>
                          <a:cs typeface="Times New Roman" panose="02020603050405020304" pitchFamily="18" charset="0"/>
                        </a:rPr>
                        <a:t>, 2021 - Elsevier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7258969"/>
                  </a:ext>
                </a:extLst>
              </a:tr>
            </a:tbl>
          </a:graphicData>
        </a:graphic>
      </p:graphicFrame>
    </p:spTree>
    <p:extLst>
      <p:ext uri="{BB962C8B-B14F-4D97-AF65-F5344CB8AC3E}">
        <p14:creationId xmlns:p14="http://schemas.microsoft.com/office/powerpoint/2010/main" val="322293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C4F2AFA-3583-1C5D-2D46-D9A405C8C185}"/>
              </a:ext>
            </a:extLst>
          </p:cNvPr>
          <p:cNvGraphicFramePr>
            <a:graphicFrameLocks noGrp="1"/>
          </p:cNvGraphicFramePr>
          <p:nvPr>
            <p:extLst>
              <p:ext uri="{D42A27DB-BD31-4B8C-83A1-F6EECF244321}">
                <p14:modId xmlns:p14="http://schemas.microsoft.com/office/powerpoint/2010/main" val="2833580179"/>
              </p:ext>
            </p:extLst>
          </p:nvPr>
        </p:nvGraphicFramePr>
        <p:xfrm>
          <a:off x="58723" y="746620"/>
          <a:ext cx="9001387" cy="4521666"/>
        </p:xfrm>
        <a:graphic>
          <a:graphicData uri="http://schemas.openxmlformats.org/drawingml/2006/table">
            <a:tbl>
              <a:tblPr firstRow="1" bandRow="1">
                <a:tableStyleId>{5C22544A-7EE6-4342-B048-85BDC9FD1C3A}</a:tableStyleId>
              </a:tblPr>
              <a:tblGrid>
                <a:gridCol w="703234">
                  <a:extLst>
                    <a:ext uri="{9D8B030D-6E8A-4147-A177-3AD203B41FA5}">
                      <a16:colId xmlns:a16="http://schemas.microsoft.com/office/drawing/2014/main" val="2771417099"/>
                    </a:ext>
                  </a:extLst>
                </a:gridCol>
                <a:gridCol w="3319261">
                  <a:extLst>
                    <a:ext uri="{9D8B030D-6E8A-4147-A177-3AD203B41FA5}">
                      <a16:colId xmlns:a16="http://schemas.microsoft.com/office/drawing/2014/main" val="1926458166"/>
                    </a:ext>
                  </a:extLst>
                </a:gridCol>
                <a:gridCol w="3525543">
                  <a:extLst>
                    <a:ext uri="{9D8B030D-6E8A-4147-A177-3AD203B41FA5}">
                      <a16:colId xmlns:a16="http://schemas.microsoft.com/office/drawing/2014/main" val="3271339968"/>
                    </a:ext>
                  </a:extLst>
                </a:gridCol>
                <a:gridCol w="1453349">
                  <a:extLst>
                    <a:ext uri="{9D8B030D-6E8A-4147-A177-3AD203B41FA5}">
                      <a16:colId xmlns:a16="http://schemas.microsoft.com/office/drawing/2014/main" val="2043522702"/>
                    </a:ext>
                  </a:extLst>
                </a:gridCol>
              </a:tblGrid>
              <a:tr h="600533">
                <a:tc>
                  <a:txBody>
                    <a:bodyPr/>
                    <a:lstStyle/>
                    <a:p>
                      <a:r>
                        <a:rPr lang="en-US" sz="1400" dirty="0">
                          <a:solidFill>
                            <a:schemeClr val="tx1"/>
                          </a:solidFill>
                          <a:latin typeface="Times New Roman" panose="02020603050405020304" pitchFamily="18" charset="0"/>
                          <a:cs typeface="Times New Roman" panose="02020603050405020304" pitchFamily="18" charset="0"/>
                        </a:rPr>
                        <a:t>Serial 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Paper Title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Topic/Technology Discussed</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Publisher</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1346579"/>
                  </a:ext>
                </a:extLst>
              </a:tr>
              <a:tr h="1836927">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Object Detection using Machine Learning Technique</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Detecting real time objects in image, video and camera. Bounding Boxes were drawn around the detected objects along with the label indicating the class to which the object belongs. YOLO algorithm along with CNN for better and faster detection of objects.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International Research Journal of Engineering and Technology (IRJET)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7664316"/>
                  </a:ext>
                </a:extLst>
              </a:tr>
              <a:tr h="2084206">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Design and Implementation of an Intelligent Assistive System for Visually Impaired People for Aerial Obstacle Avoidance and Fall Detection.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An intelligent assistive system has been proposed for visually impaired people for aerial obstacle avoidance and fall detection. The proposed intelligent assistive system comprises wearable smart glasses, an intelligent walking stick, a cloud-based information platform, and a mobile device app</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IEEE SENSORS JOURNAL: Sensors-31523-2020.R1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1922760"/>
                  </a:ext>
                </a:extLst>
              </a:tr>
            </a:tbl>
          </a:graphicData>
        </a:graphic>
      </p:graphicFrame>
    </p:spTree>
    <p:extLst>
      <p:ext uri="{BB962C8B-B14F-4D97-AF65-F5344CB8AC3E}">
        <p14:creationId xmlns:p14="http://schemas.microsoft.com/office/powerpoint/2010/main" val="113925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A13368D-485A-D861-44EA-7295F2B73260}"/>
              </a:ext>
            </a:extLst>
          </p:cNvPr>
          <p:cNvGraphicFramePr>
            <a:graphicFrameLocks noGrp="1"/>
          </p:cNvGraphicFramePr>
          <p:nvPr>
            <p:extLst>
              <p:ext uri="{D42A27DB-BD31-4B8C-83A1-F6EECF244321}">
                <p14:modId xmlns:p14="http://schemas.microsoft.com/office/powerpoint/2010/main" val="2227469559"/>
              </p:ext>
            </p:extLst>
          </p:nvPr>
        </p:nvGraphicFramePr>
        <p:xfrm>
          <a:off x="100668" y="125835"/>
          <a:ext cx="8942663" cy="6484390"/>
        </p:xfrm>
        <a:graphic>
          <a:graphicData uri="http://schemas.openxmlformats.org/drawingml/2006/table">
            <a:tbl>
              <a:tblPr firstRow="1" bandRow="1">
                <a:tableStyleId>{5C22544A-7EE6-4342-B048-85BDC9FD1C3A}</a:tableStyleId>
              </a:tblPr>
              <a:tblGrid>
                <a:gridCol w="799246">
                  <a:extLst>
                    <a:ext uri="{9D8B030D-6E8A-4147-A177-3AD203B41FA5}">
                      <a16:colId xmlns:a16="http://schemas.microsoft.com/office/drawing/2014/main" val="581523756"/>
                    </a:ext>
                  </a:extLst>
                </a:gridCol>
                <a:gridCol w="3312426">
                  <a:extLst>
                    <a:ext uri="{9D8B030D-6E8A-4147-A177-3AD203B41FA5}">
                      <a16:colId xmlns:a16="http://schemas.microsoft.com/office/drawing/2014/main" val="53002176"/>
                    </a:ext>
                  </a:extLst>
                </a:gridCol>
                <a:gridCol w="3374591">
                  <a:extLst>
                    <a:ext uri="{9D8B030D-6E8A-4147-A177-3AD203B41FA5}">
                      <a16:colId xmlns:a16="http://schemas.microsoft.com/office/drawing/2014/main" val="3648915854"/>
                    </a:ext>
                  </a:extLst>
                </a:gridCol>
                <a:gridCol w="1456400">
                  <a:extLst>
                    <a:ext uri="{9D8B030D-6E8A-4147-A177-3AD203B41FA5}">
                      <a16:colId xmlns:a16="http://schemas.microsoft.com/office/drawing/2014/main" val="3644002632"/>
                    </a:ext>
                  </a:extLst>
                </a:gridCol>
              </a:tblGrid>
              <a:tr h="571270">
                <a:tc>
                  <a:txBody>
                    <a:bodyPr/>
                    <a:lstStyle/>
                    <a:p>
                      <a:r>
                        <a:rPr lang="en-US" sz="1400" dirty="0">
                          <a:solidFill>
                            <a:schemeClr val="tx1"/>
                          </a:solidFill>
                          <a:latin typeface="Times New Roman" panose="02020603050405020304" pitchFamily="18" charset="0"/>
                          <a:cs typeface="Times New Roman" panose="02020603050405020304" pitchFamily="18" charset="0"/>
                        </a:rPr>
                        <a:t>Serial 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Paper Title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Topic/Technology Discussed</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   Publisher</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003302"/>
                  </a:ext>
                </a:extLst>
              </a:tr>
              <a:tr h="1433758">
                <a:tc>
                  <a:txBody>
                    <a:bodyPr/>
                    <a:lstStyle/>
                    <a:p>
                      <a:r>
                        <a:rPr lang="en-US" sz="1300" dirty="0">
                          <a:latin typeface="Times New Roman" panose="02020603050405020304" pitchFamily="18" charset="0"/>
                          <a:cs typeface="Times New Roman" panose="02020603050405020304" pitchFamily="18" charset="0"/>
                        </a:rPr>
                        <a:t>6.</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"Object recognition with machine learning for people with visual impairment."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developed an android application that implements CNN to classify objects and transfer it to text to speech module.</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i="1" kern="1200" dirty="0">
                          <a:solidFill>
                            <a:schemeClr val="dk1"/>
                          </a:solidFill>
                          <a:effectLst/>
                          <a:latin typeface="Times New Roman" panose="02020603050405020304" pitchFamily="18" charset="0"/>
                          <a:ea typeface="+mn-ea"/>
                          <a:cs typeface="Times New Roman" panose="02020603050405020304" pitchFamily="18" charset="0"/>
                        </a:rPr>
                        <a:t>15th International Conference on Advanced Technologies, Systems and Services in Telecommunications (TELSIKS)</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IEEE, 2021</a:t>
                      </a:r>
                    </a:p>
                    <a:p>
                      <a:endParaRPr lang="en-IN" sz="1300" dirty="0"/>
                    </a:p>
                  </a:txBody>
                  <a:tcPr/>
                </a:tc>
                <a:extLst>
                  <a:ext uri="{0D108BD9-81ED-4DB2-BD59-A6C34878D82A}">
                    <a16:rowId xmlns:a16="http://schemas.microsoft.com/office/drawing/2014/main" val="3854649668"/>
                  </a:ext>
                </a:extLst>
              </a:tr>
              <a:tr h="645972">
                <a:tc>
                  <a:txBody>
                    <a:bodyPr/>
                    <a:lstStyle/>
                    <a:p>
                      <a:r>
                        <a:rPr lang="en-US" sz="1300" dirty="0">
                          <a:latin typeface="Times New Roman" panose="02020603050405020304" pitchFamily="18" charset="0"/>
                          <a:cs typeface="Times New Roman" panose="02020603050405020304" pitchFamily="18" charset="0"/>
                        </a:rPr>
                        <a:t>7.</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"LightNet : A Lightweight 3D Convolutional Neural Network for Real-Time 3D Object Recognition."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lightweight 3-D Convolutional Neural Network for real time three dimensional object recognition through limited amount of training parameters.</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i="1" kern="1200" dirty="0">
                          <a:solidFill>
                            <a:schemeClr val="dk1"/>
                          </a:solidFill>
                          <a:effectLst/>
                          <a:latin typeface="Times New Roman" panose="02020603050405020304" pitchFamily="18" charset="0"/>
                          <a:ea typeface="+mn-ea"/>
                          <a:cs typeface="Times New Roman" panose="02020603050405020304" pitchFamily="18" charset="0"/>
                        </a:rPr>
                        <a:t>3DOR@ Eurographics</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2017.</a:t>
                      </a:r>
                    </a:p>
                    <a:p>
                      <a:endParaRPr lang="en-IN" sz="1300" dirty="0"/>
                    </a:p>
                  </a:txBody>
                  <a:tcPr/>
                </a:tc>
                <a:extLst>
                  <a:ext uri="{0D108BD9-81ED-4DB2-BD59-A6C34878D82A}">
                    <a16:rowId xmlns:a16="http://schemas.microsoft.com/office/drawing/2014/main" val="1616978844"/>
                  </a:ext>
                </a:extLst>
              </a:tr>
              <a:tr h="1044430">
                <a:tc>
                  <a:txBody>
                    <a:bodyPr/>
                    <a:lstStyle/>
                    <a:p>
                      <a:r>
                        <a:rPr lang="en-US" sz="1300" dirty="0">
                          <a:latin typeface="Times New Roman" panose="02020603050405020304" pitchFamily="18" charset="0"/>
                          <a:cs typeface="Times New Roman" panose="02020603050405020304" pitchFamily="18" charset="0"/>
                        </a:rPr>
                        <a:t>8.</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"Google glass used as assistive technology its utilization for blind and visually impaired people."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presented a method that supports blind people through a system powered by Android, other impaired persons. It provides navigation in addition to aiding with obstacle detection. </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i="1" kern="1200" dirty="0">
                          <a:solidFill>
                            <a:schemeClr val="dk1"/>
                          </a:solidFill>
                          <a:effectLst/>
                          <a:latin typeface="Times New Roman" panose="02020603050405020304" pitchFamily="18" charset="0"/>
                          <a:ea typeface="+mn-ea"/>
                          <a:cs typeface="Times New Roman" panose="02020603050405020304" pitchFamily="18" charset="0"/>
                        </a:rPr>
                        <a:t>International Conference on Mobile Web and Information Systems</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Springer, Cham, 2017</a:t>
                      </a:r>
                      <a:r>
                        <a:rPr lang="en-IN" sz="1300" kern="1200" dirty="0">
                          <a:solidFill>
                            <a:schemeClr val="dk1"/>
                          </a:solidFill>
                          <a:effectLst/>
                          <a:latin typeface="+mn-lt"/>
                          <a:ea typeface="+mn-ea"/>
                          <a:cs typeface="+mn-cs"/>
                        </a:rPr>
                        <a:t>.</a:t>
                      </a:r>
                    </a:p>
                    <a:p>
                      <a:endParaRPr lang="en-IN" sz="1300" dirty="0"/>
                    </a:p>
                  </a:txBody>
                  <a:tcPr/>
                </a:tc>
                <a:extLst>
                  <a:ext uri="{0D108BD9-81ED-4DB2-BD59-A6C34878D82A}">
                    <a16:rowId xmlns:a16="http://schemas.microsoft.com/office/drawing/2014/main" val="485388932"/>
                  </a:ext>
                </a:extLst>
              </a:tr>
              <a:tr h="1396595">
                <a:tc>
                  <a:txBody>
                    <a:bodyPr/>
                    <a:lstStyle/>
                    <a:p>
                      <a:r>
                        <a:rPr lang="en-US" sz="1300" dirty="0">
                          <a:latin typeface="Times New Roman" panose="02020603050405020304" pitchFamily="18" charset="0"/>
                          <a:cs typeface="Times New Roman" panose="02020603050405020304" pitchFamily="18" charset="0"/>
                        </a:rPr>
                        <a:t>9.</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"Design and implementation of an intelligent assistive system for visually impaired people for aerial obstacle avoidance and fall detection."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kern="1200" dirty="0">
                          <a:solidFill>
                            <a:schemeClr val="dk1"/>
                          </a:solidFill>
                          <a:effectLst/>
                          <a:latin typeface="Times New Roman" panose="02020603050405020304" pitchFamily="18" charset="0"/>
                          <a:ea typeface="+mn-ea"/>
                          <a:cs typeface="Times New Roman" panose="02020603050405020304" pitchFamily="18" charset="0"/>
                        </a:rPr>
                        <a:t>developed a smart difficulty finding system for visually impaired persons. The system consists of a walking stick, smart glasses, a platform that relies on the cloud, and a mobile app. Blind person uses walking stick and smart glasses to identify obstacles. Vibrations are set off by the designed stick to guide VIPs. </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i="1" kern="1200" dirty="0">
                          <a:solidFill>
                            <a:schemeClr val="dk1"/>
                          </a:solidFill>
                          <a:effectLst/>
                          <a:latin typeface="Times New Roman" panose="02020603050405020304" pitchFamily="18" charset="0"/>
                          <a:ea typeface="+mn-ea"/>
                          <a:cs typeface="Times New Roman" panose="02020603050405020304" pitchFamily="18" charset="0"/>
                        </a:rPr>
                        <a:t>IEEE Sensors Journal</a:t>
                      </a:r>
                      <a:r>
                        <a:rPr lang="en-IN" sz="1300" kern="1200" dirty="0">
                          <a:solidFill>
                            <a:schemeClr val="dk1"/>
                          </a:solidFill>
                          <a:effectLst/>
                          <a:latin typeface="Times New Roman" panose="02020603050405020304" pitchFamily="18" charset="0"/>
                          <a:ea typeface="+mn-ea"/>
                          <a:cs typeface="Times New Roman" panose="02020603050405020304" pitchFamily="18" charset="0"/>
                        </a:rPr>
                        <a:t> 20.17 (2020): 10199-10210.</a:t>
                      </a:r>
                    </a:p>
                    <a:p>
                      <a:endParaRPr lang="en-IN" sz="1300" dirty="0"/>
                    </a:p>
                  </a:txBody>
                  <a:tcPr/>
                </a:tc>
                <a:extLst>
                  <a:ext uri="{0D108BD9-81ED-4DB2-BD59-A6C34878D82A}">
                    <a16:rowId xmlns:a16="http://schemas.microsoft.com/office/drawing/2014/main" val="801466171"/>
                  </a:ext>
                </a:extLst>
              </a:tr>
            </a:tbl>
          </a:graphicData>
        </a:graphic>
      </p:graphicFrame>
    </p:spTree>
    <p:extLst>
      <p:ext uri="{BB962C8B-B14F-4D97-AF65-F5344CB8AC3E}">
        <p14:creationId xmlns:p14="http://schemas.microsoft.com/office/powerpoint/2010/main" val="212197620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7729</TotalTime>
  <Words>2592</Words>
  <Application>Microsoft Office PowerPoint</Application>
  <PresentationFormat>On-screen Show (4:3)</PresentationFormat>
  <Paragraphs>199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Times New Roman</vt:lpstr>
      <vt:lpstr>Tw Cen MT</vt:lpstr>
      <vt:lpstr>Wingdings</vt:lpstr>
      <vt:lpstr>Droplet</vt:lpstr>
      <vt:lpstr>PowerPoint Presentation</vt:lpstr>
      <vt:lpstr>Approval from guide for the EXTERNAL EVALUATION</vt:lpstr>
      <vt:lpstr>Contents of the Presentation:</vt:lpstr>
      <vt:lpstr>INTRODUCTION</vt:lpstr>
      <vt:lpstr>MOTIVATION </vt:lpstr>
      <vt:lpstr>PROBLEM STATEMENT</vt:lpstr>
      <vt:lpstr>                         LITERATURE SURVEY</vt:lpstr>
      <vt:lpstr>PowerPoint Presentation</vt:lpstr>
      <vt:lpstr>PowerPoint Presentation</vt:lpstr>
      <vt:lpstr>PowerPoint Presentation</vt:lpstr>
      <vt:lpstr>WORKLOAD DISTRIBUTION</vt:lpstr>
      <vt:lpstr>PROJECT PLANNING AND WORK SCHEDULE (GANTT-CHART)</vt:lpstr>
      <vt:lpstr>METHODOLOGY USED</vt:lpstr>
      <vt:lpstr>METHODOLOGY USED</vt:lpstr>
      <vt:lpstr>ARCHITECTURE OF  PROPOSED SYSTEM </vt:lpstr>
      <vt:lpstr>RESULT   </vt:lpstr>
      <vt:lpstr>RESULT</vt:lpstr>
      <vt:lpstr>      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Abhishek singh</cp:lastModifiedBy>
  <cp:revision>72</cp:revision>
  <dcterms:created xsi:type="dcterms:W3CDTF">2019-03-30T06:52:13Z</dcterms:created>
  <dcterms:modified xsi:type="dcterms:W3CDTF">2023-04-22T10:58:13Z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