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GS+FNyuOwtCjbxbPTLwmgflK5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ed05acafc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4ed05acafc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cc4949bc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4cc4949bca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ed05acafc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4ed05acafc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cc0c10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4cc0c10ee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ed05acafc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4ed05acafc_1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ed05acafc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4ed05acafc_1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cc0c10e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4cc0c10ee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cc0c10e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4cc0c10ee7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cc0c10e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4cc0c10ee7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cc0c10e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4cc0c10ee7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cc4949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4cc494986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cc0c10e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4cc0c10ee7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cc0c10e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4cc0c10ee7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cc0c10ee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4cc0c10ee7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cc0c10ee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4cc0c10ee7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ed05acaf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4ed05acafc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d05acaf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ed05acafc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ed05acaf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4ed05acafc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cc4949b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4cc4949bc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0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5.png"/><Relationship Id="rId6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0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1782" y="-927463"/>
            <a:ext cx="13053689" cy="1257999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ctrTitle"/>
          </p:nvPr>
        </p:nvSpPr>
        <p:spPr>
          <a:xfrm>
            <a:off x="114925" y="1116675"/>
            <a:ext cx="9144000" cy="27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Two-Photon Spectroscopy of Trapped Atomic Hydrogen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14925" y="4091525"/>
            <a:ext cx="91440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Ronit Dutta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Final Year student of Integrated BS-MS in Physics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Indian Institute of Technology Kharagpur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Subject : LASER SPECTROSCOPY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025" y="3091925"/>
            <a:ext cx="2922000" cy="28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34ed05acafc_1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4ed05acafc_1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4ed05acafc_1_97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34ed05acafc_1_97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Features in the trap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2" name="Google Shape;202;g34ed05acafc_1_97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g34ed05acafc_1_97"/>
          <p:cNvSpPr txBox="1"/>
          <p:nvPr/>
        </p:nvSpPr>
        <p:spPr>
          <a:xfrm>
            <a:off x="265800" y="1660150"/>
            <a:ext cx="5786400" cy="29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Central narrowing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Cold atoms near the trap center experience harmonic motion, leading to interference fringes (Ramsey-like).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Sidebands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are produced due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vibrational energy.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Spaced by	 	due to quantized vibrational energy changes.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Anharmonicity effects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At larger radii, trap potential deviates from harmonic, broadening outer sidebands.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34ed05acafc_1_97" title="lagrida_latex_editor (18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7350" y="3436975"/>
            <a:ext cx="3333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4ed05acafc_1_97" title="Screenshot from 2025-04-16 09-38-55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197" y="1921277"/>
            <a:ext cx="6038649" cy="23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34cc4949bca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4cc4949bca_1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cc4949bca_1_33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g34cc4949bca_1_33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Features in the trap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Google Shape;214;g34cc4949bca_1_33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g34cc4949bca_1_33"/>
          <p:cNvSpPr txBox="1"/>
          <p:nvPr/>
        </p:nvSpPr>
        <p:spPr>
          <a:xfrm>
            <a:off x="124075" y="641300"/>
            <a:ext cx="649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narrowing :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g34cc4949bca_1_33" title="Screenshot from 2025-04-16 09-38-0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075" y="1113100"/>
            <a:ext cx="5506474" cy="2583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4cc4949bca_1_33"/>
          <p:cNvSpPr txBox="1"/>
          <p:nvPr/>
        </p:nvSpPr>
        <p:spPr>
          <a:xfrm>
            <a:off x="124075" y="3642825"/>
            <a:ext cx="649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Sideband Formation</a:t>
            </a: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g34cc4949bca_1_33" title="Screenshot from 2025-04-16 09-38-1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75" y="4058321"/>
            <a:ext cx="5056402" cy="209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4cc4949bca_1_33"/>
          <p:cNvSpPr txBox="1"/>
          <p:nvPr/>
        </p:nvSpPr>
        <p:spPr>
          <a:xfrm>
            <a:off x="5630550" y="461750"/>
            <a:ext cx="649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Anharmonicity effects :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g34cc4949bca_1_33" title="Screenshot from 2025-04-16 09-38-22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6650" y="965639"/>
            <a:ext cx="4535351" cy="28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4cc4949bca_1_33" title="Screenshot from 2025-04-16 09-38-4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1163" y="3941571"/>
            <a:ext cx="5506475" cy="2172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34ed05acafc_1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34ed05acafc_1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34ed05acafc_1_116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g34ed05acafc_1_116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Confinement in a Magnetic Trap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0" name="Google Shape;230;g34ed05acafc_1_116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g34ed05acafc_1_116"/>
          <p:cNvSpPr txBox="1"/>
          <p:nvPr/>
        </p:nvSpPr>
        <p:spPr>
          <a:xfrm>
            <a:off x="5556125" y="1068225"/>
            <a:ext cx="59811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experiment utilizes an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Ioffe-Pritchard trap configuration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that combines a quadrupole field for radial confinement and axial solenoids to create a longitudinal barrier, forming a three-dimensional magnetic minimum. The quadrupole field is described by 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small oscillations, the vibrational frequency is given by: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2" name="Google Shape;232;g34ed05acafc_1_116" title="The-Ioffe-Pritchard-trap-geometry-The-racetrack-bars-produce-a-linear-quadrupole-field.png"/>
          <p:cNvPicPr preferRelativeResize="0"/>
          <p:nvPr/>
        </p:nvPicPr>
        <p:blipFill rotWithShape="1">
          <a:blip r:embed="rId5">
            <a:alphaModFix/>
          </a:blip>
          <a:srcRect b="0" l="0" r="0" t="7510"/>
          <a:stretch/>
        </p:blipFill>
        <p:spPr>
          <a:xfrm>
            <a:off x="173750" y="1664563"/>
            <a:ext cx="5382374" cy="34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4ed05acafc_1_116" title="lagrida_latex_editor (19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8772" y="5133600"/>
            <a:ext cx="30289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4ed05acafc_1_116" title="lagrida_latex_editor (20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76985" y="3402825"/>
            <a:ext cx="11525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4ed05acafc_1_116" title="lagrida_latex_editor (23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5373" y="4180942"/>
            <a:ext cx="3055760" cy="188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4ed05acafc_1_116" title="lagrida_latex_editor (22)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6927" y="3999913"/>
            <a:ext cx="3352647" cy="18102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4ed05acafc_1_116"/>
          <p:cNvSpPr txBox="1"/>
          <p:nvPr/>
        </p:nvSpPr>
        <p:spPr>
          <a:xfrm>
            <a:off x="173750" y="5363725"/>
            <a:ext cx="615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22 mm, B_w &lt;= 0.91 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 = 100 microKelvin, thermal radius is approx 40 micrometer.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34cc0c10ee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4cc0c10ee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4cc0c10ee7_0_0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34cc0c10ee7_0_0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Confinement in a Magnetic Trap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g34cc0c10ee7_0_0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7" name="Google Shape;247;g34cc0c10ee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900" y="1235500"/>
            <a:ext cx="5692950" cy="43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4ed05acafc_1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4ed05acafc_1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34ed05acafc_1_141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34ed05acafc_1_141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Confinement in a Magnetic Trap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6" name="Google Shape;256;g34ed05acafc_1_141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g34ed05acafc_1_141"/>
          <p:cNvSpPr txBox="1"/>
          <p:nvPr/>
        </p:nvSpPr>
        <p:spPr>
          <a:xfrm>
            <a:off x="747750" y="1144425"/>
            <a:ext cx="105969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Evaporative Cooling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Forced evaporation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removes high-energy atoms, cooling the sample to approximately </a:t>
            </a:r>
            <a:r>
              <a:rPr i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100 µK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by lowering the trap depth. The number of atoms varies from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10^13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10^10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the density reaches up to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 × 10^13 per cm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which is adjustable via trap depth.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System :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laser system starts with a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486 nm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dye laser, which is locked to a reference cavity, and then frequency-doubled to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243 nm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The beam parameters include a waist radius of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w0 = 37 µm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stabilized to a reference cavity (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 kHz linewidth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with divergence length 18 mm. and Power = 4 mW, pulsed for 2 ms.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Detection scheme :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detection scheme starts with the 2 ms UV pulses which are used to drive the 1S-2S transition; then, an electric field (8 V/cm) Stark-mixes the 2S and 2P states, inducing Lyman-alpha (λ = 122 nm) decay; finally, microchannel plates collect the photons with an efficiency of 4 × 10−6 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ed05acafc_1_163"/>
          <p:cNvSpPr txBox="1"/>
          <p:nvPr/>
        </p:nvSpPr>
        <p:spPr>
          <a:xfrm>
            <a:off x="698700" y="1518050"/>
            <a:ext cx="10794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Time-of-Flight Broadened Spectrum: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temperatures T &gt; 1 mK, the observed line shape follows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example, for T = 1.7 mK, δ0 = 11 kHz yields a full width at half maximum (FWHM) of approximately 14 kHz.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Motional Narrowing and sidebands: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Due to the periodic radial motion of the atoms, they interact repeatedly with the laser in a manner akin to Ramsey interferometry. This periodic motion results in a sideband structure where energy changes of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produce sidebands spaced by 2𝛎 ≈ 6 kHz. The central peak is narrowed to a width limited by laser stability (approximately 3 kHz), which demonstrates the motional narrowing effect.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Google Shape;263;g34ed05acafc_1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4ed05acafc_1_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4ed05acafc_1_163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34ed05acafc_1_163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Spectroscopy and Line Shape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g34ed05acafc_1_163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8" name="Google Shape;268;g34ed05acafc_1_163" title="lagrida_latex_editor (2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100" y="2069900"/>
            <a:ext cx="2965775" cy="4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34ed05acafc_1_163" title="lagrida_latex_editor (25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8775" y="4104238"/>
            <a:ext cx="131445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34cc0c10ee7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34cc0c10ee7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34cc0c10ee7_0_16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g34cc0c10ee7_0_16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Spectroscopy and Line Shape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8" name="Google Shape;278;g34cc0c10ee7_0_16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9" name="Google Shape;279;g34cc0c10ee7_0_16"/>
          <p:cNvPicPr preferRelativeResize="0"/>
          <p:nvPr/>
        </p:nvPicPr>
        <p:blipFill rotWithShape="1">
          <a:blip r:embed="rId5">
            <a:alphaModFix/>
          </a:blip>
          <a:srcRect b="33386" l="0" r="0" t="0"/>
          <a:stretch/>
        </p:blipFill>
        <p:spPr>
          <a:xfrm>
            <a:off x="305025" y="1352326"/>
            <a:ext cx="5963840" cy="41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4cc0c10ee7_0_16"/>
          <p:cNvPicPr preferRelativeResize="0"/>
          <p:nvPr/>
        </p:nvPicPr>
        <p:blipFill rotWithShape="1">
          <a:blip r:embed="rId5">
            <a:alphaModFix/>
          </a:blip>
          <a:srcRect b="0" l="0" r="0" t="65333"/>
          <a:stretch/>
        </p:blipFill>
        <p:spPr>
          <a:xfrm>
            <a:off x="5923135" y="2307517"/>
            <a:ext cx="5963840" cy="2181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4cc0c10ee7_0_16"/>
          <p:cNvSpPr txBox="1"/>
          <p:nvPr/>
        </p:nvSpPr>
        <p:spPr>
          <a:xfrm>
            <a:off x="3019500" y="5543750"/>
            <a:ext cx="61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TOF broadening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34cc0c10ee7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4cc0c10ee7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4cc0c10ee7_0_28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g34cc0c10ee7_0_28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Spectroscopy and Line Shape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0" name="Google Shape;290;g34cc0c10ee7_0_28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1" name="Google Shape;291;g34cc0c10ee7_0_28"/>
          <p:cNvPicPr preferRelativeResize="0"/>
          <p:nvPr/>
        </p:nvPicPr>
        <p:blipFill rotWithShape="1">
          <a:blip r:embed="rId5">
            <a:alphaModFix/>
          </a:blip>
          <a:srcRect b="30886" l="0" r="0" t="0"/>
          <a:stretch/>
        </p:blipFill>
        <p:spPr>
          <a:xfrm>
            <a:off x="955795" y="886625"/>
            <a:ext cx="5093000" cy="47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4cc0c10ee7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9013" y="1814002"/>
            <a:ext cx="6256093" cy="279698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4cc0c10ee7_0_28"/>
          <p:cNvSpPr txBox="1"/>
          <p:nvPr/>
        </p:nvSpPr>
        <p:spPr>
          <a:xfrm>
            <a:off x="3019500" y="5543750"/>
            <a:ext cx="61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Motional Narrowing effect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cc0c10ee7_0_42"/>
          <p:cNvSpPr txBox="1"/>
          <p:nvPr/>
        </p:nvSpPr>
        <p:spPr>
          <a:xfrm>
            <a:off x="698700" y="1046850"/>
            <a:ext cx="10794600" cy="5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Temperature Determination: 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Temperature was determined by three methods: (a) linewidth fitting using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(b) Trap dumping by measuring the energy distribution and velocity of escaping atoms, and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(c) E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vaporative cooling model that balances between heating and cooling rates.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three methods agreed within experimental error, validating spectroscopy as a reliable tool for thermometry.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9" name="Google Shape;299;g34cc0c10ee7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34cc0c10ee7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34cc0c10ee7_0_42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g34cc0c10ee7_0_42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Spectroscopy and Line Shape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3" name="Google Shape;303;g34cc0c10ee7_0_42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4" name="Google Shape;304;g34cc0c10ee7_0_42" title="lagrida_latex_editor (2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6525" y="1899338"/>
            <a:ext cx="13144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g34cc0c10ee7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34cc0c10ee7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34cc0c10ee7_0_56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34cc0c10ee7_0_56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Spectroscopy and Line Shape Analysis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3" name="Google Shape;313;g34cc0c10ee7_0_56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4" name="Google Shape;314;g34cc0c10ee7_0_56"/>
          <p:cNvPicPr preferRelativeResize="0"/>
          <p:nvPr/>
        </p:nvPicPr>
        <p:blipFill rotWithShape="1">
          <a:blip r:embed="rId5">
            <a:alphaModFix/>
          </a:blip>
          <a:srcRect b="39918" l="0" r="0" t="0"/>
          <a:stretch/>
        </p:blipFill>
        <p:spPr>
          <a:xfrm>
            <a:off x="307025" y="1282700"/>
            <a:ext cx="5931400" cy="41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34cc0c10ee7_0_56"/>
          <p:cNvPicPr preferRelativeResize="0"/>
          <p:nvPr/>
        </p:nvPicPr>
        <p:blipFill rotWithShape="1">
          <a:blip r:embed="rId5">
            <a:alphaModFix/>
          </a:blip>
          <a:srcRect b="3377" l="0" r="6032" t="59213"/>
          <a:stretch/>
        </p:blipFill>
        <p:spPr>
          <a:xfrm>
            <a:off x="5604475" y="1684615"/>
            <a:ext cx="6318000" cy="289594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4cc0c10ee7_0_56"/>
          <p:cNvSpPr txBox="1"/>
          <p:nvPr/>
        </p:nvSpPr>
        <p:spPr>
          <a:xfrm>
            <a:off x="3019500" y="5543750"/>
            <a:ext cx="61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Determination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34cc494986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34cc494986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4cc494986b_0_0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g34cc494986b_0_0"/>
          <p:cNvPicPr preferRelativeResize="0"/>
          <p:nvPr/>
        </p:nvPicPr>
        <p:blipFill rotWithShape="1">
          <a:blip r:embed="rId5">
            <a:alphaModFix/>
          </a:blip>
          <a:srcRect b="0" l="2334" r="0" t="0"/>
          <a:stretch/>
        </p:blipFill>
        <p:spPr>
          <a:xfrm>
            <a:off x="2989100" y="129825"/>
            <a:ext cx="6365650" cy="59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34cc0c10ee7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4cc0c10ee7_0_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34cc0c10ee7_0_69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g34cc0c10ee7_0_69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Lifetime of the metastable 2S State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g34cc0c10ee7_0_69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g34cc0c10ee7_0_69"/>
          <p:cNvSpPr txBox="1"/>
          <p:nvPr/>
        </p:nvSpPr>
        <p:spPr>
          <a:xfrm>
            <a:off x="1474150" y="1891875"/>
            <a:ext cx="92436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Delayed quenching measurements revealed 2S lifetimes in the range of 50 − 110 ms, which are close to the natural lifetime of 122 ms. Although stray electric fields and collisions may reduce the lifetime, no systematic damping was observed.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Quenching mechanisms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(a) Stray electric fields: Dominant loss at E &gt; 1 V/cm.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Collisions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Negligible due to low density (n ∼ 10^13 cm^−3 ).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cc0c10ee7_0_86"/>
          <p:cNvSpPr txBox="1"/>
          <p:nvPr/>
        </p:nvSpPr>
        <p:spPr>
          <a:xfrm>
            <a:off x="1474200" y="1471700"/>
            <a:ext cx="92436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Zeeman Shift :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Zeeman shift is calculated using the formula: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 α is the fine-structure constant.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Density-Dependent Shifts: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Atom-atom interactions result in pressure shifts that alter the transition frequency.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Technical Limitations: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current spectral resolution is limited by the laser’s stability, which is about 3 kHz.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2" name="Google Shape;332;g34cc0c10ee7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34cc0c10ee7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4cc0c10ee7_0_86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g34cc0c10ee7_0_86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 of Line Shifts and Broadening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6" name="Google Shape;336;g34cc0c10ee7_0_86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7" name="Google Shape;337;g34cc0c10ee7_0_86" title="lagrida_latex_editor (28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113" y="1904325"/>
            <a:ext cx="27717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34cc0c10ee7_0_86" title="lagrida_latex_editor (29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3525" y="2663000"/>
            <a:ext cx="29432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4cc0c10ee7_0_86" title="lagrida_latex_editor (30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6613" y="3695350"/>
            <a:ext cx="56388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34cc0c10ee7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34cc0c10ee7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34cc0c10ee7_0_98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34cc0c10ee7_0_98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&amp; Implications for Future Research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8" name="Google Shape;348;g34cc0c10ee7_0_98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g34cc0c10ee7_0_98"/>
          <p:cNvSpPr txBox="1"/>
          <p:nvPr/>
        </p:nvSpPr>
        <p:spPr>
          <a:xfrm>
            <a:off x="630251" y="1672375"/>
            <a:ext cx="109314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Achievements and Limitations : 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i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Resolution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Laser stability (3 kHz) now limits resolution, not TOF or Doppler effects.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i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Anharmonicity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Broadens sidebands but spares the central peak.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i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Lifetime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Confirms 2S metastability, enabling long interrogation times.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Implications for BEC and Optical Clocks Metrology : 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 T ∼ 100 µK, hydrogen’s phase-space density is close to the condensation threshold. Spectroscopy can be used to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detect BEC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via phenomena such as the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recoil shift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(approximately 7 MHz shift for condensed atoms) and the observation of spatial localization through a density peak at the trap center.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Hydrogen spectroscopy offers advantages over ion clocks by providing higher signal rates (around ∼ 103 counts/s) while achieving comparable resolution, thus promising improved optical frequency standards.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g34cc0c10ee7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34cc0c10ee7_0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34cc0c10ee7_0_111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g34cc0c10ee7_0_111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8" name="Google Shape;358;g34cc0c10ee7_0_111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g34cc0c10ee7_0_111"/>
          <p:cNvSpPr txBox="1"/>
          <p:nvPr/>
        </p:nvSpPr>
        <p:spPr>
          <a:xfrm>
            <a:off x="1474150" y="1458725"/>
            <a:ext cx="92436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work demonstrates two-photon spectroscopy of trapped hydrogen with a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resolution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 kHz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limited solely by laser stability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achievements include the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observation of motional narrowing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which reveals a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central peak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 is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100 times narrower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 those observed with previous methods; the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validation of in situ thermometry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against independent techniques; and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lifetime measurements 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confirm minimal environmental perturbations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Future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improvements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stability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further lowering of temperatures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 &lt; 10 µK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could allow the intrinsic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1.3 Hz natural linewidth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 the transition to be resolved, thereby </a:t>
            </a: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enabling more rigorous tests of QED</a:t>
            </a: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the development of new optical frequency standards.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4"/>
          <p:cNvCxnSpPr/>
          <p:nvPr/>
        </p:nvCxnSpPr>
        <p:spPr>
          <a:xfrm flipH="1" rot="10800000">
            <a:off x="6" y="588364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4"/>
          <p:cNvSpPr txBox="1"/>
          <p:nvPr/>
        </p:nvSpPr>
        <p:spPr>
          <a:xfrm>
            <a:off x="6318000" y="1637400"/>
            <a:ext cx="5036700" cy="3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1S–2S two-photon transition in magnetically trapped hydrogen at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millikelvin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temperature.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high spectral resolution by reducing Doppler and Time-Of-Flight (Transit-Time) broadening.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natural line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shape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 ultracold, confined conditions.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 metastable 2S state lifetime in the trap.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BEC studies and optical frequency standard development.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4" title="expt-setu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125" y="1817389"/>
            <a:ext cx="5452925" cy="322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678338" y="5220600"/>
            <a:ext cx="44865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1s-2s two-photon spectroscopy setup of atomic Hydrogen at submillikelvin temperature confined in a magnetic trap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Significance of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Spectroscopy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" name="Google Shape;116;p5"/>
          <p:cNvCxnSpPr/>
          <p:nvPr/>
        </p:nvCxnSpPr>
        <p:spPr>
          <a:xfrm flipH="1" rot="10800000">
            <a:off x="6" y="58483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5"/>
          <p:cNvSpPr txBox="1"/>
          <p:nvPr/>
        </p:nvSpPr>
        <p:spPr>
          <a:xfrm>
            <a:off x="1709150" y="1559688"/>
            <a:ext cx="76629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Ultra-narrow natural linewidth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1s-2s transition of the hydrogen atom is 1.3 Hz enabling tests of quantum electrodynamics (QED), proton size, and an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-accurate estimation of the Rydberg constant.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Doppler-free nature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This is achieved via counter-propagating photons in a standing wave, which effectively cancels first-order Doppler shifts.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Sensitivity to fundamental constants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Shifts in the transition frequency reveal QED corrections (e.g., Lamb shift) and proton charge radius.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34ed05acafc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4ed05acafc_1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4ed05acafc_1_8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34ed05acafc_1_8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in Achieving Natural Linewidth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" name="Google Shape;126;g34ed05acafc_1_8"/>
          <p:cNvCxnSpPr/>
          <p:nvPr/>
        </p:nvCxnSpPr>
        <p:spPr>
          <a:xfrm flipH="1" rot="10800000">
            <a:off x="6" y="58483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g34ed05acafc_1_8"/>
          <p:cNvSpPr txBox="1"/>
          <p:nvPr/>
        </p:nvSpPr>
        <p:spPr>
          <a:xfrm>
            <a:off x="1036175" y="1446650"/>
            <a:ext cx="8471100" cy="3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Second-Order Doppler Broadening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High precision spectroscopy measurements, and light atoms second order doppler effect is significant. It scales with (v/c)²; significant at thermal velocities in non-cooled samples.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Time-of-Flight (TOF) Broadening (aka Transit-time broadening)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Limited interaction time with the radiation field as atoms quickly traverse the laser beam. For plain cosine oscillator amplitude we get a simple sinc squared profile 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a gaussian beam one would get a gaussian linewidth. 	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Georgia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Laser Instability</a:t>
            </a:r>
            <a:r>
              <a:rPr lang="en-US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Reference cavity fluctuations and mechanical vibrations add linewidths ≥3 kHz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1s-2s two-photon transition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373875" y="1068225"/>
            <a:ext cx="113919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Two-photon transitions require absorption of two photons with total angular momentum change 		. This however is not a part of Lyman series. For hydrogen’s 1S (n = 1) to 2S (n = 2) transition, the energy is given by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6" title="lagrida_latex_edito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6613" y="2158925"/>
            <a:ext cx="54387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426150" y="2967250"/>
            <a:ext cx="113397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Doppler-free spectroscopy, using counter-propagating laser beams to form a standing wave cancels the first-order Doppler shift: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 title="lagrida_latex_editor (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4300" y="3894038"/>
            <a:ext cx="41433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426150" y="4706100"/>
            <a:ext cx="113397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Residual broadening arises from second-order Doppler effects 			and finite interaction time with the radiation field.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transition rate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proportional to the intensity squared, enabling narrow resonances.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2" name="Google Shape;142;p6" title="lagrida_latex_editor (2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68450" y="1233795"/>
            <a:ext cx="649575" cy="19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 title="lagrida_latex_editor (4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7425" y="4823675"/>
            <a:ext cx="981075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2993325" y="2712475"/>
            <a:ext cx="61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R_H = Rydberg constant.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34ed05acafc_1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4ed05acafc_1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4ed05acafc_1_37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34ed05acafc_1_37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Confinement in a Magnetic Trap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g34ed05acafc_1_37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g34ed05acafc_1_37"/>
          <p:cNvSpPr txBox="1"/>
          <p:nvPr/>
        </p:nvSpPr>
        <p:spPr>
          <a:xfrm>
            <a:off x="683675" y="1068225"/>
            <a:ext cx="106608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Atoms in the F = 1, 		hyperfine state experience a trapping potential given by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34ed05acafc_1_37" title="lagrida_latex_editor (5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6100" y="1199275"/>
            <a:ext cx="7905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4ed05acafc_1_37" title="lagrida_latex_editor (6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3038" y="1627138"/>
            <a:ext cx="16859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4ed05acafc_1_37" title="lagrida_latex_editor (7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2550" y="3119000"/>
            <a:ext cx="2266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4ed05acafc_1_37" title="lagrida_latex_editor (9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3100" y="5250750"/>
            <a:ext cx="81057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4ed05acafc_1_37" title="lagrida_latex_editor (8)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6838" y="4515038"/>
            <a:ext cx="18383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4ed05acafc_1_37" title="lagrida_latex_editor (10)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5138" y="2002800"/>
            <a:ext cx="638175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4ed05acafc_1_37"/>
          <p:cNvSpPr txBox="1"/>
          <p:nvPr/>
        </p:nvSpPr>
        <p:spPr>
          <a:xfrm>
            <a:off x="683675" y="2689825"/>
            <a:ext cx="1066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thermal equilibrium, the density follows a Boltzmann distribution which is given by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4ed05acafc_1_37"/>
          <p:cNvSpPr txBox="1"/>
          <p:nvPr/>
        </p:nvSpPr>
        <p:spPr>
          <a:xfrm>
            <a:off x="683675" y="3849025"/>
            <a:ext cx="8374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defines a thermal radius which is given by :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4ed05acafc_1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4ed05acafc_1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4ed05acafc_1_66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34ed05acafc_1_66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Broadening Mechanisms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g34ed05acafc_1_66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g34ed05acafc_1_66"/>
          <p:cNvSpPr txBox="1"/>
          <p:nvPr/>
        </p:nvSpPr>
        <p:spPr>
          <a:xfrm>
            <a:off x="672400" y="838413"/>
            <a:ext cx="106608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Coming back to the 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several broadening mechanisms we have 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Second-order Doppler shift :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Time-of-flight (TOF) broadening: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								. This introduces a Lorentzian linewidth.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Trap-induced motional narrowing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34ed05acafc_1_66" title="lagrida_latex_editor (12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1425" y="2070713"/>
            <a:ext cx="70866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4ed05acafc_1_66" title="lagrida_latex_editor (1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0350" y="1564888"/>
            <a:ext cx="14287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4ed05acafc_1_66" title="lagrida_latex_editor (14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6100" y="4450699"/>
            <a:ext cx="84772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4ed05acafc_1_66" title="lagrida_latex_editor (16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7525" y="2805013"/>
            <a:ext cx="85344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4ed05acafc_1_66" title="lagrida_latex_editor (17)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28800" y="3615849"/>
            <a:ext cx="3952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4ed05acafc_1_66" title="lagrida_latex_editor (15)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3488" y="3760024"/>
            <a:ext cx="42386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4ed05acafc_1_66"/>
          <p:cNvSpPr txBox="1"/>
          <p:nvPr/>
        </p:nvSpPr>
        <p:spPr>
          <a:xfrm>
            <a:off x="230975" y="5174600"/>
            <a:ext cx="11894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reference paper notes that the trapped atoms, while oscillating, produce interference (motional narrowing) effects. These features have linewidths that are determined not by the typical transit-time but by the intrinsic properties of the trap and the periodic sampling of the excitation field. This results in a central feature that is significantly narrower than if TOF effects were dominant. Thus, c</a:t>
            </a:r>
            <a:r>
              <a:rPr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oherent interactions over multiple oscillations reduce effective linewidth.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34cc4949bc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6211289"/>
            <a:ext cx="12192003" cy="128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4cc4949bca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2426" y="6218904"/>
            <a:ext cx="649572" cy="63909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4cc4949bca_1_0"/>
          <p:cNvSpPr txBox="1"/>
          <p:nvPr/>
        </p:nvSpPr>
        <p:spPr>
          <a:xfrm>
            <a:off x="-1" y="6288587"/>
            <a:ext cx="59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Presentation | Ronit Dutta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34cc4949bca_1_0"/>
          <p:cNvSpPr txBox="1"/>
          <p:nvPr/>
        </p:nvSpPr>
        <p:spPr>
          <a:xfrm>
            <a:off x="0" y="0"/>
            <a:ext cx="1219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Broadening Mechanisms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8" name="Google Shape;188;g34cc4949bca_1_0"/>
          <p:cNvCxnSpPr/>
          <p:nvPr/>
        </p:nvCxnSpPr>
        <p:spPr>
          <a:xfrm flipH="1" rot="10800000">
            <a:off x="6" y="654189"/>
            <a:ext cx="6318000" cy="30600"/>
          </a:xfrm>
          <a:prstGeom prst="straightConnector1">
            <a:avLst/>
          </a:prstGeom>
          <a:noFill/>
          <a:ln cap="flat" cmpd="sng" w="9525">
            <a:solidFill>
              <a:srgbClr val="0E4D3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g34cc4949bca_1_0"/>
          <p:cNvPicPr preferRelativeResize="0"/>
          <p:nvPr/>
        </p:nvPicPr>
        <p:blipFill rotWithShape="1">
          <a:blip r:embed="rId5">
            <a:alphaModFix/>
          </a:blip>
          <a:srcRect b="0" l="0" r="1835" t="0"/>
          <a:stretch/>
        </p:blipFill>
        <p:spPr>
          <a:xfrm>
            <a:off x="124025" y="1964875"/>
            <a:ext cx="5369150" cy="29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4cc4949bca_1_0"/>
          <p:cNvPicPr preferRelativeResize="0"/>
          <p:nvPr/>
        </p:nvPicPr>
        <p:blipFill rotWithShape="1">
          <a:blip r:embed="rId6">
            <a:alphaModFix/>
          </a:blip>
          <a:srcRect b="0" l="0" r="2219" t="0"/>
          <a:stretch/>
        </p:blipFill>
        <p:spPr>
          <a:xfrm>
            <a:off x="5627325" y="837200"/>
            <a:ext cx="6419300" cy="52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4cc4949bca_1_0"/>
          <p:cNvSpPr txBox="1"/>
          <p:nvPr/>
        </p:nvSpPr>
        <p:spPr>
          <a:xfrm>
            <a:off x="834700" y="5196400"/>
            <a:ext cx="410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Neglecting second order Doppler and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TOF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effect.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34cc4949bca_1_0"/>
          <p:cNvSpPr/>
          <p:nvPr/>
        </p:nvSpPr>
        <p:spPr>
          <a:xfrm>
            <a:off x="6384250" y="5786450"/>
            <a:ext cx="4196100" cy="22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4cc4949bca_1_0"/>
          <p:cNvSpPr/>
          <p:nvPr/>
        </p:nvSpPr>
        <p:spPr>
          <a:xfrm>
            <a:off x="745600" y="5227150"/>
            <a:ext cx="4285500" cy="585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2022-11-19T15:54:29Z</dcterms:created>
  <dc:creator>Shobhit Saheb Dey</dc:creator>
</cp:coreProperties>
</file>